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9" r:id="rId1"/>
    <p:sldMasterId id="2147483648" r:id="rId2"/>
  </p:sldMasterIdLst>
  <p:notesMasterIdLst>
    <p:notesMasterId r:id="rId101"/>
  </p:notesMasterIdLst>
  <p:handoutMasterIdLst>
    <p:handoutMasterId r:id="rId102"/>
  </p:handoutMasterIdLst>
  <p:sldIdLst>
    <p:sldId id="427" r:id="rId3"/>
    <p:sldId id="614" r:id="rId4"/>
    <p:sldId id="615" r:id="rId5"/>
    <p:sldId id="600" r:id="rId6"/>
    <p:sldId id="438" r:id="rId7"/>
    <p:sldId id="626" r:id="rId8"/>
    <p:sldId id="437" r:id="rId9"/>
    <p:sldId id="577" r:id="rId10"/>
    <p:sldId id="439" r:id="rId11"/>
    <p:sldId id="275" r:id="rId12"/>
    <p:sldId id="596" r:id="rId13"/>
    <p:sldId id="590" r:id="rId14"/>
    <p:sldId id="593" r:id="rId15"/>
    <p:sldId id="579" r:id="rId16"/>
    <p:sldId id="607" r:id="rId17"/>
    <p:sldId id="494" r:id="rId18"/>
    <p:sldId id="492" r:id="rId19"/>
    <p:sldId id="493" r:id="rId20"/>
    <p:sldId id="580" r:id="rId21"/>
    <p:sldId id="292" r:id="rId22"/>
    <p:sldId id="1145" r:id="rId23"/>
    <p:sldId id="594" r:id="rId24"/>
    <p:sldId id="306" r:id="rId25"/>
    <p:sldId id="509" r:id="rId26"/>
    <p:sldId id="506" r:id="rId27"/>
    <p:sldId id="317" r:id="rId28"/>
    <p:sldId id="293" r:id="rId29"/>
    <p:sldId id="374" r:id="rId30"/>
    <p:sldId id="514" r:id="rId31"/>
    <p:sldId id="1146" r:id="rId32"/>
    <p:sldId id="1140" r:id="rId33"/>
    <p:sldId id="1141" r:id="rId34"/>
    <p:sldId id="1142" r:id="rId35"/>
    <p:sldId id="1143" r:id="rId36"/>
    <p:sldId id="627" r:id="rId37"/>
    <p:sldId id="379" r:id="rId38"/>
    <p:sldId id="354" r:id="rId39"/>
    <p:sldId id="361" r:id="rId40"/>
    <p:sldId id="284" r:id="rId41"/>
    <p:sldId id="1138" r:id="rId42"/>
    <p:sldId id="1144" r:id="rId43"/>
    <p:sldId id="628" r:id="rId44"/>
    <p:sldId id="1135" r:id="rId45"/>
    <p:sldId id="684" r:id="rId46"/>
    <p:sldId id="1133" r:id="rId47"/>
    <p:sldId id="1122" r:id="rId48"/>
    <p:sldId id="719" r:id="rId49"/>
    <p:sldId id="380" r:id="rId50"/>
    <p:sldId id="629" r:id="rId51"/>
    <p:sldId id="1134" r:id="rId52"/>
    <p:sldId id="687" r:id="rId53"/>
    <p:sldId id="689" r:id="rId54"/>
    <p:sldId id="690" r:id="rId55"/>
    <p:sldId id="391" r:id="rId56"/>
    <p:sldId id="723" r:id="rId57"/>
    <p:sldId id="507" r:id="rId58"/>
    <p:sldId id="612" r:id="rId59"/>
    <p:sldId id="613" r:id="rId60"/>
    <p:sldId id="424" r:id="rId61"/>
    <p:sldId id="256" r:id="rId62"/>
    <p:sldId id="1127" r:id="rId63"/>
    <p:sldId id="587" r:id="rId64"/>
    <p:sldId id="611" r:id="rId65"/>
    <p:sldId id="1148" r:id="rId66"/>
    <p:sldId id="547" r:id="rId67"/>
    <p:sldId id="1139" r:id="rId68"/>
    <p:sldId id="620" r:id="rId69"/>
    <p:sldId id="486" r:id="rId70"/>
    <p:sldId id="619" r:id="rId71"/>
    <p:sldId id="562" r:id="rId72"/>
    <p:sldId id="700" r:id="rId73"/>
    <p:sldId id="704" r:id="rId74"/>
    <p:sldId id="396" r:id="rId75"/>
    <p:sldId id="698" r:id="rId76"/>
    <p:sldId id="606" r:id="rId77"/>
    <p:sldId id="468" r:id="rId78"/>
    <p:sldId id="467" r:id="rId79"/>
    <p:sldId id="918" r:id="rId80"/>
    <p:sldId id="568" r:id="rId81"/>
    <p:sldId id="346" r:id="rId82"/>
    <p:sldId id="570" r:id="rId83"/>
    <p:sldId id="575" r:id="rId84"/>
    <p:sldId id="1126" r:id="rId85"/>
    <p:sldId id="701" r:id="rId86"/>
    <p:sldId id="724" r:id="rId87"/>
    <p:sldId id="705" r:id="rId88"/>
    <p:sldId id="914" r:id="rId89"/>
    <p:sldId id="544" r:id="rId90"/>
    <p:sldId id="602" r:id="rId91"/>
    <p:sldId id="706" r:id="rId92"/>
    <p:sldId id="707" r:id="rId93"/>
    <p:sldId id="603" r:id="rId94"/>
    <p:sldId id="358" r:id="rId95"/>
    <p:sldId id="1147" r:id="rId96"/>
    <p:sldId id="348" r:id="rId97"/>
    <p:sldId id="407" r:id="rId98"/>
    <p:sldId id="691" r:id="rId99"/>
    <p:sldId id="1131" r:id="rId100"/>
  </p:sldIdLst>
  <p:sldSz cx="9144000" cy="6858000" type="screen4x3"/>
  <p:notesSz cx="6858000" cy="9144000"/>
  <p:defaultTextStyle>
    <a:defPPr>
      <a:defRPr lang="zh-CN"/>
    </a:defPPr>
    <a:lvl1pPr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35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58"/>
    <p:restoredTop sz="95859"/>
  </p:normalViewPr>
  <p:slideViewPr>
    <p:cSldViewPr>
      <p:cViewPr>
        <p:scale>
          <a:sx n="114" d="100"/>
          <a:sy n="114" d="100"/>
        </p:scale>
        <p:origin x="1984"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32448"/>
    </p:cViewPr>
  </p:sorterViewPr>
  <p:notesViewPr>
    <p:cSldViewPr>
      <p:cViewPr varScale="1">
        <p:scale>
          <a:sx n="135" d="100"/>
          <a:sy n="135" d="100"/>
        </p:scale>
        <p:origin x="2304" y="17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handoutMaster" Target="handoutMasters/handoutMaster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1.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image" Target="../media/image129.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image" Target="../media/image134.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41.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86.emf"/><Relationship Id="rId2" Type="http://schemas.openxmlformats.org/officeDocument/2006/relationships/image" Target="../media/image185.emf"/><Relationship Id="rId1" Type="http://schemas.openxmlformats.org/officeDocument/2006/relationships/image" Target="../media/image184.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89.emf"/><Relationship Id="rId2" Type="http://schemas.openxmlformats.org/officeDocument/2006/relationships/image" Target="../media/image188.emf"/><Relationship Id="rId1" Type="http://schemas.openxmlformats.org/officeDocument/2006/relationships/image" Target="../media/image187.emf"/><Relationship Id="rId5" Type="http://schemas.openxmlformats.org/officeDocument/2006/relationships/image" Target="../media/image191.emf"/><Relationship Id="rId4" Type="http://schemas.openxmlformats.org/officeDocument/2006/relationships/image" Target="../media/image190.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94.e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image" Target="../media/image21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12.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23.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image" Target="../media/image61.wmf"/><Relationship Id="rId4" Type="http://schemas.openxmlformats.org/officeDocument/2006/relationships/image" Target="../media/image64.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25.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image" Target="../media/image69.gi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image" Target="../media/image80.png"/></Relationships>
</file>

<file path=ppt/drawings/_rels/vmlDrawing6.v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image" Target="../media/image83.png"/><Relationship Id="rId6" Type="http://schemas.openxmlformats.org/officeDocument/2006/relationships/image" Target="../media/image89.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4.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image" Target="../media/image10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B8B549CE-3B0F-F947-A62D-113DD89ABB2B}"/>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200">
                <a:latin typeface="Arial" charset="0"/>
                <a:ea typeface="宋体" charset="0"/>
                <a:cs typeface="宋体" charset="0"/>
              </a:defRPr>
            </a:lvl1pPr>
          </a:lstStyle>
          <a:p>
            <a:pPr>
              <a:defRPr/>
            </a:pPr>
            <a:endParaRPr lang="en-US" altLang="zh-CN"/>
          </a:p>
        </p:txBody>
      </p:sp>
      <p:sp>
        <p:nvSpPr>
          <p:cNvPr id="86019" name="Rectangle 3">
            <a:extLst>
              <a:ext uri="{FF2B5EF4-FFF2-40B4-BE49-F238E27FC236}">
                <a16:creationId xmlns:a16="http://schemas.microsoft.com/office/drawing/2014/main" id="{0355F8FA-12C1-EF45-8C5F-B91289CE8386}"/>
              </a:ext>
            </a:extLst>
          </p:cNvPr>
          <p:cNvSpPr>
            <a:spLocks noGrp="1" noChangeArrowheads="1"/>
          </p:cNvSpPr>
          <p:nvPr>
            <p:ph type="dt" sz="quarter"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200">
                <a:latin typeface="Arial" charset="0"/>
                <a:ea typeface="宋体" charset="0"/>
                <a:cs typeface="宋体" charset="0"/>
              </a:defRPr>
            </a:lvl1pPr>
          </a:lstStyle>
          <a:p>
            <a:pPr>
              <a:defRPr/>
            </a:pPr>
            <a:endParaRPr lang="en-US" altLang="zh-CN"/>
          </a:p>
        </p:txBody>
      </p:sp>
      <p:sp>
        <p:nvSpPr>
          <p:cNvPr id="86020" name="Rectangle 4">
            <a:extLst>
              <a:ext uri="{FF2B5EF4-FFF2-40B4-BE49-F238E27FC236}">
                <a16:creationId xmlns:a16="http://schemas.microsoft.com/office/drawing/2014/main" id="{13E66224-1127-454A-8573-2E548FB3BDD1}"/>
              </a:ext>
            </a:extLst>
          </p:cNvPr>
          <p:cNvSpPr>
            <a:spLocks noGrp="1" noChangeArrowheads="1"/>
          </p:cNvSpPr>
          <p:nvPr>
            <p:ph type="ftr" sz="quarter" idx="2"/>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spcBef>
                <a:spcPct val="0"/>
              </a:spcBef>
              <a:buFontTx/>
              <a:buNone/>
              <a:defRPr sz="1200">
                <a:latin typeface="Arial" charset="0"/>
                <a:ea typeface="宋体" charset="0"/>
                <a:cs typeface="宋体" charset="0"/>
              </a:defRPr>
            </a:lvl1pPr>
          </a:lstStyle>
          <a:p>
            <a:pPr>
              <a:defRPr/>
            </a:pPr>
            <a:endParaRPr lang="en-US" altLang="zh-CN"/>
          </a:p>
        </p:txBody>
      </p:sp>
      <p:sp>
        <p:nvSpPr>
          <p:cNvPr id="86021" name="Rectangle 5">
            <a:extLst>
              <a:ext uri="{FF2B5EF4-FFF2-40B4-BE49-F238E27FC236}">
                <a16:creationId xmlns:a16="http://schemas.microsoft.com/office/drawing/2014/main" id="{1A0B9BB2-F8DA-8D4D-A74E-90B447874B86}"/>
              </a:ext>
            </a:extLst>
          </p:cNvPr>
          <p:cNvSpPr>
            <a:spLocks noGrp="1" noChangeArrowheads="1"/>
          </p:cNvSpPr>
          <p:nvPr>
            <p:ph type="sldNum" sz="quarter" idx="3"/>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spcBef>
                <a:spcPct val="0"/>
              </a:spcBef>
              <a:buFontTx/>
              <a:buNone/>
              <a:defRPr sz="1200" smtClean="0"/>
            </a:lvl1pPr>
          </a:lstStyle>
          <a:p>
            <a:pPr>
              <a:defRPr/>
            </a:pPr>
            <a:fld id="{39CC142F-7222-0243-86E1-D060661FE3D4}" type="slidenum">
              <a:rPr lang="en-US" altLang="zh-CN"/>
              <a:pPr>
                <a:defRPr/>
              </a:pPr>
              <a:t>‹#›</a:t>
            </a:fld>
            <a:endParaRPr lang="en-US" altLang="zh-CN"/>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C002CC72-5E5B-EC46-BA49-09DAC963A5E6}"/>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200">
                <a:latin typeface="Arial" charset="0"/>
                <a:ea typeface="宋体" charset="0"/>
                <a:cs typeface="宋体" charset="0"/>
              </a:defRPr>
            </a:lvl1pPr>
          </a:lstStyle>
          <a:p>
            <a:pPr>
              <a:defRPr/>
            </a:pPr>
            <a:endParaRPr lang="en-US" altLang="zh-CN"/>
          </a:p>
        </p:txBody>
      </p:sp>
      <p:sp>
        <p:nvSpPr>
          <p:cNvPr id="6147" name="Rectangle 3">
            <a:extLst>
              <a:ext uri="{FF2B5EF4-FFF2-40B4-BE49-F238E27FC236}">
                <a16:creationId xmlns:a16="http://schemas.microsoft.com/office/drawing/2014/main" id="{92AD3CB6-A57C-1949-B2BA-47E297B6605F}"/>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200">
                <a:latin typeface="Arial" charset="0"/>
                <a:ea typeface="宋体" charset="0"/>
                <a:cs typeface="宋体" charset="0"/>
              </a:defRPr>
            </a:lvl1pPr>
          </a:lstStyle>
          <a:p>
            <a:pPr>
              <a:defRPr/>
            </a:pPr>
            <a:endParaRPr lang="en-US" altLang="zh-CN"/>
          </a:p>
        </p:txBody>
      </p:sp>
      <p:sp>
        <p:nvSpPr>
          <p:cNvPr id="34820" name="Rectangle 4">
            <a:extLst>
              <a:ext uri="{FF2B5EF4-FFF2-40B4-BE49-F238E27FC236}">
                <a16:creationId xmlns:a16="http://schemas.microsoft.com/office/drawing/2014/main" id="{8B2516E0-DFCF-DE48-A4BE-0A1D5FD15897}"/>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C8FC6A0C-9B34-514C-A4CF-A04F9FC7ABA5}"/>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6150" name="Rectangle 6">
            <a:extLst>
              <a:ext uri="{FF2B5EF4-FFF2-40B4-BE49-F238E27FC236}">
                <a16:creationId xmlns:a16="http://schemas.microsoft.com/office/drawing/2014/main" id="{00DC5408-26EA-F543-B391-697C56985CD0}"/>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spcBef>
                <a:spcPct val="0"/>
              </a:spcBef>
              <a:buFontTx/>
              <a:buNone/>
              <a:defRPr sz="1200">
                <a:latin typeface="Arial" charset="0"/>
                <a:ea typeface="宋体" charset="0"/>
                <a:cs typeface="宋体" charset="0"/>
              </a:defRPr>
            </a:lvl1pPr>
          </a:lstStyle>
          <a:p>
            <a:pPr>
              <a:defRPr/>
            </a:pPr>
            <a:endParaRPr lang="en-US" altLang="zh-CN"/>
          </a:p>
        </p:txBody>
      </p:sp>
      <p:sp>
        <p:nvSpPr>
          <p:cNvPr id="6151" name="Rectangle 7">
            <a:extLst>
              <a:ext uri="{FF2B5EF4-FFF2-40B4-BE49-F238E27FC236}">
                <a16:creationId xmlns:a16="http://schemas.microsoft.com/office/drawing/2014/main" id="{E5A1D6D1-DDB3-E446-A40E-1FD7DE7B4DBB}"/>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spcBef>
                <a:spcPct val="0"/>
              </a:spcBef>
              <a:buFontTx/>
              <a:buNone/>
              <a:defRPr sz="1200" smtClean="0"/>
            </a:lvl1pPr>
          </a:lstStyle>
          <a:p>
            <a:pPr>
              <a:defRPr/>
            </a:pPr>
            <a:fld id="{57792A00-A193-0E44-A386-7554A42E1025}"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宋体" charset="0"/>
        <a:cs typeface="宋体" charset="0"/>
      </a:defRPr>
    </a:lvl1pPr>
    <a:lvl2pPr marL="457200" algn="l" rtl="0" eaLnBrk="0" fontAlgn="base" hangingPunct="0">
      <a:spcBef>
        <a:spcPct val="30000"/>
      </a:spcBef>
      <a:spcAft>
        <a:spcPct val="0"/>
      </a:spcAft>
      <a:defRPr kumimoji="1" sz="1200" kern="1200">
        <a:solidFill>
          <a:schemeClr val="tx1"/>
        </a:solidFill>
        <a:latin typeface="Arial" charset="0"/>
        <a:ea typeface="宋体" charset="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宋体" charset="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宋体" charset="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宋体"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幻灯片图像占位符 1">
            <a:extLst>
              <a:ext uri="{FF2B5EF4-FFF2-40B4-BE49-F238E27FC236}">
                <a16:creationId xmlns:a16="http://schemas.microsoft.com/office/drawing/2014/main" id="{ADE785BC-32F4-6A49-BCB6-A3120A353247}"/>
              </a:ext>
            </a:extLst>
          </p:cNvPr>
          <p:cNvSpPr>
            <a:spLocks noGrp="1" noRot="1" noChangeAspect="1" noChangeArrowheads="1" noTextEdit="1"/>
          </p:cNvSpPr>
          <p:nvPr>
            <p:ph type="sldImg"/>
          </p:nvPr>
        </p:nvSpPr>
        <p:spPr>
          <a:ln/>
        </p:spPr>
      </p:sp>
      <p:sp>
        <p:nvSpPr>
          <p:cNvPr id="144386" name="备注占位符 2">
            <a:extLst>
              <a:ext uri="{FF2B5EF4-FFF2-40B4-BE49-F238E27FC236}">
                <a16:creationId xmlns:a16="http://schemas.microsoft.com/office/drawing/2014/main" id="{1F34318C-CA8B-5243-81D0-CC993F4BB56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a:latin typeface="Arial" panose="020B0604020202020204" pitchFamily="34" charset="0"/>
                <a:ea typeface="宋体" panose="02010600030101010101" pitchFamily="2" charset="-122"/>
              </a:rPr>
              <a:t>将气体加热</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当其原子达到几千甚至上万摄氏度时</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电子就会被原子</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甩</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掉</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原子变成只带正电荷的离子</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此时</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电子和离子带的电荷相反</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但数量相等</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这种状态称做等离子态</a:t>
            </a:r>
            <a:r>
              <a:rPr lang="en-US" altLang="zh-CN">
                <a:latin typeface="Arial" panose="020B0604020202020204" pitchFamily="34" charset="0"/>
                <a:ea typeface="宋体" panose="02010600030101010101" pitchFamily="2" charset="-122"/>
              </a:rPr>
              <a:t>.</a:t>
            </a:r>
            <a:endParaRPr lang="zh-CN" altLang="en-US">
              <a:latin typeface="Arial" panose="020B0604020202020204" pitchFamily="34" charset="0"/>
              <a:ea typeface="宋体" panose="02010600030101010101" pitchFamily="2" charset="-122"/>
            </a:endParaRPr>
          </a:p>
          <a:p>
            <a:pPr eaLnBrk="1" hangingPunct="1"/>
            <a:r>
              <a:rPr lang="zh-CN" altLang="en-US">
                <a:latin typeface="Arial" panose="020B0604020202020204" pitchFamily="34" charset="0"/>
                <a:ea typeface="宋体" panose="02010600030101010101" pitchFamily="2" charset="-122"/>
              </a:rPr>
              <a:t>大家常见的霓虹灯</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在它点亮以后</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灯管里的气体就被电离了</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成为电子与离子的混合物</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等离子体</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极光</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是我们看见的大自然里的等离子体</a:t>
            </a:r>
            <a:r>
              <a:rPr lang="en-US" altLang="zh-CN">
                <a:latin typeface="Arial" panose="020B0604020202020204" pitchFamily="34" charset="0"/>
                <a:ea typeface="宋体" panose="02010600030101010101" pitchFamily="2" charset="-122"/>
              </a:rPr>
              <a:t>.</a:t>
            </a:r>
            <a:endParaRPr lang="zh-CN" altLang="en-US">
              <a:latin typeface="Arial" panose="020B0604020202020204" pitchFamily="34" charset="0"/>
              <a:ea typeface="宋体" panose="02010600030101010101" pitchFamily="2" charset="-122"/>
            </a:endParaRPr>
          </a:p>
          <a:p>
            <a:pPr eaLnBrk="1" hangingPunct="1"/>
            <a:r>
              <a:rPr lang="zh-CN" altLang="en-US">
                <a:latin typeface="Arial" panose="020B0604020202020204" pitchFamily="34" charset="0"/>
                <a:ea typeface="宋体" panose="02010600030101010101" pitchFamily="2" charset="-122"/>
              </a:rPr>
              <a:t>轻度电离的等离子体</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离子温度一般远低于电子温度</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称之为“低温等离子体”</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如：射流低温等离子放电到等离子体中心温度达数千度</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是</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热</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等离子体</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高度电离的等离子体</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离子温度和电子温度都很高</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称为“高温等离子体”（等离子体工艺中操作温度约为</a:t>
            </a:r>
            <a:r>
              <a:rPr lang="en-US" altLang="zh-CN">
                <a:latin typeface="Arial" panose="020B0604020202020204" pitchFamily="34" charset="0"/>
                <a:ea typeface="宋体" panose="02010600030101010101" pitchFamily="2" charset="-122"/>
              </a:rPr>
              <a:t>5000-20000 K</a:t>
            </a:r>
            <a:r>
              <a:rPr lang="zh-CN" altLang="en-US">
                <a:latin typeface="Arial" panose="020B0604020202020204" pitchFamily="34" charset="0"/>
                <a:ea typeface="宋体" panose="02010600030101010101" pitchFamily="2" charset="-122"/>
              </a:rPr>
              <a:t>）</a:t>
            </a:r>
          </a:p>
          <a:p>
            <a:pPr eaLnBrk="1" hangingPunct="1"/>
            <a:r>
              <a:rPr lang="zh-CN" altLang="en-US">
                <a:latin typeface="Arial" panose="020B0604020202020204" pitchFamily="34" charset="0"/>
                <a:ea typeface="宋体" panose="02010600030101010101" pitchFamily="2" charset="-122"/>
              </a:rPr>
              <a:t>冰升温至</a:t>
            </a:r>
            <a:r>
              <a:rPr lang="en-US" altLang="zh-CN">
                <a:latin typeface="Arial" panose="020B0604020202020204" pitchFamily="34" charset="0"/>
                <a:ea typeface="宋体" panose="02010600030101010101" pitchFamily="2" charset="-122"/>
              </a:rPr>
              <a:t>0℃</a:t>
            </a:r>
            <a:r>
              <a:rPr lang="zh-CN" altLang="en-US">
                <a:latin typeface="Arial" panose="020B0604020202020204" pitchFamily="34" charset="0"/>
                <a:ea typeface="宋体" panose="02010600030101010101" pitchFamily="2" charset="-122"/>
              </a:rPr>
              <a:t>会变成水，如果继续使温度上升至</a:t>
            </a:r>
            <a:r>
              <a:rPr lang="en-US" altLang="zh-CN">
                <a:latin typeface="Arial" panose="020B0604020202020204" pitchFamily="34" charset="0"/>
                <a:ea typeface="宋体" panose="02010600030101010101" pitchFamily="2" charset="-122"/>
              </a:rPr>
              <a:t>100%</a:t>
            </a:r>
            <a:r>
              <a:rPr lang="zh-CN" altLang="en-US">
                <a:latin typeface="Arial" panose="020B0604020202020204" pitchFamily="34" charset="0"/>
                <a:ea typeface="宋体" panose="02010600030101010101" pitchFamily="2" charset="-122"/>
              </a:rPr>
              <a:t>，那么水就会沸腾成为水蒸气。我们知道，随着温度的上升，物质的存在状态一般会呈现出固态→液态→气态三种物态的转化过程，我们把这三种基本形态称为物质的三态。那么对于气态物质，温度升至几千度时，将会有什么新变化呢</a:t>
            </a:r>
            <a:r>
              <a:rPr lang="en-US" altLang="zh-CN">
                <a:latin typeface="Arial" panose="020B0604020202020204" pitchFamily="34" charset="0"/>
                <a:ea typeface="宋体" panose="02010600030101010101" pitchFamily="2" charset="-122"/>
              </a:rPr>
              <a:t>? </a:t>
            </a:r>
            <a:r>
              <a:rPr lang="zh-CN" altLang="en-US">
                <a:latin typeface="Arial" panose="020B0604020202020204" pitchFamily="34" charset="0"/>
                <a:ea typeface="宋体" panose="02010600030101010101" pitchFamily="2" charset="-122"/>
              </a:rPr>
              <a:t>由于物质分子热运动加剧，相互间的碰撞就会使气体分子产生电离，这样物质就变成由自由运动并相互作用的正离子和电子组成的混合物</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蜡烛的火焰就处于这种状态</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。我们把物质的这种存在状态称为物质的第四态，即等离子体</a:t>
            </a:r>
            <a:r>
              <a:rPr lang="en-US" altLang="zh-CN">
                <a:latin typeface="Arial" panose="020B0604020202020204" pitchFamily="34" charset="0"/>
                <a:ea typeface="宋体" panose="02010600030101010101" pitchFamily="2" charset="-122"/>
              </a:rPr>
              <a:t>(plasma)</a:t>
            </a:r>
            <a:r>
              <a:rPr lang="zh-CN" altLang="en-US">
                <a:latin typeface="Arial" panose="020B0604020202020204" pitchFamily="34" charset="0"/>
                <a:ea typeface="宋体" panose="02010600030101010101" pitchFamily="2" charset="-122"/>
              </a:rPr>
              <a:t>。因为电离过程中正离子和电子总是成对出现，所以等离子体中正离子和电子的总数大致相等，总体来看为准电中性。反过来，我们可以把等离子体定义为：正离子和电子的密度大致相等的电离气体。</a:t>
            </a:r>
          </a:p>
          <a:p>
            <a:pPr eaLnBrk="1" hangingPunct="1"/>
            <a:r>
              <a:rPr lang="zh-CN" altLang="en-US">
                <a:latin typeface="Arial" panose="020B0604020202020204" pitchFamily="34" charset="0"/>
                <a:ea typeface="宋体" panose="02010600030101010101" pitchFamily="2" charset="-122"/>
              </a:rPr>
              <a:t>在人工生成等离子体的方法中，气体放电法比加热的办法更加简便高效，诸如荧光灯、霓虹灯、电弧焊等等。</a:t>
            </a:r>
            <a:r>
              <a:rPr lang="en-US" altLang="zh-CN">
                <a:latin typeface="Arial" panose="020B0604020202020204" pitchFamily="34" charset="0"/>
                <a:ea typeface="宋体" panose="02010600030101010101" pitchFamily="2" charset="-122"/>
              </a:rPr>
              <a:t>.</a:t>
            </a:r>
            <a:endParaRPr lang="zh-CN" altLang="en-US">
              <a:latin typeface="Arial" panose="020B0604020202020204" pitchFamily="34" charset="0"/>
              <a:ea typeface="宋体" panose="02010600030101010101" pitchFamily="2" charset="-122"/>
            </a:endParaRPr>
          </a:p>
          <a:p>
            <a:pPr eaLnBrk="1" hangingPunct="1"/>
            <a:r>
              <a:rPr lang="zh-CN" altLang="en-US">
                <a:latin typeface="Arial" panose="020B0604020202020204" pitchFamily="34" charset="0"/>
                <a:ea typeface="宋体" panose="02010600030101010101" pitchFamily="2" charset="-122"/>
              </a:rPr>
              <a:t>当外加电压达到击穿电压时，气体分子被电离，产生包括电子、离子、原子和原子团在内的混合体。</a:t>
            </a:r>
          </a:p>
        </p:txBody>
      </p:sp>
      <p:sp>
        <p:nvSpPr>
          <p:cNvPr id="144387" name="幻灯片编号占位符 3">
            <a:extLst>
              <a:ext uri="{FF2B5EF4-FFF2-40B4-BE49-F238E27FC236}">
                <a16:creationId xmlns:a16="http://schemas.microsoft.com/office/drawing/2014/main" id="{5E35FD13-82F0-B844-8271-4CDACCDA88B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FEC5371C-10D9-B84E-93A8-6368E95197E2}" type="slidenum">
              <a:rPr lang="en-US" altLang="zh-CN" sz="1200"/>
              <a:pPr>
                <a:spcBef>
                  <a:spcPct val="0"/>
                </a:spcBef>
                <a:buFontTx/>
                <a:buNone/>
              </a:pPr>
              <a:t>6</a:t>
            </a:fld>
            <a:endParaRPr lang="en-US" altLang="zh-CN"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8FCE755D-2A66-BF4C-BE5C-EFA5195F9A4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48771A14-38B9-054D-A3C4-312880F1D3E5}" type="slidenum">
              <a:rPr lang="en-US" altLang="zh-CN" sz="1200"/>
              <a:pPr>
                <a:spcBef>
                  <a:spcPct val="0"/>
                </a:spcBef>
                <a:buFontTx/>
                <a:buNone/>
              </a:pPr>
              <a:t>29</a:t>
            </a:fld>
            <a:endParaRPr lang="en-US" altLang="zh-CN" sz="1200"/>
          </a:p>
        </p:txBody>
      </p:sp>
      <p:sp>
        <p:nvSpPr>
          <p:cNvPr id="64514" name="Rectangle 2">
            <a:extLst>
              <a:ext uri="{FF2B5EF4-FFF2-40B4-BE49-F238E27FC236}">
                <a16:creationId xmlns:a16="http://schemas.microsoft.com/office/drawing/2014/main" id="{9D767C88-4235-E04A-98D9-B71598048943}"/>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9A7CF186-EBD3-9041-B2EB-3C518CBF921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kumimoji="0" lang="en-US" altLang="zh-CN">
              <a:latin typeface="Arial" panose="020B0604020202020204" pitchFamily="34" charset="0"/>
              <a:ea typeface="宋体"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E1ACD166-2873-464C-A93E-6567B488BC7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2DA9628C-059C-D74B-AC10-70CE2C8A9881}" type="slidenum">
              <a:rPr lang="en-US" altLang="zh-CN" sz="1200"/>
              <a:pPr>
                <a:spcBef>
                  <a:spcPct val="0"/>
                </a:spcBef>
                <a:buFontTx/>
                <a:buNone/>
              </a:pPr>
              <a:t>30</a:t>
            </a:fld>
            <a:endParaRPr lang="en-US" altLang="zh-CN" sz="1200"/>
          </a:p>
        </p:txBody>
      </p:sp>
      <p:sp>
        <p:nvSpPr>
          <p:cNvPr id="66562" name="Rectangle 2">
            <a:extLst>
              <a:ext uri="{FF2B5EF4-FFF2-40B4-BE49-F238E27FC236}">
                <a16:creationId xmlns:a16="http://schemas.microsoft.com/office/drawing/2014/main" id="{BFAA68D0-941D-B648-B9FC-CCAA2C7EE3D5}"/>
              </a:ext>
            </a:extLst>
          </p:cNvPr>
          <p:cNvSpPr>
            <a:spLocks noGrp="1" noRot="1" noChangeAspect="1" noChangeArrowheads="1" noTextEdit="1"/>
          </p:cNvSpPr>
          <p:nvPr>
            <p:ph type="sldImg"/>
          </p:nvPr>
        </p:nvSpPr>
        <p:spPr>
          <a:xfrm>
            <a:off x="1146175" y="685800"/>
            <a:ext cx="4572000" cy="3429000"/>
          </a:xfrm>
          <a:ln/>
        </p:spPr>
      </p:sp>
      <p:sp>
        <p:nvSpPr>
          <p:cNvPr id="66563" name="Rectangle 3">
            <a:extLst>
              <a:ext uri="{FF2B5EF4-FFF2-40B4-BE49-F238E27FC236}">
                <a16:creationId xmlns:a16="http://schemas.microsoft.com/office/drawing/2014/main" id="{273E751C-DF39-F143-9152-2EDE8D650A27}"/>
              </a:ext>
            </a:extLst>
          </p:cNvPr>
          <p:cNvSpPr>
            <a:spLocks noGrp="1" noChangeArrowheads="1"/>
          </p:cNvSpPr>
          <p:nvPr>
            <p:ph type="body" idx="1"/>
          </p:nvPr>
        </p:nvSpPr>
        <p:spPr>
          <a:xfrm>
            <a:off x="914400" y="4341813"/>
            <a:ext cx="5029200"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67" tIns="44934" rIns="89867" bIns="44934"/>
          <a:lstStyle/>
          <a:p>
            <a:pPr eaLnBrk="1" hangingPunct="1"/>
            <a:endParaRPr kumimoji="0" lang="en-US" altLang="zh-CN">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184276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a:extLst>
              <a:ext uri="{FF2B5EF4-FFF2-40B4-BE49-F238E27FC236}">
                <a16:creationId xmlns:a16="http://schemas.microsoft.com/office/drawing/2014/main" id="{88BC3BE3-9AE4-D146-8F73-596B82A7E0B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7AC81678-1252-1F4E-BF67-A02DE5D9DDCC}" type="slidenum">
              <a:rPr lang="en-US" altLang="zh-CN" sz="1200"/>
              <a:pPr>
                <a:spcBef>
                  <a:spcPct val="0"/>
                </a:spcBef>
                <a:buFontTx/>
                <a:buNone/>
              </a:pPr>
              <a:t>35</a:t>
            </a:fld>
            <a:endParaRPr lang="en-US" altLang="zh-CN" sz="1200"/>
          </a:p>
        </p:txBody>
      </p:sp>
      <p:sp>
        <p:nvSpPr>
          <p:cNvPr id="148482" name="Rectangle 2">
            <a:extLst>
              <a:ext uri="{FF2B5EF4-FFF2-40B4-BE49-F238E27FC236}">
                <a16:creationId xmlns:a16="http://schemas.microsoft.com/office/drawing/2014/main" id="{20B75D5C-8CB1-2446-964D-16D7E78DCDEE}"/>
              </a:ext>
            </a:extLst>
          </p:cNvPr>
          <p:cNvSpPr>
            <a:spLocks noGrp="1" noRot="1" noChangeAspect="1" noChangeArrowheads="1" noTextEdit="1"/>
          </p:cNvSpPr>
          <p:nvPr>
            <p:ph type="sldImg"/>
          </p:nvPr>
        </p:nvSpPr>
        <p:spPr>
          <a:xfrm>
            <a:off x="1174750" y="695325"/>
            <a:ext cx="4635500" cy="3476625"/>
          </a:xfrm>
          <a:solidFill>
            <a:srgbClr val="FFFFFF"/>
          </a:solidFill>
          <a:ln/>
        </p:spPr>
      </p:sp>
      <p:sp>
        <p:nvSpPr>
          <p:cNvPr id="148483" name="Rectangle 3">
            <a:extLst>
              <a:ext uri="{FF2B5EF4-FFF2-40B4-BE49-F238E27FC236}">
                <a16:creationId xmlns:a16="http://schemas.microsoft.com/office/drawing/2014/main" id="{7E222943-3E86-8B47-B81A-F92D1B104896}"/>
              </a:ext>
            </a:extLst>
          </p:cNvPr>
          <p:cNvSpPr>
            <a:spLocks noGrp="1" noChangeArrowheads="1"/>
          </p:cNvSpPr>
          <p:nvPr>
            <p:ph type="body" idx="1"/>
          </p:nvPr>
        </p:nvSpPr>
        <p:spPr>
          <a:xfrm>
            <a:off x="698500" y="4403725"/>
            <a:ext cx="5588000" cy="4171950"/>
          </a:xfrm>
          <a:solidFill>
            <a:srgbClr val="FFFFFF"/>
          </a:solidFill>
          <a:ln>
            <a:solidFill>
              <a:srgbClr val="000000"/>
            </a:solidFill>
            <a:miter lim="800000"/>
            <a:headEnd/>
            <a:tailEnd/>
          </a:ln>
        </p:spPr>
        <p:txBody>
          <a:bodyPr lIns="92885" tIns="46442" rIns="92885" bIns="46442"/>
          <a:lstStyle/>
          <a:p>
            <a:pPr eaLnBrk="1" hangingPunct="1"/>
            <a:endParaRPr lang="zh-CN" altLang="zh-CN">
              <a:latin typeface="Arial" panose="020B0604020202020204" pitchFamily="34" charset="0"/>
              <a:ea typeface="宋体"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2158806C-9DB8-6A4D-8A1C-DF3716537AE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lgn="r"/>
            <a:fld id="{D13F917A-190A-7F4D-BDD0-B46A598AFB0F}" type="slidenum">
              <a:rPr lang="en-US" altLang="zh-CN" sz="1200">
                <a:latin typeface="Times New Roman" panose="02020603050405020304" pitchFamily="18" charset="0"/>
              </a:rPr>
              <a:pPr algn="r"/>
              <a:t>36</a:t>
            </a:fld>
            <a:endParaRPr lang="en-US" altLang="zh-CN" sz="1200">
              <a:latin typeface="Times New Roman" panose="02020603050405020304" pitchFamily="18" charset="0"/>
            </a:endParaRPr>
          </a:p>
        </p:txBody>
      </p:sp>
      <p:sp>
        <p:nvSpPr>
          <p:cNvPr id="15362" name="Rectangle 2">
            <a:extLst>
              <a:ext uri="{FF2B5EF4-FFF2-40B4-BE49-F238E27FC236}">
                <a16:creationId xmlns:a16="http://schemas.microsoft.com/office/drawing/2014/main" id="{58B062D3-30FD-2447-8700-03C13A71CA15}"/>
              </a:ext>
            </a:extLst>
          </p:cNvPr>
          <p:cNvSpPr>
            <a:spLocks noGrp="1" noRot="1" noChangeAspect="1" noChangeArrowheads="1" noTextEdit="1"/>
          </p:cNvSpPr>
          <p:nvPr>
            <p:ph type="sldImg"/>
          </p:nvPr>
        </p:nvSpPr>
        <p:spPr>
          <a:solidFill>
            <a:srgbClr val="FFFFFF"/>
          </a:solidFill>
          <a:ln/>
        </p:spPr>
      </p:sp>
      <p:sp>
        <p:nvSpPr>
          <p:cNvPr id="15363" name="Rectangle 3">
            <a:extLst>
              <a:ext uri="{FF2B5EF4-FFF2-40B4-BE49-F238E27FC236}">
                <a16:creationId xmlns:a16="http://schemas.microsoft.com/office/drawing/2014/main" id="{7A580193-97EA-DE48-9DD4-306B1CEEA3B6}"/>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27" tIns="45713" rIns="91427" bIns="45713"/>
          <a:lstStyle/>
          <a:p>
            <a:endParaRPr lang="zh-CN"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D499537-13C2-4C4A-B97D-33B78DB47D4A}"/>
              </a:ext>
            </a:extLst>
          </p:cNvPr>
          <p:cNvSpPr>
            <a:spLocks noGrp="1" noChangeArrowheads="1"/>
          </p:cNvSpPr>
          <p:nvPr>
            <p:ph type="sldNum" sz="quarter" idx="5"/>
          </p:nvPr>
        </p:nvSpPr>
        <p:spPr>
          <a:ln/>
        </p:spPr>
        <p:txBody>
          <a:bodyPr/>
          <a:lstStyle/>
          <a:p>
            <a:fld id="{18CDA946-78E3-4241-A1DB-23919A8057D9}" type="slidenum">
              <a:rPr lang="en-US" altLang="zh-CN"/>
              <a:pPr/>
              <a:t>39</a:t>
            </a:fld>
            <a:endParaRPr lang="en-US" altLang="zh-CN"/>
          </a:p>
        </p:txBody>
      </p:sp>
      <p:sp>
        <p:nvSpPr>
          <p:cNvPr id="115714" name="Rectangle 2">
            <a:extLst>
              <a:ext uri="{FF2B5EF4-FFF2-40B4-BE49-F238E27FC236}">
                <a16:creationId xmlns:a16="http://schemas.microsoft.com/office/drawing/2014/main" id="{E67D3719-773F-524F-AF9E-FEC41684F874}"/>
              </a:ext>
            </a:extLst>
          </p:cNvPr>
          <p:cNvSpPr>
            <a:spLocks noGrp="1" noRot="1" noChangeAspect="1" noChangeArrowheads="1" noTextEdit="1"/>
          </p:cNvSpPr>
          <p:nvPr>
            <p:ph type="sldImg"/>
          </p:nvPr>
        </p:nvSpPr>
        <p:spPr>
          <a:xfrm>
            <a:off x="1143000" y="687388"/>
            <a:ext cx="4572000" cy="3429000"/>
          </a:xfrm>
          <a:ln/>
        </p:spPr>
      </p:sp>
      <p:sp>
        <p:nvSpPr>
          <p:cNvPr id="115715" name="Rectangle 3">
            <a:extLst>
              <a:ext uri="{FF2B5EF4-FFF2-40B4-BE49-F238E27FC236}">
                <a16:creationId xmlns:a16="http://schemas.microsoft.com/office/drawing/2014/main" id="{D248688B-71F6-6E40-A18A-A60DC95FE80E}"/>
              </a:ext>
            </a:extLst>
          </p:cNvPr>
          <p:cNvSpPr>
            <a:spLocks noGrp="1" noChangeArrowheads="1"/>
          </p:cNvSpPr>
          <p:nvPr>
            <p:ph type="body" idx="1"/>
          </p:nvPr>
        </p:nvSpPr>
        <p:spPr>
          <a:xfrm>
            <a:off x="912813" y="4343400"/>
            <a:ext cx="5032375" cy="4113213"/>
          </a:xfrm>
        </p:spPr>
        <p:txBody>
          <a:bodyPr lIns="95306" tIns="47653" rIns="95306" bIns="47653"/>
          <a:lstStyle/>
          <a:p>
            <a:endParaRPr lang="zh-CN" altLang="zh-CN">
              <a:solidFill>
                <a:schemeClr val="accent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D499537-13C2-4C4A-B97D-33B78DB47D4A}"/>
              </a:ext>
            </a:extLst>
          </p:cNvPr>
          <p:cNvSpPr>
            <a:spLocks noGrp="1" noChangeArrowheads="1"/>
          </p:cNvSpPr>
          <p:nvPr>
            <p:ph type="sldNum" sz="quarter" idx="5"/>
          </p:nvPr>
        </p:nvSpPr>
        <p:spPr>
          <a:ln/>
        </p:spPr>
        <p:txBody>
          <a:bodyPr/>
          <a:lstStyle/>
          <a:p>
            <a:fld id="{18CDA946-78E3-4241-A1DB-23919A8057D9}" type="slidenum">
              <a:rPr lang="en-US" altLang="zh-CN"/>
              <a:pPr/>
              <a:t>40</a:t>
            </a:fld>
            <a:endParaRPr lang="en-US" altLang="zh-CN"/>
          </a:p>
        </p:txBody>
      </p:sp>
      <p:sp>
        <p:nvSpPr>
          <p:cNvPr id="115714" name="Rectangle 2">
            <a:extLst>
              <a:ext uri="{FF2B5EF4-FFF2-40B4-BE49-F238E27FC236}">
                <a16:creationId xmlns:a16="http://schemas.microsoft.com/office/drawing/2014/main" id="{E67D3719-773F-524F-AF9E-FEC41684F874}"/>
              </a:ext>
            </a:extLst>
          </p:cNvPr>
          <p:cNvSpPr>
            <a:spLocks noGrp="1" noRot="1" noChangeAspect="1" noChangeArrowheads="1" noTextEdit="1"/>
          </p:cNvSpPr>
          <p:nvPr>
            <p:ph type="sldImg"/>
          </p:nvPr>
        </p:nvSpPr>
        <p:spPr>
          <a:xfrm>
            <a:off x="1143000" y="687388"/>
            <a:ext cx="4572000" cy="3429000"/>
          </a:xfrm>
          <a:ln/>
        </p:spPr>
      </p:sp>
      <p:sp>
        <p:nvSpPr>
          <p:cNvPr id="115715" name="Rectangle 3">
            <a:extLst>
              <a:ext uri="{FF2B5EF4-FFF2-40B4-BE49-F238E27FC236}">
                <a16:creationId xmlns:a16="http://schemas.microsoft.com/office/drawing/2014/main" id="{D248688B-71F6-6E40-A18A-A60DC95FE80E}"/>
              </a:ext>
            </a:extLst>
          </p:cNvPr>
          <p:cNvSpPr>
            <a:spLocks noGrp="1" noChangeArrowheads="1"/>
          </p:cNvSpPr>
          <p:nvPr>
            <p:ph type="body" idx="1"/>
          </p:nvPr>
        </p:nvSpPr>
        <p:spPr>
          <a:xfrm>
            <a:off x="912813" y="4343400"/>
            <a:ext cx="5032375" cy="4113213"/>
          </a:xfrm>
        </p:spPr>
        <p:txBody>
          <a:bodyPr lIns="95306" tIns="47653" rIns="95306" bIns="47653"/>
          <a:lstStyle/>
          <a:p>
            <a:endParaRPr lang="zh-CN" altLang="zh-CN">
              <a:solidFill>
                <a:schemeClr val="accent1"/>
              </a:solidFill>
            </a:endParaRPr>
          </a:p>
        </p:txBody>
      </p:sp>
    </p:spTree>
    <p:extLst>
      <p:ext uri="{BB962C8B-B14F-4D97-AF65-F5344CB8AC3E}">
        <p14:creationId xmlns:p14="http://schemas.microsoft.com/office/powerpoint/2010/main" val="192324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D499537-13C2-4C4A-B97D-33B78DB47D4A}"/>
              </a:ext>
            </a:extLst>
          </p:cNvPr>
          <p:cNvSpPr>
            <a:spLocks noGrp="1" noChangeArrowheads="1"/>
          </p:cNvSpPr>
          <p:nvPr>
            <p:ph type="sldNum" sz="quarter" idx="5"/>
          </p:nvPr>
        </p:nvSpPr>
        <p:spPr>
          <a:ln/>
        </p:spPr>
        <p:txBody>
          <a:bodyPr/>
          <a:lstStyle/>
          <a:p>
            <a:fld id="{18CDA946-78E3-4241-A1DB-23919A8057D9}" type="slidenum">
              <a:rPr lang="en-US" altLang="zh-CN"/>
              <a:pPr/>
              <a:t>41</a:t>
            </a:fld>
            <a:endParaRPr lang="en-US" altLang="zh-CN"/>
          </a:p>
        </p:txBody>
      </p:sp>
      <p:sp>
        <p:nvSpPr>
          <p:cNvPr id="115714" name="Rectangle 2">
            <a:extLst>
              <a:ext uri="{FF2B5EF4-FFF2-40B4-BE49-F238E27FC236}">
                <a16:creationId xmlns:a16="http://schemas.microsoft.com/office/drawing/2014/main" id="{E67D3719-773F-524F-AF9E-FEC41684F874}"/>
              </a:ext>
            </a:extLst>
          </p:cNvPr>
          <p:cNvSpPr>
            <a:spLocks noGrp="1" noRot="1" noChangeAspect="1" noChangeArrowheads="1" noTextEdit="1"/>
          </p:cNvSpPr>
          <p:nvPr>
            <p:ph type="sldImg"/>
          </p:nvPr>
        </p:nvSpPr>
        <p:spPr>
          <a:xfrm>
            <a:off x="1143000" y="687388"/>
            <a:ext cx="4572000" cy="3429000"/>
          </a:xfrm>
          <a:ln/>
        </p:spPr>
      </p:sp>
      <p:sp>
        <p:nvSpPr>
          <p:cNvPr id="115715" name="Rectangle 3">
            <a:extLst>
              <a:ext uri="{FF2B5EF4-FFF2-40B4-BE49-F238E27FC236}">
                <a16:creationId xmlns:a16="http://schemas.microsoft.com/office/drawing/2014/main" id="{D248688B-71F6-6E40-A18A-A60DC95FE80E}"/>
              </a:ext>
            </a:extLst>
          </p:cNvPr>
          <p:cNvSpPr>
            <a:spLocks noGrp="1" noChangeArrowheads="1"/>
          </p:cNvSpPr>
          <p:nvPr>
            <p:ph type="body" idx="1"/>
          </p:nvPr>
        </p:nvSpPr>
        <p:spPr>
          <a:xfrm>
            <a:off x="912813" y="4343400"/>
            <a:ext cx="5032375" cy="4113213"/>
          </a:xfrm>
        </p:spPr>
        <p:txBody>
          <a:bodyPr lIns="95306" tIns="47653" rIns="95306" bIns="47653"/>
          <a:lstStyle/>
          <a:p>
            <a:endParaRPr lang="zh-CN" altLang="zh-CN">
              <a:solidFill>
                <a:schemeClr val="accent1"/>
              </a:solidFill>
            </a:endParaRPr>
          </a:p>
        </p:txBody>
      </p:sp>
    </p:spTree>
    <p:extLst>
      <p:ext uri="{BB962C8B-B14F-4D97-AF65-F5344CB8AC3E}">
        <p14:creationId xmlns:p14="http://schemas.microsoft.com/office/powerpoint/2010/main" val="3096286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幻灯片图像占位符 1">
            <a:extLst>
              <a:ext uri="{FF2B5EF4-FFF2-40B4-BE49-F238E27FC236}">
                <a16:creationId xmlns:a16="http://schemas.microsoft.com/office/drawing/2014/main" id="{487AFDAA-FAE2-1043-8152-A13BF0111C69}"/>
              </a:ext>
            </a:extLst>
          </p:cNvPr>
          <p:cNvSpPr>
            <a:spLocks noGrp="1" noRot="1" noChangeAspect="1" noChangeArrowheads="1" noTextEdit="1"/>
          </p:cNvSpPr>
          <p:nvPr>
            <p:ph type="sldImg"/>
          </p:nvPr>
        </p:nvSpPr>
        <p:spPr>
          <a:ln/>
        </p:spPr>
      </p:sp>
      <p:sp>
        <p:nvSpPr>
          <p:cNvPr id="150530" name="备注占位符 2">
            <a:extLst>
              <a:ext uri="{FF2B5EF4-FFF2-40B4-BE49-F238E27FC236}">
                <a16:creationId xmlns:a16="http://schemas.microsoft.com/office/drawing/2014/main" id="{129D3C3B-5211-1442-8CD7-B83ECE746B8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zh-CN" dirty="0">
                <a:latin typeface="Arial" panose="020B0604020202020204" pitchFamily="34" charset="0"/>
                <a:ea typeface="宋体" panose="02010600030101010101" pitchFamily="2" charset="-122"/>
              </a:rPr>
              <a:t>重离子碰撞产生强子的多重数、产额、动量谱和关联， 特别是由横动量小于</a:t>
            </a:r>
            <a:r>
              <a:rPr lang="en-US" altLang="zh-CN" dirty="0">
                <a:latin typeface="Arial" panose="020B0604020202020204" pitchFamily="34" charset="0"/>
                <a:ea typeface="宋体" panose="02010600030101010101" pitchFamily="2" charset="-122"/>
              </a:rPr>
              <a:t>1.5 GeV/c </a:t>
            </a:r>
            <a:r>
              <a:rPr lang="zh-CN" altLang="zh-CN" dirty="0">
                <a:latin typeface="Arial" panose="020B0604020202020204" pitchFamily="34" charset="0"/>
                <a:ea typeface="宋体" panose="02010600030101010101" pitchFamily="2" charset="-122"/>
              </a:rPr>
              <a:t>粒子组成的软区反应了碰撞产生系统的整体性质。特别是我们希望通过测量软强子能够推断出碰撞的初始条件、它的热化程度及其状态方程。</a:t>
            </a:r>
          </a:p>
          <a:p>
            <a:pPr eaLnBrk="1" hangingPunct="1"/>
            <a:r>
              <a:rPr lang="zh-CN" altLang="zh-CN" dirty="0">
                <a:latin typeface="Arial" panose="020B0604020202020204" pitchFamily="34" charset="0"/>
                <a:ea typeface="宋体" panose="02010600030101010101" pitchFamily="2" charset="-122"/>
              </a:rPr>
              <a:t>测得的强子谱反映了强子之间的弹性碰撞停止后，物质在动力学冻结状态下的整体性质。在这一阶段，系统已经相对稀释并“冷”。但是从动力学冻结时强子谱的详细性质，可以得到碰撞早期更热和更密阶段的信息。早期阶段的更直接的信息可以从不同强子组分的积分产额中推导出来，这些粒子组分的变化只有通过非弹性碰撞得到。这些非弹碰撞在动力学冻结以前已经在化学冻结时停止。</a:t>
            </a:r>
          </a:p>
          <a:p>
            <a:pPr eaLnBrk="1" hangingPunct="1"/>
            <a:endParaRPr lang="zh-CN" altLang="en-US" dirty="0">
              <a:latin typeface="Arial" panose="020B0604020202020204" pitchFamily="34" charset="0"/>
              <a:ea typeface="宋体" panose="02010600030101010101" pitchFamily="2" charset="-122"/>
            </a:endParaRPr>
          </a:p>
        </p:txBody>
      </p:sp>
      <p:sp>
        <p:nvSpPr>
          <p:cNvPr id="150531" name="幻灯片编号占位符 3">
            <a:extLst>
              <a:ext uri="{FF2B5EF4-FFF2-40B4-BE49-F238E27FC236}">
                <a16:creationId xmlns:a16="http://schemas.microsoft.com/office/drawing/2014/main" id="{DD7A09EB-37AD-404A-ACBF-BBF78B0BB80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C349E25E-7083-934E-95C4-D175C3FAA578}" type="slidenum">
              <a:rPr lang="en-US" altLang="zh-CN" sz="1200"/>
              <a:pPr>
                <a:spcBef>
                  <a:spcPct val="0"/>
                </a:spcBef>
                <a:buFontTx/>
                <a:buNone/>
              </a:pPr>
              <a:t>42</a:t>
            </a:fld>
            <a:endParaRPr lang="en-US" altLang="zh-CN"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r>
              <a:rPr lang="zh-CN" altLang="zh-CN" dirty="0"/>
              <a:t>重离子碰撞产生强子的多重数、产额、动量谱和关联， 特别是由横动量小于</a:t>
            </a:r>
            <a:r>
              <a:rPr lang="en-US" altLang="zh-CN" dirty="0"/>
              <a:t>1.5 GeV/c </a:t>
            </a:r>
            <a:r>
              <a:rPr lang="zh-CN" altLang="zh-CN" dirty="0"/>
              <a:t>粒子组成的软区反应了碰撞产生系统的整体性质。特别是我们希望通过测量软强子能够推断出碰撞的初始条件、它的热化程度及其状态方程。</a:t>
            </a:r>
          </a:p>
          <a:p>
            <a:pPr eaLnBrk="1" hangingPunct="1"/>
            <a:r>
              <a:rPr lang="zh-CN" altLang="zh-CN" dirty="0"/>
              <a:t>测得的强子谱反映了强子之间的弹性碰撞停止后，物质在动力学冻结状态下的整体性质。在这一阶段，系统已经相对稀释并“冷”。但是从动力学冻结时强子谱的详细性质，可以得到碰撞早期更热和更密阶段的信息。早期阶段的更直接的信息可以从不同强子组分的积分产额中推导出来，这些粒子组分的变化只有通过非弹性碰撞得到。这些非弹碰撞在动力学冻结以前已经在化学冻结时停止。</a:t>
            </a:r>
          </a:p>
          <a:p>
            <a:endParaRPr kumimoji="1" lang="zh-CN" altLang="en-US" dirty="0"/>
          </a:p>
        </p:txBody>
      </p:sp>
      <p:sp>
        <p:nvSpPr>
          <p:cNvPr id="4" name="灯片编号占位符 3"/>
          <p:cNvSpPr>
            <a:spLocks noGrp="1"/>
          </p:cNvSpPr>
          <p:nvPr>
            <p:ph type="sldNum" sz="quarter" idx="5"/>
          </p:nvPr>
        </p:nvSpPr>
        <p:spPr/>
        <p:txBody>
          <a:bodyPr/>
          <a:lstStyle/>
          <a:p>
            <a:pPr>
              <a:defRPr/>
            </a:pPr>
            <a:fld id="{57792A00-A193-0E44-A386-7554A42E1025}" type="slidenum">
              <a:rPr lang="en-US" altLang="zh-CN" smtClean="0"/>
              <a:pPr>
                <a:defRPr/>
              </a:pPr>
              <a:t>43</a:t>
            </a:fld>
            <a:endParaRPr lang="en-US" altLang="zh-CN"/>
          </a:p>
        </p:txBody>
      </p:sp>
    </p:spTree>
    <p:extLst>
      <p:ext uri="{BB962C8B-B14F-4D97-AF65-F5344CB8AC3E}">
        <p14:creationId xmlns:p14="http://schemas.microsoft.com/office/powerpoint/2010/main" val="1907390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sz="1400" kern="1200" dirty="0">
                <a:solidFill>
                  <a:schemeClr val="tx1"/>
                </a:solidFill>
                <a:effectLst/>
                <a:latin typeface="Arial" panose="020B0604020202020204" pitchFamily="34" charset="0"/>
                <a:ea typeface="宋体" panose="02010600030101010101" pitchFamily="2" charset="-122"/>
                <a:cs typeface="宋体" panose="02010600030101010101" pitchFamily="2" charset="-122"/>
              </a:rPr>
              <a:t>QGP</a:t>
            </a:r>
            <a:r>
              <a:rPr kumimoji="1" lang="zh-CN" altLang="zh-CN" sz="1400" kern="1200" dirty="0">
                <a:solidFill>
                  <a:schemeClr val="tx1"/>
                </a:solidFill>
                <a:effectLst/>
                <a:latin typeface="Arial" panose="020B0604020202020204" pitchFamily="34" charset="0"/>
                <a:ea typeface="宋体" panose="02010600030101010101" pitchFamily="2" charset="-122"/>
                <a:cs typeface="宋体" panose="02010600030101010101" pitchFamily="2" charset="-122"/>
              </a:rPr>
              <a:t>的产生依赖于重离子碰撞早期产生物质的初始条件。</a:t>
            </a:r>
            <a:r>
              <a:rPr kumimoji="1" lang="en-US" altLang="zh-CN" sz="1400" kern="1200" dirty="0">
                <a:solidFill>
                  <a:schemeClr val="tx1"/>
                </a:solidFill>
                <a:effectLst/>
                <a:latin typeface="Arial" panose="020B0604020202020204" pitchFamily="34" charset="0"/>
                <a:ea typeface="宋体" panose="02010600030101010101" pitchFamily="2" charset="-122"/>
                <a:cs typeface="宋体" panose="02010600030101010101" pitchFamily="2" charset="-122"/>
              </a:rPr>
              <a:t>  </a:t>
            </a:r>
            <a:r>
              <a:rPr kumimoji="1" lang="zh-CN" altLang="zh-CN" sz="1400" kern="1200" dirty="0">
                <a:solidFill>
                  <a:schemeClr val="tx1"/>
                </a:solidFill>
                <a:effectLst/>
                <a:latin typeface="Arial" panose="020B0604020202020204" pitchFamily="34" charset="0"/>
                <a:ea typeface="宋体" panose="02010600030101010101" pitchFamily="2" charset="-122"/>
                <a:cs typeface="宋体" panose="02010600030101010101" pitchFamily="2" charset="-122"/>
              </a:rPr>
              <a:t>重子数的输运（或阻止）（</a:t>
            </a:r>
            <a:r>
              <a:rPr kumimoji="1" lang="en-US" altLang="zh-CN" sz="1400" kern="1200" dirty="0">
                <a:solidFill>
                  <a:schemeClr val="tx1"/>
                </a:solidFill>
                <a:effectLst/>
                <a:latin typeface="Arial" panose="020B0604020202020204" pitchFamily="34" charset="0"/>
                <a:ea typeface="宋体" panose="02010600030101010101" pitchFamily="2" charset="-122"/>
                <a:cs typeface="宋体" panose="02010600030101010101" pitchFamily="2" charset="-122"/>
              </a:rPr>
              <a:t>Baryon number transport (or stopping)</a:t>
            </a:r>
            <a:r>
              <a:rPr kumimoji="1" lang="zh-CN" altLang="zh-CN" sz="1400" kern="1200" dirty="0">
                <a:solidFill>
                  <a:schemeClr val="tx1"/>
                </a:solidFill>
                <a:effectLst/>
                <a:latin typeface="Arial" panose="020B0604020202020204" pitchFamily="34" charset="0"/>
                <a:ea typeface="宋体" panose="02010600030101010101" pitchFamily="2" charset="-122"/>
                <a:cs typeface="宋体" panose="02010600030101010101" pitchFamily="2" charset="-122"/>
              </a:rPr>
              <a:t>）是高能核核碰撞中的一个重要观测量，因为</a:t>
            </a:r>
            <a:r>
              <a:rPr kumimoji="1" lang="en-US" altLang="zh-CN" sz="1400" kern="1200" dirty="0">
                <a:solidFill>
                  <a:schemeClr val="tx1"/>
                </a:solidFill>
                <a:effectLst/>
                <a:latin typeface="Arial" panose="020B0604020202020204" pitchFamily="34" charset="0"/>
                <a:ea typeface="宋体" panose="02010600030101010101" pitchFamily="2" charset="-122"/>
                <a:cs typeface="宋体" panose="02010600030101010101" pitchFamily="2" charset="-122"/>
              </a:rPr>
              <a:t>degree of baryon stopping </a:t>
            </a:r>
            <a:r>
              <a:rPr kumimoji="1" lang="zh-CN" altLang="zh-CN" sz="1400" kern="1200" dirty="0">
                <a:solidFill>
                  <a:schemeClr val="tx1"/>
                </a:solidFill>
                <a:effectLst/>
                <a:latin typeface="Arial" panose="020B0604020202020204" pitchFamily="34" charset="0"/>
                <a:ea typeface="宋体" panose="02010600030101010101" pitchFamily="2" charset="-122"/>
                <a:cs typeface="宋体" panose="02010600030101010101" pitchFamily="2" charset="-122"/>
              </a:rPr>
              <a:t>影响碰撞中的整个动力学演化。它对初态部分子的平衡、粒子产生、热与化学平衡、集体膨胀的演化都有影响。重子数的输运可以通过测量反质子与质子之比得到。</a:t>
            </a:r>
          </a:p>
        </p:txBody>
      </p:sp>
      <p:sp>
        <p:nvSpPr>
          <p:cNvPr id="4" name="幻灯片编号占位符 3"/>
          <p:cNvSpPr>
            <a:spLocks noGrp="1"/>
          </p:cNvSpPr>
          <p:nvPr>
            <p:ph type="sldNum" sz="quarter" idx="10"/>
          </p:nvPr>
        </p:nvSpPr>
        <p:spPr/>
        <p:txBody>
          <a:bodyPr/>
          <a:lstStyle/>
          <a:p>
            <a:pPr>
              <a:defRPr/>
            </a:pPr>
            <a:fld id="{399627DE-F9D8-5E4A-B7A3-DCBDFFC306DB}" type="slidenum">
              <a:rPr lang="en-US" altLang="zh-CN" smtClean="0"/>
              <a:t>44</a:t>
            </a:fld>
            <a:endParaRPr lang="en-US" altLang="zh-CN"/>
          </a:p>
        </p:txBody>
      </p:sp>
    </p:spTree>
    <p:extLst>
      <p:ext uri="{BB962C8B-B14F-4D97-AF65-F5344CB8AC3E}">
        <p14:creationId xmlns:p14="http://schemas.microsoft.com/office/powerpoint/2010/main" val="3030293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A3F897A6-62D5-9E43-8060-588001DA7FD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E21CC055-CF64-C84D-8FAE-7BB325E09C12}" type="slidenum">
              <a:rPr lang="en-US" altLang="zh-CN" sz="1200"/>
              <a:pPr>
                <a:spcBef>
                  <a:spcPct val="0"/>
                </a:spcBef>
                <a:buFontTx/>
                <a:buNone/>
              </a:pPr>
              <a:t>8</a:t>
            </a:fld>
            <a:endParaRPr lang="en-US" altLang="zh-CN" sz="1200"/>
          </a:p>
        </p:txBody>
      </p:sp>
      <p:sp>
        <p:nvSpPr>
          <p:cNvPr id="41986" name="Rectangle 2">
            <a:extLst>
              <a:ext uri="{FF2B5EF4-FFF2-40B4-BE49-F238E27FC236}">
                <a16:creationId xmlns:a16="http://schemas.microsoft.com/office/drawing/2014/main" id="{8C9A3C67-56CF-4F4C-8FC6-CDC9AED36E38}"/>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C4C26AA5-CA97-0A47-81F2-3F464DA1AD0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kumimoji="0" lang="en-US" altLang="zh-CN">
              <a:latin typeface="Arial" panose="020B0604020202020204" pitchFamily="34" charset="0"/>
              <a:ea typeface="宋体" panose="02010600030101010101"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49E1222-2090-DD46-A9AD-25464B5D7858}"/>
              </a:ext>
            </a:extLst>
          </p:cNvPr>
          <p:cNvSpPr>
            <a:spLocks noGrp="1" noChangeArrowheads="1"/>
          </p:cNvSpPr>
          <p:nvPr>
            <p:ph type="sldNum" sz="quarter" idx="5"/>
          </p:nvPr>
        </p:nvSpPr>
        <p:spPr>
          <a:ln/>
        </p:spPr>
        <p:txBody>
          <a:bodyPr/>
          <a:lstStyle/>
          <a:p>
            <a:fld id="{4DE59A6F-EA48-A146-8AA6-9440CD864605}" type="slidenum">
              <a:rPr lang="en-US" altLang="zh-CN"/>
              <a:pPr/>
              <a:t>46</a:t>
            </a:fld>
            <a:endParaRPr lang="en-US" altLang="zh-CN"/>
          </a:p>
        </p:txBody>
      </p:sp>
      <p:sp>
        <p:nvSpPr>
          <p:cNvPr id="364546" name="Rectangle 2">
            <a:extLst>
              <a:ext uri="{FF2B5EF4-FFF2-40B4-BE49-F238E27FC236}">
                <a16:creationId xmlns:a16="http://schemas.microsoft.com/office/drawing/2014/main" id="{E6C6492C-E267-244A-8AE3-7F18F5C2DC53}"/>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64547" name="Rectangle 3">
            <a:extLst>
              <a:ext uri="{FF2B5EF4-FFF2-40B4-BE49-F238E27FC236}">
                <a16:creationId xmlns:a16="http://schemas.microsoft.com/office/drawing/2014/main" id="{2177BA4E-4ECE-4844-A726-53ED146BCE1C}"/>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91427" tIns="45713" rIns="91427" bIns="45713"/>
          <a:lstStyle/>
          <a:p>
            <a:endParaRPr lang="zh-CN" altLang="zh-CN"/>
          </a:p>
        </p:txBody>
      </p:sp>
    </p:spTree>
    <p:extLst>
      <p:ext uri="{BB962C8B-B14F-4D97-AF65-F5344CB8AC3E}">
        <p14:creationId xmlns:p14="http://schemas.microsoft.com/office/powerpoint/2010/main" val="1775825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778555A-E6F8-0647-B921-B34AE2D46588}"/>
              </a:ext>
            </a:extLst>
          </p:cNvPr>
          <p:cNvSpPr>
            <a:spLocks noGrp="1" noChangeArrowheads="1"/>
          </p:cNvSpPr>
          <p:nvPr>
            <p:ph type="sldNum" sz="quarter" idx="5"/>
          </p:nvPr>
        </p:nvSpPr>
        <p:spPr>
          <a:ln/>
        </p:spPr>
        <p:txBody>
          <a:bodyPr/>
          <a:lstStyle/>
          <a:p>
            <a:fld id="{242F1B3D-BEDC-0A47-9645-ACA3255471DC}" type="slidenum">
              <a:rPr lang="en-US" altLang="zh-CN"/>
              <a:pPr/>
              <a:t>48</a:t>
            </a:fld>
            <a:endParaRPr lang="en-US" altLang="zh-CN"/>
          </a:p>
        </p:txBody>
      </p:sp>
      <p:sp>
        <p:nvSpPr>
          <p:cNvPr id="333826" name="Rectangle 2">
            <a:extLst>
              <a:ext uri="{FF2B5EF4-FFF2-40B4-BE49-F238E27FC236}">
                <a16:creationId xmlns:a16="http://schemas.microsoft.com/office/drawing/2014/main" id="{47FE7E93-4F47-8048-98A8-DC738CE3002F}"/>
              </a:ext>
            </a:extLst>
          </p:cNvPr>
          <p:cNvSpPr>
            <a:spLocks noGrp="1" noRot="1" noChangeAspect="1" noChangeArrowheads="1" noTextEdit="1"/>
          </p:cNvSpPr>
          <p:nvPr>
            <p:ph type="sldImg"/>
          </p:nvPr>
        </p:nvSpPr>
        <p:spPr>
          <a:ln/>
        </p:spPr>
      </p:sp>
      <p:sp>
        <p:nvSpPr>
          <p:cNvPr id="333827" name="Rectangle 3">
            <a:extLst>
              <a:ext uri="{FF2B5EF4-FFF2-40B4-BE49-F238E27FC236}">
                <a16:creationId xmlns:a16="http://schemas.microsoft.com/office/drawing/2014/main" id="{15297BDE-C353-E042-827B-8459787C5C1D}"/>
              </a:ext>
            </a:extLst>
          </p:cNvPr>
          <p:cNvSpPr>
            <a:spLocks noGrp="1" noChangeArrowheads="1"/>
          </p:cNvSpPr>
          <p:nvPr>
            <p:ph type="body" idx="1"/>
          </p:nvPr>
        </p:nvSpPr>
        <p:spPr>
          <a:xfrm>
            <a:off x="914400" y="4343400"/>
            <a:ext cx="5029200" cy="4114800"/>
          </a:xfrm>
        </p:spPr>
        <p:txBody>
          <a:bodyPr lIns="91427" tIns="45713" rIns="91427" bIns="45713"/>
          <a:lstStyle/>
          <a:p>
            <a:r>
              <a:rPr lang="en-US" altLang="zh-CN"/>
              <a:t>At first, I want to show a short explanation of a model to describe the pt distribution.</a:t>
            </a:r>
          </a:p>
          <a:p>
            <a:r>
              <a:rPr lang="en-US" altLang="zh-CN"/>
              <a:t>This model is established to describe particle mass dependence of pt distribution in low pT region.</a:t>
            </a:r>
          </a:p>
          <a:p>
            <a:r>
              <a:rPr lang="en-US" altLang="zh-CN"/>
              <a:t>The source is in local thermal equilibration and it s boosted.</a:t>
            </a:r>
          </a:p>
          <a:p>
            <a:r>
              <a:rPr lang="en-US" altLang="zh-CN"/>
              <a:t>Simply take boltzmann distibution and take enregy term as four momentum with flow effect.</a:t>
            </a:r>
          </a:p>
          <a:p>
            <a:r>
              <a:rPr lang="en-US" altLang="zh-CN"/>
              <a:t>Here we consider transverse direction and then the transverse momentum distribution is described this formula.</a:t>
            </a:r>
          </a:p>
          <a:p>
            <a:r>
              <a:rPr lang="en-US" altLang="zh-CN"/>
              <a:t>The parameters to characterized the system is temperature and flow velocity.</a:t>
            </a:r>
          </a:p>
        </p:txBody>
      </p:sp>
    </p:spTree>
    <p:extLst>
      <p:ext uri="{BB962C8B-B14F-4D97-AF65-F5344CB8AC3E}">
        <p14:creationId xmlns:p14="http://schemas.microsoft.com/office/powerpoint/2010/main" val="33185914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幻灯片图像占位符 1">
            <a:extLst>
              <a:ext uri="{FF2B5EF4-FFF2-40B4-BE49-F238E27FC236}">
                <a16:creationId xmlns:a16="http://schemas.microsoft.com/office/drawing/2014/main" id="{D789FD00-87C5-ED4C-8FF0-2F9294ADF864}"/>
              </a:ext>
            </a:extLst>
          </p:cNvPr>
          <p:cNvSpPr>
            <a:spLocks noGrp="1" noRot="1" noChangeAspect="1" noChangeArrowheads="1" noTextEdit="1"/>
          </p:cNvSpPr>
          <p:nvPr>
            <p:ph type="sldImg"/>
          </p:nvPr>
        </p:nvSpPr>
        <p:spPr>
          <a:ln/>
        </p:spPr>
      </p:sp>
      <p:sp>
        <p:nvSpPr>
          <p:cNvPr id="153602" name="备注占位符 2">
            <a:extLst>
              <a:ext uri="{FF2B5EF4-FFF2-40B4-BE49-F238E27FC236}">
                <a16:creationId xmlns:a16="http://schemas.microsoft.com/office/drawing/2014/main" id="{FAF07D38-8E0B-B041-B8E8-382B8DE2F45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a typeface="宋体" panose="02010600030101010101" pitchFamily="2" charset="-122"/>
            </a:endParaRPr>
          </a:p>
        </p:txBody>
      </p:sp>
      <p:sp>
        <p:nvSpPr>
          <p:cNvPr id="153603" name="幻灯片编号占位符 3">
            <a:extLst>
              <a:ext uri="{FF2B5EF4-FFF2-40B4-BE49-F238E27FC236}">
                <a16:creationId xmlns:a16="http://schemas.microsoft.com/office/drawing/2014/main" id="{55555DD1-F3D7-D844-853A-3E97F63A5F8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E668F28C-8567-C04B-82E8-8371EE5C3B79}" type="slidenum">
              <a:rPr lang="en-US" altLang="zh-CN" sz="1200"/>
              <a:pPr>
                <a:spcBef>
                  <a:spcPct val="0"/>
                </a:spcBef>
                <a:buFontTx/>
                <a:buNone/>
              </a:pPr>
              <a:t>49</a:t>
            </a:fld>
            <a:endParaRPr lang="en-US" altLang="zh-CN"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CCF019-3D31-BC45-AAEF-D8C54EBE1FD6}" type="slidenum">
              <a:rPr lang="en-US" altLang="zh-CN"/>
              <a:pPr/>
              <a:t>52</a:t>
            </a:fld>
            <a:endParaRPr lang="en-US" altLang="zh-CN"/>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3505616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FA0E02-F6DC-2D4A-87D6-3CC8951D0431}" type="slidenum">
              <a:rPr lang="en-US" altLang="zh-CN"/>
              <a:pPr/>
              <a:t>53</a:t>
            </a:fld>
            <a:endParaRPr lang="en-US" altLang="zh-CN"/>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27643359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3FD5CB64-028A-B448-A1D6-B5AF6C3AF65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2FA6B911-6040-6D49-A406-34D802D612AF}" type="slidenum">
              <a:rPr lang="en-US" altLang="zh-CN" sz="1200"/>
              <a:pPr>
                <a:spcBef>
                  <a:spcPct val="0"/>
                </a:spcBef>
                <a:buFontTx/>
                <a:buNone/>
              </a:pPr>
              <a:t>54</a:t>
            </a:fld>
            <a:endParaRPr lang="en-US" altLang="zh-CN" sz="1200"/>
          </a:p>
        </p:txBody>
      </p:sp>
      <p:sp>
        <p:nvSpPr>
          <p:cNvPr id="84994" name="Rectangle 2">
            <a:extLst>
              <a:ext uri="{FF2B5EF4-FFF2-40B4-BE49-F238E27FC236}">
                <a16:creationId xmlns:a16="http://schemas.microsoft.com/office/drawing/2014/main" id="{6C3CA2E8-266D-124C-9551-D1C19D6D4DC4}"/>
              </a:ext>
            </a:extLst>
          </p:cNvPr>
          <p:cNvSpPr>
            <a:spLocks noGrp="1" noRot="1" noChangeAspect="1" noChangeArrowheads="1" noTextEdit="1"/>
          </p:cNvSpPr>
          <p:nvPr>
            <p:ph type="sldImg"/>
          </p:nvPr>
        </p:nvSpPr>
        <p:spPr>
          <a:xfrm>
            <a:off x="1101725" y="676275"/>
            <a:ext cx="4608513" cy="3455988"/>
          </a:xfrm>
          <a:ln/>
        </p:spPr>
      </p:sp>
      <p:sp>
        <p:nvSpPr>
          <p:cNvPr id="84995" name="Rectangle 3">
            <a:extLst>
              <a:ext uri="{FF2B5EF4-FFF2-40B4-BE49-F238E27FC236}">
                <a16:creationId xmlns:a16="http://schemas.microsoft.com/office/drawing/2014/main" id="{C9156C13-1861-8348-8C27-3C595DCA9743}"/>
              </a:ext>
            </a:extLst>
          </p:cNvPr>
          <p:cNvSpPr>
            <a:spLocks noGrp="1" noChangeArrowheads="1"/>
          </p:cNvSpPr>
          <p:nvPr>
            <p:ph type="body" idx="1"/>
          </p:nvPr>
        </p:nvSpPr>
        <p:spPr>
          <a:xfrm>
            <a:off x="896938" y="4360863"/>
            <a:ext cx="5014912" cy="4132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kumimoji="0" lang="en-US" altLang="zh-CN" sz="1400" dirty="0">
              <a:latin typeface="Arial" panose="020B0604020202020204" pitchFamily="34" charset="0"/>
              <a:ea typeface="宋体" panose="02010600030101010101" pitchFamily="2" charset="-12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a:extLst>
              <a:ext uri="{FF2B5EF4-FFF2-40B4-BE49-F238E27FC236}">
                <a16:creationId xmlns:a16="http://schemas.microsoft.com/office/drawing/2014/main" id="{AE81BF60-67C8-904A-A8D9-CC6336B1AD3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FB6940C0-E2F3-6D41-94FD-85C742009176}" type="slidenum">
              <a:rPr lang="en-US" altLang="zh-CN" sz="1200"/>
              <a:pPr>
                <a:spcBef>
                  <a:spcPct val="0"/>
                </a:spcBef>
                <a:buFontTx/>
                <a:buNone/>
              </a:pPr>
              <a:t>55</a:t>
            </a:fld>
            <a:endParaRPr lang="en-US" altLang="zh-CN" sz="1200"/>
          </a:p>
        </p:txBody>
      </p:sp>
      <p:sp>
        <p:nvSpPr>
          <p:cNvPr id="155650" name="Rectangle 2">
            <a:extLst>
              <a:ext uri="{FF2B5EF4-FFF2-40B4-BE49-F238E27FC236}">
                <a16:creationId xmlns:a16="http://schemas.microsoft.com/office/drawing/2014/main" id="{661AC994-5E58-8240-BFA2-203C729E1D00}"/>
              </a:ext>
            </a:extLst>
          </p:cNvPr>
          <p:cNvSpPr>
            <a:spLocks noGrp="1" noRot="1" noChangeAspect="1" noChangeArrowheads="1" noTextEdit="1"/>
          </p:cNvSpPr>
          <p:nvPr>
            <p:ph type="sldImg"/>
          </p:nvPr>
        </p:nvSpPr>
        <p:spPr>
          <a:ln/>
        </p:spPr>
      </p:sp>
      <p:sp>
        <p:nvSpPr>
          <p:cNvPr id="155651" name="Rectangle 3">
            <a:extLst>
              <a:ext uri="{FF2B5EF4-FFF2-40B4-BE49-F238E27FC236}">
                <a16:creationId xmlns:a16="http://schemas.microsoft.com/office/drawing/2014/main" id="{04C4EFB0-3979-C24F-B361-88437DBD70C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kumimoji="0" lang="en-US" altLang="zh-CN">
              <a:latin typeface="Arial" panose="020B0604020202020204" pitchFamily="34" charset="0"/>
              <a:ea typeface="宋体" panose="02010600030101010101" pitchFamily="2" charset="-12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57F627DB-FB7B-3E48-86F5-3E34FA78384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C808CED8-8DA0-A443-97BB-F0934E644B02}" type="slidenum">
              <a:rPr lang="en-US" altLang="zh-CN" sz="1200"/>
              <a:pPr>
                <a:spcBef>
                  <a:spcPct val="0"/>
                </a:spcBef>
                <a:buFontTx/>
                <a:buNone/>
              </a:pPr>
              <a:t>56</a:t>
            </a:fld>
            <a:endParaRPr lang="en-US" altLang="zh-CN" sz="1200"/>
          </a:p>
        </p:txBody>
      </p:sp>
      <p:sp>
        <p:nvSpPr>
          <p:cNvPr id="87042" name="Rectangle 2">
            <a:extLst>
              <a:ext uri="{FF2B5EF4-FFF2-40B4-BE49-F238E27FC236}">
                <a16:creationId xmlns:a16="http://schemas.microsoft.com/office/drawing/2014/main" id="{0D2365F8-3239-9649-BE12-45B5FC481FF7}"/>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72F3FA30-ADBD-5A44-86E8-3B4AD89FFE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kumimoji="0" lang="en-US" altLang="zh-CN">
              <a:latin typeface="Arial" panose="020B0604020202020204" pitchFamily="34" charset="0"/>
              <a:ea typeface="宋体" panose="02010600030101010101" pitchFamily="2" charset="-12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58BECE6-3854-EB4F-BB8F-E97758E21645}"/>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800">
                <a:solidFill>
                  <a:schemeClr val="tx1"/>
                </a:solidFill>
                <a:latin typeface="Arial" panose="020B0604020202020204" pitchFamily="34" charset="0"/>
                <a:ea typeface="宋体" panose="02010600030101010101" pitchFamily="2" charset="-122"/>
              </a:defRPr>
            </a:lvl1pPr>
            <a:lvl2pPr marL="742950" indent="-285750">
              <a:defRPr kumimoji="1" sz="2800">
                <a:solidFill>
                  <a:schemeClr val="tx1"/>
                </a:solidFill>
                <a:latin typeface="Arial" panose="020B0604020202020204" pitchFamily="34" charset="0"/>
                <a:ea typeface="宋体" panose="02010600030101010101" pitchFamily="2" charset="-122"/>
              </a:defRPr>
            </a:lvl2pPr>
            <a:lvl3pPr marL="1143000" indent="-228600">
              <a:defRPr kumimoji="1" sz="2800">
                <a:solidFill>
                  <a:schemeClr val="tx1"/>
                </a:solidFill>
                <a:latin typeface="Arial" panose="020B0604020202020204" pitchFamily="34" charset="0"/>
                <a:ea typeface="宋体" panose="02010600030101010101" pitchFamily="2" charset="-122"/>
              </a:defRPr>
            </a:lvl3pPr>
            <a:lvl4pPr marL="1600200" indent="-228600">
              <a:defRPr kumimoji="1" sz="2800">
                <a:solidFill>
                  <a:schemeClr val="tx1"/>
                </a:solidFill>
                <a:latin typeface="Arial" panose="020B0604020202020204" pitchFamily="34" charset="0"/>
                <a:ea typeface="宋体" panose="02010600030101010101" pitchFamily="2" charset="-122"/>
              </a:defRPr>
            </a:lvl4pPr>
            <a:lvl5pPr marL="2057400" indent="-228600">
              <a:defRPr kumimoji="1" sz="28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9pPr>
          </a:lstStyle>
          <a:p>
            <a:fld id="{DE977D78-7811-454F-97CF-E406C95ACC80}" type="slidenum">
              <a:rPr kumimoji="0" lang="en-US" altLang="zh-CN" sz="1200"/>
              <a:pPr/>
              <a:t>59</a:t>
            </a:fld>
            <a:endParaRPr kumimoji="0" lang="en-US" altLang="zh-CN" sz="1200"/>
          </a:p>
        </p:txBody>
      </p:sp>
      <p:sp>
        <p:nvSpPr>
          <p:cNvPr id="405506" name="Rectangle 2">
            <a:extLst>
              <a:ext uri="{FF2B5EF4-FFF2-40B4-BE49-F238E27FC236}">
                <a16:creationId xmlns:a16="http://schemas.microsoft.com/office/drawing/2014/main" id="{9086405C-9AAA-D247-954D-525FEB3CCAE9}"/>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05507" name="Rectangle 3">
            <a:extLst>
              <a:ext uri="{FF2B5EF4-FFF2-40B4-BE49-F238E27FC236}">
                <a16:creationId xmlns:a16="http://schemas.microsoft.com/office/drawing/2014/main" id="{F7AC9DB7-351F-7B43-A750-3C3F387DC6A7}"/>
              </a:ext>
            </a:extLst>
          </p:cNvPr>
          <p:cNvSpPr>
            <a:spLocks noGrp="1" noChangeArrowheads="1"/>
          </p:cNvSpPr>
          <p:nvPr>
            <p:ph type="body" idx="1"/>
          </p:nvPr>
        </p:nvSpPr>
        <p:spPr>
          <a:xfrm>
            <a:off x="914400" y="4343400"/>
            <a:ext cx="5029200" cy="4114800"/>
          </a:xfrm>
        </p:spPr>
        <p:txBody>
          <a:bodyPr/>
          <a:lstStyle/>
          <a:p>
            <a:pPr>
              <a:defRPr/>
            </a:pPr>
            <a:endParaRPr kumimoji="0" lang="en-US"/>
          </a:p>
        </p:txBody>
      </p:sp>
    </p:spTree>
    <p:extLst>
      <p:ext uri="{BB962C8B-B14F-4D97-AF65-F5344CB8AC3E}">
        <p14:creationId xmlns:p14="http://schemas.microsoft.com/office/powerpoint/2010/main" val="34184458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6D0C90F6-95B5-174D-8602-8E9943BAD33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56067835-1577-2B4F-9878-C5FC351E41EA}" type="slidenum">
              <a:rPr lang="en-US" altLang="zh-CN" sz="1200"/>
              <a:pPr>
                <a:spcBef>
                  <a:spcPct val="0"/>
                </a:spcBef>
                <a:buFontTx/>
                <a:buNone/>
              </a:pPr>
              <a:t>62</a:t>
            </a:fld>
            <a:endParaRPr lang="en-US" altLang="zh-CN" sz="1200"/>
          </a:p>
        </p:txBody>
      </p:sp>
      <p:sp>
        <p:nvSpPr>
          <p:cNvPr id="91138" name="Rectangle 2">
            <a:extLst>
              <a:ext uri="{FF2B5EF4-FFF2-40B4-BE49-F238E27FC236}">
                <a16:creationId xmlns:a16="http://schemas.microsoft.com/office/drawing/2014/main" id="{504035E3-D926-8144-8265-B631B72A3838}"/>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2AF99F43-50A0-3748-BAD3-2D7BBE4DD58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kumimoji="0" lang="en-US" altLang="zh-CN">
              <a:latin typeface="Arial" panose="020B0604020202020204" pitchFamily="3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90E2A3D8-B077-0246-B154-09AE98FC70F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3EEB8328-A0D3-BE4F-8143-CD48E61AAAD4}" type="slidenum">
              <a:rPr lang="en-US" altLang="zh-CN" sz="1200"/>
              <a:pPr>
                <a:spcBef>
                  <a:spcPct val="0"/>
                </a:spcBef>
                <a:buFontTx/>
                <a:buNone/>
              </a:pPr>
              <a:t>11</a:t>
            </a:fld>
            <a:endParaRPr lang="en-US" altLang="zh-CN" sz="1200"/>
          </a:p>
        </p:txBody>
      </p:sp>
      <p:sp>
        <p:nvSpPr>
          <p:cNvPr id="46082" name="Rectangle 2">
            <a:extLst>
              <a:ext uri="{FF2B5EF4-FFF2-40B4-BE49-F238E27FC236}">
                <a16:creationId xmlns:a16="http://schemas.microsoft.com/office/drawing/2014/main" id="{552E9F4C-C672-7945-AA63-704E589E6F87}"/>
              </a:ext>
            </a:extLst>
          </p:cNvPr>
          <p:cNvSpPr>
            <a:spLocks noGrp="1" noRot="1" noChangeAspect="1" noChangeArrowheads="1" noTextEdit="1"/>
          </p:cNvSpPr>
          <p:nvPr>
            <p:ph type="sldImg"/>
          </p:nvPr>
        </p:nvSpPr>
        <p:spPr>
          <a:solidFill>
            <a:srgbClr val="FFFFFF"/>
          </a:solidFill>
          <a:ln/>
        </p:spPr>
      </p:sp>
      <p:sp>
        <p:nvSpPr>
          <p:cNvPr id="46083" name="Rectangle 3">
            <a:extLst>
              <a:ext uri="{FF2B5EF4-FFF2-40B4-BE49-F238E27FC236}">
                <a16:creationId xmlns:a16="http://schemas.microsoft.com/office/drawing/2014/main" id="{C3C22A01-3590-284E-BCF3-F3EC057C7522}"/>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kumimoji="0" lang="en-US" altLang="zh-CN">
              <a:latin typeface="Arial" panose="020B0604020202020204" pitchFamily="34" charset="0"/>
              <a:ea typeface="宋体" panose="02010600030101010101" pitchFamily="2" charset="-12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9DB63F8D-7918-4749-AA16-A73D61637D7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77CE1859-96F5-3F48-AC3F-F877CF695862}" type="slidenum">
              <a:rPr lang="en-US" altLang="zh-CN" sz="1200"/>
              <a:pPr>
                <a:spcBef>
                  <a:spcPct val="0"/>
                </a:spcBef>
                <a:buFontTx/>
                <a:buNone/>
              </a:pPr>
              <a:t>63</a:t>
            </a:fld>
            <a:endParaRPr lang="en-US" altLang="zh-CN" sz="1200"/>
          </a:p>
        </p:txBody>
      </p:sp>
      <p:sp>
        <p:nvSpPr>
          <p:cNvPr id="93186" name="Rectangle 7">
            <a:extLst>
              <a:ext uri="{FF2B5EF4-FFF2-40B4-BE49-F238E27FC236}">
                <a16:creationId xmlns:a16="http://schemas.microsoft.com/office/drawing/2014/main" id="{F0AC3DF5-7AAA-DC40-8916-28FB57861DB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r" eaLnBrk="1" hangingPunct="1"/>
            <a:fld id="{7B22E32F-EAD7-014E-AD1B-A2D5E5F7910E}" type="slidenum">
              <a:rPr lang="en-US" altLang="zh-CN" sz="1200"/>
              <a:pPr algn="r" eaLnBrk="1" hangingPunct="1"/>
              <a:t>63</a:t>
            </a:fld>
            <a:endParaRPr lang="en-US" altLang="zh-CN" sz="1200"/>
          </a:p>
        </p:txBody>
      </p:sp>
      <p:sp>
        <p:nvSpPr>
          <p:cNvPr id="93187" name="Rectangle 7">
            <a:extLst>
              <a:ext uri="{FF2B5EF4-FFF2-40B4-BE49-F238E27FC236}">
                <a16:creationId xmlns:a16="http://schemas.microsoft.com/office/drawing/2014/main" id="{C1F4E0C5-F76B-1249-BA30-7B6031C1D49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93" tIns="43247" rIns="86493" bIns="43247" anchor="b"/>
          <a:lstStyle>
            <a:lvl1pPr defTabSz="865188">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defTabSz="865188">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defTabSz="865188">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defTabSz="865188">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defTabSz="865188">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defTabSz="865188"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defTabSz="865188"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defTabSz="865188"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defTabSz="865188"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r" eaLnBrk="1" hangingPunct="1"/>
            <a:fld id="{4529D5BD-59CC-C043-9CB5-B2FC63CC6EA5}" type="slidenum">
              <a:rPr lang="en-US" altLang="zh-CN" sz="1100"/>
              <a:pPr algn="r" eaLnBrk="1" hangingPunct="1"/>
              <a:t>63</a:t>
            </a:fld>
            <a:endParaRPr lang="en-US" altLang="zh-CN" sz="1100"/>
          </a:p>
        </p:txBody>
      </p:sp>
      <p:sp>
        <p:nvSpPr>
          <p:cNvPr id="93188" name="Rectangle 2">
            <a:extLst>
              <a:ext uri="{FF2B5EF4-FFF2-40B4-BE49-F238E27FC236}">
                <a16:creationId xmlns:a16="http://schemas.microsoft.com/office/drawing/2014/main" id="{A28DEF41-56F6-5244-BEF0-B273FCC09B40}"/>
              </a:ext>
            </a:extLst>
          </p:cNvPr>
          <p:cNvSpPr>
            <a:spLocks noGrp="1" noRot="1" noChangeAspect="1" noChangeArrowheads="1" noTextEdit="1"/>
          </p:cNvSpPr>
          <p:nvPr>
            <p:ph type="sldImg"/>
          </p:nvPr>
        </p:nvSpPr>
        <p:spPr>
          <a:xfrm>
            <a:off x="1144588" y="685800"/>
            <a:ext cx="4572000" cy="3429000"/>
          </a:xfrm>
          <a:ln/>
        </p:spPr>
      </p:sp>
      <p:sp>
        <p:nvSpPr>
          <p:cNvPr id="93189" name="Rectangle 3">
            <a:extLst>
              <a:ext uri="{FF2B5EF4-FFF2-40B4-BE49-F238E27FC236}">
                <a16:creationId xmlns:a16="http://schemas.microsoft.com/office/drawing/2014/main" id="{F511359F-46D7-0E47-A6CA-7B22D1C41EE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93" tIns="43247" rIns="86493" bIns="43247"/>
          <a:lstStyle/>
          <a:p>
            <a:pPr eaLnBrk="1" hangingPunct="1"/>
            <a:r>
              <a:rPr kumimoji="0" lang="en-US" altLang="zh-CN">
                <a:latin typeface="Arial" panose="020B0604020202020204" pitchFamily="34" charset="0"/>
                <a:ea typeface="宋体" panose="02010600030101010101" pitchFamily="2" charset="-122"/>
              </a:rPr>
              <a:t>Glauber model has been used to calculate the eccentricities, but it is similar in the case of CGC model.</a:t>
            </a:r>
          </a:p>
          <a:p>
            <a:pPr eaLnBrk="1" hangingPunct="1"/>
            <a:r>
              <a:rPr kumimoji="0" lang="en-US" altLang="zh-CN">
                <a:latin typeface="Arial" panose="020B0604020202020204" pitchFamily="34" charset="0"/>
                <a:ea typeface="宋体" panose="02010600030101010101" pitchFamily="2" charset="-122"/>
              </a:rPr>
              <a:t>(i) There is a clear number of quark (NQ) scaling for all systems and beam energies</a:t>
            </a:r>
          </a:p>
          <a:p>
            <a:pPr eaLnBrk="1" hangingPunct="1"/>
            <a:r>
              <a:rPr kumimoji="0" lang="en-US" altLang="zh-CN">
                <a:latin typeface="Arial" panose="020B0604020202020204" pitchFamily="34" charset="0"/>
                <a:ea typeface="宋体" panose="02010600030101010101" pitchFamily="2" charset="-122"/>
              </a:rPr>
              <a:t>studied here. (Due to the limited statics, this test is not done for Cu+Cu collisions at</a:t>
            </a:r>
          </a:p>
          <a:p>
            <a:pPr eaLnBrk="1" hangingPunct="1"/>
            <a:r>
              <a:rPr kumimoji="0" lang="en-US" altLang="zh-CN" i="1">
                <a:latin typeface="Arial" panose="020B0604020202020204" pitchFamily="34" charset="0"/>
                <a:ea typeface="宋体" panose="02010600030101010101" pitchFamily="2" charset="-122"/>
              </a:rPr>
              <a:t>√𝑠𝑁𝑁 </a:t>
            </a:r>
            <a:r>
              <a:rPr kumimoji="0" lang="en-US" altLang="zh-CN">
                <a:latin typeface="Arial" panose="020B0604020202020204" pitchFamily="34" charset="0"/>
                <a:ea typeface="宋体" panose="02010600030101010101" pitchFamily="2" charset="-122"/>
              </a:rPr>
              <a:t>= 62.4 GeV.) It indicate the partonic collectivity has been built up at RHIC.</a:t>
            </a:r>
          </a:p>
          <a:p>
            <a:pPr eaLnBrk="1" hangingPunct="1"/>
            <a:r>
              <a:rPr kumimoji="0" lang="en-US" altLang="zh-CN">
                <a:latin typeface="Arial" panose="020B0604020202020204" pitchFamily="34" charset="0"/>
                <a:ea typeface="宋体" panose="02010600030101010101" pitchFamily="2" charset="-122"/>
              </a:rPr>
              <a:t>(ii) After removing the initial geometry by eccentricity, stronger collective flow can be observed in the larger system.</a:t>
            </a:r>
          </a:p>
          <a:p>
            <a:pPr eaLnBrk="1" hangingPunct="1"/>
            <a:endParaRPr kumimoji="0" lang="en-US" altLang="zh-CN">
              <a:latin typeface="Arial" panose="020B0604020202020204" pitchFamily="34" charset="0"/>
              <a:ea typeface="宋体" panose="02010600030101010101" pitchFamily="2" charset="-122"/>
            </a:endParaRPr>
          </a:p>
          <a:p>
            <a:pPr eaLnBrk="1" hangingPunct="1"/>
            <a:endParaRPr kumimoji="0" lang="zh-CN" altLang="en-US" b="1">
              <a:latin typeface="Arial" panose="020B0604020202020204" pitchFamily="34" charset="0"/>
              <a:ea typeface="宋体" panose="02010600030101010101" pitchFamily="2" charset="-122"/>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1D81B82D-2B75-BC41-90E4-C5BC438ACAD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21E28155-E9DD-824A-BBD0-6020DC97073A}" type="slidenum">
              <a:rPr lang="en-US" altLang="zh-CN" sz="1200"/>
              <a:pPr>
                <a:spcBef>
                  <a:spcPct val="0"/>
                </a:spcBef>
                <a:buFontTx/>
                <a:buNone/>
              </a:pPr>
              <a:t>65</a:t>
            </a:fld>
            <a:endParaRPr lang="en-US" altLang="zh-CN" sz="1200"/>
          </a:p>
        </p:txBody>
      </p:sp>
      <p:sp>
        <p:nvSpPr>
          <p:cNvPr id="95234" name="Rectangle 2">
            <a:extLst>
              <a:ext uri="{FF2B5EF4-FFF2-40B4-BE49-F238E27FC236}">
                <a16:creationId xmlns:a16="http://schemas.microsoft.com/office/drawing/2014/main" id="{F85750F1-B2A8-CD4F-A297-B39E865859CE}"/>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754DA1C0-162F-7840-A682-23B4CFE17B2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kumimoji="0" lang="en-US" altLang="zh-CN">
              <a:latin typeface="Arial" panose="020B0604020202020204" pitchFamily="34" charset="0"/>
              <a:ea typeface="宋体" panose="02010600030101010101" pitchFamily="2" charset="-122"/>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DD7D2A1-E159-CC43-B53B-3BEFE016930D}"/>
              </a:ext>
            </a:extLst>
          </p:cNvPr>
          <p:cNvSpPr>
            <a:spLocks noGrp="1" noChangeArrowheads="1"/>
          </p:cNvSpPr>
          <p:nvPr>
            <p:ph type="sldNum" sz="quarter" idx="5"/>
          </p:nvPr>
        </p:nvSpPr>
        <p:spPr>
          <a:ln/>
        </p:spPr>
        <p:txBody>
          <a:bodyPr/>
          <a:lstStyle/>
          <a:p>
            <a:fld id="{F48CE744-782B-C34E-A9D9-6650E7CFB0B2}" type="slidenum">
              <a:rPr lang="en-US" altLang="zh-CN"/>
              <a:pPr/>
              <a:t>68</a:t>
            </a:fld>
            <a:endParaRPr lang="en-US" altLang="zh-CN"/>
          </a:p>
        </p:txBody>
      </p:sp>
      <p:sp>
        <p:nvSpPr>
          <p:cNvPr id="493570" name="Rectangle 2">
            <a:extLst>
              <a:ext uri="{FF2B5EF4-FFF2-40B4-BE49-F238E27FC236}">
                <a16:creationId xmlns:a16="http://schemas.microsoft.com/office/drawing/2014/main" id="{B9686CBD-B462-D645-A0C7-97342C076D59}"/>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93571" name="Rectangle 3">
            <a:extLst>
              <a:ext uri="{FF2B5EF4-FFF2-40B4-BE49-F238E27FC236}">
                <a16:creationId xmlns:a16="http://schemas.microsoft.com/office/drawing/2014/main" id="{A2AB4E3C-FB87-0A43-8B4A-BA00C1155DF0}"/>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zh-CN" altLang="zh-CN" dirty="0"/>
          </a:p>
        </p:txBody>
      </p:sp>
    </p:spTree>
    <p:extLst>
      <p:ext uri="{BB962C8B-B14F-4D97-AF65-F5344CB8AC3E}">
        <p14:creationId xmlns:p14="http://schemas.microsoft.com/office/powerpoint/2010/main" val="12229313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9A312D4E-4B1D-5844-B715-AB6354578D7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F891CFB0-CC62-0545-BDE4-5393C39261A0}" type="slidenum">
              <a:rPr lang="en-US" altLang="zh-CN" sz="1200"/>
              <a:pPr>
                <a:spcBef>
                  <a:spcPct val="0"/>
                </a:spcBef>
                <a:buFontTx/>
                <a:buNone/>
              </a:pPr>
              <a:t>70</a:t>
            </a:fld>
            <a:endParaRPr lang="en-US" altLang="zh-CN" sz="1200"/>
          </a:p>
        </p:txBody>
      </p:sp>
      <p:sp>
        <p:nvSpPr>
          <p:cNvPr id="101378" name="Rectangle 2">
            <a:extLst>
              <a:ext uri="{FF2B5EF4-FFF2-40B4-BE49-F238E27FC236}">
                <a16:creationId xmlns:a16="http://schemas.microsoft.com/office/drawing/2014/main" id="{F1A16E15-1620-B747-AEE4-BC926D839F7C}"/>
              </a:ext>
            </a:extLst>
          </p:cNvPr>
          <p:cNvSpPr>
            <a:spLocks noGrp="1" noRot="1" noChangeAspect="1" noChangeArrowheads="1" noTextEdit="1"/>
          </p:cNvSpPr>
          <p:nvPr>
            <p:ph type="sldImg"/>
          </p:nvPr>
        </p:nvSpPr>
        <p:spPr>
          <a:solidFill>
            <a:srgbClr val="FFFFFF"/>
          </a:solidFill>
          <a:ln/>
        </p:spPr>
      </p:sp>
      <p:sp>
        <p:nvSpPr>
          <p:cNvPr id="101379" name="Rectangle 3">
            <a:extLst>
              <a:ext uri="{FF2B5EF4-FFF2-40B4-BE49-F238E27FC236}">
                <a16:creationId xmlns:a16="http://schemas.microsoft.com/office/drawing/2014/main" id="{41112C27-BA4B-2C40-A430-EDC28F83E341}"/>
              </a:ext>
            </a:extLst>
          </p:cNvPr>
          <p:cNvSpPr>
            <a:spLocks noGrp="1" noChangeArrowheads="1"/>
          </p:cNvSpPr>
          <p:nvPr>
            <p:ph type="body" idx="1"/>
          </p:nvPr>
        </p:nvSpPr>
        <p:spPr>
          <a:solidFill>
            <a:srgbClr val="FFFFFF"/>
          </a:solidFill>
          <a:ln>
            <a:solidFill>
              <a:srgbClr val="000000"/>
            </a:solidFill>
            <a:miter lim="800000"/>
            <a:headEnd/>
            <a:tailEnd/>
          </a:ln>
        </p:spPr>
        <p:txBody>
          <a:bodyPr lIns="90571" tIns="45286" rIns="90571" bIns="45286"/>
          <a:lstStyle/>
          <a:p>
            <a:pPr eaLnBrk="1" hangingPunct="1"/>
            <a:endParaRPr kumimoji="0" lang="en-US" altLang="zh-CN">
              <a:latin typeface="Arial" panose="020B0604020202020204" pitchFamily="34" charset="0"/>
              <a:ea typeface="宋体" panose="02010600030101010101" pitchFamily="2" charset="-122"/>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kumimoji="1" lang="en-US" altLang="zh-CN" dirty="0"/>
              <a:t>In</a:t>
            </a:r>
            <a:r>
              <a:rPr kumimoji="1" lang="zh-CN" altLang="en-US" dirty="0"/>
              <a:t> </a:t>
            </a:r>
            <a:r>
              <a:rPr kumimoji="1" lang="en-US" altLang="zh-CN" dirty="0"/>
              <a:t>my</a:t>
            </a:r>
            <a:r>
              <a:rPr kumimoji="1" lang="zh-CN" altLang="en-US" dirty="0"/>
              <a:t> </a:t>
            </a:r>
            <a:r>
              <a:rPr kumimoji="1" lang="en-US" altLang="zh-CN" dirty="0"/>
              <a:t>talk,</a:t>
            </a:r>
            <a:r>
              <a:rPr kumimoji="1" lang="zh-CN" altLang="en-US" dirty="0"/>
              <a:t> </a:t>
            </a:r>
            <a:r>
              <a:rPr kumimoji="1" lang="en-US" altLang="zh-CN" dirty="0"/>
              <a:t>I</a:t>
            </a:r>
            <a:r>
              <a:rPr kumimoji="1" lang="zh-CN" altLang="en-US" dirty="0"/>
              <a:t> </a:t>
            </a:r>
            <a:r>
              <a:rPr kumimoji="1" lang="en-US" altLang="zh-CN" dirty="0"/>
              <a:t>will</a:t>
            </a:r>
            <a:r>
              <a:rPr kumimoji="1" lang="zh-CN" altLang="en-US" dirty="0"/>
              <a:t> </a:t>
            </a:r>
            <a:r>
              <a:rPr kumimoji="1" lang="en-US" altLang="zh-CN" dirty="0"/>
              <a:t>focus</a:t>
            </a:r>
            <a:r>
              <a:rPr kumimoji="1" lang="zh-CN" altLang="en-US" dirty="0"/>
              <a:t> </a:t>
            </a:r>
            <a:r>
              <a:rPr kumimoji="1" lang="en-US" altLang="zh-CN" dirty="0"/>
              <a:t>on</a:t>
            </a:r>
            <a:r>
              <a:rPr kumimoji="1" lang="zh-CN" altLang="en-US" dirty="0"/>
              <a:t> </a:t>
            </a:r>
            <a:r>
              <a:rPr kumimoji="1" lang="en-US" altLang="zh-CN" dirty="0"/>
              <a:t>how</a:t>
            </a:r>
            <a:r>
              <a:rPr kumimoji="1" lang="zh-CN" altLang="en-US" dirty="0"/>
              <a:t> </a:t>
            </a:r>
            <a:r>
              <a:rPr kumimoji="1" lang="en-US" altLang="zh-CN" dirty="0"/>
              <a:t>we</a:t>
            </a:r>
            <a:r>
              <a:rPr kumimoji="1" lang="zh-CN" altLang="en-US" dirty="0"/>
              <a:t> </a:t>
            </a:r>
            <a:r>
              <a:rPr kumimoji="1" lang="en-US" altLang="zh-CN" dirty="0"/>
              <a:t>search</a:t>
            </a:r>
            <a:r>
              <a:rPr kumimoji="1" lang="zh-CN" altLang="en-US" dirty="0"/>
              <a:t> </a:t>
            </a:r>
            <a:r>
              <a:rPr kumimoji="1" lang="en-US" altLang="zh-CN" dirty="0"/>
              <a:t>for</a:t>
            </a:r>
            <a:r>
              <a:rPr kumimoji="1" lang="zh-CN" altLang="en-US" dirty="0"/>
              <a:t> </a:t>
            </a:r>
            <a:r>
              <a:rPr kumimoji="1" lang="en-US" altLang="zh-CN" dirty="0"/>
              <a:t>the</a:t>
            </a:r>
            <a:r>
              <a:rPr kumimoji="1" lang="zh-CN" altLang="en-US" dirty="0"/>
              <a:t> </a:t>
            </a:r>
            <a:r>
              <a:rPr kumimoji="1" lang="en-US" altLang="zh-CN" dirty="0"/>
              <a:t>QCD</a:t>
            </a:r>
            <a:r>
              <a:rPr kumimoji="1" lang="zh-CN" altLang="en-US" dirty="0"/>
              <a:t> </a:t>
            </a:r>
            <a:r>
              <a:rPr kumimoji="1" lang="en-US" altLang="zh-CN" dirty="0"/>
              <a:t>critical</a:t>
            </a:r>
            <a:r>
              <a:rPr kumimoji="1" lang="zh-CN" altLang="en-US" dirty="0"/>
              <a:t> </a:t>
            </a:r>
            <a:r>
              <a:rPr kumimoji="1" lang="en-US" altLang="zh-CN" dirty="0"/>
              <a:t>point</a:t>
            </a:r>
            <a:r>
              <a:rPr kumimoji="1" lang="zh-CN" altLang="en-US" dirty="0"/>
              <a:t> </a:t>
            </a:r>
            <a:r>
              <a:rPr kumimoji="1" lang="en-US" altLang="zh-CN" dirty="0"/>
              <a:t>by</a:t>
            </a:r>
            <a:r>
              <a:rPr kumimoji="1" lang="zh-CN" altLang="en-US" dirty="0"/>
              <a:t> </a:t>
            </a:r>
            <a:r>
              <a:rPr kumimoji="1" lang="en-US" altLang="zh-CN" dirty="0"/>
              <a:t>using</a:t>
            </a:r>
            <a:r>
              <a:rPr kumimoji="1" lang="zh-CN" altLang="en-US" dirty="0"/>
              <a:t> </a:t>
            </a:r>
            <a:r>
              <a:rPr kumimoji="1" lang="en-US" altLang="zh-CN" dirty="0"/>
              <a:t>fluctuation</a:t>
            </a:r>
            <a:r>
              <a:rPr kumimoji="1" lang="zh-CN" altLang="en-US" dirty="0"/>
              <a:t> </a:t>
            </a:r>
            <a:r>
              <a:rPr kumimoji="1" lang="en-US" altLang="zh-CN" dirty="0"/>
              <a:t>observable</a:t>
            </a:r>
            <a:r>
              <a:rPr kumimoji="1" lang="zh-CN" altLang="en-US" dirty="0"/>
              <a:t> </a:t>
            </a:r>
            <a:r>
              <a:rPr kumimoji="1" lang="en-US" altLang="zh-CN" dirty="0"/>
              <a:t>in</a:t>
            </a:r>
            <a:r>
              <a:rPr kumimoji="1" lang="zh-CN" altLang="en-US" dirty="0"/>
              <a:t> </a:t>
            </a:r>
            <a:r>
              <a:rPr kumimoji="1" lang="en-US" altLang="zh-CN" dirty="0"/>
              <a:t>heavy-ion</a:t>
            </a:r>
            <a:r>
              <a:rPr kumimoji="1" lang="zh-CN" altLang="en-US" dirty="0"/>
              <a:t> </a:t>
            </a:r>
            <a:r>
              <a:rPr kumimoji="1" lang="en-US" altLang="zh-CN" dirty="0"/>
              <a:t>experiment.</a:t>
            </a:r>
            <a:r>
              <a:rPr kumimoji="1" lang="zh-CN" altLang="en-US" dirty="0"/>
              <a:t> </a:t>
            </a:r>
            <a:r>
              <a:rPr kumimoji="1" lang="en-US" altLang="zh-CN" dirty="0"/>
              <a:t>Due</a:t>
            </a:r>
            <a:r>
              <a:rPr kumimoji="1" lang="zh-CN" altLang="en-US" dirty="0"/>
              <a:t> </a:t>
            </a:r>
            <a:r>
              <a:rPr kumimoji="1" lang="en-US" altLang="zh-CN" dirty="0"/>
              <a:t>lattice</a:t>
            </a:r>
            <a:r>
              <a:rPr kumimoji="1" lang="zh-CN" altLang="en-US" dirty="0"/>
              <a:t> </a:t>
            </a:r>
            <a:r>
              <a:rPr kumimoji="1" lang="en-US" altLang="zh-CN" dirty="0"/>
              <a:t>QCD</a:t>
            </a:r>
            <a:endParaRPr kumimoji="1" lang="zh-CN" altLang="en-US" dirty="0"/>
          </a:p>
        </p:txBody>
      </p:sp>
      <p:sp>
        <p:nvSpPr>
          <p:cNvPr id="4" name="幻灯片编号占位符 3"/>
          <p:cNvSpPr>
            <a:spLocks noGrp="1"/>
          </p:cNvSpPr>
          <p:nvPr>
            <p:ph type="sldNum" sz="quarter" idx="10"/>
          </p:nvPr>
        </p:nvSpPr>
        <p:spPr/>
        <p:txBody>
          <a:bodyPr/>
          <a:lstStyle/>
          <a:p>
            <a:fld id="{AEDB99B7-93E1-9F47-AACA-0757A68DB5D8}" type="slidenum">
              <a:rPr lang="en-US" smtClean="0"/>
              <a:pPr/>
              <a:t>73</a:t>
            </a:fld>
            <a:endParaRPr lang="en-US"/>
          </a:p>
        </p:txBody>
      </p:sp>
    </p:spTree>
    <p:extLst>
      <p:ext uri="{BB962C8B-B14F-4D97-AF65-F5344CB8AC3E}">
        <p14:creationId xmlns:p14="http://schemas.microsoft.com/office/powerpoint/2010/main" val="10202354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txBox="1">
            <a:spLocks noGrp="1" noChangeArrowheads="1"/>
          </p:cNvSpPr>
          <p:nvPr/>
        </p:nvSpPr>
        <p:spPr bwMode="auto">
          <a:xfrm>
            <a:off x="3884613" y="8686800"/>
            <a:ext cx="2971800" cy="455613"/>
          </a:xfrm>
          <a:prstGeom prst="rect">
            <a:avLst/>
          </a:prstGeom>
          <a:noFill/>
          <a:ln>
            <a:noFill/>
          </a:ln>
        </p:spPr>
        <p:txBody>
          <a:bodyPr lIns="89371" tIns="44685" rIns="89371" bIns="44685" anchor="b"/>
          <a:lstStyle>
            <a:lvl1pPr defTabSz="871220">
              <a:defRPr sz="3200" b="1">
                <a:solidFill>
                  <a:schemeClr val="accent2"/>
                </a:solidFill>
                <a:latin typeface="Arial" panose="020B0604020202020204" pitchFamily="34" charset="0"/>
                <a:ea typeface="宋体" panose="02010600030101010101" pitchFamily="2" charset="-122"/>
                <a:cs typeface="宋体" panose="02010600030101010101" pitchFamily="2" charset="-122"/>
              </a:defRPr>
            </a:lvl1pPr>
            <a:lvl2pPr marL="742950" indent="-285750" defTabSz="871220">
              <a:defRPr sz="3200" b="1">
                <a:solidFill>
                  <a:schemeClr val="accent2"/>
                </a:solidFill>
                <a:latin typeface="Arial" panose="020B0604020202020204" pitchFamily="34" charset="0"/>
                <a:ea typeface="宋体" panose="02010600030101010101" pitchFamily="2" charset="-122"/>
              </a:defRPr>
            </a:lvl2pPr>
            <a:lvl3pPr marL="1143000" indent="-228600" defTabSz="871220">
              <a:defRPr sz="3200" b="1">
                <a:solidFill>
                  <a:schemeClr val="accent2"/>
                </a:solidFill>
                <a:latin typeface="Arial" panose="020B0604020202020204" pitchFamily="34" charset="0"/>
                <a:ea typeface="宋体" panose="02010600030101010101" pitchFamily="2" charset="-122"/>
              </a:defRPr>
            </a:lvl3pPr>
            <a:lvl4pPr marL="1600200" indent="-228600" defTabSz="871220">
              <a:defRPr sz="3200" b="1">
                <a:solidFill>
                  <a:schemeClr val="accent2"/>
                </a:solidFill>
                <a:latin typeface="Arial" panose="020B0604020202020204" pitchFamily="34" charset="0"/>
                <a:ea typeface="宋体" panose="02010600030101010101" pitchFamily="2" charset="-122"/>
              </a:defRPr>
            </a:lvl4pPr>
            <a:lvl5pPr marL="2057400" indent="-228600" defTabSz="871220">
              <a:defRPr sz="3200" b="1">
                <a:solidFill>
                  <a:schemeClr val="accent2"/>
                </a:solidFill>
                <a:latin typeface="Arial" panose="020B0604020202020204" pitchFamily="34" charset="0"/>
                <a:ea typeface="宋体" panose="02010600030101010101" pitchFamily="2" charset="-122"/>
              </a:defRPr>
            </a:lvl5pPr>
            <a:lvl6pPr marL="2514600" indent="-228600" algn="ctr" defTabSz="871220" fontAlgn="base">
              <a:spcBef>
                <a:spcPct val="0"/>
              </a:spcBef>
              <a:spcAft>
                <a:spcPct val="0"/>
              </a:spcAft>
              <a:defRPr sz="3200" b="1">
                <a:solidFill>
                  <a:schemeClr val="accent2"/>
                </a:solidFill>
                <a:latin typeface="Arial" panose="020B0604020202020204" pitchFamily="34" charset="0"/>
                <a:ea typeface="宋体" panose="02010600030101010101" pitchFamily="2" charset="-122"/>
              </a:defRPr>
            </a:lvl6pPr>
            <a:lvl7pPr marL="2971800" indent="-228600" algn="ctr" defTabSz="871220" fontAlgn="base">
              <a:spcBef>
                <a:spcPct val="0"/>
              </a:spcBef>
              <a:spcAft>
                <a:spcPct val="0"/>
              </a:spcAft>
              <a:defRPr sz="3200" b="1">
                <a:solidFill>
                  <a:schemeClr val="accent2"/>
                </a:solidFill>
                <a:latin typeface="Arial" panose="020B0604020202020204" pitchFamily="34" charset="0"/>
                <a:ea typeface="宋体" panose="02010600030101010101" pitchFamily="2" charset="-122"/>
              </a:defRPr>
            </a:lvl7pPr>
            <a:lvl8pPr marL="3429000" indent="-228600" algn="ctr" defTabSz="871220" fontAlgn="base">
              <a:spcBef>
                <a:spcPct val="0"/>
              </a:spcBef>
              <a:spcAft>
                <a:spcPct val="0"/>
              </a:spcAft>
              <a:defRPr sz="3200" b="1">
                <a:solidFill>
                  <a:schemeClr val="accent2"/>
                </a:solidFill>
                <a:latin typeface="Arial" panose="020B0604020202020204" pitchFamily="34" charset="0"/>
                <a:ea typeface="宋体" panose="02010600030101010101" pitchFamily="2" charset="-122"/>
              </a:defRPr>
            </a:lvl8pPr>
            <a:lvl9pPr marL="3886200" indent="-228600" algn="ctr" defTabSz="871220" fontAlgn="base">
              <a:spcBef>
                <a:spcPct val="0"/>
              </a:spcBef>
              <a:spcAft>
                <a:spcPct val="0"/>
              </a:spcAft>
              <a:defRPr sz="3200" b="1">
                <a:solidFill>
                  <a:schemeClr val="accent2"/>
                </a:solidFill>
                <a:latin typeface="Arial" panose="020B0604020202020204" pitchFamily="34" charset="0"/>
                <a:ea typeface="宋体" panose="02010600030101010101" pitchFamily="2" charset="-122"/>
              </a:defRPr>
            </a:lvl9pPr>
          </a:lstStyle>
          <a:p>
            <a:pPr algn="r"/>
            <a:fld id="{8ED0C285-2E94-3B43-9870-77209732B827}" type="slidenum">
              <a:rPr lang="en-US" altLang="zh-CN" sz="1100"/>
              <a:t>74</a:t>
            </a:fld>
            <a:endParaRPr lang="en-US" altLang="zh-CN" sz="1100"/>
          </a:p>
        </p:txBody>
      </p:sp>
      <p:sp>
        <p:nvSpPr>
          <p:cNvPr id="49154" name="Rectangle 2"/>
          <p:cNvSpPr>
            <a:spLocks noGrp="1" noRot="1" noChangeAspect="1" noChangeArrowheads="1" noTextEdit="1"/>
          </p:cNvSpPr>
          <p:nvPr>
            <p:ph type="sldImg"/>
          </p:nvPr>
        </p:nvSpPr>
        <p:spPr/>
      </p:sp>
      <p:sp>
        <p:nvSpPr>
          <p:cNvPr id="49155" name="Rectangle 3"/>
          <p:cNvSpPr>
            <a:spLocks noGrp="1" noChangeArrowheads="1"/>
          </p:cNvSpPr>
          <p:nvPr>
            <p:ph type="body" idx="1"/>
          </p:nvPr>
        </p:nvSpPr>
        <p:spPr>
          <a:noFill/>
        </p:spPr>
        <p:txBody>
          <a:bodyPr/>
          <a:lstStyle/>
          <a:p>
            <a:endParaRPr kumimoji="0" lang="en-US" altLang="zh-CN">
              <a:ea typeface="宋体" panose="02010600030101010101" pitchFamily="2" charset="-122"/>
              <a:cs typeface="宋体" panose="02010600030101010101" pitchFamily="2" charset="-122"/>
            </a:endParaRPr>
          </a:p>
        </p:txBody>
      </p:sp>
    </p:spTree>
    <p:extLst>
      <p:ext uri="{BB962C8B-B14F-4D97-AF65-F5344CB8AC3E}">
        <p14:creationId xmlns:p14="http://schemas.microsoft.com/office/powerpoint/2010/main" val="15396835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ea typeface="宋体" pitchFamily="-107" charset="-122"/>
            </a:endParaRPr>
          </a:p>
        </p:txBody>
      </p:sp>
      <p:sp>
        <p:nvSpPr>
          <p:cNvPr id="17412" name="Slide Number Placeholder 3"/>
          <p:cNvSpPr>
            <a:spLocks noGrp="1"/>
          </p:cNvSpPr>
          <p:nvPr>
            <p:ph type="sldNum" sz="quarter" idx="5"/>
          </p:nvPr>
        </p:nvSpPr>
        <p:spPr bwMode="auto">
          <a:noFill/>
          <a:ln>
            <a:miter lim="800000"/>
            <a:headEnd/>
            <a:tailEnd/>
          </a:ln>
        </p:spPr>
        <p:txBody>
          <a:bodyPr/>
          <a:lstStyle/>
          <a:p>
            <a:fld id="{2E4FE654-D015-B74C-8045-6812A3260489}" type="slidenum">
              <a:rPr lang="en-US"/>
              <a:pPr/>
              <a:t>78</a:t>
            </a:fld>
            <a:endParaRPr lang="en-US"/>
          </a:p>
        </p:txBody>
      </p:sp>
    </p:spTree>
    <p:extLst>
      <p:ext uri="{BB962C8B-B14F-4D97-AF65-F5344CB8AC3E}">
        <p14:creationId xmlns:p14="http://schemas.microsoft.com/office/powerpoint/2010/main" val="22105522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CB893D-CA12-ED4A-B200-96D4DFDCF42C}" type="slidenum">
              <a:rPr lang="en-US"/>
              <a:pPr/>
              <a:t>80</a:t>
            </a:fld>
            <a:endParaRPr 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219606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Image Placeholder 1">
            <a:extLst>
              <a:ext uri="{FF2B5EF4-FFF2-40B4-BE49-F238E27FC236}">
                <a16:creationId xmlns:a16="http://schemas.microsoft.com/office/drawing/2014/main" id="{08A142D2-4E53-4C44-95A2-5AC8EE423E84}"/>
              </a:ext>
            </a:extLst>
          </p:cNvPr>
          <p:cNvSpPr>
            <a:spLocks noGrp="1" noRot="1" noChangeAspect="1" noChangeArrowheads="1" noTextEdit="1"/>
          </p:cNvSpPr>
          <p:nvPr>
            <p:ph type="sldImg"/>
          </p:nvPr>
        </p:nvSpPr>
        <p:spPr>
          <a:ln/>
        </p:spPr>
      </p:sp>
      <p:sp>
        <p:nvSpPr>
          <p:cNvPr id="161794" name="Notes Placeholder 2">
            <a:extLst>
              <a:ext uri="{FF2B5EF4-FFF2-40B4-BE49-F238E27FC236}">
                <a16:creationId xmlns:a16="http://schemas.microsoft.com/office/drawing/2014/main" id="{DCE38FDE-5127-3E43-B973-935B8105B9C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a:solidFill>
                <a:srgbClr val="C00000"/>
              </a:solidFill>
              <a:latin typeface="Arial" panose="020B0604020202020204" pitchFamily="34" charset="0"/>
              <a:ea typeface="宋体" panose="02010600030101010101" pitchFamily="2" charset="-122"/>
            </a:endParaRPr>
          </a:p>
        </p:txBody>
      </p:sp>
      <p:sp>
        <p:nvSpPr>
          <p:cNvPr id="161795" name="Slide Number Placeholder 3">
            <a:extLst>
              <a:ext uri="{FF2B5EF4-FFF2-40B4-BE49-F238E27FC236}">
                <a16:creationId xmlns:a16="http://schemas.microsoft.com/office/drawing/2014/main" id="{4B8160A0-77C5-BE41-8619-A0E091F22DE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37AE74CA-201B-0240-8AC6-814F6C723FE5}" type="slidenum">
              <a:rPr lang="en-US" altLang="zh-CN" sz="1200"/>
              <a:pPr>
                <a:spcBef>
                  <a:spcPct val="0"/>
                </a:spcBef>
                <a:buFontTx/>
                <a:buNone/>
              </a:pPr>
              <a:t>84</a:t>
            </a:fld>
            <a:endParaRPr lang="en-US" altLang="zh-CN"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a:extLst>
              <a:ext uri="{FF2B5EF4-FFF2-40B4-BE49-F238E27FC236}">
                <a16:creationId xmlns:a16="http://schemas.microsoft.com/office/drawing/2014/main" id="{E21F54D0-7389-F647-B4CF-FD6D005414A1}"/>
              </a:ext>
            </a:extLst>
          </p:cNvPr>
          <p:cNvSpPr>
            <a:spLocks noGrp="1" noRot="1" noChangeAspect="1" noChangeArrowheads="1" noTextEdit="1"/>
          </p:cNvSpPr>
          <p:nvPr>
            <p:ph type="sldImg"/>
          </p:nvPr>
        </p:nvSpPr>
        <p:spPr>
          <a:ln/>
        </p:spPr>
      </p:sp>
      <p:sp>
        <p:nvSpPr>
          <p:cNvPr id="115714" name="Notes Placeholder 2">
            <a:extLst>
              <a:ext uri="{FF2B5EF4-FFF2-40B4-BE49-F238E27FC236}">
                <a16:creationId xmlns:a16="http://schemas.microsoft.com/office/drawing/2014/main" id="{4FC61335-F556-EE4D-9D6A-D8F2D6AD96F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en-US" altLang="zh-CN">
              <a:latin typeface="Calibri" panose="020F0502020204030204" pitchFamily="34" charset="0"/>
              <a:ea typeface="宋体" panose="02010600030101010101" pitchFamily="2" charset="-122"/>
            </a:endParaRPr>
          </a:p>
        </p:txBody>
      </p:sp>
      <p:sp>
        <p:nvSpPr>
          <p:cNvPr id="115715" name="Slide Number Placeholder 3">
            <a:extLst>
              <a:ext uri="{FF2B5EF4-FFF2-40B4-BE49-F238E27FC236}">
                <a16:creationId xmlns:a16="http://schemas.microsoft.com/office/drawing/2014/main" id="{7DC207B8-57C0-6648-9045-9B8BE198D29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F4A81F74-16F7-E04E-A1A6-1A9A8612B96C}" type="slidenum">
              <a:rPr lang="en-US" altLang="zh-CN" sz="1200">
                <a:latin typeface="Calibri" panose="020F0502020204030204" pitchFamily="34" charset="0"/>
              </a:rPr>
              <a:pPr>
                <a:spcBef>
                  <a:spcPct val="0"/>
                </a:spcBef>
                <a:buFontTx/>
                <a:buNone/>
              </a:pPr>
              <a:t>85</a:t>
            </a:fld>
            <a:endParaRPr lang="en-US" altLang="zh-CN" sz="120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9243A5F3-2DE8-E342-8B85-BCC1F11B6BD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7FDE2E9A-D6B2-FB4D-A706-389AD3B733CA}" type="slidenum">
              <a:rPr lang="en-US" altLang="zh-CN" sz="1200"/>
              <a:pPr>
                <a:spcBef>
                  <a:spcPct val="0"/>
                </a:spcBef>
                <a:buFontTx/>
                <a:buNone/>
              </a:pPr>
              <a:t>14</a:t>
            </a:fld>
            <a:endParaRPr lang="en-US" altLang="zh-CN" sz="1200"/>
          </a:p>
        </p:txBody>
      </p:sp>
      <p:sp>
        <p:nvSpPr>
          <p:cNvPr id="50178" name="Rectangle 2">
            <a:extLst>
              <a:ext uri="{FF2B5EF4-FFF2-40B4-BE49-F238E27FC236}">
                <a16:creationId xmlns:a16="http://schemas.microsoft.com/office/drawing/2014/main" id="{603F924D-E989-5541-A37A-BE5F04BF19D9}"/>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880CB2A4-E02D-6D4A-9335-A65780B2544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kumimoji="0" lang="en-US" altLang="zh-CN">
              <a:latin typeface="Arial" panose="020B0604020202020204" pitchFamily="34" charset="0"/>
              <a:ea typeface="宋体" panose="02010600030101010101" pitchFamily="2" charset="-122"/>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57792A00-A193-0E44-A386-7554A42E1025}" type="slidenum">
              <a:rPr lang="en-US" altLang="zh-CN" smtClean="0"/>
              <a:pPr>
                <a:defRPr/>
              </a:pPr>
              <a:t>88</a:t>
            </a:fld>
            <a:endParaRPr lang="en-US" altLang="zh-CN"/>
          </a:p>
        </p:txBody>
      </p:sp>
    </p:spTree>
    <p:extLst>
      <p:ext uri="{BB962C8B-B14F-4D97-AF65-F5344CB8AC3E}">
        <p14:creationId xmlns:p14="http://schemas.microsoft.com/office/powerpoint/2010/main" val="232583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a:extLst>
              <a:ext uri="{FF2B5EF4-FFF2-40B4-BE49-F238E27FC236}">
                <a16:creationId xmlns:a16="http://schemas.microsoft.com/office/drawing/2014/main" id="{32437AF3-BD5C-5A47-9BA6-5A294F431B3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E16C4A9F-BB2F-9F49-8F49-65A3ADE496D0}" type="slidenum">
              <a:rPr lang="en-US" altLang="zh-CN" sz="1200"/>
              <a:pPr>
                <a:spcBef>
                  <a:spcPct val="0"/>
                </a:spcBef>
                <a:buFontTx/>
                <a:buNone/>
              </a:pPr>
              <a:t>91</a:t>
            </a:fld>
            <a:endParaRPr lang="en-US" altLang="zh-CN" sz="1200"/>
          </a:p>
        </p:txBody>
      </p:sp>
      <p:sp>
        <p:nvSpPr>
          <p:cNvPr id="169986" name="Rectangle 2">
            <a:extLst>
              <a:ext uri="{FF2B5EF4-FFF2-40B4-BE49-F238E27FC236}">
                <a16:creationId xmlns:a16="http://schemas.microsoft.com/office/drawing/2014/main" id="{66622482-38FB-9942-86EA-834368805DDB}"/>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FEAB5557-4FA6-E54A-AD00-139C3B831FE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latin typeface="Arial" panose="020B0604020202020204" pitchFamily="34" charset="0"/>
                <a:ea typeface="宋体" panose="02010600030101010101" pitchFamily="2" charset="-122"/>
              </a:rPr>
              <a:t>3</a:t>
            </a:r>
            <a:r>
              <a:rPr lang="zh-CN" altLang="en-US">
                <a:latin typeface="Arial" panose="020B0604020202020204" pitchFamily="34" charset="0"/>
                <a:ea typeface="宋体" panose="02010600030101010101" pitchFamily="2" charset="-122"/>
              </a:rPr>
              <a:t>）新型电子计算机技术运用于数据获取系统。</a:t>
            </a:r>
            <a:endParaRPr lang="en-US" altLang="zh-CN">
              <a:latin typeface="Arial" panose="020B0604020202020204" pitchFamily="34" charset="0"/>
              <a:ea typeface="宋体" panose="02010600030101010101" pitchFamily="2" charset="-122"/>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F71F5F87-EC7E-1846-8EDF-B80C16558FB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DD1F9653-571F-4545-ABC4-F042762CF2B8}" type="slidenum">
              <a:rPr lang="en-US" altLang="zh-CN" sz="1200">
                <a:latin typeface="Calibri" panose="020F0502020204030204" pitchFamily="34" charset="0"/>
              </a:rPr>
              <a:pPr>
                <a:spcBef>
                  <a:spcPct val="0"/>
                </a:spcBef>
                <a:buFontTx/>
                <a:buNone/>
              </a:pPr>
              <a:t>92</a:t>
            </a:fld>
            <a:endParaRPr lang="en-US" altLang="zh-CN" sz="1200">
              <a:latin typeface="Calibri" panose="020F0502020204030204" pitchFamily="34" charset="0"/>
            </a:endParaRPr>
          </a:p>
        </p:txBody>
      </p:sp>
      <p:sp>
        <p:nvSpPr>
          <p:cNvPr id="124930" name="Rectangle 2">
            <a:extLst>
              <a:ext uri="{FF2B5EF4-FFF2-40B4-BE49-F238E27FC236}">
                <a16:creationId xmlns:a16="http://schemas.microsoft.com/office/drawing/2014/main" id="{F31A1763-C6B7-6547-BCE4-E37ACD05121E}"/>
              </a:ext>
            </a:extLst>
          </p:cNvPr>
          <p:cNvSpPr>
            <a:spLocks noGrp="1" noRot="1" noChangeAspect="1" noChangeArrowheads="1" noTextEdit="1"/>
          </p:cNvSpPr>
          <p:nvPr>
            <p:ph type="sldImg"/>
          </p:nvPr>
        </p:nvSpPr>
        <p:spPr>
          <a:solidFill>
            <a:srgbClr val="FFFFFF"/>
          </a:solidFill>
          <a:ln/>
        </p:spPr>
      </p:sp>
      <p:sp>
        <p:nvSpPr>
          <p:cNvPr id="124931" name="Rectangle 3">
            <a:extLst>
              <a:ext uri="{FF2B5EF4-FFF2-40B4-BE49-F238E27FC236}">
                <a16:creationId xmlns:a16="http://schemas.microsoft.com/office/drawing/2014/main" id="{67C5155C-862C-3247-8546-FFFDC3316F3F}"/>
              </a:ext>
            </a:extLst>
          </p:cNvPr>
          <p:cNvSpPr>
            <a:spLocks noGrp="1" noChangeArrowheads="1"/>
          </p:cNvSpPr>
          <p:nvPr>
            <p:ph type="body" idx="1"/>
          </p:nvPr>
        </p:nvSpPr>
        <p:spPr>
          <a:solidFill>
            <a:srgbClr val="FFFFFF"/>
          </a:solidFill>
          <a:ln>
            <a:solidFill>
              <a:srgbClr val="000000"/>
            </a:solidFill>
            <a:miter lim="800000"/>
            <a:headEnd/>
            <a:tailEnd/>
          </a:ln>
        </p:spPr>
        <p:txBody>
          <a:bodyPr lIns="90571" tIns="45286" rIns="90571" bIns="45286"/>
          <a:lstStyle/>
          <a:p>
            <a:pPr eaLnBrk="1" hangingPunct="1">
              <a:spcBef>
                <a:spcPct val="0"/>
              </a:spcBef>
            </a:pPr>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7337DD36-6A9E-9E47-A649-2ECC791AA4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9DC7DCA5-96D7-3245-8947-6A9DDB063201}" type="slidenum">
              <a:rPr lang="en-US" altLang="zh-CN" sz="1200"/>
              <a:pPr>
                <a:spcBef>
                  <a:spcPct val="0"/>
                </a:spcBef>
                <a:buFontTx/>
                <a:buNone/>
              </a:pPr>
              <a:t>96</a:t>
            </a:fld>
            <a:endParaRPr lang="en-US" altLang="zh-CN" sz="1200"/>
          </a:p>
        </p:txBody>
      </p:sp>
      <p:sp>
        <p:nvSpPr>
          <p:cNvPr id="59394" name="Rectangle 2">
            <a:extLst>
              <a:ext uri="{FF2B5EF4-FFF2-40B4-BE49-F238E27FC236}">
                <a16:creationId xmlns:a16="http://schemas.microsoft.com/office/drawing/2014/main" id="{B98EB744-E09E-8E40-8EF0-8CFFC0FCBCB7}"/>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3A2BF9FB-694B-BA4B-BA39-C6B17286FF49}"/>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kumimoji="0" lang="en-US" altLang="zh-CN">
              <a:latin typeface="Arial" panose="020B0604020202020204" pitchFamily="34" charset="0"/>
              <a:ea typeface="宋体" panose="02010600030101010101" pitchFamily="2" charset="-122"/>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07A3C7-4D98-7046-BF2B-AEA0EB672CFD}" type="slidenum">
              <a:rPr lang="en-US" altLang="zh-CN"/>
              <a:pPr/>
              <a:t>97</a:t>
            </a:fld>
            <a:endParaRPr lang="en-US" altLang="zh-CN"/>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449687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43E8E890-769E-1E4D-91C9-E736B416060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4E70C8DD-A776-9348-8521-9DC4C604F6A7}" type="slidenum">
              <a:rPr lang="en-US" altLang="zh-CN" sz="1200">
                <a:ea typeface="ＭＳ Ｐゴシック" panose="020B0600070205080204" pitchFamily="34" charset="-128"/>
              </a:rPr>
              <a:pPr>
                <a:spcBef>
                  <a:spcPct val="0"/>
                </a:spcBef>
                <a:buFontTx/>
                <a:buNone/>
              </a:pPr>
              <a:t>15</a:t>
            </a:fld>
            <a:endParaRPr lang="en-US" altLang="zh-CN" sz="1200">
              <a:ea typeface="ＭＳ Ｐゴシック" panose="020B0600070205080204" pitchFamily="34" charset="-128"/>
            </a:endParaRPr>
          </a:p>
        </p:txBody>
      </p:sp>
      <p:sp>
        <p:nvSpPr>
          <p:cNvPr id="52226" name="Rectangle 2">
            <a:extLst>
              <a:ext uri="{FF2B5EF4-FFF2-40B4-BE49-F238E27FC236}">
                <a16:creationId xmlns:a16="http://schemas.microsoft.com/office/drawing/2014/main" id="{55D82040-D663-E444-B81D-DC92A549AEE3}"/>
              </a:ext>
            </a:extLst>
          </p:cNvPr>
          <p:cNvSpPr>
            <a:spLocks noGrp="1" noRot="1" noChangeAspect="1" noChangeArrowheads="1" noTextEdit="1"/>
          </p:cNvSpPr>
          <p:nvPr>
            <p:ph type="sldImg"/>
          </p:nvPr>
        </p:nvSpPr>
        <p:spPr>
          <a:solidFill>
            <a:srgbClr val="FFFFFF"/>
          </a:solidFill>
          <a:ln/>
        </p:spPr>
      </p:sp>
      <p:sp>
        <p:nvSpPr>
          <p:cNvPr id="52227" name="Rectangle 3">
            <a:extLst>
              <a:ext uri="{FF2B5EF4-FFF2-40B4-BE49-F238E27FC236}">
                <a16:creationId xmlns:a16="http://schemas.microsoft.com/office/drawing/2014/main" id="{869F7E74-114B-3046-B099-9B47722211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sz="1600">
              <a:latin typeface="Lucida Grande" panose="020B0600040502020204" pitchFamily="34" charset="0"/>
              <a:ea typeface="宋体" panose="02010600030101010101" pitchFamily="2" charset="-122"/>
              <a:sym typeface="Lucida Grande" panose="020B06000405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cs typeface="ＭＳ Ｐゴシック" charset="0"/>
              </a:defRPr>
            </a:lvl2pPr>
            <a:lvl3pPr marL="1143000" indent="-228600">
              <a:defRPr kumimoji="1" sz="2400">
                <a:solidFill>
                  <a:schemeClr val="tx1"/>
                </a:solidFill>
                <a:latin typeface="Arial" charset="0"/>
                <a:ea typeface="ＭＳ Ｐゴシック" charset="0"/>
                <a:cs typeface="ＭＳ Ｐゴシック" charset="0"/>
              </a:defRPr>
            </a:lvl3pPr>
            <a:lvl4pPr marL="1600200" indent="-228600">
              <a:defRPr kumimoji="1" sz="2400">
                <a:solidFill>
                  <a:schemeClr val="tx1"/>
                </a:solidFill>
                <a:latin typeface="Arial" charset="0"/>
                <a:ea typeface="ＭＳ Ｐゴシック" charset="0"/>
                <a:cs typeface="ＭＳ Ｐゴシック" charset="0"/>
              </a:defRPr>
            </a:lvl4pPr>
            <a:lvl5pPr marL="2057400" indent="-228600">
              <a:defRPr kumimoji="1"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9pPr>
          </a:lstStyle>
          <a:p>
            <a:fld id="{AE4E25EF-6DF9-C44B-AAB1-8C068A3F68A6}" type="slidenum">
              <a:rPr kumimoji="0" lang="en-US" altLang="zh-CN" sz="1200"/>
              <a:pPr/>
              <a:t>20</a:t>
            </a:fld>
            <a:endParaRPr kumimoji="0" lang="en-US" altLang="zh-CN" sz="1200"/>
          </a:p>
        </p:txBody>
      </p:sp>
      <p:sp>
        <p:nvSpPr>
          <p:cNvPr id="1126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65539"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kumimoji="0"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dirty="0"/>
              <a:t>下面我们展示一下重离子对撞的各个演化阶段。</a:t>
            </a:r>
            <a:endParaRPr lang="en-US" altLang="zh-CN" dirty="0"/>
          </a:p>
          <a:p>
            <a:pPr marL="228600" indent="-228600">
              <a:buAutoNum type="arabicPeriod"/>
            </a:pPr>
            <a:r>
              <a:rPr lang="zh-CN" altLang="en-US" baseline="0" dirty="0"/>
              <a:t>首先，高速运动的重离子由于相对论收缩，成为一个圆盘。</a:t>
            </a:r>
            <a:endParaRPr lang="en-US" altLang="zh-CN" baseline="0" dirty="0"/>
          </a:p>
          <a:p>
            <a:pPr marL="228600" indent="-228600">
              <a:buAutoNum type="arabicPeriod"/>
            </a:pPr>
            <a:r>
              <a:rPr lang="en-US" baseline="0" dirty="0"/>
              <a:t> </a:t>
            </a:r>
            <a:r>
              <a:rPr lang="zh-CN" altLang="en-US" baseline="0" dirty="0"/>
              <a:t>然后，碰撞初期动量传递很大，主要物理过程是硬散射，比如夸克的对产生， </a:t>
            </a:r>
            <a:r>
              <a:rPr lang="en-US" altLang="zh-CN" baseline="0" dirty="0"/>
              <a:t>Jet</a:t>
            </a:r>
            <a:r>
              <a:rPr lang="zh-CN" altLang="en-US" baseline="0" dirty="0"/>
              <a:t>的产生与碎裂。</a:t>
            </a:r>
            <a:endParaRPr lang="en-US" altLang="zh-CN" baseline="0" dirty="0"/>
          </a:p>
          <a:p>
            <a:pPr marL="228600" indent="-228600">
              <a:buAutoNum type="arabicPeriod"/>
            </a:pPr>
            <a:r>
              <a:rPr lang="en-US" baseline="0" dirty="0"/>
              <a:t> </a:t>
            </a:r>
            <a:r>
              <a:rPr lang="zh-CN" altLang="en-US" baseline="0" dirty="0"/>
              <a:t>能量的沉积，导致系统迅速热化，解禁闭的夸克胶子形成</a:t>
            </a:r>
            <a:r>
              <a:rPr lang="en-US" altLang="zh-CN" baseline="0" dirty="0"/>
              <a:t>QGP</a:t>
            </a:r>
            <a:r>
              <a:rPr lang="zh-CN" altLang="en-US" baseline="0" dirty="0"/>
              <a:t>。并逐渐向外膨胀冷却。当系统冷却到一定温度，</a:t>
            </a:r>
            <a:endParaRPr lang="en-US" altLang="zh-CN" baseline="0" dirty="0"/>
          </a:p>
          <a:p>
            <a:pPr marL="228600" indent="-228600">
              <a:buNone/>
            </a:pPr>
            <a:r>
              <a:rPr lang="zh-CN" altLang="en-US" baseline="0" dirty="0"/>
              <a:t>系统进入强子阶段，夸克合并成强子。</a:t>
            </a:r>
            <a:endParaRPr lang="en-US" altLang="zh-CN" baseline="0" dirty="0"/>
          </a:p>
          <a:p>
            <a:pPr marL="228600" indent="-228600">
              <a:buNone/>
            </a:pPr>
            <a:r>
              <a:rPr lang="en-US" altLang="zh-CN" baseline="0" dirty="0"/>
              <a:t>4. </a:t>
            </a:r>
            <a:r>
              <a:rPr lang="zh-CN" altLang="en-US" baseline="0" dirty="0"/>
              <a:t>接下来，强子会发生化学冻结，这时候非弹性散射停止，强子的产额不再改变。然后是热冻结，也就是弹性散射停止，粒子的动量谱不再改变。</a:t>
            </a:r>
            <a:endParaRPr lang="en-US" dirty="0"/>
          </a:p>
        </p:txBody>
      </p:sp>
      <p:sp>
        <p:nvSpPr>
          <p:cNvPr id="4" name="Slide Number Placeholder 3"/>
          <p:cNvSpPr>
            <a:spLocks noGrp="1"/>
          </p:cNvSpPr>
          <p:nvPr>
            <p:ph type="sldNum" sz="quarter" idx="10"/>
          </p:nvPr>
        </p:nvSpPr>
        <p:spPr/>
        <p:txBody>
          <a:bodyPr/>
          <a:lstStyle/>
          <a:p>
            <a:fld id="{F6CC29D4-D01D-46F2-9767-EF48003689AE}" type="slidenum">
              <a:rPr lang="en-US" smtClean="0"/>
              <a:pPr/>
              <a:t>23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cs typeface="ＭＳ Ｐゴシック" charset="0"/>
              </a:defRPr>
            </a:lvl2pPr>
            <a:lvl3pPr marL="1143000" indent="-228600">
              <a:defRPr kumimoji="1" sz="2400">
                <a:solidFill>
                  <a:schemeClr val="tx1"/>
                </a:solidFill>
                <a:latin typeface="Arial" charset="0"/>
                <a:ea typeface="ＭＳ Ｐゴシック" charset="0"/>
                <a:cs typeface="ＭＳ Ｐゴシック" charset="0"/>
              </a:defRPr>
            </a:lvl3pPr>
            <a:lvl4pPr marL="1600200" indent="-228600">
              <a:defRPr kumimoji="1" sz="2400">
                <a:solidFill>
                  <a:schemeClr val="tx1"/>
                </a:solidFill>
                <a:latin typeface="Arial" charset="0"/>
                <a:ea typeface="ＭＳ Ｐゴシック" charset="0"/>
                <a:cs typeface="ＭＳ Ｐゴシック" charset="0"/>
              </a:defRPr>
            </a:lvl4pPr>
            <a:lvl5pPr marL="2057400" indent="-228600">
              <a:defRPr kumimoji="1"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9pPr>
          </a:lstStyle>
          <a:p>
            <a:fld id="{CD8CFDEE-6E4B-FC49-A655-501FDE4B1AE6}" type="slidenum">
              <a:rPr kumimoji="0" lang="en-US" altLang="zh-CN" sz="1200"/>
              <a:pPr/>
              <a:t>27</a:t>
            </a:fld>
            <a:endParaRPr kumimoji="0" lang="en-US" altLang="zh-CN" sz="1200"/>
          </a:p>
        </p:txBody>
      </p:sp>
      <p:sp>
        <p:nvSpPr>
          <p:cNvPr id="236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5059" name="Rectangle 3"/>
          <p:cNvSpPr>
            <a:spLocks noGrp="1" noChangeArrowheads="1"/>
          </p:cNvSpPr>
          <p:nvPr>
            <p:ph type="body" idx="1"/>
          </p:nvPr>
        </p:nvSpPr>
        <p:spPr>
          <a:noFill/>
        </p:spPr>
        <p:txBody>
          <a:bodyPr/>
          <a:lstStyle/>
          <a:p>
            <a:endParaRPr kumimoji="0" lang="zh-CN" altLang="en-US"/>
          </a:p>
        </p:txBody>
      </p:sp>
    </p:spTree>
    <p:extLst>
      <p:ext uri="{BB962C8B-B14F-4D97-AF65-F5344CB8AC3E}">
        <p14:creationId xmlns:p14="http://schemas.microsoft.com/office/powerpoint/2010/main" val="2234968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7B3D58F9-4B32-DE47-913E-8FFDC1C7161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0BDB4CC8-AA53-7246-8A59-F21B6B1FF8EC}" type="slidenum">
              <a:rPr lang="en-US" altLang="zh-CN" sz="1200"/>
              <a:pPr>
                <a:spcBef>
                  <a:spcPct val="0"/>
                </a:spcBef>
                <a:buFontTx/>
                <a:buNone/>
              </a:pPr>
              <a:t>28</a:t>
            </a:fld>
            <a:endParaRPr lang="en-US" altLang="zh-CN" sz="1200"/>
          </a:p>
        </p:txBody>
      </p:sp>
      <p:sp>
        <p:nvSpPr>
          <p:cNvPr id="61442" name="Rectangle 2">
            <a:extLst>
              <a:ext uri="{FF2B5EF4-FFF2-40B4-BE49-F238E27FC236}">
                <a16:creationId xmlns:a16="http://schemas.microsoft.com/office/drawing/2014/main" id="{DADB773F-1A69-514E-A8CD-B90E8706BC47}"/>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A0D929B5-CA37-644F-8E7B-EF1835C0CEC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kumimoji="0" lang="en-US" altLang="zh-CN">
              <a:latin typeface="Arial" panose="020B0604020202020204" pitchFamily="3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zh-CN" altLang="en-US"/>
              <a:t>单击此处编辑母版标题样式</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en-US"/>
          </a:p>
        </p:txBody>
      </p:sp>
      <p:sp>
        <p:nvSpPr>
          <p:cNvPr id="4" name="Rectangle 4">
            <a:extLst>
              <a:ext uri="{FF2B5EF4-FFF2-40B4-BE49-F238E27FC236}">
                <a16:creationId xmlns:a16="http://schemas.microsoft.com/office/drawing/2014/main" id="{39E2BEE7-F89E-5E4F-BEBA-7445944BB80C}"/>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BBE3970B-2E3E-ED47-97D9-76412E657E5A}"/>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47301DAB-C921-334C-A49B-074480A33108}"/>
              </a:ext>
            </a:extLst>
          </p:cNvPr>
          <p:cNvSpPr>
            <a:spLocks noGrp="1" noChangeArrowheads="1"/>
          </p:cNvSpPr>
          <p:nvPr>
            <p:ph type="sldNum" sz="quarter" idx="12"/>
          </p:nvPr>
        </p:nvSpPr>
        <p:spPr>
          <a:ln/>
        </p:spPr>
        <p:txBody>
          <a:bodyPr/>
          <a:lstStyle>
            <a:lvl1pPr>
              <a:defRPr/>
            </a:lvl1pPr>
          </a:lstStyle>
          <a:p>
            <a:pPr>
              <a:defRPr/>
            </a:pPr>
            <a:fld id="{0D30CAC6-D326-374C-A3D8-76631521D646}" type="slidenum">
              <a:rPr lang="en-US" altLang="zh-CN"/>
              <a:pPr>
                <a:defRPr/>
              </a:pPr>
              <a:t>‹#›</a:t>
            </a:fld>
            <a:endParaRPr lang="en-US" altLang="zh-CN"/>
          </a:p>
        </p:txBody>
      </p:sp>
    </p:spTree>
    <p:extLst>
      <p:ext uri="{BB962C8B-B14F-4D97-AF65-F5344CB8AC3E}">
        <p14:creationId xmlns:p14="http://schemas.microsoft.com/office/powerpoint/2010/main" val="958028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及垂直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p:txBody>
          <a:bodyPr vert="eaVert"/>
          <a:lstStyle/>
          <a:p>
            <a:r>
              <a:rPr lang="zh-CN" altLang="en-US"/>
              <a:t>编辑母版文本样式
第二级
第三级
第四级
第五级</a:t>
            </a:r>
            <a:endParaRPr lang="en-US"/>
          </a:p>
        </p:txBody>
      </p:sp>
      <p:sp>
        <p:nvSpPr>
          <p:cNvPr id="4" name="Rectangle 4">
            <a:extLst>
              <a:ext uri="{FF2B5EF4-FFF2-40B4-BE49-F238E27FC236}">
                <a16:creationId xmlns:a16="http://schemas.microsoft.com/office/drawing/2014/main" id="{2A0D3E1E-0D50-FF41-A9BD-3C61954A2729}"/>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4EC52D3B-01B5-3343-BF45-1E4AF04A41C5}"/>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391FCBBF-B8FC-E141-97C6-1B0DFDE654EC}"/>
              </a:ext>
            </a:extLst>
          </p:cNvPr>
          <p:cNvSpPr>
            <a:spLocks noGrp="1" noChangeArrowheads="1"/>
          </p:cNvSpPr>
          <p:nvPr>
            <p:ph type="sldNum" sz="quarter" idx="12"/>
          </p:nvPr>
        </p:nvSpPr>
        <p:spPr>
          <a:ln/>
        </p:spPr>
        <p:txBody>
          <a:bodyPr/>
          <a:lstStyle>
            <a:lvl1pPr>
              <a:defRPr/>
            </a:lvl1pPr>
          </a:lstStyle>
          <a:p>
            <a:pPr>
              <a:defRPr/>
            </a:pPr>
            <a:fld id="{C17A7AB0-E055-E240-91EF-EF78A4CFDC66}" type="slidenum">
              <a:rPr lang="en-US" altLang="zh-CN"/>
              <a:pPr>
                <a:defRPr/>
              </a:pPr>
              <a:t>‹#›</a:t>
            </a:fld>
            <a:endParaRPr lang="en-US" altLang="zh-CN"/>
          </a:p>
        </p:txBody>
      </p:sp>
    </p:spTree>
    <p:extLst>
      <p:ext uri="{BB962C8B-B14F-4D97-AF65-F5344CB8AC3E}">
        <p14:creationId xmlns:p14="http://schemas.microsoft.com/office/powerpoint/2010/main" val="2455141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标题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440362"/>
          </a:xfr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457200" y="274638"/>
            <a:ext cx="6019800" cy="5440362"/>
          </a:xfrm>
        </p:spPr>
        <p:txBody>
          <a:bodyPr vert="eaVert"/>
          <a:lstStyle/>
          <a:p>
            <a:r>
              <a:rPr lang="zh-CN" altLang="en-US"/>
              <a:t>编辑母版文本样式
第二级
第三级
第四级
第五级</a:t>
            </a:r>
            <a:endParaRPr lang="en-US"/>
          </a:p>
        </p:txBody>
      </p:sp>
      <p:sp>
        <p:nvSpPr>
          <p:cNvPr id="4" name="Rectangle 4">
            <a:extLst>
              <a:ext uri="{FF2B5EF4-FFF2-40B4-BE49-F238E27FC236}">
                <a16:creationId xmlns:a16="http://schemas.microsoft.com/office/drawing/2014/main" id="{2873AD12-CB41-8344-ACE8-353A7CB93E9B}"/>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F2CFACA7-E38A-394F-82E8-132536137D19}"/>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F7D0A321-DB56-7C45-B867-BB28B2095A07}"/>
              </a:ext>
            </a:extLst>
          </p:cNvPr>
          <p:cNvSpPr>
            <a:spLocks noGrp="1" noChangeArrowheads="1"/>
          </p:cNvSpPr>
          <p:nvPr>
            <p:ph type="sldNum" sz="quarter" idx="12"/>
          </p:nvPr>
        </p:nvSpPr>
        <p:spPr>
          <a:ln/>
        </p:spPr>
        <p:txBody>
          <a:bodyPr/>
          <a:lstStyle>
            <a:lvl1pPr>
              <a:defRPr/>
            </a:lvl1pPr>
          </a:lstStyle>
          <a:p>
            <a:pPr>
              <a:defRPr/>
            </a:pPr>
            <a:fld id="{44646C8C-883A-3846-97A9-53C8A7C5CEC8}" type="slidenum">
              <a:rPr lang="en-US" altLang="zh-CN"/>
              <a:pPr>
                <a:defRPr/>
              </a:pPr>
              <a:t>‹#›</a:t>
            </a:fld>
            <a:endParaRPr lang="en-US" altLang="zh-CN"/>
          </a:p>
        </p:txBody>
      </p:sp>
    </p:spTree>
    <p:extLst>
      <p:ext uri="{BB962C8B-B14F-4D97-AF65-F5344CB8AC3E}">
        <p14:creationId xmlns:p14="http://schemas.microsoft.com/office/powerpoint/2010/main" val="2733594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a:t>Click to edit Master subtitle style</a:t>
            </a:r>
            <a:endParaRPr lang="en-US"/>
          </a:p>
        </p:txBody>
      </p:sp>
      <p:sp>
        <p:nvSpPr>
          <p:cNvPr id="4" name="Rectangle 6">
            <a:extLst>
              <a:ext uri="{FF2B5EF4-FFF2-40B4-BE49-F238E27FC236}">
                <a16:creationId xmlns:a16="http://schemas.microsoft.com/office/drawing/2014/main" id="{4103B74F-B313-074B-AEB2-C9ED1C8C90F7}"/>
              </a:ext>
            </a:extLst>
          </p:cNvPr>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35279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及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r>
              <a:rPr lang="en-US" altLang="zh-CN"/>
              <a:t>Click to edit Master text styles
</a:t>
            </a:r>
            <a:r>
              <a:rPr lang="zh-CN" altLang="en-US"/>
              <a:t>第二等级
第三等级
第四等级
第五等级</a:t>
            </a:r>
            <a:endParaRPr lang="en-US"/>
          </a:p>
        </p:txBody>
      </p:sp>
      <p:sp>
        <p:nvSpPr>
          <p:cNvPr id="4" name="Rectangle 6">
            <a:extLst>
              <a:ext uri="{FF2B5EF4-FFF2-40B4-BE49-F238E27FC236}">
                <a16:creationId xmlns:a16="http://schemas.microsoft.com/office/drawing/2014/main" id="{60688810-3BE1-484F-A2DC-1DCCCF998CCE}"/>
              </a:ext>
            </a:extLst>
          </p:cNvPr>
          <p:cNvSpPr>
            <a:spLocks noGrp="1" noChangeArrowheads="1"/>
          </p:cNvSpPr>
          <p:nvPr>
            <p:ph type="sldNum" sz="quarter" idx="10"/>
          </p:nvPr>
        </p:nvSpPr>
        <p:spPr>
          <a:ln/>
        </p:spPr>
        <p:txBody>
          <a:bodyPr/>
          <a:lstStyle>
            <a:lvl1pPr>
              <a:defRPr/>
            </a:lvl1pPr>
          </a:lstStyle>
          <a:p>
            <a:pPr>
              <a:defRPr/>
            </a:pPr>
            <a:fld id="{A49C9F65-8281-F046-BFCF-AD59425C7C1C}" type="slidenum">
              <a:rPr lang="en-US" smtClean="0"/>
              <a:pPr>
                <a:defRPr/>
              </a:pPr>
              <a:t>‹#›</a:t>
            </a:fld>
            <a:endParaRPr lang="en-US" dirty="0"/>
          </a:p>
        </p:txBody>
      </p:sp>
    </p:spTree>
    <p:extLst>
      <p:ext uri="{BB962C8B-B14F-4D97-AF65-F5344CB8AC3E}">
        <p14:creationId xmlns:p14="http://schemas.microsoft.com/office/powerpoint/2010/main" val="3484956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片段标题">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r>
              <a:rPr lang="en-US" altLang="zh-CN"/>
              <a:t>Click to edit Master text styles
</a:t>
            </a:r>
            <a:r>
              <a:rPr lang="zh-CN" altLang="en-US"/>
              <a:t>第二等级
第三等级
第四等级
第五等级</a:t>
            </a:r>
            <a:endParaRPr lang="en-US"/>
          </a:p>
        </p:txBody>
      </p:sp>
      <p:sp>
        <p:nvSpPr>
          <p:cNvPr id="4" name="Rectangle 6">
            <a:extLst>
              <a:ext uri="{FF2B5EF4-FFF2-40B4-BE49-F238E27FC236}">
                <a16:creationId xmlns:a16="http://schemas.microsoft.com/office/drawing/2014/main" id="{54D66AC2-9008-AB4D-A727-D537D172A7C1}"/>
              </a:ext>
            </a:extLst>
          </p:cNvPr>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11727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US" altLang="zh-CN"/>
              <a:t>Click to edit Master text styles
</a:t>
            </a:r>
            <a:r>
              <a:rPr lang="zh-CN" altLang="en-US"/>
              <a:t>第二等级
第三等级
第四等级
第五等级</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US" altLang="zh-CN"/>
              <a:t>Click to edit Master text styles
</a:t>
            </a:r>
            <a:r>
              <a:rPr lang="zh-CN" altLang="en-US"/>
              <a:t>第二等级
第三等级
第四等级
第五等级</a:t>
            </a:r>
            <a:endParaRPr lang="en-US"/>
          </a:p>
        </p:txBody>
      </p:sp>
      <p:sp>
        <p:nvSpPr>
          <p:cNvPr id="5" name="Rectangle 6">
            <a:extLst>
              <a:ext uri="{FF2B5EF4-FFF2-40B4-BE49-F238E27FC236}">
                <a16:creationId xmlns:a16="http://schemas.microsoft.com/office/drawing/2014/main" id="{99F132D0-30D9-8D45-9375-B7B53F03027B}"/>
              </a:ext>
            </a:extLst>
          </p:cNvPr>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4819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对照">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ltLang="zh-CN"/>
              <a:t>Click to edit Master text styles
</a:t>
            </a:r>
            <a:r>
              <a:rPr lang="zh-CN" altLang="en-US"/>
              <a:t>第二等级
第三等级
第四等级
第五等级</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en-US" altLang="zh-CN"/>
              <a:t>Click to edit Master text styles
</a:t>
            </a:r>
            <a:r>
              <a:rPr lang="zh-CN" altLang="en-US"/>
              <a:t>第二等级
第三等级
第四等级
第五等级</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ltLang="zh-CN"/>
              <a:t>Click to edit Master text styles
</a:t>
            </a:r>
            <a:r>
              <a:rPr lang="zh-CN" altLang="en-US"/>
              <a:t>第二等级
第三等级
第四等级
第五等级</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en-US" altLang="zh-CN"/>
              <a:t>Click to edit Master text styles
</a:t>
            </a:r>
            <a:r>
              <a:rPr lang="zh-CN" altLang="en-US"/>
              <a:t>第二等级
第三等级
第四等级
第五等级</a:t>
            </a:r>
            <a:endParaRPr lang="en-US"/>
          </a:p>
        </p:txBody>
      </p:sp>
      <p:sp>
        <p:nvSpPr>
          <p:cNvPr id="7" name="Rectangle 6">
            <a:extLst>
              <a:ext uri="{FF2B5EF4-FFF2-40B4-BE49-F238E27FC236}">
                <a16:creationId xmlns:a16="http://schemas.microsoft.com/office/drawing/2014/main" id="{A5092749-E27F-5F4C-AE50-100535C90892}"/>
              </a:ext>
            </a:extLst>
          </p:cNvPr>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44286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6">
            <a:extLst>
              <a:ext uri="{FF2B5EF4-FFF2-40B4-BE49-F238E27FC236}">
                <a16:creationId xmlns:a16="http://schemas.microsoft.com/office/drawing/2014/main" id="{40D1EA1F-A42A-8448-A4C9-8E2C43CC5DB1}"/>
              </a:ext>
            </a:extLst>
          </p:cNvPr>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60250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9BD0A8A2-E4B2-0F4B-A777-F52F5D30F5F8}"/>
              </a:ext>
            </a:extLst>
          </p:cNvPr>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676014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带提要">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n-US" altLang="zh-CN"/>
              <a:t>Click to edit Master text styles
</a:t>
            </a:r>
            <a:r>
              <a:rPr lang="zh-CN" altLang="en-US"/>
              <a:t>第二等级
第三等级
第四等级
第五等级</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altLang="zh-CN"/>
              <a:t>Click to edit Master text styles
</a:t>
            </a:r>
            <a:r>
              <a:rPr lang="zh-CN" altLang="en-US"/>
              <a:t>第二等级
第三等级
第四等级
第五等级</a:t>
            </a:r>
            <a:endParaRPr lang="en-US"/>
          </a:p>
        </p:txBody>
      </p:sp>
      <p:sp>
        <p:nvSpPr>
          <p:cNvPr id="5" name="Rectangle 6">
            <a:extLst>
              <a:ext uri="{FF2B5EF4-FFF2-40B4-BE49-F238E27FC236}">
                <a16:creationId xmlns:a16="http://schemas.microsoft.com/office/drawing/2014/main" id="{DE7EB3AE-F58C-AB45-AA3E-F95F5F01C666}"/>
              </a:ext>
            </a:extLst>
          </p:cNvPr>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9384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及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Content Placeholder 2"/>
          <p:cNvSpPr>
            <a:spLocks noGrp="1"/>
          </p:cNvSpPr>
          <p:nvPr>
            <p:ph idx="1"/>
          </p:nvPr>
        </p:nvSpPr>
        <p:spPr/>
        <p:txBody>
          <a:bodyPr/>
          <a:lstStyle/>
          <a:p>
            <a:r>
              <a:rPr lang="zh-CN" altLang="en-US"/>
              <a:t>编辑母版文本样式
第二级
第三级
第四级
第五级</a:t>
            </a:r>
            <a:endParaRPr lang="en-US"/>
          </a:p>
        </p:txBody>
      </p:sp>
      <p:sp>
        <p:nvSpPr>
          <p:cNvPr id="4" name="Rectangle 4">
            <a:extLst>
              <a:ext uri="{FF2B5EF4-FFF2-40B4-BE49-F238E27FC236}">
                <a16:creationId xmlns:a16="http://schemas.microsoft.com/office/drawing/2014/main" id="{8EA44CED-9000-7F4B-9B10-168DA0B42362}"/>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05D4EF25-E237-8542-B04A-BD74F2014210}"/>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6534AAFE-DA7A-F34E-B671-DAE9FAFCA1B3}"/>
              </a:ext>
            </a:extLst>
          </p:cNvPr>
          <p:cNvSpPr>
            <a:spLocks noGrp="1" noChangeArrowheads="1"/>
          </p:cNvSpPr>
          <p:nvPr>
            <p:ph type="sldNum" sz="quarter" idx="12"/>
          </p:nvPr>
        </p:nvSpPr>
        <p:spPr>
          <a:ln/>
        </p:spPr>
        <p:txBody>
          <a:bodyPr/>
          <a:lstStyle>
            <a:lvl1pPr>
              <a:defRPr/>
            </a:lvl1pPr>
          </a:lstStyle>
          <a:p>
            <a:pPr>
              <a:defRPr/>
            </a:pPr>
            <a:fld id="{9862B615-61C2-9640-8C3F-65AD4E51269D}" type="slidenum">
              <a:rPr lang="en-US" altLang="zh-CN"/>
              <a:pPr>
                <a:defRPr/>
              </a:pPr>
              <a:t>‹#›</a:t>
            </a:fld>
            <a:endParaRPr lang="en-US" altLang="zh-CN"/>
          </a:p>
        </p:txBody>
      </p:sp>
    </p:spTree>
    <p:extLst>
      <p:ext uri="{BB962C8B-B14F-4D97-AF65-F5344CB8AC3E}">
        <p14:creationId xmlns:p14="http://schemas.microsoft.com/office/powerpoint/2010/main" val="14500299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带题要">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altLang="zh-CN"/>
              <a:t>Click to edit Master text styles
</a:t>
            </a:r>
            <a:r>
              <a:rPr lang="zh-CN" altLang="en-US"/>
              <a:t>第二等级
第三等级
第四等级
第五等级</a:t>
            </a:r>
            <a:endParaRPr lang="en-US"/>
          </a:p>
        </p:txBody>
      </p:sp>
      <p:sp>
        <p:nvSpPr>
          <p:cNvPr id="5" name="Rectangle 6">
            <a:extLst>
              <a:ext uri="{FF2B5EF4-FFF2-40B4-BE49-F238E27FC236}">
                <a16:creationId xmlns:a16="http://schemas.microsoft.com/office/drawing/2014/main" id="{A228F8C1-008E-4F4F-865B-43FAAC2DEB16}"/>
              </a:ext>
            </a:extLst>
          </p:cNvPr>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20647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及垂直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r>
              <a:rPr lang="en-US" altLang="zh-CN"/>
              <a:t>Click to edit Master text styles
</a:t>
            </a:r>
            <a:r>
              <a:rPr lang="zh-CN" altLang="en-US"/>
              <a:t>第二等级
第三等级
第四等级
第五等级</a:t>
            </a:r>
            <a:endParaRPr lang="en-US"/>
          </a:p>
        </p:txBody>
      </p:sp>
      <p:sp>
        <p:nvSpPr>
          <p:cNvPr id="4" name="Rectangle 6">
            <a:extLst>
              <a:ext uri="{FF2B5EF4-FFF2-40B4-BE49-F238E27FC236}">
                <a16:creationId xmlns:a16="http://schemas.microsoft.com/office/drawing/2014/main" id="{F16CB326-F7EE-424F-A73E-25E63495A4BA}"/>
              </a:ext>
            </a:extLst>
          </p:cNvPr>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34822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标题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r>
              <a:rPr lang="en-US" altLang="zh-CN"/>
              <a:t>Click to edit Master text styles
</a:t>
            </a:r>
            <a:r>
              <a:rPr lang="zh-CN" altLang="en-US"/>
              <a:t>第二等级
第三等级
第四等级
第五等级</a:t>
            </a:r>
            <a:endParaRPr lang="en-US"/>
          </a:p>
        </p:txBody>
      </p:sp>
      <p:sp>
        <p:nvSpPr>
          <p:cNvPr id="4" name="Rectangle 6">
            <a:extLst>
              <a:ext uri="{FF2B5EF4-FFF2-40B4-BE49-F238E27FC236}">
                <a16:creationId xmlns:a16="http://schemas.microsoft.com/office/drawing/2014/main" id="{7C056F0D-4D18-0D47-8909-B5815754BC96}"/>
              </a:ext>
            </a:extLst>
          </p:cNvPr>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936100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标题, 文字及内容">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ltLang="zh-CN"/>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r>
              <a:rPr lang="en-US" altLang="zh-CN"/>
              <a:t>Click to edit Master text styles
</a:t>
            </a:r>
            <a:r>
              <a:rPr lang="zh-CN" altLang="en-US"/>
              <a:t>第二等级
第三等级
第四等级
第五等级</a:t>
            </a:r>
            <a:endParaRPr lang="en-US"/>
          </a:p>
        </p:txBody>
      </p:sp>
      <p:sp>
        <p:nvSpPr>
          <p:cNvPr id="4" name="Content Placeholder 3"/>
          <p:cNvSpPr>
            <a:spLocks noGrp="1"/>
          </p:cNvSpPr>
          <p:nvPr>
            <p:ph sz="half" idx="2"/>
          </p:nvPr>
        </p:nvSpPr>
        <p:spPr>
          <a:xfrm>
            <a:off x="4648200" y="1600200"/>
            <a:ext cx="4038600" cy="4525963"/>
          </a:xfrm>
        </p:spPr>
        <p:txBody>
          <a:bodyPr/>
          <a:lstStyle/>
          <a:p>
            <a:r>
              <a:rPr lang="en-US" altLang="zh-CN"/>
              <a:t>Click to edit Master text styles
</a:t>
            </a:r>
            <a:r>
              <a:rPr lang="zh-CN" altLang="en-US"/>
              <a:t>第二等级
第三等级
第四等级
第五等级</a:t>
            </a:r>
            <a:endParaRPr lang="en-US"/>
          </a:p>
        </p:txBody>
      </p:sp>
      <p:sp>
        <p:nvSpPr>
          <p:cNvPr id="5" name="Rectangle 6">
            <a:extLst>
              <a:ext uri="{FF2B5EF4-FFF2-40B4-BE49-F238E27FC236}">
                <a16:creationId xmlns:a16="http://schemas.microsoft.com/office/drawing/2014/main" id="{2D951681-B6FD-4E41-84BC-2A803265F805}"/>
              </a:ext>
            </a:extLst>
          </p:cNvPr>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456950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reserve="1">
  <p:cSld name="标题, 文字及艺术剪辑">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ltLang="zh-CN"/>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r>
              <a:rPr lang="en-US" altLang="zh-CN"/>
              <a:t>Click to edit Master text styles
</a:t>
            </a:r>
            <a:r>
              <a:rPr lang="zh-CN" altLang="en-US"/>
              <a:t>第二等级
第三等级
第四等级
第五等级</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6">
            <a:extLst>
              <a:ext uri="{FF2B5EF4-FFF2-40B4-BE49-F238E27FC236}">
                <a16:creationId xmlns:a16="http://schemas.microsoft.com/office/drawing/2014/main" id="{E435CF71-2F08-5D4D-8D12-ABEC8BDCC75F}"/>
              </a:ext>
            </a:extLst>
          </p:cNvPr>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946942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标题及 4 内容">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ltLang="zh-CN"/>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r>
              <a:rPr lang="en-US" altLang="zh-CN"/>
              <a:t>Click to edit Master text styles
</a:t>
            </a:r>
            <a:r>
              <a:rPr lang="zh-CN" altLang="en-US"/>
              <a:t>第二等级
第三等级
第四等级
第五等级</a:t>
            </a:r>
            <a:endParaRPr lang="en-US"/>
          </a:p>
        </p:txBody>
      </p:sp>
      <p:sp>
        <p:nvSpPr>
          <p:cNvPr id="4" name="Content Placeholder 3"/>
          <p:cNvSpPr>
            <a:spLocks noGrp="1"/>
          </p:cNvSpPr>
          <p:nvPr>
            <p:ph sz="quarter" idx="2"/>
          </p:nvPr>
        </p:nvSpPr>
        <p:spPr>
          <a:xfrm>
            <a:off x="4648200" y="1600200"/>
            <a:ext cx="4038600" cy="2185988"/>
          </a:xfrm>
        </p:spPr>
        <p:txBody>
          <a:bodyPr/>
          <a:lstStyle/>
          <a:p>
            <a:r>
              <a:rPr lang="en-US" altLang="zh-CN"/>
              <a:t>Click to edit Master text styles
</a:t>
            </a:r>
            <a:r>
              <a:rPr lang="zh-CN" altLang="en-US"/>
              <a:t>第二等级
第三等级
第四等级
第五等级</a:t>
            </a:r>
            <a:endParaRPr lang="en-US"/>
          </a:p>
        </p:txBody>
      </p:sp>
      <p:sp>
        <p:nvSpPr>
          <p:cNvPr id="5" name="Content Placeholder 4"/>
          <p:cNvSpPr>
            <a:spLocks noGrp="1"/>
          </p:cNvSpPr>
          <p:nvPr>
            <p:ph sz="quarter" idx="3"/>
          </p:nvPr>
        </p:nvSpPr>
        <p:spPr>
          <a:xfrm>
            <a:off x="457200" y="3938588"/>
            <a:ext cx="4038600" cy="2187575"/>
          </a:xfrm>
        </p:spPr>
        <p:txBody>
          <a:bodyPr/>
          <a:lstStyle/>
          <a:p>
            <a:r>
              <a:rPr lang="en-US" altLang="zh-CN"/>
              <a:t>Click to edit Master text styles
</a:t>
            </a:r>
            <a:r>
              <a:rPr lang="zh-CN" altLang="en-US"/>
              <a:t>第二等级
第三等级
第四等级
第五等级</a:t>
            </a:r>
            <a:endParaRPr lang="en-US"/>
          </a:p>
        </p:txBody>
      </p:sp>
      <p:sp>
        <p:nvSpPr>
          <p:cNvPr id="6" name="Content Placeholder 5"/>
          <p:cNvSpPr>
            <a:spLocks noGrp="1"/>
          </p:cNvSpPr>
          <p:nvPr>
            <p:ph sz="quarter" idx="4"/>
          </p:nvPr>
        </p:nvSpPr>
        <p:spPr>
          <a:xfrm>
            <a:off x="4648200" y="3938588"/>
            <a:ext cx="4038600" cy="2187575"/>
          </a:xfrm>
        </p:spPr>
        <p:txBody>
          <a:bodyPr/>
          <a:lstStyle/>
          <a:p>
            <a:r>
              <a:rPr lang="en-US" altLang="zh-CN"/>
              <a:t>Click to edit Master text styles
</a:t>
            </a:r>
            <a:r>
              <a:rPr lang="zh-CN" altLang="en-US"/>
              <a:t>第二等级
第三等级
第四等级
第五等级</a:t>
            </a:r>
            <a:endParaRPr lang="en-US"/>
          </a:p>
        </p:txBody>
      </p:sp>
      <p:sp>
        <p:nvSpPr>
          <p:cNvPr id="7" name="Rectangle 6">
            <a:extLst>
              <a:ext uri="{FF2B5EF4-FFF2-40B4-BE49-F238E27FC236}">
                <a16:creationId xmlns:a16="http://schemas.microsoft.com/office/drawing/2014/main" id="{4BABF704-1896-6645-BE99-E3781393CADE}"/>
              </a:ext>
            </a:extLst>
          </p:cNvPr>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083089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OverObj" preserve="1">
  <p:cSld name="标题及文字超过内容">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ltLang="zh-CN"/>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r>
              <a:rPr lang="en-US" altLang="zh-CN"/>
              <a:t>Click to edit Master text styles
</a:t>
            </a:r>
            <a:r>
              <a:rPr lang="zh-CN" altLang="en-US"/>
              <a:t>第二等级
第三等级
第四等级
第五等级</a:t>
            </a:r>
            <a:endParaRPr lang="en-US"/>
          </a:p>
        </p:txBody>
      </p:sp>
      <p:sp>
        <p:nvSpPr>
          <p:cNvPr id="4" name="Content Placeholder 3"/>
          <p:cNvSpPr>
            <a:spLocks noGrp="1"/>
          </p:cNvSpPr>
          <p:nvPr>
            <p:ph sz="half" idx="2"/>
          </p:nvPr>
        </p:nvSpPr>
        <p:spPr>
          <a:xfrm>
            <a:off x="457200" y="3938588"/>
            <a:ext cx="8229600" cy="2187575"/>
          </a:xfrm>
        </p:spPr>
        <p:txBody>
          <a:bodyPr/>
          <a:lstStyle/>
          <a:p>
            <a:r>
              <a:rPr lang="en-US" altLang="zh-CN"/>
              <a:t>Click to edit Master text styles
</a:t>
            </a:r>
            <a:r>
              <a:rPr lang="zh-CN" altLang="en-US"/>
              <a:t>第二等级
第三等级
第四等级
第五等级</a:t>
            </a:r>
            <a:endParaRPr lang="en-US"/>
          </a:p>
        </p:txBody>
      </p:sp>
      <p:sp>
        <p:nvSpPr>
          <p:cNvPr id="5" name="Rectangle 6">
            <a:extLst>
              <a:ext uri="{FF2B5EF4-FFF2-40B4-BE49-F238E27FC236}">
                <a16:creationId xmlns:a16="http://schemas.microsoft.com/office/drawing/2014/main" id="{39F59A96-5442-6745-B6EC-3200901E3079}"/>
              </a:ext>
            </a:extLst>
          </p:cNvPr>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676939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AndTx" preserve="1">
  <p:cSld name="标题, 双内容及文字">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ltLang="zh-CN"/>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r>
              <a:rPr lang="en-US" altLang="zh-CN"/>
              <a:t>Click to edit Master text styles
</a:t>
            </a:r>
            <a:r>
              <a:rPr lang="zh-CN" altLang="en-US"/>
              <a:t>第二等级
第三等级
第四等级
第五等级</a:t>
            </a:r>
            <a:endParaRPr lang="en-US"/>
          </a:p>
        </p:txBody>
      </p:sp>
      <p:sp>
        <p:nvSpPr>
          <p:cNvPr id="4" name="Content Placeholder 3"/>
          <p:cNvSpPr>
            <a:spLocks noGrp="1"/>
          </p:cNvSpPr>
          <p:nvPr>
            <p:ph sz="quarter" idx="2"/>
          </p:nvPr>
        </p:nvSpPr>
        <p:spPr>
          <a:xfrm>
            <a:off x="457200" y="3938588"/>
            <a:ext cx="4038600" cy="2187575"/>
          </a:xfrm>
        </p:spPr>
        <p:txBody>
          <a:bodyPr/>
          <a:lstStyle/>
          <a:p>
            <a:r>
              <a:rPr lang="en-US" altLang="zh-CN"/>
              <a:t>Click to edit Master text styles
</a:t>
            </a:r>
            <a:r>
              <a:rPr lang="zh-CN" altLang="en-US"/>
              <a:t>第二等级
第三等级
第四等级
第五等级</a:t>
            </a:r>
            <a:endParaRPr lang="en-US"/>
          </a:p>
        </p:txBody>
      </p:sp>
      <p:sp>
        <p:nvSpPr>
          <p:cNvPr id="5" name="Text Placeholder 4"/>
          <p:cNvSpPr>
            <a:spLocks noGrp="1"/>
          </p:cNvSpPr>
          <p:nvPr>
            <p:ph type="body" sz="half" idx="3"/>
          </p:nvPr>
        </p:nvSpPr>
        <p:spPr>
          <a:xfrm>
            <a:off x="4648200" y="1600200"/>
            <a:ext cx="4038600" cy="4525963"/>
          </a:xfrm>
        </p:spPr>
        <p:txBody>
          <a:bodyPr/>
          <a:lstStyle/>
          <a:p>
            <a:r>
              <a:rPr lang="en-US" altLang="zh-CN"/>
              <a:t>Click to edit Master text styles
</a:t>
            </a:r>
            <a:r>
              <a:rPr lang="zh-CN" altLang="en-US"/>
              <a:t>第二等级
第三等级
第四等级
第五等级</a:t>
            </a:r>
            <a:endParaRPr lang="en-US"/>
          </a:p>
        </p:txBody>
      </p:sp>
      <p:sp>
        <p:nvSpPr>
          <p:cNvPr id="6" name="Rectangle 6">
            <a:extLst>
              <a:ext uri="{FF2B5EF4-FFF2-40B4-BE49-F238E27FC236}">
                <a16:creationId xmlns:a16="http://schemas.microsoft.com/office/drawing/2014/main" id="{27CBBC52-5AEE-9442-9003-4B87EFD7B9F2}"/>
              </a:ext>
            </a:extLst>
          </p:cNvPr>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816163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reserve="1">
  <p:cSld name="标题, 文字,及双内容">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ltLang="zh-CN"/>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r>
              <a:rPr lang="en-US" altLang="zh-CN"/>
              <a:t>Click to edit Master text styles
</a:t>
            </a:r>
            <a:r>
              <a:rPr lang="zh-CN" altLang="en-US"/>
              <a:t>第二等级
第三等级
第四等级
第五等级</a:t>
            </a:r>
            <a:endParaRPr lang="en-US"/>
          </a:p>
        </p:txBody>
      </p:sp>
      <p:sp>
        <p:nvSpPr>
          <p:cNvPr id="4" name="Content Placeholder 3"/>
          <p:cNvSpPr>
            <a:spLocks noGrp="1"/>
          </p:cNvSpPr>
          <p:nvPr>
            <p:ph sz="quarter" idx="2"/>
          </p:nvPr>
        </p:nvSpPr>
        <p:spPr>
          <a:xfrm>
            <a:off x="4648200" y="1600200"/>
            <a:ext cx="4038600" cy="2185988"/>
          </a:xfrm>
        </p:spPr>
        <p:txBody>
          <a:bodyPr/>
          <a:lstStyle/>
          <a:p>
            <a:r>
              <a:rPr lang="en-US" altLang="zh-CN"/>
              <a:t>Click to edit Master text styles
</a:t>
            </a:r>
            <a:r>
              <a:rPr lang="zh-CN" altLang="en-US"/>
              <a:t>第二等级
第三等级
第四等级
第五等级</a:t>
            </a:r>
            <a:endParaRPr lang="en-US"/>
          </a:p>
        </p:txBody>
      </p:sp>
      <p:sp>
        <p:nvSpPr>
          <p:cNvPr id="5" name="Content Placeholder 4"/>
          <p:cNvSpPr>
            <a:spLocks noGrp="1"/>
          </p:cNvSpPr>
          <p:nvPr>
            <p:ph sz="quarter" idx="3"/>
          </p:nvPr>
        </p:nvSpPr>
        <p:spPr>
          <a:xfrm>
            <a:off x="4648200" y="3938588"/>
            <a:ext cx="4038600" cy="2187575"/>
          </a:xfrm>
        </p:spPr>
        <p:txBody>
          <a:bodyPr/>
          <a:lstStyle/>
          <a:p>
            <a:r>
              <a:rPr lang="en-US" altLang="zh-CN"/>
              <a:t>Click to edit Master text styles
</a:t>
            </a:r>
            <a:r>
              <a:rPr lang="zh-CN" altLang="en-US"/>
              <a:t>第二等级
第三等级
第四等级
第五等级</a:t>
            </a:r>
            <a:endParaRPr lang="en-US"/>
          </a:p>
        </p:txBody>
      </p:sp>
      <p:sp>
        <p:nvSpPr>
          <p:cNvPr id="6" name="Rectangle 6">
            <a:extLst>
              <a:ext uri="{FF2B5EF4-FFF2-40B4-BE49-F238E27FC236}">
                <a16:creationId xmlns:a16="http://schemas.microsoft.com/office/drawing/2014/main" id="{19D9D187-8F23-EA47-9A8E-7C64C6ABF7BB}"/>
              </a:ext>
            </a:extLst>
          </p:cNvPr>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755836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reserve="1">
  <p:cSld name="标题, 内容,及双内容">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ltLang="zh-CN"/>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r>
              <a:rPr lang="en-US" altLang="zh-CN"/>
              <a:t>Click to edit Master text styles
</a:t>
            </a:r>
            <a:r>
              <a:rPr lang="zh-CN" altLang="en-US"/>
              <a:t>第二等级
第三等级
第四等级
第五等级</a:t>
            </a:r>
            <a:endParaRPr lang="en-US"/>
          </a:p>
        </p:txBody>
      </p:sp>
      <p:sp>
        <p:nvSpPr>
          <p:cNvPr id="4" name="Content Placeholder 3"/>
          <p:cNvSpPr>
            <a:spLocks noGrp="1"/>
          </p:cNvSpPr>
          <p:nvPr>
            <p:ph sz="quarter" idx="2"/>
          </p:nvPr>
        </p:nvSpPr>
        <p:spPr>
          <a:xfrm>
            <a:off x="4648200" y="1600200"/>
            <a:ext cx="4038600" cy="2185988"/>
          </a:xfrm>
        </p:spPr>
        <p:txBody>
          <a:bodyPr/>
          <a:lstStyle/>
          <a:p>
            <a:r>
              <a:rPr lang="en-US" altLang="zh-CN"/>
              <a:t>Click to edit Master text styles
</a:t>
            </a:r>
            <a:r>
              <a:rPr lang="zh-CN" altLang="en-US"/>
              <a:t>第二等级
第三等级
第四等级
第五等级</a:t>
            </a:r>
            <a:endParaRPr lang="en-US"/>
          </a:p>
        </p:txBody>
      </p:sp>
      <p:sp>
        <p:nvSpPr>
          <p:cNvPr id="5" name="Content Placeholder 4"/>
          <p:cNvSpPr>
            <a:spLocks noGrp="1"/>
          </p:cNvSpPr>
          <p:nvPr>
            <p:ph sz="quarter" idx="3"/>
          </p:nvPr>
        </p:nvSpPr>
        <p:spPr>
          <a:xfrm>
            <a:off x="4648200" y="3938588"/>
            <a:ext cx="4038600" cy="2187575"/>
          </a:xfrm>
        </p:spPr>
        <p:txBody>
          <a:bodyPr/>
          <a:lstStyle/>
          <a:p>
            <a:r>
              <a:rPr lang="en-US" altLang="zh-CN"/>
              <a:t>Click to edit Master text styles
</a:t>
            </a:r>
            <a:r>
              <a:rPr lang="zh-CN" altLang="en-US"/>
              <a:t>第二等级
第三等级
第四等级
第五等级</a:t>
            </a:r>
            <a:endParaRPr lang="en-US"/>
          </a:p>
        </p:txBody>
      </p:sp>
      <p:sp>
        <p:nvSpPr>
          <p:cNvPr id="6" name="Rectangle 6">
            <a:extLst>
              <a:ext uri="{FF2B5EF4-FFF2-40B4-BE49-F238E27FC236}">
                <a16:creationId xmlns:a16="http://schemas.microsoft.com/office/drawing/2014/main" id="{607124BC-CE2B-FF42-AA52-D621540F055C}"/>
              </a:ext>
            </a:extLst>
          </p:cNvPr>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8166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片段标题">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r>
              <a:rPr lang="zh-CN" altLang="en-US"/>
              <a:t>编辑母版文本样式
第二级
第三级
第四级
第五级</a:t>
            </a:r>
            <a:endParaRPr lang="en-US"/>
          </a:p>
        </p:txBody>
      </p:sp>
      <p:sp>
        <p:nvSpPr>
          <p:cNvPr id="4" name="Rectangle 4">
            <a:extLst>
              <a:ext uri="{FF2B5EF4-FFF2-40B4-BE49-F238E27FC236}">
                <a16:creationId xmlns:a16="http://schemas.microsoft.com/office/drawing/2014/main" id="{A5229AB9-CE8A-A946-BE97-6EE2A5E9FE69}"/>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EC24C8DC-A29B-7A41-87FC-7E9816CBF8DB}"/>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4CDEDFAC-290A-EF43-A6ED-B7D0D1696E3B}"/>
              </a:ext>
            </a:extLst>
          </p:cNvPr>
          <p:cNvSpPr>
            <a:spLocks noGrp="1" noChangeArrowheads="1"/>
          </p:cNvSpPr>
          <p:nvPr>
            <p:ph type="sldNum" sz="quarter" idx="12"/>
          </p:nvPr>
        </p:nvSpPr>
        <p:spPr>
          <a:ln/>
        </p:spPr>
        <p:txBody>
          <a:bodyPr/>
          <a:lstStyle>
            <a:lvl1pPr>
              <a:defRPr/>
            </a:lvl1pPr>
          </a:lstStyle>
          <a:p>
            <a:pPr>
              <a:defRPr/>
            </a:pPr>
            <a:fld id="{F42589DA-B503-8F42-BA1E-AE5E8038E3F5}" type="slidenum">
              <a:rPr lang="en-US" altLang="zh-CN"/>
              <a:pPr>
                <a:defRPr/>
              </a:pPr>
              <a:t>‹#›</a:t>
            </a:fld>
            <a:endParaRPr lang="en-US" altLang="zh-CN"/>
          </a:p>
        </p:txBody>
      </p:sp>
    </p:spTree>
    <p:extLst>
      <p:ext uri="{BB962C8B-B14F-4D97-AF65-F5344CB8AC3E}">
        <p14:creationId xmlns:p14="http://schemas.microsoft.com/office/powerpoint/2010/main" val="22872243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4A24C12D-8C8C-E74C-B9BF-096D15337AB6}"/>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spcBef>
                <a:spcPct val="20000"/>
              </a:spcBef>
              <a:buFontTx/>
              <a:buChar char="•"/>
              <a:defRPr smtClean="0">
                <a:latin typeface="Calibri" panose="020F0502020204030204" pitchFamily="34" charset="0"/>
                <a:ea typeface="黑体" panose="02010609060101010101" pitchFamily="49" charset="-122"/>
              </a:defRPr>
            </a:lvl1pPr>
          </a:lstStyle>
          <a:p>
            <a:pPr>
              <a:defRPr/>
            </a:pPr>
            <a:endParaRPr lang="zh-CN" altLang="en-US"/>
          </a:p>
        </p:txBody>
      </p:sp>
      <p:sp>
        <p:nvSpPr>
          <p:cNvPr id="3" name="页脚占位符 4">
            <a:extLst>
              <a:ext uri="{FF2B5EF4-FFF2-40B4-BE49-F238E27FC236}">
                <a16:creationId xmlns:a16="http://schemas.microsoft.com/office/drawing/2014/main" id="{255608BF-AC01-524E-9152-76C1B141A279}"/>
              </a:ext>
            </a:extLst>
          </p:cNvPr>
          <p:cNvSpPr>
            <a:spLocks noGrp="1"/>
          </p:cNvSpPr>
          <p:nvPr>
            <p:ph type="ftr" sz="quarter" idx="11"/>
          </p:nvPr>
        </p:nvSpPr>
        <p:spPr>
          <a:xfrm>
            <a:off x="3124200" y="6356350"/>
            <a:ext cx="3662363" cy="365125"/>
          </a:xfrm>
          <a:prstGeom prst="rect">
            <a:avLst/>
          </a:prstGeom>
        </p:spPr>
        <p:txBody>
          <a:bodyPr vert="horz" wrap="square" lIns="91440" tIns="45720" rIns="91440" bIns="45720" numCol="1" anchor="t" anchorCtr="0" compatLnSpc="1">
            <a:prstTxWarp prst="textNoShape">
              <a:avLst/>
            </a:prstTxWarp>
          </a:bodyPr>
          <a:lstStyle>
            <a:lvl1pPr eaLnBrk="1" hangingPunct="1">
              <a:spcBef>
                <a:spcPct val="20000"/>
              </a:spcBef>
              <a:buFontTx/>
              <a:buChar char="•"/>
              <a:defRPr>
                <a:latin typeface="Arial" charset="0"/>
                <a:ea typeface="黑体" charset="0"/>
                <a:cs typeface="黑体" charset="0"/>
              </a:defRPr>
            </a:lvl1pPr>
          </a:lstStyle>
          <a:p>
            <a:pPr>
              <a:defRPr/>
            </a:pPr>
            <a:endParaRPr lang="zh-CN" altLang="en-US"/>
          </a:p>
        </p:txBody>
      </p:sp>
      <p:sp>
        <p:nvSpPr>
          <p:cNvPr id="4" name="灯片编号占位符 5">
            <a:extLst>
              <a:ext uri="{FF2B5EF4-FFF2-40B4-BE49-F238E27FC236}">
                <a16:creationId xmlns:a16="http://schemas.microsoft.com/office/drawing/2014/main" id="{3C2F7E65-0F3A-7248-807B-698DB416B765}"/>
              </a:ext>
            </a:extLst>
          </p:cNvPr>
          <p:cNvSpPr>
            <a:spLocks noGrp="1"/>
          </p:cNvSpPr>
          <p:nvPr>
            <p:ph type="sldNum" sz="quarter" idx="12"/>
          </p:nvPr>
        </p:nvSpPr>
        <p:spPr>
          <a:xfrm>
            <a:off x="8215313" y="6356350"/>
            <a:ext cx="471487" cy="365125"/>
          </a:xfrm>
        </p:spPr>
        <p:txBody>
          <a:bodyPr/>
          <a:lstStyle>
            <a:lvl1pPr>
              <a:defRPr sz="1400" smtClean="0">
                <a:latin typeface="Calibri" panose="020F0502020204030204" pitchFamily="34" charset="0"/>
                <a:ea typeface="黑体" panose="02010609060101010101" pitchFamily="49" charset="-122"/>
              </a:defRPr>
            </a:lvl1pPr>
          </a:lstStyle>
          <a:p>
            <a:pPr>
              <a:defRPr/>
            </a:pPr>
            <a:fld id="{03C50406-9126-8949-849E-D6F6165C2D1A}" type="slidenum">
              <a:rPr lang="zh-CN" altLang="en-US"/>
              <a:pPr>
                <a:defRPr/>
              </a:pPr>
              <a:t>‹#›</a:t>
            </a:fld>
            <a:endParaRPr lang="zh-CN" altLang="en-US"/>
          </a:p>
        </p:txBody>
      </p:sp>
    </p:spTree>
    <p:extLst>
      <p:ext uri="{BB962C8B-B14F-4D97-AF65-F5344CB8AC3E}">
        <p14:creationId xmlns:p14="http://schemas.microsoft.com/office/powerpoint/2010/main" val="7911738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9A273C5-F43C-E942-A45B-5255A9EF5067}"/>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spcBef>
                <a:spcPct val="20000"/>
              </a:spcBef>
              <a:buFontTx/>
              <a:buChar char="•"/>
              <a:defRPr smtClean="0">
                <a:latin typeface="Calibri" panose="020F0502020204030204" pitchFamily="34" charset="0"/>
                <a:ea typeface="黑体" panose="02010609060101010101" pitchFamily="49" charset="-122"/>
              </a:defRPr>
            </a:lvl1pPr>
          </a:lstStyle>
          <a:p>
            <a:pPr>
              <a:defRPr/>
            </a:pPr>
            <a:endParaRPr lang="zh-CN" altLang="en-US"/>
          </a:p>
        </p:txBody>
      </p:sp>
      <p:sp>
        <p:nvSpPr>
          <p:cNvPr id="3" name="页脚占位符 4">
            <a:extLst>
              <a:ext uri="{FF2B5EF4-FFF2-40B4-BE49-F238E27FC236}">
                <a16:creationId xmlns:a16="http://schemas.microsoft.com/office/drawing/2014/main" id="{AB4795C2-C197-0B4A-89A2-7A364086A98F}"/>
              </a:ext>
            </a:extLst>
          </p:cNvPr>
          <p:cNvSpPr>
            <a:spLocks noGrp="1"/>
          </p:cNvSpPr>
          <p:nvPr>
            <p:ph type="ftr" sz="quarter" idx="11"/>
          </p:nvPr>
        </p:nvSpPr>
        <p:spPr>
          <a:xfrm>
            <a:off x="3124200" y="6356350"/>
            <a:ext cx="3662363" cy="365125"/>
          </a:xfrm>
          <a:prstGeom prst="rect">
            <a:avLst/>
          </a:prstGeom>
        </p:spPr>
        <p:txBody>
          <a:bodyPr vert="horz" wrap="square" lIns="91440" tIns="45720" rIns="91440" bIns="45720" numCol="1" anchor="t" anchorCtr="0" compatLnSpc="1">
            <a:prstTxWarp prst="textNoShape">
              <a:avLst/>
            </a:prstTxWarp>
          </a:bodyPr>
          <a:lstStyle>
            <a:lvl1pPr eaLnBrk="1" hangingPunct="1">
              <a:spcBef>
                <a:spcPct val="20000"/>
              </a:spcBef>
              <a:buFontTx/>
              <a:buChar char="•"/>
              <a:defRPr>
                <a:latin typeface="Arial" charset="0"/>
                <a:ea typeface="黑体" charset="0"/>
                <a:cs typeface="黑体" charset="0"/>
              </a:defRPr>
            </a:lvl1pPr>
          </a:lstStyle>
          <a:p>
            <a:pPr>
              <a:defRPr/>
            </a:pPr>
            <a:endParaRPr lang="zh-CN" altLang="en-US"/>
          </a:p>
        </p:txBody>
      </p:sp>
      <p:sp>
        <p:nvSpPr>
          <p:cNvPr id="4" name="灯片编号占位符 5">
            <a:extLst>
              <a:ext uri="{FF2B5EF4-FFF2-40B4-BE49-F238E27FC236}">
                <a16:creationId xmlns:a16="http://schemas.microsoft.com/office/drawing/2014/main" id="{308E5289-B02A-1B48-8156-AC4F382CABE1}"/>
              </a:ext>
            </a:extLst>
          </p:cNvPr>
          <p:cNvSpPr>
            <a:spLocks noGrp="1"/>
          </p:cNvSpPr>
          <p:nvPr>
            <p:ph type="sldNum" sz="quarter" idx="12"/>
          </p:nvPr>
        </p:nvSpPr>
        <p:spPr>
          <a:xfrm>
            <a:off x="8215313" y="6356350"/>
            <a:ext cx="471487" cy="365125"/>
          </a:xfrm>
        </p:spPr>
        <p:txBody>
          <a:bodyPr/>
          <a:lstStyle>
            <a:lvl1pPr>
              <a:defRPr sz="1400" smtClean="0">
                <a:latin typeface="Calibri" panose="020F0502020204030204" pitchFamily="34" charset="0"/>
                <a:ea typeface="黑体" panose="02010609060101010101" pitchFamily="49" charset="-122"/>
              </a:defRPr>
            </a:lvl1pPr>
          </a:lstStyle>
          <a:p>
            <a:pPr>
              <a:defRPr/>
            </a:pPr>
            <a:fld id="{508BD7D8-B15B-2147-B3DC-487E4179DCFD}" type="slidenum">
              <a:rPr lang="zh-CN" altLang="en-US"/>
              <a:pPr>
                <a:defRPr/>
              </a:pPr>
              <a:t>‹#›</a:t>
            </a:fld>
            <a:endParaRPr lang="zh-CN" altLang="en-US"/>
          </a:p>
        </p:txBody>
      </p:sp>
    </p:spTree>
    <p:extLst>
      <p:ext uri="{BB962C8B-B14F-4D97-AF65-F5344CB8AC3E}">
        <p14:creationId xmlns:p14="http://schemas.microsoft.com/office/powerpoint/2010/main" val="26550538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9923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26234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Content Placeholder 2"/>
          <p:cNvSpPr>
            <a:spLocks noGrp="1"/>
          </p:cNvSpPr>
          <p:nvPr>
            <p:ph sz="half" idx="1"/>
          </p:nvPr>
        </p:nvSpPr>
        <p:spPr>
          <a:xfrm>
            <a:off x="457200" y="1600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zh-CN" altLang="en-US"/>
              <a:t>编辑母版文本样式
第二级
第三级
第四级
第五级</a:t>
            </a:r>
            <a:endParaRPr lang="en-US"/>
          </a:p>
        </p:txBody>
      </p:sp>
      <p:sp>
        <p:nvSpPr>
          <p:cNvPr id="4" name="Content Placeholder 3"/>
          <p:cNvSpPr>
            <a:spLocks noGrp="1"/>
          </p:cNvSpPr>
          <p:nvPr>
            <p:ph sz="half" idx="2"/>
          </p:nvPr>
        </p:nvSpPr>
        <p:spPr>
          <a:xfrm>
            <a:off x="4648200" y="1600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zh-CN" altLang="en-US"/>
              <a:t>编辑母版文本样式
第二级
第三级
第四级
第五级</a:t>
            </a:r>
            <a:endParaRPr lang="en-US"/>
          </a:p>
        </p:txBody>
      </p:sp>
      <p:sp>
        <p:nvSpPr>
          <p:cNvPr id="5" name="Rectangle 4">
            <a:extLst>
              <a:ext uri="{FF2B5EF4-FFF2-40B4-BE49-F238E27FC236}">
                <a16:creationId xmlns:a16="http://schemas.microsoft.com/office/drawing/2014/main" id="{6BB4D48E-95FA-2D44-A9C8-4AF94D09BF5A}"/>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9F952ADA-AABF-F347-86FB-657CB23459AA}"/>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3EFA6C15-93AF-284A-9556-4A502164E917}"/>
              </a:ext>
            </a:extLst>
          </p:cNvPr>
          <p:cNvSpPr>
            <a:spLocks noGrp="1" noChangeArrowheads="1"/>
          </p:cNvSpPr>
          <p:nvPr>
            <p:ph type="sldNum" sz="quarter" idx="12"/>
          </p:nvPr>
        </p:nvSpPr>
        <p:spPr>
          <a:ln/>
        </p:spPr>
        <p:txBody>
          <a:bodyPr/>
          <a:lstStyle>
            <a:lvl1pPr>
              <a:defRPr/>
            </a:lvl1pPr>
          </a:lstStyle>
          <a:p>
            <a:pPr>
              <a:defRPr/>
            </a:pPr>
            <a:fld id="{03A497CA-5C83-7D4B-9071-AC5E8C38F68D}" type="slidenum">
              <a:rPr lang="en-US" altLang="zh-CN"/>
              <a:pPr>
                <a:defRPr/>
              </a:pPr>
              <a:t>‹#›</a:t>
            </a:fld>
            <a:endParaRPr lang="en-US" altLang="zh-CN"/>
          </a:p>
        </p:txBody>
      </p:sp>
    </p:spTree>
    <p:extLst>
      <p:ext uri="{BB962C8B-B14F-4D97-AF65-F5344CB8AC3E}">
        <p14:creationId xmlns:p14="http://schemas.microsoft.com/office/powerpoint/2010/main" val="119798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对照">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a:t>编辑母版文本样式
第二级
第三级
第四级
第五级</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zh-CN" altLang="en-US"/>
              <a:t>编辑母版文本样式
第二级
第三级
第四级
第五级</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a:t>编辑母版文本样式
第二级
第三级
第四级
第五级</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zh-CN" altLang="en-US"/>
              <a:t>编辑母版文本样式
第二级
第三级
第四级
第五级</a:t>
            </a:r>
            <a:endParaRPr lang="en-US"/>
          </a:p>
        </p:txBody>
      </p:sp>
      <p:sp>
        <p:nvSpPr>
          <p:cNvPr id="7" name="Rectangle 4">
            <a:extLst>
              <a:ext uri="{FF2B5EF4-FFF2-40B4-BE49-F238E27FC236}">
                <a16:creationId xmlns:a16="http://schemas.microsoft.com/office/drawing/2014/main" id="{E95E307A-7D3D-1745-8100-4607A56FBF34}"/>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a:extLst>
              <a:ext uri="{FF2B5EF4-FFF2-40B4-BE49-F238E27FC236}">
                <a16:creationId xmlns:a16="http://schemas.microsoft.com/office/drawing/2014/main" id="{F38CEF9A-4FB5-1449-A389-0001AB5DD0F8}"/>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a:extLst>
              <a:ext uri="{FF2B5EF4-FFF2-40B4-BE49-F238E27FC236}">
                <a16:creationId xmlns:a16="http://schemas.microsoft.com/office/drawing/2014/main" id="{C690A16D-27AD-CB41-BAE6-EBAA2DB69E12}"/>
              </a:ext>
            </a:extLst>
          </p:cNvPr>
          <p:cNvSpPr>
            <a:spLocks noGrp="1" noChangeArrowheads="1"/>
          </p:cNvSpPr>
          <p:nvPr>
            <p:ph type="sldNum" sz="quarter" idx="12"/>
          </p:nvPr>
        </p:nvSpPr>
        <p:spPr>
          <a:ln/>
        </p:spPr>
        <p:txBody>
          <a:bodyPr/>
          <a:lstStyle>
            <a:lvl1pPr>
              <a:defRPr/>
            </a:lvl1pPr>
          </a:lstStyle>
          <a:p>
            <a:pPr>
              <a:defRPr/>
            </a:pPr>
            <a:fld id="{6E420DB2-1D7D-394C-8F85-8EB5120D4C01}" type="slidenum">
              <a:rPr lang="en-US" altLang="zh-CN"/>
              <a:pPr>
                <a:defRPr/>
              </a:pPr>
              <a:t>‹#›</a:t>
            </a:fld>
            <a:endParaRPr lang="en-US" altLang="zh-CN"/>
          </a:p>
        </p:txBody>
      </p:sp>
    </p:spTree>
    <p:extLst>
      <p:ext uri="{BB962C8B-B14F-4D97-AF65-F5344CB8AC3E}">
        <p14:creationId xmlns:p14="http://schemas.microsoft.com/office/powerpoint/2010/main" val="127231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Rectangle 4">
            <a:extLst>
              <a:ext uri="{FF2B5EF4-FFF2-40B4-BE49-F238E27FC236}">
                <a16:creationId xmlns:a16="http://schemas.microsoft.com/office/drawing/2014/main" id="{AC39350D-F34B-D540-AD57-2FA67B2FECA4}"/>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a:extLst>
              <a:ext uri="{FF2B5EF4-FFF2-40B4-BE49-F238E27FC236}">
                <a16:creationId xmlns:a16="http://schemas.microsoft.com/office/drawing/2014/main" id="{AB291963-4B3C-C445-84CA-52377F3ED3DC}"/>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04B6B228-5192-DC41-85CD-2785BAEAB289}"/>
              </a:ext>
            </a:extLst>
          </p:cNvPr>
          <p:cNvSpPr>
            <a:spLocks noGrp="1" noChangeArrowheads="1"/>
          </p:cNvSpPr>
          <p:nvPr>
            <p:ph type="sldNum" sz="quarter" idx="12"/>
          </p:nvPr>
        </p:nvSpPr>
        <p:spPr>
          <a:ln/>
        </p:spPr>
        <p:txBody>
          <a:bodyPr/>
          <a:lstStyle>
            <a:lvl1pPr>
              <a:defRPr/>
            </a:lvl1pPr>
          </a:lstStyle>
          <a:p>
            <a:pPr>
              <a:defRPr/>
            </a:pPr>
            <a:fld id="{7888FE66-52EF-A742-BA82-9629F01C8A3E}" type="slidenum">
              <a:rPr lang="en-US" altLang="zh-CN"/>
              <a:pPr>
                <a:defRPr/>
              </a:pPr>
              <a:t>‹#›</a:t>
            </a:fld>
            <a:endParaRPr lang="en-US" altLang="zh-CN"/>
          </a:p>
        </p:txBody>
      </p:sp>
    </p:spTree>
    <p:extLst>
      <p:ext uri="{BB962C8B-B14F-4D97-AF65-F5344CB8AC3E}">
        <p14:creationId xmlns:p14="http://schemas.microsoft.com/office/powerpoint/2010/main" val="3659237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FC05E60-F645-1345-9FFB-4CB91E9F8B79}"/>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a:extLst>
              <a:ext uri="{FF2B5EF4-FFF2-40B4-BE49-F238E27FC236}">
                <a16:creationId xmlns:a16="http://schemas.microsoft.com/office/drawing/2014/main" id="{A963FAB2-388C-6C4D-936A-53E750A22500}"/>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a:extLst>
              <a:ext uri="{FF2B5EF4-FFF2-40B4-BE49-F238E27FC236}">
                <a16:creationId xmlns:a16="http://schemas.microsoft.com/office/drawing/2014/main" id="{58D8746E-17FF-184A-A91B-94474DA30999}"/>
              </a:ext>
            </a:extLst>
          </p:cNvPr>
          <p:cNvSpPr>
            <a:spLocks noGrp="1" noChangeArrowheads="1"/>
          </p:cNvSpPr>
          <p:nvPr>
            <p:ph type="sldNum" sz="quarter" idx="12"/>
          </p:nvPr>
        </p:nvSpPr>
        <p:spPr>
          <a:ln/>
        </p:spPr>
        <p:txBody>
          <a:bodyPr/>
          <a:lstStyle>
            <a:lvl1pPr>
              <a:defRPr/>
            </a:lvl1pPr>
          </a:lstStyle>
          <a:p>
            <a:pPr>
              <a:defRPr/>
            </a:pPr>
            <a:fld id="{3D1149FC-4105-0646-9DC7-40EDC9E5BBBF}" type="slidenum">
              <a:rPr lang="en-US" altLang="zh-CN"/>
              <a:pPr>
                <a:defRPr/>
              </a:pPr>
              <a:t>‹#›</a:t>
            </a:fld>
            <a:endParaRPr lang="en-US" altLang="zh-CN"/>
          </a:p>
        </p:txBody>
      </p:sp>
    </p:spTree>
    <p:extLst>
      <p:ext uri="{BB962C8B-B14F-4D97-AF65-F5344CB8AC3E}">
        <p14:creationId xmlns:p14="http://schemas.microsoft.com/office/powerpoint/2010/main" val="3263276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带提要">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zh-CN" altLang="en-US"/>
              <a:t>编辑母版文本样式
第二级
第三级
第四级
第五级</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zh-CN" altLang="en-US"/>
              <a:t>编辑母版文本样式
第二级
第三级
第四级
第五级</a:t>
            </a:r>
            <a:endParaRPr lang="en-US"/>
          </a:p>
        </p:txBody>
      </p:sp>
      <p:sp>
        <p:nvSpPr>
          <p:cNvPr id="5" name="Rectangle 4">
            <a:extLst>
              <a:ext uri="{FF2B5EF4-FFF2-40B4-BE49-F238E27FC236}">
                <a16:creationId xmlns:a16="http://schemas.microsoft.com/office/drawing/2014/main" id="{8EDBF7E6-D615-F346-8AAE-F656947E1A9D}"/>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5D2970ED-43B0-8242-AB55-C3AEADA6416A}"/>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B91EC300-D467-8545-8244-7A71BE8CC9DF}"/>
              </a:ext>
            </a:extLst>
          </p:cNvPr>
          <p:cNvSpPr>
            <a:spLocks noGrp="1" noChangeArrowheads="1"/>
          </p:cNvSpPr>
          <p:nvPr>
            <p:ph type="sldNum" sz="quarter" idx="12"/>
          </p:nvPr>
        </p:nvSpPr>
        <p:spPr>
          <a:ln/>
        </p:spPr>
        <p:txBody>
          <a:bodyPr/>
          <a:lstStyle>
            <a:lvl1pPr>
              <a:defRPr/>
            </a:lvl1pPr>
          </a:lstStyle>
          <a:p>
            <a:pPr>
              <a:defRPr/>
            </a:pPr>
            <a:fld id="{3A2B4B81-3EBA-F041-995F-956D372872A1}" type="slidenum">
              <a:rPr lang="en-US" altLang="zh-CN"/>
              <a:pPr>
                <a:defRPr/>
              </a:pPr>
              <a:t>‹#›</a:t>
            </a:fld>
            <a:endParaRPr lang="en-US" altLang="zh-CN"/>
          </a:p>
        </p:txBody>
      </p:sp>
    </p:spTree>
    <p:extLst>
      <p:ext uri="{BB962C8B-B14F-4D97-AF65-F5344CB8AC3E}">
        <p14:creationId xmlns:p14="http://schemas.microsoft.com/office/powerpoint/2010/main" val="3692533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带题要">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zh-CN" altLang="en-US"/>
              <a:t>编辑母版文本样式
第二级
第三级
第四级
第五级</a:t>
            </a:r>
            <a:endParaRPr lang="en-US"/>
          </a:p>
        </p:txBody>
      </p:sp>
      <p:sp>
        <p:nvSpPr>
          <p:cNvPr id="5" name="Rectangle 4">
            <a:extLst>
              <a:ext uri="{FF2B5EF4-FFF2-40B4-BE49-F238E27FC236}">
                <a16:creationId xmlns:a16="http://schemas.microsoft.com/office/drawing/2014/main" id="{6601BF2F-97C1-2144-B49C-B629B10296B5}"/>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B8B0F9B1-6557-E74A-B33C-D51463ED0DF4}"/>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BB260A98-780C-B640-91F2-62DC8507C423}"/>
              </a:ext>
            </a:extLst>
          </p:cNvPr>
          <p:cNvSpPr>
            <a:spLocks noGrp="1" noChangeArrowheads="1"/>
          </p:cNvSpPr>
          <p:nvPr>
            <p:ph type="sldNum" sz="quarter" idx="12"/>
          </p:nvPr>
        </p:nvSpPr>
        <p:spPr>
          <a:ln/>
        </p:spPr>
        <p:txBody>
          <a:bodyPr/>
          <a:lstStyle>
            <a:lvl1pPr>
              <a:defRPr/>
            </a:lvl1pPr>
          </a:lstStyle>
          <a:p>
            <a:pPr>
              <a:defRPr/>
            </a:pPr>
            <a:fld id="{1B3744A1-3618-4746-9490-20D77D84477B}" type="slidenum">
              <a:rPr lang="en-US" altLang="zh-CN"/>
              <a:pPr>
                <a:defRPr/>
              </a:pPr>
              <a:t>‹#›</a:t>
            </a:fld>
            <a:endParaRPr lang="en-US" altLang="zh-CN"/>
          </a:p>
        </p:txBody>
      </p:sp>
    </p:spTree>
    <p:extLst>
      <p:ext uri="{BB962C8B-B14F-4D97-AF65-F5344CB8AC3E}">
        <p14:creationId xmlns:p14="http://schemas.microsoft.com/office/powerpoint/2010/main" val="824615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2.jpe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1.emf"/><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1EA2635-D74C-C14B-94A9-3E9D1357945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endParaRPr lang="en-US" altLang="zh-CN"/>
          </a:p>
        </p:txBody>
      </p:sp>
      <p:sp>
        <p:nvSpPr>
          <p:cNvPr id="1027" name="Rectangle 3">
            <a:extLst>
              <a:ext uri="{FF2B5EF4-FFF2-40B4-BE49-F238E27FC236}">
                <a16:creationId xmlns:a16="http://schemas.microsoft.com/office/drawing/2014/main" id="{AB511B43-1FD7-624E-8764-D8C2A1F9429F}"/>
              </a:ext>
            </a:extLst>
          </p:cNvPr>
          <p:cNvSpPr>
            <a:spLocks noGrp="1" noChangeArrowheads="1"/>
          </p:cNvSpPr>
          <p:nvPr>
            <p:ph type="body" idx="1"/>
          </p:nvPr>
        </p:nvSpPr>
        <p:spPr bwMode="auto">
          <a:xfrm>
            <a:off x="457200" y="1600200"/>
            <a:ext cx="8229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
第二级
第三级
第四级
第五级</a:t>
            </a:r>
            <a:endParaRPr lang="en-US" altLang="zh-CN"/>
          </a:p>
        </p:txBody>
      </p:sp>
      <p:sp>
        <p:nvSpPr>
          <p:cNvPr id="95236" name="Rectangle 4">
            <a:extLst>
              <a:ext uri="{FF2B5EF4-FFF2-40B4-BE49-F238E27FC236}">
                <a16:creationId xmlns:a16="http://schemas.microsoft.com/office/drawing/2014/main" id="{84A2FAF1-F408-3A44-99F4-3806FB4BFEE4}"/>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a:latin typeface="Arial" charset="0"/>
                <a:ea typeface="宋体" charset="0"/>
              </a:defRPr>
            </a:lvl1pPr>
          </a:lstStyle>
          <a:p>
            <a:pPr>
              <a:defRPr/>
            </a:pPr>
            <a:endParaRPr lang="en-US" altLang="zh-CN"/>
          </a:p>
        </p:txBody>
      </p:sp>
      <p:sp>
        <p:nvSpPr>
          <p:cNvPr id="95237" name="Rectangle 5">
            <a:extLst>
              <a:ext uri="{FF2B5EF4-FFF2-40B4-BE49-F238E27FC236}">
                <a16:creationId xmlns:a16="http://schemas.microsoft.com/office/drawing/2014/main" id="{F12B3CD6-7472-AF45-96A6-8A6442805942}"/>
              </a:ext>
            </a:extLst>
          </p:cNvPr>
          <p:cNvSpPr>
            <a:spLocks noGrp="1" noChangeArrowheads="1"/>
          </p:cNvSpPr>
          <p:nvPr>
            <p:ph type="ftr" sz="quarter" idx="3"/>
          </p:nvPr>
        </p:nvSpPr>
        <p:spPr bwMode="auto">
          <a:xfrm>
            <a:off x="2971800" y="6381750"/>
            <a:ext cx="3733800" cy="3238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a:latin typeface="Arial" charset="0"/>
                <a:ea typeface="宋体" charset="0"/>
              </a:defRPr>
            </a:lvl1pPr>
          </a:lstStyle>
          <a:p>
            <a:pPr>
              <a:defRPr/>
            </a:pPr>
            <a:endParaRPr lang="en-US" altLang="zh-CN" dirty="0"/>
          </a:p>
        </p:txBody>
      </p:sp>
      <p:sp>
        <p:nvSpPr>
          <p:cNvPr id="95238" name="Rectangle 6">
            <a:extLst>
              <a:ext uri="{FF2B5EF4-FFF2-40B4-BE49-F238E27FC236}">
                <a16:creationId xmlns:a16="http://schemas.microsoft.com/office/drawing/2014/main" id="{A25ADC5D-970A-EB40-B3DA-FE9F98AAB3EA}"/>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smtClean="0"/>
            </a:lvl1pPr>
          </a:lstStyle>
          <a:p>
            <a:pPr>
              <a:defRPr/>
            </a:pPr>
            <a:fld id="{55B23F78-E089-6E49-8BC4-CD7A1AE6F17F}" type="slidenum">
              <a:rPr lang="en-US" altLang="zh-CN"/>
              <a:pPr>
                <a:defRPr/>
              </a:pPr>
              <a:t>‹#›</a:t>
            </a:fld>
            <a:endParaRPr lang="en-US" altLang="zh-CN"/>
          </a:p>
        </p:txBody>
      </p:sp>
      <p:pic>
        <p:nvPicPr>
          <p:cNvPr id="1031" name="Picture 8" descr="star">
            <a:extLst>
              <a:ext uri="{FF2B5EF4-FFF2-40B4-BE49-F238E27FC236}">
                <a16:creationId xmlns:a16="http://schemas.microsoft.com/office/drawing/2014/main" id="{72709543-5619-164B-BA54-2352F366E312}"/>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r="35449"/>
          <a:stretch>
            <a:fillRect/>
          </a:stretch>
        </p:blipFill>
        <p:spPr bwMode="auto">
          <a:xfrm>
            <a:off x="8137525" y="0"/>
            <a:ext cx="10064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1" descr="CCNU">
            <a:extLst>
              <a:ext uri="{FF2B5EF4-FFF2-40B4-BE49-F238E27FC236}">
                <a16:creationId xmlns:a16="http://schemas.microsoft.com/office/drawing/2014/main" id="{E15742A4-272E-374F-817B-F1D6EEEC1D86}"/>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52400" y="381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Lst>
  <p:hf sldNum="0" hdr="0" ftr="0" dt="0"/>
  <p:txStyles>
    <p:title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宋体" charset="0"/>
          <a:cs typeface="宋体" charset="0"/>
        </a:defRPr>
      </a:lvl2pPr>
      <a:lvl3pPr algn="ctr" rtl="0" eaLnBrk="1" fontAlgn="base" hangingPunct="1">
        <a:spcBef>
          <a:spcPct val="0"/>
        </a:spcBef>
        <a:spcAft>
          <a:spcPct val="0"/>
        </a:spcAft>
        <a:defRPr kumimoji="1" sz="4400">
          <a:solidFill>
            <a:schemeClr val="tx2"/>
          </a:solidFill>
          <a:latin typeface="Arial" charset="0"/>
          <a:ea typeface="宋体" charset="0"/>
          <a:cs typeface="宋体" charset="0"/>
        </a:defRPr>
      </a:lvl3pPr>
      <a:lvl4pPr algn="ctr" rtl="0" eaLnBrk="1" fontAlgn="base" hangingPunct="1">
        <a:spcBef>
          <a:spcPct val="0"/>
        </a:spcBef>
        <a:spcAft>
          <a:spcPct val="0"/>
        </a:spcAft>
        <a:defRPr kumimoji="1" sz="4400">
          <a:solidFill>
            <a:schemeClr val="tx2"/>
          </a:solidFill>
          <a:latin typeface="Arial" charset="0"/>
          <a:ea typeface="宋体" charset="0"/>
          <a:cs typeface="宋体" charset="0"/>
        </a:defRPr>
      </a:lvl4pPr>
      <a:lvl5pPr algn="ctr" rtl="0" eaLnBrk="1" fontAlgn="base" hangingPunct="1">
        <a:spcBef>
          <a:spcPct val="0"/>
        </a:spcBef>
        <a:spcAft>
          <a:spcPct val="0"/>
        </a:spcAft>
        <a:defRPr kumimoji="1" sz="4400">
          <a:solidFill>
            <a:schemeClr val="tx2"/>
          </a:solidFill>
          <a:latin typeface="Arial" charset="0"/>
          <a:ea typeface="宋体" charset="0"/>
          <a:cs typeface="宋体" charset="0"/>
        </a:defRPr>
      </a:lvl5pPr>
      <a:lvl6pPr marL="457200" algn="ctr" rtl="0" eaLnBrk="1" fontAlgn="base" hangingPunct="1">
        <a:spcBef>
          <a:spcPct val="0"/>
        </a:spcBef>
        <a:spcAft>
          <a:spcPct val="0"/>
        </a:spcAft>
        <a:defRPr sz="4400">
          <a:solidFill>
            <a:schemeClr val="tx2"/>
          </a:solidFill>
          <a:latin typeface="Arial" charset="0"/>
          <a:ea typeface="宋体" charset="0"/>
          <a:cs typeface="宋体" charset="0"/>
        </a:defRPr>
      </a:lvl6pPr>
      <a:lvl7pPr marL="914400" algn="ctr" rtl="0" eaLnBrk="1" fontAlgn="base" hangingPunct="1">
        <a:spcBef>
          <a:spcPct val="0"/>
        </a:spcBef>
        <a:spcAft>
          <a:spcPct val="0"/>
        </a:spcAft>
        <a:defRPr sz="4400">
          <a:solidFill>
            <a:schemeClr val="tx2"/>
          </a:solidFill>
          <a:latin typeface="Arial" charset="0"/>
          <a:ea typeface="宋体" charset="0"/>
          <a:cs typeface="宋体" charset="0"/>
        </a:defRPr>
      </a:lvl7pPr>
      <a:lvl8pPr marL="1371600" algn="ctr" rtl="0" eaLnBrk="1" fontAlgn="base" hangingPunct="1">
        <a:spcBef>
          <a:spcPct val="0"/>
        </a:spcBef>
        <a:spcAft>
          <a:spcPct val="0"/>
        </a:spcAft>
        <a:defRPr sz="4400">
          <a:solidFill>
            <a:schemeClr val="tx2"/>
          </a:solidFill>
          <a:latin typeface="Arial" charset="0"/>
          <a:ea typeface="宋体" charset="0"/>
          <a:cs typeface="宋体" charset="0"/>
        </a:defRPr>
      </a:lvl8pPr>
      <a:lvl9pPr marL="1828800" algn="ctr" rtl="0" eaLnBrk="1" fontAlgn="base" hangingPunct="1">
        <a:spcBef>
          <a:spcPct val="0"/>
        </a:spcBef>
        <a:spcAft>
          <a:spcPct val="0"/>
        </a:spcAft>
        <a:defRPr sz="4400">
          <a:solidFill>
            <a:schemeClr val="tx2"/>
          </a:solidFill>
          <a:latin typeface="Arial" charset="0"/>
          <a:ea typeface="宋体" charset="0"/>
          <a:cs typeface="宋体" charset="0"/>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A0B5BC48-B479-5949-97BD-08AA612347B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3315" name="Rectangle 3">
            <a:extLst>
              <a:ext uri="{FF2B5EF4-FFF2-40B4-BE49-F238E27FC236}">
                <a16:creationId xmlns:a16="http://schemas.microsoft.com/office/drawing/2014/main" id="{F92F649F-D19B-CE4D-ABEC-D730F122C30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30" name="Rectangle 6">
            <a:extLst>
              <a:ext uri="{FF2B5EF4-FFF2-40B4-BE49-F238E27FC236}">
                <a16:creationId xmlns:a16="http://schemas.microsoft.com/office/drawing/2014/main" id="{16484B4E-FBA1-9E40-A49A-84153F18E911}"/>
              </a:ext>
            </a:extLst>
          </p:cNvPr>
          <p:cNvSpPr>
            <a:spLocks noGrp="1" noChangeArrowheads="1"/>
          </p:cNvSpPr>
          <p:nvPr>
            <p:ph type="sldNum" sz="quarter" idx="4"/>
          </p:nvPr>
        </p:nvSpPr>
        <p:spPr bwMode="auto">
          <a:xfrm>
            <a:off x="609600" y="6384925"/>
            <a:ext cx="8534400" cy="473075"/>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2400" b="1">
                <a:latin typeface="Arial" charset="0"/>
                <a:ea typeface="宋体" charset="0"/>
              </a:defRPr>
            </a:lvl1pPr>
          </a:lstStyle>
          <a:p>
            <a:pPr>
              <a:defRPr/>
            </a:pPr>
            <a:endParaRPr lang="en-US"/>
          </a:p>
        </p:txBody>
      </p:sp>
      <p:pic>
        <p:nvPicPr>
          <p:cNvPr id="13317" name="Picture 9" descr="star">
            <a:extLst>
              <a:ext uri="{FF2B5EF4-FFF2-40B4-BE49-F238E27FC236}">
                <a16:creationId xmlns:a16="http://schemas.microsoft.com/office/drawing/2014/main" id="{9E4313B4-0861-8F42-9997-5D41D080AD41}"/>
              </a:ext>
            </a:extLst>
          </p:cNvPr>
          <p:cNvPicPr>
            <a:picLocks noChangeAspect="1" noChangeArrowheads="1"/>
          </p:cNvPicPr>
          <p:nvPr userDrawn="1"/>
        </p:nvPicPr>
        <p:blipFill>
          <a:blip r:embed="rId24">
            <a:extLst>
              <a:ext uri="{28A0092B-C50C-407E-A947-70E740481C1C}">
                <a14:useLocalDpi xmlns:a14="http://schemas.microsoft.com/office/drawing/2010/main" val="0"/>
              </a:ext>
            </a:extLst>
          </a:blip>
          <a:srcRect r="35449"/>
          <a:stretch>
            <a:fillRect/>
          </a:stretch>
        </p:blipFill>
        <p:spPr bwMode="auto">
          <a:xfrm>
            <a:off x="8137525" y="0"/>
            <a:ext cx="10064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4" descr="CCNU">
            <a:extLst>
              <a:ext uri="{FF2B5EF4-FFF2-40B4-BE49-F238E27FC236}">
                <a16:creationId xmlns:a16="http://schemas.microsoft.com/office/drawing/2014/main" id="{1BE882FF-0DD7-964E-BCC3-5CB7F7588593}"/>
              </a:ext>
            </a:extLst>
          </p:cNvPr>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6200" y="762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 id="2147484136" r:id="rId13"/>
    <p:sldLayoutId id="2147484137" r:id="rId14"/>
    <p:sldLayoutId id="2147484138" r:id="rId15"/>
    <p:sldLayoutId id="2147484139" r:id="rId16"/>
    <p:sldLayoutId id="2147484140" r:id="rId17"/>
    <p:sldLayoutId id="2147484141" r:id="rId18"/>
    <p:sldLayoutId id="2147484142" r:id="rId19"/>
    <p:sldLayoutId id="2147484143" r:id="rId20"/>
    <p:sldLayoutId id="2147484144" r:id="rId21"/>
    <p:sldLayoutId id="2147484145" r:id="rId22"/>
  </p:sldLayoutIdLst>
  <p:hf sldNum="0"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宋体" charset="0"/>
          <a:cs typeface="宋体" charset="0"/>
        </a:defRPr>
      </a:lvl2pPr>
      <a:lvl3pPr algn="ctr" rtl="0" eaLnBrk="0" fontAlgn="base" hangingPunct="0">
        <a:spcBef>
          <a:spcPct val="0"/>
        </a:spcBef>
        <a:spcAft>
          <a:spcPct val="0"/>
        </a:spcAft>
        <a:defRPr kumimoji="1" sz="4400">
          <a:solidFill>
            <a:schemeClr val="tx2"/>
          </a:solidFill>
          <a:latin typeface="Arial" charset="0"/>
          <a:ea typeface="宋体" charset="0"/>
          <a:cs typeface="宋体" charset="0"/>
        </a:defRPr>
      </a:lvl3pPr>
      <a:lvl4pPr algn="ctr" rtl="0" eaLnBrk="0" fontAlgn="base" hangingPunct="0">
        <a:spcBef>
          <a:spcPct val="0"/>
        </a:spcBef>
        <a:spcAft>
          <a:spcPct val="0"/>
        </a:spcAft>
        <a:defRPr kumimoji="1" sz="4400">
          <a:solidFill>
            <a:schemeClr val="tx2"/>
          </a:solidFill>
          <a:latin typeface="Arial" charset="0"/>
          <a:ea typeface="宋体" charset="0"/>
          <a:cs typeface="宋体" charset="0"/>
        </a:defRPr>
      </a:lvl4pPr>
      <a:lvl5pPr algn="ctr" rtl="0" eaLnBrk="0" fontAlgn="base" hangingPunct="0">
        <a:spcBef>
          <a:spcPct val="0"/>
        </a:spcBef>
        <a:spcAft>
          <a:spcPct val="0"/>
        </a:spcAft>
        <a:defRPr kumimoji="1" sz="4400">
          <a:solidFill>
            <a:schemeClr val="tx2"/>
          </a:solidFill>
          <a:latin typeface="Arial" charset="0"/>
          <a:ea typeface="宋体" charset="0"/>
          <a:cs typeface="宋体" charset="0"/>
        </a:defRPr>
      </a:lvl5pPr>
      <a:lvl6pPr marL="457200" algn="ctr" rtl="0" fontAlgn="base">
        <a:spcBef>
          <a:spcPct val="0"/>
        </a:spcBef>
        <a:spcAft>
          <a:spcPct val="0"/>
        </a:spcAft>
        <a:defRPr sz="4400">
          <a:solidFill>
            <a:schemeClr val="tx2"/>
          </a:solidFill>
          <a:latin typeface="Arial" charset="0"/>
          <a:ea typeface="宋体" charset="0"/>
          <a:cs typeface="宋体" charset="0"/>
        </a:defRPr>
      </a:lvl6pPr>
      <a:lvl7pPr marL="914400" algn="ctr" rtl="0" fontAlgn="base">
        <a:spcBef>
          <a:spcPct val="0"/>
        </a:spcBef>
        <a:spcAft>
          <a:spcPct val="0"/>
        </a:spcAft>
        <a:defRPr sz="4400">
          <a:solidFill>
            <a:schemeClr val="tx2"/>
          </a:solidFill>
          <a:latin typeface="Arial" charset="0"/>
          <a:ea typeface="宋体" charset="0"/>
          <a:cs typeface="宋体" charset="0"/>
        </a:defRPr>
      </a:lvl7pPr>
      <a:lvl8pPr marL="1371600" algn="ctr" rtl="0" fontAlgn="base">
        <a:spcBef>
          <a:spcPct val="0"/>
        </a:spcBef>
        <a:spcAft>
          <a:spcPct val="0"/>
        </a:spcAft>
        <a:defRPr sz="4400">
          <a:solidFill>
            <a:schemeClr val="tx2"/>
          </a:solidFill>
          <a:latin typeface="Arial" charset="0"/>
          <a:ea typeface="宋体" charset="0"/>
          <a:cs typeface="宋体" charset="0"/>
        </a:defRPr>
      </a:lvl8pPr>
      <a:lvl9pPr marL="1828800" algn="ctr" rtl="0" fontAlgn="base">
        <a:spcBef>
          <a:spcPct val="0"/>
        </a:spcBef>
        <a:spcAft>
          <a:spcPct val="0"/>
        </a:spcAft>
        <a:defRPr sz="4400">
          <a:solidFill>
            <a:schemeClr val="tx2"/>
          </a:solidFill>
          <a:latin typeface="Arial" charset="0"/>
          <a:ea typeface="宋体" charset="0"/>
          <a:cs typeface="宋体"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7.jpeg"/><Relationship Id="rId7" Type="http://schemas.openxmlformats.org/officeDocument/2006/relationships/image" Target="../media/image36.png"/><Relationship Id="rId12" Type="http://schemas.openxmlformats.org/officeDocument/2006/relationships/image" Target="../media/image43.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42.png"/><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hyperlink" Target="http://www.star.bnl.gov/protected/spectra/ruanlj/TOFrpaper/tofr_beta_p_prplot.gif" TargetMode="External"/><Relationship Id="rId9" Type="http://schemas.openxmlformats.org/officeDocument/2006/relationships/image" Target="../media/image40.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8" Type="http://schemas.openxmlformats.org/officeDocument/2006/relationships/image" Target="../media/image49.emf"/><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52.emf"/><Relationship Id="rId5" Type="http://schemas.openxmlformats.org/officeDocument/2006/relationships/image" Target="../media/image46.png"/><Relationship Id="rId10" Type="http://schemas.openxmlformats.org/officeDocument/2006/relationships/image" Target="../media/image51.emf"/><Relationship Id="rId4" Type="http://schemas.openxmlformats.org/officeDocument/2006/relationships/image" Target="../media/image45.png"/><Relationship Id="rId9" Type="http://schemas.openxmlformats.org/officeDocument/2006/relationships/image" Target="../media/image50.emf"/></Relationships>
</file>

<file path=ppt/slides/_rels/slide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66.png"/><Relationship Id="rId3" Type="http://schemas.openxmlformats.org/officeDocument/2006/relationships/notesSlide" Target="../notesSlides/notesSlide8.xml"/><Relationship Id="rId7" Type="http://schemas.openxmlformats.org/officeDocument/2006/relationships/image" Target="../media/image62.wmf"/><Relationship Id="rId12" Type="http://schemas.openxmlformats.org/officeDocument/2006/relationships/image" Target="../media/image65.jpeg"/><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64.wmf"/><Relationship Id="rId5" Type="http://schemas.openxmlformats.org/officeDocument/2006/relationships/image" Target="../media/image61.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63.wmf"/><Relationship Id="rId1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70.emf"/><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72.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notesSlide" Target="../notesSlides/notesSlide11.xml"/><Relationship Id="rId7" Type="http://schemas.openxmlformats.org/officeDocument/2006/relationships/image" Target="../media/image75.png"/><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image" Target="../media/image73.emf"/><Relationship Id="rId5" Type="http://schemas.openxmlformats.org/officeDocument/2006/relationships/oleObject" Target="../embeddings/oleObject7.bin"/><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690.png"/><Relationship Id="rId2" Type="http://schemas.openxmlformats.org/officeDocument/2006/relationships/image" Target="../media/image680.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0.png"/><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30.png"/><Relationship Id="rId1" Type="http://schemas.openxmlformats.org/officeDocument/2006/relationships/slideLayout" Target="../slideLayouts/slideLayout13.xml"/><Relationship Id="rId5" Type="http://schemas.openxmlformats.org/officeDocument/2006/relationships/image" Target="../media/image750.png"/><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80.png"/><Relationship Id="rId2" Type="http://schemas.openxmlformats.org/officeDocument/2006/relationships/slideLayout" Target="../slideLayouts/slideLayout15.xml"/><Relationship Id="rId1" Type="http://schemas.openxmlformats.org/officeDocument/2006/relationships/vmlDrawing" Target="../drawings/vmlDrawing5.vml"/><Relationship Id="rId6" Type="http://schemas.openxmlformats.org/officeDocument/2006/relationships/image" Target="../media/image81.png"/><Relationship Id="rId5" Type="http://schemas.openxmlformats.org/officeDocument/2006/relationships/oleObject" Target="../embeddings/oleObject8.bin"/><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oleObject" Target="../embeddings/oleObject14.bin"/><Relationship Id="rId18" Type="http://schemas.openxmlformats.org/officeDocument/2006/relationships/image" Target="../media/image90.png"/><Relationship Id="rId3" Type="http://schemas.openxmlformats.org/officeDocument/2006/relationships/notesSlide" Target="../notesSlides/notesSlide13.xml"/><Relationship Id="rId21" Type="http://schemas.openxmlformats.org/officeDocument/2006/relationships/oleObject" Target="../embeddings/oleObject18.bin"/><Relationship Id="rId7" Type="http://schemas.openxmlformats.org/officeDocument/2006/relationships/image" Target="../media/image85.png"/><Relationship Id="rId12" Type="http://schemas.openxmlformats.org/officeDocument/2006/relationships/image" Target="../media/image87.png"/><Relationship Id="rId17" Type="http://schemas.openxmlformats.org/officeDocument/2006/relationships/oleObject" Target="../embeddings/oleObject16.bin"/><Relationship Id="rId2" Type="http://schemas.openxmlformats.org/officeDocument/2006/relationships/slideLayout" Target="../slideLayouts/slideLayout25.xml"/><Relationship Id="rId16" Type="http://schemas.openxmlformats.org/officeDocument/2006/relationships/image" Target="../media/image89.png"/><Relationship Id="rId20" Type="http://schemas.openxmlformats.org/officeDocument/2006/relationships/image" Target="../media/image91.png"/><Relationship Id="rId1" Type="http://schemas.openxmlformats.org/officeDocument/2006/relationships/vmlDrawing" Target="../drawings/vmlDrawing6.vml"/><Relationship Id="rId6" Type="http://schemas.openxmlformats.org/officeDocument/2006/relationships/oleObject" Target="../embeddings/oleObject10.bin"/><Relationship Id="rId11" Type="http://schemas.openxmlformats.org/officeDocument/2006/relationships/oleObject" Target="../embeddings/oleObject13.bin"/><Relationship Id="rId24" Type="http://schemas.openxmlformats.org/officeDocument/2006/relationships/image" Target="../media/image93.png"/><Relationship Id="rId5" Type="http://schemas.openxmlformats.org/officeDocument/2006/relationships/image" Target="../media/image83.png"/><Relationship Id="rId15" Type="http://schemas.openxmlformats.org/officeDocument/2006/relationships/oleObject" Target="../embeddings/oleObject15.bin"/><Relationship Id="rId23" Type="http://schemas.openxmlformats.org/officeDocument/2006/relationships/oleObject" Target="../embeddings/oleObject19.bin"/><Relationship Id="rId10" Type="http://schemas.openxmlformats.org/officeDocument/2006/relationships/oleObject" Target="../embeddings/oleObject12.bin"/><Relationship Id="rId19" Type="http://schemas.openxmlformats.org/officeDocument/2006/relationships/oleObject" Target="../embeddings/oleObject17.bin"/><Relationship Id="rId4" Type="http://schemas.openxmlformats.org/officeDocument/2006/relationships/oleObject" Target="../embeddings/oleObject9.bin"/><Relationship Id="rId9" Type="http://schemas.openxmlformats.org/officeDocument/2006/relationships/image" Target="../media/image86.png"/><Relationship Id="rId14" Type="http://schemas.openxmlformats.org/officeDocument/2006/relationships/image" Target="../media/image88.png"/><Relationship Id="rId22" Type="http://schemas.openxmlformats.org/officeDocument/2006/relationships/image" Target="../media/image92.png"/></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17.xml"/><Relationship Id="rId1" Type="http://schemas.openxmlformats.org/officeDocument/2006/relationships/vmlDrawing" Target="../drawings/vmlDrawing7.vml"/><Relationship Id="rId6" Type="http://schemas.openxmlformats.org/officeDocument/2006/relationships/image" Target="../media/image94.png"/><Relationship Id="rId5" Type="http://schemas.openxmlformats.org/officeDocument/2006/relationships/oleObject" Target="../embeddings/oleObject20.bin"/><Relationship Id="rId4" Type="http://schemas.openxmlformats.org/officeDocument/2006/relationships/image" Target="../media/image96.png"/></Relationships>
</file>

<file path=ppt/slides/_rels/slide3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9.xml.rels><?xml version="1.0" encoding="UTF-8" standalone="yes"?>
<Relationships xmlns="http://schemas.openxmlformats.org/package/2006/relationships"><Relationship Id="rId8" Type="http://schemas.openxmlformats.org/officeDocument/2006/relationships/image" Target="../media/image103.emf"/><Relationship Id="rId3" Type="http://schemas.openxmlformats.org/officeDocument/2006/relationships/notesSlide" Target="../notesSlides/notesSlide14.xml"/><Relationship Id="rId7" Type="http://schemas.openxmlformats.org/officeDocument/2006/relationships/oleObject" Target="../embeddings/oleObject22.bin"/><Relationship Id="rId2" Type="http://schemas.openxmlformats.org/officeDocument/2006/relationships/slideLayout" Target="../slideLayouts/slideLayout15.xml"/><Relationship Id="rId1" Type="http://schemas.openxmlformats.org/officeDocument/2006/relationships/vmlDrawing" Target="../drawings/vmlDrawing8.vml"/><Relationship Id="rId6" Type="http://schemas.openxmlformats.org/officeDocument/2006/relationships/image" Target="../media/image102.emf"/><Relationship Id="rId5" Type="http://schemas.openxmlformats.org/officeDocument/2006/relationships/oleObject" Target="../embeddings/oleObject21.bin"/><Relationship Id="rId4" Type="http://schemas.openxmlformats.org/officeDocument/2006/relationships/image" Target="../media/image10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1.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100.png"/><Relationship Id="rId5" Type="http://schemas.openxmlformats.org/officeDocument/2006/relationships/image" Target="../media/image107.png"/><Relationship Id="rId4" Type="http://schemas.openxmlformats.org/officeDocument/2006/relationships/image" Target="../media/image106.jpeg"/></Relationships>
</file>

<file path=ppt/slides/_rels/slide41.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0.png"/><Relationship Id="rId7" Type="http://schemas.openxmlformats.org/officeDocument/2006/relationships/image" Target="../media/image109.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1.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vmlDrawing" Target="../drawings/vmlDrawing9.vml"/><Relationship Id="rId6" Type="http://schemas.openxmlformats.org/officeDocument/2006/relationships/image" Target="../media/image110.png"/><Relationship Id="rId5" Type="http://schemas.openxmlformats.org/officeDocument/2006/relationships/oleObject" Target="../embeddings/oleObject23.bin"/><Relationship Id="rId4" Type="http://schemas.openxmlformats.org/officeDocument/2006/relationships/image" Target="../media/image111.png"/></Relationships>
</file>

<file path=ppt/slides/_rels/slide4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114.tiff"/><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15.tiff"/></Relationships>
</file>

<file path=ppt/slides/_rels/slide4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3.xml"/><Relationship Id="rId1" Type="http://schemas.openxmlformats.org/officeDocument/2006/relationships/vmlDrawing" Target="../drawings/vmlDrawing10.vml"/><Relationship Id="rId6" Type="http://schemas.openxmlformats.org/officeDocument/2006/relationships/image" Target="../media/image121.emf"/><Relationship Id="rId5" Type="http://schemas.openxmlformats.org/officeDocument/2006/relationships/oleObject" Target="../embeddings/oleObject24.bin"/><Relationship Id="rId4" Type="http://schemas.openxmlformats.org/officeDocument/2006/relationships/image" Target="../media/image122.png"/></Relationships>
</file>

<file path=ppt/slides/_rels/slide4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127.png"/></Relationships>
</file>

<file path=ppt/slides/_rels/slide5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30.emf"/><Relationship Id="rId2" Type="http://schemas.openxmlformats.org/officeDocument/2006/relationships/slideLayout" Target="../slideLayouts/slideLayout13.xml"/><Relationship Id="rId1" Type="http://schemas.openxmlformats.org/officeDocument/2006/relationships/vmlDrawing" Target="../drawings/vmlDrawing11.vml"/><Relationship Id="rId6" Type="http://schemas.openxmlformats.org/officeDocument/2006/relationships/oleObject" Target="../embeddings/oleObject26.bin"/><Relationship Id="rId5" Type="http://schemas.openxmlformats.org/officeDocument/2006/relationships/image" Target="../media/image129.emf"/><Relationship Id="rId4" Type="http://schemas.openxmlformats.org/officeDocument/2006/relationships/oleObject" Target="../embeddings/oleObject25.bin"/></Relationships>
</file>

<file path=ppt/slides/_rels/slide5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34.png"/><Relationship Id="rId2" Type="http://schemas.openxmlformats.org/officeDocument/2006/relationships/slideLayout" Target="../slideLayouts/slideLayout18.xml"/><Relationship Id="rId1" Type="http://schemas.openxmlformats.org/officeDocument/2006/relationships/vmlDrawing" Target="../drawings/vmlDrawing12.vml"/><Relationship Id="rId6" Type="http://schemas.openxmlformats.org/officeDocument/2006/relationships/image" Target="../media/image135.emf"/><Relationship Id="rId5" Type="http://schemas.openxmlformats.org/officeDocument/2006/relationships/oleObject" Target="../embeddings/oleObject27.bin"/><Relationship Id="rId4" Type="http://schemas.openxmlformats.org/officeDocument/2006/relationships/image" Target="../media/image137.png"/></Relationships>
</file>

<file path=ppt/slides/_rels/slide5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13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5.xml"/><Relationship Id="rId1" Type="http://schemas.openxmlformats.org/officeDocument/2006/relationships/vmlDrawing" Target="../drawings/vmlDrawing13.vml"/><Relationship Id="rId5" Type="http://schemas.openxmlformats.org/officeDocument/2006/relationships/image" Target="../media/image142.png"/><Relationship Id="rId4" Type="http://schemas.openxmlformats.org/officeDocument/2006/relationships/image" Target="../media/image141.emf"/></Relationships>
</file>

<file path=ppt/slides/_rels/slide62.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144.png"/></Relationships>
</file>

<file path=ppt/slides/_rels/slide6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146.png"/></Relationships>
</file>

<file path=ppt/slides/_rels/slide6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3.xml"/><Relationship Id="rId5" Type="http://schemas.openxmlformats.org/officeDocument/2006/relationships/image" Target="../media/image150.png"/><Relationship Id="rId4" Type="http://schemas.openxmlformats.org/officeDocument/2006/relationships/image" Target="../media/image149.png"/></Relationships>
</file>

<file path=ppt/slides/_rels/slide65.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8.xml"/><Relationship Id="rId5" Type="http://schemas.openxmlformats.org/officeDocument/2006/relationships/image" Target="../media/image155.png"/><Relationship Id="rId4" Type="http://schemas.openxmlformats.org/officeDocument/2006/relationships/image" Target="../media/image154.png"/></Relationships>
</file>

<file path=ppt/slides/_rels/slide6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159.png"/></Relationships>
</file>

<file path=ppt/slides/_rels/slide69.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8" Type="http://schemas.openxmlformats.org/officeDocument/2006/relationships/image" Target="../media/image168.emf"/><Relationship Id="rId3" Type="http://schemas.openxmlformats.org/officeDocument/2006/relationships/image" Target="../media/image163.emf"/><Relationship Id="rId7" Type="http://schemas.openxmlformats.org/officeDocument/2006/relationships/image" Target="../media/image167.emf"/><Relationship Id="rId2" Type="http://schemas.openxmlformats.org/officeDocument/2006/relationships/image" Target="../media/image162.emf"/><Relationship Id="rId1" Type="http://schemas.openxmlformats.org/officeDocument/2006/relationships/slideLayout" Target="../slideLayouts/slideLayout13.xml"/><Relationship Id="rId6" Type="http://schemas.openxmlformats.org/officeDocument/2006/relationships/image" Target="../media/image166.emf"/><Relationship Id="rId5" Type="http://schemas.openxmlformats.org/officeDocument/2006/relationships/image" Target="../media/image165.emf"/><Relationship Id="rId10" Type="http://schemas.openxmlformats.org/officeDocument/2006/relationships/image" Target="../media/image170.emf"/><Relationship Id="rId4" Type="http://schemas.openxmlformats.org/officeDocument/2006/relationships/image" Target="../media/image164.emf"/><Relationship Id="rId9" Type="http://schemas.openxmlformats.org/officeDocument/2006/relationships/image" Target="../media/image169.emf"/></Relationships>
</file>

<file path=ppt/slides/_rels/slide7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emf"/><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174.png"/></Relationships>
</file>

<file path=ppt/slides/_rels/slide74.xml.rels><?xml version="1.0" encoding="UTF-8" standalone="yes"?>
<Relationships xmlns="http://schemas.openxmlformats.org/package/2006/relationships"><Relationship Id="rId3" Type="http://schemas.openxmlformats.org/officeDocument/2006/relationships/image" Target="../media/image175.emf"/><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176.emf"/></Relationships>
</file>

<file path=ppt/slides/_rels/slide7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13.xml"/><Relationship Id="rId5" Type="http://schemas.openxmlformats.org/officeDocument/2006/relationships/image" Target="../media/image180.png"/><Relationship Id="rId4" Type="http://schemas.openxmlformats.org/officeDocument/2006/relationships/image" Target="../media/image179.png"/></Relationships>
</file>

<file path=ppt/slides/_rels/slide76.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32.xml"/></Relationships>
</file>

<file path=ppt/slides/_rels/slide7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32.xml"/></Relationships>
</file>

<file path=ppt/slides/_rels/slide78.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notesSlide" Target="../notesSlides/notesSlide36.xml"/><Relationship Id="rId7" Type="http://schemas.openxmlformats.org/officeDocument/2006/relationships/image" Target="../media/image185.emf"/><Relationship Id="rId2" Type="http://schemas.openxmlformats.org/officeDocument/2006/relationships/slideLayout" Target="../slideLayouts/slideLayout13.xml"/><Relationship Id="rId1" Type="http://schemas.openxmlformats.org/officeDocument/2006/relationships/vmlDrawing" Target="../drawings/vmlDrawing14.vml"/><Relationship Id="rId6" Type="http://schemas.openxmlformats.org/officeDocument/2006/relationships/oleObject" Target="../embeddings/oleObject30.bin"/><Relationship Id="rId5" Type="http://schemas.openxmlformats.org/officeDocument/2006/relationships/image" Target="../media/image184.emf"/><Relationship Id="rId4" Type="http://schemas.openxmlformats.org/officeDocument/2006/relationships/oleObject" Target="../embeddings/oleObject29.bin"/><Relationship Id="rId9" Type="http://schemas.openxmlformats.org/officeDocument/2006/relationships/image" Target="../media/image186.emf"/></Relationships>
</file>

<file path=ppt/slides/_rels/slide79.xml.rels><?xml version="1.0" encoding="UTF-8" standalone="yes"?>
<Relationships xmlns="http://schemas.openxmlformats.org/package/2006/relationships"><Relationship Id="rId8" Type="http://schemas.openxmlformats.org/officeDocument/2006/relationships/image" Target="../media/image193.png"/><Relationship Id="rId13" Type="http://schemas.openxmlformats.org/officeDocument/2006/relationships/oleObject" Target="../embeddings/oleObject36.bin"/><Relationship Id="rId3" Type="http://schemas.openxmlformats.org/officeDocument/2006/relationships/oleObject" Target="../embeddings/oleObject32.bin"/><Relationship Id="rId7" Type="http://schemas.openxmlformats.org/officeDocument/2006/relationships/image" Target="../media/image192.png"/><Relationship Id="rId12" Type="http://schemas.openxmlformats.org/officeDocument/2006/relationships/image" Target="../media/image190.emf"/><Relationship Id="rId2" Type="http://schemas.openxmlformats.org/officeDocument/2006/relationships/slideLayout" Target="../slideLayouts/slideLayout13.xml"/><Relationship Id="rId1" Type="http://schemas.openxmlformats.org/officeDocument/2006/relationships/vmlDrawing" Target="../drawings/vmlDrawing15.vml"/><Relationship Id="rId6" Type="http://schemas.openxmlformats.org/officeDocument/2006/relationships/image" Target="../media/image188.emf"/><Relationship Id="rId11" Type="http://schemas.openxmlformats.org/officeDocument/2006/relationships/oleObject" Target="../embeddings/oleObject35.bin"/><Relationship Id="rId5" Type="http://schemas.openxmlformats.org/officeDocument/2006/relationships/oleObject" Target="../embeddings/oleObject33.bin"/><Relationship Id="rId10" Type="http://schemas.openxmlformats.org/officeDocument/2006/relationships/image" Target="../media/image189.emf"/><Relationship Id="rId4" Type="http://schemas.openxmlformats.org/officeDocument/2006/relationships/image" Target="../media/image187.emf"/><Relationship Id="rId9" Type="http://schemas.openxmlformats.org/officeDocument/2006/relationships/oleObject" Target="../embeddings/oleObject34.bin"/><Relationship Id="rId14" Type="http://schemas.openxmlformats.org/officeDocument/2006/relationships/image" Target="../media/image191.emf"/></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196.png"/><Relationship Id="rId2" Type="http://schemas.openxmlformats.org/officeDocument/2006/relationships/slideLayout" Target="../slideLayouts/slideLayout13.xml"/><Relationship Id="rId1" Type="http://schemas.openxmlformats.org/officeDocument/2006/relationships/vmlDrawing" Target="../drawings/vmlDrawing16.vml"/><Relationship Id="rId6" Type="http://schemas.openxmlformats.org/officeDocument/2006/relationships/image" Target="../media/image194.emf"/><Relationship Id="rId5" Type="http://schemas.openxmlformats.org/officeDocument/2006/relationships/oleObject" Target="../embeddings/oleObject37.bin"/><Relationship Id="rId4" Type="http://schemas.openxmlformats.org/officeDocument/2006/relationships/image" Target="../media/image195.png"/></Relationships>
</file>

<file path=ppt/slides/_rels/slide81.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203.png"/><Relationship Id="rId7" Type="http://schemas.openxmlformats.org/officeDocument/2006/relationships/image" Target="../media/image207.emf"/><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image" Target="../media/image206.emf"/><Relationship Id="rId5" Type="http://schemas.openxmlformats.org/officeDocument/2006/relationships/image" Target="../media/image205.png"/><Relationship Id="rId4" Type="http://schemas.openxmlformats.org/officeDocument/2006/relationships/image" Target="../media/image204.png"/><Relationship Id="rId9" Type="http://schemas.openxmlformats.org/officeDocument/2006/relationships/image" Target="../media/image209.png"/></Relationships>
</file>

<file path=ppt/slides/_rels/slide8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8" Type="http://schemas.openxmlformats.org/officeDocument/2006/relationships/oleObject" Target="../embeddings/oleObject39.bin"/><Relationship Id="rId3" Type="http://schemas.openxmlformats.org/officeDocument/2006/relationships/image" Target="../media/image213.tiff"/><Relationship Id="rId7" Type="http://schemas.openxmlformats.org/officeDocument/2006/relationships/image" Target="../media/image215.png"/><Relationship Id="rId2" Type="http://schemas.openxmlformats.org/officeDocument/2006/relationships/slideLayout" Target="../slideLayouts/slideLayout17.xml"/><Relationship Id="rId1" Type="http://schemas.openxmlformats.org/officeDocument/2006/relationships/vmlDrawing" Target="../drawings/vmlDrawing17.vml"/><Relationship Id="rId6" Type="http://schemas.openxmlformats.org/officeDocument/2006/relationships/image" Target="../media/image214.png"/><Relationship Id="rId11" Type="http://schemas.openxmlformats.org/officeDocument/2006/relationships/image" Target="../media/image217.emf"/><Relationship Id="rId5" Type="http://schemas.openxmlformats.org/officeDocument/2006/relationships/image" Target="../media/image211.emf"/><Relationship Id="rId10" Type="http://schemas.openxmlformats.org/officeDocument/2006/relationships/image" Target="../media/image216.png"/><Relationship Id="rId4" Type="http://schemas.openxmlformats.org/officeDocument/2006/relationships/oleObject" Target="../embeddings/oleObject38.bin"/><Relationship Id="rId9" Type="http://schemas.openxmlformats.org/officeDocument/2006/relationships/image" Target="../media/image212.png"/></Relationships>
</file>

<file path=ppt/slides/_rels/slide88.xml.rels><?xml version="1.0" encoding="UTF-8" standalone="yes"?>
<Relationships xmlns="http://schemas.openxmlformats.org/package/2006/relationships"><Relationship Id="rId3" Type="http://schemas.openxmlformats.org/officeDocument/2006/relationships/image" Target="../media/image218.png"/><Relationship Id="rId7" Type="http://schemas.openxmlformats.org/officeDocument/2006/relationships/image" Target="../media/image222.png"/><Relationship Id="rId2" Type="http://schemas.openxmlformats.org/officeDocument/2006/relationships/notesSlide" Target="../notesSlides/notesSlide40.xml"/><Relationship Id="rId1" Type="http://schemas.openxmlformats.org/officeDocument/2006/relationships/slideLayout" Target="../slideLayouts/slideLayout30.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31.xml"/><Relationship Id="rId1" Type="http://schemas.openxmlformats.org/officeDocument/2006/relationships/vmlDrawing" Target="../drawings/vmlDrawing18.vml"/><Relationship Id="rId4" Type="http://schemas.openxmlformats.org/officeDocument/2006/relationships/image" Target="../media/image212.png"/></Relationships>
</file>

<file path=ppt/slides/_rels/slide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33.xml"/><Relationship Id="rId1" Type="http://schemas.openxmlformats.org/officeDocument/2006/relationships/vmlDrawing" Target="../drawings/vmlDrawing19.vml"/><Relationship Id="rId5" Type="http://schemas.openxmlformats.org/officeDocument/2006/relationships/image" Target="../media/image216.png"/><Relationship Id="rId4" Type="http://schemas.openxmlformats.org/officeDocument/2006/relationships/image" Target="../media/image223.emf"/></Relationships>
</file>

<file path=ppt/slides/_rels/slide91.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3" Type="http://schemas.openxmlformats.org/officeDocument/2006/relationships/image" Target="../media/image2180.png"/><Relationship Id="rId2" Type="http://schemas.openxmlformats.org/officeDocument/2006/relationships/image" Target="../media/image2170.png"/><Relationship Id="rId1" Type="http://schemas.openxmlformats.org/officeDocument/2006/relationships/slideLayout" Target="../slideLayouts/slideLayout18.xml"/><Relationship Id="rId6" Type="http://schemas.openxmlformats.org/officeDocument/2006/relationships/image" Target="../media/image2210.png"/><Relationship Id="rId5" Type="http://schemas.openxmlformats.org/officeDocument/2006/relationships/image" Target="../media/image2200.png"/><Relationship Id="rId4" Type="http://schemas.openxmlformats.org/officeDocument/2006/relationships/image" Target="../media/image2190.png"/></Relationships>
</file>

<file path=ppt/slides/_rels/slide95.xml.rels><?xml version="1.0" encoding="UTF-8" standalone="yes"?>
<Relationships xmlns="http://schemas.openxmlformats.org/package/2006/relationships"><Relationship Id="rId3" Type="http://schemas.openxmlformats.org/officeDocument/2006/relationships/image" Target="../media/image226.emf"/><Relationship Id="rId2" Type="http://schemas.openxmlformats.org/officeDocument/2006/relationships/slideLayout" Target="../slideLayouts/slideLayout13.xml"/><Relationship Id="rId1" Type="http://schemas.openxmlformats.org/officeDocument/2006/relationships/vmlDrawing" Target="../drawings/vmlDrawing20.vml"/><Relationship Id="rId5" Type="http://schemas.openxmlformats.org/officeDocument/2006/relationships/image" Target="../media/image225.emf"/><Relationship Id="rId4" Type="http://schemas.openxmlformats.org/officeDocument/2006/relationships/oleObject" Target="../embeddings/oleObject42.bin"/></Relationships>
</file>

<file path=ppt/slides/_rels/slide96.xml.rels><?xml version="1.0" encoding="UTF-8" standalone="yes"?>
<Relationships xmlns="http://schemas.openxmlformats.org/package/2006/relationships"><Relationship Id="rId3" Type="http://schemas.openxmlformats.org/officeDocument/2006/relationships/image" Target="../media/image227.emf"/><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44.xml"/><Relationship Id="rId1" Type="http://schemas.openxmlformats.org/officeDocument/2006/relationships/slideLayout" Target="../slideLayouts/slideLayout15.xml"/><Relationship Id="rId4" Type="http://schemas.openxmlformats.org/officeDocument/2006/relationships/image" Target="../media/image229.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47A0C224-F0BE-D747-9F04-55EDD2A9C2A3}"/>
              </a:ext>
            </a:extLst>
          </p:cNvPr>
          <p:cNvSpPr>
            <a:spLocks noGrp="1" noChangeArrowheads="1"/>
          </p:cNvSpPr>
          <p:nvPr>
            <p:ph type="ctrTitle"/>
          </p:nvPr>
        </p:nvSpPr>
        <p:spPr>
          <a:xfrm>
            <a:off x="935596" y="116632"/>
            <a:ext cx="7272808" cy="864096"/>
          </a:xfrm>
        </p:spPr>
        <p:txBody>
          <a:bodyPr/>
          <a:lstStyle/>
          <a:p>
            <a:pPr eaLnBrk="1" hangingPunct="1"/>
            <a:r>
              <a:rPr lang="en-US" altLang="zh-CN" sz="3600" dirty="0">
                <a:solidFill>
                  <a:srgbClr val="FF0000"/>
                </a:solidFill>
                <a:effectLst>
                  <a:outerShdw blurRad="38100" dist="38100" dir="2700000" algn="tl">
                    <a:srgbClr val="C0C0C0"/>
                  </a:outerShdw>
                </a:effectLst>
                <a:latin typeface="Arial" panose="020B0604020202020204" pitchFamily="34" charset="0"/>
              </a:rPr>
              <a:t>Collectivity In Heavy Ion </a:t>
            </a:r>
            <a:r>
              <a:rPr lang="en-US" altLang="zh-CN" sz="3600" dirty="0" err="1">
                <a:solidFill>
                  <a:srgbClr val="FF0000"/>
                </a:solidFill>
                <a:effectLst>
                  <a:outerShdw blurRad="38100" dist="38100" dir="2700000" algn="tl">
                    <a:srgbClr val="C0C0C0"/>
                  </a:outerShdw>
                </a:effectLst>
                <a:latin typeface="Arial" panose="020B0604020202020204" pitchFamily="34" charset="0"/>
              </a:rPr>
              <a:t>Collisoin</a:t>
            </a:r>
            <a:r>
              <a:rPr lang="en-US" altLang="zh-CN" sz="2800" dirty="0">
                <a:solidFill>
                  <a:schemeClr val="accent2"/>
                </a:solidFill>
                <a:effectLst>
                  <a:outerShdw blurRad="38100" dist="38100" dir="2700000" algn="tl">
                    <a:srgbClr val="C0C0C0"/>
                  </a:outerShdw>
                </a:effectLst>
                <a:latin typeface="Arial" panose="020B0604020202020204" pitchFamily="34" charset="0"/>
              </a:rPr>
              <a:t> </a:t>
            </a:r>
            <a:endParaRPr kumimoji="0" lang="en-US" altLang="zh-CN" sz="3600" b="1" dirty="0">
              <a:solidFill>
                <a:srgbClr val="FF0000"/>
              </a:solidFill>
            </a:endParaRPr>
          </a:p>
        </p:txBody>
      </p:sp>
      <p:sp>
        <p:nvSpPr>
          <p:cNvPr id="36866" name="Rectangle 3">
            <a:extLst>
              <a:ext uri="{FF2B5EF4-FFF2-40B4-BE49-F238E27FC236}">
                <a16:creationId xmlns:a16="http://schemas.microsoft.com/office/drawing/2014/main" id="{62E95A0C-CAFE-E445-9A63-47BD736988B1}"/>
              </a:ext>
            </a:extLst>
          </p:cNvPr>
          <p:cNvSpPr>
            <a:spLocks noGrp="1" noChangeArrowheads="1"/>
          </p:cNvSpPr>
          <p:nvPr>
            <p:ph type="subTitle" idx="1"/>
          </p:nvPr>
        </p:nvSpPr>
        <p:spPr>
          <a:xfrm>
            <a:off x="1165312" y="1684314"/>
            <a:ext cx="6813376" cy="3904456"/>
          </a:xfrm>
        </p:spPr>
        <p:txBody>
          <a:bodyPr/>
          <a:lstStyle/>
          <a:p>
            <a:pPr eaLnBrk="1" hangingPunct="1"/>
            <a:endParaRPr kumimoji="0" lang="en-US" altLang="zh-CN" sz="2400" b="1" dirty="0">
              <a:solidFill>
                <a:schemeClr val="accent2"/>
              </a:solidFill>
            </a:endParaRPr>
          </a:p>
          <a:p>
            <a:pPr eaLnBrk="1" hangingPunct="1"/>
            <a:r>
              <a:rPr kumimoji="0" lang="zh-CN" altLang="en-US" sz="2400" b="1" dirty="0">
                <a:solidFill>
                  <a:schemeClr val="accent2"/>
                </a:solidFill>
              </a:rPr>
              <a:t>刘 峰</a:t>
            </a:r>
            <a:endParaRPr kumimoji="0" lang="en-US" altLang="zh-CN" sz="2400" b="1" dirty="0">
              <a:solidFill>
                <a:schemeClr val="accent2"/>
              </a:solidFill>
            </a:endParaRPr>
          </a:p>
          <a:p>
            <a:pPr eaLnBrk="1" hangingPunct="1"/>
            <a:endParaRPr kumimoji="0" lang="en-US" altLang="zh-CN" sz="2400" b="1" dirty="0">
              <a:solidFill>
                <a:schemeClr val="accent2"/>
              </a:solidFill>
            </a:endParaRPr>
          </a:p>
          <a:p>
            <a:pPr eaLnBrk="1" hangingPunct="1"/>
            <a:r>
              <a:rPr kumimoji="0" lang="en-US" altLang="zh-CN" sz="2400" b="1" dirty="0">
                <a:solidFill>
                  <a:schemeClr val="accent2"/>
                </a:solidFill>
              </a:rPr>
              <a:t>  </a:t>
            </a:r>
            <a:r>
              <a:rPr kumimoji="0" lang="zh-CN" altLang="en-US" sz="2400" b="1" dirty="0">
                <a:solidFill>
                  <a:schemeClr val="accent2"/>
                </a:solidFill>
              </a:rPr>
              <a:t>华中师范大学粒子物理研究所</a:t>
            </a:r>
            <a:endParaRPr kumimoji="0" lang="en-US" altLang="zh-CN" sz="2400" b="1" dirty="0">
              <a:solidFill>
                <a:schemeClr val="accent2"/>
              </a:solidFill>
            </a:endParaRPr>
          </a:p>
          <a:p>
            <a:pPr eaLnBrk="1" hangingPunct="1"/>
            <a:endParaRPr kumimoji="0" lang="en-US" altLang="zh-CN" sz="2400" b="1" dirty="0">
              <a:solidFill>
                <a:schemeClr val="accent2"/>
              </a:solidFill>
            </a:endParaRPr>
          </a:p>
          <a:p>
            <a:pPr eaLnBrk="1" hangingPunct="1"/>
            <a:r>
              <a:rPr lang="en-US" altLang="zh-CN" sz="1800" i="1" dirty="0">
                <a:solidFill>
                  <a:srgbClr val="800000"/>
                </a:solidFill>
              </a:rPr>
              <a:t>Thanks to X.F. Luo, S.S. Shi and N. Xu for exciting discussions !</a:t>
            </a:r>
            <a:endParaRPr kumimoji="0" lang="en-US" altLang="zh-CN" sz="1800" b="1" dirty="0">
              <a:solidFill>
                <a:schemeClr val="accent2"/>
              </a:solidFill>
            </a:endParaRPr>
          </a:p>
          <a:p>
            <a:pPr eaLnBrk="1" hangingPunct="1"/>
            <a:endParaRPr kumimoji="0" lang="en-US" altLang="zh-CN" sz="2000" b="1" dirty="0">
              <a:solidFill>
                <a:schemeClr val="accent2"/>
              </a:solidFill>
            </a:endParaRPr>
          </a:p>
          <a:p>
            <a:pPr eaLnBrk="1" hangingPunct="1"/>
            <a:r>
              <a:rPr kumimoji="0" lang="en-US" altLang="zh-CN" sz="2000" b="1" dirty="0">
                <a:solidFill>
                  <a:schemeClr val="accent2"/>
                </a:solidFill>
              </a:rPr>
              <a:t>2021</a:t>
            </a:r>
            <a:r>
              <a:rPr kumimoji="0" lang="zh-CN" altLang="en-US" sz="2000" b="1" dirty="0">
                <a:solidFill>
                  <a:schemeClr val="accent2"/>
                </a:solidFill>
              </a:rPr>
              <a:t>年</a:t>
            </a:r>
            <a:r>
              <a:rPr kumimoji="0" lang="en-US" altLang="zh-CN" sz="2000" b="1" dirty="0">
                <a:solidFill>
                  <a:schemeClr val="accent2"/>
                </a:solidFill>
              </a:rPr>
              <a:t>7</a:t>
            </a:r>
            <a:r>
              <a:rPr kumimoji="0" lang="zh-CN" altLang="en-US" sz="2000" b="1" dirty="0">
                <a:solidFill>
                  <a:schemeClr val="accent2"/>
                </a:solidFill>
              </a:rPr>
              <a:t>月</a:t>
            </a:r>
            <a:r>
              <a:rPr kumimoji="0" lang="en-US" altLang="zh-CN" sz="2000" b="1" dirty="0">
                <a:solidFill>
                  <a:schemeClr val="accent2"/>
                </a:solidFill>
              </a:rPr>
              <a:t>16</a:t>
            </a:r>
            <a:r>
              <a:rPr kumimoji="0" lang="zh-CN" altLang="en-US" sz="2000" b="1" dirty="0">
                <a:solidFill>
                  <a:schemeClr val="accent2"/>
                </a:solidFill>
              </a:rPr>
              <a:t>日 湖州</a:t>
            </a:r>
            <a:endParaRPr kumimoji="0" lang="en-US" altLang="zh-CN" sz="2000" b="1" dirty="0">
              <a:solidFill>
                <a:schemeClr val="accent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7"/>
          <p:cNvPicPr>
            <a:picLocks noChangeAspect="1"/>
          </p:cNvPicPr>
          <p:nvPr/>
        </p:nvPicPr>
        <p:blipFill>
          <a:blip r:embed="rId2"/>
          <a:stretch>
            <a:fillRect/>
          </a:stretch>
        </p:blipFill>
        <p:spPr>
          <a:xfrm>
            <a:off x="3921166" y="1105289"/>
            <a:ext cx="4572456" cy="3050151"/>
          </a:xfrm>
          <a:prstGeom prst="rect">
            <a:avLst/>
          </a:prstGeom>
        </p:spPr>
      </p:pic>
      <p:cxnSp>
        <p:nvCxnSpPr>
          <p:cNvPr id="4" name="直线连接符 3"/>
          <p:cNvCxnSpPr/>
          <p:nvPr/>
        </p:nvCxnSpPr>
        <p:spPr>
          <a:xfrm flipV="1">
            <a:off x="0" y="812534"/>
            <a:ext cx="9144000" cy="20484"/>
          </a:xfrm>
          <a:prstGeom prst="line">
            <a:avLst/>
          </a:prstGeom>
        </p:spPr>
        <p:style>
          <a:lnRef idx="2">
            <a:schemeClr val="accent1"/>
          </a:lnRef>
          <a:fillRef idx="0">
            <a:schemeClr val="accent1"/>
          </a:fillRef>
          <a:effectRef idx="1">
            <a:schemeClr val="accent1"/>
          </a:effectRef>
          <a:fontRef idx="minor">
            <a:schemeClr val="tx1"/>
          </a:fontRef>
        </p:style>
      </p:cxnSp>
      <p:sp>
        <p:nvSpPr>
          <p:cNvPr id="5" name="文本框 4"/>
          <p:cNvSpPr txBox="1"/>
          <p:nvPr/>
        </p:nvSpPr>
        <p:spPr>
          <a:xfrm>
            <a:off x="1219200" y="172720"/>
            <a:ext cx="7274422" cy="523220"/>
          </a:xfrm>
          <a:prstGeom prst="rect">
            <a:avLst/>
          </a:prstGeom>
          <a:noFill/>
        </p:spPr>
        <p:txBody>
          <a:bodyPr wrap="none" rtlCol="0">
            <a:spAutoFit/>
          </a:bodyPr>
          <a:lstStyle/>
          <a:p>
            <a:r>
              <a:rPr kumimoji="1" lang="en-US" altLang="zh-CN" sz="2800" dirty="0">
                <a:latin typeface="Times"/>
                <a:cs typeface="Times"/>
              </a:rPr>
              <a:t>Experimentally</a:t>
            </a:r>
            <a:r>
              <a:rPr kumimoji="1" lang="zh-CN" altLang="en-US" sz="2800" dirty="0">
                <a:latin typeface="Times"/>
                <a:cs typeface="Times"/>
              </a:rPr>
              <a:t> </a:t>
            </a:r>
            <a:r>
              <a:rPr kumimoji="1" lang="en-US" altLang="zh-CN" sz="2800" dirty="0">
                <a:latin typeface="Times"/>
                <a:cs typeface="Times"/>
              </a:rPr>
              <a:t>Explore</a:t>
            </a:r>
            <a:r>
              <a:rPr kumimoji="1" lang="zh-CN" altLang="en-US" sz="2800" dirty="0">
                <a:latin typeface="Times"/>
                <a:cs typeface="Times"/>
              </a:rPr>
              <a:t> </a:t>
            </a:r>
            <a:r>
              <a:rPr kumimoji="1" lang="en-US" altLang="zh-CN" sz="2800" dirty="0">
                <a:latin typeface="Times"/>
                <a:cs typeface="Times"/>
              </a:rPr>
              <a:t>the</a:t>
            </a:r>
            <a:r>
              <a:rPr kumimoji="1" lang="zh-CN" altLang="en-US" sz="2800" dirty="0">
                <a:latin typeface="Times"/>
                <a:cs typeface="Times"/>
              </a:rPr>
              <a:t> </a:t>
            </a:r>
            <a:r>
              <a:rPr kumimoji="1" lang="en-US" altLang="zh-CN" sz="2800" dirty="0">
                <a:latin typeface="Times"/>
                <a:cs typeface="Times"/>
              </a:rPr>
              <a:t>QCD</a:t>
            </a:r>
            <a:r>
              <a:rPr kumimoji="1" lang="zh-CN" altLang="en-US" sz="2800" dirty="0">
                <a:latin typeface="Times"/>
                <a:cs typeface="Times"/>
              </a:rPr>
              <a:t> </a:t>
            </a:r>
            <a:r>
              <a:rPr kumimoji="1" lang="en-US" altLang="zh-CN" sz="2800" dirty="0">
                <a:latin typeface="Times"/>
                <a:cs typeface="Times"/>
              </a:rPr>
              <a:t>Phase</a:t>
            </a:r>
            <a:r>
              <a:rPr kumimoji="1" lang="zh-CN" altLang="en-US" sz="2800" dirty="0">
                <a:latin typeface="Times"/>
                <a:cs typeface="Times"/>
              </a:rPr>
              <a:t> </a:t>
            </a:r>
            <a:r>
              <a:rPr kumimoji="1" lang="en-US" altLang="zh-CN" sz="2800" dirty="0">
                <a:latin typeface="Times"/>
                <a:cs typeface="Times"/>
              </a:rPr>
              <a:t>Diagram</a:t>
            </a:r>
            <a:endParaRPr kumimoji="1" lang="zh-CN" altLang="en-US" sz="2800" dirty="0">
              <a:latin typeface="Times"/>
              <a:cs typeface="Times"/>
            </a:endParaRPr>
          </a:p>
        </p:txBody>
      </p:sp>
      <p:pic>
        <p:nvPicPr>
          <p:cNvPr id="7" name="Picture 7" descr="QGPdiagram"/>
          <p:cNvPicPr>
            <a:picLocks noChangeAspect="1" noChangeArrowheads="1"/>
          </p:cNvPicPr>
          <p:nvPr/>
        </p:nvPicPr>
        <p:blipFill>
          <a:blip r:embed="rId3" cstate="print"/>
          <a:srcRect t="18327" r="71336" b="3928"/>
          <a:stretch>
            <a:fillRect/>
          </a:stretch>
        </p:blipFill>
        <p:spPr bwMode="auto">
          <a:xfrm>
            <a:off x="6860984" y="4318779"/>
            <a:ext cx="1734238" cy="1849079"/>
          </a:xfrm>
          <a:prstGeom prst="rect">
            <a:avLst/>
          </a:prstGeom>
          <a:noFill/>
        </p:spPr>
      </p:pic>
      <p:pic>
        <p:nvPicPr>
          <p:cNvPr id="8" name="Picture 8" descr="QGPdiagram"/>
          <p:cNvPicPr>
            <a:picLocks noChangeAspect="1" noChangeArrowheads="1"/>
          </p:cNvPicPr>
          <p:nvPr/>
        </p:nvPicPr>
        <p:blipFill>
          <a:blip r:embed="rId3" cstate="print"/>
          <a:srcRect l="36497" t="31418" r="44240" b="-2618"/>
          <a:stretch>
            <a:fillRect/>
          </a:stretch>
        </p:blipFill>
        <p:spPr bwMode="auto">
          <a:xfrm>
            <a:off x="2159333" y="1126733"/>
            <a:ext cx="1168601" cy="1695656"/>
          </a:xfrm>
          <a:prstGeom prst="rect">
            <a:avLst/>
          </a:prstGeom>
          <a:noFill/>
        </p:spPr>
      </p:pic>
      <p:pic>
        <p:nvPicPr>
          <p:cNvPr id="9" name="Picture 10" descr="QGPdiagram"/>
          <p:cNvPicPr>
            <a:picLocks noChangeAspect="1" noChangeArrowheads="1"/>
          </p:cNvPicPr>
          <p:nvPr/>
        </p:nvPicPr>
        <p:blipFill>
          <a:blip r:embed="rId3" cstate="print"/>
          <a:srcRect l="56406" t="23564" r="2213" b="13091"/>
          <a:stretch>
            <a:fillRect/>
          </a:stretch>
        </p:blipFill>
        <p:spPr bwMode="auto">
          <a:xfrm>
            <a:off x="5754612" y="1006841"/>
            <a:ext cx="2251083" cy="1228803"/>
          </a:xfrm>
          <a:prstGeom prst="rect">
            <a:avLst/>
          </a:prstGeom>
          <a:noFill/>
        </p:spPr>
      </p:pic>
      <p:sp>
        <p:nvSpPr>
          <p:cNvPr id="10" name="Text Box 12"/>
          <p:cNvSpPr txBox="1">
            <a:spLocks noChangeArrowheads="1"/>
          </p:cNvSpPr>
          <p:nvPr/>
        </p:nvSpPr>
        <p:spPr bwMode="auto">
          <a:xfrm>
            <a:off x="5029200" y="4541611"/>
            <a:ext cx="2376412" cy="523220"/>
          </a:xfrm>
          <a:prstGeom prst="rect">
            <a:avLst/>
          </a:prstGeom>
          <a:noFill/>
          <a:ln w="9525">
            <a:noFill/>
            <a:miter lim="800000"/>
            <a:headEnd/>
            <a:tailEnd/>
          </a:ln>
          <a:effectLst/>
        </p:spPr>
        <p:txBody>
          <a:bodyPr wrap="square">
            <a:spAutoFit/>
          </a:bodyPr>
          <a:lstStyle/>
          <a:p>
            <a:r>
              <a:rPr lang="en-US" altLang="zh-CN" b="1" i="1" dirty="0">
                <a:latin typeface="BellGothic" pitchFamily="34" charset="0"/>
              </a:rPr>
              <a:t>Compressing</a:t>
            </a:r>
          </a:p>
        </p:txBody>
      </p:sp>
      <p:sp>
        <p:nvSpPr>
          <p:cNvPr id="12" name="Text Box 12"/>
          <p:cNvSpPr txBox="1">
            <a:spLocks noChangeArrowheads="1"/>
          </p:cNvSpPr>
          <p:nvPr/>
        </p:nvSpPr>
        <p:spPr bwMode="auto">
          <a:xfrm>
            <a:off x="2159333" y="2822389"/>
            <a:ext cx="1570964" cy="445240"/>
          </a:xfrm>
          <a:prstGeom prst="rect">
            <a:avLst/>
          </a:prstGeom>
          <a:noFill/>
          <a:ln w="9525">
            <a:noFill/>
            <a:miter lim="800000"/>
            <a:headEnd/>
            <a:tailEnd/>
          </a:ln>
          <a:effectLst/>
        </p:spPr>
        <p:txBody>
          <a:bodyPr wrap="square">
            <a:spAutoFit/>
          </a:bodyPr>
          <a:lstStyle/>
          <a:p>
            <a:r>
              <a:rPr lang="en-US" altLang="zh-CN" b="1" i="1" dirty="0">
                <a:latin typeface="BellGothic" pitchFamily="34" charset="0"/>
              </a:rPr>
              <a:t>Heating</a:t>
            </a:r>
          </a:p>
        </p:txBody>
      </p:sp>
      <p:sp>
        <p:nvSpPr>
          <p:cNvPr id="3" name="文本框 2"/>
          <p:cNvSpPr txBox="1"/>
          <p:nvPr/>
        </p:nvSpPr>
        <p:spPr>
          <a:xfrm>
            <a:off x="81280" y="5353427"/>
            <a:ext cx="5083468" cy="1384995"/>
          </a:xfrm>
          <a:prstGeom prst="rect">
            <a:avLst/>
          </a:prstGeom>
          <a:noFill/>
        </p:spPr>
        <p:txBody>
          <a:bodyPr wrap="none" rtlCol="0">
            <a:spAutoFit/>
          </a:bodyPr>
          <a:lstStyle/>
          <a:p>
            <a:r>
              <a:rPr kumimoji="1" lang="en-US" altLang="zh-CN" sz="2400" dirty="0">
                <a:latin typeface="Times"/>
                <a:cs typeface="Times"/>
              </a:rPr>
              <a:t>Aims:</a:t>
            </a:r>
          </a:p>
          <a:p>
            <a:r>
              <a:rPr kumimoji="1" lang="zh-CN" altLang="zh-CN" sz="2000" dirty="0">
                <a:latin typeface="Times"/>
                <a:cs typeface="Times"/>
              </a:rPr>
              <a:t>1</a:t>
            </a:r>
            <a:r>
              <a:rPr kumimoji="1" lang="en-US" altLang="zh-CN" sz="2000" dirty="0">
                <a:latin typeface="Times"/>
                <a:cs typeface="Times"/>
              </a:rPr>
              <a:t>.</a:t>
            </a:r>
            <a:r>
              <a:rPr kumimoji="1" lang="zh-CN" altLang="en-US" sz="2000" dirty="0">
                <a:latin typeface="Times"/>
                <a:cs typeface="Times"/>
              </a:rPr>
              <a:t>  </a:t>
            </a:r>
            <a:r>
              <a:rPr kumimoji="1" lang="en-US" altLang="zh-CN" sz="2000" dirty="0">
                <a:latin typeface="Times"/>
                <a:cs typeface="Times"/>
              </a:rPr>
              <a:t>Study</a:t>
            </a:r>
            <a:r>
              <a:rPr kumimoji="1" lang="zh-CN" altLang="en-US" sz="2000" dirty="0">
                <a:latin typeface="Times"/>
                <a:cs typeface="Times"/>
              </a:rPr>
              <a:t> </a:t>
            </a:r>
            <a:r>
              <a:rPr kumimoji="1" lang="en-US" altLang="zh-CN" sz="2000" dirty="0">
                <a:latin typeface="Times"/>
                <a:cs typeface="Times"/>
              </a:rPr>
              <a:t>the</a:t>
            </a:r>
            <a:r>
              <a:rPr kumimoji="1" lang="zh-CN" altLang="en-US" sz="2000" dirty="0">
                <a:latin typeface="Times"/>
                <a:cs typeface="Times"/>
              </a:rPr>
              <a:t> </a:t>
            </a:r>
            <a:r>
              <a:rPr kumimoji="1" lang="en-US" altLang="zh-CN" sz="2000" dirty="0">
                <a:latin typeface="Times"/>
                <a:cs typeface="Times"/>
              </a:rPr>
              <a:t>QGP</a:t>
            </a:r>
            <a:r>
              <a:rPr kumimoji="1" lang="zh-CN" altLang="en-US" sz="2000" dirty="0">
                <a:latin typeface="Times"/>
                <a:cs typeface="Times"/>
              </a:rPr>
              <a:t> </a:t>
            </a:r>
            <a:r>
              <a:rPr kumimoji="1" lang="en-US" altLang="zh-CN" sz="2000" dirty="0">
                <a:latin typeface="Times"/>
                <a:cs typeface="Times"/>
              </a:rPr>
              <a:t>Phase</a:t>
            </a:r>
            <a:r>
              <a:rPr kumimoji="1" lang="zh-CN" altLang="en-US" sz="2000" dirty="0">
                <a:latin typeface="Times"/>
                <a:cs typeface="Times"/>
              </a:rPr>
              <a:t> </a:t>
            </a:r>
            <a:r>
              <a:rPr kumimoji="1" lang="en-US" altLang="zh-CN" sz="2000" dirty="0">
                <a:latin typeface="Times"/>
                <a:cs typeface="Times"/>
              </a:rPr>
              <a:t>and</a:t>
            </a:r>
            <a:r>
              <a:rPr kumimoji="1" lang="zh-CN" altLang="en-US" sz="2000" dirty="0">
                <a:latin typeface="Times"/>
                <a:cs typeface="Times"/>
              </a:rPr>
              <a:t> </a:t>
            </a:r>
            <a:r>
              <a:rPr kumimoji="1" lang="en-US" altLang="zh-CN" sz="2000" dirty="0" err="1">
                <a:latin typeface="Times"/>
                <a:cs typeface="Times"/>
              </a:rPr>
              <a:t>Hadronic</a:t>
            </a:r>
            <a:r>
              <a:rPr kumimoji="1" lang="zh-CN" altLang="en-US" sz="2000" dirty="0">
                <a:latin typeface="Times"/>
                <a:cs typeface="Times"/>
              </a:rPr>
              <a:t> </a:t>
            </a:r>
            <a:r>
              <a:rPr kumimoji="1" lang="en-US" altLang="zh-CN" sz="2000" dirty="0">
                <a:latin typeface="Times"/>
                <a:cs typeface="Times"/>
              </a:rPr>
              <a:t>Phase.</a:t>
            </a:r>
          </a:p>
          <a:p>
            <a:r>
              <a:rPr kumimoji="1" lang="en-US" altLang="zh-CN" sz="2000" dirty="0">
                <a:latin typeface="Times"/>
                <a:cs typeface="Times"/>
              </a:rPr>
              <a:t>2.</a:t>
            </a:r>
            <a:r>
              <a:rPr kumimoji="1" lang="zh-CN" altLang="en-US" sz="2000" dirty="0">
                <a:latin typeface="Times"/>
                <a:cs typeface="Times"/>
              </a:rPr>
              <a:t>  </a:t>
            </a:r>
            <a:r>
              <a:rPr kumimoji="1" lang="en-US" altLang="zh-CN" sz="2000" dirty="0">
                <a:latin typeface="Times"/>
                <a:cs typeface="Times"/>
              </a:rPr>
              <a:t>Establish</a:t>
            </a:r>
            <a:r>
              <a:rPr kumimoji="1" lang="zh-CN" altLang="en-US" sz="2000" dirty="0">
                <a:latin typeface="Times"/>
                <a:cs typeface="Times"/>
              </a:rPr>
              <a:t> </a:t>
            </a:r>
            <a:r>
              <a:rPr kumimoji="1" lang="en-US" altLang="zh-CN" sz="2000" dirty="0">
                <a:latin typeface="Times"/>
                <a:cs typeface="Times"/>
              </a:rPr>
              <a:t>the</a:t>
            </a:r>
            <a:r>
              <a:rPr kumimoji="1" lang="zh-CN" altLang="en-US" sz="2000" dirty="0">
                <a:latin typeface="Times"/>
                <a:cs typeface="Times"/>
              </a:rPr>
              <a:t> </a:t>
            </a:r>
            <a:r>
              <a:rPr kumimoji="1" lang="en-US" altLang="zh-CN" sz="2000" dirty="0">
                <a:latin typeface="Times"/>
                <a:cs typeface="Times"/>
              </a:rPr>
              <a:t>Phase</a:t>
            </a:r>
            <a:r>
              <a:rPr kumimoji="1" lang="zh-CN" altLang="en-US" sz="2000" dirty="0">
                <a:latin typeface="Times"/>
                <a:cs typeface="Times"/>
              </a:rPr>
              <a:t> </a:t>
            </a:r>
            <a:r>
              <a:rPr kumimoji="1" lang="en-US" altLang="zh-CN" sz="2000" dirty="0">
                <a:latin typeface="Times"/>
                <a:cs typeface="Times"/>
              </a:rPr>
              <a:t>Boundary</a:t>
            </a:r>
            <a:r>
              <a:rPr kumimoji="1" lang="zh-CN" altLang="en-US" sz="2000" dirty="0">
                <a:latin typeface="Times"/>
                <a:cs typeface="Times"/>
              </a:rPr>
              <a:t>. </a:t>
            </a:r>
            <a:endParaRPr kumimoji="1" lang="en-US" altLang="zh-CN" sz="2000" dirty="0">
              <a:latin typeface="Times"/>
              <a:cs typeface="Times"/>
            </a:endParaRPr>
          </a:p>
          <a:p>
            <a:r>
              <a:rPr kumimoji="1" lang="zh-CN" altLang="zh-CN" sz="2000" dirty="0">
                <a:latin typeface="Times"/>
                <a:cs typeface="Times"/>
              </a:rPr>
              <a:t>3</a:t>
            </a:r>
            <a:r>
              <a:rPr kumimoji="1" lang="en-US" altLang="zh-CN" sz="2000" dirty="0">
                <a:latin typeface="Times"/>
                <a:cs typeface="Times"/>
              </a:rPr>
              <a:t>.</a:t>
            </a:r>
            <a:r>
              <a:rPr kumimoji="1" lang="zh-CN" altLang="en-US" sz="2000" dirty="0">
                <a:latin typeface="Times"/>
                <a:cs typeface="Times"/>
              </a:rPr>
              <a:t>   </a:t>
            </a:r>
            <a:r>
              <a:rPr kumimoji="1" lang="en-US" altLang="zh-CN" sz="2000" dirty="0">
                <a:latin typeface="Times"/>
                <a:cs typeface="Times"/>
              </a:rPr>
              <a:t>Find</a:t>
            </a:r>
            <a:r>
              <a:rPr kumimoji="1" lang="zh-CN" altLang="en-US" sz="2000" dirty="0">
                <a:latin typeface="Times"/>
                <a:cs typeface="Times"/>
              </a:rPr>
              <a:t> </a:t>
            </a:r>
            <a:r>
              <a:rPr kumimoji="1" lang="en-US" altLang="zh-CN" sz="2000" dirty="0">
                <a:latin typeface="Times"/>
                <a:cs typeface="Times"/>
              </a:rPr>
              <a:t>the</a:t>
            </a:r>
            <a:r>
              <a:rPr kumimoji="1" lang="zh-CN" altLang="en-US" sz="2000" dirty="0">
                <a:latin typeface="Times"/>
                <a:cs typeface="Times"/>
              </a:rPr>
              <a:t> </a:t>
            </a:r>
            <a:r>
              <a:rPr kumimoji="1" lang="en-US" altLang="zh-CN" sz="2000" dirty="0">
                <a:latin typeface="Times"/>
                <a:cs typeface="Times"/>
              </a:rPr>
              <a:t>QCD</a:t>
            </a:r>
            <a:r>
              <a:rPr kumimoji="1" lang="zh-CN" altLang="en-US" sz="2000" dirty="0">
                <a:latin typeface="Times"/>
                <a:cs typeface="Times"/>
              </a:rPr>
              <a:t> </a:t>
            </a:r>
            <a:r>
              <a:rPr kumimoji="1" lang="en-US" altLang="zh-CN" sz="2000" dirty="0">
                <a:latin typeface="Times"/>
                <a:cs typeface="Times"/>
              </a:rPr>
              <a:t>Critical</a:t>
            </a:r>
            <a:r>
              <a:rPr kumimoji="1" lang="zh-CN" altLang="en-US" sz="2000" dirty="0">
                <a:latin typeface="Times"/>
                <a:cs typeface="Times"/>
              </a:rPr>
              <a:t> </a:t>
            </a:r>
            <a:r>
              <a:rPr kumimoji="1" lang="en-US" altLang="zh-CN" sz="2000" dirty="0">
                <a:latin typeface="Times"/>
                <a:cs typeface="Times"/>
              </a:rPr>
              <a:t>Point.</a:t>
            </a:r>
            <a:endParaRPr kumimoji="1" lang="zh-CN" altLang="en-US" sz="2000" dirty="0">
              <a:latin typeface="Times"/>
              <a:cs typeface="Times"/>
            </a:endParaRPr>
          </a:p>
        </p:txBody>
      </p:sp>
      <p:sp>
        <p:nvSpPr>
          <p:cNvPr id="14" name="矩形 13"/>
          <p:cNvSpPr/>
          <p:nvPr/>
        </p:nvSpPr>
        <p:spPr>
          <a:xfrm>
            <a:off x="81280" y="4057150"/>
            <a:ext cx="5131034" cy="1323439"/>
          </a:xfrm>
          <a:prstGeom prst="rect">
            <a:avLst/>
          </a:prstGeom>
        </p:spPr>
        <p:txBody>
          <a:bodyPr wrap="square">
            <a:spAutoFit/>
          </a:bodyPr>
          <a:lstStyle/>
          <a:p>
            <a:pPr>
              <a:defRPr/>
            </a:pPr>
            <a:r>
              <a:rPr lang="en-US" altLang="zh-CN" sz="2000" dirty="0">
                <a:latin typeface="Times New Roman" charset="0"/>
              </a:rPr>
              <a:t>Colliding two nuclei to create  QCD transitions</a:t>
            </a:r>
            <a:r>
              <a:rPr lang="zh-CN" altLang="en-US" sz="2000" dirty="0">
                <a:latin typeface="Times New Roman" charset="0"/>
              </a:rPr>
              <a:t> </a:t>
            </a:r>
            <a:r>
              <a:rPr lang="zh-CN" altLang="zh-CN" sz="2000" dirty="0">
                <a:latin typeface="Times New Roman" charset="0"/>
              </a:rPr>
              <a:t>b</a:t>
            </a:r>
            <a:r>
              <a:rPr lang="en-US" altLang="zh-CN" sz="2000" dirty="0" err="1">
                <a:latin typeface="Times New Roman" charset="0"/>
              </a:rPr>
              <a:t>etween</a:t>
            </a:r>
            <a:r>
              <a:rPr lang="zh-CN" altLang="en-US" sz="2000" dirty="0">
                <a:latin typeface="Times New Roman" charset="0"/>
              </a:rPr>
              <a:t> </a:t>
            </a:r>
            <a:r>
              <a:rPr lang="en-US" altLang="zh-CN" sz="2000" dirty="0" err="1">
                <a:latin typeface="Times New Roman" charset="0"/>
              </a:rPr>
              <a:t>hadronic</a:t>
            </a:r>
            <a:r>
              <a:rPr lang="zh-CN" altLang="en-US" sz="2000" dirty="0">
                <a:latin typeface="Times New Roman" charset="0"/>
              </a:rPr>
              <a:t> </a:t>
            </a:r>
            <a:r>
              <a:rPr lang="en-US" altLang="zh-CN" sz="2000" dirty="0">
                <a:latin typeface="Times New Roman" charset="0"/>
              </a:rPr>
              <a:t>and</a:t>
            </a:r>
            <a:r>
              <a:rPr lang="zh-CN" altLang="en-US" sz="2000" dirty="0">
                <a:latin typeface="Times New Roman" charset="0"/>
              </a:rPr>
              <a:t> </a:t>
            </a:r>
            <a:r>
              <a:rPr lang="en-US" altLang="zh-CN" sz="2000" dirty="0" err="1">
                <a:latin typeface="Times New Roman" charset="0"/>
              </a:rPr>
              <a:t>partonic</a:t>
            </a:r>
            <a:r>
              <a:rPr lang="zh-CN" altLang="en-US" sz="2000" dirty="0">
                <a:latin typeface="Times New Roman" charset="0"/>
              </a:rPr>
              <a:t> </a:t>
            </a:r>
            <a:r>
              <a:rPr lang="en-US" altLang="zh-CN" sz="2000" dirty="0">
                <a:latin typeface="Times New Roman" charset="0"/>
              </a:rPr>
              <a:t>matter.</a:t>
            </a:r>
          </a:p>
          <a:p>
            <a:pPr>
              <a:defRPr/>
            </a:pPr>
            <a:r>
              <a:rPr lang="en-US" altLang="zh-CN" sz="2000" dirty="0">
                <a:solidFill>
                  <a:srgbClr val="0000B6"/>
                </a:solidFill>
                <a:latin typeface="Times New Roman" charset="0"/>
              </a:rPr>
              <a:t>-- De-confinement</a:t>
            </a:r>
          </a:p>
          <a:p>
            <a:pPr>
              <a:defRPr/>
            </a:pPr>
            <a:r>
              <a:rPr lang="en-US" altLang="zh-CN" sz="2000" dirty="0">
                <a:solidFill>
                  <a:srgbClr val="0000B6"/>
                </a:solidFill>
                <a:latin typeface="Times New Roman" charset="0"/>
              </a:rPr>
              <a:t>-- Chiral Symmetry</a:t>
            </a:r>
            <a:r>
              <a:rPr lang="zh-CN" altLang="en-US" sz="2000" dirty="0">
                <a:solidFill>
                  <a:srgbClr val="0000B6"/>
                </a:solidFill>
                <a:latin typeface="Times New Roman" charset="0"/>
              </a:rPr>
              <a:t> </a:t>
            </a:r>
            <a:r>
              <a:rPr lang="en-US" altLang="zh-CN" sz="2000" dirty="0">
                <a:solidFill>
                  <a:srgbClr val="0000B6"/>
                </a:solidFill>
                <a:latin typeface="Times New Roman" charset="0"/>
              </a:rPr>
              <a:t>Restoration</a:t>
            </a:r>
            <a:r>
              <a:rPr lang="zh-CN" altLang="zh-CN" sz="2000" dirty="0">
                <a:solidFill>
                  <a:srgbClr val="0000B6"/>
                </a:solidFill>
                <a:latin typeface="Times New Roman" charset="0"/>
              </a:rPr>
              <a:t> </a:t>
            </a:r>
            <a:r>
              <a:rPr lang="en-US" altLang="zh-CN" sz="2000" dirty="0">
                <a:solidFill>
                  <a:srgbClr val="0000B6"/>
                </a:solidFill>
                <a:latin typeface="Times New Roman" charset="0"/>
              </a:rPr>
              <a:t>?</a:t>
            </a:r>
            <a:endParaRPr lang="en-US" altLang="zh-CN" dirty="0">
              <a:latin typeface="Times New Roman" charset="0"/>
            </a:endParaRPr>
          </a:p>
        </p:txBody>
      </p:sp>
      <p:sp>
        <p:nvSpPr>
          <p:cNvPr id="15" name="文本框 14"/>
          <p:cNvSpPr txBox="1"/>
          <p:nvPr/>
        </p:nvSpPr>
        <p:spPr>
          <a:xfrm>
            <a:off x="81280" y="3660485"/>
            <a:ext cx="1227620" cy="461665"/>
          </a:xfrm>
          <a:prstGeom prst="rect">
            <a:avLst/>
          </a:prstGeom>
          <a:noFill/>
        </p:spPr>
        <p:txBody>
          <a:bodyPr wrap="none" rtlCol="0">
            <a:spAutoFit/>
          </a:bodyPr>
          <a:lstStyle/>
          <a:p>
            <a:r>
              <a:rPr kumimoji="1" lang="en-US" altLang="zh-CN" sz="2400" dirty="0">
                <a:latin typeface="Times"/>
                <a:cs typeface="Times"/>
              </a:rPr>
              <a:t>Method:</a:t>
            </a:r>
            <a:endParaRPr kumimoji="1" lang="zh-CN" altLang="en-US" sz="2400" dirty="0">
              <a:latin typeface="Times"/>
              <a:cs typeface="Times"/>
            </a:endParaRPr>
          </a:p>
        </p:txBody>
      </p:sp>
    </p:spTree>
    <p:extLst>
      <p:ext uri="{BB962C8B-B14F-4D97-AF65-F5344CB8AC3E}">
        <p14:creationId xmlns:p14="http://schemas.microsoft.com/office/powerpoint/2010/main" val="683573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2">
            <a:extLst>
              <a:ext uri="{FF2B5EF4-FFF2-40B4-BE49-F238E27FC236}">
                <a16:creationId xmlns:a16="http://schemas.microsoft.com/office/drawing/2014/main" id="{0BCD41B0-8624-FB4E-BEC5-6F00CF730A28}"/>
              </a:ext>
            </a:extLst>
          </p:cNvPr>
          <p:cNvGrpSpPr>
            <a:grpSpLocks/>
          </p:cNvGrpSpPr>
          <p:nvPr/>
        </p:nvGrpSpPr>
        <p:grpSpPr bwMode="auto">
          <a:xfrm>
            <a:off x="500063" y="1066800"/>
            <a:ext cx="8186737" cy="5046663"/>
            <a:chOff x="315" y="720"/>
            <a:chExt cx="5157" cy="3179"/>
          </a:xfrm>
        </p:grpSpPr>
        <p:pic>
          <p:nvPicPr>
            <p:cNvPr id="45069" name="Picture 3">
              <a:extLst>
                <a:ext uri="{FF2B5EF4-FFF2-40B4-BE49-F238E27FC236}">
                  <a16:creationId xmlns:a16="http://schemas.microsoft.com/office/drawing/2014/main" id="{F4CB6D9A-6DAC-574B-8617-67907FB5D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 y="720"/>
              <a:ext cx="5157" cy="3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0" name="Text Box 4">
              <a:extLst>
                <a:ext uri="{FF2B5EF4-FFF2-40B4-BE49-F238E27FC236}">
                  <a16:creationId xmlns:a16="http://schemas.microsoft.com/office/drawing/2014/main" id="{BB1389DC-6BCD-3A4D-B311-27CBB75BA35A}"/>
                </a:ext>
              </a:extLst>
            </p:cNvPr>
            <p:cNvSpPr txBox="1">
              <a:spLocks noChangeArrowheads="1"/>
            </p:cNvSpPr>
            <p:nvPr/>
          </p:nvSpPr>
          <p:spPr bwMode="auto">
            <a:xfrm>
              <a:off x="2705" y="1237"/>
              <a:ext cx="66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GB" altLang="zh-CN" sz="2800" b="1">
                  <a:solidFill>
                    <a:srgbClr val="FFCC00"/>
                  </a:solidFill>
                  <a:latin typeface="Helvetica" pitchFamily="2" charset="0"/>
                </a:rPr>
                <a:t>RHIC</a:t>
              </a:r>
            </a:p>
          </p:txBody>
        </p:sp>
        <p:sp>
          <p:nvSpPr>
            <p:cNvPr id="45071" name="Text Box 5">
              <a:extLst>
                <a:ext uri="{FF2B5EF4-FFF2-40B4-BE49-F238E27FC236}">
                  <a16:creationId xmlns:a16="http://schemas.microsoft.com/office/drawing/2014/main" id="{C7E54E94-2BD8-1847-AD9B-3D53D75C453C}"/>
                </a:ext>
              </a:extLst>
            </p:cNvPr>
            <p:cNvSpPr txBox="1">
              <a:spLocks noChangeArrowheads="1"/>
            </p:cNvSpPr>
            <p:nvPr/>
          </p:nvSpPr>
          <p:spPr bwMode="auto">
            <a:xfrm>
              <a:off x="3892" y="1180"/>
              <a:ext cx="80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GB" altLang="zh-CN" sz="2000">
                  <a:solidFill>
                    <a:srgbClr val="FFCC00"/>
                  </a:solidFill>
                  <a:latin typeface="Helvetica" pitchFamily="2" charset="0"/>
                </a:rPr>
                <a:t>BRAHMS</a:t>
              </a:r>
            </a:p>
          </p:txBody>
        </p:sp>
        <p:sp>
          <p:nvSpPr>
            <p:cNvPr id="45072" name="Text Box 6">
              <a:extLst>
                <a:ext uri="{FF2B5EF4-FFF2-40B4-BE49-F238E27FC236}">
                  <a16:creationId xmlns:a16="http://schemas.microsoft.com/office/drawing/2014/main" id="{44ED0F46-CF83-E946-B266-4840D82F1AE3}"/>
                </a:ext>
              </a:extLst>
            </p:cNvPr>
            <p:cNvSpPr txBox="1">
              <a:spLocks noChangeArrowheads="1"/>
            </p:cNvSpPr>
            <p:nvPr/>
          </p:nvSpPr>
          <p:spPr bwMode="auto">
            <a:xfrm>
              <a:off x="1715" y="1148"/>
              <a:ext cx="80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GB" altLang="zh-CN" sz="2000">
                  <a:solidFill>
                    <a:srgbClr val="FFCC00"/>
                  </a:solidFill>
                  <a:latin typeface="Helvetica" pitchFamily="2" charset="0"/>
                </a:rPr>
                <a:t>PHOBOS</a:t>
              </a:r>
            </a:p>
          </p:txBody>
        </p:sp>
        <p:sp>
          <p:nvSpPr>
            <p:cNvPr id="45073" name="Text Box 7">
              <a:extLst>
                <a:ext uri="{FF2B5EF4-FFF2-40B4-BE49-F238E27FC236}">
                  <a16:creationId xmlns:a16="http://schemas.microsoft.com/office/drawing/2014/main" id="{4D8A7A3E-E38D-C445-9FB8-51DEF8760A4E}"/>
                </a:ext>
              </a:extLst>
            </p:cNvPr>
            <p:cNvSpPr txBox="1">
              <a:spLocks noChangeArrowheads="1"/>
            </p:cNvSpPr>
            <p:nvPr/>
          </p:nvSpPr>
          <p:spPr bwMode="auto">
            <a:xfrm>
              <a:off x="1002" y="1401"/>
              <a:ext cx="71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GB" altLang="zh-CN" sz="2000">
                  <a:solidFill>
                    <a:srgbClr val="FFCC00"/>
                  </a:solidFill>
                  <a:latin typeface="Helvetica" pitchFamily="2" charset="0"/>
                </a:rPr>
                <a:t>PHENIX</a:t>
              </a:r>
            </a:p>
          </p:txBody>
        </p:sp>
        <p:sp>
          <p:nvSpPr>
            <p:cNvPr id="45074" name="Text Box 8">
              <a:extLst>
                <a:ext uri="{FF2B5EF4-FFF2-40B4-BE49-F238E27FC236}">
                  <a16:creationId xmlns:a16="http://schemas.microsoft.com/office/drawing/2014/main" id="{265A517B-DCEE-C04D-91B8-35B7C82977F9}"/>
                </a:ext>
              </a:extLst>
            </p:cNvPr>
            <p:cNvSpPr txBox="1">
              <a:spLocks noChangeArrowheads="1"/>
            </p:cNvSpPr>
            <p:nvPr/>
          </p:nvSpPr>
          <p:spPr bwMode="auto">
            <a:xfrm>
              <a:off x="2244" y="1526"/>
              <a:ext cx="5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GB" altLang="zh-CN" sz="2000">
                  <a:solidFill>
                    <a:srgbClr val="FFCC00"/>
                  </a:solidFill>
                  <a:latin typeface="Helvetica" pitchFamily="2" charset="0"/>
                </a:rPr>
                <a:t>STAR</a:t>
              </a:r>
            </a:p>
          </p:txBody>
        </p:sp>
        <p:sp>
          <p:nvSpPr>
            <p:cNvPr id="45075" name="Text Box 9">
              <a:extLst>
                <a:ext uri="{FF2B5EF4-FFF2-40B4-BE49-F238E27FC236}">
                  <a16:creationId xmlns:a16="http://schemas.microsoft.com/office/drawing/2014/main" id="{E3065B1B-AFB6-BB4A-A705-BB895E6645C7}"/>
                </a:ext>
              </a:extLst>
            </p:cNvPr>
            <p:cNvSpPr txBox="1">
              <a:spLocks noChangeArrowheads="1"/>
            </p:cNvSpPr>
            <p:nvPr/>
          </p:nvSpPr>
          <p:spPr bwMode="auto">
            <a:xfrm>
              <a:off x="1114" y="2494"/>
              <a:ext cx="60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GB" altLang="zh-CN" sz="2800" b="1">
                  <a:solidFill>
                    <a:srgbClr val="FFCC00"/>
                  </a:solidFill>
                  <a:latin typeface="Helvetica" pitchFamily="2" charset="0"/>
                </a:rPr>
                <a:t>AGS</a:t>
              </a:r>
            </a:p>
          </p:txBody>
        </p:sp>
        <p:sp>
          <p:nvSpPr>
            <p:cNvPr id="45076" name="Oval 10">
              <a:extLst>
                <a:ext uri="{FF2B5EF4-FFF2-40B4-BE49-F238E27FC236}">
                  <a16:creationId xmlns:a16="http://schemas.microsoft.com/office/drawing/2014/main" id="{30B01B07-F6F2-7449-9D4C-A81F2D166233}"/>
                </a:ext>
              </a:extLst>
            </p:cNvPr>
            <p:cNvSpPr>
              <a:spLocks noChangeArrowheads="1"/>
            </p:cNvSpPr>
            <p:nvPr/>
          </p:nvSpPr>
          <p:spPr bwMode="auto">
            <a:xfrm>
              <a:off x="706" y="957"/>
              <a:ext cx="4455" cy="988"/>
            </a:xfrm>
            <a:prstGeom prst="ellipse">
              <a:avLst/>
            </a:prstGeom>
            <a:noFill/>
            <a:ln w="3810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endParaRPr kumimoji="0" lang="en-US" altLang="zh-CN" sz="2800"/>
            </a:p>
          </p:txBody>
        </p:sp>
        <p:sp>
          <p:nvSpPr>
            <p:cNvPr id="45077" name="Rectangle 11">
              <a:extLst>
                <a:ext uri="{FF2B5EF4-FFF2-40B4-BE49-F238E27FC236}">
                  <a16:creationId xmlns:a16="http://schemas.microsoft.com/office/drawing/2014/main" id="{D6EB8B7D-9B45-C642-B918-307EC5D2D6DF}"/>
                </a:ext>
              </a:extLst>
            </p:cNvPr>
            <p:cNvSpPr>
              <a:spLocks noChangeArrowheads="1"/>
            </p:cNvSpPr>
            <p:nvPr/>
          </p:nvSpPr>
          <p:spPr bwMode="auto">
            <a:xfrm>
              <a:off x="2244" y="1776"/>
              <a:ext cx="272" cy="279"/>
            </a:xfrm>
            <a:prstGeom prst="rect">
              <a:avLst/>
            </a:prstGeom>
            <a:noFill/>
            <a:ln w="25400">
              <a:solidFill>
                <a:srgbClr val="FFCC00"/>
              </a:solidFill>
              <a:miter lim="800000"/>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endParaRPr kumimoji="0" lang="en-US" altLang="zh-CN" sz="2800"/>
            </a:p>
          </p:txBody>
        </p:sp>
        <p:sp>
          <p:nvSpPr>
            <p:cNvPr id="45078" name="Rectangle 12">
              <a:extLst>
                <a:ext uri="{FF2B5EF4-FFF2-40B4-BE49-F238E27FC236}">
                  <a16:creationId xmlns:a16="http://schemas.microsoft.com/office/drawing/2014/main" id="{70A2DE68-62E3-094F-B0A2-C609F9756EC2}"/>
                </a:ext>
              </a:extLst>
            </p:cNvPr>
            <p:cNvSpPr>
              <a:spLocks noChangeArrowheads="1"/>
            </p:cNvSpPr>
            <p:nvPr/>
          </p:nvSpPr>
          <p:spPr bwMode="auto">
            <a:xfrm>
              <a:off x="618" y="1424"/>
              <a:ext cx="272" cy="279"/>
            </a:xfrm>
            <a:prstGeom prst="rect">
              <a:avLst/>
            </a:prstGeom>
            <a:noFill/>
            <a:ln w="25400">
              <a:solidFill>
                <a:srgbClr val="FFCC00"/>
              </a:solidFill>
              <a:miter lim="800000"/>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endParaRPr kumimoji="0" lang="en-US" altLang="zh-CN" sz="2800"/>
            </a:p>
          </p:txBody>
        </p:sp>
        <p:sp>
          <p:nvSpPr>
            <p:cNvPr id="45079" name="Rectangle 13">
              <a:extLst>
                <a:ext uri="{FF2B5EF4-FFF2-40B4-BE49-F238E27FC236}">
                  <a16:creationId xmlns:a16="http://schemas.microsoft.com/office/drawing/2014/main" id="{D7E1EFD7-9E6D-2E4B-A174-5BE7EA233B1C}"/>
                </a:ext>
              </a:extLst>
            </p:cNvPr>
            <p:cNvSpPr>
              <a:spLocks noChangeArrowheads="1"/>
            </p:cNvSpPr>
            <p:nvPr/>
          </p:nvSpPr>
          <p:spPr bwMode="auto">
            <a:xfrm>
              <a:off x="1972" y="869"/>
              <a:ext cx="272" cy="279"/>
            </a:xfrm>
            <a:prstGeom prst="rect">
              <a:avLst/>
            </a:prstGeom>
            <a:noFill/>
            <a:ln w="25400">
              <a:solidFill>
                <a:srgbClr val="FFCC00"/>
              </a:solidFill>
              <a:miter lim="800000"/>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endParaRPr kumimoji="0" lang="en-US" altLang="zh-CN" sz="2800"/>
            </a:p>
          </p:txBody>
        </p:sp>
        <p:sp>
          <p:nvSpPr>
            <p:cNvPr id="45080" name="Rectangle 14">
              <a:extLst>
                <a:ext uri="{FF2B5EF4-FFF2-40B4-BE49-F238E27FC236}">
                  <a16:creationId xmlns:a16="http://schemas.microsoft.com/office/drawing/2014/main" id="{03E2EAC9-A392-C14A-887D-43CB7B2B2BC8}"/>
                </a:ext>
              </a:extLst>
            </p:cNvPr>
            <p:cNvSpPr>
              <a:spLocks noChangeArrowheads="1"/>
            </p:cNvSpPr>
            <p:nvPr/>
          </p:nvSpPr>
          <p:spPr bwMode="auto">
            <a:xfrm>
              <a:off x="4694" y="1122"/>
              <a:ext cx="272" cy="279"/>
            </a:xfrm>
            <a:prstGeom prst="rect">
              <a:avLst/>
            </a:prstGeom>
            <a:noFill/>
            <a:ln w="25400">
              <a:solidFill>
                <a:srgbClr val="FFCC00"/>
              </a:solidFill>
              <a:miter lim="800000"/>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endParaRPr kumimoji="0" lang="en-US" altLang="zh-CN" sz="2800"/>
            </a:p>
          </p:txBody>
        </p:sp>
        <p:sp>
          <p:nvSpPr>
            <p:cNvPr id="45081" name="Oval 15">
              <a:extLst>
                <a:ext uri="{FF2B5EF4-FFF2-40B4-BE49-F238E27FC236}">
                  <a16:creationId xmlns:a16="http://schemas.microsoft.com/office/drawing/2014/main" id="{70A3D324-B7E8-6443-9FAC-D96567442035}"/>
                </a:ext>
              </a:extLst>
            </p:cNvPr>
            <p:cNvSpPr>
              <a:spLocks noChangeArrowheads="1"/>
            </p:cNvSpPr>
            <p:nvPr/>
          </p:nvSpPr>
          <p:spPr bwMode="auto">
            <a:xfrm>
              <a:off x="890" y="2494"/>
              <a:ext cx="1081" cy="365"/>
            </a:xfrm>
            <a:prstGeom prst="ellipse">
              <a:avLst/>
            </a:prstGeom>
            <a:noFill/>
            <a:ln w="3810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endParaRPr kumimoji="0" lang="en-US" altLang="zh-CN" sz="2800"/>
            </a:p>
          </p:txBody>
        </p:sp>
        <p:sp>
          <p:nvSpPr>
            <p:cNvPr id="45082" name="Line 16">
              <a:extLst>
                <a:ext uri="{FF2B5EF4-FFF2-40B4-BE49-F238E27FC236}">
                  <a16:creationId xmlns:a16="http://schemas.microsoft.com/office/drawing/2014/main" id="{10511C3A-25EF-1D4E-AB33-37CC0E457709}"/>
                </a:ext>
              </a:extLst>
            </p:cNvPr>
            <p:cNvSpPr>
              <a:spLocks noChangeShapeType="1"/>
            </p:cNvSpPr>
            <p:nvPr/>
          </p:nvSpPr>
          <p:spPr bwMode="auto">
            <a:xfrm>
              <a:off x="730" y="2586"/>
              <a:ext cx="224" cy="395"/>
            </a:xfrm>
            <a:prstGeom prst="line">
              <a:avLst/>
            </a:prstGeom>
            <a:noFill/>
            <a:ln w="25400">
              <a:solidFill>
                <a:srgbClr val="FF0000"/>
              </a:solidFill>
              <a:round/>
              <a:headEnd/>
              <a:tailEnd type="none" w="lg"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5083" name="Line 17">
              <a:extLst>
                <a:ext uri="{FF2B5EF4-FFF2-40B4-BE49-F238E27FC236}">
                  <a16:creationId xmlns:a16="http://schemas.microsoft.com/office/drawing/2014/main" id="{F150CB76-3A1D-8F4F-A79B-10B709F5D83A}"/>
                </a:ext>
              </a:extLst>
            </p:cNvPr>
            <p:cNvSpPr>
              <a:spLocks noChangeShapeType="1"/>
            </p:cNvSpPr>
            <p:nvPr/>
          </p:nvSpPr>
          <p:spPr bwMode="auto">
            <a:xfrm>
              <a:off x="1592" y="3369"/>
              <a:ext cx="1777" cy="118"/>
            </a:xfrm>
            <a:prstGeom prst="line">
              <a:avLst/>
            </a:prstGeom>
            <a:noFill/>
            <a:ln w="25400">
              <a:solidFill>
                <a:srgbClr val="FF0000"/>
              </a:solidFill>
              <a:round/>
              <a:headEnd/>
              <a:tailEnd type="none" w="lg"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5084" name="Line 18">
              <a:extLst>
                <a:ext uri="{FF2B5EF4-FFF2-40B4-BE49-F238E27FC236}">
                  <a16:creationId xmlns:a16="http://schemas.microsoft.com/office/drawing/2014/main" id="{E0916E0B-1ABB-CF49-9EFF-A8628D0098FC}"/>
                </a:ext>
              </a:extLst>
            </p:cNvPr>
            <p:cNvSpPr>
              <a:spLocks noChangeShapeType="1"/>
            </p:cNvSpPr>
            <p:nvPr/>
          </p:nvSpPr>
          <p:spPr bwMode="auto">
            <a:xfrm flipV="1">
              <a:off x="1917" y="2002"/>
              <a:ext cx="393" cy="275"/>
            </a:xfrm>
            <a:prstGeom prst="line">
              <a:avLst/>
            </a:prstGeom>
            <a:noFill/>
            <a:ln w="25400">
              <a:solidFill>
                <a:srgbClr val="FF0000"/>
              </a:solidFill>
              <a:round/>
              <a:headEnd/>
              <a:tailEnd type="none" w="lg"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5085" name="Arc 19">
              <a:extLst>
                <a:ext uri="{FF2B5EF4-FFF2-40B4-BE49-F238E27FC236}">
                  <a16:creationId xmlns:a16="http://schemas.microsoft.com/office/drawing/2014/main" id="{B19BB42B-804B-B043-964B-1AE34F1DAA94}"/>
                </a:ext>
              </a:extLst>
            </p:cNvPr>
            <p:cNvSpPr>
              <a:spLocks/>
            </p:cNvSpPr>
            <p:nvPr/>
          </p:nvSpPr>
          <p:spPr bwMode="auto">
            <a:xfrm flipV="1">
              <a:off x="1727" y="1918"/>
              <a:ext cx="583" cy="84"/>
            </a:xfrm>
            <a:custGeom>
              <a:avLst/>
              <a:gdLst>
                <a:gd name="T0" fmla="*/ 0 w 21600"/>
                <a:gd name="T1" fmla="*/ 0 h 13185"/>
                <a:gd name="T2" fmla="*/ 0 w 21600"/>
                <a:gd name="T3" fmla="*/ 0 h 13185"/>
                <a:gd name="T4" fmla="*/ 0 w 21600"/>
                <a:gd name="T5" fmla="*/ 0 h 13185"/>
                <a:gd name="T6" fmla="*/ 0 60000 65536"/>
                <a:gd name="T7" fmla="*/ 0 60000 65536"/>
                <a:gd name="T8" fmla="*/ 0 60000 65536"/>
              </a:gdLst>
              <a:ahLst/>
              <a:cxnLst>
                <a:cxn ang="T6">
                  <a:pos x="T0" y="T1"/>
                </a:cxn>
                <a:cxn ang="T7">
                  <a:pos x="T2" y="T3"/>
                </a:cxn>
                <a:cxn ang="T8">
                  <a:pos x="T4" y="T5"/>
                </a:cxn>
              </a:cxnLst>
              <a:rect l="0" t="0" r="r" b="b"/>
              <a:pathLst>
                <a:path w="21600" h="13185" fill="none" extrusionOk="0">
                  <a:moveTo>
                    <a:pt x="21366" y="-1"/>
                  </a:moveTo>
                  <a:cubicBezTo>
                    <a:pt x="21522" y="1047"/>
                    <a:pt x="21600" y="2105"/>
                    <a:pt x="21600" y="3165"/>
                  </a:cubicBezTo>
                  <a:cubicBezTo>
                    <a:pt x="21600" y="6655"/>
                    <a:pt x="20754" y="10093"/>
                    <a:pt x="19135" y="13185"/>
                  </a:cubicBezTo>
                </a:path>
                <a:path w="21600" h="13185" stroke="0" extrusionOk="0">
                  <a:moveTo>
                    <a:pt x="21366" y="-1"/>
                  </a:moveTo>
                  <a:cubicBezTo>
                    <a:pt x="21522" y="1047"/>
                    <a:pt x="21600" y="2105"/>
                    <a:pt x="21600" y="3165"/>
                  </a:cubicBezTo>
                  <a:cubicBezTo>
                    <a:pt x="21600" y="6655"/>
                    <a:pt x="20754" y="10093"/>
                    <a:pt x="19135" y="13185"/>
                  </a:cubicBezTo>
                  <a:lnTo>
                    <a:pt x="0" y="3165"/>
                  </a:lnTo>
                  <a:lnTo>
                    <a:pt x="21366" y="-1"/>
                  </a:lnTo>
                  <a:close/>
                </a:path>
              </a:pathLst>
            </a:custGeom>
            <a:noFill/>
            <a:ln w="2540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sp>
          <p:nvSpPr>
            <p:cNvPr id="45086" name="Arc 20">
              <a:extLst>
                <a:ext uri="{FF2B5EF4-FFF2-40B4-BE49-F238E27FC236}">
                  <a16:creationId xmlns:a16="http://schemas.microsoft.com/office/drawing/2014/main" id="{2B311F7A-EE31-2C4B-8383-DAA385BA2587}"/>
                </a:ext>
              </a:extLst>
            </p:cNvPr>
            <p:cNvSpPr>
              <a:spLocks/>
            </p:cNvSpPr>
            <p:nvPr/>
          </p:nvSpPr>
          <p:spPr bwMode="auto">
            <a:xfrm flipH="1">
              <a:off x="2306" y="1937"/>
              <a:ext cx="305" cy="179"/>
            </a:xfrm>
            <a:custGeom>
              <a:avLst/>
              <a:gdLst>
                <a:gd name="T0" fmla="*/ 0 w 19051"/>
                <a:gd name="T1" fmla="*/ 0 h 21600"/>
                <a:gd name="T2" fmla="*/ 0 w 19051"/>
                <a:gd name="T3" fmla="*/ 0 h 21600"/>
                <a:gd name="T4" fmla="*/ 0 w 19051"/>
                <a:gd name="T5" fmla="*/ 0 h 21600"/>
                <a:gd name="T6" fmla="*/ 0 60000 65536"/>
                <a:gd name="T7" fmla="*/ 0 60000 65536"/>
                <a:gd name="T8" fmla="*/ 0 60000 65536"/>
              </a:gdLst>
              <a:ahLst/>
              <a:cxnLst>
                <a:cxn ang="T6">
                  <a:pos x="T0" y="T1"/>
                </a:cxn>
                <a:cxn ang="T7">
                  <a:pos x="T2" y="T3"/>
                </a:cxn>
                <a:cxn ang="T8">
                  <a:pos x="T4" y="T5"/>
                </a:cxn>
              </a:cxnLst>
              <a:rect l="0" t="0" r="r" b="b"/>
              <a:pathLst>
                <a:path w="19051" h="21600" fill="none" extrusionOk="0">
                  <a:moveTo>
                    <a:pt x="-1" y="103"/>
                  </a:moveTo>
                  <a:cubicBezTo>
                    <a:pt x="702" y="34"/>
                    <a:pt x="1408" y="-1"/>
                    <a:pt x="2114" y="-1"/>
                  </a:cubicBezTo>
                  <a:cubicBezTo>
                    <a:pt x="8715" y="-1"/>
                    <a:pt x="14954" y="3018"/>
                    <a:pt x="19051" y="8195"/>
                  </a:cubicBezTo>
                </a:path>
                <a:path w="19051" h="21600" stroke="0" extrusionOk="0">
                  <a:moveTo>
                    <a:pt x="-1" y="103"/>
                  </a:moveTo>
                  <a:cubicBezTo>
                    <a:pt x="702" y="34"/>
                    <a:pt x="1408" y="-1"/>
                    <a:pt x="2114" y="-1"/>
                  </a:cubicBezTo>
                  <a:cubicBezTo>
                    <a:pt x="8715" y="-1"/>
                    <a:pt x="14954" y="3018"/>
                    <a:pt x="19051" y="8195"/>
                  </a:cubicBezTo>
                  <a:lnTo>
                    <a:pt x="2114" y="21600"/>
                  </a:lnTo>
                  <a:lnTo>
                    <a:pt x="-1" y="103"/>
                  </a:lnTo>
                  <a:close/>
                </a:path>
              </a:pathLst>
            </a:custGeom>
            <a:noFill/>
            <a:ln w="2540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sp>
          <p:nvSpPr>
            <p:cNvPr id="45087" name="Oval 21">
              <a:extLst>
                <a:ext uri="{FF2B5EF4-FFF2-40B4-BE49-F238E27FC236}">
                  <a16:creationId xmlns:a16="http://schemas.microsoft.com/office/drawing/2014/main" id="{FC51D12F-2BBB-E24D-B1FE-8287E342C0D3}"/>
                </a:ext>
              </a:extLst>
            </p:cNvPr>
            <p:cNvSpPr>
              <a:spLocks noChangeArrowheads="1"/>
            </p:cNvSpPr>
            <p:nvPr/>
          </p:nvSpPr>
          <p:spPr bwMode="auto">
            <a:xfrm>
              <a:off x="722" y="2494"/>
              <a:ext cx="224" cy="126"/>
            </a:xfrm>
            <a:prstGeom prst="ellipse">
              <a:avLst/>
            </a:prstGeom>
            <a:noFill/>
            <a:ln w="2540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endParaRPr kumimoji="0" lang="en-US" altLang="zh-CN" sz="2800"/>
            </a:p>
          </p:txBody>
        </p:sp>
        <p:sp>
          <p:nvSpPr>
            <p:cNvPr id="45088" name="Line 22">
              <a:extLst>
                <a:ext uri="{FF2B5EF4-FFF2-40B4-BE49-F238E27FC236}">
                  <a16:creationId xmlns:a16="http://schemas.microsoft.com/office/drawing/2014/main" id="{708B790C-C4C1-674A-9C7F-A343B0FB943D}"/>
                </a:ext>
              </a:extLst>
            </p:cNvPr>
            <p:cNvSpPr>
              <a:spLocks noChangeShapeType="1"/>
            </p:cNvSpPr>
            <p:nvPr/>
          </p:nvSpPr>
          <p:spPr bwMode="auto">
            <a:xfrm>
              <a:off x="954" y="2981"/>
              <a:ext cx="638" cy="388"/>
            </a:xfrm>
            <a:prstGeom prst="line">
              <a:avLst/>
            </a:prstGeom>
            <a:noFill/>
            <a:ln w="25400">
              <a:solidFill>
                <a:srgbClr val="FF0000"/>
              </a:solidFill>
              <a:round/>
              <a:headEnd/>
              <a:tailEnd type="none" w="lg"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5089" name="Line 23">
              <a:extLst>
                <a:ext uri="{FF2B5EF4-FFF2-40B4-BE49-F238E27FC236}">
                  <a16:creationId xmlns:a16="http://schemas.microsoft.com/office/drawing/2014/main" id="{65AEFFF4-E7C4-1941-8659-B9A01FA4D88F}"/>
                </a:ext>
              </a:extLst>
            </p:cNvPr>
            <p:cNvSpPr>
              <a:spLocks noChangeShapeType="1"/>
            </p:cNvSpPr>
            <p:nvPr/>
          </p:nvSpPr>
          <p:spPr bwMode="auto">
            <a:xfrm>
              <a:off x="1919" y="2273"/>
              <a:ext cx="52" cy="363"/>
            </a:xfrm>
            <a:prstGeom prst="line">
              <a:avLst/>
            </a:prstGeom>
            <a:noFill/>
            <a:ln w="25400">
              <a:solidFill>
                <a:srgbClr val="FF0000"/>
              </a:solidFill>
              <a:round/>
              <a:headEnd/>
              <a:tailEnd type="none" w="lg"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5090" name="Text Box 24">
              <a:extLst>
                <a:ext uri="{FF2B5EF4-FFF2-40B4-BE49-F238E27FC236}">
                  <a16:creationId xmlns:a16="http://schemas.microsoft.com/office/drawing/2014/main" id="{D21D2915-EFBE-AE46-AC4B-64AD4DB1C9C5}"/>
                </a:ext>
              </a:extLst>
            </p:cNvPr>
            <p:cNvSpPr txBox="1">
              <a:spLocks noChangeArrowheads="1"/>
            </p:cNvSpPr>
            <p:nvPr/>
          </p:nvSpPr>
          <p:spPr bwMode="auto">
            <a:xfrm>
              <a:off x="2489" y="3487"/>
              <a:ext cx="90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GB" altLang="zh-CN" sz="2000" b="1">
                  <a:solidFill>
                    <a:srgbClr val="FFCC00"/>
                  </a:solidFill>
                  <a:latin typeface="Helvetica" pitchFamily="2" charset="0"/>
                </a:rPr>
                <a:t>TANDEMS</a:t>
              </a:r>
            </a:p>
          </p:txBody>
        </p:sp>
      </p:grpSp>
      <p:sp>
        <p:nvSpPr>
          <p:cNvPr id="373785" name="Oval 25">
            <a:extLst>
              <a:ext uri="{FF2B5EF4-FFF2-40B4-BE49-F238E27FC236}">
                <a16:creationId xmlns:a16="http://schemas.microsoft.com/office/drawing/2014/main" id="{5911715B-3D69-B843-96FA-16B4420AE185}"/>
              </a:ext>
            </a:extLst>
          </p:cNvPr>
          <p:cNvSpPr>
            <a:spLocks noChangeArrowheads="1"/>
          </p:cNvSpPr>
          <p:nvPr/>
        </p:nvSpPr>
        <p:spPr bwMode="auto">
          <a:xfrm>
            <a:off x="3810000" y="2895600"/>
            <a:ext cx="152400" cy="152400"/>
          </a:xfrm>
          <a:prstGeom prst="ellipse">
            <a:avLst/>
          </a:prstGeom>
          <a:solidFill>
            <a:srgbClr val="FFFF3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endParaRPr kumimoji="0" lang="en-US" altLang="zh-CN" sz="2800"/>
          </a:p>
        </p:txBody>
      </p:sp>
      <p:sp>
        <p:nvSpPr>
          <p:cNvPr id="373786" name="Oval 26">
            <a:extLst>
              <a:ext uri="{FF2B5EF4-FFF2-40B4-BE49-F238E27FC236}">
                <a16:creationId xmlns:a16="http://schemas.microsoft.com/office/drawing/2014/main" id="{07FD4820-DFD7-244D-A99C-7545469C444B}"/>
              </a:ext>
            </a:extLst>
          </p:cNvPr>
          <p:cNvSpPr>
            <a:spLocks noChangeArrowheads="1"/>
          </p:cNvSpPr>
          <p:nvPr/>
        </p:nvSpPr>
        <p:spPr bwMode="auto">
          <a:xfrm>
            <a:off x="5181600" y="5334000"/>
            <a:ext cx="152400" cy="152400"/>
          </a:xfrm>
          <a:prstGeom prst="ellipse">
            <a:avLst/>
          </a:prstGeom>
          <a:solidFill>
            <a:srgbClr val="FD3FEB"/>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endParaRPr kumimoji="0" lang="en-US" altLang="zh-CN" sz="2800"/>
          </a:p>
        </p:txBody>
      </p:sp>
      <p:sp>
        <p:nvSpPr>
          <p:cNvPr id="373787" name="Oval 27">
            <a:extLst>
              <a:ext uri="{FF2B5EF4-FFF2-40B4-BE49-F238E27FC236}">
                <a16:creationId xmlns:a16="http://schemas.microsoft.com/office/drawing/2014/main" id="{C9AB35E9-D909-A145-AF20-6E6818135F84}"/>
              </a:ext>
            </a:extLst>
          </p:cNvPr>
          <p:cNvSpPr>
            <a:spLocks noChangeArrowheads="1"/>
          </p:cNvSpPr>
          <p:nvPr/>
        </p:nvSpPr>
        <p:spPr bwMode="auto">
          <a:xfrm>
            <a:off x="3581400" y="3048000"/>
            <a:ext cx="152400" cy="152400"/>
          </a:xfrm>
          <a:prstGeom prst="ellipse">
            <a:avLst/>
          </a:prstGeom>
          <a:solidFill>
            <a:srgbClr val="FFFF3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endParaRPr kumimoji="0" lang="en-US" altLang="zh-CN" sz="2800"/>
          </a:p>
        </p:txBody>
      </p:sp>
      <p:sp>
        <p:nvSpPr>
          <p:cNvPr id="373788" name="Oval 28">
            <a:extLst>
              <a:ext uri="{FF2B5EF4-FFF2-40B4-BE49-F238E27FC236}">
                <a16:creationId xmlns:a16="http://schemas.microsoft.com/office/drawing/2014/main" id="{7967CCFA-F525-5F46-B386-EDA71C31511A}"/>
              </a:ext>
            </a:extLst>
          </p:cNvPr>
          <p:cNvSpPr>
            <a:spLocks noChangeArrowheads="1"/>
          </p:cNvSpPr>
          <p:nvPr/>
        </p:nvSpPr>
        <p:spPr bwMode="auto">
          <a:xfrm>
            <a:off x="3352800" y="2895600"/>
            <a:ext cx="152400" cy="152400"/>
          </a:xfrm>
          <a:prstGeom prst="ellipse">
            <a:avLst/>
          </a:prstGeom>
          <a:solidFill>
            <a:srgbClr val="5DA7F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endParaRPr kumimoji="0" lang="en-US" altLang="zh-CN" sz="2800"/>
          </a:p>
        </p:txBody>
      </p:sp>
      <p:sp>
        <p:nvSpPr>
          <p:cNvPr id="373789" name="Oval 29">
            <a:extLst>
              <a:ext uri="{FF2B5EF4-FFF2-40B4-BE49-F238E27FC236}">
                <a16:creationId xmlns:a16="http://schemas.microsoft.com/office/drawing/2014/main" id="{FE6C8CE0-A727-5545-8EEB-D3DC7C79D677}"/>
              </a:ext>
            </a:extLst>
          </p:cNvPr>
          <p:cNvSpPr>
            <a:spLocks noChangeArrowheads="1"/>
          </p:cNvSpPr>
          <p:nvPr/>
        </p:nvSpPr>
        <p:spPr bwMode="auto">
          <a:xfrm>
            <a:off x="3581400" y="3048000"/>
            <a:ext cx="152400" cy="152400"/>
          </a:xfrm>
          <a:prstGeom prst="ellipse">
            <a:avLst/>
          </a:prstGeom>
          <a:solidFill>
            <a:srgbClr val="5DA7F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endParaRPr kumimoji="0" lang="en-US" altLang="zh-CN" sz="2800"/>
          </a:p>
        </p:txBody>
      </p:sp>
      <p:sp>
        <p:nvSpPr>
          <p:cNvPr id="373790" name="Rectangle 30">
            <a:extLst>
              <a:ext uri="{FF2B5EF4-FFF2-40B4-BE49-F238E27FC236}">
                <a16:creationId xmlns:a16="http://schemas.microsoft.com/office/drawing/2014/main" id="{F2E9025B-054D-8041-89F0-4A6C353508D1}"/>
              </a:ext>
            </a:extLst>
          </p:cNvPr>
          <p:cNvSpPr>
            <a:spLocks noGrp="1" noChangeArrowheads="1"/>
          </p:cNvSpPr>
          <p:nvPr>
            <p:ph type="title"/>
          </p:nvPr>
        </p:nvSpPr>
        <p:spPr>
          <a:xfrm>
            <a:off x="431800" y="139700"/>
            <a:ext cx="8458200" cy="609600"/>
          </a:xfrm>
        </p:spPr>
        <p:txBody>
          <a:bodyPr/>
          <a:lstStyle/>
          <a:p>
            <a:pPr eaLnBrk="1" hangingPunct="1">
              <a:defRPr/>
            </a:pPr>
            <a:r>
              <a:rPr kumimoji="0" lang="en-US" sz="3600" b="1" dirty="0">
                <a:solidFill>
                  <a:schemeClr val="tx1"/>
                </a:solidFill>
                <a:effectLst>
                  <a:outerShdw blurRad="38100" dist="38100" dir="2700000" algn="tl">
                    <a:srgbClr val="DDDDDD"/>
                  </a:outerShdw>
                </a:effectLst>
              </a:rPr>
              <a:t>R</a:t>
            </a:r>
            <a:r>
              <a:rPr kumimoji="0" lang="en-US" sz="3600" dirty="0">
                <a:solidFill>
                  <a:schemeClr val="tx1"/>
                </a:solidFill>
                <a:effectLst>
                  <a:outerShdw blurRad="38100" dist="38100" dir="2700000" algn="tl">
                    <a:srgbClr val="DDDDDD"/>
                  </a:outerShdw>
                </a:effectLst>
              </a:rPr>
              <a:t>elativistic </a:t>
            </a:r>
            <a:r>
              <a:rPr kumimoji="0" lang="en-US" sz="3600" b="1" dirty="0">
                <a:solidFill>
                  <a:schemeClr val="tx1"/>
                </a:solidFill>
                <a:effectLst>
                  <a:outerShdw blurRad="38100" dist="38100" dir="2700000" algn="tl">
                    <a:srgbClr val="DDDDDD"/>
                  </a:outerShdw>
                </a:effectLst>
              </a:rPr>
              <a:t>H</a:t>
            </a:r>
            <a:r>
              <a:rPr kumimoji="0" lang="en-US" sz="3600" dirty="0">
                <a:solidFill>
                  <a:schemeClr val="tx1"/>
                </a:solidFill>
                <a:effectLst>
                  <a:outerShdw blurRad="38100" dist="38100" dir="2700000" algn="tl">
                    <a:srgbClr val="DDDDDD"/>
                  </a:outerShdw>
                </a:effectLst>
              </a:rPr>
              <a:t>eavy </a:t>
            </a:r>
            <a:r>
              <a:rPr kumimoji="0" lang="en-US" sz="3600" b="1" dirty="0">
                <a:solidFill>
                  <a:schemeClr val="tx1"/>
                </a:solidFill>
                <a:effectLst>
                  <a:outerShdw blurRad="38100" dist="38100" dir="2700000" algn="tl">
                    <a:srgbClr val="DDDDDD"/>
                  </a:outerShdw>
                </a:effectLst>
              </a:rPr>
              <a:t>I</a:t>
            </a:r>
            <a:r>
              <a:rPr kumimoji="0" lang="en-US" sz="3600" dirty="0">
                <a:solidFill>
                  <a:schemeClr val="tx1"/>
                </a:solidFill>
                <a:effectLst>
                  <a:outerShdw blurRad="38100" dist="38100" dir="2700000" algn="tl">
                    <a:srgbClr val="DDDDDD"/>
                  </a:outerShdw>
                </a:effectLst>
              </a:rPr>
              <a:t>on </a:t>
            </a:r>
            <a:r>
              <a:rPr kumimoji="0" lang="en-US" sz="3600" b="1" dirty="0">
                <a:solidFill>
                  <a:schemeClr val="tx1"/>
                </a:solidFill>
                <a:effectLst>
                  <a:outerShdw blurRad="38100" dist="38100" dir="2700000" algn="tl">
                    <a:srgbClr val="DDDDDD"/>
                  </a:outerShdw>
                </a:effectLst>
              </a:rPr>
              <a:t>C</a:t>
            </a:r>
            <a:r>
              <a:rPr kumimoji="0" lang="en-US" sz="3600" dirty="0">
                <a:solidFill>
                  <a:schemeClr val="tx1"/>
                </a:solidFill>
                <a:effectLst>
                  <a:outerShdw blurRad="38100" dist="38100" dir="2700000" algn="tl">
                    <a:srgbClr val="DDDDDD"/>
                  </a:outerShdw>
                </a:effectLst>
              </a:rPr>
              <a:t>ollider</a:t>
            </a:r>
            <a:br>
              <a:rPr kumimoji="0" lang="en-US" sz="2800" dirty="0">
                <a:solidFill>
                  <a:schemeClr val="tx1"/>
                </a:solidFill>
                <a:effectLst>
                  <a:outerShdw blurRad="38100" dist="38100" dir="2700000" algn="tl">
                    <a:srgbClr val="DDDDDD"/>
                  </a:outerShdw>
                </a:effectLst>
              </a:rPr>
            </a:br>
            <a:r>
              <a:rPr kumimoji="0" lang="en-US" sz="2000" dirty="0">
                <a:solidFill>
                  <a:schemeClr val="tx1"/>
                </a:solidFill>
                <a:effectLst>
                  <a:outerShdw blurRad="38100" dist="38100" dir="2700000" algn="tl">
                    <a:srgbClr val="DDDDDD"/>
                  </a:outerShdw>
                </a:effectLst>
              </a:rPr>
              <a:t>Brookhaven National Laboratory (BNL), Upton, NY</a:t>
            </a:r>
            <a:endParaRPr kumimoji="0" lang="en-US" sz="2000" dirty="0"/>
          </a:p>
        </p:txBody>
      </p:sp>
      <p:sp>
        <p:nvSpPr>
          <p:cNvPr id="373794" name="Text Box 34">
            <a:extLst>
              <a:ext uri="{FF2B5EF4-FFF2-40B4-BE49-F238E27FC236}">
                <a16:creationId xmlns:a16="http://schemas.microsoft.com/office/drawing/2014/main" id="{FC215D6A-4D53-0D4B-856C-544727A7355A}"/>
              </a:ext>
            </a:extLst>
          </p:cNvPr>
          <p:cNvSpPr txBox="1">
            <a:spLocks noChangeArrowheads="1"/>
          </p:cNvSpPr>
          <p:nvPr/>
        </p:nvSpPr>
        <p:spPr bwMode="auto">
          <a:xfrm>
            <a:off x="4800600" y="3138488"/>
            <a:ext cx="3762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800" b="1" i="1">
                <a:solidFill>
                  <a:srgbClr val="D91F2D"/>
                </a:solidFill>
              </a:rPr>
              <a:t>v = 0.99995</a:t>
            </a:r>
            <a:r>
              <a:rPr kumimoji="0" lang="en-US" altLang="zh-CN" sz="1800" b="1" i="1">
                <a:solidFill>
                  <a:srgbClr val="D91F2D"/>
                </a:solidFill>
                <a:sym typeface="Symbol" pitchFamily="2" charset="2"/>
              </a:rPr>
              <a:t></a:t>
            </a:r>
            <a:r>
              <a:rPr kumimoji="0" lang="en-US" altLang="zh-CN" sz="1800" b="1" i="1">
                <a:solidFill>
                  <a:srgbClr val="D91F2D"/>
                </a:solidFill>
              </a:rPr>
              <a:t>c = 186,000 miles/sec</a:t>
            </a:r>
          </a:p>
          <a:p>
            <a:pPr eaLnBrk="1" hangingPunct="1"/>
            <a:r>
              <a:rPr kumimoji="0" lang="en-US" altLang="zh-CN" sz="1800" b="1" i="1">
                <a:solidFill>
                  <a:srgbClr val="D91F2D"/>
                </a:solidFill>
              </a:rPr>
              <a:t>          Au + Au at 200 GeV</a:t>
            </a:r>
            <a:endParaRPr kumimoji="0" lang="en-US" altLang="zh-CN" sz="1800" b="1">
              <a:solidFill>
                <a:srgbClr val="FD3FEB"/>
              </a:solidFill>
            </a:endParaRPr>
          </a:p>
        </p:txBody>
      </p:sp>
      <p:sp>
        <p:nvSpPr>
          <p:cNvPr id="45066" name="Text Box 35">
            <a:extLst>
              <a:ext uri="{FF2B5EF4-FFF2-40B4-BE49-F238E27FC236}">
                <a16:creationId xmlns:a16="http://schemas.microsoft.com/office/drawing/2014/main" id="{FD49D410-251B-1A4C-BBF9-827A84400286}"/>
              </a:ext>
            </a:extLst>
          </p:cNvPr>
          <p:cNvSpPr txBox="1">
            <a:spLocks noChangeArrowheads="1"/>
          </p:cNvSpPr>
          <p:nvPr/>
        </p:nvSpPr>
        <p:spPr bwMode="auto">
          <a:xfrm>
            <a:off x="7391400" y="6019800"/>
            <a:ext cx="1752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kumimoji="0" lang="en-US" altLang="zh-CN" sz="1200" i="1"/>
              <a:t>Animation M. Lisa</a:t>
            </a:r>
            <a:endParaRPr kumimoji="0" lang="en-US" altLang="zh-CN" sz="2800"/>
          </a:p>
        </p:txBody>
      </p:sp>
      <p:sp>
        <p:nvSpPr>
          <p:cNvPr id="35" name="Snip Diagonal Corner Rectangle 34">
            <a:extLst>
              <a:ext uri="{FF2B5EF4-FFF2-40B4-BE49-F238E27FC236}">
                <a16:creationId xmlns:a16="http://schemas.microsoft.com/office/drawing/2014/main" id="{2178C3CA-4DD1-BD43-A29C-0C7A56EF1079}"/>
              </a:ext>
            </a:extLst>
          </p:cNvPr>
          <p:cNvSpPr>
            <a:spLocks/>
          </p:cNvSpPr>
          <p:nvPr/>
        </p:nvSpPr>
        <p:spPr bwMode="auto">
          <a:xfrm>
            <a:off x="4572000" y="3200400"/>
            <a:ext cx="4138613" cy="2917825"/>
          </a:xfrm>
          <a:custGeom>
            <a:avLst/>
            <a:gdLst>
              <a:gd name="T0" fmla="*/ 342903 w 4138613"/>
              <a:gd name="T1" fmla="*/ 0 h 2917825"/>
              <a:gd name="T2" fmla="*/ 4134878 w 4138613"/>
              <a:gd name="T3" fmla="*/ 0 h 2917825"/>
              <a:gd name="T4" fmla="*/ 4138613 w 4138613"/>
              <a:gd name="T5" fmla="*/ 3735 h 2917825"/>
              <a:gd name="T6" fmla="*/ 4138613 w 4138613"/>
              <a:gd name="T7" fmla="*/ 2574922 h 2917825"/>
              <a:gd name="T8" fmla="*/ 3795710 w 4138613"/>
              <a:gd name="T9" fmla="*/ 2917825 h 2917825"/>
              <a:gd name="T10" fmla="*/ 3735 w 4138613"/>
              <a:gd name="T11" fmla="*/ 2917825 h 2917825"/>
              <a:gd name="T12" fmla="*/ 0 w 4138613"/>
              <a:gd name="T13" fmla="*/ 2914090 h 2917825"/>
              <a:gd name="T14" fmla="*/ 0 w 4138613"/>
              <a:gd name="T15" fmla="*/ 342903 h 2917825"/>
              <a:gd name="T16" fmla="*/ 342903 w 4138613"/>
              <a:gd name="T17" fmla="*/ 0 h 29178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38613"/>
              <a:gd name="T28" fmla="*/ 0 h 2917825"/>
              <a:gd name="T29" fmla="*/ 4138613 w 4138613"/>
              <a:gd name="T30" fmla="*/ 2917825 h 29178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38613" h="2917825">
                <a:moveTo>
                  <a:pt x="342903" y="0"/>
                </a:moveTo>
                <a:lnTo>
                  <a:pt x="4134878" y="0"/>
                </a:lnTo>
                <a:lnTo>
                  <a:pt x="4138613" y="3735"/>
                </a:lnTo>
                <a:lnTo>
                  <a:pt x="4138613" y="2574922"/>
                </a:lnTo>
                <a:lnTo>
                  <a:pt x="3795710" y="2917825"/>
                </a:lnTo>
                <a:lnTo>
                  <a:pt x="3735" y="2917825"/>
                </a:lnTo>
                <a:lnTo>
                  <a:pt x="0" y="2914090"/>
                </a:lnTo>
                <a:lnTo>
                  <a:pt x="0" y="342903"/>
                </a:lnTo>
                <a:lnTo>
                  <a:pt x="342903" y="0"/>
                </a:lnTo>
                <a:close/>
              </a:path>
            </a:pathLst>
          </a:custGeom>
          <a:solidFill>
            <a:srgbClr val="CCFFCC"/>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a:defRPr kumimoji="1" sz="2800">
                <a:solidFill>
                  <a:schemeClr val="tx1"/>
                </a:solidFill>
                <a:latin typeface="Arial" panose="020B0604020202020204" pitchFamily="34" charset="0"/>
                <a:ea typeface="宋体" panose="02010600030101010101" pitchFamily="2" charset="-122"/>
              </a:defRPr>
            </a:lvl1pPr>
            <a:lvl2pPr marL="742950" indent="-285750">
              <a:defRPr kumimoji="1" sz="2800">
                <a:solidFill>
                  <a:schemeClr val="tx1"/>
                </a:solidFill>
                <a:latin typeface="Arial" panose="020B0604020202020204" pitchFamily="34" charset="0"/>
                <a:ea typeface="宋体" panose="02010600030101010101" pitchFamily="2" charset="-122"/>
              </a:defRPr>
            </a:lvl2pPr>
            <a:lvl3pPr marL="1143000" indent="-228600">
              <a:defRPr kumimoji="1" sz="2800">
                <a:solidFill>
                  <a:schemeClr val="tx1"/>
                </a:solidFill>
                <a:latin typeface="Arial" panose="020B0604020202020204" pitchFamily="34" charset="0"/>
                <a:ea typeface="宋体" panose="02010600030101010101" pitchFamily="2" charset="-122"/>
              </a:defRPr>
            </a:lvl3pPr>
            <a:lvl4pPr marL="1600200" indent="-228600">
              <a:defRPr kumimoji="1" sz="2800">
                <a:solidFill>
                  <a:schemeClr val="tx1"/>
                </a:solidFill>
                <a:latin typeface="Arial" panose="020B0604020202020204" pitchFamily="34" charset="0"/>
                <a:ea typeface="宋体" panose="02010600030101010101" pitchFamily="2" charset="-122"/>
              </a:defRPr>
            </a:lvl4pPr>
            <a:lvl5pPr marL="2057400" indent="-228600">
              <a:defRPr kumimoji="1" sz="28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9pPr>
          </a:lstStyle>
          <a:p>
            <a:pPr eaLnBrk="1" hangingPunct="1">
              <a:spcBef>
                <a:spcPct val="20000"/>
              </a:spcBef>
              <a:buFontTx/>
              <a:buChar char="•"/>
              <a:defRPr/>
            </a:pPr>
            <a:r>
              <a:rPr kumimoji="0" lang="en-US" altLang="zh-CN" sz="1600" b="1" dirty="0">
                <a:solidFill>
                  <a:srgbClr val="800000"/>
                </a:solidFill>
              </a:rPr>
              <a:t> RHIC: The high-energy heavy-ion collider</a:t>
            </a:r>
            <a:r>
              <a:rPr kumimoji="0" lang="zh-CN" altLang="en-US" sz="1600" b="1" dirty="0">
                <a:solidFill>
                  <a:srgbClr val="800000"/>
                </a:solidFill>
              </a:rPr>
              <a:t> </a:t>
            </a:r>
            <a:endParaRPr kumimoji="0" lang="en-US" altLang="zh-CN" sz="1600" b="1" dirty="0">
              <a:solidFill>
                <a:srgbClr val="800000"/>
              </a:solidFill>
            </a:endParaRPr>
          </a:p>
          <a:p>
            <a:pPr eaLnBrk="1" hangingPunct="1">
              <a:spcBef>
                <a:spcPct val="20000"/>
              </a:spcBef>
              <a:defRPr/>
            </a:pPr>
            <a:r>
              <a:rPr kumimoji="0" lang="en-US" altLang="zh-CN" sz="1600" b="1" dirty="0"/>
              <a:t>(</a:t>
            </a:r>
            <a:r>
              <a:rPr kumimoji="0" lang="en-US" altLang="zh-CN" sz="1600" b="1" dirty="0" err="1"/>
              <a:t>i</a:t>
            </a:r>
            <a:r>
              <a:rPr kumimoji="0" lang="en-US" altLang="zh-CN" sz="1600" b="1" dirty="0"/>
              <a:t>) Dedicated QCD collider,</a:t>
            </a:r>
            <a:r>
              <a:rPr kumimoji="0" lang="zh-CN" altLang="en-US" sz="1600" b="1" dirty="0"/>
              <a:t> </a:t>
            </a:r>
            <a:r>
              <a:rPr kumimoji="0" lang="en-US" altLang="zh-CN" sz="1600" b="1" dirty="0"/>
              <a:t>3.8</a:t>
            </a:r>
            <a:r>
              <a:rPr kumimoji="0" lang="zh-CN" altLang="en-US" sz="1600" b="1" dirty="0"/>
              <a:t> </a:t>
            </a:r>
            <a:r>
              <a:rPr kumimoji="0" lang="en-US" altLang="zh-CN" sz="1600" b="1" dirty="0"/>
              <a:t>km</a:t>
            </a:r>
          </a:p>
          <a:p>
            <a:pPr eaLnBrk="1" hangingPunct="1">
              <a:spcBef>
                <a:spcPct val="20000"/>
              </a:spcBef>
              <a:defRPr/>
            </a:pPr>
            <a:r>
              <a:rPr kumimoji="0" lang="en-US" altLang="zh-CN" sz="1600" b="1" dirty="0"/>
              <a:t>(ii) </a:t>
            </a:r>
            <a:r>
              <a:rPr kumimoji="0" lang="en-US" altLang="zh-CN" sz="1600" b="1" i="1" dirty="0"/>
              <a:t>√</a:t>
            </a:r>
            <a:r>
              <a:rPr kumimoji="0" lang="en-US" altLang="zh-CN" sz="1600" b="1" i="1" dirty="0" err="1"/>
              <a:t>s</a:t>
            </a:r>
            <a:r>
              <a:rPr kumimoji="0" lang="en-US" altLang="zh-CN" sz="1600" b="1" i="1" baseline="-25000" dirty="0" err="1"/>
              <a:t>NN</a:t>
            </a:r>
            <a:r>
              <a:rPr kumimoji="0" lang="en-US" altLang="zh-CN" sz="1600" b="1" i="1" dirty="0"/>
              <a:t> </a:t>
            </a:r>
            <a:r>
              <a:rPr kumimoji="0" lang="en-US" altLang="zh-CN" sz="1600" b="1" dirty="0"/>
              <a:t>= 200 - 5 GeV</a:t>
            </a:r>
          </a:p>
          <a:p>
            <a:pPr eaLnBrk="1" hangingPunct="1">
              <a:spcBef>
                <a:spcPct val="20000"/>
              </a:spcBef>
              <a:defRPr/>
            </a:pPr>
            <a:r>
              <a:rPr kumimoji="0" lang="en-US" altLang="zh-CN" sz="1600" b="1" dirty="0"/>
              <a:t>(iii) </a:t>
            </a:r>
            <a:r>
              <a:rPr kumimoji="0" lang="en-US" altLang="zh-CN" sz="1600" b="1" i="1" dirty="0"/>
              <a:t>U, Pb, Au, Cu, d, p</a:t>
            </a:r>
          </a:p>
          <a:p>
            <a:pPr eaLnBrk="1" hangingPunct="1">
              <a:spcBef>
                <a:spcPct val="20000"/>
              </a:spcBef>
              <a:buFontTx/>
              <a:buChar char="•"/>
              <a:defRPr/>
            </a:pPr>
            <a:endParaRPr kumimoji="0" lang="en-US" altLang="zh-CN" sz="1600" b="1" i="1" dirty="0"/>
          </a:p>
          <a:p>
            <a:pPr eaLnBrk="1" hangingPunct="1">
              <a:spcBef>
                <a:spcPct val="20000"/>
              </a:spcBef>
              <a:buFontTx/>
              <a:buChar char="•"/>
              <a:defRPr/>
            </a:pPr>
            <a:r>
              <a:rPr kumimoji="0" lang="en-US" altLang="zh-CN" sz="1600" b="1" dirty="0">
                <a:solidFill>
                  <a:srgbClr val="800000"/>
                </a:solidFill>
              </a:rPr>
              <a:t> RHIC: The highest energy</a:t>
            </a:r>
          </a:p>
          <a:p>
            <a:pPr eaLnBrk="1" hangingPunct="1">
              <a:spcBef>
                <a:spcPct val="20000"/>
              </a:spcBef>
              <a:defRPr/>
            </a:pPr>
            <a:r>
              <a:rPr kumimoji="0" lang="en-US" altLang="zh-CN" sz="1600" b="1" dirty="0">
                <a:solidFill>
                  <a:srgbClr val="800000"/>
                </a:solidFill>
              </a:rPr>
              <a:t> polarized proton collider!</a:t>
            </a:r>
          </a:p>
          <a:p>
            <a:pPr eaLnBrk="1" hangingPunct="1">
              <a:spcBef>
                <a:spcPct val="20000"/>
              </a:spcBef>
              <a:defRPr/>
            </a:pPr>
            <a:r>
              <a:rPr kumimoji="0" lang="en-US" altLang="zh-CN" sz="1600" b="1" i="1" dirty="0"/>
              <a:t> √s </a:t>
            </a:r>
            <a:r>
              <a:rPr kumimoji="0" lang="en-US" altLang="zh-CN" sz="1600" dirty="0"/>
              <a:t>= 200, 500 GeV</a:t>
            </a:r>
          </a:p>
        </p:txBody>
      </p:sp>
      <p:sp>
        <p:nvSpPr>
          <p:cNvPr id="45068" name="Line 32">
            <a:extLst>
              <a:ext uri="{FF2B5EF4-FFF2-40B4-BE49-F238E27FC236}">
                <a16:creationId xmlns:a16="http://schemas.microsoft.com/office/drawing/2014/main" id="{A0EF0993-C598-F64D-BF9B-F13623BC40CF}"/>
              </a:ext>
            </a:extLst>
          </p:cNvPr>
          <p:cNvSpPr>
            <a:spLocks noChangeShapeType="1"/>
          </p:cNvSpPr>
          <p:nvPr/>
        </p:nvSpPr>
        <p:spPr bwMode="auto">
          <a:xfrm>
            <a:off x="395288" y="990600"/>
            <a:ext cx="82804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6" name="Text Box 8">
            <a:extLst>
              <a:ext uri="{FF2B5EF4-FFF2-40B4-BE49-F238E27FC236}">
                <a16:creationId xmlns:a16="http://schemas.microsoft.com/office/drawing/2014/main" id="{B8EC44E3-B13A-0646-A139-0F018BA45E2C}"/>
              </a:ext>
            </a:extLst>
          </p:cNvPr>
          <p:cNvSpPr txBox="1">
            <a:spLocks noChangeArrowheads="1"/>
          </p:cNvSpPr>
          <p:nvPr/>
        </p:nvSpPr>
        <p:spPr bwMode="auto">
          <a:xfrm>
            <a:off x="487570" y="3885495"/>
            <a:ext cx="3774074" cy="2031325"/>
          </a:xfrm>
          <a:prstGeom prst="rect">
            <a:avLst/>
          </a:prstGeom>
          <a:solidFill>
            <a:srgbClr val="EFD80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FontTx/>
              <a:buNone/>
            </a:pPr>
            <a:r>
              <a:rPr lang="en-US" altLang="zh-CN" sz="1800" b="1" dirty="0" err="1">
                <a:solidFill>
                  <a:srgbClr val="CC0000"/>
                </a:solidFill>
                <a:latin typeface="Times New Roman" panose="02020603050405020304" pitchFamily="18" charset="0"/>
              </a:rPr>
              <a:t>Au+Au</a:t>
            </a:r>
            <a:r>
              <a:rPr lang="en-US" altLang="zh-CN" sz="1800" b="1" dirty="0">
                <a:solidFill>
                  <a:srgbClr val="CC0000"/>
                </a:solidFill>
                <a:latin typeface="Times New Roman" panose="02020603050405020304" pitchFamily="18" charset="0"/>
              </a:rPr>
              <a:t> Head-on Collisions </a:t>
            </a:r>
            <a:r>
              <a:rPr lang="en-US" altLang="zh-CN" sz="1800" b="1" dirty="0">
                <a:solidFill>
                  <a:srgbClr val="CC0000"/>
                </a:solidFill>
                <a:latin typeface="Times New Roman" panose="02020603050405020304" pitchFamily="18" charset="0"/>
                <a:sym typeface="Wingdings" pitchFamily="2" charset="2"/>
              </a:rPr>
              <a:t> 40x10</a:t>
            </a:r>
            <a:r>
              <a:rPr lang="en-US" altLang="zh-CN" sz="1800" b="1" baseline="30000" dirty="0">
                <a:solidFill>
                  <a:srgbClr val="CC0000"/>
                </a:solidFill>
                <a:latin typeface="Times New Roman" panose="02020603050405020304" pitchFamily="18" charset="0"/>
                <a:sym typeface="Wingdings" pitchFamily="2" charset="2"/>
              </a:rPr>
              <a:t>12</a:t>
            </a:r>
            <a:r>
              <a:rPr lang="en-US" altLang="zh-CN" sz="1800" b="1" dirty="0">
                <a:solidFill>
                  <a:srgbClr val="CC0000"/>
                </a:solidFill>
                <a:latin typeface="Times New Roman" panose="02020603050405020304" pitchFamily="18" charset="0"/>
                <a:sym typeface="Wingdings" pitchFamily="2" charset="2"/>
              </a:rPr>
              <a:t> eV ~ 6 micro-Joule</a:t>
            </a:r>
          </a:p>
          <a:p>
            <a:pPr>
              <a:spcBef>
                <a:spcPct val="50000"/>
              </a:spcBef>
              <a:buFontTx/>
              <a:buNone/>
            </a:pPr>
            <a:r>
              <a:rPr lang="en-US" altLang="zh-CN" sz="1800" b="1" dirty="0">
                <a:solidFill>
                  <a:srgbClr val="CC0000"/>
                </a:solidFill>
                <a:latin typeface="Times New Roman" panose="02020603050405020304" pitchFamily="18" charset="0"/>
                <a:sym typeface="Wingdings" pitchFamily="2" charset="2"/>
              </a:rPr>
              <a:t>Human Ear Sensitivity ~ 10</a:t>
            </a:r>
            <a:r>
              <a:rPr lang="en-US" altLang="zh-CN" sz="1800" b="1" baseline="30000" dirty="0">
                <a:solidFill>
                  <a:srgbClr val="CC0000"/>
                </a:solidFill>
                <a:latin typeface="Times New Roman" panose="02020603050405020304" pitchFamily="18" charset="0"/>
                <a:sym typeface="Wingdings" pitchFamily="2" charset="2"/>
              </a:rPr>
              <a:t>-11 </a:t>
            </a:r>
            <a:r>
              <a:rPr lang="en-US" altLang="zh-CN" sz="1800" b="1" dirty="0">
                <a:solidFill>
                  <a:srgbClr val="CC0000"/>
                </a:solidFill>
                <a:latin typeface="Times New Roman" panose="02020603050405020304" pitchFamily="18" charset="0"/>
                <a:sym typeface="Wingdings" pitchFamily="2" charset="2"/>
              </a:rPr>
              <a:t>erg = 10</a:t>
            </a:r>
            <a:r>
              <a:rPr lang="en-US" altLang="zh-CN" sz="1800" b="1" baseline="30000" dirty="0">
                <a:solidFill>
                  <a:srgbClr val="CC0000"/>
                </a:solidFill>
                <a:latin typeface="Times New Roman" panose="02020603050405020304" pitchFamily="18" charset="0"/>
                <a:sym typeface="Wingdings" pitchFamily="2" charset="2"/>
              </a:rPr>
              <a:t>-18</a:t>
            </a:r>
            <a:r>
              <a:rPr lang="en-US" altLang="zh-CN" sz="1800" b="1" dirty="0">
                <a:solidFill>
                  <a:srgbClr val="CC0000"/>
                </a:solidFill>
                <a:latin typeface="Times New Roman" panose="02020603050405020304" pitchFamily="18" charset="0"/>
                <a:sym typeface="Wingdings" pitchFamily="2" charset="2"/>
              </a:rPr>
              <a:t> Joule</a:t>
            </a:r>
          </a:p>
          <a:p>
            <a:pPr>
              <a:spcBef>
                <a:spcPct val="50000"/>
              </a:spcBef>
              <a:buFontTx/>
              <a:buNone/>
            </a:pPr>
            <a:r>
              <a:rPr lang="en-US" altLang="zh-CN" sz="1800" b="1" dirty="0">
                <a:solidFill>
                  <a:srgbClr val="CC0000"/>
                </a:solidFill>
                <a:latin typeface="Times New Roman" panose="02020603050405020304" pitchFamily="18" charset="0"/>
                <a:sym typeface="Wingdings" pitchFamily="2" charset="2"/>
              </a:rPr>
              <a:t>  A very loud Bang, indeed, if E Sound……</a:t>
            </a:r>
            <a:endParaRPr lang="en-US" altLang="zh-CN" sz="1800" b="1" dirty="0">
              <a:solidFill>
                <a:srgbClr val="CC0000"/>
              </a:solidFill>
              <a:latin typeface="Times New Roman" panose="02020603050405020304" pitchFamily="18"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fill="hold" grpId="0" nodeType="clickEffect">
                                  <p:stCondLst>
                                    <p:cond delay="0"/>
                                  </p:stCondLst>
                                  <p:childTnLst>
                                    <p:animMotion origin="layout" path="M 5.E-6 1.11111E-6 C -0.03108 -0.00162 -0.06216 -0.00324 -0.09167 -0.00556 C -0.12119 -0.00787 -0.15226 -0.01134 -0.17709 -0.01389 C -0.20191 -0.01644 -0.22223 -0.01922 -0.24063 -0.02084 C -0.25921 -0.02246 -0.27448 -0.01875 -0.28855 -0.02361 C -0.30261 -0.02847 -0.31233 -0.04097 -0.325 -0.05 C -0.33768 -0.05903 -0.35452 -0.07014 -0.36459 -0.07778 C -0.37466 -0.08542 -0.37935 -0.09097 -0.38542 -0.09584 C -0.3915 -0.1007 -0.3948 -0.09792 -0.40105 -0.10695 C -0.4073 -0.11597 -0.41806 -0.14005 -0.42292 -0.15 C -0.42778 -0.15996 -0.42709 -0.15996 -0.43021 -0.16667 C -0.43334 -0.17338 -0.43924 -0.18357 -0.44167 -0.19028 C -0.4441 -0.19699 -0.44532 -0.20139 -0.4448 -0.20695 C -0.44428 -0.2125 -0.4415 -0.2206 -0.43855 -0.22361 C -0.4356 -0.22662 -0.43125 -0.2257 -0.42709 -0.225 C -0.42292 -0.22431 -0.4165 -0.22176 -0.41355 -0.21945 C -0.4106 -0.21713 -0.40973 -0.21412 -0.40938 -0.21111 C -0.40903 -0.2081 -0.40869 -0.20371 -0.41146 -0.20139 C -0.41424 -0.19908 -0.42188 -0.19769 -0.42605 -0.19722 C -0.43021 -0.19676 -0.43351 -0.19769 -0.43646 -0.19861 C -0.43941 -0.19954 -0.44237 -0.20023 -0.44375 -0.20278 C -0.44514 -0.20533 -0.44514 -0.21065 -0.4448 -0.21389 C -0.44445 -0.21713 -0.44323 -0.22037 -0.44167 -0.22222 C -0.44011 -0.22408 -0.43785 -0.22477 -0.43542 -0.225 C -0.43299 -0.22523 -0.43056 -0.22477 -0.42709 -0.22361 C -0.42362 -0.22246 -0.41719 -0.22107 -0.41459 -0.21806 C -0.41198 -0.21505 -0.4099 -0.2088 -0.41146 -0.20556 C -0.41303 -0.20232 -0.41962 -0.19977 -0.42396 -0.19861 C -0.4283 -0.19746 -0.43403 -0.19792 -0.4375 -0.19861 C -0.44098 -0.19931 -0.44375 -0.19954 -0.4448 -0.20278 C -0.44584 -0.20602 -0.44566 -0.21459 -0.44375 -0.21806 C -0.44185 -0.22153 -0.43716 -0.22292 -0.43334 -0.22361 C -0.42952 -0.22431 -0.42431 -0.22361 -0.42084 -0.22222 C -0.41737 -0.22084 -0.41407 -0.21806 -0.4125 -0.21528 C -0.41094 -0.2125 -0.41112 -0.20903 -0.41146 -0.20556 C -0.41181 -0.20209 -0.41389 -0.19931 -0.41459 -0.19445 C -0.41528 -0.18959 -0.41632 -0.18125 -0.41563 -0.17639 C -0.41494 -0.17153 -0.41337 -0.16875 -0.41042 -0.16528 C -0.40747 -0.16181 -0.40226 -0.15787 -0.39792 -0.15556 C -0.39358 -0.15324 -0.38837 -0.15324 -0.38438 -0.15139 C -0.38039 -0.14954 -0.3783 -0.14584 -0.37396 -0.14445 C -0.36962 -0.14306 -0.36355 -0.14375 -0.35834 -0.14306 C -0.35313 -0.14236 -0.34827 -0.14074 -0.34271 -0.14028 C -0.33716 -0.13982 -0.33334 -0.14028 -0.325 -0.14028 C -0.31667 -0.14028 -0.30191 -0.13889 -0.29271 -0.14028 C -0.28351 -0.14167 -0.27726 -0.14584 -0.2698 -0.14861 C -0.26233 -0.15139 -0.2533 -0.15371 -0.24792 -0.15695 C -0.24254 -0.16019 -0.24028 -0.16528 -0.2375 -0.16806 C -0.23473 -0.17084 -0.23282 -0.17014 -0.23125 -0.17361 C -0.22969 -0.17709 -0.22744 -0.18403 -0.22813 -0.18889 C -0.22882 -0.19375 -0.22987 -0.19815 -0.23542 -0.20278 C -0.24098 -0.20741 -0.254 -0.21366 -0.26146 -0.21667 C -0.26893 -0.21968 -0.2724 -0.21945 -0.28021 -0.22084 C -0.28803 -0.22222 -0.29983 -0.22454 -0.30834 -0.225 C -0.31685 -0.22547 -0.32292 -0.22408 -0.33125 -0.22361 C -0.33959 -0.22315 -0.34931 -0.22361 -0.35834 -0.22222 C -0.36737 -0.22084 -0.37848 -0.21759 -0.38542 -0.21528 C -0.39237 -0.21297 -0.39566 -0.21088 -0.4 -0.20834 C -0.40435 -0.20579 -0.40869 -0.2044 -0.41146 -0.2 C -0.41424 -0.1956 -0.41771 -0.18843 -0.41667 -0.18195 C -0.41563 -0.17547 -0.4106 -0.16667 -0.40521 -0.16111 C -0.39983 -0.15556 -0.39219 -0.15162 -0.38438 -0.14861 C -0.37657 -0.1456 -0.36615 -0.14422 -0.35834 -0.14306 C -0.35053 -0.1419 -0.34462 -0.14213 -0.3375 -0.14167 C -0.33039 -0.14121 -0.3231 -0.14005 -0.31563 -0.14028 C -0.30816 -0.14051 -0.30105 -0.14167 -0.29271 -0.14306 C -0.28438 -0.14445 -0.27362 -0.1456 -0.26563 -0.14861 C -0.25764 -0.15162 -0.25087 -0.15672 -0.2448 -0.16111 C -0.23872 -0.16551 -0.23039 -0.16783 -0.22917 -0.175 C -0.22796 -0.18218 -0.23056 -0.19699 -0.2375 -0.20417 C -0.24445 -0.21134 -0.26042 -0.21482 -0.27084 -0.21806 C -0.28125 -0.2213 -0.28994 -0.22246 -0.3 -0.22361 C -0.31007 -0.22477 -0.32153 -0.22523 -0.33125 -0.225 C -0.34098 -0.22477 -0.34827 -0.22431 -0.35834 -0.22222 C -0.36841 -0.22014 -0.38316 -0.2169 -0.39167 -0.2125 C -0.40018 -0.2081 -0.40591 -0.20255 -0.40938 -0.19584 C -0.41285 -0.18912 -0.41511 -0.17917 -0.4125 -0.17222 C -0.4099 -0.16528 -0.40035 -0.15834 -0.39375 -0.15417 C -0.38716 -0.15 -0.38282 -0.14954 -0.37292 -0.14722 C -0.36303 -0.14491 -0.34532 -0.14121 -0.33438 -0.14028 C -0.32344 -0.13935 -0.31719 -0.14051 -0.3073 -0.14167 C -0.2974 -0.14283 -0.2856 -0.14445 -0.275 -0.14722 C -0.26441 -0.15 -0.25122 -0.15394 -0.24375 -0.15834 C -0.23629 -0.16273 -0.23282 -0.16759 -0.23021 -0.17361 C -0.22761 -0.17963 -0.22761 -0.18334 -0.22813 -0.19445 C -0.22865 -0.20556 -0.23195 -0.22894 -0.23334 -0.24028 C -0.23473 -0.25162 -0.2356 -0.25602 -0.23646 -0.2625 C -0.23733 -0.26898 -0.2415 -0.27361 -0.23855 -0.27917 C -0.2356 -0.28472 -0.22483 -0.29051 -0.21875 -0.29584 C -0.21268 -0.30116 -0.20695 -0.30625 -0.20209 -0.31111 C -0.19723 -0.31597 -0.19323 -0.32199 -0.18959 -0.325 C -0.18594 -0.32801 -0.18264 -0.32709 -0.18021 -0.32917 C -0.17778 -0.33125 -0.17587 -0.33611 -0.175 -0.3375 " pathEditMode="relative" ptsTypes="aaaaaaaaaaaaaaaaaaaaaaaaaaaaaaaaaaaaaaaaaaaaaaaaaaaaaaaaaaaaaaaaaaaaaaaaaaaaaaaaaaaaaaaaaaaaA">
                                      <p:cBhvr>
                                        <p:cTn id="6" dur="5000" fill="hold"/>
                                        <p:tgtEl>
                                          <p:spTgt spid="373786"/>
                                        </p:tgtEl>
                                        <p:attrNameLst>
                                          <p:attrName>ppt_x</p:attrName>
                                          <p:attrName>ppt_y</p:attrName>
                                        </p:attrNameLst>
                                      </p:cBhvr>
                                    </p:animMotion>
                                  </p:childTnLst>
                                </p:cTn>
                              </p:par>
                            </p:childTnLst>
                          </p:cTn>
                        </p:par>
                        <p:par>
                          <p:cTn id="7" fill="hold" nodeType="afterGroup">
                            <p:stCondLst>
                              <p:cond delay="5000"/>
                            </p:stCondLst>
                            <p:childTnLst>
                              <p:par>
                                <p:cTn id="8" presetID="1" presetClass="exit" presetSubtype="0" fill="hold" grpId="1" nodeType="afterEffect">
                                  <p:stCondLst>
                                    <p:cond delay="0"/>
                                  </p:stCondLst>
                                  <p:childTnLst>
                                    <p:set>
                                      <p:cBhvr>
                                        <p:cTn id="9" dur="1" fill="hold">
                                          <p:stCondLst>
                                            <p:cond delay="0"/>
                                          </p:stCondLst>
                                        </p:cTn>
                                        <p:tgtEl>
                                          <p:spTgt spid="373786"/>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373787"/>
                                        </p:tgtEl>
                                        <p:attrNameLst>
                                          <p:attrName>style.visibility</p:attrName>
                                        </p:attrNameLst>
                                      </p:cBhvr>
                                      <p:to>
                                        <p:strVal val="visible"/>
                                      </p:to>
                                    </p:set>
                                  </p:childTnLst>
                                </p:cTn>
                              </p:par>
                              <p:par>
                                <p:cTn id="12" presetID="0" presetClass="path" presetSubtype="0" fill="hold" grpId="1" nodeType="withEffect">
                                  <p:stCondLst>
                                    <p:cond delay="0"/>
                                  </p:stCondLst>
                                  <p:childTnLst>
                                    <p:animMotion origin="layout" path="M 0.0 -0.00416 L 0.025 -0.0264 " pathEditMode="relative" ptsTypes="AA">
                                      <p:cBhvr>
                                        <p:cTn id="13" dur="200" fill="hold"/>
                                        <p:tgtEl>
                                          <p:spTgt spid="373787"/>
                                        </p:tgtEl>
                                        <p:attrNameLst>
                                          <p:attrName>ppt_x</p:attrName>
                                          <p:attrName>ppt_y</p:attrName>
                                        </p:attrNameLst>
                                      </p:cBhvr>
                                    </p:animMotion>
                                  </p:childTnLst>
                                </p:cTn>
                              </p:par>
                              <p:par>
                                <p:cTn id="14" presetID="1" presetClass="entr" presetSubtype="0" fill="hold" grpId="0" nodeType="withEffect">
                                  <p:stCondLst>
                                    <p:cond delay="0"/>
                                  </p:stCondLst>
                                  <p:childTnLst>
                                    <p:set>
                                      <p:cBhvr>
                                        <p:cTn id="15" dur="1" fill="hold">
                                          <p:stCondLst>
                                            <p:cond delay="0"/>
                                          </p:stCondLst>
                                        </p:cTn>
                                        <p:tgtEl>
                                          <p:spTgt spid="373789"/>
                                        </p:tgtEl>
                                        <p:attrNameLst>
                                          <p:attrName>style.visibility</p:attrName>
                                        </p:attrNameLst>
                                      </p:cBhvr>
                                      <p:to>
                                        <p:strVal val="visible"/>
                                      </p:to>
                                    </p:set>
                                  </p:childTnLst>
                                </p:cTn>
                              </p:par>
                              <p:par>
                                <p:cTn id="16" presetID="0" presetClass="path" presetSubtype="0" fill="hold" grpId="1" nodeType="withEffect">
                                  <p:stCondLst>
                                    <p:cond delay="0"/>
                                  </p:stCondLst>
                                  <p:childTnLst>
                                    <p:animMotion origin="layout" path="M 0.0 -3.33333E-6 L -0.00833 -0.02916 " pathEditMode="relative" rAng="0" ptsTypes="AA">
                                      <p:cBhvr>
                                        <p:cTn id="17" dur="200" fill="hold"/>
                                        <p:tgtEl>
                                          <p:spTgt spid="373789"/>
                                        </p:tgtEl>
                                        <p:attrNameLst>
                                          <p:attrName>ppt_x</p:attrName>
                                          <p:attrName>ppt_y</p:attrName>
                                        </p:attrNameLst>
                                      </p:cBhvr>
                                      <p:rCtr x="-4" y="-15"/>
                                    </p:animMotion>
                                  </p:childTnLst>
                                </p:cTn>
                              </p:par>
                            </p:childTnLst>
                          </p:cTn>
                        </p:par>
                        <p:par>
                          <p:cTn id="18" fill="hold" nodeType="afterGroup">
                            <p:stCondLst>
                              <p:cond delay="5200"/>
                            </p:stCondLst>
                            <p:childTnLst>
                              <p:par>
                                <p:cTn id="19" presetID="1" presetClass="exit" presetSubtype="0" fill="hold" grpId="2" nodeType="afterEffect">
                                  <p:stCondLst>
                                    <p:cond delay="0"/>
                                  </p:stCondLst>
                                  <p:childTnLst>
                                    <p:set>
                                      <p:cBhvr>
                                        <p:cTn id="20" dur="1" fill="hold">
                                          <p:stCondLst>
                                            <p:cond delay="0"/>
                                          </p:stCondLst>
                                        </p:cTn>
                                        <p:tgtEl>
                                          <p:spTgt spid="373787"/>
                                        </p:tgtEl>
                                        <p:attrNameLst>
                                          <p:attrName>style.visibility</p:attrName>
                                        </p:attrNameLst>
                                      </p:cBhvr>
                                      <p:to>
                                        <p:strVal val="hidden"/>
                                      </p:to>
                                    </p:set>
                                  </p:childTnLst>
                                </p:cTn>
                              </p:par>
                              <p:par>
                                <p:cTn id="21" presetID="1" presetClass="exit" presetSubtype="0" fill="hold" grpId="2" nodeType="withEffect">
                                  <p:stCondLst>
                                    <p:cond delay="0"/>
                                  </p:stCondLst>
                                  <p:childTnLst>
                                    <p:set>
                                      <p:cBhvr>
                                        <p:cTn id="22" dur="1" fill="hold">
                                          <p:stCondLst>
                                            <p:cond delay="0"/>
                                          </p:stCondLst>
                                        </p:cTn>
                                        <p:tgtEl>
                                          <p:spTgt spid="37378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373785"/>
                                        </p:tgtEl>
                                        <p:attrNameLst>
                                          <p:attrName>style.visibility</p:attrName>
                                        </p:attrNameLst>
                                      </p:cBhvr>
                                      <p:to>
                                        <p:strVal val="visible"/>
                                      </p:to>
                                    </p:set>
                                  </p:childTnLst>
                                </p:cTn>
                              </p:par>
                              <p:par>
                                <p:cTn id="25" presetID="1" presetClass="path" presetSubtype="0" repeatCount="indefinite" fill="hold" grpId="1" nodeType="withEffect">
                                  <p:stCondLst>
                                    <p:cond delay="0"/>
                                  </p:stCondLst>
                                  <p:childTnLst>
                                    <p:animMotion origin="layout" path="M 0.08333 0.00834 C 0.29444 0.00834 0.46667 -0.04421 0.46667 -0.10833 C 0.46667 -0.17291 0.29444 -0.225 0.08333 -0.225 C -0.12847 -0.225 -0.3 -0.17291 -0.3 -0.10833 C -0.3 -0.04421 -0.12847 0.00834 0.08333 0.00834 Z " pathEditMode="relative" rAng="0" ptsTypes="fffff">
                                      <p:cBhvr>
                                        <p:cTn id="26" dur="2000" fill="hold"/>
                                        <p:tgtEl>
                                          <p:spTgt spid="373785"/>
                                        </p:tgtEl>
                                        <p:attrNameLst>
                                          <p:attrName>ppt_x</p:attrName>
                                          <p:attrName>ppt_y</p:attrName>
                                        </p:attrNameLst>
                                      </p:cBhvr>
                                      <p:rCtr x="0" y="-117"/>
                                    </p:animMotion>
                                  </p:childTnLst>
                                </p:cTn>
                              </p:par>
                              <p:par>
                                <p:cTn id="27" presetID="1" presetClass="entr" presetSubtype="0" fill="hold" grpId="0" nodeType="withEffect">
                                  <p:stCondLst>
                                    <p:cond delay="0"/>
                                  </p:stCondLst>
                                  <p:childTnLst>
                                    <p:set>
                                      <p:cBhvr>
                                        <p:cTn id="28" dur="1" fill="hold">
                                          <p:stCondLst>
                                            <p:cond delay="0"/>
                                          </p:stCondLst>
                                        </p:cTn>
                                        <p:tgtEl>
                                          <p:spTgt spid="373788"/>
                                        </p:tgtEl>
                                        <p:attrNameLst>
                                          <p:attrName>style.visibility</p:attrName>
                                        </p:attrNameLst>
                                      </p:cBhvr>
                                      <p:to>
                                        <p:strVal val="visible"/>
                                      </p:to>
                                    </p:set>
                                  </p:childTnLst>
                                </p:cTn>
                              </p:par>
                              <p:par>
                                <p:cTn id="29" presetID="1" presetClass="path" presetSubtype="0" repeatCount="indefinite" fill="hold" grpId="1" nodeType="withEffect">
                                  <p:stCondLst>
                                    <p:cond delay="0"/>
                                  </p:stCondLst>
                                  <p:childTnLst>
                                    <p:animMotion origin="layout" path="M 0.13333 0.00834 C -0.07708 0.00834 -0.25 -0.04421 -0.25 -0.10833 C -0.25 -0.17291 -0.07708 -0.225 0.13333 -0.225 C 0.34618 -0.225 0.51667 -0.17291 0.51667 -0.10833 C 0.51667 -0.04421 0.34618 0.00834 0.13333 0.00834 Z " pathEditMode="relative" rAng="0" ptsTypes="fffff">
                                      <p:cBhvr>
                                        <p:cTn id="30" dur="2000" fill="hold"/>
                                        <p:tgtEl>
                                          <p:spTgt spid="373788"/>
                                        </p:tgtEl>
                                        <p:attrNameLst>
                                          <p:attrName>ppt_x</p:attrName>
                                          <p:attrName>ppt_y</p:attrName>
                                        </p:attrNameLst>
                                      </p:cBhvr>
                                      <p:rCtr x="0" y="-117"/>
                                    </p:animMotion>
                                  </p:childTnLst>
                                </p:cTn>
                              </p:par>
                              <p:par>
                                <p:cTn id="31" presetID="9" presetClass="entr" presetSubtype="0" fill="hold" grpId="0" nodeType="withEffect">
                                  <p:stCondLst>
                                    <p:cond delay="0"/>
                                  </p:stCondLst>
                                  <p:childTnLst>
                                    <p:set>
                                      <p:cBhvr>
                                        <p:cTn id="32" dur="1" fill="hold">
                                          <p:stCondLst>
                                            <p:cond delay="0"/>
                                          </p:stCondLst>
                                        </p:cTn>
                                        <p:tgtEl>
                                          <p:spTgt spid="373794"/>
                                        </p:tgtEl>
                                        <p:attrNameLst>
                                          <p:attrName>style.visibility</p:attrName>
                                        </p:attrNameLst>
                                      </p:cBhvr>
                                      <p:to>
                                        <p:strVal val="visible"/>
                                      </p:to>
                                    </p:set>
                                    <p:animEffect transition="in" filter="dissolve">
                                      <p:cBhvr>
                                        <p:cTn id="33" dur="500"/>
                                        <p:tgtEl>
                                          <p:spTgt spid="373794"/>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dissolve">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additive="base">
                                        <p:cTn id="43" dur="500" fill="hold"/>
                                        <p:tgtEl>
                                          <p:spTgt spid="36"/>
                                        </p:tgtEl>
                                        <p:attrNameLst>
                                          <p:attrName>ppt_x</p:attrName>
                                        </p:attrNameLst>
                                      </p:cBhvr>
                                      <p:tavLst>
                                        <p:tav tm="0">
                                          <p:val>
                                            <p:strVal val="#ppt_x"/>
                                          </p:val>
                                        </p:tav>
                                        <p:tav tm="100000">
                                          <p:val>
                                            <p:strVal val="#ppt_x"/>
                                          </p:val>
                                        </p:tav>
                                      </p:tavLst>
                                    </p:anim>
                                    <p:anim calcmode="lin" valueType="num">
                                      <p:cBhvr additive="base">
                                        <p:cTn id="4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785" grpId="0" animBg="1"/>
      <p:bldP spid="373785" grpId="1" animBg="1"/>
      <p:bldP spid="373786" grpId="0" animBg="1"/>
      <p:bldP spid="373786" grpId="1" animBg="1"/>
      <p:bldP spid="373787" grpId="0" animBg="1"/>
      <p:bldP spid="373787" grpId="1" animBg="1"/>
      <p:bldP spid="373787" grpId="2" animBg="1"/>
      <p:bldP spid="373788" grpId="0" animBg="1"/>
      <p:bldP spid="373788" grpId="1" animBg="1"/>
      <p:bldP spid="373789" grpId="0" animBg="1"/>
      <p:bldP spid="373789" grpId="1" animBg="1"/>
      <p:bldP spid="373789" grpId="2" animBg="1"/>
      <p:bldP spid="373794" grpId="0"/>
      <p:bldP spid="35" grpId="0" animBg="1"/>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a:extLst>
              <a:ext uri="{FF2B5EF4-FFF2-40B4-BE49-F238E27FC236}">
                <a16:creationId xmlns:a16="http://schemas.microsoft.com/office/drawing/2014/main" id="{D8EDE00F-6301-8249-8C68-B069A4AB3D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406400"/>
            <a:ext cx="71913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descr="9906026">
            <a:extLst>
              <a:ext uri="{FF2B5EF4-FFF2-40B4-BE49-F238E27FC236}">
                <a16:creationId xmlns:a16="http://schemas.microsoft.com/office/drawing/2014/main" id="{B8050B02-C3CA-5145-8F09-8322D95BE63B}"/>
              </a:ext>
            </a:extLst>
          </p:cNvPr>
          <p:cNvPicPr>
            <a:picLocks noChangeAspect="1" noChangeArrowheads="1"/>
          </p:cNvPicPr>
          <p:nvPr/>
        </p:nvPicPr>
        <p:blipFill>
          <a:blip r:embed="rId3"/>
          <a:srcRect l="2267" t="2251" r="3239" b="3209"/>
          <a:stretch>
            <a:fillRect/>
          </a:stretch>
        </p:blipFill>
        <p:spPr bwMode="auto">
          <a:xfrm>
            <a:off x="0" y="0"/>
            <a:ext cx="9144000" cy="6858000"/>
          </a:xfrm>
          <a:prstGeom prst="rect">
            <a:avLst/>
          </a:prstGeom>
          <a:noFill/>
          <a:ln w="38100">
            <a:solidFill>
              <a:schemeClr val="tx1"/>
            </a:solidFill>
            <a:miter lim="800000"/>
            <a:headEnd/>
            <a:tailEnd/>
          </a:ln>
          <a:effectLst>
            <a:outerShdw blurRad="63500" dist="117088" dir="18636078" algn="ctr" rotWithShape="0">
              <a:srgbClr val="000000">
                <a:alpha val="74998"/>
              </a:srgbClr>
            </a:outerShdw>
          </a:effectLst>
        </p:spPr>
      </p:pic>
      <p:sp>
        <p:nvSpPr>
          <p:cNvPr id="54278" name="Rectangle 6">
            <a:extLst>
              <a:ext uri="{FF2B5EF4-FFF2-40B4-BE49-F238E27FC236}">
                <a16:creationId xmlns:a16="http://schemas.microsoft.com/office/drawing/2014/main" id="{19E01806-356D-3F4B-A259-920F3CF767ED}"/>
              </a:ext>
            </a:extLst>
          </p:cNvPr>
          <p:cNvSpPr>
            <a:spLocks noChangeArrowheads="1"/>
          </p:cNvSpPr>
          <p:nvPr/>
        </p:nvSpPr>
        <p:spPr bwMode="auto">
          <a:xfrm>
            <a:off x="323850" y="0"/>
            <a:ext cx="8382000" cy="1800225"/>
          </a:xfrm>
          <a:prstGeom prst="rect">
            <a:avLst/>
          </a:prstGeom>
          <a:noFill/>
          <a:ln>
            <a:noFill/>
          </a:ln>
        </p:spPr>
        <p:txBody>
          <a:bodyPr lIns="86877" tIns="43439" rIns="86877" bIns="43439"/>
          <a:lstStyle/>
          <a:p>
            <a:pPr marL="388938" indent="-290513" algn="ctr" defTabSz="412750" eaLnBrk="1" hangingPunct="1">
              <a:lnSpc>
                <a:spcPct val="50000"/>
              </a:lnSpc>
              <a:spcBef>
                <a:spcPct val="20000"/>
              </a:spcBef>
              <a:spcAft>
                <a:spcPts val="1275"/>
              </a:spcAft>
              <a:buFontTx/>
              <a:buChar char="•"/>
              <a:defRPr/>
            </a:pPr>
            <a:endParaRPr lang="de-DE" sz="2900" dirty="0">
              <a:solidFill>
                <a:srgbClr val="CC0000"/>
              </a:solidFill>
              <a:latin typeface="Arial" charset="0"/>
              <a:ea typeface="宋体" charset="0"/>
            </a:endParaRPr>
          </a:p>
          <a:p>
            <a:pPr marL="98425" algn="ctr" defTabSz="412750" eaLnBrk="1" hangingPunct="1">
              <a:lnSpc>
                <a:spcPct val="50000"/>
              </a:lnSpc>
              <a:spcBef>
                <a:spcPct val="20000"/>
              </a:spcBef>
              <a:spcAft>
                <a:spcPts val="1275"/>
              </a:spcAft>
              <a:defRPr/>
            </a:pPr>
            <a:r>
              <a:rPr lang="de-DE" sz="2900" dirty="0">
                <a:solidFill>
                  <a:srgbClr val="FF0000"/>
                </a:solidFill>
                <a:latin typeface="Arial" charset="0"/>
                <a:ea typeface="宋体" charset="0"/>
              </a:rPr>
              <a:t>One dedicated HI experiment: ALICE</a:t>
            </a:r>
          </a:p>
          <a:p>
            <a:pPr marL="98425" algn="ctr" defTabSz="412750" eaLnBrk="1" hangingPunct="1">
              <a:lnSpc>
                <a:spcPct val="50000"/>
              </a:lnSpc>
              <a:spcBef>
                <a:spcPct val="20000"/>
              </a:spcBef>
              <a:spcAft>
                <a:spcPts val="1275"/>
              </a:spcAft>
              <a:defRPr/>
            </a:pPr>
            <a:r>
              <a:rPr lang="de-DE" sz="2900" dirty="0">
                <a:solidFill>
                  <a:srgbClr val="FF0000"/>
                </a:solidFill>
                <a:latin typeface="Arial" charset="0"/>
                <a:ea typeface="宋体" charset="0"/>
              </a:rPr>
              <a:t>Two pp experiments with HI program:</a:t>
            </a:r>
          </a:p>
          <a:p>
            <a:pPr marL="98425" algn="ctr" defTabSz="412750" eaLnBrk="1" hangingPunct="1">
              <a:lnSpc>
                <a:spcPct val="50000"/>
              </a:lnSpc>
              <a:spcBef>
                <a:spcPct val="20000"/>
              </a:spcBef>
              <a:spcAft>
                <a:spcPts val="1275"/>
              </a:spcAft>
              <a:defRPr/>
            </a:pPr>
            <a:r>
              <a:rPr lang="de-DE" sz="2900" dirty="0">
                <a:solidFill>
                  <a:srgbClr val="FF0000"/>
                </a:solidFill>
                <a:latin typeface="Arial" charset="0"/>
                <a:ea typeface="宋体" charset="0"/>
              </a:rPr>
              <a:t>ATLAS and CMS</a:t>
            </a:r>
            <a:endParaRPr lang="de-DE" sz="2700" dirty="0">
              <a:solidFill>
                <a:srgbClr val="CC0000"/>
              </a:solidFill>
              <a:latin typeface="Arial" charset="0"/>
              <a:ea typeface="宋体" charset="0"/>
            </a:endParaRPr>
          </a:p>
        </p:txBody>
      </p:sp>
      <p:sp>
        <p:nvSpPr>
          <p:cNvPr id="47111" name="Rectangle 11">
            <a:extLst>
              <a:ext uri="{FF2B5EF4-FFF2-40B4-BE49-F238E27FC236}">
                <a16:creationId xmlns:a16="http://schemas.microsoft.com/office/drawing/2014/main" id="{A3C90B8B-5AB4-A548-93BE-497A5CB810FA}"/>
              </a:ext>
            </a:extLst>
          </p:cNvPr>
          <p:cNvSpPr>
            <a:spLocks noChangeArrowheads="1"/>
          </p:cNvSpPr>
          <p:nvPr/>
        </p:nvSpPr>
        <p:spPr bwMode="auto">
          <a:xfrm>
            <a:off x="457200" y="1219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77" tIns="43439" rIns="86877" bIns="43439"/>
          <a:lstStyle>
            <a:lvl1pPr marL="98425" defTabSz="41275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defTabSz="412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defTabSz="41275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defTabSz="41275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defTabSz="41275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defTabSz="41275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defTabSz="41275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defTabSz="41275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defTabSz="41275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eaLnBrk="1" hangingPunct="1">
              <a:lnSpc>
                <a:spcPct val="50000"/>
              </a:lnSpc>
              <a:spcAft>
                <a:spcPts val="1275"/>
              </a:spcAft>
              <a:buFontTx/>
              <a:buNone/>
            </a:pPr>
            <a:endParaRPr kumimoji="0" lang="de-DE" altLang="zh-CN" sz="2700">
              <a:solidFill>
                <a:srgbClr val="CC0000"/>
              </a:solidFill>
            </a:endParaRPr>
          </a:p>
        </p:txBody>
      </p:sp>
      <p:sp>
        <p:nvSpPr>
          <p:cNvPr id="47112" name="Rectangle 12">
            <a:extLst>
              <a:ext uri="{FF2B5EF4-FFF2-40B4-BE49-F238E27FC236}">
                <a16:creationId xmlns:a16="http://schemas.microsoft.com/office/drawing/2014/main" id="{B517D6A8-994C-F74F-A77F-715396D42137}"/>
              </a:ext>
            </a:extLst>
          </p:cNvPr>
          <p:cNvSpPr>
            <a:spLocks noChangeArrowheads="1"/>
          </p:cNvSpPr>
          <p:nvPr/>
        </p:nvSpPr>
        <p:spPr bwMode="auto">
          <a:xfrm>
            <a:off x="323850" y="2924175"/>
            <a:ext cx="83820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77" tIns="43439" rIns="86877" bIns="43439"/>
          <a:lstStyle>
            <a:lvl1pPr marL="388938" indent="-290513" defTabSz="41275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defTabSz="412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defTabSz="41275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defTabSz="41275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defTabSz="41275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defTabSz="41275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defTabSz="41275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defTabSz="41275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defTabSz="41275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eaLnBrk="1" hangingPunct="1">
              <a:lnSpc>
                <a:spcPct val="50000"/>
              </a:lnSpc>
              <a:spcAft>
                <a:spcPts val="1275"/>
              </a:spcAft>
            </a:pPr>
            <a:endParaRPr kumimoji="0" lang="de-DE" altLang="zh-CN" sz="2900">
              <a:solidFill>
                <a:srgbClr val="CC0000"/>
              </a:solidFill>
            </a:endParaRPr>
          </a:p>
        </p:txBody>
      </p:sp>
      <p:pic>
        <p:nvPicPr>
          <p:cNvPr id="47113" name="Picture 14">
            <a:extLst>
              <a:ext uri="{FF2B5EF4-FFF2-40B4-BE49-F238E27FC236}">
                <a16:creationId xmlns:a16="http://schemas.microsoft.com/office/drawing/2014/main" id="{CAF3A18C-DF7B-C941-8EF1-A4BC7CB32E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406400"/>
            <a:ext cx="71913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5" name="Picture 15" descr="AliceDet">
            <a:extLst>
              <a:ext uri="{FF2B5EF4-FFF2-40B4-BE49-F238E27FC236}">
                <a16:creationId xmlns:a16="http://schemas.microsoft.com/office/drawing/2014/main" id="{568E86E1-6520-134A-A1DE-556D94CF707E}"/>
              </a:ext>
            </a:extLst>
          </p:cNvPr>
          <p:cNvPicPr>
            <a:picLocks noChangeAspect="1" noChangeArrowheads="1"/>
          </p:cNvPicPr>
          <p:nvPr/>
        </p:nvPicPr>
        <p:blipFill>
          <a:blip r:embed="rId4">
            <a:clrChange>
              <a:clrFrom>
                <a:srgbClr val="F0F0E8"/>
              </a:clrFrom>
              <a:clrTo>
                <a:srgbClr val="F0F0E8">
                  <a:alpha val="0"/>
                </a:srgbClr>
              </a:clrTo>
            </a:clrChange>
            <a:extLst>
              <a:ext uri="{28A0092B-C50C-407E-A947-70E740481C1C}">
                <a14:useLocalDpi xmlns:a14="http://schemas.microsoft.com/office/drawing/2010/main" val="0"/>
              </a:ext>
            </a:extLst>
          </a:blip>
          <a:srcRect/>
          <a:stretch>
            <a:fillRect/>
          </a:stretch>
        </p:blipFill>
        <p:spPr bwMode="auto">
          <a:xfrm>
            <a:off x="7686675" y="3886200"/>
            <a:ext cx="1304925"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256" name="Picture 16" descr="gen-2002-001">
            <a:extLst>
              <a:ext uri="{FF2B5EF4-FFF2-40B4-BE49-F238E27FC236}">
                <a16:creationId xmlns:a16="http://schemas.microsoft.com/office/drawing/2014/main" id="{848B140F-7B91-6944-A463-6F83DD40A099}"/>
              </a:ext>
            </a:extLst>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105400" y="4586288"/>
            <a:ext cx="895350" cy="671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258" name="Picture 18" descr="EXPLODED-013">
            <a:extLst>
              <a:ext uri="{FF2B5EF4-FFF2-40B4-BE49-F238E27FC236}">
                <a16:creationId xmlns:a16="http://schemas.microsoft.com/office/drawing/2014/main" id="{6AEBF156-78D6-8E41-92DE-FAEC5FBB310C}"/>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6065838"/>
            <a:ext cx="914400" cy="63976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117" name="Picture 19" descr="cms-logo">
            <a:extLst>
              <a:ext uri="{FF2B5EF4-FFF2-40B4-BE49-F238E27FC236}">
                <a16:creationId xmlns:a16="http://schemas.microsoft.com/office/drawing/2014/main" id="{533A3207-DF76-0D4D-84F4-28983B348B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 y="1341438"/>
            <a:ext cx="755650"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8" name="Picture 20" descr="atlaslogo_new">
            <a:extLst>
              <a:ext uri="{FF2B5EF4-FFF2-40B4-BE49-F238E27FC236}">
                <a16:creationId xmlns:a16="http://schemas.microsoft.com/office/drawing/2014/main" id="{D8BB0007-3887-6C46-A0DC-DD61A0CDF0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 y="2708275"/>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9" name="Picture 21" descr="logo">
            <a:extLst>
              <a:ext uri="{FF2B5EF4-FFF2-40B4-BE49-F238E27FC236}">
                <a16:creationId xmlns:a16="http://schemas.microsoft.com/office/drawing/2014/main" id="{DB00912A-47F3-8743-9E14-11E1A2D05D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54975" y="36513"/>
            <a:ext cx="1089025"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内容占位符 3">
            <a:extLst>
              <a:ext uri="{FF2B5EF4-FFF2-40B4-BE49-F238E27FC236}">
                <a16:creationId xmlns:a16="http://schemas.microsoft.com/office/drawing/2014/main" id="{EBAAA9D3-3243-9F4E-9B84-85BD5D1ADC5E}"/>
              </a:ext>
            </a:extLst>
          </p:cNvPr>
          <p:cNvPicPr>
            <a:picLocks noChangeAspect="1"/>
          </p:cNvPicPr>
          <p:nvPr/>
        </p:nvPicPr>
        <p:blipFill>
          <a:blip r:embed="rId10"/>
          <a:stretch>
            <a:fillRect/>
          </a:stretch>
        </p:blipFill>
        <p:spPr>
          <a:xfrm>
            <a:off x="3131840" y="4650095"/>
            <a:ext cx="1282721" cy="6077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55"/>
                                        </p:tgtEl>
                                        <p:attrNameLst>
                                          <p:attrName>style.visibility</p:attrName>
                                        </p:attrNameLst>
                                      </p:cBhvr>
                                      <p:to>
                                        <p:strVal val="visible"/>
                                      </p:to>
                                    </p:set>
                                    <p:anim calcmode="lin" valueType="num">
                                      <p:cBhvr additive="base">
                                        <p:cTn id="7" dur="500" fill="hold"/>
                                        <p:tgtEl>
                                          <p:spTgt spid="10255"/>
                                        </p:tgtEl>
                                        <p:attrNameLst>
                                          <p:attrName>ppt_x</p:attrName>
                                        </p:attrNameLst>
                                      </p:cBhvr>
                                      <p:tavLst>
                                        <p:tav tm="0">
                                          <p:val>
                                            <p:strVal val="#ppt_x"/>
                                          </p:val>
                                        </p:tav>
                                        <p:tav tm="100000">
                                          <p:val>
                                            <p:strVal val="#ppt_x"/>
                                          </p:val>
                                        </p:tav>
                                      </p:tavLst>
                                    </p:anim>
                                    <p:anim calcmode="lin" valueType="num">
                                      <p:cBhvr additive="base">
                                        <p:cTn id="8" dur="500" fill="hold"/>
                                        <p:tgtEl>
                                          <p:spTgt spid="1025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0256"/>
                                        </p:tgtEl>
                                        <p:attrNameLst>
                                          <p:attrName>style.visibility</p:attrName>
                                        </p:attrNameLst>
                                      </p:cBhvr>
                                      <p:to>
                                        <p:strVal val="visible"/>
                                      </p:to>
                                    </p:set>
                                    <p:anim calcmode="lin" valueType="num">
                                      <p:cBhvr additive="base">
                                        <p:cTn id="12" dur="500" fill="hold"/>
                                        <p:tgtEl>
                                          <p:spTgt spid="10256"/>
                                        </p:tgtEl>
                                        <p:attrNameLst>
                                          <p:attrName>ppt_x</p:attrName>
                                        </p:attrNameLst>
                                      </p:cBhvr>
                                      <p:tavLst>
                                        <p:tav tm="0">
                                          <p:val>
                                            <p:strVal val="#ppt_x"/>
                                          </p:val>
                                        </p:tav>
                                        <p:tav tm="100000">
                                          <p:val>
                                            <p:strVal val="#ppt_x"/>
                                          </p:val>
                                        </p:tav>
                                      </p:tavLst>
                                    </p:anim>
                                    <p:anim calcmode="lin" valueType="num">
                                      <p:cBhvr additive="base">
                                        <p:cTn id="13" dur="500" fill="hold"/>
                                        <p:tgtEl>
                                          <p:spTgt spid="10256"/>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10258"/>
                                        </p:tgtEl>
                                        <p:attrNameLst>
                                          <p:attrName>style.visibility</p:attrName>
                                        </p:attrNameLst>
                                      </p:cBhvr>
                                      <p:to>
                                        <p:strVal val="visible"/>
                                      </p:to>
                                    </p:set>
                                    <p:anim calcmode="lin" valueType="num">
                                      <p:cBhvr additive="base">
                                        <p:cTn id="17" dur="500" fill="hold"/>
                                        <p:tgtEl>
                                          <p:spTgt spid="10258"/>
                                        </p:tgtEl>
                                        <p:attrNameLst>
                                          <p:attrName>ppt_x</p:attrName>
                                        </p:attrNameLst>
                                      </p:cBhvr>
                                      <p:tavLst>
                                        <p:tav tm="0">
                                          <p:val>
                                            <p:strVal val="#ppt_x"/>
                                          </p:val>
                                        </p:tav>
                                        <p:tav tm="100000">
                                          <p:val>
                                            <p:strVal val="#ppt_x"/>
                                          </p:val>
                                        </p:tav>
                                      </p:tavLst>
                                    </p:anim>
                                    <p:anim calcmode="lin" valueType="num">
                                      <p:cBhvr additive="base">
                                        <p:cTn id="18" dur="500" fill="hold"/>
                                        <p:tgtEl>
                                          <p:spTgt spid="1025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9"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7F5AF421-D617-C344-B11B-E94AA807BBCF}"/>
              </a:ext>
            </a:extLst>
          </p:cNvPr>
          <p:cNvSpPr>
            <a:spLocks noChangeArrowheads="1"/>
          </p:cNvSpPr>
          <p:nvPr/>
        </p:nvSpPr>
        <p:spPr bwMode="auto">
          <a:xfrm>
            <a:off x="457200" y="762000"/>
            <a:ext cx="8382000" cy="5867400"/>
          </a:xfrm>
          <a:prstGeom prst="roundRect">
            <a:avLst>
              <a:gd name="adj" fmla="val 4046"/>
            </a:avLst>
          </a:prstGeom>
          <a:noFill/>
          <a:ln w="57150" cmpd="thickThin">
            <a:solidFill>
              <a:srgbClr val="800000"/>
            </a:solidFill>
            <a:round/>
            <a:headEnd/>
            <a:tailEnd/>
          </a:ln>
          <a:effectLst>
            <a:outerShdw blurRad="40000" dist="23000" dir="5400000" rotWithShape="0">
              <a:srgbClr val="808080">
                <a:alpha val="34999"/>
              </a:srgbClr>
            </a:outerShdw>
          </a:effectLst>
        </p:spPr>
        <p:txBody>
          <a:bodyPr anchor="ctr"/>
          <a:lstStyle>
            <a:lvl1pPr>
              <a:defRPr kumimoji="1" sz="2800">
                <a:solidFill>
                  <a:schemeClr val="tx1"/>
                </a:solidFill>
                <a:latin typeface="Arial" panose="020B0604020202020204" pitchFamily="34" charset="0"/>
                <a:ea typeface="宋体" panose="02010600030101010101" pitchFamily="2" charset="-122"/>
              </a:defRPr>
            </a:lvl1pPr>
            <a:lvl2pPr marL="742950" indent="-285750">
              <a:defRPr kumimoji="1" sz="2800">
                <a:solidFill>
                  <a:schemeClr val="tx1"/>
                </a:solidFill>
                <a:latin typeface="Arial" panose="020B0604020202020204" pitchFamily="34" charset="0"/>
                <a:ea typeface="宋体" panose="02010600030101010101" pitchFamily="2" charset="-122"/>
              </a:defRPr>
            </a:lvl2pPr>
            <a:lvl3pPr marL="1143000" indent="-228600">
              <a:defRPr kumimoji="1" sz="2800">
                <a:solidFill>
                  <a:schemeClr val="tx1"/>
                </a:solidFill>
                <a:latin typeface="Arial" panose="020B0604020202020204" pitchFamily="34" charset="0"/>
                <a:ea typeface="宋体" panose="02010600030101010101" pitchFamily="2" charset="-122"/>
              </a:defRPr>
            </a:lvl3pPr>
            <a:lvl4pPr marL="1600200" indent="-228600">
              <a:defRPr kumimoji="1" sz="2800">
                <a:solidFill>
                  <a:schemeClr val="tx1"/>
                </a:solidFill>
                <a:latin typeface="Arial" panose="020B0604020202020204" pitchFamily="34" charset="0"/>
                <a:ea typeface="宋体" panose="02010600030101010101" pitchFamily="2" charset="-122"/>
              </a:defRPr>
            </a:lvl4pPr>
            <a:lvl5pPr marL="2057400" indent="-228600">
              <a:defRPr kumimoji="1" sz="28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9pPr>
          </a:lstStyle>
          <a:p>
            <a:pPr algn="ctr" eaLnBrk="1" hangingPunct="1">
              <a:spcBef>
                <a:spcPct val="20000"/>
              </a:spcBef>
              <a:buFontTx/>
              <a:buChar char="•"/>
              <a:defRPr/>
            </a:pPr>
            <a:endParaRPr kumimoji="0" lang="en-US" altLang="zh-CN">
              <a:solidFill>
                <a:srgbClr val="FFFFFF"/>
              </a:solidFill>
            </a:endParaRPr>
          </a:p>
        </p:txBody>
      </p:sp>
      <p:sp>
        <p:nvSpPr>
          <p:cNvPr id="48130" name="Title 1">
            <a:extLst>
              <a:ext uri="{FF2B5EF4-FFF2-40B4-BE49-F238E27FC236}">
                <a16:creationId xmlns:a16="http://schemas.microsoft.com/office/drawing/2014/main" id="{29070791-6EF7-D94A-9380-648B4BD0C86A}"/>
              </a:ext>
            </a:extLst>
          </p:cNvPr>
          <p:cNvSpPr>
            <a:spLocks noGrp="1" noChangeArrowheads="1"/>
          </p:cNvSpPr>
          <p:nvPr>
            <p:ph type="title"/>
          </p:nvPr>
        </p:nvSpPr>
        <p:spPr>
          <a:xfrm>
            <a:off x="0" y="63500"/>
            <a:ext cx="9144000" cy="488950"/>
          </a:xfrm>
        </p:spPr>
        <p:txBody>
          <a:bodyPr/>
          <a:lstStyle/>
          <a:p>
            <a:pPr eaLnBrk="1" hangingPunct="1"/>
            <a:r>
              <a:rPr kumimoji="0" lang="en-US" altLang="zh-CN" sz="3200"/>
              <a:t>High-Energy Nuclear Collider Experiments</a:t>
            </a:r>
          </a:p>
        </p:txBody>
      </p:sp>
      <p:pic>
        <p:nvPicPr>
          <p:cNvPr id="48131" name="Picture 3">
            <a:extLst>
              <a:ext uri="{FF2B5EF4-FFF2-40B4-BE49-F238E27FC236}">
                <a16:creationId xmlns:a16="http://schemas.microsoft.com/office/drawing/2014/main" id="{FD731334-392D-1549-A1C9-4E56971480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42517" y="946006"/>
            <a:ext cx="2002994" cy="175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a:extLst>
              <a:ext uri="{FF2B5EF4-FFF2-40B4-BE49-F238E27FC236}">
                <a16:creationId xmlns:a16="http://schemas.microsoft.com/office/drawing/2014/main" id="{66E98EE5-02A2-344F-B521-ECE62DD9D2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985214"/>
            <a:ext cx="3436938"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a:extLst>
              <a:ext uri="{FF2B5EF4-FFF2-40B4-BE49-F238E27FC236}">
                <a16:creationId xmlns:a16="http://schemas.microsoft.com/office/drawing/2014/main" id="{C0105F47-EBEE-E440-BA60-D7242F04B99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41580" y="3391543"/>
            <a:ext cx="2330420" cy="17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6">
            <a:extLst>
              <a:ext uri="{FF2B5EF4-FFF2-40B4-BE49-F238E27FC236}">
                <a16:creationId xmlns:a16="http://schemas.microsoft.com/office/drawing/2014/main" id="{F499EA5B-D2C6-0942-A8E6-BEFDB407C57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77694" y="3431577"/>
            <a:ext cx="200025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7">
            <a:extLst>
              <a:ext uri="{FF2B5EF4-FFF2-40B4-BE49-F238E27FC236}">
                <a16:creationId xmlns:a16="http://schemas.microsoft.com/office/drawing/2014/main" id="{9D6D8B8C-4478-EF40-83AF-77DFBC904F1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5154613"/>
            <a:ext cx="1600200"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6" name="Rectangle 8">
            <a:extLst>
              <a:ext uri="{FF2B5EF4-FFF2-40B4-BE49-F238E27FC236}">
                <a16:creationId xmlns:a16="http://schemas.microsoft.com/office/drawing/2014/main" id="{9707CDAC-49B2-5744-80C3-3B61BB5CF29E}"/>
              </a:ext>
            </a:extLst>
          </p:cNvPr>
          <p:cNvSpPr>
            <a:spLocks noChangeArrowheads="1"/>
          </p:cNvSpPr>
          <p:nvPr/>
        </p:nvSpPr>
        <p:spPr bwMode="auto">
          <a:xfrm>
            <a:off x="5497209" y="2654950"/>
            <a:ext cx="3190875"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1400" b="1" dirty="0"/>
              <a:t>PHENIX </a:t>
            </a:r>
            <a:r>
              <a:rPr kumimoji="0" lang="en-US" altLang="zh-CN" sz="1400" dirty="0"/>
              <a:t>(Pioneering High Energy</a:t>
            </a:r>
          </a:p>
          <a:p>
            <a:pPr eaLnBrk="1" hangingPunct="1">
              <a:buFontTx/>
              <a:buNone/>
            </a:pPr>
            <a:r>
              <a:rPr kumimoji="0" lang="en-US" altLang="zh-CN" sz="1400" dirty="0"/>
              <a:t>Nuclear Ion Experiment)</a:t>
            </a:r>
          </a:p>
        </p:txBody>
      </p:sp>
      <p:sp>
        <p:nvSpPr>
          <p:cNvPr id="48137" name="Rectangle 9">
            <a:extLst>
              <a:ext uri="{FF2B5EF4-FFF2-40B4-BE49-F238E27FC236}">
                <a16:creationId xmlns:a16="http://schemas.microsoft.com/office/drawing/2014/main" id="{7D51484B-248F-8346-A4F7-BA1EB748080A}"/>
              </a:ext>
            </a:extLst>
          </p:cNvPr>
          <p:cNvSpPr>
            <a:spLocks noChangeArrowheads="1"/>
          </p:cNvSpPr>
          <p:nvPr/>
        </p:nvSpPr>
        <p:spPr bwMode="auto">
          <a:xfrm>
            <a:off x="1172110" y="2867231"/>
            <a:ext cx="30146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1400" b="1" dirty="0"/>
              <a:t>STAR </a:t>
            </a:r>
            <a:r>
              <a:rPr kumimoji="0" lang="en-US" altLang="zh-CN" sz="1400" dirty="0"/>
              <a:t>(Solenoidal Tracker At RHIC)</a:t>
            </a:r>
          </a:p>
        </p:txBody>
      </p:sp>
      <p:sp>
        <p:nvSpPr>
          <p:cNvPr id="48138" name="Rectangle 10">
            <a:extLst>
              <a:ext uri="{FF2B5EF4-FFF2-40B4-BE49-F238E27FC236}">
                <a16:creationId xmlns:a16="http://schemas.microsoft.com/office/drawing/2014/main" id="{27DABBF8-AB26-F34F-8CB1-5CA0A36D4C6F}"/>
              </a:ext>
            </a:extLst>
          </p:cNvPr>
          <p:cNvSpPr>
            <a:spLocks noChangeArrowheads="1"/>
          </p:cNvSpPr>
          <p:nvPr/>
        </p:nvSpPr>
        <p:spPr bwMode="auto">
          <a:xfrm>
            <a:off x="5205413" y="6183313"/>
            <a:ext cx="27193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1400" b="1" dirty="0"/>
              <a:t>CMS </a:t>
            </a:r>
            <a:r>
              <a:rPr kumimoji="0" lang="en-US" altLang="zh-CN" sz="1400" dirty="0"/>
              <a:t>(Compact Muon Solenoid)</a:t>
            </a:r>
          </a:p>
        </p:txBody>
      </p:sp>
      <p:sp>
        <p:nvSpPr>
          <p:cNvPr id="48139" name="Rectangle 11">
            <a:extLst>
              <a:ext uri="{FF2B5EF4-FFF2-40B4-BE49-F238E27FC236}">
                <a16:creationId xmlns:a16="http://schemas.microsoft.com/office/drawing/2014/main" id="{3235DC7D-C493-1248-9478-D6D8EFC6A14C}"/>
              </a:ext>
            </a:extLst>
          </p:cNvPr>
          <p:cNvSpPr>
            <a:spLocks noChangeArrowheads="1"/>
          </p:cNvSpPr>
          <p:nvPr/>
        </p:nvSpPr>
        <p:spPr bwMode="auto">
          <a:xfrm>
            <a:off x="5181600" y="4721225"/>
            <a:ext cx="29924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400" b="1"/>
              <a:t>ATLAS</a:t>
            </a:r>
            <a:r>
              <a:rPr kumimoji="0" lang="en-US" altLang="zh-CN" sz="1400"/>
              <a:t> (A Toroidal LHC Apparatus)</a:t>
            </a:r>
          </a:p>
        </p:txBody>
      </p:sp>
      <p:sp>
        <p:nvSpPr>
          <p:cNvPr id="48140" name="Rectangle 12">
            <a:extLst>
              <a:ext uri="{FF2B5EF4-FFF2-40B4-BE49-F238E27FC236}">
                <a16:creationId xmlns:a16="http://schemas.microsoft.com/office/drawing/2014/main" id="{0C205D89-952A-224F-A71F-711C0EEA728B}"/>
              </a:ext>
            </a:extLst>
          </p:cNvPr>
          <p:cNvSpPr>
            <a:spLocks noChangeArrowheads="1"/>
          </p:cNvSpPr>
          <p:nvPr/>
        </p:nvSpPr>
        <p:spPr bwMode="auto">
          <a:xfrm>
            <a:off x="600727" y="3595689"/>
            <a:ext cx="122161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1400" b="1" dirty="0"/>
              <a:t>ALICE</a:t>
            </a:r>
            <a:r>
              <a:rPr kumimoji="0" lang="en-US" altLang="zh-CN" sz="1400" dirty="0"/>
              <a:t> (A Large Ion Collider Experiment)</a:t>
            </a:r>
          </a:p>
        </p:txBody>
      </p:sp>
      <p:sp>
        <p:nvSpPr>
          <p:cNvPr id="16" name="Rounded Rectangle 15">
            <a:extLst>
              <a:ext uri="{FF2B5EF4-FFF2-40B4-BE49-F238E27FC236}">
                <a16:creationId xmlns:a16="http://schemas.microsoft.com/office/drawing/2014/main" id="{6E40DF43-39D4-204A-8C53-576B2B8E09D1}"/>
              </a:ext>
            </a:extLst>
          </p:cNvPr>
          <p:cNvSpPr>
            <a:spLocks noChangeArrowheads="1"/>
          </p:cNvSpPr>
          <p:nvPr/>
        </p:nvSpPr>
        <p:spPr bwMode="auto">
          <a:xfrm>
            <a:off x="735601" y="862147"/>
            <a:ext cx="7797800" cy="2400165"/>
          </a:xfrm>
          <a:prstGeom prst="roundRect">
            <a:avLst>
              <a:gd name="adj" fmla="val 4046"/>
            </a:avLst>
          </a:prstGeom>
          <a:noFill/>
          <a:ln w="38100" cmpd="dbl">
            <a:solidFill>
              <a:srgbClr val="008000"/>
            </a:solidFill>
            <a:round/>
            <a:headEnd/>
            <a:tailEnd/>
          </a:ln>
          <a:effectLst>
            <a:outerShdw blurRad="40000" dist="23000" dir="5400000" rotWithShape="0">
              <a:srgbClr val="808080">
                <a:alpha val="34999"/>
              </a:srgbClr>
            </a:outerShdw>
          </a:effectLst>
        </p:spPr>
        <p:txBody>
          <a:bodyPr anchor="ctr"/>
          <a:lstStyle>
            <a:lvl1pPr>
              <a:defRPr kumimoji="1" sz="2800">
                <a:solidFill>
                  <a:schemeClr val="tx1"/>
                </a:solidFill>
                <a:latin typeface="Arial" panose="020B0604020202020204" pitchFamily="34" charset="0"/>
                <a:ea typeface="宋体" panose="02010600030101010101" pitchFamily="2" charset="-122"/>
              </a:defRPr>
            </a:lvl1pPr>
            <a:lvl2pPr marL="742950" indent="-285750">
              <a:defRPr kumimoji="1" sz="2800">
                <a:solidFill>
                  <a:schemeClr val="tx1"/>
                </a:solidFill>
                <a:latin typeface="Arial" panose="020B0604020202020204" pitchFamily="34" charset="0"/>
                <a:ea typeface="宋体" panose="02010600030101010101" pitchFamily="2" charset="-122"/>
              </a:defRPr>
            </a:lvl2pPr>
            <a:lvl3pPr marL="1143000" indent="-228600">
              <a:defRPr kumimoji="1" sz="2800">
                <a:solidFill>
                  <a:schemeClr val="tx1"/>
                </a:solidFill>
                <a:latin typeface="Arial" panose="020B0604020202020204" pitchFamily="34" charset="0"/>
                <a:ea typeface="宋体" panose="02010600030101010101" pitchFamily="2" charset="-122"/>
              </a:defRPr>
            </a:lvl3pPr>
            <a:lvl4pPr marL="1600200" indent="-228600">
              <a:defRPr kumimoji="1" sz="2800">
                <a:solidFill>
                  <a:schemeClr val="tx1"/>
                </a:solidFill>
                <a:latin typeface="Arial" panose="020B0604020202020204" pitchFamily="34" charset="0"/>
                <a:ea typeface="宋体" panose="02010600030101010101" pitchFamily="2" charset="-122"/>
              </a:defRPr>
            </a:lvl4pPr>
            <a:lvl5pPr marL="2057400" indent="-228600">
              <a:defRPr kumimoji="1" sz="28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9pPr>
          </a:lstStyle>
          <a:p>
            <a:pPr algn="ctr" eaLnBrk="1" hangingPunct="1">
              <a:spcBef>
                <a:spcPct val="20000"/>
              </a:spcBef>
              <a:buFontTx/>
              <a:buChar char="•"/>
              <a:defRPr/>
            </a:pPr>
            <a:endParaRPr kumimoji="0" lang="en-US" altLang="zh-CN">
              <a:solidFill>
                <a:srgbClr val="FFFFFF"/>
              </a:solidFill>
            </a:endParaRPr>
          </a:p>
        </p:txBody>
      </p:sp>
      <p:pic>
        <p:nvPicPr>
          <p:cNvPr id="15" name="内容占位符 3">
            <a:extLst>
              <a:ext uri="{FF2B5EF4-FFF2-40B4-BE49-F238E27FC236}">
                <a16:creationId xmlns:a16="http://schemas.microsoft.com/office/drawing/2014/main" id="{73DC6D89-D03D-754F-AE9F-3FE064B30AB5}"/>
              </a:ext>
            </a:extLst>
          </p:cNvPr>
          <p:cNvPicPr>
            <a:picLocks noGrp="1" noChangeAspect="1"/>
          </p:cNvPicPr>
          <p:nvPr>
            <p:ph idx="1"/>
          </p:nvPr>
        </p:nvPicPr>
        <p:blipFill>
          <a:blip r:embed="rId7"/>
          <a:stretch>
            <a:fillRect/>
          </a:stretch>
        </p:blipFill>
        <p:spPr>
          <a:xfrm>
            <a:off x="1770902" y="5180525"/>
            <a:ext cx="2801098" cy="1327056"/>
          </a:xfrm>
          <a:prstGeom prst="rect">
            <a:avLst/>
          </a:prstGeom>
        </p:spPr>
      </p:pic>
      <p:sp>
        <p:nvSpPr>
          <p:cNvPr id="17" name="Rectangle 10">
            <a:extLst>
              <a:ext uri="{FF2B5EF4-FFF2-40B4-BE49-F238E27FC236}">
                <a16:creationId xmlns:a16="http://schemas.microsoft.com/office/drawing/2014/main" id="{5866BEEC-F917-B142-88E7-364EC8727EF9}"/>
              </a:ext>
            </a:extLst>
          </p:cNvPr>
          <p:cNvSpPr>
            <a:spLocks noChangeArrowheads="1"/>
          </p:cNvSpPr>
          <p:nvPr/>
        </p:nvSpPr>
        <p:spPr bwMode="auto">
          <a:xfrm>
            <a:off x="798338" y="5832764"/>
            <a:ext cx="6623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1400" b="1" dirty="0" err="1"/>
              <a:t>LHCb</a:t>
            </a:r>
            <a:endParaRPr kumimoji="0" lang="en-US" altLang="zh-CN" sz="1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2">
            <a:extLst>
              <a:ext uri="{FF2B5EF4-FFF2-40B4-BE49-F238E27FC236}">
                <a16:creationId xmlns:a16="http://schemas.microsoft.com/office/drawing/2014/main" id="{72F53C7E-8DF8-184B-A09A-CA120F2876BE}"/>
              </a:ext>
            </a:extLst>
          </p:cNvPr>
          <p:cNvSpPr>
            <a:spLocks noGrp="1" noChangeArrowheads="1"/>
          </p:cNvSpPr>
          <p:nvPr>
            <p:ph type="title"/>
          </p:nvPr>
        </p:nvSpPr>
        <p:spPr/>
        <p:txBody>
          <a:bodyPr/>
          <a:lstStyle/>
          <a:p>
            <a:pPr eaLnBrk="1" hangingPunct="1"/>
            <a:endParaRPr kumimoji="0" lang="en-US" altLang="zh-CN"/>
          </a:p>
        </p:txBody>
      </p:sp>
      <p:pic>
        <p:nvPicPr>
          <p:cNvPr id="49157" name="Picture 3" descr="Collab">
            <a:extLst>
              <a:ext uri="{FF2B5EF4-FFF2-40B4-BE49-F238E27FC236}">
                <a16:creationId xmlns:a16="http://schemas.microsoft.com/office/drawing/2014/main" id="{A0F2F668-83E7-D54F-AD99-54775E44B9E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7938"/>
            <a:ext cx="9448800" cy="6823075"/>
          </a:xfrm>
        </p:spPr>
      </p:pic>
      <p:sp>
        <p:nvSpPr>
          <p:cNvPr id="394244" name="Text Box 4">
            <a:extLst>
              <a:ext uri="{FF2B5EF4-FFF2-40B4-BE49-F238E27FC236}">
                <a16:creationId xmlns:a16="http://schemas.microsoft.com/office/drawing/2014/main" id="{6C213B05-B3EB-934E-B8EC-7C9A8891690E}"/>
              </a:ext>
            </a:extLst>
          </p:cNvPr>
          <p:cNvSpPr txBox="1">
            <a:spLocks noChangeArrowheads="1"/>
          </p:cNvSpPr>
          <p:nvPr/>
        </p:nvSpPr>
        <p:spPr bwMode="auto">
          <a:xfrm>
            <a:off x="2819400" y="0"/>
            <a:ext cx="3581400" cy="528638"/>
          </a:xfrm>
          <a:prstGeom prst="rect">
            <a:avLst/>
          </a:prstGeom>
          <a:solidFill>
            <a:schemeClr val="tx1"/>
          </a:solidFill>
          <a:ln w="9525">
            <a:solidFill>
              <a:srgbClr val="CC3300"/>
            </a:solidFill>
            <a:miter lim="800000"/>
            <a:headEnd type="none" w="sm" len="sm"/>
            <a:tailEnd type="none" w="sm" len="sm"/>
          </a:ln>
          <a:effectLst/>
        </p:spPr>
        <p:txBody>
          <a:bodyPr>
            <a:spAutoFit/>
          </a:bodyPr>
          <a:lstStyle/>
          <a:p>
            <a:pPr eaLnBrk="1" hangingPunct="1">
              <a:spcBef>
                <a:spcPct val="20000"/>
              </a:spcBef>
              <a:defRPr/>
            </a:pPr>
            <a:r>
              <a:rPr lang="en-US" b="1" i="1" dirty="0">
                <a:solidFill>
                  <a:schemeClr val="bg1"/>
                </a:solidFill>
                <a:effectLst>
                  <a:outerShdw blurRad="38100" dist="38100" dir="2700000" algn="tl">
                    <a:srgbClr val="808080"/>
                  </a:outerShdw>
                </a:effectLst>
                <a:latin typeface="Arial" charset="0"/>
                <a:ea typeface="宋体" charset="0"/>
              </a:rPr>
              <a:t>STAR Collaboration</a:t>
            </a:r>
            <a:endParaRPr lang="en-US" sz="3600" b="1" dirty="0">
              <a:solidFill>
                <a:srgbClr val="0000FF"/>
              </a:solidFill>
              <a:effectLst>
                <a:outerShdw blurRad="38100" dist="38100" dir="2700000" algn="tl">
                  <a:srgbClr val="FFFFFF"/>
                </a:outerShdw>
              </a:effectLst>
              <a:latin typeface="Arial" charset="0"/>
              <a:ea typeface="宋体" charset="0"/>
            </a:endParaRPr>
          </a:p>
        </p:txBody>
      </p:sp>
      <p:sp>
        <p:nvSpPr>
          <p:cNvPr id="8" name="Text Box 8">
            <a:extLst>
              <a:ext uri="{FF2B5EF4-FFF2-40B4-BE49-F238E27FC236}">
                <a16:creationId xmlns:a16="http://schemas.microsoft.com/office/drawing/2014/main" id="{1AA775D7-D1D9-4B4A-A19B-C76B6A387E08}"/>
              </a:ext>
            </a:extLst>
          </p:cNvPr>
          <p:cNvSpPr txBox="1">
            <a:spLocks noChangeArrowheads="1"/>
          </p:cNvSpPr>
          <p:nvPr/>
        </p:nvSpPr>
        <p:spPr bwMode="auto">
          <a:xfrm>
            <a:off x="7130259" y="3312042"/>
            <a:ext cx="1996198" cy="1615827"/>
          </a:xfrm>
          <a:prstGeom prst="rect">
            <a:avLst/>
          </a:prstGeom>
          <a:solidFill>
            <a:srgbClr val="EFD80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FontTx/>
              <a:buNone/>
            </a:pPr>
            <a:r>
              <a:rPr lang="en-US" altLang="zh-CN" sz="1800" b="1" dirty="0">
                <a:solidFill>
                  <a:srgbClr val="CC0000"/>
                </a:solidFill>
                <a:latin typeface="Times New Roman" panose="02020603050405020304" pitchFamily="18" charset="0"/>
              </a:rPr>
              <a:t>STAR</a:t>
            </a:r>
          </a:p>
          <a:p>
            <a:pPr>
              <a:spcBef>
                <a:spcPct val="50000"/>
              </a:spcBef>
              <a:buFontTx/>
              <a:buNone/>
            </a:pPr>
            <a:r>
              <a:rPr lang="en" altLang="zh-CN" sz="1800" dirty="0"/>
              <a:t>760 collaborators </a:t>
            </a:r>
          </a:p>
          <a:p>
            <a:pPr>
              <a:spcBef>
                <a:spcPct val="50000"/>
              </a:spcBef>
              <a:buFontTx/>
              <a:buNone/>
            </a:pPr>
            <a:r>
              <a:rPr lang="en" altLang="zh-CN" sz="1800" dirty="0"/>
              <a:t>70 institutions</a:t>
            </a:r>
            <a:r>
              <a:rPr lang="zh-CN" altLang="en-US" sz="1800" dirty="0">
                <a:solidFill>
                  <a:srgbClr val="FF0000"/>
                </a:solidFill>
              </a:rPr>
              <a:t> </a:t>
            </a:r>
            <a:r>
              <a:rPr lang="en-US" altLang="zh-CN" sz="1800" dirty="0">
                <a:solidFill>
                  <a:srgbClr val="FF0000"/>
                </a:solidFill>
              </a:rPr>
              <a:t>(8)</a:t>
            </a:r>
            <a:endParaRPr lang="en" altLang="zh-CN" sz="1800" dirty="0">
              <a:solidFill>
                <a:srgbClr val="FF0000"/>
              </a:solidFill>
            </a:endParaRPr>
          </a:p>
          <a:p>
            <a:pPr>
              <a:spcBef>
                <a:spcPct val="50000"/>
              </a:spcBef>
              <a:buFontTx/>
              <a:buNone/>
            </a:pPr>
            <a:r>
              <a:rPr lang="en" altLang="zh-CN" sz="1800" dirty="0"/>
              <a:t>14 countries</a:t>
            </a:r>
            <a:endParaRPr lang="en-US" altLang="zh-CN" sz="1800" b="1" dirty="0">
              <a:solidFill>
                <a:srgbClr val="CC0000"/>
              </a:solidFill>
              <a:latin typeface="Times New Roman" panose="02020603050405020304" pitchFamily="18" charset="0"/>
            </a:endParaRPr>
          </a:p>
        </p:txBody>
      </p:sp>
      <p:pic>
        <p:nvPicPr>
          <p:cNvPr id="9" name="Picture 5">
            <a:extLst>
              <a:ext uri="{FF2B5EF4-FFF2-40B4-BE49-F238E27FC236}">
                <a16:creationId xmlns:a16="http://schemas.microsoft.com/office/drawing/2014/main" id="{98F21AC6-948C-3C4F-A20E-61C257C451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41580" y="3391543"/>
            <a:ext cx="2330420" cy="17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B539313F-CCB3-1447-B851-74095C7C2EC5}"/>
              </a:ext>
            </a:extLst>
          </p:cNvPr>
          <p:cNvSpPr>
            <a:spLocks/>
          </p:cNvSpPr>
          <p:nvPr/>
        </p:nvSpPr>
        <p:spPr bwMode="auto">
          <a:xfrm>
            <a:off x="8358188" y="0"/>
            <a:ext cx="78581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r" eaLnBrk="1" hangingPunct="1">
              <a:spcBef>
                <a:spcPts val="800"/>
              </a:spcBef>
            </a:pPr>
            <a:r>
              <a:rPr kumimoji="0" lang="en-US" altLang="zh-CN" sz="140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 </a:t>
            </a:r>
          </a:p>
        </p:txBody>
      </p:sp>
      <p:pic>
        <p:nvPicPr>
          <p:cNvPr id="51203" name="Picture 3">
            <a:extLst>
              <a:ext uri="{FF2B5EF4-FFF2-40B4-BE49-F238E27FC236}">
                <a16:creationId xmlns:a16="http://schemas.microsoft.com/office/drawing/2014/main" id="{AEFB7215-B90F-8644-A654-D9CB4A581D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65" t="-21986" r="3027" b="3111"/>
          <a:stretch>
            <a:fillRect/>
          </a:stretch>
        </p:blipFill>
        <p:spPr bwMode="auto">
          <a:xfrm>
            <a:off x="1066800" y="76200"/>
            <a:ext cx="7696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1204" name="Rectangle 4">
            <a:extLst>
              <a:ext uri="{FF2B5EF4-FFF2-40B4-BE49-F238E27FC236}">
                <a16:creationId xmlns:a16="http://schemas.microsoft.com/office/drawing/2014/main" id="{445E4F66-A381-0C40-AA1B-76242FE05874}"/>
              </a:ext>
            </a:extLst>
          </p:cNvPr>
          <p:cNvSpPr>
            <a:spLocks/>
          </p:cNvSpPr>
          <p:nvPr/>
        </p:nvSpPr>
        <p:spPr bwMode="auto">
          <a:xfrm>
            <a:off x="4419600" y="3276600"/>
            <a:ext cx="838200" cy="527050"/>
          </a:xfrm>
          <a:prstGeom prst="rect">
            <a:avLst/>
          </a:prstGeom>
          <a:noFill/>
          <a:ln w="25400">
            <a:solidFill>
              <a:srgbClr val="F7DD9C"/>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endParaRPr kumimoji="0" lang="en-US" altLang="zh-CN" sz="2800"/>
          </a:p>
        </p:txBody>
      </p:sp>
      <p:sp>
        <p:nvSpPr>
          <p:cNvPr id="51205" name="Line 5">
            <a:extLst>
              <a:ext uri="{FF2B5EF4-FFF2-40B4-BE49-F238E27FC236}">
                <a16:creationId xmlns:a16="http://schemas.microsoft.com/office/drawing/2014/main" id="{A04695BB-1D89-A14F-9A7E-1B81F953CE62}"/>
              </a:ext>
            </a:extLst>
          </p:cNvPr>
          <p:cNvSpPr>
            <a:spLocks noChangeShapeType="1"/>
          </p:cNvSpPr>
          <p:nvPr/>
        </p:nvSpPr>
        <p:spPr bwMode="auto">
          <a:xfrm flipH="1">
            <a:off x="809625" y="3276600"/>
            <a:ext cx="3609975" cy="1447800"/>
          </a:xfrm>
          <a:prstGeom prst="line">
            <a:avLst/>
          </a:prstGeom>
          <a:noFill/>
          <a:ln w="25400">
            <a:solidFill>
              <a:srgbClr val="F7DD9C"/>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206" name="Line 6">
            <a:extLst>
              <a:ext uri="{FF2B5EF4-FFF2-40B4-BE49-F238E27FC236}">
                <a16:creationId xmlns:a16="http://schemas.microsoft.com/office/drawing/2014/main" id="{7535B238-B1A9-7E4E-801F-9DAF9D7D6D5B}"/>
              </a:ext>
            </a:extLst>
          </p:cNvPr>
          <p:cNvSpPr>
            <a:spLocks noChangeShapeType="1"/>
          </p:cNvSpPr>
          <p:nvPr/>
        </p:nvSpPr>
        <p:spPr bwMode="auto">
          <a:xfrm flipH="1">
            <a:off x="2819400" y="3789363"/>
            <a:ext cx="2438400" cy="2078037"/>
          </a:xfrm>
          <a:prstGeom prst="line">
            <a:avLst/>
          </a:prstGeom>
          <a:noFill/>
          <a:ln w="25400">
            <a:solidFill>
              <a:srgbClr val="F7DD9C"/>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207" name="Line 8">
            <a:extLst>
              <a:ext uri="{FF2B5EF4-FFF2-40B4-BE49-F238E27FC236}">
                <a16:creationId xmlns:a16="http://schemas.microsoft.com/office/drawing/2014/main" id="{0536C680-310C-2644-AC98-628A67BE9B96}"/>
              </a:ext>
            </a:extLst>
          </p:cNvPr>
          <p:cNvSpPr>
            <a:spLocks noChangeShapeType="1"/>
          </p:cNvSpPr>
          <p:nvPr/>
        </p:nvSpPr>
        <p:spPr bwMode="auto">
          <a:xfrm flipH="1" flipV="1">
            <a:off x="809625" y="3736975"/>
            <a:ext cx="866775" cy="1749425"/>
          </a:xfrm>
          <a:prstGeom prst="line">
            <a:avLst/>
          </a:prstGeom>
          <a:noFill/>
          <a:ln w="19050">
            <a:solidFill>
              <a:srgbClr val="C4EBF0"/>
            </a:solidFill>
            <a:round/>
            <a:headEnd type="arrow" w="med" len="med"/>
            <a:tailEnd/>
          </a:ln>
          <a:extLst>
            <a:ext uri="{909E8E84-426E-40DD-AFC4-6F175D3DCCD1}">
              <a14:hiddenFill xmlns:a14="http://schemas.microsoft.com/office/drawing/2010/main">
                <a:noFill/>
              </a14:hiddenFill>
            </a:ext>
          </a:extLst>
        </p:spPr>
        <p:txBody>
          <a:bodyPr/>
          <a:lstStyle/>
          <a:p>
            <a:endParaRPr lang="zh-CN" altLang="en-US"/>
          </a:p>
        </p:txBody>
      </p:sp>
      <p:sp>
        <p:nvSpPr>
          <p:cNvPr id="51208" name="Rectangle 9">
            <a:extLst>
              <a:ext uri="{FF2B5EF4-FFF2-40B4-BE49-F238E27FC236}">
                <a16:creationId xmlns:a16="http://schemas.microsoft.com/office/drawing/2014/main" id="{9BF230F0-567F-FC47-870D-13D4512EF038}"/>
              </a:ext>
            </a:extLst>
          </p:cNvPr>
          <p:cNvSpPr>
            <a:spLocks/>
          </p:cNvSpPr>
          <p:nvPr/>
        </p:nvSpPr>
        <p:spPr bwMode="auto">
          <a:xfrm>
            <a:off x="152400" y="2754313"/>
            <a:ext cx="1981200" cy="1477962"/>
          </a:xfrm>
          <a:prstGeom prst="rect">
            <a:avLst/>
          </a:prstGeom>
          <a:solidFill>
            <a:schemeClr val="bg1"/>
          </a:solidFill>
          <a:ln w="12700">
            <a:solidFill>
              <a:srgbClr val="791118"/>
            </a:solidFill>
            <a:miter lim="800000"/>
            <a:headEnd/>
            <a:tailEnd/>
          </a:ln>
        </p:spPr>
        <p:txBody>
          <a:bodyPr lIns="0" tIns="0" rIns="40639" bIns="0" anchor="ctr">
            <a:spAutoFit/>
          </a:bodyPr>
          <a:lstStyle>
            <a:lvl1pPr marL="39688">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400" i="1">
                <a:solidFill>
                  <a:srgbClr val="96151F"/>
                </a:solidFill>
                <a:latin typeface="Arial Black" panose="020B0604020202020204" pitchFamily="34" charset="0"/>
              </a:rPr>
              <a:t>Heavy Flavor Tracker </a:t>
            </a:r>
            <a:r>
              <a:rPr kumimoji="0" lang="en-US" altLang="zh-CN" sz="2400">
                <a:solidFill>
                  <a:srgbClr val="96151F"/>
                </a:solidFill>
                <a:latin typeface="Arial Black" panose="020B0604020202020204" pitchFamily="34" charset="0"/>
              </a:rPr>
              <a:t>(HFT) </a:t>
            </a:r>
            <a:r>
              <a:rPr kumimoji="0" lang="en-US" altLang="zh-CN" sz="2400" i="1">
                <a:solidFill>
                  <a:srgbClr val="96151F"/>
                </a:solidFill>
                <a:latin typeface="Arial Black" panose="020B0604020202020204" pitchFamily="34" charset="0"/>
              </a:rPr>
              <a:t>2013</a:t>
            </a:r>
            <a:endParaRPr kumimoji="0" lang="en-US" altLang="zh-CN" sz="2400">
              <a:solidFill>
                <a:srgbClr val="0C0572"/>
              </a:solidFill>
              <a:latin typeface="Comic Sans MS" panose="030F0902030302020204" pitchFamily="66" charset="0"/>
              <a:sym typeface="Comic Sans MS" panose="030F0902030302020204" pitchFamily="66" charset="0"/>
            </a:endParaRPr>
          </a:p>
        </p:txBody>
      </p:sp>
      <p:sp>
        <p:nvSpPr>
          <p:cNvPr id="51209" name="Line 10">
            <a:extLst>
              <a:ext uri="{FF2B5EF4-FFF2-40B4-BE49-F238E27FC236}">
                <a16:creationId xmlns:a16="http://schemas.microsoft.com/office/drawing/2014/main" id="{BE98C39E-AEAA-9241-B68E-ADE37D05BFDD}"/>
              </a:ext>
            </a:extLst>
          </p:cNvPr>
          <p:cNvSpPr>
            <a:spLocks noChangeShapeType="1"/>
          </p:cNvSpPr>
          <p:nvPr/>
        </p:nvSpPr>
        <p:spPr bwMode="auto">
          <a:xfrm flipH="1" flipV="1">
            <a:off x="1066800" y="2092325"/>
            <a:ext cx="3336925" cy="866775"/>
          </a:xfrm>
          <a:prstGeom prst="line">
            <a:avLst/>
          </a:prstGeom>
          <a:noFill/>
          <a:ln w="19050">
            <a:solidFill>
              <a:srgbClr val="C4EBF0"/>
            </a:solidFill>
            <a:round/>
            <a:headEnd type="arrow" w="med" len="med"/>
            <a:tailEnd/>
          </a:ln>
          <a:extLst>
            <a:ext uri="{909E8E84-426E-40DD-AFC4-6F175D3DCCD1}">
              <a14:hiddenFill xmlns:a14="http://schemas.microsoft.com/office/drawing/2010/main">
                <a:noFill/>
              </a14:hiddenFill>
            </a:ext>
          </a:extLst>
        </p:spPr>
        <p:txBody>
          <a:bodyPr/>
          <a:lstStyle/>
          <a:p>
            <a:endParaRPr lang="zh-CN" altLang="en-US"/>
          </a:p>
        </p:txBody>
      </p:sp>
      <p:sp>
        <p:nvSpPr>
          <p:cNvPr id="51210" name="Rectangle 11">
            <a:extLst>
              <a:ext uri="{FF2B5EF4-FFF2-40B4-BE49-F238E27FC236}">
                <a16:creationId xmlns:a16="http://schemas.microsoft.com/office/drawing/2014/main" id="{195E5617-702B-6541-946C-C135357008DF}"/>
              </a:ext>
            </a:extLst>
          </p:cNvPr>
          <p:cNvSpPr>
            <a:spLocks/>
          </p:cNvSpPr>
          <p:nvPr/>
        </p:nvSpPr>
        <p:spPr bwMode="auto">
          <a:xfrm>
            <a:off x="152400" y="1600200"/>
            <a:ext cx="1981200" cy="492125"/>
          </a:xfrm>
          <a:prstGeom prst="rect">
            <a:avLst/>
          </a:prstGeom>
          <a:solidFill>
            <a:schemeClr val="bg1"/>
          </a:solidFill>
          <a:ln w="12700">
            <a:solidFill>
              <a:srgbClr val="791118"/>
            </a:solidFill>
            <a:miter lim="800000"/>
            <a:headEnd/>
            <a:tailEnd/>
          </a:ln>
        </p:spPr>
        <p:txBody>
          <a:bodyPr lIns="0" tIns="0" rIns="40639" bIns="0" anchor="ctr">
            <a:spAutoFit/>
          </a:bodyPr>
          <a:lstStyle>
            <a:lvl1pPr marL="39688">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1600" i="1">
                <a:solidFill>
                  <a:srgbClr val="0C0572"/>
                </a:solidFill>
                <a:latin typeface="Arial Black" panose="020B0604020202020204" pitchFamily="34" charset="0"/>
              </a:rPr>
              <a:t>Time Projection Chamber </a:t>
            </a:r>
            <a:r>
              <a:rPr kumimoji="0" lang="en-US" altLang="zh-CN" sz="1600">
                <a:solidFill>
                  <a:srgbClr val="0C0572"/>
                </a:solidFill>
                <a:latin typeface="Arial Black" panose="020B0604020202020204" pitchFamily="34" charset="0"/>
              </a:rPr>
              <a:t>(TPC)</a:t>
            </a:r>
            <a:endParaRPr kumimoji="0" lang="en-US" altLang="zh-CN" sz="1600">
              <a:solidFill>
                <a:srgbClr val="0C0572"/>
              </a:solidFill>
              <a:latin typeface="Comic Sans MS" panose="030F0902030302020204" pitchFamily="66" charset="0"/>
              <a:sym typeface="Comic Sans MS" panose="030F0902030302020204" pitchFamily="66" charset="0"/>
            </a:endParaRPr>
          </a:p>
        </p:txBody>
      </p:sp>
      <p:sp>
        <p:nvSpPr>
          <p:cNvPr id="51211" name="Line 12">
            <a:extLst>
              <a:ext uri="{FF2B5EF4-FFF2-40B4-BE49-F238E27FC236}">
                <a16:creationId xmlns:a16="http://schemas.microsoft.com/office/drawing/2014/main" id="{3A4E891F-F6D6-EB42-93BC-519AC4300C4F}"/>
              </a:ext>
            </a:extLst>
          </p:cNvPr>
          <p:cNvSpPr>
            <a:spLocks noChangeShapeType="1"/>
          </p:cNvSpPr>
          <p:nvPr/>
        </p:nvSpPr>
        <p:spPr bwMode="auto">
          <a:xfrm flipV="1">
            <a:off x="5257800" y="1323975"/>
            <a:ext cx="1447800" cy="962025"/>
          </a:xfrm>
          <a:prstGeom prst="line">
            <a:avLst/>
          </a:prstGeom>
          <a:noFill/>
          <a:ln w="19050">
            <a:solidFill>
              <a:srgbClr val="C4EBF0"/>
            </a:solidFill>
            <a:round/>
            <a:headEnd type="arrow" w="med" len="med"/>
            <a:tailEnd/>
          </a:ln>
          <a:extLst>
            <a:ext uri="{909E8E84-426E-40DD-AFC4-6F175D3DCCD1}">
              <a14:hiddenFill xmlns:a14="http://schemas.microsoft.com/office/drawing/2010/main">
                <a:noFill/>
              </a14:hiddenFill>
            </a:ext>
          </a:extLst>
        </p:spPr>
        <p:txBody>
          <a:bodyPr/>
          <a:lstStyle/>
          <a:p>
            <a:endParaRPr lang="zh-CN" altLang="en-US"/>
          </a:p>
        </p:txBody>
      </p:sp>
      <p:sp>
        <p:nvSpPr>
          <p:cNvPr id="51212" name="Line 13">
            <a:extLst>
              <a:ext uri="{FF2B5EF4-FFF2-40B4-BE49-F238E27FC236}">
                <a16:creationId xmlns:a16="http://schemas.microsoft.com/office/drawing/2014/main" id="{7D3AA8D7-0147-B64B-8BC1-8AE2FE870E5F}"/>
              </a:ext>
            </a:extLst>
          </p:cNvPr>
          <p:cNvSpPr>
            <a:spLocks noChangeShapeType="1"/>
          </p:cNvSpPr>
          <p:nvPr/>
        </p:nvSpPr>
        <p:spPr bwMode="auto">
          <a:xfrm>
            <a:off x="5486400" y="3810000"/>
            <a:ext cx="2209800" cy="2057400"/>
          </a:xfrm>
          <a:prstGeom prst="line">
            <a:avLst/>
          </a:prstGeom>
          <a:noFill/>
          <a:ln w="19050">
            <a:solidFill>
              <a:srgbClr val="C4EBF0"/>
            </a:solidFill>
            <a:round/>
            <a:headEnd type="arrow" w="med" len="med"/>
            <a:tailEnd/>
          </a:ln>
          <a:extLst>
            <a:ext uri="{909E8E84-426E-40DD-AFC4-6F175D3DCCD1}">
              <a14:hiddenFill xmlns:a14="http://schemas.microsoft.com/office/drawing/2010/main">
                <a:noFill/>
              </a14:hiddenFill>
            </a:ext>
          </a:extLst>
        </p:spPr>
        <p:txBody>
          <a:bodyPr/>
          <a:lstStyle/>
          <a:p>
            <a:endParaRPr lang="zh-CN" altLang="en-US"/>
          </a:p>
        </p:txBody>
      </p:sp>
      <p:sp>
        <p:nvSpPr>
          <p:cNvPr id="51213" name="Rectangle 14">
            <a:extLst>
              <a:ext uri="{FF2B5EF4-FFF2-40B4-BE49-F238E27FC236}">
                <a16:creationId xmlns:a16="http://schemas.microsoft.com/office/drawing/2014/main" id="{06C42C86-04DF-F449-861F-287047E0EB5B}"/>
              </a:ext>
            </a:extLst>
          </p:cNvPr>
          <p:cNvSpPr>
            <a:spLocks/>
          </p:cNvSpPr>
          <p:nvPr/>
        </p:nvSpPr>
        <p:spPr bwMode="auto">
          <a:xfrm>
            <a:off x="7548563" y="5621338"/>
            <a:ext cx="1138237" cy="246062"/>
          </a:xfrm>
          <a:prstGeom prst="rect">
            <a:avLst/>
          </a:prstGeom>
          <a:solidFill>
            <a:schemeClr val="bg1"/>
          </a:solidFill>
          <a:ln w="12700">
            <a:solidFill>
              <a:srgbClr val="791118"/>
            </a:solidFill>
            <a:miter lim="800000"/>
            <a:headEnd/>
            <a:tailEnd/>
          </a:ln>
        </p:spPr>
        <p:txBody>
          <a:bodyPr lIns="0" tIns="0" rIns="40639" bIns="0" anchor="ctr">
            <a:spAutoFit/>
          </a:bodyPr>
          <a:lstStyle>
            <a:lvl1pPr marL="39688">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1600" i="1">
                <a:solidFill>
                  <a:srgbClr val="96151F"/>
                </a:solidFill>
                <a:latin typeface="Arial Black" panose="020B0604020202020204" pitchFamily="34" charset="0"/>
              </a:rPr>
              <a:t>FGT </a:t>
            </a:r>
            <a:r>
              <a:rPr kumimoji="0" lang="en-US" altLang="zh-CN" sz="1200" i="1">
                <a:solidFill>
                  <a:srgbClr val="96151F"/>
                </a:solidFill>
                <a:latin typeface="Arial Black" panose="020B0604020202020204" pitchFamily="34" charset="0"/>
                <a:sym typeface="Comic Sans MS" panose="030F0902030302020204" pitchFamily="66" charset="0"/>
              </a:rPr>
              <a:t>2011</a:t>
            </a:r>
            <a:endParaRPr kumimoji="0" lang="en-US" altLang="zh-CN" sz="1200">
              <a:solidFill>
                <a:srgbClr val="000080"/>
              </a:solidFill>
              <a:latin typeface="Comic Sans MS" panose="030F0902030302020204" pitchFamily="66" charset="0"/>
              <a:sym typeface="Comic Sans MS" panose="030F0902030302020204" pitchFamily="66" charset="0"/>
            </a:endParaRPr>
          </a:p>
        </p:txBody>
      </p:sp>
      <p:sp>
        <p:nvSpPr>
          <p:cNvPr id="51214" name="Rectangle 15">
            <a:extLst>
              <a:ext uri="{FF2B5EF4-FFF2-40B4-BE49-F238E27FC236}">
                <a16:creationId xmlns:a16="http://schemas.microsoft.com/office/drawing/2014/main" id="{F952121F-60D3-514B-87C9-B439AC2483A8}"/>
              </a:ext>
            </a:extLst>
          </p:cNvPr>
          <p:cNvSpPr>
            <a:spLocks/>
          </p:cNvSpPr>
          <p:nvPr/>
        </p:nvSpPr>
        <p:spPr bwMode="auto">
          <a:xfrm>
            <a:off x="685800" y="50800"/>
            <a:ext cx="7848600"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nchor="ctr">
            <a:spAutoFit/>
          </a:bodyPr>
          <a:lstStyle>
            <a:lvl1pPr marL="39688">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eaLnBrk="1" hangingPunct="1">
              <a:buFontTx/>
              <a:buNone/>
            </a:pPr>
            <a:r>
              <a:rPr kumimoji="0" lang="en-US" altLang="zh-CN"/>
              <a:t>STAR Detectors </a:t>
            </a:r>
            <a:r>
              <a:rPr kumimoji="0" lang="en-US" altLang="zh-CN" sz="1600" b="1" i="1"/>
              <a:t>Fast</a:t>
            </a:r>
            <a:r>
              <a:rPr kumimoji="0" lang="en-US" altLang="zh-CN" sz="1600" i="1"/>
              <a:t> and </a:t>
            </a:r>
            <a:r>
              <a:rPr kumimoji="0" lang="en-US" altLang="zh-CN" sz="1600" b="1" i="1"/>
              <a:t>Full</a:t>
            </a:r>
            <a:r>
              <a:rPr kumimoji="0" lang="en-US" altLang="zh-CN" sz="1600" i="1"/>
              <a:t> azimuthal particle identification</a:t>
            </a:r>
            <a:endParaRPr kumimoji="0" lang="en-US" altLang="zh-CN" sz="2800">
              <a:solidFill>
                <a:srgbClr val="791118"/>
              </a:solidFill>
            </a:endParaRPr>
          </a:p>
          <a:p>
            <a:pPr algn="ctr" eaLnBrk="1" hangingPunct="1"/>
            <a:endParaRPr kumimoji="0" lang="en-US" altLang="zh-CN" sz="1600">
              <a:solidFill>
                <a:srgbClr val="0C0572"/>
              </a:solidFill>
              <a:latin typeface="Comic Sans MS" panose="030F0902030302020204" pitchFamily="66" charset="0"/>
              <a:sym typeface="Comic Sans MS" panose="030F0902030302020204" pitchFamily="66" charset="0"/>
            </a:endParaRPr>
          </a:p>
        </p:txBody>
      </p:sp>
      <p:sp>
        <p:nvSpPr>
          <p:cNvPr id="51215" name="Line 16">
            <a:extLst>
              <a:ext uri="{FF2B5EF4-FFF2-40B4-BE49-F238E27FC236}">
                <a16:creationId xmlns:a16="http://schemas.microsoft.com/office/drawing/2014/main" id="{1314E42F-844B-6C46-BD6C-631EB353BF4C}"/>
              </a:ext>
            </a:extLst>
          </p:cNvPr>
          <p:cNvSpPr>
            <a:spLocks noChangeShapeType="1"/>
          </p:cNvSpPr>
          <p:nvPr/>
        </p:nvSpPr>
        <p:spPr bwMode="auto">
          <a:xfrm flipH="1" flipV="1">
            <a:off x="1371600" y="1160463"/>
            <a:ext cx="3581400" cy="1354137"/>
          </a:xfrm>
          <a:prstGeom prst="line">
            <a:avLst/>
          </a:prstGeom>
          <a:noFill/>
          <a:ln w="19050">
            <a:solidFill>
              <a:srgbClr val="C4EBF0"/>
            </a:solidFill>
            <a:round/>
            <a:headEnd type="arrow" w="med" len="med"/>
            <a:tailEnd/>
          </a:ln>
          <a:extLst>
            <a:ext uri="{909E8E84-426E-40DD-AFC4-6F175D3DCCD1}">
              <a14:hiddenFill xmlns:a14="http://schemas.microsoft.com/office/drawing/2010/main">
                <a:noFill/>
              </a14:hiddenFill>
            </a:ext>
          </a:extLst>
        </p:spPr>
        <p:txBody>
          <a:bodyPr/>
          <a:lstStyle/>
          <a:p>
            <a:endParaRPr lang="zh-CN" altLang="en-US"/>
          </a:p>
        </p:txBody>
      </p:sp>
      <p:sp>
        <p:nvSpPr>
          <p:cNvPr id="51216" name="Rectangle 17">
            <a:extLst>
              <a:ext uri="{FF2B5EF4-FFF2-40B4-BE49-F238E27FC236}">
                <a16:creationId xmlns:a16="http://schemas.microsoft.com/office/drawing/2014/main" id="{29F22FF6-114C-9C4F-886D-DAB51092C820}"/>
              </a:ext>
            </a:extLst>
          </p:cNvPr>
          <p:cNvSpPr>
            <a:spLocks/>
          </p:cNvSpPr>
          <p:nvPr/>
        </p:nvSpPr>
        <p:spPr bwMode="auto">
          <a:xfrm>
            <a:off x="4495800" y="847725"/>
            <a:ext cx="2438400" cy="542925"/>
          </a:xfrm>
          <a:prstGeom prst="rect">
            <a:avLst/>
          </a:prstGeom>
          <a:solidFill>
            <a:schemeClr val="bg1"/>
          </a:solidFill>
          <a:ln w="12700">
            <a:solidFill>
              <a:srgbClr val="791118"/>
            </a:solidFill>
            <a:miter lim="800000"/>
            <a:headEnd/>
            <a:tailEnd/>
          </a:ln>
        </p:spPr>
        <p:txBody>
          <a:bodyPr lIns="0" tIns="0" rIns="40639" bIns="0" anchor="ctr">
            <a:spAutoFit/>
          </a:bodyPr>
          <a:lstStyle>
            <a:lvl1pPr marL="39688">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eaLnBrk="1" hangingPunct="1">
              <a:buFontTx/>
              <a:buNone/>
            </a:pPr>
            <a:r>
              <a:rPr kumimoji="0" lang="en-US" altLang="zh-CN" sz="1600" i="1">
                <a:solidFill>
                  <a:srgbClr val="0C0572"/>
                </a:solidFill>
                <a:latin typeface="Arial Black" panose="020B0604020202020204" pitchFamily="34" charset="0"/>
              </a:rPr>
              <a:t>EMC+EEMC+FMS</a:t>
            </a:r>
          </a:p>
          <a:p>
            <a:pPr algn="ctr" eaLnBrk="1" hangingPunct="1">
              <a:buFontTx/>
              <a:buNone/>
            </a:pPr>
            <a:r>
              <a:rPr kumimoji="0" lang="en-US" altLang="zh-CN" sz="1600">
                <a:solidFill>
                  <a:srgbClr val="0C0572"/>
                </a:solidFill>
              </a:rPr>
              <a:t>(-1 ≤ </a:t>
            </a:r>
            <a:r>
              <a:rPr kumimoji="0" lang="en-US" altLang="zh-CN" sz="1600">
                <a:solidFill>
                  <a:srgbClr val="0C0572"/>
                </a:solidFill>
                <a:sym typeface="Symbol" pitchFamily="2" charset="2"/>
              </a:rPr>
              <a:t></a:t>
            </a:r>
            <a:r>
              <a:rPr kumimoji="0" lang="en-US" altLang="zh-CN" sz="1600">
                <a:solidFill>
                  <a:srgbClr val="0C0572"/>
                </a:solidFill>
              </a:rPr>
              <a:t> ≤ 4)</a:t>
            </a:r>
            <a:endParaRPr kumimoji="0" lang="en-US" altLang="zh-CN" sz="1600" i="1">
              <a:solidFill>
                <a:srgbClr val="0C0572"/>
              </a:solidFill>
              <a:latin typeface="Arial Black" panose="020B0604020202020204" pitchFamily="34" charset="0"/>
            </a:endParaRPr>
          </a:p>
        </p:txBody>
      </p:sp>
      <p:sp>
        <p:nvSpPr>
          <p:cNvPr id="51217" name="Rectangle 18">
            <a:extLst>
              <a:ext uri="{FF2B5EF4-FFF2-40B4-BE49-F238E27FC236}">
                <a16:creationId xmlns:a16="http://schemas.microsoft.com/office/drawing/2014/main" id="{31BA309C-471D-9E46-9260-FB27AB54D91F}"/>
              </a:ext>
            </a:extLst>
          </p:cNvPr>
          <p:cNvSpPr>
            <a:spLocks/>
          </p:cNvSpPr>
          <p:nvPr/>
        </p:nvSpPr>
        <p:spPr bwMode="auto">
          <a:xfrm>
            <a:off x="285750" y="914400"/>
            <a:ext cx="2762250" cy="246063"/>
          </a:xfrm>
          <a:prstGeom prst="rect">
            <a:avLst/>
          </a:prstGeom>
          <a:solidFill>
            <a:schemeClr val="bg1"/>
          </a:solidFill>
          <a:ln w="12700">
            <a:solidFill>
              <a:srgbClr val="791118"/>
            </a:solidFill>
            <a:miter lim="800000"/>
            <a:headEnd/>
            <a:tailEnd/>
          </a:ln>
        </p:spPr>
        <p:txBody>
          <a:bodyPr lIns="0" tIns="0" rIns="40639" bIns="0" anchor="ctr">
            <a:spAutoFit/>
          </a:bodyPr>
          <a:lstStyle>
            <a:lvl1pPr marL="39688">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1600" i="1">
                <a:solidFill>
                  <a:srgbClr val="0C0572"/>
                </a:solidFill>
                <a:latin typeface="Arial Black" panose="020B0604020202020204" pitchFamily="34" charset="0"/>
              </a:rPr>
              <a:t>MRPC Time Of Flight</a:t>
            </a:r>
            <a:endParaRPr kumimoji="0" lang="en-US" altLang="zh-CN" sz="1600">
              <a:solidFill>
                <a:srgbClr val="0C0572"/>
              </a:solidFill>
              <a:latin typeface="Comic Sans MS" panose="030F0902030302020204" pitchFamily="66" charset="0"/>
              <a:sym typeface="Comic Sans MS" panose="030F0902030302020204" pitchFamily="66" charset="0"/>
            </a:endParaRPr>
          </a:p>
        </p:txBody>
      </p:sp>
      <p:sp>
        <p:nvSpPr>
          <p:cNvPr id="51218" name="Rectangle 21">
            <a:extLst>
              <a:ext uri="{FF2B5EF4-FFF2-40B4-BE49-F238E27FC236}">
                <a16:creationId xmlns:a16="http://schemas.microsoft.com/office/drawing/2014/main" id="{B58DB50B-4F8A-6143-B507-323186EAD4C1}"/>
              </a:ext>
            </a:extLst>
          </p:cNvPr>
          <p:cNvSpPr>
            <a:spLocks/>
          </p:cNvSpPr>
          <p:nvPr/>
        </p:nvSpPr>
        <p:spPr bwMode="auto">
          <a:xfrm>
            <a:off x="7315200" y="1528763"/>
            <a:ext cx="1371600" cy="247650"/>
          </a:xfrm>
          <a:prstGeom prst="rect">
            <a:avLst/>
          </a:prstGeom>
          <a:solidFill>
            <a:schemeClr val="bg1"/>
          </a:solidFill>
          <a:ln w="12700">
            <a:solidFill>
              <a:srgbClr val="791118"/>
            </a:solidFill>
            <a:miter lim="800000"/>
            <a:headEnd/>
            <a:tailEnd/>
          </a:ln>
        </p:spPr>
        <p:txBody>
          <a:bodyPr lIns="0" tIns="0" rIns="40639" bIns="0" anchor="ctr">
            <a:spAutoFit/>
          </a:bodyPr>
          <a:lstStyle>
            <a:lvl1pPr marL="39688">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1600" i="1">
                <a:solidFill>
                  <a:srgbClr val="0C0572"/>
                </a:solidFill>
                <a:latin typeface="Arial Black" panose="020B0604020202020204" pitchFamily="34" charset="0"/>
              </a:rPr>
              <a:t>DAQ1000</a:t>
            </a:r>
            <a:endParaRPr kumimoji="0" lang="en-US" altLang="zh-CN" sz="1600">
              <a:solidFill>
                <a:srgbClr val="0C0572"/>
              </a:solidFill>
              <a:latin typeface="Comic Sans MS" panose="030F0902030302020204" pitchFamily="66" charset="0"/>
              <a:sym typeface="Comic Sans MS" panose="030F0902030302020204" pitchFamily="66" charset="0"/>
            </a:endParaRPr>
          </a:p>
        </p:txBody>
      </p:sp>
      <p:sp>
        <p:nvSpPr>
          <p:cNvPr id="51219" name="Rectangle 14">
            <a:extLst>
              <a:ext uri="{FF2B5EF4-FFF2-40B4-BE49-F238E27FC236}">
                <a16:creationId xmlns:a16="http://schemas.microsoft.com/office/drawing/2014/main" id="{2F816E4B-79FA-244E-A0E5-97E851CE9DC8}"/>
              </a:ext>
            </a:extLst>
          </p:cNvPr>
          <p:cNvSpPr>
            <a:spLocks/>
          </p:cNvSpPr>
          <p:nvPr/>
        </p:nvSpPr>
        <p:spPr bwMode="auto">
          <a:xfrm>
            <a:off x="7567613" y="914400"/>
            <a:ext cx="1119187" cy="307975"/>
          </a:xfrm>
          <a:prstGeom prst="rect">
            <a:avLst/>
          </a:prstGeom>
          <a:solidFill>
            <a:schemeClr val="bg1"/>
          </a:solidFill>
          <a:ln w="19050">
            <a:solidFill>
              <a:srgbClr val="800000"/>
            </a:solidFill>
            <a:miter lim="800000"/>
            <a:headEnd/>
            <a:tailEnd/>
          </a:ln>
        </p:spPr>
        <p:txBody>
          <a:bodyPr lIns="0" tIns="0" rIns="40639" bIns="0" anchor="ctr">
            <a:spAutoFit/>
          </a:bodyPr>
          <a:lstStyle>
            <a:lvl1pPr marL="39688">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000" b="1" i="1">
                <a:solidFill>
                  <a:srgbClr val="800000"/>
                </a:solidFill>
              </a:rPr>
              <a:t>MTD</a:t>
            </a:r>
            <a:r>
              <a:rPr kumimoji="0" lang="en-US" altLang="zh-CN" sz="1600" b="1" i="1">
                <a:solidFill>
                  <a:srgbClr val="800000"/>
                </a:solidFill>
              </a:rPr>
              <a:t> </a:t>
            </a:r>
            <a:r>
              <a:rPr kumimoji="0" lang="en-US" altLang="zh-CN" sz="1200" b="1" i="1">
                <a:solidFill>
                  <a:srgbClr val="800000"/>
                </a:solidFill>
                <a:sym typeface="Comic Sans MS" panose="030F0902030302020204" pitchFamily="66" charset="0"/>
              </a:rPr>
              <a:t>2013</a:t>
            </a:r>
            <a:endParaRPr kumimoji="0" lang="en-US" altLang="zh-CN" sz="1200" b="1">
              <a:solidFill>
                <a:srgbClr val="800000"/>
              </a:solidFill>
              <a:sym typeface="Comic Sans MS" panose="030F0902030302020204" pitchFamily="66" charset="0"/>
            </a:endParaRPr>
          </a:p>
        </p:txBody>
      </p:sp>
      <p:sp>
        <p:nvSpPr>
          <p:cNvPr id="22" name="Oval 21">
            <a:extLst>
              <a:ext uri="{FF2B5EF4-FFF2-40B4-BE49-F238E27FC236}">
                <a16:creationId xmlns:a16="http://schemas.microsoft.com/office/drawing/2014/main" id="{85F0FE36-B321-CC4A-B3ED-3B5DA937161F}"/>
              </a:ext>
            </a:extLst>
          </p:cNvPr>
          <p:cNvSpPr/>
          <p:nvPr/>
        </p:nvSpPr>
        <p:spPr>
          <a:xfrm>
            <a:off x="381000" y="4495800"/>
            <a:ext cx="2622550" cy="1752600"/>
          </a:xfrm>
          <a:prstGeom prst="ellipse">
            <a:avLst/>
          </a:prstGeom>
          <a:blipFill>
            <a:blip r:embed="rId4" cstate="screen"/>
            <a:stretch>
              <a:fillRect/>
            </a:stretch>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buFontTx/>
              <a:buChar char="•"/>
              <a:defRPr/>
            </a:pPr>
            <a:endParaRPr lang="en-US" sz="1800" dirty="0">
              <a:ln>
                <a:solidFill>
                  <a:srgbClr val="FF0000"/>
                </a:solidFill>
              </a:ln>
              <a:noFill/>
            </a:endParaRPr>
          </a:p>
        </p:txBody>
      </p:sp>
      <p:sp>
        <p:nvSpPr>
          <p:cNvPr id="51221" name="Line 32">
            <a:extLst>
              <a:ext uri="{FF2B5EF4-FFF2-40B4-BE49-F238E27FC236}">
                <a16:creationId xmlns:a16="http://schemas.microsoft.com/office/drawing/2014/main" id="{76789E1B-75DB-C44C-BA92-D22016E7DF65}"/>
              </a:ext>
            </a:extLst>
          </p:cNvPr>
          <p:cNvSpPr>
            <a:spLocks noChangeShapeType="1"/>
          </p:cNvSpPr>
          <p:nvPr/>
        </p:nvSpPr>
        <p:spPr bwMode="auto">
          <a:xfrm>
            <a:off x="395288" y="762000"/>
            <a:ext cx="82804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ransition spd="med">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6AB8C857-7F64-1E42-AFF1-0CA3D2A1A3B6}"/>
              </a:ext>
            </a:extLst>
          </p:cNvPr>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en-US" altLang="zh-CN" sz="1400">
              <a:latin typeface="BellGothic Black" pitchFamily="34" charset="0"/>
            </a:endParaRPr>
          </a:p>
        </p:txBody>
      </p:sp>
      <p:pic>
        <p:nvPicPr>
          <p:cNvPr id="54274" name="Picture 3" descr="screenshot_06232k_front_r1175046_ev34">
            <a:extLst>
              <a:ext uri="{FF2B5EF4-FFF2-40B4-BE49-F238E27FC236}">
                <a16:creationId xmlns:a16="http://schemas.microsoft.com/office/drawing/2014/main" id="{2823097C-568D-7442-A7DA-F009A7C57F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4349750"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4" descr="screenshot_06232k_side_r1175046_ev34">
            <a:extLst>
              <a:ext uri="{FF2B5EF4-FFF2-40B4-BE49-F238E27FC236}">
                <a16:creationId xmlns:a16="http://schemas.microsoft.com/office/drawing/2014/main" id="{4C4D7D73-2AE6-3049-91F2-1EEBA98155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971800"/>
            <a:ext cx="4572000"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5">
            <a:extLst>
              <a:ext uri="{FF2B5EF4-FFF2-40B4-BE49-F238E27FC236}">
                <a16:creationId xmlns:a16="http://schemas.microsoft.com/office/drawing/2014/main" id="{D5B45F6D-6DD0-914C-ADCF-312EB2E3536D}"/>
              </a:ext>
            </a:extLst>
          </p:cNvPr>
          <p:cNvSpPr txBox="1">
            <a:spLocks noChangeArrowheads="1"/>
          </p:cNvSpPr>
          <p:nvPr/>
        </p:nvSpPr>
        <p:spPr bwMode="auto">
          <a:xfrm>
            <a:off x="5441950" y="1270000"/>
            <a:ext cx="2962275"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nSpc>
                <a:spcPct val="90000"/>
              </a:lnSpc>
              <a:spcBef>
                <a:spcPct val="50000"/>
              </a:spcBef>
              <a:buFontTx/>
              <a:buNone/>
            </a:pPr>
            <a:r>
              <a:rPr lang="en-US" altLang="zh-CN" sz="2400" b="1">
                <a:solidFill>
                  <a:srgbClr val="0066FF"/>
                </a:solidFill>
              </a:rPr>
              <a:t>Peripheral Event</a:t>
            </a:r>
            <a:endParaRPr lang="en-US" altLang="zh-CN" sz="1800" b="1">
              <a:solidFill>
                <a:srgbClr val="0066FF"/>
              </a:solidFill>
            </a:endParaRPr>
          </a:p>
        </p:txBody>
      </p:sp>
      <p:grpSp>
        <p:nvGrpSpPr>
          <p:cNvPr id="54277" name="Group 6">
            <a:extLst>
              <a:ext uri="{FF2B5EF4-FFF2-40B4-BE49-F238E27FC236}">
                <a16:creationId xmlns:a16="http://schemas.microsoft.com/office/drawing/2014/main" id="{3DE013A5-9006-6143-8954-4F68B0C32E08}"/>
              </a:ext>
            </a:extLst>
          </p:cNvPr>
          <p:cNvGrpSpPr>
            <a:grpSpLocks/>
          </p:cNvGrpSpPr>
          <p:nvPr/>
        </p:nvGrpSpPr>
        <p:grpSpPr bwMode="auto">
          <a:xfrm>
            <a:off x="0" y="6202363"/>
            <a:ext cx="1274763" cy="655637"/>
            <a:chOff x="672" y="2784"/>
            <a:chExt cx="905" cy="470"/>
          </a:xfrm>
        </p:grpSpPr>
        <p:sp>
          <p:nvSpPr>
            <p:cNvPr id="484359" name="AutoShape 7">
              <a:extLst>
                <a:ext uri="{FF2B5EF4-FFF2-40B4-BE49-F238E27FC236}">
                  <a16:creationId xmlns:a16="http://schemas.microsoft.com/office/drawing/2014/main" id="{55644854-9525-C742-A86D-BBEC42E42252}"/>
                </a:ext>
              </a:extLst>
            </p:cNvPr>
            <p:cNvSpPr>
              <a:spLocks noChangeArrowheads="1"/>
            </p:cNvSpPr>
            <p:nvPr/>
          </p:nvSpPr>
          <p:spPr bwMode="auto">
            <a:xfrm>
              <a:off x="672" y="2784"/>
              <a:ext cx="527" cy="470"/>
            </a:xfrm>
            <a:custGeom>
              <a:avLst/>
              <a:gdLst>
                <a:gd name="T0" fmla="*/ 0 w 10000"/>
                <a:gd name="T1" fmla="*/ 180 h 10000"/>
                <a:gd name="T2" fmla="*/ 201 w 10000"/>
                <a:gd name="T3" fmla="*/ 180 h 10000"/>
                <a:gd name="T4" fmla="*/ 264 w 10000"/>
                <a:gd name="T5" fmla="*/ 0 h 10000"/>
                <a:gd name="T6" fmla="*/ 326 w 10000"/>
                <a:gd name="T7" fmla="*/ 180 h 10000"/>
                <a:gd name="T8" fmla="*/ 527 w 10000"/>
                <a:gd name="T9" fmla="*/ 180 h 10000"/>
                <a:gd name="T10" fmla="*/ 364 w 10000"/>
                <a:gd name="T11" fmla="*/ 290 h 10000"/>
                <a:gd name="T12" fmla="*/ 426 w 10000"/>
                <a:gd name="T13" fmla="*/ 470 h 10000"/>
                <a:gd name="T14" fmla="*/ 264 w 10000"/>
                <a:gd name="T15" fmla="*/ 359 h 10000"/>
                <a:gd name="T16" fmla="*/ 101 w 10000"/>
                <a:gd name="T17" fmla="*/ 470 h 10000"/>
                <a:gd name="T18" fmla="*/ 163 w 10000"/>
                <a:gd name="T19" fmla="*/ 290 h 10000"/>
                <a:gd name="T20" fmla="*/ 0 w 10000"/>
                <a:gd name="T21" fmla="*/ 180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000" h="10000">
                  <a:moveTo>
                    <a:pt x="0" y="3830"/>
                  </a:moveTo>
                  <a:lnTo>
                    <a:pt x="3814" y="3830"/>
                  </a:lnTo>
                  <a:lnTo>
                    <a:pt x="5009" y="0"/>
                  </a:lnTo>
                  <a:lnTo>
                    <a:pt x="6186" y="3830"/>
                  </a:lnTo>
                  <a:lnTo>
                    <a:pt x="10000" y="3830"/>
                  </a:lnTo>
                  <a:lnTo>
                    <a:pt x="6907" y="6170"/>
                  </a:lnTo>
                  <a:lnTo>
                    <a:pt x="8083" y="10000"/>
                  </a:lnTo>
                  <a:lnTo>
                    <a:pt x="5009" y="7638"/>
                  </a:lnTo>
                  <a:lnTo>
                    <a:pt x="1917" y="10000"/>
                  </a:lnTo>
                  <a:lnTo>
                    <a:pt x="3093" y="6170"/>
                  </a:lnTo>
                  <a:lnTo>
                    <a:pt x="0" y="3830"/>
                  </a:lnTo>
                  <a:close/>
                </a:path>
              </a:pathLst>
            </a:custGeom>
            <a:solidFill>
              <a:srgbClr val="FF0000"/>
            </a:solidFill>
            <a:ln w="9525">
              <a:solidFill>
                <a:srgbClr val="FF0000"/>
              </a:solidFill>
              <a:miter lim="800000"/>
              <a:headEnd type="none" w="sm" len="sm"/>
              <a:tailEnd type="none" w="sm" len="sm"/>
            </a:ln>
            <a:effectLst/>
          </p:spPr>
          <p:txBody>
            <a:bodyPr wrap="none" anchor="ctr"/>
            <a:lstStyle/>
            <a:p>
              <a:pPr eaLnBrk="1" hangingPunct="1">
                <a:spcBef>
                  <a:spcPct val="20000"/>
                </a:spcBef>
                <a:buFontTx/>
                <a:buChar char="•"/>
                <a:defRPr/>
              </a:pPr>
              <a:endParaRPr lang="zh-CN" altLang="en-US"/>
            </a:p>
          </p:txBody>
        </p:sp>
        <p:sp>
          <p:nvSpPr>
            <p:cNvPr id="484360" name="Text Box 8">
              <a:extLst>
                <a:ext uri="{FF2B5EF4-FFF2-40B4-BE49-F238E27FC236}">
                  <a16:creationId xmlns:a16="http://schemas.microsoft.com/office/drawing/2014/main" id="{82DA1D30-383D-1B41-B40F-744F05443896}"/>
                </a:ext>
              </a:extLst>
            </p:cNvPr>
            <p:cNvSpPr txBox="1">
              <a:spLocks noChangeArrowheads="1"/>
            </p:cNvSpPr>
            <p:nvPr/>
          </p:nvSpPr>
          <p:spPr bwMode="auto">
            <a:xfrm>
              <a:off x="857" y="2913"/>
              <a:ext cx="720" cy="329"/>
            </a:xfrm>
            <a:prstGeom prst="rect">
              <a:avLst/>
            </a:prstGeom>
            <a:noFill/>
            <a:ln>
              <a:noFill/>
            </a:ln>
            <a:effectLst/>
          </p:spPr>
          <p:txBody>
            <a:bodyPr wrap="none">
              <a:spAutoFit/>
            </a:bodyPr>
            <a:lstStyle>
              <a:lvl1pPr>
                <a:defRPr kumimoji="1" sz="2800">
                  <a:solidFill>
                    <a:schemeClr val="tx1"/>
                  </a:solidFill>
                  <a:latin typeface="Arial" panose="020B0604020202020204" pitchFamily="34" charset="0"/>
                  <a:ea typeface="宋体" panose="02010600030101010101" pitchFamily="2" charset="-122"/>
                </a:defRPr>
              </a:lvl1pPr>
              <a:lvl2pPr marL="742950" indent="-285750">
                <a:defRPr kumimoji="1" sz="2800">
                  <a:solidFill>
                    <a:schemeClr val="tx1"/>
                  </a:solidFill>
                  <a:latin typeface="Arial" panose="020B0604020202020204" pitchFamily="34" charset="0"/>
                  <a:ea typeface="宋体" panose="02010600030101010101" pitchFamily="2" charset="-122"/>
                </a:defRPr>
              </a:lvl2pPr>
              <a:lvl3pPr marL="1143000" indent="-228600">
                <a:defRPr kumimoji="1" sz="2800">
                  <a:solidFill>
                    <a:schemeClr val="tx1"/>
                  </a:solidFill>
                  <a:latin typeface="Arial" panose="020B0604020202020204" pitchFamily="34" charset="0"/>
                  <a:ea typeface="宋体" panose="02010600030101010101" pitchFamily="2" charset="-122"/>
                </a:defRPr>
              </a:lvl3pPr>
              <a:lvl4pPr marL="1600200" indent="-228600">
                <a:defRPr kumimoji="1" sz="2800">
                  <a:solidFill>
                    <a:schemeClr val="tx1"/>
                  </a:solidFill>
                  <a:latin typeface="Arial" panose="020B0604020202020204" pitchFamily="34" charset="0"/>
                  <a:ea typeface="宋体" panose="02010600030101010101" pitchFamily="2" charset="-122"/>
                </a:defRPr>
              </a:lvl4pPr>
              <a:lvl5pPr marL="2057400" indent="-228600">
                <a:defRPr kumimoji="1" sz="28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9pPr>
            </a:lstStyle>
            <a:p>
              <a:pPr>
                <a:defRPr/>
              </a:pPr>
              <a:r>
                <a:rPr kumimoji="0" lang="en-US" altLang="zh-CN" sz="2400" b="1" i="1">
                  <a:solidFill>
                    <a:schemeClr val="accent2"/>
                  </a:solidFill>
                  <a:effectLst>
                    <a:outerShdw blurRad="38100" dist="38100" dir="2700000" algn="tl">
                      <a:srgbClr val="C0C0C0"/>
                    </a:outerShdw>
                  </a:effectLst>
                  <a:latin typeface="Helvetica" pitchFamily="2" charset="0"/>
                </a:rPr>
                <a:t>STAR</a:t>
              </a:r>
            </a:p>
          </p:txBody>
        </p:sp>
      </p:grpSp>
      <p:sp>
        <p:nvSpPr>
          <p:cNvPr id="54278" name="Rectangle 9">
            <a:extLst>
              <a:ext uri="{FF2B5EF4-FFF2-40B4-BE49-F238E27FC236}">
                <a16:creationId xmlns:a16="http://schemas.microsoft.com/office/drawing/2014/main" id="{EB97154E-1CF1-2B41-9D14-72E4CDA02FFB}"/>
              </a:ext>
            </a:extLst>
          </p:cNvPr>
          <p:cNvSpPr>
            <a:spLocks noGrp="1" noChangeArrowheads="1"/>
          </p:cNvSpPr>
          <p:nvPr>
            <p:ph type="title"/>
          </p:nvPr>
        </p:nvSpPr>
        <p:spPr>
          <a:xfrm>
            <a:off x="457200" y="274638"/>
            <a:ext cx="8229600" cy="469900"/>
          </a:xfrm>
        </p:spPr>
        <p:txBody>
          <a:bodyPr/>
          <a:lstStyle/>
          <a:p>
            <a:pPr eaLnBrk="1" hangingPunct="1"/>
            <a:r>
              <a:rPr kumimoji="0" lang="en-US" altLang="zh-CN" sz="2400" b="1" i="1">
                <a:solidFill>
                  <a:srgbClr val="CC3300"/>
                </a:solidFill>
              </a:rPr>
              <a:t>Au + Au Collisions at 130 GeV</a:t>
            </a:r>
          </a:p>
        </p:txBody>
      </p:sp>
      <p:sp>
        <p:nvSpPr>
          <p:cNvPr id="54279" name="Text Box 10">
            <a:extLst>
              <a:ext uri="{FF2B5EF4-FFF2-40B4-BE49-F238E27FC236}">
                <a16:creationId xmlns:a16="http://schemas.microsoft.com/office/drawing/2014/main" id="{693BE7B7-DB09-FC46-AFBF-093A4779DA61}"/>
              </a:ext>
            </a:extLst>
          </p:cNvPr>
          <p:cNvSpPr txBox="1">
            <a:spLocks noChangeArrowheads="1"/>
          </p:cNvSpPr>
          <p:nvPr/>
        </p:nvSpPr>
        <p:spPr bwMode="auto">
          <a:xfrm>
            <a:off x="1397000" y="6553200"/>
            <a:ext cx="1695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400" b="1">
                <a:solidFill>
                  <a:srgbClr val="0066FF"/>
                </a:solidFill>
              </a:rPr>
              <a:t>(real-time Level 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CB770DBD-8369-9C43-A0FC-E388A47E4327}"/>
              </a:ext>
            </a:extLst>
          </p:cNvPr>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nvGrpSpPr>
          <p:cNvPr id="55298" name="Group 3">
            <a:extLst>
              <a:ext uri="{FF2B5EF4-FFF2-40B4-BE49-F238E27FC236}">
                <a16:creationId xmlns:a16="http://schemas.microsoft.com/office/drawing/2014/main" id="{6D60710A-3881-CA4B-98B0-8060E09C6DA7}"/>
              </a:ext>
            </a:extLst>
          </p:cNvPr>
          <p:cNvGrpSpPr>
            <a:grpSpLocks/>
          </p:cNvGrpSpPr>
          <p:nvPr/>
        </p:nvGrpSpPr>
        <p:grpSpPr bwMode="auto">
          <a:xfrm>
            <a:off x="0" y="6202363"/>
            <a:ext cx="1274763" cy="655637"/>
            <a:chOff x="672" y="2784"/>
            <a:chExt cx="905" cy="470"/>
          </a:xfrm>
        </p:grpSpPr>
        <p:sp>
          <p:nvSpPr>
            <p:cNvPr id="482308" name="AutoShape 4">
              <a:extLst>
                <a:ext uri="{FF2B5EF4-FFF2-40B4-BE49-F238E27FC236}">
                  <a16:creationId xmlns:a16="http://schemas.microsoft.com/office/drawing/2014/main" id="{CD017B83-15EB-9943-8D81-284D1ECD7CE5}"/>
                </a:ext>
              </a:extLst>
            </p:cNvPr>
            <p:cNvSpPr>
              <a:spLocks noChangeArrowheads="1"/>
            </p:cNvSpPr>
            <p:nvPr/>
          </p:nvSpPr>
          <p:spPr bwMode="auto">
            <a:xfrm>
              <a:off x="672" y="2784"/>
              <a:ext cx="527" cy="470"/>
            </a:xfrm>
            <a:custGeom>
              <a:avLst/>
              <a:gdLst>
                <a:gd name="T0" fmla="*/ 0 w 10000"/>
                <a:gd name="T1" fmla="*/ 180 h 10000"/>
                <a:gd name="T2" fmla="*/ 201 w 10000"/>
                <a:gd name="T3" fmla="*/ 180 h 10000"/>
                <a:gd name="T4" fmla="*/ 264 w 10000"/>
                <a:gd name="T5" fmla="*/ 0 h 10000"/>
                <a:gd name="T6" fmla="*/ 326 w 10000"/>
                <a:gd name="T7" fmla="*/ 180 h 10000"/>
                <a:gd name="T8" fmla="*/ 527 w 10000"/>
                <a:gd name="T9" fmla="*/ 180 h 10000"/>
                <a:gd name="T10" fmla="*/ 364 w 10000"/>
                <a:gd name="T11" fmla="*/ 290 h 10000"/>
                <a:gd name="T12" fmla="*/ 426 w 10000"/>
                <a:gd name="T13" fmla="*/ 470 h 10000"/>
                <a:gd name="T14" fmla="*/ 264 w 10000"/>
                <a:gd name="T15" fmla="*/ 359 h 10000"/>
                <a:gd name="T16" fmla="*/ 101 w 10000"/>
                <a:gd name="T17" fmla="*/ 470 h 10000"/>
                <a:gd name="T18" fmla="*/ 163 w 10000"/>
                <a:gd name="T19" fmla="*/ 290 h 10000"/>
                <a:gd name="T20" fmla="*/ 0 w 10000"/>
                <a:gd name="T21" fmla="*/ 180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000" h="10000">
                  <a:moveTo>
                    <a:pt x="0" y="3830"/>
                  </a:moveTo>
                  <a:lnTo>
                    <a:pt x="3814" y="3830"/>
                  </a:lnTo>
                  <a:lnTo>
                    <a:pt x="5009" y="0"/>
                  </a:lnTo>
                  <a:lnTo>
                    <a:pt x="6186" y="3830"/>
                  </a:lnTo>
                  <a:lnTo>
                    <a:pt x="10000" y="3830"/>
                  </a:lnTo>
                  <a:lnTo>
                    <a:pt x="6907" y="6170"/>
                  </a:lnTo>
                  <a:lnTo>
                    <a:pt x="8083" y="10000"/>
                  </a:lnTo>
                  <a:lnTo>
                    <a:pt x="5009" y="7638"/>
                  </a:lnTo>
                  <a:lnTo>
                    <a:pt x="1917" y="10000"/>
                  </a:lnTo>
                  <a:lnTo>
                    <a:pt x="3093" y="6170"/>
                  </a:lnTo>
                  <a:lnTo>
                    <a:pt x="0" y="3830"/>
                  </a:lnTo>
                  <a:close/>
                </a:path>
              </a:pathLst>
            </a:custGeom>
            <a:solidFill>
              <a:srgbClr val="FF0000"/>
            </a:solidFill>
            <a:ln w="9525">
              <a:solidFill>
                <a:srgbClr val="FF0000"/>
              </a:solidFill>
              <a:miter lim="800000"/>
              <a:headEnd type="none" w="sm" len="sm"/>
              <a:tailEnd type="none" w="sm" len="sm"/>
            </a:ln>
            <a:effectLst/>
          </p:spPr>
          <p:txBody>
            <a:bodyPr wrap="none" anchor="ctr"/>
            <a:lstStyle/>
            <a:p>
              <a:pPr eaLnBrk="1" hangingPunct="1">
                <a:spcBef>
                  <a:spcPct val="20000"/>
                </a:spcBef>
                <a:buFontTx/>
                <a:buChar char="•"/>
                <a:defRPr/>
              </a:pPr>
              <a:endParaRPr lang="zh-CN" altLang="en-US"/>
            </a:p>
          </p:txBody>
        </p:sp>
        <p:sp>
          <p:nvSpPr>
            <p:cNvPr id="482309" name="Text Box 5">
              <a:extLst>
                <a:ext uri="{FF2B5EF4-FFF2-40B4-BE49-F238E27FC236}">
                  <a16:creationId xmlns:a16="http://schemas.microsoft.com/office/drawing/2014/main" id="{A8D9C35E-17A2-0446-87A4-227543BD21DC}"/>
                </a:ext>
              </a:extLst>
            </p:cNvPr>
            <p:cNvSpPr txBox="1">
              <a:spLocks noChangeArrowheads="1"/>
            </p:cNvSpPr>
            <p:nvPr/>
          </p:nvSpPr>
          <p:spPr bwMode="auto">
            <a:xfrm>
              <a:off x="857" y="2913"/>
              <a:ext cx="720" cy="329"/>
            </a:xfrm>
            <a:prstGeom prst="rect">
              <a:avLst/>
            </a:prstGeom>
            <a:noFill/>
            <a:ln>
              <a:noFill/>
            </a:ln>
            <a:effectLst/>
          </p:spPr>
          <p:txBody>
            <a:bodyPr wrap="none">
              <a:spAutoFit/>
            </a:bodyPr>
            <a:lstStyle>
              <a:lvl1pPr>
                <a:defRPr kumimoji="1" sz="2800">
                  <a:solidFill>
                    <a:schemeClr val="tx1"/>
                  </a:solidFill>
                  <a:latin typeface="Arial" panose="020B0604020202020204" pitchFamily="34" charset="0"/>
                  <a:ea typeface="宋体" panose="02010600030101010101" pitchFamily="2" charset="-122"/>
                </a:defRPr>
              </a:lvl1pPr>
              <a:lvl2pPr marL="742950" indent="-285750">
                <a:defRPr kumimoji="1" sz="2800">
                  <a:solidFill>
                    <a:schemeClr val="tx1"/>
                  </a:solidFill>
                  <a:latin typeface="Arial" panose="020B0604020202020204" pitchFamily="34" charset="0"/>
                  <a:ea typeface="宋体" panose="02010600030101010101" pitchFamily="2" charset="-122"/>
                </a:defRPr>
              </a:lvl2pPr>
              <a:lvl3pPr marL="1143000" indent="-228600">
                <a:defRPr kumimoji="1" sz="2800">
                  <a:solidFill>
                    <a:schemeClr val="tx1"/>
                  </a:solidFill>
                  <a:latin typeface="Arial" panose="020B0604020202020204" pitchFamily="34" charset="0"/>
                  <a:ea typeface="宋体" panose="02010600030101010101" pitchFamily="2" charset="-122"/>
                </a:defRPr>
              </a:lvl3pPr>
              <a:lvl4pPr marL="1600200" indent="-228600">
                <a:defRPr kumimoji="1" sz="2800">
                  <a:solidFill>
                    <a:schemeClr val="tx1"/>
                  </a:solidFill>
                  <a:latin typeface="Arial" panose="020B0604020202020204" pitchFamily="34" charset="0"/>
                  <a:ea typeface="宋体" panose="02010600030101010101" pitchFamily="2" charset="-122"/>
                </a:defRPr>
              </a:lvl4pPr>
              <a:lvl5pPr marL="2057400" indent="-228600">
                <a:defRPr kumimoji="1" sz="28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9pPr>
            </a:lstStyle>
            <a:p>
              <a:pPr>
                <a:defRPr/>
              </a:pPr>
              <a:r>
                <a:rPr kumimoji="0" lang="en-US" altLang="zh-CN" sz="2400" b="1" i="1">
                  <a:solidFill>
                    <a:schemeClr val="accent2"/>
                  </a:solidFill>
                  <a:effectLst>
                    <a:outerShdw blurRad="38100" dist="38100" dir="2700000" algn="tl">
                      <a:srgbClr val="C0C0C0"/>
                    </a:outerShdw>
                  </a:effectLst>
                  <a:latin typeface="Helvetica" pitchFamily="2" charset="0"/>
                </a:rPr>
                <a:t>STAR</a:t>
              </a:r>
            </a:p>
          </p:txBody>
        </p:sp>
      </p:grpSp>
      <p:pic>
        <p:nvPicPr>
          <p:cNvPr id="55299" name="Picture 6" descr="Mid_mult_frnt_6_25">
            <a:extLst>
              <a:ext uri="{FF2B5EF4-FFF2-40B4-BE49-F238E27FC236}">
                <a16:creationId xmlns:a16="http://schemas.microsoft.com/office/drawing/2014/main" id="{106F37B4-5019-4B47-9B49-01A121684F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5350"/>
            <a:ext cx="480695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7" descr="screenshot_06232k_side_r1175046_ev10">
            <a:extLst>
              <a:ext uri="{FF2B5EF4-FFF2-40B4-BE49-F238E27FC236}">
                <a16:creationId xmlns:a16="http://schemas.microsoft.com/office/drawing/2014/main" id="{5F8F6CDD-FC50-644C-A252-1F4CCEEB8F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971800"/>
            <a:ext cx="4648200"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 Box 8">
            <a:extLst>
              <a:ext uri="{FF2B5EF4-FFF2-40B4-BE49-F238E27FC236}">
                <a16:creationId xmlns:a16="http://schemas.microsoft.com/office/drawing/2014/main" id="{6DC8F453-69BA-664B-A252-CFF07213CA58}"/>
              </a:ext>
            </a:extLst>
          </p:cNvPr>
          <p:cNvSpPr txBox="1">
            <a:spLocks noChangeArrowheads="1"/>
          </p:cNvSpPr>
          <p:nvPr/>
        </p:nvSpPr>
        <p:spPr bwMode="auto">
          <a:xfrm>
            <a:off x="5495925" y="1270000"/>
            <a:ext cx="3330575"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nSpc>
                <a:spcPct val="90000"/>
              </a:lnSpc>
              <a:spcBef>
                <a:spcPct val="50000"/>
              </a:spcBef>
              <a:buFontTx/>
              <a:buNone/>
            </a:pPr>
            <a:r>
              <a:rPr lang="en-US" altLang="zh-CN" sz="2400" b="1">
                <a:solidFill>
                  <a:srgbClr val="00FF00"/>
                </a:solidFill>
              </a:rPr>
              <a:t>Mid-Central</a:t>
            </a:r>
            <a:r>
              <a:rPr lang="en-US" altLang="zh-CN" sz="2400" b="1">
                <a:solidFill>
                  <a:srgbClr val="0066FF"/>
                </a:solidFill>
              </a:rPr>
              <a:t> Event</a:t>
            </a:r>
            <a:endParaRPr lang="en-US" altLang="zh-CN" sz="1800" b="1">
              <a:solidFill>
                <a:srgbClr val="0066FF"/>
              </a:solidFill>
            </a:endParaRPr>
          </a:p>
        </p:txBody>
      </p:sp>
      <p:sp>
        <p:nvSpPr>
          <p:cNvPr id="55302" name="Rectangle 9">
            <a:extLst>
              <a:ext uri="{FF2B5EF4-FFF2-40B4-BE49-F238E27FC236}">
                <a16:creationId xmlns:a16="http://schemas.microsoft.com/office/drawing/2014/main" id="{47362814-3B44-B644-AA3E-AC6A2F867997}"/>
              </a:ext>
            </a:extLst>
          </p:cNvPr>
          <p:cNvSpPr>
            <a:spLocks noGrp="1" noChangeArrowheads="1"/>
          </p:cNvSpPr>
          <p:nvPr>
            <p:ph type="title"/>
          </p:nvPr>
        </p:nvSpPr>
        <p:spPr>
          <a:xfrm>
            <a:off x="457200" y="274638"/>
            <a:ext cx="8229600" cy="469900"/>
          </a:xfrm>
        </p:spPr>
        <p:txBody>
          <a:bodyPr/>
          <a:lstStyle/>
          <a:p>
            <a:pPr eaLnBrk="1" hangingPunct="1"/>
            <a:r>
              <a:rPr kumimoji="0" lang="en-US" altLang="zh-CN" sz="2400" b="1" i="1">
                <a:solidFill>
                  <a:srgbClr val="CC3300"/>
                </a:solidFill>
              </a:rPr>
              <a:t>Au + Au Collisions at 130 GeV</a:t>
            </a:r>
          </a:p>
        </p:txBody>
      </p:sp>
      <p:sp>
        <p:nvSpPr>
          <p:cNvPr id="55303" name="Text Box 10">
            <a:extLst>
              <a:ext uri="{FF2B5EF4-FFF2-40B4-BE49-F238E27FC236}">
                <a16:creationId xmlns:a16="http://schemas.microsoft.com/office/drawing/2014/main" id="{B84204ED-91E4-4B4C-9424-BCBECC365F9A}"/>
              </a:ext>
            </a:extLst>
          </p:cNvPr>
          <p:cNvSpPr txBox="1">
            <a:spLocks noChangeArrowheads="1"/>
          </p:cNvSpPr>
          <p:nvPr/>
        </p:nvSpPr>
        <p:spPr bwMode="auto">
          <a:xfrm>
            <a:off x="1397000" y="6546850"/>
            <a:ext cx="1695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400" b="1">
                <a:solidFill>
                  <a:srgbClr val="0066FF"/>
                </a:solidFill>
              </a:rPr>
              <a:t>(real-time Level 3)</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BA476716-B00A-F846-B869-E7BCACF459AC}"/>
              </a:ext>
            </a:extLst>
          </p:cNvPr>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56322" name="Rectangle 3">
            <a:extLst>
              <a:ext uri="{FF2B5EF4-FFF2-40B4-BE49-F238E27FC236}">
                <a16:creationId xmlns:a16="http://schemas.microsoft.com/office/drawing/2014/main" id="{76329911-EBD0-E14F-92F0-649476674878}"/>
              </a:ext>
            </a:extLst>
          </p:cNvPr>
          <p:cNvSpPr>
            <a:spLocks noGrp="1" noChangeArrowheads="1"/>
          </p:cNvSpPr>
          <p:nvPr>
            <p:ph type="title"/>
          </p:nvPr>
        </p:nvSpPr>
        <p:spPr>
          <a:xfrm>
            <a:off x="457200" y="274638"/>
            <a:ext cx="8229600" cy="469900"/>
          </a:xfrm>
        </p:spPr>
        <p:txBody>
          <a:bodyPr/>
          <a:lstStyle/>
          <a:p>
            <a:pPr eaLnBrk="1" hangingPunct="1"/>
            <a:r>
              <a:rPr kumimoji="0" lang="en-US" altLang="zh-CN" sz="2400" b="1" i="1">
                <a:solidFill>
                  <a:srgbClr val="CC3300"/>
                </a:solidFill>
              </a:rPr>
              <a:t>Au + Au Collisions at RHIC</a:t>
            </a:r>
          </a:p>
        </p:txBody>
      </p:sp>
      <p:grpSp>
        <p:nvGrpSpPr>
          <p:cNvPr id="56323" name="Group 4">
            <a:extLst>
              <a:ext uri="{FF2B5EF4-FFF2-40B4-BE49-F238E27FC236}">
                <a16:creationId xmlns:a16="http://schemas.microsoft.com/office/drawing/2014/main" id="{C74EFCCE-539B-CD41-9A86-2C2593E4AF2C}"/>
              </a:ext>
            </a:extLst>
          </p:cNvPr>
          <p:cNvGrpSpPr>
            <a:grpSpLocks/>
          </p:cNvGrpSpPr>
          <p:nvPr/>
        </p:nvGrpSpPr>
        <p:grpSpPr bwMode="auto">
          <a:xfrm>
            <a:off x="0" y="6202363"/>
            <a:ext cx="1274763" cy="655637"/>
            <a:chOff x="672" y="2784"/>
            <a:chExt cx="905" cy="470"/>
          </a:xfrm>
        </p:grpSpPr>
        <p:sp>
          <p:nvSpPr>
            <p:cNvPr id="483333" name="AutoShape 5">
              <a:extLst>
                <a:ext uri="{FF2B5EF4-FFF2-40B4-BE49-F238E27FC236}">
                  <a16:creationId xmlns:a16="http://schemas.microsoft.com/office/drawing/2014/main" id="{1D9599D4-A169-F642-A09B-170C609A0CCD}"/>
                </a:ext>
              </a:extLst>
            </p:cNvPr>
            <p:cNvSpPr>
              <a:spLocks noChangeArrowheads="1"/>
            </p:cNvSpPr>
            <p:nvPr/>
          </p:nvSpPr>
          <p:spPr bwMode="auto">
            <a:xfrm>
              <a:off x="672" y="2784"/>
              <a:ext cx="527" cy="470"/>
            </a:xfrm>
            <a:custGeom>
              <a:avLst/>
              <a:gdLst>
                <a:gd name="T0" fmla="*/ 0 w 10000"/>
                <a:gd name="T1" fmla="*/ 180 h 10000"/>
                <a:gd name="T2" fmla="*/ 201 w 10000"/>
                <a:gd name="T3" fmla="*/ 180 h 10000"/>
                <a:gd name="T4" fmla="*/ 264 w 10000"/>
                <a:gd name="T5" fmla="*/ 0 h 10000"/>
                <a:gd name="T6" fmla="*/ 326 w 10000"/>
                <a:gd name="T7" fmla="*/ 180 h 10000"/>
                <a:gd name="T8" fmla="*/ 527 w 10000"/>
                <a:gd name="T9" fmla="*/ 180 h 10000"/>
                <a:gd name="T10" fmla="*/ 364 w 10000"/>
                <a:gd name="T11" fmla="*/ 290 h 10000"/>
                <a:gd name="T12" fmla="*/ 426 w 10000"/>
                <a:gd name="T13" fmla="*/ 470 h 10000"/>
                <a:gd name="T14" fmla="*/ 264 w 10000"/>
                <a:gd name="T15" fmla="*/ 359 h 10000"/>
                <a:gd name="T16" fmla="*/ 101 w 10000"/>
                <a:gd name="T17" fmla="*/ 470 h 10000"/>
                <a:gd name="T18" fmla="*/ 163 w 10000"/>
                <a:gd name="T19" fmla="*/ 290 h 10000"/>
                <a:gd name="T20" fmla="*/ 0 w 10000"/>
                <a:gd name="T21" fmla="*/ 180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000" h="10000">
                  <a:moveTo>
                    <a:pt x="0" y="3830"/>
                  </a:moveTo>
                  <a:lnTo>
                    <a:pt x="3814" y="3830"/>
                  </a:lnTo>
                  <a:lnTo>
                    <a:pt x="5009" y="0"/>
                  </a:lnTo>
                  <a:lnTo>
                    <a:pt x="6186" y="3830"/>
                  </a:lnTo>
                  <a:lnTo>
                    <a:pt x="10000" y="3830"/>
                  </a:lnTo>
                  <a:lnTo>
                    <a:pt x="6907" y="6170"/>
                  </a:lnTo>
                  <a:lnTo>
                    <a:pt x="8083" y="10000"/>
                  </a:lnTo>
                  <a:lnTo>
                    <a:pt x="5009" y="7638"/>
                  </a:lnTo>
                  <a:lnTo>
                    <a:pt x="1917" y="10000"/>
                  </a:lnTo>
                  <a:lnTo>
                    <a:pt x="3093" y="6170"/>
                  </a:lnTo>
                  <a:lnTo>
                    <a:pt x="0" y="3830"/>
                  </a:lnTo>
                  <a:close/>
                </a:path>
              </a:pathLst>
            </a:custGeom>
            <a:solidFill>
              <a:srgbClr val="FF0000"/>
            </a:solidFill>
            <a:ln w="9525">
              <a:solidFill>
                <a:srgbClr val="FF0000"/>
              </a:solidFill>
              <a:miter lim="800000"/>
              <a:headEnd type="none" w="sm" len="sm"/>
              <a:tailEnd type="none" w="sm" len="sm"/>
            </a:ln>
            <a:effectLst/>
          </p:spPr>
          <p:txBody>
            <a:bodyPr wrap="none" anchor="ctr"/>
            <a:lstStyle/>
            <a:p>
              <a:pPr eaLnBrk="1" hangingPunct="1">
                <a:spcBef>
                  <a:spcPct val="20000"/>
                </a:spcBef>
                <a:buFontTx/>
                <a:buChar char="•"/>
                <a:defRPr/>
              </a:pPr>
              <a:endParaRPr lang="zh-CN" altLang="en-US"/>
            </a:p>
          </p:txBody>
        </p:sp>
        <p:sp>
          <p:nvSpPr>
            <p:cNvPr id="483334" name="Text Box 6">
              <a:extLst>
                <a:ext uri="{FF2B5EF4-FFF2-40B4-BE49-F238E27FC236}">
                  <a16:creationId xmlns:a16="http://schemas.microsoft.com/office/drawing/2014/main" id="{60C9AB6B-326E-AD4C-8892-AE3957BC383F}"/>
                </a:ext>
              </a:extLst>
            </p:cNvPr>
            <p:cNvSpPr txBox="1">
              <a:spLocks noChangeArrowheads="1"/>
            </p:cNvSpPr>
            <p:nvPr/>
          </p:nvSpPr>
          <p:spPr bwMode="auto">
            <a:xfrm>
              <a:off x="857" y="2913"/>
              <a:ext cx="720" cy="329"/>
            </a:xfrm>
            <a:prstGeom prst="rect">
              <a:avLst/>
            </a:prstGeom>
            <a:noFill/>
            <a:ln>
              <a:noFill/>
            </a:ln>
            <a:effectLst/>
          </p:spPr>
          <p:txBody>
            <a:bodyPr wrap="none">
              <a:spAutoFit/>
            </a:bodyPr>
            <a:lstStyle>
              <a:lvl1pPr>
                <a:defRPr kumimoji="1" sz="2800">
                  <a:solidFill>
                    <a:schemeClr val="tx1"/>
                  </a:solidFill>
                  <a:latin typeface="Arial" panose="020B0604020202020204" pitchFamily="34" charset="0"/>
                  <a:ea typeface="宋体" panose="02010600030101010101" pitchFamily="2" charset="-122"/>
                </a:defRPr>
              </a:lvl1pPr>
              <a:lvl2pPr marL="742950" indent="-285750">
                <a:defRPr kumimoji="1" sz="2800">
                  <a:solidFill>
                    <a:schemeClr val="tx1"/>
                  </a:solidFill>
                  <a:latin typeface="Arial" panose="020B0604020202020204" pitchFamily="34" charset="0"/>
                  <a:ea typeface="宋体" panose="02010600030101010101" pitchFamily="2" charset="-122"/>
                </a:defRPr>
              </a:lvl2pPr>
              <a:lvl3pPr marL="1143000" indent="-228600">
                <a:defRPr kumimoji="1" sz="2800">
                  <a:solidFill>
                    <a:schemeClr val="tx1"/>
                  </a:solidFill>
                  <a:latin typeface="Arial" panose="020B0604020202020204" pitchFamily="34" charset="0"/>
                  <a:ea typeface="宋体" panose="02010600030101010101" pitchFamily="2" charset="-122"/>
                </a:defRPr>
              </a:lvl3pPr>
              <a:lvl4pPr marL="1600200" indent="-228600">
                <a:defRPr kumimoji="1" sz="2800">
                  <a:solidFill>
                    <a:schemeClr val="tx1"/>
                  </a:solidFill>
                  <a:latin typeface="Arial" panose="020B0604020202020204" pitchFamily="34" charset="0"/>
                  <a:ea typeface="宋体" panose="02010600030101010101" pitchFamily="2" charset="-122"/>
                </a:defRPr>
              </a:lvl4pPr>
              <a:lvl5pPr marL="2057400" indent="-228600">
                <a:defRPr kumimoji="1" sz="28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9pPr>
            </a:lstStyle>
            <a:p>
              <a:pPr>
                <a:defRPr/>
              </a:pPr>
              <a:r>
                <a:rPr kumimoji="0" lang="en-US" altLang="zh-CN" sz="2400" b="1" i="1">
                  <a:solidFill>
                    <a:schemeClr val="accent2"/>
                  </a:solidFill>
                  <a:effectLst>
                    <a:outerShdw blurRad="38100" dist="38100" dir="2700000" algn="tl">
                      <a:srgbClr val="C0C0C0"/>
                    </a:outerShdw>
                  </a:effectLst>
                  <a:latin typeface="Helvetica" pitchFamily="2" charset="0"/>
                </a:rPr>
                <a:t>STAR</a:t>
              </a:r>
            </a:p>
          </p:txBody>
        </p:sp>
      </p:grpSp>
      <p:pic>
        <p:nvPicPr>
          <p:cNvPr id="56324" name="Picture 7" descr="screenshot_06252k_front_r1177002_t25_ev9">
            <a:extLst>
              <a:ext uri="{FF2B5EF4-FFF2-40B4-BE49-F238E27FC236}">
                <a16:creationId xmlns:a16="http://schemas.microsoft.com/office/drawing/2014/main" id="{439821F4-4481-0C44-A210-90E5032280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698" r="10847"/>
          <a:stretch>
            <a:fillRect/>
          </a:stretch>
        </p:blipFill>
        <p:spPr bwMode="auto">
          <a:xfrm>
            <a:off x="576263" y="928688"/>
            <a:ext cx="3581400" cy="352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8" descr="screenshot_06252k_side_r1177002_t25_ev9">
            <a:extLst>
              <a:ext uri="{FF2B5EF4-FFF2-40B4-BE49-F238E27FC236}">
                <a16:creationId xmlns:a16="http://schemas.microsoft.com/office/drawing/2014/main" id="{747617D3-75C2-7F4C-B543-F68C57BCE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26" r="3152" b="1961"/>
          <a:stretch>
            <a:fillRect/>
          </a:stretch>
        </p:blipFill>
        <p:spPr bwMode="auto">
          <a:xfrm>
            <a:off x="3967163" y="2535238"/>
            <a:ext cx="5029200" cy="405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Text Box 9">
            <a:extLst>
              <a:ext uri="{FF2B5EF4-FFF2-40B4-BE49-F238E27FC236}">
                <a16:creationId xmlns:a16="http://schemas.microsoft.com/office/drawing/2014/main" id="{C90FDEDA-9603-A84A-B879-CA97AEE25FCB}"/>
              </a:ext>
            </a:extLst>
          </p:cNvPr>
          <p:cNvSpPr txBox="1">
            <a:spLocks noChangeArrowheads="1"/>
          </p:cNvSpPr>
          <p:nvPr/>
        </p:nvSpPr>
        <p:spPr bwMode="auto">
          <a:xfrm>
            <a:off x="5508625" y="1270000"/>
            <a:ext cx="25527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nSpc>
                <a:spcPct val="90000"/>
              </a:lnSpc>
              <a:spcBef>
                <a:spcPct val="50000"/>
              </a:spcBef>
              <a:buFontTx/>
              <a:buNone/>
            </a:pPr>
            <a:r>
              <a:rPr lang="en-US" altLang="zh-CN" sz="2400" b="1">
                <a:solidFill>
                  <a:srgbClr val="CC3300"/>
                </a:solidFill>
              </a:rPr>
              <a:t>Central</a:t>
            </a:r>
            <a:r>
              <a:rPr lang="en-US" altLang="zh-CN" sz="2400" b="1">
                <a:solidFill>
                  <a:srgbClr val="0066FF"/>
                </a:solidFill>
              </a:rPr>
              <a:t> Event</a:t>
            </a:r>
            <a:endParaRPr lang="en-US" altLang="zh-CN" sz="1800" b="1">
              <a:solidFill>
                <a:srgbClr val="0066FF"/>
              </a:solidFill>
            </a:endParaRPr>
          </a:p>
        </p:txBody>
      </p:sp>
      <p:sp>
        <p:nvSpPr>
          <p:cNvPr id="56327" name="Text Box 10">
            <a:extLst>
              <a:ext uri="{FF2B5EF4-FFF2-40B4-BE49-F238E27FC236}">
                <a16:creationId xmlns:a16="http://schemas.microsoft.com/office/drawing/2014/main" id="{B605DCBC-8585-A54B-A30A-8EB0EFBCFB99}"/>
              </a:ext>
            </a:extLst>
          </p:cNvPr>
          <p:cNvSpPr txBox="1">
            <a:spLocks noChangeArrowheads="1"/>
          </p:cNvSpPr>
          <p:nvPr/>
        </p:nvSpPr>
        <p:spPr bwMode="auto">
          <a:xfrm>
            <a:off x="1397000" y="6546850"/>
            <a:ext cx="1695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400" b="1">
                <a:solidFill>
                  <a:srgbClr val="0066FF"/>
                </a:solidFill>
              </a:rPr>
              <a:t>(real-time Level 3)</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 Box 3">
            <a:extLst>
              <a:ext uri="{FF2B5EF4-FFF2-40B4-BE49-F238E27FC236}">
                <a16:creationId xmlns:a16="http://schemas.microsoft.com/office/drawing/2014/main" id="{8DEFC982-178F-9745-862D-1D578B06E906}"/>
              </a:ext>
            </a:extLst>
          </p:cNvPr>
          <p:cNvSpPr>
            <a:spLocks noGrp="1" noChangeArrowheads="1"/>
          </p:cNvSpPr>
          <p:nvPr>
            <p:ph type="title"/>
          </p:nvPr>
        </p:nvSpPr>
        <p:spPr>
          <a:xfrm>
            <a:off x="1447800" y="-50800"/>
            <a:ext cx="6477000" cy="685800"/>
          </a:xfrm>
        </p:spPr>
        <p:txBody>
          <a:bodyPr/>
          <a:lstStyle/>
          <a:p>
            <a:pPr eaLnBrk="1" hangingPunct="1"/>
            <a:r>
              <a:rPr kumimoji="0" lang="en-US" altLang="zh-CN" sz="3200"/>
              <a:t>Particle Identification at STAR</a:t>
            </a:r>
          </a:p>
        </p:txBody>
      </p:sp>
      <p:grpSp>
        <p:nvGrpSpPr>
          <p:cNvPr id="53250" name="Group 22">
            <a:extLst>
              <a:ext uri="{FF2B5EF4-FFF2-40B4-BE49-F238E27FC236}">
                <a16:creationId xmlns:a16="http://schemas.microsoft.com/office/drawing/2014/main" id="{FE58EEAC-0315-8747-9FE1-8A2989223247}"/>
              </a:ext>
            </a:extLst>
          </p:cNvPr>
          <p:cNvGrpSpPr>
            <a:grpSpLocks/>
          </p:cNvGrpSpPr>
          <p:nvPr/>
        </p:nvGrpSpPr>
        <p:grpSpPr bwMode="auto">
          <a:xfrm>
            <a:off x="625475" y="1066800"/>
            <a:ext cx="2574925" cy="1744663"/>
            <a:chOff x="290281" y="1076326"/>
            <a:chExt cx="3270482" cy="2292166"/>
          </a:xfrm>
        </p:grpSpPr>
        <p:pic>
          <p:nvPicPr>
            <p:cNvPr id="53270" name="Picture 5" descr="dedxplotlogxcolor">
              <a:extLst>
                <a:ext uri="{FF2B5EF4-FFF2-40B4-BE49-F238E27FC236}">
                  <a16:creationId xmlns:a16="http://schemas.microsoft.com/office/drawing/2014/main" id="{35F6C936-AFB9-0248-90C9-AB32F110610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4495" t="12254" r="17039" b="5719"/>
            <a:stretch>
              <a:fillRect/>
            </a:stretch>
          </p:blipFill>
          <p:spPr bwMode="auto">
            <a:xfrm>
              <a:off x="290281" y="1076326"/>
              <a:ext cx="3270482" cy="229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71" name="Text Box 7">
              <a:extLst>
                <a:ext uri="{FF2B5EF4-FFF2-40B4-BE49-F238E27FC236}">
                  <a16:creationId xmlns:a16="http://schemas.microsoft.com/office/drawing/2014/main" id="{E2C86613-E4A4-494E-8A4F-46DC74AB16ED}"/>
                </a:ext>
              </a:extLst>
            </p:cNvPr>
            <p:cNvSpPr txBox="1">
              <a:spLocks noChangeArrowheads="1"/>
            </p:cNvSpPr>
            <p:nvPr/>
          </p:nvSpPr>
          <p:spPr bwMode="auto">
            <a:xfrm>
              <a:off x="685800" y="1164194"/>
              <a:ext cx="1357652" cy="4044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1400" b="1">
                  <a:solidFill>
                    <a:srgbClr val="CC3300"/>
                  </a:solidFill>
                  <a:cs typeface="Arial" panose="020B0604020202020204" pitchFamily="34" charset="0"/>
                </a:rPr>
                <a:t>STAR TPC</a:t>
              </a:r>
            </a:p>
          </p:txBody>
        </p:sp>
      </p:grpSp>
      <p:pic>
        <p:nvPicPr>
          <p:cNvPr id="53251" name="Picture 16" descr="http://www.star.bnl.gov/protected/spectra/ruanlj/TOFrpaper/tofr_beta_p_prplot.gif">
            <a:hlinkClick r:id="rId4"/>
            <a:extLst>
              <a:ext uri="{FF2B5EF4-FFF2-40B4-BE49-F238E27FC236}">
                <a16:creationId xmlns:a16="http://schemas.microsoft.com/office/drawing/2014/main" id="{C8AA75D1-6A9C-C443-99AA-E92F623A44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006475"/>
            <a:ext cx="2276475"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3252" name="Object 2">
            <a:extLst>
              <a:ext uri="{FF2B5EF4-FFF2-40B4-BE49-F238E27FC236}">
                <a16:creationId xmlns:a16="http://schemas.microsoft.com/office/drawing/2014/main" id="{1902AEF2-E5BB-AA47-99E0-4965E69184D8}"/>
              </a:ext>
            </a:extLst>
          </p:cNvPr>
          <p:cNvGraphicFramePr>
            <a:graphicFrameLocks noChangeAspect="1"/>
          </p:cNvGraphicFramePr>
          <p:nvPr/>
        </p:nvGraphicFramePr>
        <p:xfrm>
          <a:off x="2640013" y="3176588"/>
          <a:ext cx="1779587" cy="1724025"/>
        </p:xfrm>
        <a:graphic>
          <a:graphicData uri="http://schemas.openxmlformats.org/presentationml/2006/ole">
            <mc:AlternateContent xmlns:mc="http://schemas.openxmlformats.org/markup-compatibility/2006">
              <mc:Choice xmlns:v="urn:schemas-microsoft-com:vml" Requires="v">
                <p:oleObj spid="_x0000_s53516" name="Photo Editor Photo" r:id="rId6" imgW="3175000" imgH="3073400" progId="">
                  <p:embed/>
                </p:oleObj>
              </mc:Choice>
              <mc:Fallback>
                <p:oleObj name="Photo Editor Photo" r:id="rId6" imgW="3175000" imgH="3073400" progId="">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0013" y="3176588"/>
                        <a:ext cx="1779587" cy="1724025"/>
                      </a:xfrm>
                      <a:prstGeom prst="rect">
                        <a:avLst/>
                      </a:prstGeom>
                      <a:noFill/>
                      <a:ln w="9525">
                        <a:solidFill>
                          <a:srgbClr val="00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3253" name="Text Box 7">
            <a:extLst>
              <a:ext uri="{FF2B5EF4-FFF2-40B4-BE49-F238E27FC236}">
                <a16:creationId xmlns:a16="http://schemas.microsoft.com/office/drawing/2014/main" id="{66ED6DCB-D8F2-454D-90C0-3BBFB70E1B34}"/>
              </a:ext>
            </a:extLst>
          </p:cNvPr>
          <p:cNvSpPr txBox="1">
            <a:spLocks noChangeArrowheads="1"/>
          </p:cNvSpPr>
          <p:nvPr/>
        </p:nvSpPr>
        <p:spPr bwMode="auto">
          <a:xfrm>
            <a:off x="4343400" y="2286000"/>
            <a:ext cx="1025525" cy="307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400" b="1">
                <a:solidFill>
                  <a:srgbClr val="CC3300"/>
                </a:solidFill>
                <a:cs typeface="Arial" panose="020B0604020202020204" pitchFamily="34" charset="0"/>
              </a:rPr>
              <a:t>STAR ToF</a:t>
            </a:r>
          </a:p>
        </p:txBody>
      </p:sp>
      <p:pic>
        <p:nvPicPr>
          <p:cNvPr id="53254" name="Picture 3" descr="JpsiTriggerTowersRun6147020Evt17735-2">
            <a:extLst>
              <a:ext uri="{FF2B5EF4-FFF2-40B4-BE49-F238E27FC236}">
                <a16:creationId xmlns:a16="http://schemas.microsoft.com/office/drawing/2014/main" id="{BB7C2A24-7ED4-0641-B857-AAD2526797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6763" y="3171825"/>
            <a:ext cx="1747837"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Text Box 7">
            <a:extLst>
              <a:ext uri="{FF2B5EF4-FFF2-40B4-BE49-F238E27FC236}">
                <a16:creationId xmlns:a16="http://schemas.microsoft.com/office/drawing/2014/main" id="{3778E2CA-F5F8-0D4D-B53E-2DD2099AEA3A}"/>
              </a:ext>
            </a:extLst>
          </p:cNvPr>
          <p:cNvSpPr txBox="1">
            <a:spLocks noChangeArrowheads="1"/>
          </p:cNvSpPr>
          <p:nvPr/>
        </p:nvSpPr>
        <p:spPr bwMode="auto">
          <a:xfrm>
            <a:off x="762000" y="4568825"/>
            <a:ext cx="11096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400" b="1">
                <a:solidFill>
                  <a:schemeClr val="bg1"/>
                </a:solidFill>
                <a:cs typeface="Arial" panose="020B0604020202020204" pitchFamily="34" charset="0"/>
              </a:rPr>
              <a:t>STAR EMC</a:t>
            </a:r>
          </a:p>
        </p:txBody>
      </p:sp>
      <p:pic>
        <p:nvPicPr>
          <p:cNvPr id="53256" name="Picture 12" descr="?dir=&amp;file=up22533">
            <a:extLst>
              <a:ext uri="{FF2B5EF4-FFF2-40B4-BE49-F238E27FC236}">
                <a16:creationId xmlns:a16="http://schemas.microsoft.com/office/drawing/2014/main" id="{E083F530-123F-2549-96DB-B0D0D605699F}"/>
              </a:ext>
            </a:extLst>
          </p:cNvPr>
          <p:cNvPicPr>
            <a:picLocks noGrp="1" noChangeAspect="1" noChangeArrowheads="1"/>
          </p:cNvPicPr>
          <p:nvPr>
            <p:ph sz="half" idx="4294967295"/>
          </p:nvPr>
        </p:nvPicPr>
        <p:blipFill>
          <a:blip r:embed="rId9">
            <a:extLst>
              <a:ext uri="{28A0092B-C50C-407E-A947-70E740481C1C}">
                <a14:useLocalDpi xmlns:a14="http://schemas.microsoft.com/office/drawing/2010/main" val="0"/>
              </a:ext>
            </a:extLst>
          </a:blip>
          <a:srcRect/>
          <a:stretch>
            <a:fillRect/>
          </a:stretch>
        </p:blipFill>
        <p:spPr>
          <a:xfrm>
            <a:off x="4510088" y="3176588"/>
            <a:ext cx="2022475" cy="1749425"/>
          </a:xfrm>
        </p:spPr>
      </p:pic>
      <p:pic>
        <p:nvPicPr>
          <p:cNvPr id="53257" name="Picture 65">
            <a:extLst>
              <a:ext uri="{FF2B5EF4-FFF2-40B4-BE49-F238E27FC236}">
                <a16:creationId xmlns:a16="http://schemas.microsoft.com/office/drawing/2014/main" id="{A272E808-76C9-5B4F-8BFD-E68F252C500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29400" y="3184525"/>
            <a:ext cx="2133600"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8" name="TextBox 30">
            <a:extLst>
              <a:ext uri="{FF2B5EF4-FFF2-40B4-BE49-F238E27FC236}">
                <a16:creationId xmlns:a16="http://schemas.microsoft.com/office/drawing/2014/main" id="{D130D206-BF75-1747-B368-474E4EC99F86}"/>
              </a:ext>
            </a:extLst>
          </p:cNvPr>
          <p:cNvSpPr txBox="1">
            <a:spLocks noChangeArrowheads="1"/>
          </p:cNvSpPr>
          <p:nvPr/>
        </p:nvSpPr>
        <p:spPr bwMode="auto">
          <a:xfrm>
            <a:off x="7246938" y="3048000"/>
            <a:ext cx="1531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000" b="1" i="1">
                <a:cs typeface="Arial" panose="020B0604020202020204" pitchFamily="34" charset="0"/>
              </a:rPr>
              <a:t>STAR HFT</a:t>
            </a:r>
          </a:p>
        </p:txBody>
      </p:sp>
      <p:sp>
        <p:nvSpPr>
          <p:cNvPr id="53259" name="TextBox 31">
            <a:extLst>
              <a:ext uri="{FF2B5EF4-FFF2-40B4-BE49-F238E27FC236}">
                <a16:creationId xmlns:a16="http://schemas.microsoft.com/office/drawing/2014/main" id="{58E32250-D143-CE47-A5BD-1D7D795610CB}"/>
              </a:ext>
            </a:extLst>
          </p:cNvPr>
          <p:cNvSpPr txBox="1">
            <a:spLocks noChangeArrowheads="1"/>
          </p:cNvSpPr>
          <p:nvPr/>
        </p:nvSpPr>
        <p:spPr bwMode="auto">
          <a:xfrm>
            <a:off x="609600" y="5029200"/>
            <a:ext cx="78486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1400" b="1">
                <a:cs typeface="Arial" panose="020B0604020202020204" pitchFamily="34" charset="0"/>
              </a:rPr>
              <a:t>  Neutral particles  </a:t>
            </a:r>
            <a:r>
              <a:rPr kumimoji="0" lang="zh-CN" altLang="en-US" sz="1400" b="1">
                <a:cs typeface="Arial" panose="020B0604020202020204" pitchFamily="34" charset="0"/>
              </a:rPr>
              <a:t>  </a:t>
            </a:r>
            <a:r>
              <a:rPr kumimoji="0" lang="en-US" altLang="zh-CN" sz="1400" b="1">
                <a:cs typeface="Arial" panose="020B0604020202020204" pitchFamily="34" charset="0"/>
              </a:rPr>
              <a:t> </a:t>
            </a:r>
            <a:r>
              <a:rPr kumimoji="0" lang="zh-CN" altLang="en-US" sz="1400" b="1">
                <a:cs typeface="Arial" panose="020B0604020202020204" pitchFamily="34" charset="0"/>
              </a:rPr>
              <a:t>          </a:t>
            </a:r>
            <a:r>
              <a:rPr kumimoji="0" lang="en-US" altLang="zh-CN" sz="1400" b="1">
                <a:cs typeface="Arial" panose="020B0604020202020204" pitchFamily="34" charset="0"/>
              </a:rPr>
              <a:t>Strange              </a:t>
            </a:r>
            <a:r>
              <a:rPr kumimoji="0" lang="zh-CN" altLang="en-US" sz="1400" b="1">
                <a:cs typeface="Arial" panose="020B0604020202020204" pitchFamily="34" charset="0"/>
              </a:rPr>
              <a:t>            </a:t>
            </a:r>
            <a:r>
              <a:rPr kumimoji="0" lang="en-US" altLang="zh-CN" sz="1400" b="1">
                <a:cs typeface="Arial" panose="020B0604020202020204" pitchFamily="34" charset="0"/>
              </a:rPr>
              <a:t> Jets                                   Heavy Quark</a:t>
            </a:r>
          </a:p>
          <a:p>
            <a:pPr eaLnBrk="1" hangingPunct="1">
              <a:buFontTx/>
              <a:buNone/>
            </a:pPr>
            <a:r>
              <a:rPr kumimoji="0" lang="en-US" altLang="zh-CN" sz="1400" b="1">
                <a:cs typeface="Arial" panose="020B0604020202020204" pitchFamily="34" charset="0"/>
              </a:rPr>
              <a:t>                                          hyperons Hadrons</a:t>
            </a:r>
          </a:p>
          <a:p>
            <a:pPr eaLnBrk="1" hangingPunct="1">
              <a:buFontTx/>
              <a:buNone/>
            </a:pPr>
            <a:endParaRPr kumimoji="0" lang="en-US" altLang="zh-CN" sz="2800" b="1">
              <a:cs typeface="Arial" panose="020B0604020202020204" pitchFamily="34" charset="0"/>
            </a:endParaRPr>
          </a:p>
        </p:txBody>
      </p:sp>
      <p:sp>
        <p:nvSpPr>
          <p:cNvPr id="53260" name="TextBox 21">
            <a:extLst>
              <a:ext uri="{FF2B5EF4-FFF2-40B4-BE49-F238E27FC236}">
                <a16:creationId xmlns:a16="http://schemas.microsoft.com/office/drawing/2014/main" id="{06464D6E-29E8-1D4F-9D96-878B36531DEE}"/>
              </a:ext>
            </a:extLst>
          </p:cNvPr>
          <p:cNvSpPr txBox="1">
            <a:spLocks noChangeArrowheads="1"/>
          </p:cNvSpPr>
          <p:nvPr/>
        </p:nvSpPr>
        <p:spPr bwMode="auto">
          <a:xfrm>
            <a:off x="914400" y="2060575"/>
            <a:ext cx="4873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400">
                <a:cs typeface="Arial" panose="020B0604020202020204" pitchFamily="34" charset="0"/>
              </a:rPr>
              <a:t>e, μ</a:t>
            </a:r>
          </a:p>
        </p:txBody>
      </p:sp>
      <p:sp>
        <p:nvSpPr>
          <p:cNvPr id="53261" name="TextBox 22">
            <a:extLst>
              <a:ext uri="{FF2B5EF4-FFF2-40B4-BE49-F238E27FC236}">
                <a16:creationId xmlns:a16="http://schemas.microsoft.com/office/drawing/2014/main" id="{131BE81B-D839-B749-B692-3473C3CAD868}"/>
              </a:ext>
            </a:extLst>
          </p:cNvPr>
          <p:cNvSpPr txBox="1">
            <a:spLocks noChangeArrowheads="1"/>
          </p:cNvSpPr>
          <p:nvPr/>
        </p:nvSpPr>
        <p:spPr bwMode="auto">
          <a:xfrm>
            <a:off x="1295400" y="1617663"/>
            <a:ext cx="284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400"/>
              <a:t>π</a:t>
            </a:r>
          </a:p>
        </p:txBody>
      </p:sp>
      <p:sp>
        <p:nvSpPr>
          <p:cNvPr id="53262" name="TextBox 24">
            <a:extLst>
              <a:ext uri="{FF2B5EF4-FFF2-40B4-BE49-F238E27FC236}">
                <a16:creationId xmlns:a16="http://schemas.microsoft.com/office/drawing/2014/main" id="{E54D992D-7DCD-4D44-B97A-686ED3AB26C5}"/>
              </a:ext>
            </a:extLst>
          </p:cNvPr>
          <p:cNvSpPr txBox="1">
            <a:spLocks noChangeArrowheads="1"/>
          </p:cNvSpPr>
          <p:nvPr/>
        </p:nvSpPr>
        <p:spPr bwMode="auto">
          <a:xfrm>
            <a:off x="1828800" y="1377950"/>
            <a:ext cx="9128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400"/>
              <a:t>K     p      d</a:t>
            </a:r>
          </a:p>
        </p:txBody>
      </p:sp>
      <p:pic>
        <p:nvPicPr>
          <p:cNvPr id="53263" name="Picture 5" descr="tpcdedx_1SigmaPlot_722_EnLarged">
            <a:extLst>
              <a:ext uri="{FF2B5EF4-FFF2-40B4-BE49-F238E27FC236}">
                <a16:creationId xmlns:a16="http://schemas.microsoft.com/office/drawing/2014/main" id="{9F43EF5C-722A-FC42-A945-D531918618FA}"/>
              </a:ext>
            </a:extLst>
          </p:cNvPr>
          <p:cNvPicPr>
            <a:picLocks noGrp="1" noChangeAspect="1" noChangeArrowheads="1"/>
          </p:cNvPicPr>
          <p:nvPr>
            <p:ph idx="1"/>
          </p:nvPr>
        </p:nvPicPr>
        <p:blipFill>
          <a:blip r:embed="rId11">
            <a:extLst>
              <a:ext uri="{28A0092B-C50C-407E-A947-70E740481C1C}">
                <a14:useLocalDpi xmlns:a14="http://schemas.microsoft.com/office/drawing/2010/main" val="0"/>
              </a:ext>
            </a:extLst>
          </a:blip>
          <a:srcRect t="9581" r="7979" b="5084"/>
          <a:stretch>
            <a:fillRect/>
          </a:stretch>
        </p:blipFill>
        <p:spPr>
          <a:xfrm>
            <a:off x="5638800" y="1092200"/>
            <a:ext cx="2438400" cy="1574800"/>
          </a:xfrm>
        </p:spPr>
      </p:pic>
      <p:sp>
        <p:nvSpPr>
          <p:cNvPr id="53264" name="TextBox 32">
            <a:extLst>
              <a:ext uri="{FF2B5EF4-FFF2-40B4-BE49-F238E27FC236}">
                <a16:creationId xmlns:a16="http://schemas.microsoft.com/office/drawing/2014/main" id="{D835F10F-9CFC-DD4C-9814-B4FF2A96C19F}"/>
              </a:ext>
            </a:extLst>
          </p:cNvPr>
          <p:cNvSpPr txBox="1">
            <a:spLocks noChangeArrowheads="1"/>
          </p:cNvSpPr>
          <p:nvPr/>
        </p:nvSpPr>
        <p:spPr bwMode="auto">
          <a:xfrm>
            <a:off x="5867400" y="838200"/>
            <a:ext cx="175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1200" b="1">
                <a:cs typeface="Arial" panose="020B0604020202020204" pitchFamily="34" charset="0"/>
              </a:rPr>
              <a:t>TPC        ToF        TPC</a:t>
            </a:r>
          </a:p>
        </p:txBody>
      </p:sp>
      <p:sp>
        <p:nvSpPr>
          <p:cNvPr id="53265" name="Rectangle 7">
            <a:extLst>
              <a:ext uri="{FF2B5EF4-FFF2-40B4-BE49-F238E27FC236}">
                <a16:creationId xmlns:a16="http://schemas.microsoft.com/office/drawing/2014/main" id="{E9130652-1E65-5449-B444-392BA7613554}"/>
              </a:ext>
            </a:extLst>
          </p:cNvPr>
          <p:cNvSpPr>
            <a:spLocks noChangeArrowheads="1"/>
          </p:cNvSpPr>
          <p:nvPr/>
        </p:nvSpPr>
        <p:spPr bwMode="auto">
          <a:xfrm>
            <a:off x="6553200" y="914400"/>
            <a:ext cx="533400" cy="1676400"/>
          </a:xfrm>
          <a:prstGeom prst="rect">
            <a:avLst/>
          </a:prstGeom>
          <a:solidFill>
            <a:srgbClr val="FFFD10">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endParaRPr kumimoji="0" lang="en-US" altLang="zh-CN" sz="2800"/>
          </a:p>
        </p:txBody>
      </p:sp>
      <p:sp>
        <p:nvSpPr>
          <p:cNvPr id="53266" name="TextBox 34">
            <a:extLst>
              <a:ext uri="{FF2B5EF4-FFF2-40B4-BE49-F238E27FC236}">
                <a16:creationId xmlns:a16="http://schemas.microsoft.com/office/drawing/2014/main" id="{AC230626-AF76-4041-894C-70B32D210351}"/>
              </a:ext>
            </a:extLst>
          </p:cNvPr>
          <p:cNvSpPr txBox="1">
            <a:spLocks noChangeArrowheads="1"/>
          </p:cNvSpPr>
          <p:nvPr/>
        </p:nvSpPr>
        <p:spPr bwMode="auto">
          <a:xfrm>
            <a:off x="6545263" y="2557463"/>
            <a:ext cx="8461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600"/>
              <a:t>Log</a:t>
            </a:r>
            <a:r>
              <a:rPr kumimoji="0" lang="en-US" altLang="zh-CN" sz="1600" baseline="-25000"/>
              <a:t>10</a:t>
            </a:r>
            <a:r>
              <a:rPr kumimoji="0" lang="en-US" altLang="zh-CN" sz="1600"/>
              <a:t>(p)</a:t>
            </a:r>
          </a:p>
        </p:txBody>
      </p:sp>
      <p:pic>
        <p:nvPicPr>
          <p:cNvPr id="53267" name="Picture 3">
            <a:extLst>
              <a:ext uri="{FF2B5EF4-FFF2-40B4-BE49-F238E27FC236}">
                <a16:creationId xmlns:a16="http://schemas.microsoft.com/office/drawing/2014/main" id="{3F470BDF-4BB8-794C-A06C-69FEA41DAA1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205922">
            <a:off x="595313" y="2935288"/>
            <a:ext cx="6826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8" name="Text Box 7">
            <a:extLst>
              <a:ext uri="{FF2B5EF4-FFF2-40B4-BE49-F238E27FC236}">
                <a16:creationId xmlns:a16="http://schemas.microsoft.com/office/drawing/2014/main" id="{865F38CF-CF45-E040-9931-169637736905}"/>
              </a:ext>
            </a:extLst>
          </p:cNvPr>
          <p:cNvSpPr txBox="1">
            <a:spLocks noChangeArrowheads="1"/>
          </p:cNvSpPr>
          <p:nvPr/>
        </p:nvSpPr>
        <p:spPr bwMode="auto">
          <a:xfrm>
            <a:off x="1416050" y="2895600"/>
            <a:ext cx="1098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1400" b="1">
                <a:solidFill>
                  <a:srgbClr val="000000"/>
                </a:solidFill>
                <a:cs typeface="Arial" panose="020B0604020202020204" pitchFamily="34" charset="0"/>
              </a:rPr>
              <a:t>STAR MTD</a:t>
            </a:r>
          </a:p>
        </p:txBody>
      </p:sp>
      <p:sp>
        <p:nvSpPr>
          <p:cNvPr id="38" name="Rounded Rectangle 37">
            <a:extLst>
              <a:ext uri="{FF2B5EF4-FFF2-40B4-BE49-F238E27FC236}">
                <a16:creationId xmlns:a16="http://schemas.microsoft.com/office/drawing/2014/main" id="{6FC85DE9-D6C8-9C47-8728-0B768C916EC9}"/>
              </a:ext>
            </a:extLst>
          </p:cNvPr>
          <p:cNvSpPr>
            <a:spLocks noChangeArrowheads="1"/>
          </p:cNvSpPr>
          <p:nvPr/>
        </p:nvSpPr>
        <p:spPr bwMode="auto">
          <a:xfrm>
            <a:off x="228600" y="685800"/>
            <a:ext cx="8686800" cy="5626100"/>
          </a:xfrm>
          <a:prstGeom prst="roundRect">
            <a:avLst>
              <a:gd name="adj" fmla="val 4194"/>
            </a:avLst>
          </a:prstGeom>
          <a:noFill/>
          <a:ln w="57150" cmpd="thickThin">
            <a:solidFill>
              <a:srgbClr val="008000"/>
            </a:solidFill>
            <a:round/>
            <a:headEnd/>
            <a:tailEnd/>
          </a:ln>
          <a:effectLst>
            <a:outerShdw blurRad="40000" dist="23000" dir="5400000" rotWithShape="0">
              <a:srgbClr val="808080">
                <a:alpha val="34999"/>
              </a:srgbClr>
            </a:outerShdw>
          </a:effectLst>
        </p:spPr>
        <p:txBody>
          <a:bodyPr anchor="ctr"/>
          <a:lstStyle>
            <a:lvl1pPr>
              <a:defRPr kumimoji="1" sz="2800">
                <a:solidFill>
                  <a:schemeClr val="tx1"/>
                </a:solidFill>
                <a:latin typeface="Arial" panose="020B0604020202020204" pitchFamily="34" charset="0"/>
                <a:ea typeface="宋体" panose="02010600030101010101" pitchFamily="2" charset="-122"/>
              </a:defRPr>
            </a:lvl1pPr>
            <a:lvl2pPr marL="742950" indent="-285750">
              <a:defRPr kumimoji="1" sz="2800">
                <a:solidFill>
                  <a:schemeClr val="tx1"/>
                </a:solidFill>
                <a:latin typeface="Arial" panose="020B0604020202020204" pitchFamily="34" charset="0"/>
                <a:ea typeface="宋体" panose="02010600030101010101" pitchFamily="2" charset="-122"/>
              </a:defRPr>
            </a:lvl2pPr>
            <a:lvl3pPr marL="1143000" indent="-228600">
              <a:defRPr kumimoji="1" sz="2800">
                <a:solidFill>
                  <a:schemeClr val="tx1"/>
                </a:solidFill>
                <a:latin typeface="Arial" panose="020B0604020202020204" pitchFamily="34" charset="0"/>
                <a:ea typeface="宋体" panose="02010600030101010101" pitchFamily="2" charset="-122"/>
              </a:defRPr>
            </a:lvl3pPr>
            <a:lvl4pPr marL="1600200" indent="-228600">
              <a:defRPr kumimoji="1" sz="2800">
                <a:solidFill>
                  <a:schemeClr val="tx1"/>
                </a:solidFill>
                <a:latin typeface="Arial" panose="020B0604020202020204" pitchFamily="34" charset="0"/>
                <a:ea typeface="宋体" panose="02010600030101010101" pitchFamily="2" charset="-122"/>
              </a:defRPr>
            </a:lvl4pPr>
            <a:lvl5pPr marL="2057400" indent="-228600">
              <a:defRPr kumimoji="1" sz="28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9pPr>
          </a:lstStyle>
          <a:p>
            <a:pPr algn="ctr" eaLnBrk="1" hangingPunct="1">
              <a:spcBef>
                <a:spcPct val="20000"/>
              </a:spcBef>
              <a:buFontTx/>
              <a:buChar char="•"/>
              <a:defRPr/>
            </a:pPr>
            <a:endParaRPr kumimoji="0" lang="en-US" altLang="zh-CN">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313" name="Rectangle 2">
            <a:extLst>
              <a:ext uri="{FF2B5EF4-FFF2-40B4-BE49-F238E27FC236}">
                <a16:creationId xmlns:a16="http://schemas.microsoft.com/office/drawing/2014/main" id="{1B3BA790-00F8-E340-9E58-FD47012F1811}"/>
              </a:ext>
            </a:extLst>
          </p:cNvPr>
          <p:cNvSpPr>
            <a:spLocks noGrp="1" noChangeArrowheads="1"/>
          </p:cNvSpPr>
          <p:nvPr>
            <p:ph type="title"/>
          </p:nvPr>
        </p:nvSpPr>
        <p:spPr>
          <a:xfrm>
            <a:off x="1143000" y="0"/>
            <a:ext cx="7696200" cy="1143000"/>
          </a:xfrm>
        </p:spPr>
        <p:txBody>
          <a:bodyPr/>
          <a:lstStyle/>
          <a:p>
            <a:pPr eaLnBrk="1" hangingPunct="1"/>
            <a:r>
              <a:rPr lang="en-US" altLang="zh-CN" b="1" dirty="0">
                <a:solidFill>
                  <a:schemeClr val="tx1"/>
                </a:solidFill>
                <a:latin typeface="Arial Black" panose="020B0604020202020204" pitchFamily="34" charset="0"/>
              </a:rPr>
              <a:t>Outline</a:t>
            </a:r>
            <a:endParaRPr lang="en-US" altLang="zh-CN" b="1" dirty="0">
              <a:solidFill>
                <a:srgbClr val="800000"/>
              </a:solidFill>
              <a:latin typeface="Arial Black" panose="020B0604020202020204" pitchFamily="34" charset="0"/>
            </a:endParaRPr>
          </a:p>
        </p:txBody>
      </p:sp>
      <p:sp>
        <p:nvSpPr>
          <p:cNvPr id="25603" name="Text Box 3" descr="Light downward diagonal">
            <a:extLst>
              <a:ext uri="{FF2B5EF4-FFF2-40B4-BE49-F238E27FC236}">
                <a16:creationId xmlns:a16="http://schemas.microsoft.com/office/drawing/2014/main" id="{D2C6042C-E4CA-4F4E-94D4-2C4D837B5BC4}"/>
              </a:ext>
            </a:extLst>
          </p:cNvPr>
          <p:cNvSpPr txBox="1">
            <a:spLocks noChangeArrowheads="1"/>
          </p:cNvSpPr>
          <p:nvPr/>
        </p:nvSpPr>
        <p:spPr bwMode="auto">
          <a:xfrm>
            <a:off x="457200" y="1295400"/>
            <a:ext cx="8458200" cy="4335482"/>
          </a:xfrm>
          <a:prstGeom prst="rect">
            <a:avLst/>
          </a:prstGeom>
          <a:pattFill prst="ltDnDiag">
            <a:fgClr>
              <a:schemeClr val="accent1"/>
            </a:fgClr>
            <a:bgClr>
              <a:srgbClr val="FFFFFF"/>
            </a:bgClr>
          </a:pattFill>
          <a:ln>
            <a:noFill/>
          </a:ln>
          <a:effectLst/>
        </p:spPr>
        <p:txBody>
          <a:bodyPr>
            <a:spAutoFit/>
          </a:bodyPr>
          <a:lstStyle>
            <a:lvl1pPr marL="457200" indent="-457200">
              <a:defRPr>
                <a:solidFill>
                  <a:schemeClr val="tx1"/>
                </a:solidFill>
                <a:latin typeface="Arial" charset="0"/>
                <a:ea typeface="SimSun" charset="0"/>
                <a:cs typeface="SimSun" charset="0"/>
              </a:defRPr>
            </a:lvl1pPr>
            <a:lvl2pPr marL="914400" indent="-457200">
              <a:defRPr>
                <a:solidFill>
                  <a:schemeClr val="tx1"/>
                </a:solidFill>
                <a:latin typeface="Arial" charset="0"/>
                <a:ea typeface="SimSun" charset="0"/>
                <a:cs typeface="SimSun" charset="0"/>
              </a:defRPr>
            </a:lvl2pPr>
            <a:lvl3pPr marL="1776413" indent="-457200">
              <a:defRPr>
                <a:solidFill>
                  <a:schemeClr val="tx1"/>
                </a:solidFill>
                <a:latin typeface="Arial" charset="0"/>
                <a:ea typeface="SimSun" charset="0"/>
                <a:cs typeface="SimSun" charset="0"/>
              </a:defRPr>
            </a:lvl3pPr>
            <a:lvl4pPr marL="2347913" indent="-457200">
              <a:defRPr>
                <a:solidFill>
                  <a:schemeClr val="tx1"/>
                </a:solidFill>
                <a:latin typeface="Arial" charset="0"/>
                <a:ea typeface="SimSun" charset="0"/>
                <a:cs typeface="SimSun" charset="0"/>
              </a:defRPr>
            </a:lvl4pPr>
            <a:lvl5pPr marL="2919413" indent="-457200">
              <a:defRPr>
                <a:solidFill>
                  <a:schemeClr val="tx1"/>
                </a:solidFill>
                <a:latin typeface="Arial" charset="0"/>
                <a:ea typeface="SimSun" charset="0"/>
                <a:cs typeface="SimSun" charset="0"/>
              </a:defRPr>
            </a:lvl5pPr>
            <a:lvl6pPr marL="3376613" indent="-457200" fontAlgn="base">
              <a:spcBef>
                <a:spcPct val="0"/>
              </a:spcBef>
              <a:spcAft>
                <a:spcPct val="0"/>
              </a:spcAft>
              <a:defRPr>
                <a:solidFill>
                  <a:schemeClr val="tx1"/>
                </a:solidFill>
                <a:latin typeface="Arial" charset="0"/>
                <a:ea typeface="SimSun" charset="0"/>
                <a:cs typeface="SimSun" charset="0"/>
              </a:defRPr>
            </a:lvl6pPr>
            <a:lvl7pPr marL="3833813" indent="-457200" fontAlgn="base">
              <a:spcBef>
                <a:spcPct val="0"/>
              </a:spcBef>
              <a:spcAft>
                <a:spcPct val="0"/>
              </a:spcAft>
              <a:defRPr>
                <a:solidFill>
                  <a:schemeClr val="tx1"/>
                </a:solidFill>
                <a:latin typeface="Arial" charset="0"/>
                <a:ea typeface="SimSun" charset="0"/>
                <a:cs typeface="SimSun" charset="0"/>
              </a:defRPr>
            </a:lvl7pPr>
            <a:lvl8pPr marL="4291013" indent="-457200" fontAlgn="base">
              <a:spcBef>
                <a:spcPct val="0"/>
              </a:spcBef>
              <a:spcAft>
                <a:spcPct val="0"/>
              </a:spcAft>
              <a:defRPr>
                <a:solidFill>
                  <a:schemeClr val="tx1"/>
                </a:solidFill>
                <a:latin typeface="Arial" charset="0"/>
                <a:ea typeface="SimSun" charset="0"/>
                <a:cs typeface="SimSun" charset="0"/>
              </a:defRPr>
            </a:lvl8pPr>
            <a:lvl9pPr marL="4748213" indent="-457200" fontAlgn="base">
              <a:spcBef>
                <a:spcPct val="0"/>
              </a:spcBef>
              <a:spcAft>
                <a:spcPct val="0"/>
              </a:spcAft>
              <a:defRPr>
                <a:solidFill>
                  <a:schemeClr val="tx1"/>
                </a:solidFill>
                <a:latin typeface="Arial" charset="0"/>
                <a:ea typeface="SimSun" charset="0"/>
                <a:cs typeface="SimSun" charset="0"/>
              </a:defRPr>
            </a:lvl9pPr>
          </a:lstStyle>
          <a:p>
            <a:pPr lvl="1" eaLnBrk="1" hangingPunct="1">
              <a:spcBef>
                <a:spcPct val="20000"/>
              </a:spcBef>
              <a:buClr>
                <a:srgbClr val="9A0F0A"/>
              </a:buClr>
              <a:buFont typeface="Wingdings" charset="0"/>
              <a:buChar char="Ø"/>
              <a:defRPr/>
            </a:pPr>
            <a:endParaRPr lang="en-US" altLang="zh-CN" sz="1400" dirty="0">
              <a:latin typeface="Arial Black" charset="0"/>
            </a:endParaRPr>
          </a:p>
          <a:p>
            <a:pPr lvl="1" eaLnBrk="1" hangingPunct="1">
              <a:spcBef>
                <a:spcPct val="20000"/>
              </a:spcBef>
              <a:buClr>
                <a:srgbClr val="9A0F0A"/>
              </a:buClr>
              <a:buFont typeface="Wingdings" charset="0"/>
              <a:buChar char="Ø"/>
              <a:defRPr/>
            </a:pPr>
            <a:r>
              <a:rPr lang="en-US" altLang="zh-CN" b="1" dirty="0"/>
              <a:t>Introduction</a:t>
            </a:r>
          </a:p>
          <a:p>
            <a:pPr marL="457200" lvl="1" indent="0" eaLnBrk="1" hangingPunct="1">
              <a:spcBef>
                <a:spcPct val="20000"/>
              </a:spcBef>
              <a:buClr>
                <a:srgbClr val="9A0F0A"/>
              </a:buClr>
              <a:defRPr/>
            </a:pPr>
            <a:endParaRPr lang="en-US" altLang="zh-CN" sz="800" b="1" dirty="0"/>
          </a:p>
          <a:p>
            <a:pPr lvl="1" eaLnBrk="1" hangingPunct="1">
              <a:spcBef>
                <a:spcPct val="20000"/>
              </a:spcBef>
              <a:buClr>
                <a:srgbClr val="9A0F0A"/>
              </a:buClr>
              <a:buFont typeface="Wingdings" charset="0"/>
              <a:buChar char="Ø"/>
              <a:defRPr/>
            </a:pPr>
            <a:r>
              <a:rPr lang="en-US" altLang="zh-CN" b="1" dirty="0"/>
              <a:t>Collectivity</a:t>
            </a:r>
          </a:p>
          <a:p>
            <a:pPr marL="457200" lvl="1" indent="0" eaLnBrk="1" hangingPunct="1">
              <a:spcBef>
                <a:spcPct val="20000"/>
              </a:spcBef>
              <a:buClr>
                <a:srgbClr val="9A0F0A"/>
              </a:buClr>
              <a:defRPr/>
            </a:pPr>
            <a:r>
              <a:rPr lang="zh-CN" altLang="en-US" sz="2400" b="1" dirty="0"/>
              <a:t>      </a:t>
            </a:r>
            <a:r>
              <a:rPr lang="en-US" altLang="zh-CN" sz="2400" b="1" dirty="0"/>
              <a:t>Spectra</a:t>
            </a:r>
          </a:p>
          <a:p>
            <a:pPr lvl="1" eaLnBrk="1" hangingPunct="1">
              <a:spcBef>
                <a:spcPct val="20000"/>
              </a:spcBef>
              <a:buClr>
                <a:srgbClr val="9A0F0A"/>
              </a:buClr>
              <a:buFont typeface="Wingdings" charset="0"/>
              <a:buNone/>
              <a:defRPr/>
            </a:pPr>
            <a:r>
              <a:rPr lang="zh-CN" altLang="en-US" sz="2400" b="1" dirty="0"/>
              <a:t>      </a:t>
            </a:r>
            <a:r>
              <a:rPr lang="en-US" altLang="zh-CN" sz="2400" b="1" dirty="0"/>
              <a:t>Freeze</a:t>
            </a:r>
            <a:r>
              <a:rPr lang="zh-CN" altLang="en-US" sz="2400" b="1" dirty="0"/>
              <a:t> </a:t>
            </a:r>
            <a:r>
              <a:rPr lang="en-US" altLang="zh-CN" sz="2400" b="1" dirty="0"/>
              <a:t>out     </a:t>
            </a:r>
          </a:p>
          <a:p>
            <a:pPr lvl="1" eaLnBrk="1" hangingPunct="1">
              <a:spcBef>
                <a:spcPct val="20000"/>
              </a:spcBef>
              <a:buClr>
                <a:srgbClr val="9A0F0A"/>
              </a:buClr>
              <a:buFont typeface="Wingdings" charset="0"/>
              <a:buNone/>
              <a:defRPr/>
            </a:pPr>
            <a:r>
              <a:rPr lang="zh-CN" altLang="en-US" sz="2400" b="1" dirty="0"/>
              <a:t>      </a:t>
            </a:r>
            <a:r>
              <a:rPr lang="en-US" altLang="zh-CN" sz="2400" b="1" dirty="0"/>
              <a:t>Elliptic flow v</a:t>
            </a:r>
            <a:r>
              <a:rPr lang="en-US" altLang="zh-CN" sz="2400" b="1" baseline="-25000" dirty="0"/>
              <a:t>2</a:t>
            </a:r>
            <a:r>
              <a:rPr lang="zh-CN" altLang="en-US" sz="2400" b="1" baseline="-25000" dirty="0"/>
              <a:t>  </a:t>
            </a:r>
            <a:endParaRPr lang="en-US" altLang="zh-CN" sz="2400" b="1" baseline="-25000" dirty="0"/>
          </a:p>
          <a:p>
            <a:pPr marL="457200" lvl="1" indent="0" eaLnBrk="1" hangingPunct="1">
              <a:lnSpc>
                <a:spcPct val="115000"/>
              </a:lnSpc>
              <a:spcBef>
                <a:spcPct val="20000"/>
              </a:spcBef>
              <a:buClr>
                <a:srgbClr val="9A0F0A"/>
              </a:buClr>
              <a:defRPr/>
            </a:pPr>
            <a:r>
              <a:rPr lang="zh-CN" altLang="en-US" sz="2400" b="1" dirty="0"/>
              <a:t>      </a:t>
            </a:r>
            <a:r>
              <a:rPr lang="en-US" altLang="zh-CN" sz="2400" b="1" dirty="0"/>
              <a:t>Perfect  Liquid</a:t>
            </a:r>
          </a:p>
          <a:p>
            <a:pPr marL="457200" lvl="1" indent="0" eaLnBrk="1" hangingPunct="1">
              <a:lnSpc>
                <a:spcPct val="115000"/>
              </a:lnSpc>
              <a:spcBef>
                <a:spcPct val="20000"/>
              </a:spcBef>
              <a:buClr>
                <a:srgbClr val="9A0F0A"/>
              </a:buClr>
              <a:defRPr/>
            </a:pPr>
            <a:endParaRPr lang="en-US" altLang="zh-CN" sz="800" b="1" dirty="0"/>
          </a:p>
          <a:p>
            <a:pPr lvl="1" eaLnBrk="1" hangingPunct="1">
              <a:lnSpc>
                <a:spcPct val="115000"/>
              </a:lnSpc>
              <a:spcBef>
                <a:spcPct val="20000"/>
              </a:spcBef>
              <a:buClr>
                <a:srgbClr val="9A0F0A"/>
              </a:buClr>
              <a:buFont typeface="Wingdings" charset="0"/>
              <a:buChar char="Ø"/>
              <a:defRPr/>
            </a:pPr>
            <a:r>
              <a:rPr lang="en-US" altLang="zh-CN" b="1" dirty="0"/>
              <a:t>Summary and Outlook</a:t>
            </a:r>
          </a:p>
          <a:p>
            <a:pPr lvl="1" eaLnBrk="1" hangingPunct="1">
              <a:lnSpc>
                <a:spcPct val="115000"/>
              </a:lnSpc>
              <a:spcBef>
                <a:spcPct val="20000"/>
              </a:spcBef>
              <a:buClr>
                <a:srgbClr val="9A0F0A"/>
              </a:buClr>
              <a:buFont typeface="Wingdings" charset="0"/>
              <a:buChar char="Ø"/>
              <a:defRPr/>
            </a:pPr>
            <a:endParaRPr lang="en-US" altLang="zh-CN" sz="1400" dirty="0"/>
          </a:p>
        </p:txBody>
      </p:sp>
      <p:sp>
        <p:nvSpPr>
          <p:cNvPr id="4" name="Line 26">
            <a:extLst>
              <a:ext uri="{FF2B5EF4-FFF2-40B4-BE49-F238E27FC236}">
                <a16:creationId xmlns:a16="http://schemas.microsoft.com/office/drawing/2014/main" id="{00C58204-F343-0543-87FE-87DE16723D01}"/>
              </a:ext>
            </a:extLst>
          </p:cNvPr>
          <p:cNvSpPr>
            <a:spLocks noChangeShapeType="1"/>
          </p:cNvSpPr>
          <p:nvPr/>
        </p:nvSpPr>
        <p:spPr bwMode="auto">
          <a:xfrm flipV="1">
            <a:off x="395288" y="990600"/>
            <a:ext cx="8353425" cy="0"/>
          </a:xfrm>
          <a:prstGeom prst="line">
            <a:avLst/>
          </a:prstGeom>
          <a:noFill/>
          <a:ln w="444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2133600" y="76200"/>
            <a:ext cx="4800600" cy="457200"/>
          </a:xfrm>
        </p:spPr>
        <p:txBody>
          <a:bodyPr>
            <a:normAutofit fontScale="90000"/>
          </a:bodyPr>
          <a:lstStyle/>
          <a:p>
            <a:r>
              <a:rPr kumimoji="0" lang="en-US" altLang="zh-CN" sz="2800">
                <a:solidFill>
                  <a:srgbClr val="C80000"/>
                </a:solidFill>
                <a:latin typeface="Arial" charset="0"/>
                <a:ea typeface="ＭＳ Ｐゴシック" charset="0"/>
                <a:cs typeface="ＭＳ Ｐゴシック" charset="0"/>
              </a:rPr>
              <a:t>Particle Identification</a:t>
            </a:r>
            <a:endParaRPr kumimoji="0" lang="en-US" altLang="zh-CN" sz="2800">
              <a:solidFill>
                <a:srgbClr val="FF0000"/>
              </a:solidFill>
              <a:latin typeface="Arial" charset="0"/>
              <a:ea typeface="ＭＳ Ｐゴシック" charset="0"/>
              <a:cs typeface="ＭＳ Ｐゴシック" charset="0"/>
            </a:endParaRPr>
          </a:p>
        </p:txBody>
      </p:sp>
      <p:grpSp>
        <p:nvGrpSpPr>
          <p:cNvPr id="64515" name="Group 4"/>
          <p:cNvGrpSpPr>
            <a:grpSpLocks/>
          </p:cNvGrpSpPr>
          <p:nvPr/>
        </p:nvGrpSpPr>
        <p:grpSpPr bwMode="auto">
          <a:xfrm>
            <a:off x="2057400" y="1066800"/>
            <a:ext cx="2673350" cy="2540000"/>
            <a:chOff x="432" y="912"/>
            <a:chExt cx="2814" cy="2742"/>
          </a:xfrm>
        </p:grpSpPr>
        <p:pic>
          <p:nvPicPr>
            <p:cNvPr id="64543" name="Picture 5" descr="try3_event47_g549_885_t612_995_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 y="912"/>
              <a:ext cx="2718" cy="2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4544" name="Group 6"/>
            <p:cNvGrpSpPr>
              <a:grpSpLocks/>
            </p:cNvGrpSpPr>
            <p:nvPr/>
          </p:nvGrpSpPr>
          <p:grpSpPr bwMode="auto">
            <a:xfrm>
              <a:off x="554" y="1248"/>
              <a:ext cx="1255" cy="2174"/>
              <a:chOff x="2845" y="908"/>
              <a:chExt cx="1255" cy="2174"/>
            </a:xfrm>
          </p:grpSpPr>
          <p:sp>
            <p:nvSpPr>
              <p:cNvPr id="10247" name="弧 7"/>
              <p:cNvSpPr>
                <a:spLocks/>
              </p:cNvSpPr>
              <p:nvPr/>
            </p:nvSpPr>
            <p:spPr bwMode="auto">
              <a:xfrm flipH="1" flipV="1">
                <a:off x="3353" y="908"/>
                <a:ext cx="747" cy="900"/>
              </a:xfrm>
              <a:custGeom>
                <a:avLst/>
                <a:gdLst>
                  <a:gd name="G0" fmla="+- 0 0 0"/>
                  <a:gd name="G1" fmla="+- 20763 0 0"/>
                  <a:gd name="G2" fmla="+- 21600 0 0"/>
                  <a:gd name="T0" fmla="*/ 5956 w 21420"/>
                  <a:gd name="T1" fmla="*/ 0 h 20763"/>
                  <a:gd name="T2" fmla="*/ 21420 w 21420"/>
                  <a:gd name="T3" fmla="*/ 17980 h 20763"/>
                  <a:gd name="T4" fmla="*/ 0 w 21420"/>
                  <a:gd name="T5" fmla="*/ 20763 h 20763"/>
                </a:gdLst>
                <a:ahLst/>
                <a:cxnLst>
                  <a:cxn ang="0">
                    <a:pos x="T0" y="T1"/>
                  </a:cxn>
                  <a:cxn ang="0">
                    <a:pos x="T2" y="T3"/>
                  </a:cxn>
                  <a:cxn ang="0">
                    <a:pos x="T4" y="T5"/>
                  </a:cxn>
                </a:cxnLst>
                <a:rect l="0" t="0" r="r" b="b"/>
                <a:pathLst>
                  <a:path w="21420" h="20763" fill="none" extrusionOk="0">
                    <a:moveTo>
                      <a:pt x="5955" y="0"/>
                    </a:moveTo>
                    <a:cubicBezTo>
                      <a:pt x="14233" y="2374"/>
                      <a:pt x="20310" y="9439"/>
                      <a:pt x="21419" y="17980"/>
                    </a:cubicBezTo>
                  </a:path>
                  <a:path w="21420" h="20763" stroke="0" extrusionOk="0">
                    <a:moveTo>
                      <a:pt x="5955" y="0"/>
                    </a:moveTo>
                    <a:cubicBezTo>
                      <a:pt x="14233" y="2374"/>
                      <a:pt x="20310" y="9439"/>
                      <a:pt x="21419" y="17980"/>
                    </a:cubicBezTo>
                    <a:lnTo>
                      <a:pt x="0" y="20763"/>
                    </a:lnTo>
                    <a:close/>
                  </a:path>
                </a:pathLst>
              </a:custGeom>
              <a:noFill/>
              <a:ln w="38100">
                <a:solidFill>
                  <a:srgbClr val="333399"/>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p>
            </p:txBody>
          </p:sp>
          <p:sp>
            <p:nvSpPr>
              <p:cNvPr id="10248" name="弧 8"/>
              <p:cNvSpPr>
                <a:spLocks/>
              </p:cNvSpPr>
              <p:nvPr/>
            </p:nvSpPr>
            <p:spPr bwMode="auto">
              <a:xfrm rot="1297545" flipH="1">
                <a:off x="2845" y="1647"/>
                <a:ext cx="947" cy="1441"/>
              </a:xfrm>
              <a:custGeom>
                <a:avLst/>
                <a:gdLst>
                  <a:gd name="G0" fmla="+- 0 0 0"/>
                  <a:gd name="G1" fmla="+- 21486 0 0"/>
                  <a:gd name="G2" fmla="+- 21600 0 0"/>
                  <a:gd name="T0" fmla="*/ 2212 w 16128"/>
                  <a:gd name="T1" fmla="*/ 0 h 21486"/>
                  <a:gd name="T2" fmla="*/ 16128 w 16128"/>
                  <a:gd name="T3" fmla="*/ 7118 h 21486"/>
                  <a:gd name="T4" fmla="*/ 0 w 16128"/>
                  <a:gd name="T5" fmla="*/ 21486 h 21486"/>
                </a:gdLst>
                <a:ahLst/>
                <a:cxnLst>
                  <a:cxn ang="0">
                    <a:pos x="T0" y="T1"/>
                  </a:cxn>
                  <a:cxn ang="0">
                    <a:pos x="T2" y="T3"/>
                  </a:cxn>
                  <a:cxn ang="0">
                    <a:pos x="T4" y="T5"/>
                  </a:cxn>
                </a:cxnLst>
                <a:rect l="0" t="0" r="r" b="b"/>
                <a:pathLst>
                  <a:path w="16128" h="21486" fill="none" extrusionOk="0">
                    <a:moveTo>
                      <a:pt x="2212" y="-1"/>
                    </a:moveTo>
                    <a:cubicBezTo>
                      <a:pt x="7576" y="551"/>
                      <a:pt x="12540" y="3091"/>
                      <a:pt x="16128" y="7117"/>
                    </a:cubicBezTo>
                  </a:path>
                  <a:path w="16128" h="21486" stroke="0" extrusionOk="0">
                    <a:moveTo>
                      <a:pt x="2212" y="-1"/>
                    </a:moveTo>
                    <a:cubicBezTo>
                      <a:pt x="7576" y="551"/>
                      <a:pt x="12540" y="3091"/>
                      <a:pt x="16128" y="7117"/>
                    </a:cubicBezTo>
                    <a:lnTo>
                      <a:pt x="0" y="21486"/>
                    </a:lnTo>
                    <a:close/>
                  </a:path>
                </a:pathLst>
              </a:custGeom>
              <a:noFill/>
              <a:ln w="38100">
                <a:solidFill>
                  <a:srgbClr val="333399"/>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p>
            </p:txBody>
          </p:sp>
        </p:grpSp>
        <p:sp>
          <p:nvSpPr>
            <p:cNvPr id="10249" name="Rectangle 9"/>
            <p:cNvSpPr>
              <a:spLocks noChangeArrowheads="1"/>
            </p:cNvSpPr>
            <p:nvPr/>
          </p:nvSpPr>
          <p:spPr bwMode="auto">
            <a:xfrm>
              <a:off x="432" y="912"/>
              <a:ext cx="815" cy="288"/>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defRPr/>
              </a:pPr>
              <a:endParaRPr lang="zh-CN" altLang="en-US"/>
            </a:p>
          </p:txBody>
        </p:sp>
      </p:grpSp>
      <p:grpSp>
        <p:nvGrpSpPr>
          <p:cNvPr id="64517" name="Group 13"/>
          <p:cNvGrpSpPr>
            <a:grpSpLocks/>
          </p:cNvGrpSpPr>
          <p:nvPr/>
        </p:nvGrpSpPr>
        <p:grpSpPr bwMode="auto">
          <a:xfrm>
            <a:off x="5207000" y="1066800"/>
            <a:ext cx="3937000" cy="2460625"/>
            <a:chOff x="528" y="1104"/>
            <a:chExt cx="3792" cy="2832"/>
          </a:xfrm>
        </p:grpSpPr>
        <p:pic>
          <p:nvPicPr>
            <p:cNvPr id="10254" name="Picture 14"/>
            <p:cNvPicPr>
              <a:picLocks noChangeAspect="1" noChangeArrowheads="1"/>
            </p:cNvPicPr>
            <p:nvPr/>
          </p:nvPicPr>
          <p:blipFill>
            <a:blip r:embed="rId4">
              <a:extLst>
                <a:ext uri="{28A0092B-C50C-407E-A947-70E740481C1C}">
                  <a14:useLocalDpi xmlns:a14="http://schemas.microsoft.com/office/drawing/2010/main" val="0"/>
                </a:ext>
              </a:extLst>
            </a:blip>
            <a:srcRect l="6363" t="22255" r="23283" b="3337"/>
            <a:stretch>
              <a:fillRect/>
            </a:stretch>
          </p:blipFill>
          <p:spPr bwMode="auto">
            <a:xfrm>
              <a:off x="528" y="1104"/>
              <a:ext cx="3792" cy="28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0255" name="Rectangle 15"/>
            <p:cNvSpPr>
              <a:spLocks noChangeArrowheads="1"/>
            </p:cNvSpPr>
            <p:nvPr/>
          </p:nvSpPr>
          <p:spPr bwMode="auto">
            <a:xfrm>
              <a:off x="2543" y="1343"/>
              <a:ext cx="1680" cy="1681"/>
            </a:xfrm>
            <a:prstGeom prst="rect">
              <a:avLst/>
            </a:prstGeom>
            <a:solidFill>
              <a:schemeClr val="bg1"/>
            </a:solidFill>
            <a:ln w="9525">
              <a:solidFill>
                <a:schemeClr val="bg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p>
          </p:txBody>
        </p:sp>
      </p:grpSp>
      <p:sp>
        <p:nvSpPr>
          <p:cNvPr id="10256" name="Text Box 16"/>
          <p:cNvSpPr txBox="1">
            <a:spLocks noChangeArrowheads="1"/>
          </p:cNvSpPr>
          <p:nvPr/>
        </p:nvSpPr>
        <p:spPr bwMode="auto">
          <a:xfrm>
            <a:off x="6091238" y="1679575"/>
            <a:ext cx="1370012" cy="496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70000"/>
              </a:lnSpc>
              <a:spcBef>
                <a:spcPct val="50000"/>
              </a:spcBef>
              <a:defRPr/>
            </a:pPr>
            <a:r>
              <a:rPr lang="en-US" altLang="zh-CN" sz="1400">
                <a:latin typeface="Arial Rounded MT Bold" charset="0"/>
              </a:rPr>
              <a:t>Au+Au</a:t>
            </a:r>
          </a:p>
          <a:p>
            <a:pPr>
              <a:lnSpc>
                <a:spcPct val="70000"/>
              </a:lnSpc>
              <a:spcBef>
                <a:spcPct val="50000"/>
              </a:spcBef>
              <a:defRPr/>
            </a:pPr>
            <a:r>
              <a:rPr lang="en-US" altLang="zh-CN" sz="1400">
                <a:latin typeface="Arial Rounded MT Bold" charset="0"/>
              </a:rPr>
              <a:t>40% to 80%</a:t>
            </a:r>
          </a:p>
        </p:txBody>
      </p:sp>
      <p:sp>
        <p:nvSpPr>
          <p:cNvPr id="10257" name="Text Box 17"/>
          <p:cNvSpPr txBox="1">
            <a:spLocks noChangeArrowheads="1"/>
          </p:cNvSpPr>
          <p:nvPr/>
        </p:nvSpPr>
        <p:spPr bwMode="auto">
          <a:xfrm>
            <a:off x="6019800" y="2133600"/>
            <a:ext cx="2409825"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600" dirty="0">
                <a:solidFill>
                  <a:srgbClr val="000099"/>
                </a:solidFill>
                <a:latin typeface="Arial Rounded MT Bold" charset="0"/>
                <a:sym typeface="Symbol" charset="0"/>
              </a:rPr>
              <a:t>0.2 &lt; </a:t>
            </a:r>
            <a:r>
              <a:rPr lang="en-US" altLang="zh-CN" sz="1600" dirty="0" err="1">
                <a:solidFill>
                  <a:srgbClr val="000099"/>
                </a:solidFill>
                <a:latin typeface="Arial Rounded MT Bold" charset="0"/>
              </a:rPr>
              <a:t>p</a:t>
            </a:r>
            <a:r>
              <a:rPr lang="en-US" altLang="zh-CN" sz="1600" baseline="-25000" dirty="0" err="1">
                <a:solidFill>
                  <a:srgbClr val="000099"/>
                </a:solidFill>
                <a:latin typeface="Arial Rounded MT Bold" charset="0"/>
              </a:rPr>
              <a:t>T</a:t>
            </a:r>
            <a:r>
              <a:rPr lang="en-US" altLang="zh-CN" sz="1600" baseline="-25000" dirty="0">
                <a:solidFill>
                  <a:srgbClr val="000099"/>
                </a:solidFill>
                <a:latin typeface="Arial Rounded MT Bold" charset="0"/>
              </a:rPr>
              <a:t> </a:t>
            </a:r>
            <a:r>
              <a:rPr lang="en-US" altLang="zh-CN" sz="1600" dirty="0">
                <a:solidFill>
                  <a:srgbClr val="000099"/>
                </a:solidFill>
                <a:latin typeface="Arial Rounded MT Bold" charset="0"/>
                <a:sym typeface="Symbol" charset="0"/>
              </a:rPr>
              <a:t>&lt; 0.9 </a:t>
            </a:r>
            <a:r>
              <a:rPr lang="en-US" altLang="zh-CN" sz="1600" dirty="0" err="1">
                <a:solidFill>
                  <a:srgbClr val="000099"/>
                </a:solidFill>
                <a:latin typeface="Arial Rounded MT Bold" charset="0"/>
                <a:sym typeface="Symbol" charset="0"/>
              </a:rPr>
              <a:t>GeV</a:t>
            </a:r>
            <a:r>
              <a:rPr lang="en-US" altLang="zh-CN" sz="1600" dirty="0">
                <a:solidFill>
                  <a:srgbClr val="000099"/>
                </a:solidFill>
                <a:latin typeface="Arial Rounded MT Bold" charset="0"/>
                <a:sym typeface="Symbol" charset="0"/>
              </a:rPr>
              <a:t>/c</a:t>
            </a:r>
          </a:p>
        </p:txBody>
      </p:sp>
      <p:sp>
        <p:nvSpPr>
          <p:cNvPr id="10258" name="Text Box 18"/>
          <p:cNvSpPr txBox="1">
            <a:spLocks noChangeArrowheads="1"/>
          </p:cNvSpPr>
          <p:nvPr/>
        </p:nvSpPr>
        <p:spPr bwMode="auto">
          <a:xfrm>
            <a:off x="8340725" y="1449998"/>
            <a:ext cx="565150" cy="15234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800" b="1" baseline="30000" dirty="0">
                <a:solidFill>
                  <a:srgbClr val="FF0000"/>
                </a:solidFill>
                <a:latin typeface="Times New Roman" charset="0"/>
              </a:rPr>
              <a:t>ρ0    </a:t>
            </a:r>
            <a:r>
              <a:rPr lang="en-US" altLang="zh-CN" sz="1800" b="1" dirty="0">
                <a:solidFill>
                  <a:srgbClr val="33CC33"/>
                </a:solidFill>
                <a:latin typeface="Times New Roman" charset="0"/>
              </a:rPr>
              <a:t>f</a:t>
            </a:r>
            <a:r>
              <a:rPr lang="en-US" altLang="zh-CN" sz="1800" b="1" baseline="-25000" dirty="0">
                <a:solidFill>
                  <a:srgbClr val="33CC33"/>
                </a:solidFill>
                <a:latin typeface="Times New Roman" charset="0"/>
              </a:rPr>
              <a:t>0</a:t>
            </a:r>
            <a:r>
              <a:rPr lang="en-US" altLang="zh-CN" sz="1800" b="1" baseline="-25000" dirty="0">
                <a:solidFill>
                  <a:srgbClr val="FFFF00"/>
                </a:solidFill>
                <a:latin typeface="Times New Roman" charset="0"/>
              </a:rPr>
              <a:t>     </a:t>
            </a:r>
            <a:r>
              <a:rPr lang="en-US" altLang="zh-CN" sz="1800" b="1" dirty="0">
                <a:solidFill>
                  <a:srgbClr val="FF00FF"/>
                </a:solidFill>
                <a:latin typeface="Times New Roman" charset="0"/>
              </a:rPr>
              <a:t>K</a:t>
            </a:r>
            <a:r>
              <a:rPr lang="en-US" altLang="zh-CN" sz="1800" b="1" baseline="30000" dirty="0">
                <a:solidFill>
                  <a:srgbClr val="FF00FF"/>
                </a:solidFill>
                <a:latin typeface="Times New Roman" charset="0"/>
              </a:rPr>
              <a:t>0</a:t>
            </a:r>
            <a:r>
              <a:rPr lang="en-US" altLang="zh-CN" sz="1800" b="1" baseline="-25000" dirty="0">
                <a:solidFill>
                  <a:srgbClr val="FF00FF"/>
                </a:solidFill>
                <a:latin typeface="Times New Roman" charset="0"/>
              </a:rPr>
              <a:t>S</a:t>
            </a:r>
          </a:p>
          <a:p>
            <a:pPr>
              <a:spcBef>
                <a:spcPct val="50000"/>
              </a:spcBef>
              <a:defRPr/>
            </a:pPr>
            <a:r>
              <a:rPr lang="en-US" altLang="zh-CN" sz="1800" b="1" baseline="-25000" dirty="0" err="1">
                <a:solidFill>
                  <a:srgbClr val="FF00FF"/>
                </a:solidFill>
                <a:latin typeface="Times New Roman" charset="0"/>
              </a:rPr>
              <a:t>ω</a:t>
            </a:r>
            <a:endParaRPr lang="en-US" altLang="zh-CN" sz="1800" b="1" baseline="-25000" dirty="0">
              <a:solidFill>
                <a:srgbClr val="FF00FF"/>
              </a:solidFill>
              <a:latin typeface="Times New Roman" charset="0"/>
            </a:endParaRPr>
          </a:p>
          <a:p>
            <a:pPr>
              <a:spcBef>
                <a:spcPct val="50000"/>
              </a:spcBef>
              <a:defRPr/>
            </a:pPr>
            <a:r>
              <a:rPr lang="en-US" altLang="zh-CN" sz="1800" b="1" dirty="0">
                <a:solidFill>
                  <a:srgbClr val="0099FF"/>
                </a:solidFill>
                <a:latin typeface="Times New Roman" charset="0"/>
                <a:sym typeface="Symbol" charset="0"/>
              </a:rPr>
              <a:t>K</a:t>
            </a:r>
            <a:r>
              <a:rPr lang="en-US" altLang="zh-CN" sz="1800" b="1" baseline="30000" dirty="0">
                <a:solidFill>
                  <a:srgbClr val="0099FF"/>
                </a:solidFill>
                <a:latin typeface="Times New Roman" charset="0"/>
                <a:sym typeface="Symbol" charset="0"/>
              </a:rPr>
              <a:t>*0</a:t>
            </a:r>
            <a:r>
              <a:rPr lang="en-US" altLang="zh-CN" sz="1800" b="1" dirty="0">
                <a:solidFill>
                  <a:srgbClr val="00FFFF"/>
                </a:solidFill>
                <a:latin typeface="Times New Roman" charset="0"/>
              </a:rPr>
              <a:t> </a:t>
            </a:r>
          </a:p>
        </p:txBody>
      </p:sp>
      <p:pic>
        <p:nvPicPr>
          <p:cNvPr id="10264" name="Picture 24"/>
          <p:cNvPicPr>
            <a:picLocks noChangeArrowheads="1"/>
          </p:cNvPicPr>
          <p:nvPr/>
        </p:nvPicPr>
        <p:blipFill>
          <a:blip r:embed="rId5">
            <a:extLst>
              <a:ext uri="{28A0092B-C50C-407E-A947-70E740481C1C}">
                <a14:useLocalDpi xmlns:a14="http://schemas.microsoft.com/office/drawing/2010/main" val="0"/>
              </a:ext>
            </a:extLst>
          </a:blip>
          <a:srcRect t="36302" r="11610"/>
          <a:stretch>
            <a:fillRect/>
          </a:stretch>
        </p:blipFill>
        <p:spPr bwMode="auto">
          <a:xfrm>
            <a:off x="6689725" y="3962400"/>
            <a:ext cx="2454275" cy="2432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0265" name="Text Box 25"/>
          <p:cNvSpPr txBox="1">
            <a:spLocks noChangeArrowheads="1"/>
          </p:cNvSpPr>
          <p:nvPr/>
        </p:nvSpPr>
        <p:spPr bwMode="auto">
          <a:xfrm>
            <a:off x="7505700" y="4773613"/>
            <a:ext cx="1317625" cy="555625"/>
          </a:xfrm>
          <a:prstGeom prst="rect">
            <a:avLst/>
          </a:prstGeom>
          <a:solidFill>
            <a:srgbClr val="FFFF00"/>
          </a:solidFill>
          <a:ln w="38100">
            <a:solidFill>
              <a:schemeClr val="accent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sz="1400" dirty="0">
                <a:solidFill>
                  <a:schemeClr val="tx2"/>
                </a:solidFill>
                <a:latin typeface="Times New Roman" charset="0"/>
              </a:rPr>
              <a:t>Electron ID via</a:t>
            </a:r>
          </a:p>
          <a:p>
            <a:pPr>
              <a:defRPr/>
            </a:pPr>
            <a:r>
              <a:rPr lang="en-US" altLang="zh-CN" sz="1400" dirty="0">
                <a:solidFill>
                  <a:schemeClr val="tx2"/>
                </a:solidFill>
                <a:latin typeface="Times New Roman" charset="0"/>
              </a:rPr>
              <a:t>p/E in EMC</a:t>
            </a:r>
            <a:endParaRPr lang="en-US" altLang="zh-CN" sz="1400" dirty="0">
              <a:solidFill>
                <a:schemeClr val="tx2"/>
              </a:solidFill>
              <a:sym typeface="Symbol" charset="0"/>
            </a:endParaRPr>
          </a:p>
        </p:txBody>
      </p:sp>
      <p:sp>
        <p:nvSpPr>
          <p:cNvPr id="10266" name="Text Box 26"/>
          <p:cNvSpPr txBox="1">
            <a:spLocks noChangeArrowheads="1"/>
          </p:cNvSpPr>
          <p:nvPr/>
        </p:nvSpPr>
        <p:spPr bwMode="auto">
          <a:xfrm>
            <a:off x="6324600" y="1066800"/>
            <a:ext cx="1801813" cy="555625"/>
          </a:xfrm>
          <a:prstGeom prst="rect">
            <a:avLst/>
          </a:prstGeom>
          <a:solidFill>
            <a:srgbClr val="FFFF00"/>
          </a:solidFill>
          <a:ln w="38100">
            <a:solidFill>
              <a:schemeClr val="accent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sz="1400">
                <a:solidFill>
                  <a:schemeClr val="tx2"/>
                </a:solidFill>
                <a:latin typeface="Times New Roman" charset="0"/>
              </a:rPr>
              <a:t>Resonances in </a:t>
            </a:r>
          </a:p>
          <a:p>
            <a:pPr>
              <a:defRPr/>
            </a:pPr>
            <a:r>
              <a:rPr lang="en-US" altLang="zh-CN" sz="1400">
                <a:solidFill>
                  <a:schemeClr val="tx2"/>
                </a:solidFill>
                <a:latin typeface="Times New Roman" charset="0"/>
              </a:rPr>
              <a:t>invariant mass spectra</a:t>
            </a:r>
            <a:endParaRPr lang="en-US" altLang="zh-CN" sz="1400">
              <a:solidFill>
                <a:schemeClr val="tx2"/>
              </a:solidFill>
              <a:sym typeface="Symbol" charset="0"/>
            </a:endParaRPr>
          </a:p>
        </p:txBody>
      </p:sp>
      <p:pic>
        <p:nvPicPr>
          <p:cNvPr id="64525" name="Picture 27" descr="CuCuPhi200GeV_Integ_pT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505200"/>
            <a:ext cx="2590800" cy="202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527" name="Picture 29" descr="Figure_1"/>
          <p:cNvPicPr>
            <a:picLocks noChangeAspect="1" noChangeArrowheads="1"/>
          </p:cNvPicPr>
          <p:nvPr/>
        </p:nvPicPr>
        <p:blipFill>
          <a:blip r:embed="rId7">
            <a:extLst>
              <a:ext uri="{28A0092B-C50C-407E-A947-70E740481C1C}">
                <a14:useLocalDpi xmlns:a14="http://schemas.microsoft.com/office/drawing/2010/main" val="0"/>
              </a:ext>
            </a:extLst>
          </a:blip>
          <a:srcRect r="57600"/>
          <a:stretch>
            <a:fillRect/>
          </a:stretch>
        </p:blipFill>
        <p:spPr bwMode="auto">
          <a:xfrm>
            <a:off x="3657600" y="914400"/>
            <a:ext cx="15494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0" name="Text Box 30"/>
          <p:cNvSpPr txBox="1">
            <a:spLocks noChangeArrowheads="1"/>
          </p:cNvSpPr>
          <p:nvPr/>
        </p:nvSpPr>
        <p:spPr bwMode="auto">
          <a:xfrm>
            <a:off x="2971800" y="1219200"/>
            <a:ext cx="6096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8575">
                <a:solidFill>
                  <a:srgbClr val="FF66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914400" indent="-457200">
              <a:defRPr sz="2400">
                <a:solidFill>
                  <a:schemeClr val="tx1"/>
                </a:solidFill>
                <a:latin typeface="Arial" charset="0"/>
                <a:ea typeface="ＭＳ Ｐゴシック" charset="0"/>
                <a:cs typeface="ＭＳ Ｐゴシック" charset="0"/>
              </a:defRPr>
            </a:lvl2pPr>
            <a:lvl3pPr marL="1371600" indent="-457200">
              <a:defRPr sz="2400">
                <a:solidFill>
                  <a:schemeClr val="tx1"/>
                </a:solidFill>
                <a:latin typeface="Arial" charset="0"/>
                <a:ea typeface="ＭＳ Ｐゴシック" charset="0"/>
                <a:cs typeface="ＭＳ Ｐゴシック" charset="0"/>
              </a:defRPr>
            </a:lvl3pPr>
            <a:lvl4pPr marL="1828800" indent="-457200">
              <a:defRPr sz="2400">
                <a:solidFill>
                  <a:schemeClr val="tx1"/>
                </a:solidFill>
                <a:latin typeface="Arial" charset="0"/>
                <a:ea typeface="ＭＳ Ｐゴシック" charset="0"/>
                <a:cs typeface="ＭＳ Ｐゴシック" charset="0"/>
              </a:defRPr>
            </a:lvl4pPr>
            <a:lvl5pPr marL="2286000" indent="-457200">
              <a:defRPr sz="2400">
                <a:solidFill>
                  <a:schemeClr val="tx1"/>
                </a:solidFill>
                <a:latin typeface="Arial" charset="0"/>
                <a:ea typeface="ＭＳ Ｐゴシック" charset="0"/>
                <a:cs typeface="ＭＳ Ｐゴシック" charset="0"/>
              </a:defRPr>
            </a:lvl5pPr>
            <a:lvl6pPr marL="2743200" indent="-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3200400" indent="-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657600" indent="-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4114800" indent="-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buClr>
                <a:srgbClr val="FF0000"/>
              </a:buClr>
              <a:buFont typeface="Wingdings" charset="0"/>
              <a:buNone/>
              <a:defRPr/>
            </a:pPr>
            <a:r>
              <a:rPr lang="en-US" altLang="zh-CN" sz="2000">
                <a:solidFill>
                  <a:srgbClr val="0000FF"/>
                </a:solidFill>
                <a:latin typeface="Times New Roman" charset="0"/>
              </a:rPr>
              <a:t>D</a:t>
            </a:r>
            <a:r>
              <a:rPr lang="en-US" altLang="zh-CN" sz="2000" baseline="30000">
                <a:solidFill>
                  <a:srgbClr val="0000FF"/>
                </a:solidFill>
                <a:latin typeface="Times New Roman" charset="0"/>
              </a:rPr>
              <a:t>0</a:t>
            </a:r>
            <a:endParaRPr lang="en-US" altLang="zh-CN" sz="2000">
              <a:solidFill>
                <a:srgbClr val="0000FF"/>
              </a:solidFill>
              <a:latin typeface="Georgia" charset="0"/>
            </a:endParaRPr>
          </a:p>
        </p:txBody>
      </p:sp>
      <p:sp>
        <p:nvSpPr>
          <p:cNvPr id="64529" name="Text Box 31"/>
          <p:cNvSpPr txBox="1">
            <a:spLocks noChangeArrowheads="1"/>
          </p:cNvSpPr>
          <p:nvPr/>
        </p:nvSpPr>
        <p:spPr bwMode="auto">
          <a:xfrm>
            <a:off x="838200" y="533400"/>
            <a:ext cx="7697788"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cs typeface="ＭＳ Ｐゴシック" charset="0"/>
              </a:defRPr>
            </a:lvl2pPr>
            <a:lvl3pPr marL="1143000" indent="-228600">
              <a:defRPr kumimoji="1" sz="2400">
                <a:solidFill>
                  <a:schemeClr val="tx1"/>
                </a:solidFill>
                <a:latin typeface="Arial" charset="0"/>
                <a:ea typeface="ＭＳ Ｐゴシック" charset="0"/>
                <a:cs typeface="ＭＳ Ｐゴシック" charset="0"/>
              </a:defRPr>
            </a:lvl3pPr>
            <a:lvl4pPr marL="1600200" indent="-228600">
              <a:defRPr kumimoji="1" sz="2400">
                <a:solidFill>
                  <a:schemeClr val="tx1"/>
                </a:solidFill>
                <a:latin typeface="Arial" charset="0"/>
                <a:ea typeface="ＭＳ Ｐゴシック" charset="0"/>
                <a:cs typeface="ＭＳ Ｐゴシック" charset="0"/>
              </a:defRPr>
            </a:lvl4pPr>
            <a:lvl5pPr marL="2057400" indent="-228600">
              <a:defRPr kumimoji="1"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9pPr>
          </a:lstStyle>
          <a:p>
            <a:r>
              <a:rPr kumimoji="0" lang="en-US" altLang="zh-CN"/>
              <a:t>Rest are constructed: Invariant Mass + Decay Topology</a:t>
            </a:r>
          </a:p>
        </p:txBody>
      </p:sp>
      <p:pic>
        <p:nvPicPr>
          <p:cNvPr id="64532" name="Picture 5" descr="ID_ks_nu.eps"/>
          <p:cNvPicPr>
            <a:picLocks noChangeAspect="1"/>
          </p:cNvPicPr>
          <p:nvPr/>
        </p:nvPicPr>
        <p:blipFill>
          <a:blip r:embed="rId8">
            <a:extLst>
              <a:ext uri="{28A0092B-C50C-407E-A947-70E740481C1C}">
                <a14:useLocalDpi xmlns:a14="http://schemas.microsoft.com/office/drawing/2010/main" val="0"/>
              </a:ext>
            </a:extLst>
          </a:blip>
          <a:srcRect t="7581" r="9084"/>
          <a:stretch>
            <a:fillRect/>
          </a:stretch>
        </p:blipFill>
        <p:spPr bwMode="auto">
          <a:xfrm>
            <a:off x="2743200" y="3505200"/>
            <a:ext cx="1709738" cy="1303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33" name="TextBox 7"/>
          <p:cNvSpPr txBox="1">
            <a:spLocks noChangeArrowheads="1"/>
          </p:cNvSpPr>
          <p:nvPr/>
        </p:nvSpPr>
        <p:spPr bwMode="auto">
          <a:xfrm>
            <a:off x="3048000" y="3581400"/>
            <a:ext cx="5397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kumimoji="1" sz="2400">
                <a:solidFill>
                  <a:schemeClr val="tx1"/>
                </a:solidFill>
                <a:latin typeface="Arial" charset="0"/>
                <a:ea typeface="ＭＳ Ｐゴシック" charset="0"/>
                <a:cs typeface="ＭＳ Ｐゴシック" charset="0"/>
              </a:defRPr>
            </a:lvl1pPr>
            <a:lvl2pPr marL="742950" indent="-285750" defTabSz="457200">
              <a:defRPr kumimoji="1" sz="2400">
                <a:solidFill>
                  <a:schemeClr val="tx1"/>
                </a:solidFill>
                <a:latin typeface="Arial" charset="0"/>
                <a:ea typeface="ＭＳ Ｐゴシック" charset="0"/>
                <a:cs typeface="ＭＳ Ｐゴシック" charset="0"/>
              </a:defRPr>
            </a:lvl2pPr>
            <a:lvl3pPr marL="1143000" indent="-228600" defTabSz="457200">
              <a:defRPr kumimoji="1" sz="2400">
                <a:solidFill>
                  <a:schemeClr val="tx1"/>
                </a:solidFill>
                <a:latin typeface="Arial" charset="0"/>
                <a:ea typeface="ＭＳ Ｐゴシック" charset="0"/>
                <a:cs typeface="ＭＳ Ｐゴシック" charset="0"/>
              </a:defRPr>
            </a:lvl3pPr>
            <a:lvl4pPr marL="1600200" indent="-228600" defTabSz="457200">
              <a:defRPr kumimoji="1" sz="2400">
                <a:solidFill>
                  <a:schemeClr val="tx1"/>
                </a:solidFill>
                <a:latin typeface="Arial" charset="0"/>
                <a:ea typeface="ＭＳ Ｐゴシック" charset="0"/>
                <a:cs typeface="ＭＳ Ｐゴシック" charset="0"/>
              </a:defRPr>
            </a:lvl4pPr>
            <a:lvl5pPr marL="2057400" indent="-228600" defTabSz="457200">
              <a:defRPr kumimoji="1"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9pPr>
          </a:lstStyle>
          <a:p>
            <a:pPr eaLnBrk="1" hangingPunct="1"/>
            <a:r>
              <a:rPr kumimoji="0" lang="en-US" altLang="zh-CN" b="1"/>
              <a:t>Κ</a:t>
            </a:r>
            <a:r>
              <a:rPr kumimoji="0" lang="en-US" altLang="zh-CN" b="1" baseline="-25000"/>
              <a:t>S</a:t>
            </a:r>
          </a:p>
        </p:txBody>
      </p:sp>
      <p:pic>
        <p:nvPicPr>
          <p:cNvPr id="64534" name="Picture 4" descr="ID_la_nu.eps"/>
          <p:cNvPicPr>
            <a:picLocks noChangeAspect="1"/>
          </p:cNvPicPr>
          <p:nvPr/>
        </p:nvPicPr>
        <p:blipFill>
          <a:blip r:embed="rId9">
            <a:extLst>
              <a:ext uri="{28A0092B-C50C-407E-A947-70E740481C1C}">
                <a14:useLocalDpi xmlns:a14="http://schemas.microsoft.com/office/drawing/2010/main" val="0"/>
              </a:ext>
            </a:extLst>
          </a:blip>
          <a:srcRect l="2910" t="9529" r="7143"/>
          <a:stretch>
            <a:fillRect/>
          </a:stretch>
        </p:blipFill>
        <p:spPr bwMode="auto">
          <a:xfrm>
            <a:off x="2743200" y="4794250"/>
            <a:ext cx="1524000" cy="114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35" name="TextBox 9"/>
          <p:cNvSpPr txBox="1">
            <a:spLocks noChangeArrowheads="1"/>
          </p:cNvSpPr>
          <p:nvPr/>
        </p:nvSpPr>
        <p:spPr bwMode="auto">
          <a:xfrm flipH="1">
            <a:off x="3657600" y="4953000"/>
            <a:ext cx="3952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a:defRPr kumimoji="1" sz="2400">
                <a:solidFill>
                  <a:schemeClr val="tx1"/>
                </a:solidFill>
                <a:latin typeface="Arial" charset="0"/>
                <a:ea typeface="ＭＳ Ｐゴシック" charset="0"/>
                <a:cs typeface="ＭＳ Ｐゴシック" charset="0"/>
              </a:defRPr>
            </a:lvl1pPr>
            <a:lvl2pPr marL="742950" indent="-285750" defTabSz="457200">
              <a:defRPr kumimoji="1" sz="2400">
                <a:solidFill>
                  <a:schemeClr val="tx1"/>
                </a:solidFill>
                <a:latin typeface="Arial" charset="0"/>
                <a:ea typeface="ＭＳ Ｐゴシック" charset="0"/>
                <a:cs typeface="ＭＳ Ｐゴシック" charset="0"/>
              </a:defRPr>
            </a:lvl2pPr>
            <a:lvl3pPr marL="1143000" indent="-228600" defTabSz="457200">
              <a:defRPr kumimoji="1" sz="2400">
                <a:solidFill>
                  <a:schemeClr val="tx1"/>
                </a:solidFill>
                <a:latin typeface="Arial" charset="0"/>
                <a:ea typeface="ＭＳ Ｐゴシック" charset="0"/>
                <a:cs typeface="ＭＳ Ｐゴシック" charset="0"/>
              </a:defRPr>
            </a:lvl3pPr>
            <a:lvl4pPr marL="1600200" indent="-228600" defTabSz="457200">
              <a:defRPr kumimoji="1" sz="2400">
                <a:solidFill>
                  <a:schemeClr val="tx1"/>
                </a:solidFill>
                <a:latin typeface="Arial" charset="0"/>
                <a:ea typeface="ＭＳ Ｐゴシック" charset="0"/>
                <a:cs typeface="ＭＳ Ｐゴシック" charset="0"/>
              </a:defRPr>
            </a:lvl4pPr>
            <a:lvl5pPr marL="2057400" indent="-228600" defTabSz="457200">
              <a:defRPr kumimoji="1"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9pPr>
          </a:lstStyle>
          <a:p>
            <a:pPr eaLnBrk="1" hangingPunct="1"/>
            <a:r>
              <a:rPr kumimoji="0" lang="en-US" altLang="zh-CN" b="1"/>
              <a:t>Λ</a:t>
            </a:r>
            <a:endParaRPr kumimoji="0" lang="en-US" altLang="zh-CN" b="1" baseline="-25000"/>
          </a:p>
        </p:txBody>
      </p:sp>
      <p:pic>
        <p:nvPicPr>
          <p:cNvPr id="64536" name="Picture 3" descr="ID_xi_nu.eps"/>
          <p:cNvPicPr>
            <a:picLocks noChangeAspect="1"/>
          </p:cNvPicPr>
          <p:nvPr/>
        </p:nvPicPr>
        <p:blipFill>
          <a:blip r:embed="rId10">
            <a:extLst>
              <a:ext uri="{28A0092B-C50C-407E-A947-70E740481C1C}">
                <a14:useLocalDpi xmlns:a14="http://schemas.microsoft.com/office/drawing/2010/main" val="0"/>
              </a:ext>
            </a:extLst>
          </a:blip>
          <a:srcRect t="7883" r="6879"/>
          <a:stretch>
            <a:fillRect/>
          </a:stretch>
        </p:blipFill>
        <p:spPr bwMode="auto">
          <a:xfrm>
            <a:off x="4572000" y="3429000"/>
            <a:ext cx="1600200" cy="1187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537" name="Picture 17" descr="omaom.eps"/>
          <p:cNvPicPr>
            <a:picLocks noChangeAspect="1"/>
          </p:cNvPicPr>
          <p:nvPr/>
        </p:nvPicPr>
        <p:blipFill>
          <a:blip r:embed="rId11">
            <a:extLst>
              <a:ext uri="{28A0092B-C50C-407E-A947-70E740481C1C}">
                <a14:useLocalDpi xmlns:a14="http://schemas.microsoft.com/office/drawing/2010/main" val="0"/>
              </a:ext>
            </a:extLst>
          </a:blip>
          <a:srcRect l="5820" t="7683" r="7245"/>
          <a:stretch>
            <a:fillRect/>
          </a:stretch>
        </p:blipFill>
        <p:spPr bwMode="auto">
          <a:xfrm>
            <a:off x="4572000" y="4648200"/>
            <a:ext cx="1676400" cy="1335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38" name="TextBox 10"/>
          <p:cNvSpPr txBox="1">
            <a:spLocks noChangeArrowheads="1"/>
          </p:cNvSpPr>
          <p:nvPr/>
        </p:nvSpPr>
        <p:spPr bwMode="auto">
          <a:xfrm>
            <a:off x="4876800" y="3657600"/>
            <a:ext cx="381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kumimoji="1" sz="2400">
                <a:solidFill>
                  <a:schemeClr val="tx1"/>
                </a:solidFill>
                <a:latin typeface="Arial" charset="0"/>
                <a:ea typeface="ＭＳ Ｐゴシック" charset="0"/>
                <a:cs typeface="ＭＳ Ｐゴシック" charset="0"/>
              </a:defRPr>
            </a:lvl1pPr>
            <a:lvl2pPr marL="742950" indent="-285750" defTabSz="457200">
              <a:defRPr kumimoji="1" sz="2400">
                <a:solidFill>
                  <a:schemeClr val="tx1"/>
                </a:solidFill>
                <a:latin typeface="Arial" charset="0"/>
                <a:ea typeface="ＭＳ Ｐゴシック" charset="0"/>
                <a:cs typeface="ＭＳ Ｐゴシック" charset="0"/>
              </a:defRPr>
            </a:lvl2pPr>
            <a:lvl3pPr marL="1143000" indent="-228600" defTabSz="457200">
              <a:defRPr kumimoji="1" sz="2400">
                <a:solidFill>
                  <a:schemeClr val="tx1"/>
                </a:solidFill>
                <a:latin typeface="Arial" charset="0"/>
                <a:ea typeface="ＭＳ Ｐゴシック" charset="0"/>
                <a:cs typeface="ＭＳ Ｐゴシック" charset="0"/>
              </a:defRPr>
            </a:lvl3pPr>
            <a:lvl4pPr marL="1600200" indent="-228600" defTabSz="457200">
              <a:defRPr kumimoji="1" sz="2400">
                <a:solidFill>
                  <a:schemeClr val="tx1"/>
                </a:solidFill>
                <a:latin typeface="Arial" charset="0"/>
                <a:ea typeface="ＭＳ Ｐゴシック" charset="0"/>
                <a:cs typeface="ＭＳ Ｐゴシック" charset="0"/>
              </a:defRPr>
            </a:lvl4pPr>
            <a:lvl5pPr marL="2057400" indent="-228600" defTabSz="457200">
              <a:defRPr kumimoji="1"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9pPr>
          </a:lstStyle>
          <a:p>
            <a:pPr eaLnBrk="1" hangingPunct="1"/>
            <a:r>
              <a:rPr kumimoji="0" lang="en-US" altLang="zh-CN" b="1"/>
              <a:t>Ξ</a:t>
            </a:r>
            <a:endParaRPr kumimoji="0" lang="en-US" altLang="zh-CN" b="1" baseline="-25000"/>
          </a:p>
        </p:txBody>
      </p:sp>
      <p:sp>
        <p:nvSpPr>
          <p:cNvPr id="64539" name="TextBox 15"/>
          <p:cNvSpPr txBox="1">
            <a:spLocks noChangeArrowheads="1"/>
          </p:cNvSpPr>
          <p:nvPr/>
        </p:nvSpPr>
        <p:spPr bwMode="auto">
          <a:xfrm>
            <a:off x="5638800" y="4800600"/>
            <a:ext cx="4286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kumimoji="1" sz="2400">
                <a:solidFill>
                  <a:schemeClr val="tx1"/>
                </a:solidFill>
                <a:latin typeface="Arial" charset="0"/>
                <a:ea typeface="ＭＳ Ｐゴシック" charset="0"/>
                <a:cs typeface="ＭＳ Ｐゴシック" charset="0"/>
              </a:defRPr>
            </a:lvl1pPr>
            <a:lvl2pPr marL="742950" indent="-285750" defTabSz="457200">
              <a:defRPr kumimoji="1" sz="2400">
                <a:solidFill>
                  <a:schemeClr val="tx1"/>
                </a:solidFill>
                <a:latin typeface="Arial" charset="0"/>
                <a:ea typeface="ＭＳ Ｐゴシック" charset="0"/>
                <a:cs typeface="ＭＳ Ｐゴシック" charset="0"/>
              </a:defRPr>
            </a:lvl2pPr>
            <a:lvl3pPr marL="1143000" indent="-228600" defTabSz="457200">
              <a:defRPr kumimoji="1" sz="2400">
                <a:solidFill>
                  <a:schemeClr val="tx1"/>
                </a:solidFill>
                <a:latin typeface="Arial" charset="0"/>
                <a:ea typeface="ＭＳ Ｐゴシック" charset="0"/>
                <a:cs typeface="ＭＳ Ｐゴシック" charset="0"/>
              </a:defRPr>
            </a:lvl3pPr>
            <a:lvl4pPr marL="1600200" indent="-228600" defTabSz="457200">
              <a:defRPr kumimoji="1" sz="2400">
                <a:solidFill>
                  <a:schemeClr val="tx1"/>
                </a:solidFill>
                <a:latin typeface="Arial" charset="0"/>
                <a:ea typeface="ＭＳ Ｐゴシック" charset="0"/>
                <a:cs typeface="ＭＳ Ｐゴシック" charset="0"/>
              </a:defRPr>
            </a:lvl4pPr>
            <a:lvl5pPr marL="2057400" indent="-228600" defTabSz="457200">
              <a:defRPr kumimoji="1"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9pPr>
          </a:lstStyle>
          <a:p>
            <a:pPr eaLnBrk="1" hangingPunct="1"/>
            <a:r>
              <a:rPr kumimoji="0" lang="en-US" altLang="zh-CN" b="1"/>
              <a:t>Ω</a:t>
            </a:r>
            <a:endParaRPr kumimoji="0" lang="en-US" altLang="zh-CN" b="1" baseline="-25000"/>
          </a:p>
        </p:txBody>
      </p:sp>
      <p:sp>
        <p:nvSpPr>
          <p:cNvPr id="10285" name="Text Box 45"/>
          <p:cNvSpPr txBox="1">
            <a:spLocks noChangeArrowheads="1"/>
          </p:cNvSpPr>
          <p:nvPr/>
        </p:nvSpPr>
        <p:spPr bwMode="auto">
          <a:xfrm>
            <a:off x="371475" y="5562600"/>
            <a:ext cx="16954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defRPr/>
            </a:pPr>
            <a:r>
              <a:rPr lang="en-US" altLang="zh-CN" b="1" i="1" dirty="0">
                <a:solidFill>
                  <a:srgbClr val="0000B2"/>
                </a:solidFill>
                <a:latin typeface="Times New Roman" charset="0"/>
              </a:rPr>
              <a:t>M</a:t>
            </a:r>
            <a:r>
              <a:rPr lang="en-US" altLang="zh-CN" b="1" i="1" baseline="30000" dirty="0">
                <a:solidFill>
                  <a:srgbClr val="0000B2"/>
                </a:solidFill>
                <a:latin typeface="Times New Roman" charset="0"/>
              </a:rPr>
              <a:t>2</a:t>
            </a:r>
            <a:r>
              <a:rPr lang="en-US" altLang="zh-CN" b="1" i="1" dirty="0">
                <a:solidFill>
                  <a:srgbClr val="0000B2"/>
                </a:solidFill>
                <a:latin typeface="Times New Roman" charset="0"/>
              </a:rPr>
              <a:t> = E</a:t>
            </a:r>
            <a:r>
              <a:rPr lang="en-US" altLang="zh-CN" b="1" i="1" baseline="30000" dirty="0">
                <a:solidFill>
                  <a:srgbClr val="0000B2"/>
                </a:solidFill>
                <a:latin typeface="Times New Roman" charset="0"/>
              </a:rPr>
              <a:t>2</a:t>
            </a:r>
            <a:r>
              <a:rPr lang="en-US" altLang="zh-CN" b="1" i="1" dirty="0">
                <a:solidFill>
                  <a:srgbClr val="0000B2"/>
                </a:solidFill>
                <a:latin typeface="Times New Roman" charset="0"/>
              </a:rPr>
              <a:t> - p</a:t>
            </a:r>
            <a:r>
              <a:rPr lang="en-US" altLang="zh-CN" b="1" i="1" baseline="30000" dirty="0">
                <a:solidFill>
                  <a:srgbClr val="0000B2"/>
                </a:solidFill>
                <a:latin typeface="Times New Roman" charset="0"/>
              </a:rPr>
              <a:t>2</a:t>
            </a:r>
            <a:endParaRPr lang="en-US" altLang="zh-CN" dirty="0">
              <a:latin typeface="Times New Roman" charset="0"/>
            </a:endParaRPr>
          </a:p>
        </p:txBody>
      </p:sp>
      <p:pic>
        <p:nvPicPr>
          <p:cNvPr id="2" name="图片 1"/>
          <p:cNvPicPr>
            <a:picLocks noChangeAspect="1"/>
          </p:cNvPicPr>
          <p:nvPr/>
        </p:nvPicPr>
        <p:blipFill>
          <a:blip r:embed="rId12"/>
          <a:stretch>
            <a:fillRect/>
          </a:stretch>
        </p:blipFill>
        <p:spPr>
          <a:xfrm>
            <a:off x="264031" y="1143000"/>
            <a:ext cx="1656844" cy="1981200"/>
          </a:xfrm>
          <a:prstGeom prst="rect">
            <a:avLst/>
          </a:prstGeom>
        </p:spPr>
      </p:pic>
      <p:pic>
        <p:nvPicPr>
          <p:cNvPr id="3" name="图片 2"/>
          <p:cNvPicPr>
            <a:picLocks noChangeAspect="1"/>
          </p:cNvPicPr>
          <p:nvPr/>
        </p:nvPicPr>
        <p:blipFill>
          <a:blip r:embed="rId13"/>
          <a:stretch>
            <a:fillRect/>
          </a:stretch>
        </p:blipFill>
        <p:spPr>
          <a:xfrm>
            <a:off x="1920875" y="6204135"/>
            <a:ext cx="4467860" cy="380629"/>
          </a:xfrm>
          <a:prstGeom prst="rect">
            <a:avLst/>
          </a:prstGeom>
        </p:spPr>
      </p:pic>
      <p:sp>
        <p:nvSpPr>
          <p:cNvPr id="4" name="文本框 3"/>
          <p:cNvSpPr txBox="1"/>
          <p:nvPr/>
        </p:nvSpPr>
        <p:spPr>
          <a:xfrm>
            <a:off x="439330" y="3776990"/>
            <a:ext cx="543739" cy="523220"/>
          </a:xfrm>
          <a:prstGeom prst="rect">
            <a:avLst/>
          </a:prstGeom>
          <a:noFill/>
        </p:spPr>
        <p:txBody>
          <a:bodyPr wrap="none" rtlCol="0">
            <a:spAutoFit/>
          </a:bodyPr>
          <a:lstStyle/>
          <a:p>
            <a:r>
              <a:rPr kumimoji="1" lang="zh-CN" altLang="en-US" sz="2800" dirty="0">
                <a:latin typeface="Times"/>
                <a:cs typeface="Times"/>
              </a:rPr>
              <a:t>Φ</a:t>
            </a:r>
          </a:p>
        </p:txBody>
      </p:sp>
      <p:cxnSp>
        <p:nvCxnSpPr>
          <p:cNvPr id="40" name="直线连接符 39"/>
          <p:cNvCxnSpPr/>
          <p:nvPr/>
        </p:nvCxnSpPr>
        <p:spPr>
          <a:xfrm flipV="1">
            <a:off x="0" y="578854"/>
            <a:ext cx="9144000" cy="2048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0480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EC9D1086-951E-324E-A5D4-999E099FDCDD}"/>
              </a:ext>
            </a:extLst>
          </p:cNvPr>
          <p:cNvPicPr>
            <a:picLocks noGrp="1" noChangeAspect="1"/>
          </p:cNvPicPr>
          <p:nvPr>
            <p:ph idx="1"/>
          </p:nvPr>
        </p:nvPicPr>
        <p:blipFill>
          <a:blip r:embed="rId2"/>
          <a:stretch>
            <a:fillRect/>
          </a:stretch>
        </p:blipFill>
        <p:spPr>
          <a:xfrm>
            <a:off x="435168" y="319481"/>
            <a:ext cx="8273664" cy="6219038"/>
          </a:xfrm>
          <a:prstGeom prst="rect">
            <a:avLst/>
          </a:prstGeom>
        </p:spPr>
      </p:pic>
      <p:sp>
        <p:nvSpPr>
          <p:cNvPr id="6" name="Text Box 8">
            <a:extLst>
              <a:ext uri="{FF2B5EF4-FFF2-40B4-BE49-F238E27FC236}">
                <a16:creationId xmlns:a16="http://schemas.microsoft.com/office/drawing/2014/main" id="{EE7F9386-1AAB-5E49-8A5D-F358A1DBCD84}"/>
              </a:ext>
            </a:extLst>
          </p:cNvPr>
          <p:cNvSpPr txBox="1">
            <a:spLocks noChangeArrowheads="1"/>
          </p:cNvSpPr>
          <p:nvPr/>
        </p:nvSpPr>
        <p:spPr bwMode="auto">
          <a:xfrm>
            <a:off x="6610064" y="928463"/>
            <a:ext cx="2098768" cy="1615827"/>
          </a:xfrm>
          <a:prstGeom prst="rect">
            <a:avLst/>
          </a:prstGeom>
          <a:solidFill>
            <a:srgbClr val="EFD80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FontTx/>
              <a:buNone/>
            </a:pPr>
            <a:r>
              <a:rPr lang="en-US" altLang="zh-CN" sz="1800" b="1" dirty="0">
                <a:solidFill>
                  <a:srgbClr val="CC0000"/>
                </a:solidFill>
                <a:latin typeface="Times New Roman" panose="02020603050405020304" pitchFamily="18" charset="0"/>
              </a:rPr>
              <a:t>ALICE</a:t>
            </a:r>
            <a:r>
              <a:rPr lang="zh-CN" altLang="en-US" sz="1800" b="1" dirty="0">
                <a:solidFill>
                  <a:srgbClr val="CC0000"/>
                </a:solidFill>
                <a:latin typeface="Times New Roman" panose="02020603050405020304" pitchFamily="18" charset="0"/>
              </a:rPr>
              <a:t> </a:t>
            </a:r>
            <a:endParaRPr lang="en-US" altLang="zh-CN" sz="1800" b="1" dirty="0">
              <a:solidFill>
                <a:srgbClr val="CC0000"/>
              </a:solidFill>
              <a:latin typeface="Times New Roman" panose="02020603050405020304" pitchFamily="18" charset="0"/>
            </a:endParaRPr>
          </a:p>
          <a:p>
            <a:pPr>
              <a:spcBef>
                <a:spcPct val="50000"/>
              </a:spcBef>
              <a:buFontTx/>
              <a:buNone/>
            </a:pPr>
            <a:r>
              <a:rPr lang="en-US" altLang="zh-CN" sz="1800" dirty="0"/>
              <a:t>1978</a:t>
            </a:r>
            <a:r>
              <a:rPr lang="en" altLang="zh-CN" sz="1800" dirty="0"/>
              <a:t> collaborators </a:t>
            </a:r>
          </a:p>
          <a:p>
            <a:pPr>
              <a:spcBef>
                <a:spcPct val="50000"/>
              </a:spcBef>
              <a:buFontTx/>
              <a:buNone/>
            </a:pPr>
            <a:r>
              <a:rPr lang="en-US" altLang="zh-CN" sz="1800" dirty="0"/>
              <a:t>169</a:t>
            </a:r>
            <a:r>
              <a:rPr lang="en" altLang="zh-CN" sz="1800" dirty="0"/>
              <a:t> institutions</a:t>
            </a:r>
            <a:r>
              <a:rPr lang="zh-CN" altLang="en-US" sz="1800" dirty="0"/>
              <a:t> </a:t>
            </a:r>
            <a:r>
              <a:rPr lang="en-US" altLang="zh-CN" sz="1800" dirty="0">
                <a:solidFill>
                  <a:srgbClr val="FF0000"/>
                </a:solidFill>
              </a:rPr>
              <a:t>(4)</a:t>
            </a:r>
            <a:endParaRPr lang="en" altLang="zh-CN" sz="1800" dirty="0">
              <a:solidFill>
                <a:srgbClr val="FF0000"/>
              </a:solidFill>
            </a:endParaRPr>
          </a:p>
          <a:p>
            <a:pPr>
              <a:spcBef>
                <a:spcPct val="50000"/>
              </a:spcBef>
              <a:buFontTx/>
              <a:buNone/>
            </a:pPr>
            <a:r>
              <a:rPr lang="en-US" altLang="zh-CN" sz="1800" dirty="0"/>
              <a:t>40</a:t>
            </a:r>
            <a:r>
              <a:rPr lang="en" altLang="zh-CN" sz="1800" dirty="0"/>
              <a:t> countries</a:t>
            </a:r>
            <a:endParaRPr lang="en-US" altLang="zh-CN" sz="1800" b="1" dirty="0">
              <a:solidFill>
                <a:srgbClr val="CC0000"/>
              </a:solidFill>
              <a:latin typeface="Times New Roman" panose="02020603050405020304" pitchFamily="18" charset="0"/>
            </a:endParaRPr>
          </a:p>
        </p:txBody>
      </p:sp>
    </p:spTree>
    <p:extLst>
      <p:ext uri="{BB962C8B-B14F-4D97-AF65-F5344CB8AC3E}">
        <p14:creationId xmlns:p14="http://schemas.microsoft.com/office/powerpoint/2010/main" val="75373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B0B8E601-A2CC-7D42-9A50-F23C15F615C5}"/>
              </a:ext>
            </a:extLst>
          </p:cNvPr>
          <p:cNvSpPr>
            <a:spLocks noGrp="1" noChangeArrowheads="1"/>
          </p:cNvSpPr>
          <p:nvPr>
            <p:ph type="title"/>
          </p:nvPr>
        </p:nvSpPr>
        <p:spPr>
          <a:xfrm>
            <a:off x="533400" y="76200"/>
            <a:ext cx="8229600" cy="914400"/>
          </a:xfrm>
        </p:spPr>
        <p:txBody>
          <a:bodyPr/>
          <a:lstStyle/>
          <a:p>
            <a:pPr eaLnBrk="1" hangingPunct="1"/>
            <a:r>
              <a:rPr kumimoji="0" lang="de-DE" altLang="zh-CN" dirty="0"/>
              <a:t>	</a:t>
            </a:r>
            <a:r>
              <a:rPr kumimoji="0" lang="en-US" altLang="zh-CN" dirty="0"/>
              <a:t>ALICE</a:t>
            </a:r>
            <a:r>
              <a:rPr kumimoji="0" lang="zh-CN" altLang="en-US" dirty="0"/>
              <a:t> </a:t>
            </a:r>
            <a:endParaRPr kumimoji="0" lang="de-DE" altLang="zh-CN" dirty="0"/>
          </a:p>
        </p:txBody>
      </p:sp>
      <p:pic>
        <p:nvPicPr>
          <p:cNvPr id="57346" name="Bild 1" descr="ALICE_event_167693_0x3d94315a_2011-11-12_06:51:12_0.png">
            <a:extLst>
              <a:ext uri="{FF2B5EF4-FFF2-40B4-BE49-F238E27FC236}">
                <a16:creationId xmlns:a16="http://schemas.microsoft.com/office/drawing/2014/main" id="{0918EEC3-783C-8940-8B5F-03AB9652CE10}"/>
              </a:ext>
            </a:extLst>
          </p:cNvPr>
          <p:cNvPicPr>
            <a:picLocks noChangeAspect="1"/>
          </p:cNvPicPr>
          <p:nvPr/>
        </p:nvPicPr>
        <p:blipFill>
          <a:blip r:embed="rId2">
            <a:extLst>
              <a:ext uri="{28A0092B-C50C-407E-A947-70E740481C1C}">
                <a14:useLocalDpi xmlns:a14="http://schemas.microsoft.com/office/drawing/2010/main" val="0"/>
              </a:ext>
            </a:extLst>
          </a:blip>
          <a:srcRect t="12781" r="6696"/>
          <a:stretch>
            <a:fillRect/>
          </a:stretch>
        </p:blipFill>
        <p:spPr bwMode="auto">
          <a:xfrm>
            <a:off x="4231065" y="1390651"/>
            <a:ext cx="4925364" cy="3388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9">
            <a:extLst>
              <a:ext uri="{FF2B5EF4-FFF2-40B4-BE49-F238E27FC236}">
                <a16:creationId xmlns:a16="http://schemas.microsoft.com/office/drawing/2014/main" id="{F5B7AFB4-3133-9640-A88E-3DE90E2580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4579938"/>
            <a:ext cx="1008063"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Line 32">
            <a:extLst>
              <a:ext uri="{FF2B5EF4-FFF2-40B4-BE49-F238E27FC236}">
                <a16:creationId xmlns:a16="http://schemas.microsoft.com/office/drawing/2014/main" id="{D8C151F0-55B8-EB40-B8B3-E308C5C5ACDD}"/>
              </a:ext>
            </a:extLst>
          </p:cNvPr>
          <p:cNvSpPr>
            <a:spLocks noChangeShapeType="1"/>
          </p:cNvSpPr>
          <p:nvPr/>
        </p:nvSpPr>
        <p:spPr bwMode="auto">
          <a:xfrm>
            <a:off x="395288" y="914400"/>
            <a:ext cx="82804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pic>
        <p:nvPicPr>
          <p:cNvPr id="7" name="Picture 5">
            <a:extLst>
              <a:ext uri="{FF2B5EF4-FFF2-40B4-BE49-F238E27FC236}">
                <a16:creationId xmlns:a16="http://schemas.microsoft.com/office/drawing/2014/main" id="{56622AF1-EF2A-FD4E-AF9E-7A2D078D051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135" y="1239691"/>
            <a:ext cx="4461822" cy="327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346"/>
                                        </p:tgtEl>
                                        <p:attrNameLst>
                                          <p:attrName>style.visibility</p:attrName>
                                        </p:attrNameLst>
                                      </p:cBhvr>
                                      <p:to>
                                        <p:strVal val="visible"/>
                                      </p:to>
                                    </p:set>
                                    <p:anim calcmode="lin" valueType="num">
                                      <p:cBhvr additive="base">
                                        <p:cTn id="7" dur="500" fill="hold"/>
                                        <p:tgtEl>
                                          <p:spTgt spid="57346"/>
                                        </p:tgtEl>
                                        <p:attrNameLst>
                                          <p:attrName>ppt_x</p:attrName>
                                        </p:attrNameLst>
                                      </p:cBhvr>
                                      <p:tavLst>
                                        <p:tav tm="0">
                                          <p:val>
                                            <p:strVal val="#ppt_x"/>
                                          </p:val>
                                        </p:tav>
                                        <p:tav tm="100000">
                                          <p:val>
                                            <p:strVal val="#ppt_x"/>
                                          </p:val>
                                        </p:tav>
                                      </p:tavLst>
                                    </p:anim>
                                    <p:anim calcmode="lin" valueType="num">
                                      <p:cBhvr additive="base">
                                        <p:cTn id="8" dur="500" fill="hold"/>
                                        <p:tgtEl>
                                          <p:spTgt spid="573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a:grpSpLocks/>
          </p:cNvGrpSpPr>
          <p:nvPr/>
        </p:nvGrpSpPr>
        <p:grpSpPr bwMode="auto">
          <a:xfrm>
            <a:off x="29344" y="908720"/>
            <a:ext cx="4038600" cy="3581400"/>
            <a:chOff x="1249" y="1200"/>
            <a:chExt cx="3262" cy="2592"/>
          </a:xfrm>
        </p:grpSpPr>
        <p:pic>
          <p:nvPicPr>
            <p:cNvPr id="8" name="Picture 7" descr="LightCone"/>
            <p:cNvPicPr>
              <a:picLocks noChangeAspect="1" noChangeArrowheads="1"/>
            </p:cNvPicPr>
            <p:nvPr/>
          </p:nvPicPr>
          <p:blipFill>
            <a:blip r:embed="rId3" cstate="print"/>
            <a:srcRect/>
            <a:stretch>
              <a:fillRect/>
            </a:stretch>
          </p:blipFill>
          <p:spPr bwMode="auto">
            <a:xfrm>
              <a:off x="1249" y="1200"/>
              <a:ext cx="3262" cy="2592"/>
            </a:xfrm>
            <a:prstGeom prst="rect">
              <a:avLst/>
            </a:prstGeom>
            <a:solidFill>
              <a:schemeClr val="bg1"/>
            </a:solidFill>
            <a:ln>
              <a:noFill/>
            </a:ln>
            <a:effectLst/>
          </p:spPr>
        </p:pic>
        <p:sp>
          <p:nvSpPr>
            <p:cNvPr id="9" name="Line 8"/>
            <p:cNvSpPr>
              <a:spLocks noChangeShapeType="1"/>
            </p:cNvSpPr>
            <p:nvPr/>
          </p:nvSpPr>
          <p:spPr bwMode="auto">
            <a:xfrm flipH="1">
              <a:off x="2660" y="2928"/>
              <a:ext cx="432" cy="0"/>
            </a:xfrm>
            <a:prstGeom prst="line">
              <a:avLst/>
            </a:prstGeom>
            <a:noFill/>
            <a:ln w="19050">
              <a:solidFill>
                <a:srgbClr val="000000"/>
              </a:solidFill>
              <a:round/>
              <a:headEnd type="triangle" w="med" len="med"/>
              <a:tailEnd type="triangle" w="med" len="med"/>
            </a:ln>
            <a:effectLst/>
          </p:spPr>
          <p:txBody>
            <a:bodyPr>
              <a:spAutoFit/>
            </a:bodyPr>
            <a:lstStyle/>
            <a:p>
              <a:endParaRPr lang="en-US"/>
            </a:p>
          </p:txBody>
        </p:sp>
      </p:grpSp>
      <p:sp>
        <p:nvSpPr>
          <p:cNvPr id="10" name="Text Box 18"/>
          <p:cNvSpPr txBox="1">
            <a:spLocks noChangeArrowheads="1"/>
          </p:cNvSpPr>
          <p:nvPr/>
        </p:nvSpPr>
        <p:spPr bwMode="auto">
          <a:xfrm>
            <a:off x="4244008" y="2986613"/>
            <a:ext cx="3375992" cy="646331"/>
          </a:xfrm>
          <a:prstGeom prst="rect">
            <a:avLst/>
          </a:prstGeom>
          <a:solidFill>
            <a:schemeClr val="bg1"/>
          </a:solidFill>
          <a:ln w="38100">
            <a:solidFill>
              <a:srgbClr val="C00000"/>
            </a:solidFill>
            <a:miter lim="800000"/>
            <a:headEnd/>
            <a:tailEnd/>
          </a:ln>
          <a:effectLst/>
        </p:spPr>
        <p:txBody>
          <a:bodyPr wrap="square">
            <a:spAutoFit/>
          </a:bodyPr>
          <a:lstStyle/>
          <a:p>
            <a:r>
              <a:rPr lang="en-US" altLang="zh-CN" sz="1800" b="1" dirty="0">
                <a:solidFill>
                  <a:schemeClr val="tx1"/>
                </a:solidFill>
                <a:latin typeface="Times New Roman" pitchFamily="18" charset="0"/>
                <a:cs typeface="Times New Roman" pitchFamily="18" charset="0"/>
              </a:rPr>
              <a:t>Pre-equilibrium</a:t>
            </a:r>
            <a:r>
              <a:rPr lang="zh-CN" altLang="en-US" sz="1800" b="1" dirty="0">
                <a:solidFill>
                  <a:schemeClr val="tx1"/>
                </a:solidFill>
                <a:latin typeface="Times New Roman" pitchFamily="18" charset="0"/>
                <a:cs typeface="Times New Roman" pitchFamily="18" charset="0"/>
              </a:rPr>
              <a:t> </a:t>
            </a:r>
            <a:r>
              <a:rPr lang="en-US" altLang="zh-CN" sz="1800" b="1" dirty="0" err="1">
                <a:solidFill>
                  <a:schemeClr val="tx1"/>
                </a:solidFill>
                <a:latin typeface="Times New Roman" pitchFamily="18" charset="0"/>
                <a:cs typeface="Times New Roman" pitchFamily="18" charset="0"/>
              </a:rPr>
              <a:t>parton</a:t>
            </a:r>
            <a:r>
              <a:rPr lang="en-US" altLang="zh-CN" sz="1800" b="1" dirty="0">
                <a:solidFill>
                  <a:schemeClr val="tx1"/>
                </a:solidFill>
                <a:latin typeface="Times New Roman" pitchFamily="18" charset="0"/>
                <a:cs typeface="Times New Roman" pitchFamily="18" charset="0"/>
              </a:rPr>
              <a:t> hard scattering</a:t>
            </a:r>
            <a:r>
              <a:rPr lang="zh-CN" altLang="zh-CN" sz="1800" dirty="0"/>
              <a:t>.</a:t>
            </a:r>
            <a:endParaRPr lang="en-US" altLang="zh-CN" sz="1800" b="0" dirty="0">
              <a:solidFill>
                <a:schemeClr val="tx1"/>
              </a:solidFill>
            </a:endParaRPr>
          </a:p>
        </p:txBody>
      </p:sp>
      <p:sp>
        <p:nvSpPr>
          <p:cNvPr id="11" name="Text Box 19"/>
          <p:cNvSpPr txBox="1">
            <a:spLocks noChangeArrowheads="1"/>
          </p:cNvSpPr>
          <p:nvPr/>
        </p:nvSpPr>
        <p:spPr bwMode="auto">
          <a:xfrm>
            <a:off x="4067944" y="1919746"/>
            <a:ext cx="4752528" cy="923330"/>
          </a:xfrm>
          <a:prstGeom prst="rect">
            <a:avLst/>
          </a:prstGeom>
          <a:solidFill>
            <a:schemeClr val="bg1"/>
          </a:solidFill>
          <a:ln w="38100">
            <a:solidFill>
              <a:srgbClr val="C00000"/>
            </a:solidFill>
            <a:miter lim="800000"/>
            <a:headEnd/>
            <a:tailEnd/>
          </a:ln>
          <a:effectLst/>
        </p:spPr>
        <p:txBody>
          <a:bodyPr wrap="square">
            <a:spAutoFit/>
          </a:bodyPr>
          <a:lstStyle/>
          <a:p>
            <a:r>
              <a:rPr lang="en-US" altLang="zh-CN" sz="1800" b="1" dirty="0">
                <a:latin typeface="Times New Roman" pitchFamily="18" charset="0"/>
                <a:cs typeface="Times New Roman" pitchFamily="18" charset="0"/>
              </a:rPr>
              <a:t>QGP thermal and Expansion Stage: </a:t>
            </a:r>
            <a:r>
              <a:rPr lang="en-US" altLang="zh-CN" sz="1800" b="0" dirty="0">
                <a:solidFill>
                  <a:srgbClr val="FF0000"/>
                </a:solidFill>
              </a:rPr>
              <a:t>1-10fm/c</a:t>
            </a:r>
          </a:p>
          <a:p>
            <a:r>
              <a:rPr lang="en-US" altLang="zh-CN" sz="1800" b="0" dirty="0">
                <a:solidFill>
                  <a:srgbClr val="1103CD"/>
                </a:solidFill>
                <a:latin typeface="Times New Roman" pitchFamily="18" charset="0"/>
                <a:cs typeface="Times New Roman" pitchFamily="18" charset="0"/>
              </a:rPr>
              <a:t>Collective expansion, </a:t>
            </a:r>
            <a:r>
              <a:rPr lang="en-US" altLang="zh-CN" sz="1800" dirty="0">
                <a:solidFill>
                  <a:srgbClr val="1103CD"/>
                </a:solidFill>
                <a:latin typeface="Times New Roman" pitchFamily="18" charset="0"/>
                <a:cs typeface="Times New Roman" pitchFamily="18" charset="0"/>
              </a:rPr>
              <a:t>P</a:t>
            </a:r>
            <a:r>
              <a:rPr lang="en-US" altLang="zh-CN" sz="1800" b="0" dirty="0">
                <a:solidFill>
                  <a:srgbClr val="1103CD"/>
                </a:solidFill>
                <a:latin typeface="Times New Roman" pitchFamily="18" charset="0"/>
                <a:cs typeface="Times New Roman" pitchFamily="18" charset="0"/>
              </a:rPr>
              <a:t>arton energy loss et al., </a:t>
            </a:r>
          </a:p>
          <a:p>
            <a:r>
              <a:rPr lang="en-US" altLang="zh-CN" sz="1800" b="1" dirty="0">
                <a:latin typeface="Times New Roman" pitchFamily="18" charset="0"/>
                <a:cs typeface="Times New Roman" pitchFamily="18" charset="0"/>
              </a:rPr>
              <a:t>Hadronization: </a:t>
            </a:r>
            <a:r>
              <a:rPr lang="en-US" altLang="zh-CN" sz="1800" dirty="0">
                <a:solidFill>
                  <a:srgbClr val="1103CD"/>
                </a:solidFill>
                <a:latin typeface="Times New Roman" pitchFamily="18" charset="0"/>
                <a:cs typeface="Times New Roman" pitchFamily="18" charset="0"/>
              </a:rPr>
              <a:t>Recombination and coalescence.</a:t>
            </a:r>
          </a:p>
        </p:txBody>
      </p:sp>
      <p:sp>
        <p:nvSpPr>
          <p:cNvPr id="12" name="Text Box 20"/>
          <p:cNvSpPr txBox="1">
            <a:spLocks noChangeArrowheads="1"/>
          </p:cNvSpPr>
          <p:nvPr/>
        </p:nvSpPr>
        <p:spPr bwMode="auto">
          <a:xfrm>
            <a:off x="4333056" y="860519"/>
            <a:ext cx="4343400" cy="954107"/>
          </a:xfrm>
          <a:prstGeom prst="rect">
            <a:avLst/>
          </a:prstGeom>
          <a:solidFill>
            <a:schemeClr val="bg1"/>
          </a:solidFill>
          <a:ln w="38100">
            <a:solidFill>
              <a:srgbClr val="C00000"/>
            </a:solidFill>
            <a:miter lim="800000"/>
            <a:headEnd/>
            <a:tailEnd/>
          </a:ln>
          <a:effectLst/>
        </p:spPr>
        <p:txBody>
          <a:bodyPr>
            <a:spAutoFit/>
          </a:bodyPr>
          <a:lstStyle/>
          <a:p>
            <a:r>
              <a:rPr lang="en-US" altLang="zh-CN" sz="1800" b="1" dirty="0">
                <a:latin typeface="Times New Roman" pitchFamily="18" charset="0"/>
                <a:cs typeface="Times New Roman" pitchFamily="18" charset="0"/>
              </a:rPr>
              <a:t>Freeze out Stage: </a:t>
            </a:r>
            <a:r>
              <a:rPr lang="en-US" altLang="zh-CN" sz="1800" b="0" dirty="0">
                <a:solidFill>
                  <a:srgbClr val="FF0000"/>
                </a:solidFill>
              </a:rPr>
              <a:t>~10-15fm/c</a:t>
            </a:r>
          </a:p>
          <a:p>
            <a:r>
              <a:rPr lang="en-US" altLang="zh-CN" sz="1800" b="1" dirty="0">
                <a:latin typeface="Times New Roman" pitchFamily="18" charset="0"/>
                <a:cs typeface="Times New Roman" pitchFamily="18" charset="0"/>
              </a:rPr>
              <a:t>Chemical freeze out: </a:t>
            </a:r>
            <a:r>
              <a:rPr lang="en-US" altLang="zh-CN" sz="1800" b="0" dirty="0">
                <a:solidFill>
                  <a:srgbClr val="1103CD"/>
                </a:solidFill>
                <a:latin typeface="Times New Roman" pitchFamily="18" charset="0"/>
                <a:cs typeface="Times New Roman" pitchFamily="18" charset="0"/>
              </a:rPr>
              <a:t>Inelastic </a:t>
            </a:r>
            <a:r>
              <a:rPr lang="en-US" altLang="zh-CN" sz="1800" b="0" dirty="0" err="1">
                <a:solidFill>
                  <a:srgbClr val="1103CD"/>
                </a:solidFill>
                <a:latin typeface="Times New Roman" pitchFamily="18" charset="0"/>
                <a:cs typeface="Times New Roman" pitchFamily="18" charset="0"/>
              </a:rPr>
              <a:t>scatt</a:t>
            </a:r>
            <a:r>
              <a:rPr lang="en-US" altLang="zh-CN" sz="1800" b="0" dirty="0">
                <a:solidFill>
                  <a:srgbClr val="1103CD"/>
                </a:solidFill>
                <a:latin typeface="Times New Roman" pitchFamily="18" charset="0"/>
                <a:cs typeface="Times New Roman" pitchFamily="18" charset="0"/>
              </a:rPr>
              <a:t>. cease</a:t>
            </a:r>
            <a:r>
              <a:rPr lang="en-US" altLang="zh-CN" sz="1800" b="0" dirty="0">
                <a:solidFill>
                  <a:srgbClr val="1103CD"/>
                </a:solidFill>
              </a:rPr>
              <a:t>.</a:t>
            </a:r>
          </a:p>
          <a:p>
            <a:r>
              <a:rPr lang="en-US" altLang="zh-CN" sz="1800" b="1" dirty="0">
                <a:latin typeface="Times New Roman" pitchFamily="18" charset="0"/>
                <a:cs typeface="Times New Roman" pitchFamily="18" charset="0"/>
              </a:rPr>
              <a:t>Kinetic freeze out: </a:t>
            </a:r>
            <a:r>
              <a:rPr lang="en-US" altLang="zh-CN" sz="1800" b="0" baseline="-25000" dirty="0">
                <a:solidFill>
                  <a:srgbClr val="1103CD"/>
                </a:solidFill>
              </a:rPr>
              <a:t> </a:t>
            </a:r>
            <a:r>
              <a:rPr lang="en-US" altLang="zh-CN" sz="1800" dirty="0">
                <a:solidFill>
                  <a:srgbClr val="1103CD"/>
                </a:solidFill>
                <a:latin typeface="Times New Roman" pitchFamily="18" charset="0"/>
                <a:cs typeface="Times New Roman" pitchFamily="18" charset="0"/>
              </a:rPr>
              <a:t>E</a:t>
            </a:r>
            <a:r>
              <a:rPr lang="en-US" altLang="zh-CN" sz="1800" b="0" dirty="0">
                <a:solidFill>
                  <a:srgbClr val="1103CD"/>
                </a:solidFill>
                <a:latin typeface="Times New Roman" pitchFamily="18" charset="0"/>
                <a:cs typeface="Times New Roman" pitchFamily="18" charset="0"/>
              </a:rPr>
              <a:t>lastic </a:t>
            </a:r>
            <a:r>
              <a:rPr lang="en-US" altLang="zh-CN" sz="1800" b="0" dirty="0" err="1">
                <a:solidFill>
                  <a:srgbClr val="1103CD"/>
                </a:solidFill>
                <a:latin typeface="Times New Roman" pitchFamily="18" charset="0"/>
                <a:cs typeface="Times New Roman" pitchFamily="18" charset="0"/>
              </a:rPr>
              <a:t>scatt</a:t>
            </a:r>
            <a:r>
              <a:rPr lang="en-US" altLang="zh-CN" sz="1800" b="0" dirty="0">
                <a:solidFill>
                  <a:srgbClr val="1103CD"/>
                </a:solidFill>
                <a:latin typeface="Times New Roman" pitchFamily="18" charset="0"/>
                <a:cs typeface="Times New Roman" pitchFamily="18" charset="0"/>
              </a:rPr>
              <a:t>.  cease</a:t>
            </a:r>
            <a:r>
              <a:rPr lang="en-US" altLang="zh-CN" sz="2000" b="0" dirty="0">
                <a:solidFill>
                  <a:srgbClr val="1103CD"/>
                </a:solidFill>
                <a:latin typeface="Times New Roman" pitchFamily="18" charset="0"/>
                <a:cs typeface="Times New Roman" pitchFamily="18" charset="0"/>
              </a:rPr>
              <a:t>.</a:t>
            </a:r>
          </a:p>
        </p:txBody>
      </p:sp>
      <p:sp>
        <p:nvSpPr>
          <p:cNvPr id="13" name="Text Box 37"/>
          <p:cNvSpPr txBox="1">
            <a:spLocks noChangeArrowheads="1"/>
          </p:cNvSpPr>
          <p:nvPr/>
        </p:nvSpPr>
        <p:spPr bwMode="auto">
          <a:xfrm>
            <a:off x="43954" y="4437112"/>
            <a:ext cx="3733714" cy="523220"/>
          </a:xfrm>
          <a:prstGeom prst="rect">
            <a:avLst/>
          </a:prstGeom>
          <a:noFill/>
          <a:ln w="9525">
            <a:noFill/>
            <a:miter lim="800000"/>
            <a:headEnd/>
            <a:tailEnd/>
          </a:ln>
          <a:effectLst/>
        </p:spPr>
        <p:txBody>
          <a:bodyPr wrap="none">
            <a:spAutoFit/>
          </a:bodyPr>
          <a:lstStyle/>
          <a:p>
            <a:r>
              <a:rPr lang="en-US" altLang="zh-CN" b="0" dirty="0">
                <a:solidFill>
                  <a:schemeClr val="tx1"/>
                </a:solidFill>
              </a:rPr>
              <a:t> </a:t>
            </a:r>
            <a:r>
              <a:rPr lang="en-US" altLang="zh-CN" sz="1800" b="0" dirty="0">
                <a:solidFill>
                  <a:schemeClr val="tx1"/>
                </a:solidFill>
              </a:rPr>
              <a:t>arxiv:0809.2482, </a:t>
            </a:r>
            <a:r>
              <a:rPr lang="en-US" altLang="zh-CN" sz="1800" b="0" dirty="0" err="1">
                <a:solidFill>
                  <a:schemeClr val="tx1"/>
                </a:solidFill>
              </a:rPr>
              <a:t>hep</a:t>
            </a:r>
            <a:r>
              <a:rPr lang="en-US" altLang="zh-CN" sz="1800" b="0" dirty="0">
                <a:solidFill>
                  <a:schemeClr val="tx1"/>
                </a:solidFill>
              </a:rPr>
              <a:t>-ph/0407360</a:t>
            </a:r>
          </a:p>
        </p:txBody>
      </p:sp>
      <p:sp>
        <p:nvSpPr>
          <p:cNvPr id="14" name="Line 33"/>
          <p:cNvSpPr>
            <a:spLocks noChangeShapeType="1"/>
          </p:cNvSpPr>
          <p:nvPr/>
        </p:nvSpPr>
        <p:spPr bwMode="auto">
          <a:xfrm flipH="1">
            <a:off x="2148539" y="3400908"/>
            <a:ext cx="2148255" cy="58498"/>
          </a:xfrm>
          <a:prstGeom prst="line">
            <a:avLst/>
          </a:prstGeom>
          <a:noFill/>
          <a:ln w="19050">
            <a:solidFill>
              <a:schemeClr val="tx1"/>
            </a:solidFill>
            <a:round/>
            <a:headEnd/>
            <a:tailEnd type="triangle" w="med" len="med"/>
          </a:ln>
          <a:effectLst/>
        </p:spPr>
        <p:txBody>
          <a:bodyPr/>
          <a:lstStyle/>
          <a:p>
            <a:endParaRPr lang="en-US"/>
          </a:p>
        </p:txBody>
      </p:sp>
      <p:sp>
        <p:nvSpPr>
          <p:cNvPr id="15" name="Line 34"/>
          <p:cNvSpPr>
            <a:spLocks noChangeShapeType="1"/>
          </p:cNvSpPr>
          <p:nvPr/>
        </p:nvSpPr>
        <p:spPr bwMode="auto">
          <a:xfrm flipH="1">
            <a:off x="2558008" y="2594636"/>
            <a:ext cx="1800200" cy="288032"/>
          </a:xfrm>
          <a:prstGeom prst="line">
            <a:avLst/>
          </a:prstGeom>
          <a:noFill/>
          <a:ln w="19050">
            <a:solidFill>
              <a:srgbClr val="000000"/>
            </a:solidFill>
            <a:round/>
            <a:headEnd/>
            <a:tailEnd type="triangle" w="med" len="med"/>
          </a:ln>
          <a:effectLst/>
        </p:spPr>
        <p:txBody>
          <a:bodyPr/>
          <a:lstStyle/>
          <a:p>
            <a:endParaRPr lang="en-US"/>
          </a:p>
        </p:txBody>
      </p:sp>
      <p:sp>
        <p:nvSpPr>
          <p:cNvPr id="16" name="Line 35"/>
          <p:cNvSpPr>
            <a:spLocks noChangeShapeType="1"/>
          </p:cNvSpPr>
          <p:nvPr/>
        </p:nvSpPr>
        <p:spPr bwMode="auto">
          <a:xfrm flipH="1">
            <a:off x="3635896" y="1340768"/>
            <a:ext cx="648072" cy="144016"/>
          </a:xfrm>
          <a:prstGeom prst="line">
            <a:avLst/>
          </a:prstGeom>
          <a:noFill/>
          <a:ln w="19050">
            <a:solidFill>
              <a:srgbClr val="000000"/>
            </a:solidFill>
            <a:round/>
            <a:headEnd/>
            <a:tailEnd type="triangle" w="med" len="med"/>
          </a:ln>
          <a:effectLst/>
        </p:spPr>
        <p:txBody>
          <a:bodyPr/>
          <a:lstStyle/>
          <a:p>
            <a:endParaRPr lang="en-US"/>
          </a:p>
        </p:txBody>
      </p:sp>
      <p:sp>
        <p:nvSpPr>
          <p:cNvPr id="17" name="Rectangle 16"/>
          <p:cNvSpPr/>
          <p:nvPr/>
        </p:nvSpPr>
        <p:spPr>
          <a:xfrm>
            <a:off x="936450" y="107922"/>
            <a:ext cx="7385355" cy="523220"/>
          </a:xfrm>
          <a:prstGeom prst="rect">
            <a:avLst/>
          </a:prstGeom>
        </p:spPr>
        <p:txBody>
          <a:bodyPr wrap="none">
            <a:spAutoFit/>
          </a:bodyPr>
          <a:lstStyle/>
          <a:p>
            <a:r>
              <a:rPr lang="en-US" altLang="zh-CN" b="1" dirty="0">
                <a:latin typeface="Times New Roman" pitchFamily="18" charset="0"/>
                <a:cs typeface="Times New Roman" pitchFamily="18" charset="0"/>
              </a:rPr>
              <a:t>Evolution of High Energy Heavy Ion Collisions</a:t>
            </a:r>
          </a:p>
        </p:txBody>
      </p:sp>
      <p:cxnSp>
        <p:nvCxnSpPr>
          <p:cNvPr id="18" name="Straight Connector 17"/>
          <p:cNvCxnSpPr/>
          <p:nvPr/>
        </p:nvCxnSpPr>
        <p:spPr>
          <a:xfrm>
            <a:off x="32" y="764704"/>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9" name="Group 3"/>
          <p:cNvGrpSpPr>
            <a:grpSpLocks/>
          </p:cNvGrpSpPr>
          <p:nvPr/>
        </p:nvGrpSpPr>
        <p:grpSpPr bwMode="auto">
          <a:xfrm>
            <a:off x="472008" y="4725144"/>
            <a:ext cx="7772400" cy="2109788"/>
            <a:chOff x="480" y="976"/>
            <a:chExt cx="4896" cy="1329"/>
          </a:xfrm>
        </p:grpSpPr>
        <p:pic>
          <p:nvPicPr>
            <p:cNvPr id="20" name="Picture 4" descr="cartoon"/>
            <p:cNvPicPr>
              <a:picLocks noChangeAspect="1" noChangeArrowheads="1"/>
            </p:cNvPicPr>
            <p:nvPr/>
          </p:nvPicPr>
          <p:blipFill>
            <a:blip r:embed="rId4" cstate="print"/>
            <a:srcRect/>
            <a:stretch>
              <a:fillRect/>
            </a:stretch>
          </p:blipFill>
          <p:spPr bwMode="auto">
            <a:xfrm>
              <a:off x="480" y="1248"/>
              <a:ext cx="4896" cy="955"/>
            </a:xfrm>
            <a:prstGeom prst="rect">
              <a:avLst/>
            </a:prstGeom>
            <a:noFill/>
          </p:spPr>
        </p:pic>
        <p:sp>
          <p:nvSpPr>
            <p:cNvPr id="21" name="Text Box 5"/>
            <p:cNvSpPr txBox="1">
              <a:spLocks noChangeArrowheads="1"/>
            </p:cNvSpPr>
            <p:nvPr/>
          </p:nvSpPr>
          <p:spPr bwMode="auto">
            <a:xfrm>
              <a:off x="758" y="1220"/>
              <a:ext cx="661" cy="173"/>
            </a:xfrm>
            <a:prstGeom prst="rect">
              <a:avLst/>
            </a:prstGeom>
            <a:noFill/>
            <a:ln w="9525">
              <a:noFill/>
              <a:miter lim="800000"/>
              <a:headEnd/>
              <a:tailEnd/>
            </a:ln>
            <a:effectLst/>
          </p:spPr>
          <p:txBody>
            <a:bodyPr wrap="none">
              <a:spAutoFit/>
            </a:bodyPr>
            <a:lstStyle/>
            <a:p>
              <a:r>
                <a:rPr lang="en-US" altLang="zh-CN" sz="1200" b="1">
                  <a:solidFill>
                    <a:schemeClr val="tx2"/>
                  </a:solidFill>
                  <a:latin typeface="Tahoma" pitchFamily="34" charset="0"/>
                </a:rPr>
                <a:t>initial state</a:t>
              </a:r>
              <a:endParaRPr lang="en-US" altLang="zh-CN" sz="1200">
                <a:solidFill>
                  <a:srgbClr val="33CC33"/>
                </a:solidFill>
                <a:latin typeface="Tahoma" pitchFamily="34" charset="0"/>
              </a:endParaRPr>
            </a:p>
          </p:txBody>
        </p:sp>
        <p:sp>
          <p:nvSpPr>
            <p:cNvPr id="22" name="Text Box 6"/>
            <p:cNvSpPr txBox="1">
              <a:spLocks noChangeArrowheads="1"/>
            </p:cNvSpPr>
            <p:nvPr/>
          </p:nvSpPr>
          <p:spPr bwMode="auto">
            <a:xfrm>
              <a:off x="1392" y="2112"/>
              <a:ext cx="866" cy="173"/>
            </a:xfrm>
            <a:prstGeom prst="rect">
              <a:avLst/>
            </a:prstGeom>
            <a:noFill/>
            <a:ln w="9525">
              <a:noFill/>
              <a:miter lim="800000"/>
              <a:headEnd/>
              <a:tailEnd/>
            </a:ln>
            <a:effectLst/>
          </p:spPr>
          <p:txBody>
            <a:bodyPr wrap="none">
              <a:spAutoFit/>
            </a:bodyPr>
            <a:lstStyle/>
            <a:p>
              <a:pPr>
                <a:spcBef>
                  <a:spcPct val="20000"/>
                </a:spcBef>
              </a:pPr>
              <a:r>
                <a:rPr lang="en-US" altLang="zh-CN" sz="1200" b="1">
                  <a:solidFill>
                    <a:schemeClr val="tx2"/>
                  </a:solidFill>
                  <a:latin typeface="Tahoma" pitchFamily="34" charset="0"/>
                </a:rPr>
                <a:t>pre-equilibrium</a:t>
              </a:r>
            </a:p>
          </p:txBody>
        </p:sp>
        <p:sp>
          <p:nvSpPr>
            <p:cNvPr id="23" name="Text Box 7"/>
            <p:cNvSpPr txBox="1">
              <a:spLocks noChangeArrowheads="1"/>
            </p:cNvSpPr>
            <p:nvPr/>
          </p:nvSpPr>
          <p:spPr bwMode="auto">
            <a:xfrm>
              <a:off x="1968" y="1056"/>
              <a:ext cx="1317" cy="288"/>
            </a:xfrm>
            <a:prstGeom prst="rect">
              <a:avLst/>
            </a:prstGeom>
            <a:noFill/>
            <a:ln w="9525">
              <a:noFill/>
              <a:miter lim="800000"/>
              <a:headEnd/>
              <a:tailEnd/>
            </a:ln>
            <a:effectLst/>
          </p:spPr>
          <p:txBody>
            <a:bodyPr wrap="none">
              <a:spAutoFit/>
            </a:bodyPr>
            <a:lstStyle/>
            <a:p>
              <a:pPr algn="ctr"/>
              <a:r>
                <a:rPr lang="en-US" altLang="zh-CN" sz="1200" b="1" dirty="0">
                  <a:solidFill>
                    <a:schemeClr val="tx2"/>
                  </a:solidFill>
                  <a:latin typeface="Tahoma" pitchFamily="34" charset="0"/>
                </a:rPr>
                <a:t>QGP and</a:t>
              </a:r>
            </a:p>
            <a:p>
              <a:pPr algn="ctr"/>
              <a:r>
                <a:rPr lang="en-US" altLang="zh-CN" sz="1200" b="1" dirty="0">
                  <a:solidFill>
                    <a:schemeClr val="tx2"/>
                  </a:solidFill>
                  <a:latin typeface="Tahoma" pitchFamily="34" charset="0"/>
                </a:rPr>
                <a:t>hydrodynamic expansion</a:t>
              </a:r>
            </a:p>
          </p:txBody>
        </p:sp>
        <p:sp>
          <p:nvSpPr>
            <p:cNvPr id="24" name="Text Box 8"/>
            <p:cNvSpPr txBox="1">
              <a:spLocks noChangeArrowheads="1"/>
            </p:cNvSpPr>
            <p:nvPr/>
          </p:nvSpPr>
          <p:spPr bwMode="auto">
            <a:xfrm>
              <a:off x="3206" y="2132"/>
              <a:ext cx="781" cy="173"/>
            </a:xfrm>
            <a:prstGeom prst="rect">
              <a:avLst/>
            </a:prstGeom>
            <a:noFill/>
            <a:ln w="9525">
              <a:noFill/>
              <a:miter lim="800000"/>
              <a:headEnd/>
              <a:tailEnd/>
            </a:ln>
            <a:effectLst/>
          </p:spPr>
          <p:txBody>
            <a:bodyPr wrap="none">
              <a:spAutoFit/>
            </a:bodyPr>
            <a:lstStyle/>
            <a:p>
              <a:pPr>
                <a:spcBef>
                  <a:spcPct val="20000"/>
                </a:spcBef>
              </a:pPr>
              <a:r>
                <a:rPr lang="en-US" altLang="zh-CN" sz="1200" b="1" dirty="0" err="1">
                  <a:solidFill>
                    <a:schemeClr val="tx2"/>
                  </a:solidFill>
                  <a:latin typeface="Tahoma" pitchFamily="34" charset="0"/>
                </a:rPr>
                <a:t>hadronization</a:t>
              </a:r>
              <a:endParaRPr lang="en-US" altLang="zh-CN" sz="1200" b="1" dirty="0">
                <a:solidFill>
                  <a:schemeClr val="tx2"/>
                </a:solidFill>
                <a:latin typeface="Tahoma" pitchFamily="34" charset="0"/>
              </a:endParaRPr>
            </a:p>
          </p:txBody>
        </p:sp>
        <p:sp>
          <p:nvSpPr>
            <p:cNvPr id="25" name="Text Box 9"/>
            <p:cNvSpPr txBox="1">
              <a:spLocks noChangeArrowheads="1"/>
            </p:cNvSpPr>
            <p:nvPr/>
          </p:nvSpPr>
          <p:spPr bwMode="auto">
            <a:xfrm>
              <a:off x="4320" y="976"/>
              <a:ext cx="848" cy="288"/>
            </a:xfrm>
            <a:prstGeom prst="rect">
              <a:avLst/>
            </a:prstGeom>
            <a:noFill/>
            <a:ln w="9525">
              <a:noFill/>
              <a:miter lim="800000"/>
              <a:headEnd/>
              <a:tailEnd/>
            </a:ln>
            <a:effectLst/>
          </p:spPr>
          <p:txBody>
            <a:bodyPr wrap="none">
              <a:spAutoFit/>
            </a:bodyPr>
            <a:lstStyle/>
            <a:p>
              <a:r>
                <a:rPr lang="en-US" altLang="zh-CN" sz="1200" b="1" dirty="0" err="1">
                  <a:solidFill>
                    <a:schemeClr val="tx2"/>
                  </a:solidFill>
                  <a:latin typeface="Tahoma" pitchFamily="34" charset="0"/>
                </a:rPr>
                <a:t>hadronic</a:t>
              </a:r>
              <a:r>
                <a:rPr lang="en-US" altLang="zh-CN" sz="1200" b="1" dirty="0">
                  <a:solidFill>
                    <a:schemeClr val="tx2"/>
                  </a:solidFill>
                  <a:latin typeface="Tahoma" pitchFamily="34" charset="0"/>
                </a:rPr>
                <a:t> phase</a:t>
              </a:r>
            </a:p>
            <a:p>
              <a:r>
                <a:rPr lang="en-US" altLang="zh-CN" sz="1200" b="1" dirty="0">
                  <a:solidFill>
                    <a:schemeClr val="tx2"/>
                  </a:solidFill>
                  <a:latin typeface="Tahoma" pitchFamily="34" charset="0"/>
                </a:rPr>
                <a:t>and freeze-out</a:t>
              </a:r>
            </a:p>
          </p:txBody>
        </p:sp>
      </p:grpSp>
      <p:sp>
        <p:nvSpPr>
          <p:cNvPr id="26" name="Line 33"/>
          <p:cNvSpPr>
            <a:spLocks noChangeShapeType="1"/>
          </p:cNvSpPr>
          <p:nvPr/>
        </p:nvSpPr>
        <p:spPr bwMode="auto">
          <a:xfrm flipH="1">
            <a:off x="2555776" y="3656018"/>
            <a:ext cx="1728192" cy="1573182"/>
          </a:xfrm>
          <a:prstGeom prst="line">
            <a:avLst/>
          </a:prstGeom>
          <a:noFill/>
          <a:ln w="19050">
            <a:solidFill>
              <a:schemeClr val="tx1"/>
            </a:solidFill>
            <a:round/>
            <a:headEnd/>
            <a:tailEnd type="triangle" w="med" len="med"/>
          </a:ln>
          <a:effectLst/>
        </p:spPr>
        <p:txBody>
          <a:bodyPr/>
          <a:lstStyle/>
          <a:p>
            <a:endParaRPr lang="en-US"/>
          </a:p>
        </p:txBody>
      </p:sp>
      <p:sp>
        <p:nvSpPr>
          <p:cNvPr id="28" name="Line 35">
            <a:extLst>
              <a:ext uri="{FF2B5EF4-FFF2-40B4-BE49-F238E27FC236}">
                <a16:creationId xmlns:a16="http://schemas.microsoft.com/office/drawing/2014/main" id="{EE62B527-E55F-0B4B-A73D-5D2A954429B4}"/>
              </a:ext>
            </a:extLst>
          </p:cNvPr>
          <p:cNvSpPr>
            <a:spLocks noChangeShapeType="1"/>
          </p:cNvSpPr>
          <p:nvPr/>
        </p:nvSpPr>
        <p:spPr bwMode="auto">
          <a:xfrm>
            <a:off x="5038358" y="1676593"/>
            <a:ext cx="1514842" cy="3642029"/>
          </a:xfrm>
          <a:prstGeom prst="line">
            <a:avLst/>
          </a:prstGeom>
          <a:noFill/>
          <a:ln w="19050">
            <a:solidFill>
              <a:srgbClr val="000000"/>
            </a:solidFill>
            <a:round/>
            <a:headEnd/>
            <a:tailEnd type="triangle" w="med" len="med"/>
          </a:ln>
          <a:effectLst/>
        </p:spPr>
        <p:txBody>
          <a:bodyPr/>
          <a:lstStyle/>
          <a:p>
            <a:endParaRPr lang="en-US"/>
          </a:p>
        </p:txBody>
      </p:sp>
      <p:sp>
        <p:nvSpPr>
          <p:cNvPr id="27" name="Line 34"/>
          <p:cNvSpPr>
            <a:spLocks noChangeShapeType="1"/>
          </p:cNvSpPr>
          <p:nvPr/>
        </p:nvSpPr>
        <p:spPr bwMode="auto">
          <a:xfrm flipH="1">
            <a:off x="3752748" y="2834795"/>
            <a:ext cx="404411" cy="2473431"/>
          </a:xfrm>
          <a:prstGeom prst="line">
            <a:avLst/>
          </a:prstGeom>
          <a:noFill/>
          <a:ln w="19050">
            <a:solidFill>
              <a:srgbClr val="000000"/>
            </a:solidFill>
            <a:round/>
            <a:headEnd/>
            <a:tailEnd type="triangle" w="med" len="med"/>
          </a:ln>
          <a:effectLst/>
        </p:spPr>
        <p:txBody>
          <a:bodyPr/>
          <a:lstStyle/>
          <a:p>
            <a:endParaRPr lang="en-US"/>
          </a:p>
        </p:txBody>
      </p:sp>
      <p:sp>
        <p:nvSpPr>
          <p:cNvPr id="30" name="Text Box 24">
            <a:extLst>
              <a:ext uri="{FF2B5EF4-FFF2-40B4-BE49-F238E27FC236}">
                <a16:creationId xmlns:a16="http://schemas.microsoft.com/office/drawing/2014/main" id="{1FB90D9B-8477-9943-8F10-7545B253D74F}"/>
              </a:ext>
            </a:extLst>
          </p:cNvPr>
          <p:cNvSpPr txBox="1">
            <a:spLocks noChangeArrowheads="1"/>
          </p:cNvSpPr>
          <p:nvPr/>
        </p:nvSpPr>
        <p:spPr bwMode="auto">
          <a:xfrm>
            <a:off x="4082554" y="3725310"/>
            <a:ext cx="4921250" cy="1077218"/>
          </a:xfrm>
          <a:prstGeom prst="rect">
            <a:avLst/>
          </a:prstGeom>
          <a:solidFill>
            <a:srgbClr val="FFFF99"/>
          </a:solidFill>
          <a:ln w="9525">
            <a:solidFill>
              <a:srgbClr val="FF3300"/>
            </a:solidFill>
            <a:miter lim="800000"/>
            <a:headEnd/>
            <a:tailEnd/>
          </a:ln>
        </p:spPr>
        <p:txBody>
          <a:bodyPr wrap="square">
            <a:spAutoFit/>
          </a:bodyPr>
          <a:lstStyle>
            <a:lvl1pPr marL="457200" indent="-45720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600" b="1" dirty="0"/>
              <a:t>Experimental probes:</a:t>
            </a:r>
          </a:p>
          <a:p>
            <a:pPr eaLnBrk="1" hangingPunct="1">
              <a:spcBef>
                <a:spcPct val="0"/>
              </a:spcBef>
              <a:buFontTx/>
              <a:buNone/>
            </a:pPr>
            <a:r>
              <a:rPr lang="en-US" altLang="zh-CN" sz="1600" b="1" dirty="0"/>
              <a:t>1) </a:t>
            </a:r>
            <a:r>
              <a:rPr kumimoji="0" lang="en-US" altLang="zh-CN" sz="1600" b="1" i="1" u="sng" dirty="0">
                <a:solidFill>
                  <a:srgbClr val="000000"/>
                </a:solidFill>
                <a:latin typeface="Verdana" panose="020B0604030504040204" pitchFamily="34" charset="0"/>
              </a:rPr>
              <a:t>Penetrating probes:</a:t>
            </a:r>
            <a:r>
              <a:rPr lang="en-US" altLang="zh-CN" sz="1600" b="1" dirty="0">
                <a:latin typeface="Verdana" panose="020B0604030504040204" pitchFamily="34" charset="0"/>
              </a:rPr>
              <a:t> </a:t>
            </a:r>
            <a:r>
              <a:rPr kumimoji="0" lang="zh-CN" altLang="en-US" sz="1600" dirty="0">
                <a:solidFill>
                  <a:srgbClr val="CC3300"/>
                </a:solidFill>
                <a:latin typeface="Verdana" panose="020B0604030504040204" pitchFamily="34" charset="0"/>
              </a:rPr>
              <a:t>“</a:t>
            </a:r>
            <a:r>
              <a:rPr kumimoji="0" lang="en-US" altLang="zh-CN" sz="1600" dirty="0">
                <a:solidFill>
                  <a:srgbClr val="CC3300"/>
                </a:solidFill>
                <a:latin typeface="Verdana" panose="020B0604030504040204" pitchFamily="34" charset="0"/>
              </a:rPr>
              <a:t>jets</a:t>
            </a:r>
            <a:r>
              <a:rPr kumimoji="0" lang="zh-CN" altLang="en-US" sz="1600" dirty="0">
                <a:solidFill>
                  <a:srgbClr val="CC3300"/>
                </a:solidFill>
                <a:latin typeface="Verdana" panose="020B0604030504040204" pitchFamily="34" charset="0"/>
              </a:rPr>
              <a:t>”</a:t>
            </a:r>
            <a:r>
              <a:rPr kumimoji="0" lang="en-US" altLang="zh-CN" sz="1600" b="1" dirty="0">
                <a:latin typeface="Verdana" panose="020B0604030504040204" pitchFamily="34" charset="0"/>
              </a:rPr>
              <a:t> </a:t>
            </a:r>
            <a:r>
              <a:rPr lang="en-US" altLang="zh-CN" sz="1600" b="1" dirty="0"/>
              <a:t>Energy loss</a:t>
            </a:r>
          </a:p>
          <a:p>
            <a:pPr eaLnBrk="1" hangingPunct="1">
              <a:spcBef>
                <a:spcPct val="0"/>
              </a:spcBef>
              <a:buFontTx/>
              <a:buNone/>
            </a:pPr>
            <a:r>
              <a:rPr lang="en-US" altLang="zh-CN" sz="1600" b="1" dirty="0"/>
              <a:t>2) </a:t>
            </a:r>
            <a:r>
              <a:rPr kumimoji="0" lang="en-US" altLang="zh-CN" sz="1600" b="1" i="1" u="sng" dirty="0">
                <a:solidFill>
                  <a:srgbClr val="000000"/>
                </a:solidFill>
                <a:latin typeface="Verdana" panose="020B0604030504040204" pitchFamily="34" charset="0"/>
              </a:rPr>
              <a:t>Bulk probes</a:t>
            </a:r>
            <a:r>
              <a:rPr lang="en-US" altLang="zh-CN" sz="1600" b="1" dirty="0">
                <a:latin typeface="Verdana" panose="020B0604030504040204" pitchFamily="34" charset="0"/>
              </a:rPr>
              <a:t> :</a:t>
            </a:r>
            <a:r>
              <a:rPr lang="en-US" altLang="zh-CN" sz="1600" b="1" dirty="0">
                <a:solidFill>
                  <a:srgbClr val="FF3300"/>
                </a:solidFill>
              </a:rPr>
              <a:t>Elliptic flow</a:t>
            </a:r>
            <a:r>
              <a:rPr lang="en-US" altLang="zh-CN" sz="1600" b="1" dirty="0"/>
              <a:t>, radial flow</a:t>
            </a:r>
          </a:p>
          <a:p>
            <a:pPr eaLnBrk="1" hangingPunct="1">
              <a:spcBef>
                <a:spcPct val="0"/>
              </a:spcBef>
              <a:buFontTx/>
              <a:buNone/>
            </a:pPr>
            <a:r>
              <a:rPr lang="en-US" altLang="zh-CN" sz="1600" b="1" dirty="0"/>
              <a:t>3) </a:t>
            </a:r>
            <a:r>
              <a:rPr kumimoji="0" lang="en-US" altLang="zh-CN" sz="1600" b="1" i="1" u="sng" dirty="0">
                <a:solidFill>
                  <a:srgbClr val="000000"/>
                </a:solidFill>
                <a:latin typeface="Verdana" panose="020B0604030504040204" pitchFamily="34" charset="0"/>
              </a:rPr>
              <a:t>Fluctuation</a:t>
            </a:r>
            <a:r>
              <a:rPr lang="en-US" altLang="zh-CN" sz="1600" b="1" dirty="0">
                <a:latin typeface="Verdana" panose="020B0604030504040204" pitchFamily="34" charset="0"/>
              </a:rPr>
              <a:t>:</a:t>
            </a:r>
            <a:endParaRPr lang="en-US" altLang="zh-CN" sz="1600" b="1" dirty="0"/>
          </a:p>
        </p:txBody>
      </p:sp>
    </p:spTree>
    <p:extLst>
      <p:ext uri="{BB962C8B-B14F-4D97-AF65-F5344CB8AC3E}">
        <p14:creationId xmlns:p14="http://schemas.microsoft.com/office/powerpoint/2010/main" val="223097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linds(horizontal)">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linds(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linds(horizontal)">
                                      <p:cBhvr>
                                        <p:cTn id="29" dur="500"/>
                                        <p:tgtEl>
                                          <p:spTgt spid="12"/>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linds(horizontal)">
                                      <p:cBhvr>
                                        <p:cTn id="32" dur="500"/>
                                        <p:tgtEl>
                                          <p:spTgt spid="16"/>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linds(horizontal)">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5" grpId="0" animBg="1"/>
      <p:bldP spid="16" grpId="0" animBg="1"/>
      <p:bldP spid="26" grpId="0" animBg="1"/>
      <p:bldP spid="28" grpId="0" animBg="1"/>
      <p:bldP spid="27" grpId="0" animBg="1"/>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Text Box 2">
            <a:extLst>
              <a:ext uri="{FF2B5EF4-FFF2-40B4-BE49-F238E27FC236}">
                <a16:creationId xmlns:a16="http://schemas.microsoft.com/office/drawing/2014/main" id="{84689109-606B-A348-881A-5BED7FC91F2F}"/>
              </a:ext>
            </a:extLst>
          </p:cNvPr>
          <p:cNvSpPr txBox="1">
            <a:spLocks noGrp="1" noChangeArrowheads="1"/>
          </p:cNvSpPr>
          <p:nvPr>
            <p:ph type="title"/>
          </p:nvPr>
        </p:nvSpPr>
        <p:spPr>
          <a:xfrm>
            <a:off x="990600" y="152400"/>
            <a:ext cx="7162800" cy="990600"/>
          </a:xfrm>
        </p:spPr>
        <p:txBody>
          <a:bodyPr/>
          <a:lstStyle/>
          <a:p>
            <a:pPr eaLnBrk="1" hangingPunct="1">
              <a:defRPr/>
            </a:pPr>
            <a:r>
              <a:rPr lang="en-US" altLang="zh-CN" sz="3600" dirty="0">
                <a:ea typeface="SimSun" panose="02010600030101010101" pitchFamily="2" charset="-122"/>
              </a:rPr>
              <a:t>High-energy Nuclear Collisions</a:t>
            </a:r>
          </a:p>
        </p:txBody>
      </p:sp>
      <p:sp>
        <p:nvSpPr>
          <p:cNvPr id="21507" name="Text Box 3">
            <a:extLst>
              <a:ext uri="{FF2B5EF4-FFF2-40B4-BE49-F238E27FC236}">
                <a16:creationId xmlns:a16="http://schemas.microsoft.com/office/drawing/2014/main" id="{F1EA0B34-F77B-5749-8FFA-79276CDAA12E}"/>
              </a:ext>
            </a:extLst>
          </p:cNvPr>
          <p:cNvSpPr txBox="1">
            <a:spLocks noChangeArrowheads="1"/>
          </p:cNvSpPr>
          <p:nvPr/>
        </p:nvSpPr>
        <p:spPr bwMode="auto">
          <a:xfrm>
            <a:off x="525463" y="1219200"/>
            <a:ext cx="2674937" cy="5026025"/>
          </a:xfrm>
          <a:prstGeom prst="rect">
            <a:avLst/>
          </a:prstGeom>
          <a:noFill/>
          <a:ln w="57150" cmpd="thinThick">
            <a:solidFill>
              <a:srgbClr val="CC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371600" indent="-457200">
              <a:defRPr>
                <a:solidFill>
                  <a:schemeClr val="tx1"/>
                </a:solidFill>
                <a:latin typeface="Arial" panose="020B0604020202020204" pitchFamily="34" charset="0"/>
              </a:defRPr>
            </a:lvl3pPr>
            <a:lvl4pPr marL="1828800" indent="-457200">
              <a:defRPr>
                <a:solidFill>
                  <a:schemeClr val="tx1"/>
                </a:solidFill>
                <a:latin typeface="Arial" panose="020B0604020202020204" pitchFamily="34" charset="0"/>
              </a:defRPr>
            </a:lvl4pPr>
            <a:lvl5pPr marL="2286000" indent="-457200">
              <a:defRPr>
                <a:solidFill>
                  <a:schemeClr val="tx1"/>
                </a:solidFill>
                <a:latin typeface="Arial" panose="020B0604020202020204" pitchFamily="34" charset="0"/>
              </a:defRPr>
            </a:lvl5pPr>
            <a:lvl6pPr marL="2743200" indent="-457200" eaLnBrk="0" fontAlgn="base" hangingPunct="0">
              <a:spcBef>
                <a:spcPct val="0"/>
              </a:spcBef>
              <a:spcAft>
                <a:spcPct val="0"/>
              </a:spcAft>
              <a:defRPr>
                <a:solidFill>
                  <a:schemeClr val="tx1"/>
                </a:solidFill>
                <a:latin typeface="Arial" panose="020B0604020202020204" pitchFamily="34" charset="0"/>
              </a:defRPr>
            </a:lvl6pPr>
            <a:lvl7pPr marL="3200400" indent="-457200" eaLnBrk="0" fontAlgn="base" hangingPunct="0">
              <a:spcBef>
                <a:spcPct val="0"/>
              </a:spcBef>
              <a:spcAft>
                <a:spcPct val="0"/>
              </a:spcAft>
              <a:defRPr>
                <a:solidFill>
                  <a:schemeClr val="tx1"/>
                </a:solidFill>
                <a:latin typeface="Arial" panose="020B0604020202020204" pitchFamily="34" charset="0"/>
              </a:defRPr>
            </a:lvl7pPr>
            <a:lvl8pPr marL="3657600" indent="-457200" eaLnBrk="0" fontAlgn="base" hangingPunct="0">
              <a:spcBef>
                <a:spcPct val="0"/>
              </a:spcBef>
              <a:spcAft>
                <a:spcPct val="0"/>
              </a:spcAft>
              <a:defRPr>
                <a:solidFill>
                  <a:schemeClr val="tx1"/>
                </a:solidFill>
                <a:latin typeface="Arial" panose="020B0604020202020204" pitchFamily="34" charset="0"/>
              </a:defRPr>
            </a:lvl8pPr>
            <a:lvl9pPr marL="4114800" indent="-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zh-CN" sz="2000" b="1">
              <a:solidFill>
                <a:srgbClr val="CC3300"/>
              </a:solidFill>
              <a:ea typeface="SimSun" panose="02010600030101010101" pitchFamily="2" charset="-122"/>
            </a:endParaRPr>
          </a:p>
          <a:p>
            <a:pPr eaLnBrk="1" hangingPunct="1"/>
            <a:r>
              <a:rPr lang="en-US" altLang="zh-CN" sz="2000" b="1">
                <a:ea typeface="SimSun" panose="02010600030101010101" pitchFamily="2" charset="-122"/>
              </a:rPr>
              <a:t>Initial Condition</a:t>
            </a:r>
            <a:r>
              <a:rPr lang="en-US" altLang="zh-CN" sz="2000">
                <a:solidFill>
                  <a:srgbClr val="CC3300"/>
                </a:solidFill>
                <a:ea typeface="SimSun" panose="02010600030101010101" pitchFamily="2" charset="-122"/>
              </a:rPr>
              <a:t> </a:t>
            </a:r>
          </a:p>
          <a:p>
            <a:pPr eaLnBrk="1" hangingPunct="1"/>
            <a:r>
              <a:rPr lang="en-US" altLang="zh-CN" sz="2000">
                <a:solidFill>
                  <a:srgbClr val="CC3300"/>
                </a:solidFill>
                <a:ea typeface="SimSun" panose="02010600030101010101" pitchFamily="2" charset="-122"/>
              </a:rPr>
              <a:t>  - initial scatterings</a:t>
            </a:r>
          </a:p>
          <a:p>
            <a:pPr eaLnBrk="1" hangingPunct="1"/>
            <a:r>
              <a:rPr lang="en-US" altLang="zh-CN" sz="2000">
                <a:solidFill>
                  <a:srgbClr val="CC3300"/>
                </a:solidFill>
                <a:ea typeface="SimSun" panose="02010600030101010101" pitchFamily="2" charset="-122"/>
              </a:rPr>
              <a:t>  - baryon transfer</a:t>
            </a:r>
          </a:p>
          <a:p>
            <a:pPr eaLnBrk="1" hangingPunct="1"/>
            <a:r>
              <a:rPr lang="en-US" altLang="zh-CN" sz="2000">
                <a:solidFill>
                  <a:srgbClr val="CC3300"/>
                </a:solidFill>
                <a:ea typeface="SimSun" panose="02010600030101010101" pitchFamily="2" charset="-122"/>
              </a:rPr>
              <a:t>  - E</a:t>
            </a:r>
            <a:r>
              <a:rPr lang="en-US" altLang="zh-CN" sz="2000" baseline="-25000">
                <a:solidFill>
                  <a:srgbClr val="CC3300"/>
                </a:solidFill>
                <a:ea typeface="SimSun" panose="02010600030101010101" pitchFamily="2" charset="-122"/>
              </a:rPr>
              <a:t>T</a:t>
            </a:r>
            <a:r>
              <a:rPr lang="en-US" altLang="zh-CN" sz="2000">
                <a:solidFill>
                  <a:srgbClr val="CC3300"/>
                </a:solidFill>
                <a:ea typeface="SimSun" panose="02010600030101010101" pitchFamily="2" charset="-122"/>
              </a:rPr>
              <a:t> production</a:t>
            </a:r>
          </a:p>
          <a:p>
            <a:pPr eaLnBrk="1" hangingPunct="1"/>
            <a:r>
              <a:rPr lang="en-US" altLang="zh-CN" sz="2000">
                <a:solidFill>
                  <a:srgbClr val="CC3300"/>
                </a:solidFill>
                <a:ea typeface="SimSun" panose="02010600030101010101" pitchFamily="2" charset="-122"/>
              </a:rPr>
              <a:t>  - parton dof</a:t>
            </a:r>
          </a:p>
          <a:p>
            <a:pPr eaLnBrk="1" hangingPunct="1"/>
            <a:endParaRPr lang="en-US" altLang="zh-CN" sz="2000">
              <a:solidFill>
                <a:srgbClr val="CC3300"/>
              </a:solidFill>
              <a:ea typeface="SimSun" panose="02010600030101010101" pitchFamily="2" charset="-122"/>
            </a:endParaRPr>
          </a:p>
          <a:p>
            <a:pPr eaLnBrk="1" hangingPunct="1"/>
            <a:r>
              <a:rPr lang="en-US" altLang="zh-CN" sz="2000" b="1">
                <a:ea typeface="SimSun" panose="02010600030101010101" pitchFamily="2" charset="-122"/>
              </a:rPr>
              <a:t>System Evolves</a:t>
            </a:r>
          </a:p>
          <a:p>
            <a:pPr eaLnBrk="1" hangingPunct="1"/>
            <a:r>
              <a:rPr lang="en-US" altLang="zh-CN" sz="2000" b="1">
                <a:solidFill>
                  <a:srgbClr val="CC3300"/>
                </a:solidFill>
                <a:ea typeface="SimSun" panose="02010600030101010101" pitchFamily="2" charset="-122"/>
              </a:rPr>
              <a:t>  </a:t>
            </a:r>
            <a:r>
              <a:rPr lang="en-US" altLang="zh-CN" sz="2000">
                <a:solidFill>
                  <a:srgbClr val="CC3300"/>
                </a:solidFill>
                <a:ea typeface="SimSun" panose="02010600030101010101" pitchFamily="2" charset="-122"/>
              </a:rPr>
              <a:t>- parton interaction</a:t>
            </a:r>
          </a:p>
          <a:p>
            <a:pPr eaLnBrk="1" hangingPunct="1"/>
            <a:r>
              <a:rPr lang="en-US" altLang="zh-CN" sz="2000">
                <a:solidFill>
                  <a:srgbClr val="CC3300"/>
                </a:solidFill>
                <a:ea typeface="SimSun" panose="02010600030101010101" pitchFamily="2" charset="-122"/>
              </a:rPr>
              <a:t>  - parton/hadron </a:t>
            </a:r>
          </a:p>
          <a:p>
            <a:pPr eaLnBrk="1" hangingPunct="1"/>
            <a:r>
              <a:rPr lang="en-US" altLang="zh-CN" sz="2000">
                <a:solidFill>
                  <a:srgbClr val="CC3300"/>
                </a:solidFill>
                <a:ea typeface="SimSun" panose="02010600030101010101" pitchFamily="2" charset="-122"/>
              </a:rPr>
              <a:t>    expansion</a:t>
            </a:r>
          </a:p>
          <a:p>
            <a:pPr eaLnBrk="1" hangingPunct="1"/>
            <a:endParaRPr lang="en-US" altLang="zh-CN" sz="2000">
              <a:solidFill>
                <a:srgbClr val="CC3300"/>
              </a:solidFill>
              <a:ea typeface="SimSun" panose="02010600030101010101" pitchFamily="2" charset="-122"/>
            </a:endParaRPr>
          </a:p>
          <a:p>
            <a:pPr eaLnBrk="1" hangingPunct="1"/>
            <a:r>
              <a:rPr lang="en-US" altLang="zh-CN" sz="2000" b="1">
                <a:ea typeface="SimSun" panose="02010600030101010101" pitchFamily="2" charset="-122"/>
              </a:rPr>
              <a:t>Bulk Freeze-out</a:t>
            </a:r>
          </a:p>
          <a:p>
            <a:pPr eaLnBrk="1" hangingPunct="1"/>
            <a:r>
              <a:rPr lang="en-US" altLang="zh-CN" sz="2000">
                <a:solidFill>
                  <a:srgbClr val="CC3300"/>
                </a:solidFill>
                <a:ea typeface="SimSun" panose="02010600030101010101" pitchFamily="2" charset="-122"/>
              </a:rPr>
              <a:t>    - hadron dof</a:t>
            </a:r>
          </a:p>
          <a:p>
            <a:pPr eaLnBrk="1" hangingPunct="1"/>
            <a:r>
              <a:rPr lang="en-US" altLang="zh-CN" sz="2000">
                <a:solidFill>
                  <a:srgbClr val="CC3300"/>
                </a:solidFill>
                <a:ea typeface="SimSun" panose="02010600030101010101" pitchFamily="2" charset="-122"/>
              </a:rPr>
              <a:t>    - interactions stop</a:t>
            </a:r>
          </a:p>
          <a:p>
            <a:pPr eaLnBrk="1" hangingPunct="1"/>
            <a:endParaRPr lang="en-US" altLang="zh-CN" sz="2000">
              <a:solidFill>
                <a:srgbClr val="CC3300"/>
              </a:solidFill>
              <a:ea typeface="SimSun" panose="02010600030101010101" pitchFamily="2" charset="-122"/>
            </a:endParaRPr>
          </a:p>
        </p:txBody>
      </p:sp>
      <p:sp>
        <p:nvSpPr>
          <p:cNvPr id="21508" name="Text Box 4">
            <a:extLst>
              <a:ext uri="{FF2B5EF4-FFF2-40B4-BE49-F238E27FC236}">
                <a16:creationId xmlns:a16="http://schemas.microsoft.com/office/drawing/2014/main" id="{BDAEFA30-13DF-4743-BB63-F3E98CD80927}"/>
              </a:ext>
            </a:extLst>
          </p:cNvPr>
          <p:cNvSpPr txBox="1">
            <a:spLocks noChangeArrowheads="1"/>
          </p:cNvSpPr>
          <p:nvPr/>
        </p:nvSpPr>
        <p:spPr bwMode="auto">
          <a:xfrm>
            <a:off x="1447800" y="4784725"/>
            <a:ext cx="2514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zh-CN" sz="1400" i="1">
                <a:solidFill>
                  <a:srgbClr val="CC3300"/>
                </a:solidFill>
                <a:latin typeface="BellGothic Black" pitchFamily="34" charset="0"/>
                <a:ea typeface="SimSun" panose="02010600030101010101" pitchFamily="2" charset="-122"/>
              </a:rPr>
              <a:t>   </a:t>
            </a:r>
            <a:endParaRPr lang="en-US" altLang="zh-CN" sz="1400">
              <a:solidFill>
                <a:srgbClr val="CC3300"/>
              </a:solidFill>
              <a:latin typeface="BellGothic Black" pitchFamily="34" charset="0"/>
              <a:ea typeface="SimSun" panose="02010600030101010101" pitchFamily="2" charset="-122"/>
            </a:endParaRPr>
          </a:p>
        </p:txBody>
      </p:sp>
      <p:sp>
        <p:nvSpPr>
          <p:cNvPr id="21509" name="Text Box 5">
            <a:extLst>
              <a:ext uri="{FF2B5EF4-FFF2-40B4-BE49-F238E27FC236}">
                <a16:creationId xmlns:a16="http://schemas.microsoft.com/office/drawing/2014/main" id="{8676767F-DFCA-8B4B-8A1D-3BBA6DC71535}"/>
              </a:ext>
            </a:extLst>
          </p:cNvPr>
          <p:cNvSpPr txBox="1">
            <a:spLocks noChangeArrowheads="1"/>
          </p:cNvSpPr>
          <p:nvPr/>
        </p:nvSpPr>
        <p:spPr bwMode="auto">
          <a:xfrm>
            <a:off x="5105400" y="1066800"/>
            <a:ext cx="3200400" cy="5219700"/>
          </a:xfrm>
          <a:prstGeom prst="rect">
            <a:avLst/>
          </a:prstGeom>
          <a:gradFill rotWithShape="1">
            <a:gsLst>
              <a:gs pos="0">
                <a:srgbClr val="FFFF00"/>
              </a:gs>
              <a:gs pos="100000">
                <a:srgbClr val="FF00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zh-CN" sz="2400" i="1">
                <a:solidFill>
                  <a:srgbClr val="FF0000"/>
                </a:solidFill>
                <a:ea typeface="SimSun" panose="02010600030101010101" pitchFamily="2" charset="-122"/>
              </a:rPr>
              <a:t>jets</a:t>
            </a:r>
            <a:endParaRPr lang="en-US" altLang="zh-CN" sz="2400" b="1">
              <a:solidFill>
                <a:srgbClr val="FF0000"/>
              </a:solidFill>
              <a:latin typeface="Arial Black" panose="020B0604020202020204" pitchFamily="34" charset="0"/>
              <a:ea typeface="SimSun" panose="02010600030101010101" pitchFamily="2" charset="-122"/>
            </a:endParaRPr>
          </a:p>
          <a:p>
            <a:pPr eaLnBrk="1" hangingPunct="1">
              <a:spcBef>
                <a:spcPct val="50000"/>
              </a:spcBef>
            </a:pPr>
            <a:r>
              <a:rPr lang="en-US" altLang="zh-CN" sz="2400" b="1">
                <a:solidFill>
                  <a:srgbClr val="CC0000"/>
                </a:solidFill>
                <a:latin typeface="Arial Black" panose="020B0604020202020204" pitchFamily="34" charset="0"/>
                <a:ea typeface="SimSun" panose="02010600030101010101" pitchFamily="2" charset="-122"/>
              </a:rPr>
              <a:t>J/</a:t>
            </a:r>
            <a:r>
              <a:rPr lang="en-US" altLang="zh-CN" sz="2400" b="1">
                <a:solidFill>
                  <a:srgbClr val="CC0000"/>
                </a:solidFill>
                <a:latin typeface="Symbol" pitchFamily="2" charset="2"/>
                <a:ea typeface="SimSun" panose="02010600030101010101" pitchFamily="2" charset="-122"/>
              </a:rPr>
              <a:t>y, </a:t>
            </a:r>
            <a:r>
              <a:rPr lang="en-US" altLang="zh-CN" sz="2400" b="1">
                <a:solidFill>
                  <a:srgbClr val="CC0000"/>
                </a:solidFill>
                <a:ea typeface="SimSun" panose="02010600030101010101" pitchFamily="2" charset="-122"/>
              </a:rPr>
              <a:t>D</a:t>
            </a:r>
            <a:endParaRPr lang="en-US" altLang="zh-CN" sz="2400" b="1">
              <a:solidFill>
                <a:srgbClr val="CC0000"/>
              </a:solidFill>
              <a:latin typeface="Symbol" pitchFamily="2" charset="2"/>
              <a:ea typeface="SimSun" panose="02010600030101010101" pitchFamily="2" charset="-122"/>
            </a:endParaRPr>
          </a:p>
          <a:p>
            <a:pPr eaLnBrk="1" hangingPunct="1">
              <a:spcBef>
                <a:spcPct val="50000"/>
              </a:spcBef>
            </a:pPr>
            <a:r>
              <a:rPr lang="en-US" altLang="zh-CN" sz="2400" b="1">
                <a:solidFill>
                  <a:srgbClr val="CC0000"/>
                </a:solidFill>
                <a:latin typeface="Symbol" pitchFamily="2" charset="2"/>
                <a:ea typeface="SimSun" panose="02010600030101010101" pitchFamily="2" charset="-122"/>
              </a:rPr>
              <a:t> W</a:t>
            </a:r>
            <a:endParaRPr lang="en-US" altLang="zh-CN" sz="2400" b="1">
              <a:latin typeface="Symbol" pitchFamily="2" charset="2"/>
              <a:ea typeface="SimSun" panose="02010600030101010101" pitchFamily="2" charset="-122"/>
            </a:endParaRPr>
          </a:p>
          <a:p>
            <a:pPr eaLnBrk="1" hangingPunct="1">
              <a:spcBef>
                <a:spcPct val="50000"/>
              </a:spcBef>
            </a:pPr>
            <a:r>
              <a:rPr lang="en-US" altLang="zh-CN" sz="2400" b="1">
                <a:solidFill>
                  <a:srgbClr val="CC0000"/>
                </a:solidFill>
                <a:latin typeface="Symbol" pitchFamily="2" charset="2"/>
                <a:ea typeface="SimSun" panose="02010600030101010101" pitchFamily="2" charset="-122"/>
              </a:rPr>
              <a:t> f</a:t>
            </a:r>
            <a:endParaRPr lang="en-US" altLang="zh-CN" sz="2400">
              <a:latin typeface="Symbol" pitchFamily="2" charset="2"/>
              <a:ea typeface="SimSun" panose="02010600030101010101" pitchFamily="2" charset="-122"/>
            </a:endParaRPr>
          </a:p>
          <a:p>
            <a:pPr eaLnBrk="1" hangingPunct="1">
              <a:spcBef>
                <a:spcPct val="50000"/>
              </a:spcBef>
            </a:pPr>
            <a:r>
              <a:rPr lang="en-US" altLang="zh-CN" sz="2400" b="1">
                <a:latin typeface="Symbol" pitchFamily="2" charset="2"/>
                <a:ea typeface="SimSun" panose="02010600030101010101" pitchFamily="2" charset="-122"/>
              </a:rPr>
              <a:t> </a:t>
            </a:r>
            <a:r>
              <a:rPr lang="en-US" altLang="zh-CN" sz="2400" b="1">
                <a:solidFill>
                  <a:srgbClr val="FF0000"/>
                </a:solidFill>
                <a:latin typeface="Symbol" pitchFamily="2" charset="2"/>
                <a:ea typeface="SimSun" panose="02010600030101010101" pitchFamily="2" charset="-122"/>
              </a:rPr>
              <a:t>X</a:t>
            </a:r>
            <a:endParaRPr lang="en-US" altLang="zh-CN" sz="2400">
              <a:latin typeface="Symbol" pitchFamily="2" charset="2"/>
              <a:ea typeface="SimSun" panose="02010600030101010101" pitchFamily="2" charset="-122"/>
            </a:endParaRPr>
          </a:p>
          <a:p>
            <a:pPr eaLnBrk="1" hangingPunct="1">
              <a:spcBef>
                <a:spcPct val="50000"/>
              </a:spcBef>
            </a:pPr>
            <a:r>
              <a:rPr lang="en-US" altLang="zh-CN" sz="2400" b="1">
                <a:latin typeface="Symbol" pitchFamily="2" charset="2"/>
                <a:ea typeface="SimSun" panose="02010600030101010101" pitchFamily="2" charset="-122"/>
              </a:rPr>
              <a:t> L</a:t>
            </a:r>
          </a:p>
          <a:p>
            <a:pPr eaLnBrk="1" hangingPunct="1">
              <a:spcBef>
                <a:spcPct val="50000"/>
              </a:spcBef>
            </a:pPr>
            <a:r>
              <a:rPr lang="en-US" altLang="zh-CN" sz="2400" b="1">
                <a:solidFill>
                  <a:srgbClr val="006600"/>
                </a:solidFill>
                <a:latin typeface="Symbol" pitchFamily="2" charset="2"/>
                <a:ea typeface="SimSun" panose="02010600030101010101" pitchFamily="2" charset="-122"/>
              </a:rPr>
              <a:t> p</a:t>
            </a:r>
            <a:r>
              <a:rPr lang="en-US" altLang="zh-CN" sz="2400">
                <a:solidFill>
                  <a:srgbClr val="006600"/>
                </a:solidFill>
                <a:latin typeface="Symbol" pitchFamily="2" charset="2"/>
                <a:ea typeface="SimSun" panose="02010600030101010101" pitchFamily="2" charset="-122"/>
              </a:rPr>
              <a:t>, </a:t>
            </a:r>
            <a:r>
              <a:rPr lang="en-US" altLang="zh-CN" sz="2400">
                <a:solidFill>
                  <a:srgbClr val="006600"/>
                </a:solidFill>
                <a:latin typeface="Arial Black" panose="020B0604020202020204" pitchFamily="34" charset="0"/>
                <a:ea typeface="SimSun" panose="02010600030101010101" pitchFamily="2" charset="-122"/>
              </a:rPr>
              <a:t>K</a:t>
            </a:r>
            <a:r>
              <a:rPr lang="en-US" altLang="zh-CN" sz="2400">
                <a:ea typeface="SimSun" panose="02010600030101010101" pitchFamily="2" charset="-122"/>
              </a:rPr>
              <a:t>,</a:t>
            </a:r>
            <a:r>
              <a:rPr lang="en-US" altLang="zh-CN" sz="2400">
                <a:solidFill>
                  <a:srgbClr val="006600"/>
                </a:solidFill>
                <a:latin typeface="Arial Black" panose="020B0604020202020204" pitchFamily="34" charset="0"/>
                <a:ea typeface="SimSun" panose="02010600030101010101" pitchFamily="2" charset="-122"/>
              </a:rPr>
              <a:t> </a:t>
            </a:r>
            <a:r>
              <a:rPr lang="en-US" altLang="zh-CN" sz="2400">
                <a:solidFill>
                  <a:srgbClr val="02621E"/>
                </a:solidFill>
                <a:latin typeface="Arial Black" panose="020B0604020202020204" pitchFamily="34" charset="0"/>
                <a:ea typeface="SimSun" panose="02010600030101010101" pitchFamily="2" charset="-122"/>
              </a:rPr>
              <a:t>K*</a:t>
            </a:r>
            <a:r>
              <a:rPr lang="en-US" altLang="zh-CN" sz="2400">
                <a:latin typeface="Symbol" pitchFamily="2" charset="2"/>
                <a:ea typeface="SimSun" panose="02010600030101010101" pitchFamily="2" charset="-122"/>
              </a:rPr>
              <a:t> </a:t>
            </a:r>
            <a:endParaRPr lang="en-US" altLang="zh-CN" sz="2400">
              <a:solidFill>
                <a:srgbClr val="006600"/>
              </a:solidFill>
              <a:latin typeface="Arial Black" panose="020B0604020202020204" pitchFamily="34" charset="0"/>
              <a:ea typeface="SimSun" panose="02010600030101010101" pitchFamily="2" charset="-122"/>
            </a:endParaRPr>
          </a:p>
          <a:p>
            <a:pPr eaLnBrk="1" hangingPunct="1">
              <a:spcBef>
                <a:spcPct val="50000"/>
              </a:spcBef>
            </a:pPr>
            <a:r>
              <a:rPr lang="en-US" altLang="zh-CN" sz="2400" b="1">
                <a:solidFill>
                  <a:srgbClr val="006600"/>
                </a:solidFill>
                <a:latin typeface="Symbol" pitchFamily="2" charset="2"/>
                <a:ea typeface="SimSun" panose="02010600030101010101" pitchFamily="2" charset="-122"/>
              </a:rPr>
              <a:t> D</a:t>
            </a:r>
            <a:r>
              <a:rPr lang="en-US" altLang="zh-CN" sz="2400">
                <a:solidFill>
                  <a:srgbClr val="006600"/>
                </a:solidFill>
                <a:latin typeface="Symbol" pitchFamily="2" charset="2"/>
                <a:ea typeface="SimSun" panose="02010600030101010101" pitchFamily="2" charset="-122"/>
              </a:rPr>
              <a:t>, </a:t>
            </a:r>
            <a:r>
              <a:rPr lang="en-US" altLang="zh-CN" sz="2400">
                <a:solidFill>
                  <a:srgbClr val="006600"/>
                </a:solidFill>
                <a:latin typeface="Arial Black" panose="020B0604020202020204" pitchFamily="34" charset="0"/>
                <a:ea typeface="SimSun" panose="02010600030101010101" pitchFamily="2" charset="-122"/>
              </a:rPr>
              <a:t>p</a:t>
            </a:r>
          </a:p>
          <a:p>
            <a:pPr eaLnBrk="1" hangingPunct="1">
              <a:spcBef>
                <a:spcPct val="50000"/>
              </a:spcBef>
            </a:pPr>
            <a:r>
              <a:rPr lang="en-US" altLang="zh-CN" sz="2400">
                <a:latin typeface="Symbol" pitchFamily="2" charset="2"/>
                <a:ea typeface="SimSun" panose="02010600030101010101" pitchFamily="2" charset="-122"/>
              </a:rPr>
              <a:t> </a:t>
            </a:r>
            <a:r>
              <a:rPr lang="en-US" altLang="zh-CN" sz="2400" b="1">
                <a:solidFill>
                  <a:srgbClr val="008000"/>
                </a:solidFill>
                <a:latin typeface="Arial Black" panose="020B0604020202020204" pitchFamily="34" charset="0"/>
                <a:ea typeface="SimSun" panose="02010600030101010101" pitchFamily="2" charset="-122"/>
              </a:rPr>
              <a:t>d</a:t>
            </a:r>
            <a:r>
              <a:rPr lang="en-US" altLang="zh-CN" sz="2400" b="1">
                <a:solidFill>
                  <a:srgbClr val="008000"/>
                </a:solidFill>
                <a:ea typeface="SimSun" panose="02010600030101010101" pitchFamily="2" charset="-122"/>
              </a:rPr>
              <a:t>, HBT</a:t>
            </a:r>
          </a:p>
        </p:txBody>
      </p:sp>
      <p:sp>
        <p:nvSpPr>
          <p:cNvPr id="21510" name="Oval 6">
            <a:extLst>
              <a:ext uri="{FF2B5EF4-FFF2-40B4-BE49-F238E27FC236}">
                <a16:creationId xmlns:a16="http://schemas.microsoft.com/office/drawing/2014/main" id="{5C04AF9C-1D29-464B-A1EF-70DC6911E410}"/>
              </a:ext>
            </a:extLst>
          </p:cNvPr>
          <p:cNvSpPr>
            <a:spLocks noChangeArrowheads="1"/>
          </p:cNvSpPr>
          <p:nvPr/>
        </p:nvSpPr>
        <p:spPr bwMode="auto">
          <a:xfrm>
            <a:off x="6705600" y="1981200"/>
            <a:ext cx="1219200" cy="533400"/>
          </a:xfrm>
          <a:prstGeom prst="ellipse">
            <a:avLst/>
          </a:prstGeom>
          <a:gradFill rotWithShape="1">
            <a:gsLst>
              <a:gs pos="0">
                <a:srgbClr val="FFFF00"/>
              </a:gs>
              <a:gs pos="100000">
                <a:srgbClr val="FF0000"/>
              </a:gs>
            </a:gsLst>
            <a:path path="shape">
              <a:fillToRect l="50000" t="50000" r="50000" b="50000"/>
            </a:path>
          </a:gra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en-US">
              <a:ea typeface="SimSun" panose="02010600030101010101" pitchFamily="2" charset="-122"/>
            </a:endParaRPr>
          </a:p>
        </p:txBody>
      </p:sp>
      <p:sp>
        <p:nvSpPr>
          <p:cNvPr id="21511" name="Oval 7">
            <a:extLst>
              <a:ext uri="{FF2B5EF4-FFF2-40B4-BE49-F238E27FC236}">
                <a16:creationId xmlns:a16="http://schemas.microsoft.com/office/drawing/2014/main" id="{BAB1106A-B0B9-9B49-A072-22DBE30C0366}"/>
              </a:ext>
            </a:extLst>
          </p:cNvPr>
          <p:cNvSpPr>
            <a:spLocks noChangeArrowheads="1"/>
          </p:cNvSpPr>
          <p:nvPr/>
        </p:nvSpPr>
        <p:spPr bwMode="auto">
          <a:xfrm>
            <a:off x="6629400" y="4191000"/>
            <a:ext cx="1219200" cy="1143000"/>
          </a:xfrm>
          <a:prstGeom prst="ellipse">
            <a:avLst/>
          </a:prstGeom>
          <a:gradFill rotWithShape="1">
            <a:gsLst>
              <a:gs pos="0">
                <a:srgbClr val="FFFF66"/>
              </a:gs>
              <a:gs pos="100000">
                <a:srgbClr val="FF0000"/>
              </a:gs>
            </a:gsLst>
            <a:path path="shape">
              <a:fillToRect l="50000" t="50000" r="50000" b="50000"/>
            </a:path>
          </a:gra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en-US">
              <a:ea typeface="SimSun" panose="02010600030101010101" pitchFamily="2" charset="-122"/>
            </a:endParaRPr>
          </a:p>
        </p:txBody>
      </p:sp>
      <p:sp>
        <p:nvSpPr>
          <p:cNvPr id="386056" name="AutoShape 8">
            <a:extLst>
              <a:ext uri="{FF2B5EF4-FFF2-40B4-BE49-F238E27FC236}">
                <a16:creationId xmlns:a16="http://schemas.microsoft.com/office/drawing/2014/main" id="{0648D190-36B6-9541-BDE5-3396CD88999D}"/>
              </a:ext>
            </a:extLst>
          </p:cNvPr>
          <p:cNvSpPr>
            <a:spLocks noChangeArrowheads="1"/>
          </p:cNvSpPr>
          <p:nvPr/>
        </p:nvSpPr>
        <p:spPr bwMode="auto">
          <a:xfrm>
            <a:off x="6172200" y="2819400"/>
            <a:ext cx="1981200" cy="381000"/>
          </a:xfrm>
          <a:prstGeom prst="wedgeRoundRectCallout">
            <a:avLst>
              <a:gd name="adj1" fmla="val 9213"/>
              <a:gd name="adj2" fmla="val -143750"/>
              <a:gd name="adj3" fmla="val 16667"/>
            </a:avLst>
          </a:prstGeom>
          <a:solidFill>
            <a:schemeClr val="bg1"/>
          </a:solidFill>
          <a:ln w="9525">
            <a:solidFill>
              <a:schemeClr val="tx2"/>
            </a:solidFill>
            <a:miter lim="800000"/>
            <a:headEnd/>
            <a:tailEnd/>
          </a:ln>
          <a:effectLst/>
        </p:spPr>
        <p:txBody>
          <a:bodyPr/>
          <a:lstStyle/>
          <a:p>
            <a:pPr algn="ctr" eaLnBrk="1" hangingPunct="1">
              <a:defRPr/>
            </a:pPr>
            <a:r>
              <a:rPr lang="en-US" altLang="zh-CN" sz="1800" b="1" i="1" dirty="0">
                <a:effectLst>
                  <a:outerShdw blurRad="38100" dist="38100" dir="2700000" algn="tl">
                    <a:srgbClr val="C0C0C0"/>
                  </a:outerShdw>
                </a:effectLst>
                <a:ea typeface="SimSun" panose="02010600030101010101" pitchFamily="2" charset="-122"/>
              </a:rPr>
              <a:t>elliptic flow v</a:t>
            </a:r>
            <a:r>
              <a:rPr lang="en-US" altLang="zh-CN" sz="1800" b="1" i="1" baseline="-25000" dirty="0">
                <a:effectLst>
                  <a:outerShdw blurRad="38100" dist="38100" dir="2700000" algn="tl">
                    <a:srgbClr val="C0C0C0"/>
                  </a:outerShdw>
                </a:effectLst>
                <a:ea typeface="SimSun" panose="02010600030101010101" pitchFamily="2" charset="-122"/>
              </a:rPr>
              <a:t>2</a:t>
            </a:r>
            <a:r>
              <a:rPr lang="en-US" altLang="zh-CN" sz="1800" b="1" i="1" dirty="0">
                <a:effectLst>
                  <a:outerShdw blurRad="38100" dist="38100" dir="2700000" algn="tl">
                    <a:srgbClr val="C0C0C0"/>
                  </a:outerShdw>
                </a:effectLst>
                <a:ea typeface="SimSun" panose="02010600030101010101" pitchFamily="2" charset="-122"/>
              </a:rPr>
              <a:t> </a:t>
            </a:r>
          </a:p>
        </p:txBody>
      </p:sp>
      <p:sp>
        <p:nvSpPr>
          <p:cNvPr id="386057" name="AutoShape 9">
            <a:extLst>
              <a:ext uri="{FF2B5EF4-FFF2-40B4-BE49-F238E27FC236}">
                <a16:creationId xmlns:a16="http://schemas.microsoft.com/office/drawing/2014/main" id="{86645865-3FC4-F54D-AD3B-E3A52D9F66BC}"/>
              </a:ext>
            </a:extLst>
          </p:cNvPr>
          <p:cNvSpPr>
            <a:spLocks noChangeArrowheads="1"/>
          </p:cNvSpPr>
          <p:nvPr/>
        </p:nvSpPr>
        <p:spPr bwMode="auto">
          <a:xfrm>
            <a:off x="6477000" y="5715000"/>
            <a:ext cx="1752600" cy="381000"/>
          </a:xfrm>
          <a:prstGeom prst="wedgeRoundRectCallout">
            <a:avLst>
              <a:gd name="adj1" fmla="val 11866"/>
              <a:gd name="adj2" fmla="val -156667"/>
              <a:gd name="adj3" fmla="val 16667"/>
            </a:avLst>
          </a:prstGeom>
          <a:solidFill>
            <a:schemeClr val="bg1"/>
          </a:solidFill>
          <a:ln w="9525">
            <a:solidFill>
              <a:schemeClr val="tx2"/>
            </a:solidFill>
            <a:miter lim="800000"/>
            <a:headEnd/>
            <a:tailEnd/>
          </a:ln>
          <a:effectLst/>
        </p:spPr>
        <p:txBody>
          <a:bodyPr/>
          <a:lstStyle/>
          <a:p>
            <a:pPr algn="ctr" eaLnBrk="1" hangingPunct="1">
              <a:defRPr/>
            </a:pPr>
            <a:r>
              <a:rPr lang="en-US" altLang="zh-CN" sz="1800" b="1" i="1" dirty="0">
                <a:effectLst>
                  <a:outerShdw blurRad="38100" dist="38100" dir="2700000" algn="tl">
                    <a:srgbClr val="C0C0C0"/>
                  </a:outerShdw>
                </a:effectLst>
                <a:ea typeface="SimSun" panose="02010600030101010101" pitchFamily="2" charset="-122"/>
              </a:rPr>
              <a:t>radial flow</a:t>
            </a:r>
            <a:r>
              <a:rPr lang="en-US" altLang="zh-CN" sz="1800" b="1" i="1" dirty="0">
                <a:effectLst>
                  <a:outerShdw blurRad="38100" dist="38100" dir="2700000" algn="tl">
                    <a:srgbClr val="C0C0C0"/>
                  </a:outerShdw>
                </a:effectLst>
                <a:latin typeface="Symbol" pitchFamily="2" charset="2"/>
                <a:ea typeface="SimSun" panose="02010600030101010101" pitchFamily="2" charset="-122"/>
              </a:rPr>
              <a:t> </a:t>
            </a:r>
            <a:r>
              <a:rPr lang="en-US" altLang="zh-CN" sz="1800" b="1" i="1" dirty="0" err="1">
                <a:effectLst>
                  <a:outerShdw blurRad="38100" dist="38100" dir="2700000" algn="tl">
                    <a:srgbClr val="C0C0C0"/>
                  </a:outerShdw>
                </a:effectLst>
                <a:latin typeface="Symbol" pitchFamily="2" charset="2"/>
                <a:ea typeface="SimSun" panose="02010600030101010101" pitchFamily="2" charset="-122"/>
              </a:rPr>
              <a:t>b</a:t>
            </a:r>
            <a:r>
              <a:rPr lang="en-US" altLang="zh-CN" sz="1800" b="1" i="1" baseline="-25000" dirty="0" err="1">
                <a:effectLst>
                  <a:outerShdw blurRad="38100" dist="38100" dir="2700000" algn="tl">
                    <a:srgbClr val="C0C0C0"/>
                  </a:outerShdw>
                </a:effectLst>
                <a:ea typeface="SimSun" panose="02010600030101010101" pitchFamily="2" charset="-122"/>
              </a:rPr>
              <a:t>T</a:t>
            </a:r>
            <a:r>
              <a:rPr lang="en-US" altLang="zh-CN" sz="1800" b="1" i="1" dirty="0">
                <a:effectLst>
                  <a:outerShdw blurRad="38100" dist="38100" dir="2700000" algn="tl">
                    <a:srgbClr val="C0C0C0"/>
                  </a:outerShdw>
                </a:effectLst>
                <a:ea typeface="SimSun" panose="02010600030101010101" pitchFamily="2" charset="-122"/>
              </a:rPr>
              <a:t> </a:t>
            </a:r>
          </a:p>
        </p:txBody>
      </p:sp>
      <p:sp>
        <p:nvSpPr>
          <p:cNvPr id="21514" name="Text Box 10">
            <a:extLst>
              <a:ext uri="{FF2B5EF4-FFF2-40B4-BE49-F238E27FC236}">
                <a16:creationId xmlns:a16="http://schemas.microsoft.com/office/drawing/2014/main" id="{032043ED-99C2-1B4B-8719-EEDEE92D6A2A}"/>
              </a:ext>
            </a:extLst>
          </p:cNvPr>
          <p:cNvSpPr txBox="1">
            <a:spLocks noChangeArrowheads="1"/>
          </p:cNvSpPr>
          <p:nvPr/>
        </p:nvSpPr>
        <p:spPr bwMode="auto">
          <a:xfrm>
            <a:off x="3676650" y="1447800"/>
            <a:ext cx="514350" cy="460375"/>
          </a:xfrm>
          <a:prstGeom prst="rect">
            <a:avLst/>
          </a:prstGeom>
          <a:solidFill>
            <a:schemeClr val="bg1"/>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zh-CN" sz="2000" i="1">
                <a:solidFill>
                  <a:srgbClr val="CC0000"/>
                </a:solidFill>
                <a:latin typeface="Arial Black" panose="020B0604020202020204" pitchFamily="34" charset="0"/>
                <a:ea typeface="SimSun" panose="02010600030101010101" pitchFamily="2" charset="-122"/>
              </a:rPr>
              <a:t>Q</a:t>
            </a:r>
            <a:r>
              <a:rPr lang="en-US" altLang="zh-CN" sz="2000" i="1" baseline="30000">
                <a:solidFill>
                  <a:srgbClr val="CC0000"/>
                </a:solidFill>
                <a:latin typeface="Arial Black" panose="020B0604020202020204" pitchFamily="34" charset="0"/>
                <a:ea typeface="SimSun" panose="02010600030101010101" pitchFamily="2" charset="-122"/>
              </a:rPr>
              <a:t>2</a:t>
            </a:r>
          </a:p>
        </p:txBody>
      </p:sp>
      <p:sp>
        <p:nvSpPr>
          <p:cNvPr id="21515" name="AutoShape 11">
            <a:extLst>
              <a:ext uri="{FF2B5EF4-FFF2-40B4-BE49-F238E27FC236}">
                <a16:creationId xmlns:a16="http://schemas.microsoft.com/office/drawing/2014/main" id="{48D603C0-FE6B-204F-806E-01BAB36AD4DA}"/>
              </a:ext>
            </a:extLst>
          </p:cNvPr>
          <p:cNvSpPr>
            <a:spLocks noChangeArrowheads="1"/>
          </p:cNvSpPr>
          <p:nvPr/>
        </p:nvSpPr>
        <p:spPr bwMode="auto">
          <a:xfrm rot="5400000">
            <a:off x="2154237" y="3560763"/>
            <a:ext cx="3463925" cy="457200"/>
          </a:xfrm>
          <a:custGeom>
            <a:avLst/>
            <a:gdLst>
              <a:gd name="T0" fmla="*/ 416624221 w 21600"/>
              <a:gd name="T1" fmla="*/ 0 h 21600"/>
              <a:gd name="T2" fmla="*/ 0 w 21600"/>
              <a:gd name="T3" fmla="*/ 4838700 h 21600"/>
              <a:gd name="T4" fmla="*/ 416624221 w 21600"/>
              <a:gd name="T5" fmla="*/ 9677400 h 21600"/>
              <a:gd name="T6" fmla="*/ 555498908 w 21600"/>
              <a:gd name="T7" fmla="*/ 48387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FFF00"/>
              </a:gs>
              <a:gs pos="100000">
                <a:srgbClr val="CC3300"/>
              </a:gs>
            </a:gsLst>
            <a:lin ang="5400000" scaled="1"/>
          </a:gradFill>
          <a:ln w="9525">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1516" name="Text Box 12">
            <a:extLst>
              <a:ext uri="{FF2B5EF4-FFF2-40B4-BE49-F238E27FC236}">
                <a16:creationId xmlns:a16="http://schemas.microsoft.com/office/drawing/2014/main" id="{43E6A204-2E83-A547-A13C-B91DCA11C705}"/>
              </a:ext>
            </a:extLst>
          </p:cNvPr>
          <p:cNvSpPr txBox="1">
            <a:spLocks noChangeArrowheads="1"/>
          </p:cNvSpPr>
          <p:nvPr/>
        </p:nvSpPr>
        <p:spPr bwMode="auto">
          <a:xfrm>
            <a:off x="3514725" y="5643563"/>
            <a:ext cx="936475" cy="461665"/>
          </a:xfrm>
          <a:prstGeom prst="rect">
            <a:avLst/>
          </a:prstGeom>
          <a:solidFill>
            <a:schemeClr val="bg1"/>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zh-CN" sz="2400" i="1" dirty="0">
                <a:solidFill>
                  <a:srgbClr val="006600"/>
                </a:solidFill>
                <a:latin typeface="Arial Black" panose="020B0604020202020204" pitchFamily="34" charset="0"/>
                <a:ea typeface="SimSun" panose="02010600030101010101" pitchFamily="2" charset="-122"/>
              </a:rPr>
              <a:t>time</a:t>
            </a:r>
          </a:p>
        </p:txBody>
      </p:sp>
      <p:sp>
        <p:nvSpPr>
          <p:cNvPr id="21517" name="Text Box 13">
            <a:extLst>
              <a:ext uri="{FF2B5EF4-FFF2-40B4-BE49-F238E27FC236}">
                <a16:creationId xmlns:a16="http://schemas.microsoft.com/office/drawing/2014/main" id="{E979B51B-AAA9-9445-86C1-F2A0CCF74C16}"/>
              </a:ext>
            </a:extLst>
          </p:cNvPr>
          <p:cNvSpPr txBox="1">
            <a:spLocks noChangeArrowheads="1"/>
          </p:cNvSpPr>
          <p:nvPr/>
        </p:nvSpPr>
        <p:spPr bwMode="auto">
          <a:xfrm>
            <a:off x="5943600" y="1171575"/>
            <a:ext cx="2058988" cy="581025"/>
          </a:xfrm>
          <a:prstGeom prst="rect">
            <a:avLst/>
          </a:prstGeom>
          <a:solidFill>
            <a:srgbClr val="FFFFFF">
              <a:alpha val="87057"/>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zh-CN" sz="1600">
                <a:solidFill>
                  <a:srgbClr val="000000"/>
                </a:solidFill>
                <a:ea typeface="SimSun" panose="02010600030101010101" pitchFamily="2" charset="-122"/>
              </a:rPr>
              <a:t>partonic scatterings?</a:t>
            </a:r>
          </a:p>
          <a:p>
            <a:pPr eaLnBrk="1" hangingPunct="1"/>
            <a:r>
              <a:rPr lang="en-US" altLang="zh-CN" sz="1600">
                <a:solidFill>
                  <a:srgbClr val="000000"/>
                </a:solidFill>
                <a:ea typeface="SimSun" panose="02010600030101010101" pitchFamily="2" charset="-122"/>
              </a:rPr>
              <a:t>early thermalization?</a:t>
            </a:r>
          </a:p>
        </p:txBody>
      </p:sp>
      <p:sp>
        <p:nvSpPr>
          <p:cNvPr id="21518" name="Rectangle 14">
            <a:extLst>
              <a:ext uri="{FF2B5EF4-FFF2-40B4-BE49-F238E27FC236}">
                <a16:creationId xmlns:a16="http://schemas.microsoft.com/office/drawing/2014/main" id="{FF57812B-BC91-6949-A285-177725ED2750}"/>
              </a:ext>
            </a:extLst>
          </p:cNvPr>
          <p:cNvSpPr>
            <a:spLocks noChangeArrowheads="1"/>
          </p:cNvSpPr>
          <p:nvPr/>
        </p:nvSpPr>
        <p:spPr bwMode="auto">
          <a:xfrm>
            <a:off x="8378825" y="16621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a:ea typeface="SimSun" panose="02010600030101010101" pitchFamily="2" charset="-122"/>
            </a:endParaRPr>
          </a:p>
        </p:txBody>
      </p:sp>
      <p:sp>
        <p:nvSpPr>
          <p:cNvPr id="386063" name="Rectangle 15">
            <a:extLst>
              <a:ext uri="{FF2B5EF4-FFF2-40B4-BE49-F238E27FC236}">
                <a16:creationId xmlns:a16="http://schemas.microsoft.com/office/drawing/2014/main" id="{4B7308D5-CB75-E74C-BD7D-994FDEAF8668}"/>
              </a:ext>
            </a:extLst>
          </p:cNvPr>
          <p:cNvSpPr>
            <a:spLocks noChangeArrowheads="1"/>
          </p:cNvSpPr>
          <p:nvPr/>
        </p:nvSpPr>
        <p:spPr bwMode="auto">
          <a:xfrm>
            <a:off x="8261350" y="1905000"/>
            <a:ext cx="521489" cy="4196020"/>
          </a:xfrm>
          <a:prstGeom prst="rect">
            <a:avLst/>
          </a:prstGeom>
          <a:noFill/>
          <a:ln>
            <a:noFill/>
          </a:ln>
          <a:effectLst/>
        </p:spPr>
        <p:txBody>
          <a:bodyPr wrap="none">
            <a:spAutoFit/>
          </a:bodyPr>
          <a:lstStyle/>
          <a:p>
            <a:pPr eaLnBrk="1" hangingPunct="1">
              <a:defRPr/>
            </a:pPr>
            <a:r>
              <a:rPr lang="en-US" altLang="zh-CN" sz="2000" b="1" u="sng" dirty="0">
                <a:effectLst>
                  <a:outerShdw blurRad="38100" dist="38100" dir="2700000" algn="tl">
                    <a:srgbClr val="C0C0C0"/>
                  </a:outerShdw>
                </a:effectLst>
                <a:ea typeface="SimSun" panose="02010600030101010101" pitchFamily="2" charset="-122"/>
              </a:rPr>
              <a:t>T</a:t>
            </a:r>
            <a:r>
              <a:rPr lang="en-US" altLang="zh-CN" sz="2000" b="1" u="sng" baseline="-25000" dirty="0">
                <a:effectLst>
                  <a:outerShdw blurRad="38100" dist="38100" dir="2700000" algn="tl">
                    <a:srgbClr val="C0C0C0"/>
                  </a:outerShdw>
                </a:effectLst>
                <a:ea typeface="SimSun" panose="02010600030101010101" pitchFamily="2" charset="-122"/>
              </a:rPr>
              <a:t>C</a:t>
            </a:r>
            <a:endParaRPr lang="en-US" altLang="zh-CN" sz="2000" b="1" dirty="0">
              <a:effectLst>
                <a:outerShdw blurRad="38100" dist="38100" dir="2700000" algn="tl">
                  <a:srgbClr val="C0C0C0"/>
                </a:outerShdw>
              </a:effectLst>
              <a:ea typeface="SimSun" panose="02010600030101010101" pitchFamily="2" charset="-122"/>
            </a:endParaRPr>
          </a:p>
          <a:p>
            <a:pPr eaLnBrk="1" hangingPunct="1">
              <a:defRPr/>
            </a:pPr>
            <a:r>
              <a:rPr lang="en-US" altLang="zh-CN" sz="2000" b="1" u="sng" dirty="0">
                <a:effectLst>
                  <a:outerShdw blurRad="38100" dist="38100" dir="2700000" algn="tl">
                    <a:srgbClr val="C0C0C0"/>
                  </a:outerShdw>
                </a:effectLst>
                <a:ea typeface="SimSun" panose="02010600030101010101" pitchFamily="2" charset="-122"/>
              </a:rPr>
              <a:t>T</a:t>
            </a:r>
            <a:r>
              <a:rPr lang="en-US" altLang="zh-CN" sz="2000" b="1" u="sng" baseline="-25000" dirty="0">
                <a:effectLst>
                  <a:outerShdw blurRad="38100" dist="38100" dir="2700000" algn="tl">
                    <a:srgbClr val="C0C0C0"/>
                  </a:outerShdw>
                </a:effectLst>
                <a:ea typeface="SimSun" panose="02010600030101010101" pitchFamily="2" charset="-122"/>
              </a:rPr>
              <a:t>ch</a:t>
            </a:r>
          </a:p>
          <a:p>
            <a:pPr eaLnBrk="1" hangingPunct="1">
              <a:defRPr/>
            </a:pPr>
            <a:endParaRPr lang="en-US" altLang="zh-CN" sz="2000" b="1" u="sng" baseline="-25000" dirty="0">
              <a:effectLst>
                <a:outerShdw blurRad="38100" dist="38100" dir="2700000" algn="tl">
                  <a:srgbClr val="C0C0C0"/>
                </a:outerShdw>
              </a:effectLst>
              <a:ea typeface="SimSun" panose="02010600030101010101" pitchFamily="2" charset="-122"/>
            </a:endParaRPr>
          </a:p>
          <a:p>
            <a:pPr eaLnBrk="1" hangingPunct="1">
              <a:defRPr/>
            </a:pPr>
            <a:endParaRPr lang="en-US" altLang="zh-CN" sz="2000" b="1" u="sng" baseline="-25000" dirty="0">
              <a:effectLst>
                <a:outerShdw blurRad="38100" dist="38100" dir="2700000" algn="tl">
                  <a:srgbClr val="C0C0C0"/>
                </a:outerShdw>
              </a:effectLst>
              <a:ea typeface="SimSun" panose="02010600030101010101" pitchFamily="2" charset="-122"/>
            </a:endParaRPr>
          </a:p>
          <a:p>
            <a:pPr eaLnBrk="1" hangingPunct="1">
              <a:defRPr/>
            </a:pPr>
            <a:endParaRPr lang="en-US" altLang="zh-CN" sz="2000" b="1" u="sng" baseline="-25000" dirty="0">
              <a:effectLst>
                <a:outerShdw blurRad="38100" dist="38100" dir="2700000" algn="tl">
                  <a:srgbClr val="C0C0C0"/>
                </a:outerShdw>
              </a:effectLst>
              <a:ea typeface="SimSun" panose="02010600030101010101" pitchFamily="2" charset="-122"/>
            </a:endParaRPr>
          </a:p>
          <a:p>
            <a:pPr eaLnBrk="1" hangingPunct="1">
              <a:defRPr/>
            </a:pPr>
            <a:endParaRPr lang="en-US" altLang="zh-CN" sz="2000" b="1" dirty="0">
              <a:effectLst>
                <a:outerShdw blurRad="38100" dist="38100" dir="2700000" algn="tl">
                  <a:srgbClr val="C0C0C0"/>
                </a:outerShdw>
              </a:effectLst>
              <a:ea typeface="SimSun" panose="02010600030101010101" pitchFamily="2" charset="-122"/>
            </a:endParaRPr>
          </a:p>
          <a:p>
            <a:pPr eaLnBrk="1" hangingPunct="1">
              <a:defRPr/>
            </a:pPr>
            <a:endParaRPr lang="en-US" altLang="zh-CN" sz="2000" b="1" baseline="-25000" dirty="0">
              <a:effectLst>
                <a:outerShdw blurRad="38100" dist="38100" dir="2700000" algn="tl">
                  <a:srgbClr val="C0C0C0"/>
                </a:outerShdw>
              </a:effectLst>
              <a:ea typeface="SimSun" panose="02010600030101010101" pitchFamily="2" charset="-122"/>
            </a:endParaRPr>
          </a:p>
          <a:p>
            <a:pPr eaLnBrk="1" hangingPunct="1">
              <a:defRPr/>
            </a:pPr>
            <a:endParaRPr lang="en-US" altLang="zh-CN" sz="2000" b="1" baseline="-25000" dirty="0">
              <a:effectLst>
                <a:outerShdw blurRad="38100" dist="38100" dir="2700000" algn="tl">
                  <a:srgbClr val="C0C0C0"/>
                </a:outerShdw>
              </a:effectLst>
              <a:ea typeface="SimSun" panose="02010600030101010101" pitchFamily="2" charset="-122"/>
            </a:endParaRPr>
          </a:p>
          <a:p>
            <a:pPr eaLnBrk="1" hangingPunct="1">
              <a:defRPr/>
            </a:pPr>
            <a:endParaRPr lang="en-US" altLang="zh-CN" sz="2000" b="1" baseline="-25000" dirty="0">
              <a:effectLst>
                <a:outerShdw blurRad="38100" dist="38100" dir="2700000" algn="tl">
                  <a:srgbClr val="C0C0C0"/>
                </a:outerShdw>
              </a:effectLst>
              <a:ea typeface="SimSun" panose="02010600030101010101" pitchFamily="2" charset="-122"/>
            </a:endParaRPr>
          </a:p>
          <a:p>
            <a:pPr eaLnBrk="1" hangingPunct="1">
              <a:defRPr/>
            </a:pPr>
            <a:endParaRPr lang="en-US" altLang="zh-CN" sz="2000" b="1" baseline="-25000" dirty="0">
              <a:effectLst>
                <a:outerShdw blurRad="38100" dist="38100" dir="2700000" algn="tl">
                  <a:srgbClr val="C0C0C0"/>
                </a:outerShdw>
              </a:effectLst>
              <a:ea typeface="SimSun" panose="02010600030101010101" pitchFamily="2" charset="-122"/>
            </a:endParaRPr>
          </a:p>
          <a:p>
            <a:pPr eaLnBrk="1" hangingPunct="1">
              <a:defRPr/>
            </a:pPr>
            <a:endParaRPr lang="en-US" altLang="zh-CN" sz="2000" b="1" baseline="-25000" dirty="0">
              <a:effectLst>
                <a:outerShdw blurRad="38100" dist="38100" dir="2700000" algn="tl">
                  <a:srgbClr val="C0C0C0"/>
                </a:outerShdw>
              </a:effectLst>
              <a:ea typeface="SimSun" panose="02010600030101010101" pitchFamily="2" charset="-122"/>
            </a:endParaRPr>
          </a:p>
          <a:p>
            <a:pPr eaLnBrk="1" hangingPunct="1">
              <a:defRPr/>
            </a:pPr>
            <a:endParaRPr lang="en-US" altLang="zh-CN" sz="2000" b="1" baseline="-25000" dirty="0">
              <a:effectLst>
                <a:outerShdw blurRad="38100" dist="38100" dir="2700000" algn="tl">
                  <a:srgbClr val="C0C0C0"/>
                </a:outerShdw>
              </a:effectLst>
              <a:ea typeface="SimSun" panose="02010600030101010101" pitchFamily="2" charset="-122"/>
            </a:endParaRPr>
          </a:p>
          <a:p>
            <a:pPr eaLnBrk="1" hangingPunct="1">
              <a:defRPr/>
            </a:pPr>
            <a:endParaRPr lang="en-US" altLang="zh-CN" sz="2000" b="1" baseline="-25000" dirty="0">
              <a:effectLst>
                <a:outerShdw blurRad="38100" dist="38100" dir="2700000" algn="tl">
                  <a:srgbClr val="C0C0C0"/>
                </a:outerShdw>
              </a:effectLst>
              <a:ea typeface="SimSun" panose="02010600030101010101" pitchFamily="2" charset="-122"/>
            </a:endParaRPr>
          </a:p>
          <a:p>
            <a:pPr eaLnBrk="1" hangingPunct="1">
              <a:defRPr/>
            </a:pPr>
            <a:endParaRPr lang="en-US" altLang="zh-CN" sz="2000" b="1" baseline="-25000" dirty="0">
              <a:effectLst>
                <a:outerShdw blurRad="38100" dist="38100" dir="2700000" algn="tl">
                  <a:srgbClr val="C0C0C0"/>
                </a:outerShdw>
              </a:effectLst>
              <a:ea typeface="SimSun" panose="02010600030101010101" pitchFamily="2" charset="-122"/>
            </a:endParaRPr>
          </a:p>
          <a:p>
            <a:pPr eaLnBrk="1" hangingPunct="1">
              <a:defRPr/>
            </a:pPr>
            <a:endParaRPr lang="en-US" altLang="zh-CN" sz="2000" b="1" baseline="-25000" dirty="0">
              <a:effectLst>
                <a:outerShdw blurRad="38100" dist="38100" dir="2700000" algn="tl">
                  <a:srgbClr val="C0C0C0"/>
                </a:outerShdw>
              </a:effectLst>
              <a:ea typeface="SimSun" panose="02010600030101010101" pitchFamily="2" charset="-122"/>
            </a:endParaRPr>
          </a:p>
          <a:p>
            <a:pPr eaLnBrk="1" hangingPunct="1">
              <a:defRPr/>
            </a:pPr>
            <a:endParaRPr lang="en-US" altLang="zh-CN" sz="2000" b="1" baseline="-25000" dirty="0">
              <a:effectLst>
                <a:outerShdw blurRad="38100" dist="38100" dir="2700000" algn="tl">
                  <a:srgbClr val="C0C0C0"/>
                </a:outerShdw>
              </a:effectLst>
              <a:ea typeface="SimSun" panose="02010600030101010101" pitchFamily="2" charset="-122"/>
            </a:endParaRPr>
          </a:p>
          <a:p>
            <a:pPr eaLnBrk="1" hangingPunct="1">
              <a:defRPr/>
            </a:pPr>
            <a:endParaRPr lang="en-US" altLang="zh-CN" sz="2000" b="1" baseline="-25000" dirty="0">
              <a:effectLst>
                <a:outerShdw blurRad="38100" dist="38100" dir="2700000" algn="tl">
                  <a:srgbClr val="C0C0C0"/>
                </a:outerShdw>
              </a:effectLst>
              <a:ea typeface="SimSun" panose="02010600030101010101" pitchFamily="2" charset="-122"/>
            </a:endParaRPr>
          </a:p>
          <a:p>
            <a:pPr eaLnBrk="1" hangingPunct="1">
              <a:defRPr/>
            </a:pPr>
            <a:r>
              <a:rPr lang="en-US" altLang="zh-CN" sz="2000" b="1" u="sng" dirty="0" err="1">
                <a:effectLst>
                  <a:outerShdw blurRad="38100" dist="38100" dir="2700000" algn="tl">
                    <a:srgbClr val="C0C0C0"/>
                  </a:outerShdw>
                </a:effectLst>
                <a:ea typeface="SimSun" panose="02010600030101010101" pitchFamily="2" charset="-122"/>
              </a:rPr>
              <a:t>T</a:t>
            </a:r>
            <a:r>
              <a:rPr lang="en-US" altLang="zh-CN" sz="2000" b="1" u="sng" baseline="-25000" dirty="0" err="1">
                <a:effectLst>
                  <a:outerShdw blurRad="38100" dist="38100" dir="2700000" algn="tl">
                    <a:srgbClr val="C0C0C0"/>
                  </a:outerShdw>
                </a:effectLst>
                <a:ea typeface="SimSun" panose="02010600030101010101" pitchFamily="2" charset="-122"/>
              </a:rPr>
              <a:t>fo</a:t>
            </a:r>
            <a:endParaRPr lang="en-US" altLang="zh-CN" sz="2000" b="1" baseline="-25000" dirty="0">
              <a:solidFill>
                <a:srgbClr val="006600"/>
              </a:solidFill>
              <a:effectLst>
                <a:outerShdw blurRad="38100" dist="38100" dir="2700000" algn="tl">
                  <a:srgbClr val="C0C0C0"/>
                </a:outerShdw>
              </a:effectLst>
              <a:ea typeface="SimSun" panose="02010600030101010101" pitchFamily="2" charset="-122"/>
            </a:endParaRPr>
          </a:p>
        </p:txBody>
      </p:sp>
      <p:sp>
        <p:nvSpPr>
          <p:cNvPr id="386064" name="AutoShape 16">
            <a:extLst>
              <a:ext uri="{FF2B5EF4-FFF2-40B4-BE49-F238E27FC236}">
                <a16:creationId xmlns:a16="http://schemas.microsoft.com/office/drawing/2014/main" id="{650FAB43-C03F-EF47-ADB7-7D57F6CB6C5D}"/>
              </a:ext>
            </a:extLst>
          </p:cNvPr>
          <p:cNvSpPr>
            <a:spLocks noChangeArrowheads="1"/>
          </p:cNvSpPr>
          <p:nvPr/>
        </p:nvSpPr>
        <p:spPr bwMode="auto">
          <a:xfrm>
            <a:off x="3487564" y="1050925"/>
            <a:ext cx="5334000" cy="2819400"/>
          </a:xfrm>
          <a:prstGeom prst="roundRect">
            <a:avLst>
              <a:gd name="adj" fmla="val 16667"/>
            </a:avLst>
          </a:prstGeom>
          <a:gradFill rotWithShape="0">
            <a:gsLst>
              <a:gs pos="0">
                <a:schemeClr val="accent1">
                  <a:alpha val="0"/>
                </a:schemeClr>
              </a:gs>
              <a:gs pos="100000">
                <a:schemeClr val="accent1">
                  <a:gamma/>
                  <a:shade val="46275"/>
                  <a:invGamma/>
                  <a:alpha val="60001"/>
                </a:schemeClr>
              </a:gs>
            </a:gsLst>
            <a:lin ang="5400000" scaled="1"/>
          </a:gradFill>
          <a:ln w="38100">
            <a:solidFill>
              <a:srgbClr val="02621E"/>
            </a:solidFill>
            <a:round/>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zh-CN" altLang="en-US" dirty="0">
                <a:ea typeface="SimSun" panose="02010600030101010101" pitchFamily="2" charset="-122"/>
              </a:rPr>
              <a:t> </a:t>
            </a:r>
          </a:p>
        </p:txBody>
      </p:sp>
      <p:sp>
        <p:nvSpPr>
          <p:cNvPr id="18" name="Line 26">
            <a:extLst>
              <a:ext uri="{FF2B5EF4-FFF2-40B4-BE49-F238E27FC236}">
                <a16:creationId xmlns:a16="http://schemas.microsoft.com/office/drawing/2014/main" id="{1780CEEB-4132-6F40-BA78-CDDCFD873B33}"/>
              </a:ext>
            </a:extLst>
          </p:cNvPr>
          <p:cNvSpPr>
            <a:spLocks noChangeShapeType="1"/>
          </p:cNvSpPr>
          <p:nvPr/>
        </p:nvSpPr>
        <p:spPr bwMode="auto">
          <a:xfrm flipV="1">
            <a:off x="395288" y="990600"/>
            <a:ext cx="8353425" cy="0"/>
          </a:xfrm>
          <a:prstGeom prst="line">
            <a:avLst/>
          </a:prstGeom>
          <a:noFill/>
          <a:ln w="444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0" presetClass="entr" presetSubtype="0" fill="hold" nodeType="clickEffect">
                                  <p:stCondLst>
                                    <p:cond delay="0"/>
                                  </p:stCondLst>
                                  <p:childTnLst>
                                    <p:set>
                                      <p:cBhvr>
                                        <p:cTn id="6" dur="1" fill="hold">
                                          <p:stCondLst>
                                            <p:cond delay="499"/>
                                          </p:stCondLst>
                                        </p:cTn>
                                        <p:tgtEl>
                                          <p:spTgt spid="3860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a:extLst>
              <a:ext uri="{FF2B5EF4-FFF2-40B4-BE49-F238E27FC236}">
                <a16:creationId xmlns:a16="http://schemas.microsoft.com/office/drawing/2014/main" id="{2D546C89-00CD-564C-AECB-252AF4BC849C}"/>
              </a:ext>
            </a:extLst>
          </p:cNvPr>
          <p:cNvSpPr txBox="1">
            <a:spLocks noChangeArrowheads="1"/>
          </p:cNvSpPr>
          <p:nvPr/>
        </p:nvSpPr>
        <p:spPr bwMode="auto">
          <a:xfrm>
            <a:off x="685800" y="1295400"/>
            <a:ext cx="7924800" cy="4647426"/>
          </a:xfrm>
          <a:prstGeom prst="rect">
            <a:avLst/>
          </a:prstGeom>
          <a:noFill/>
          <a:ln w="57150" cmpd="thinThick">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42900" indent="-342900">
              <a:defRPr>
                <a:solidFill>
                  <a:schemeClr val="tx1"/>
                </a:solidFill>
                <a:latin typeface="Arial" panose="020B0604020202020204" pitchFamily="34" charset="0"/>
              </a:defRPr>
            </a:lvl1pPr>
            <a:lvl2pPr marL="114300" indent="1588">
              <a:defRPr>
                <a:solidFill>
                  <a:schemeClr val="tx1"/>
                </a:solidFill>
                <a:latin typeface="Arial" panose="020B0604020202020204" pitchFamily="34" charset="0"/>
              </a:defRPr>
            </a:lvl2pPr>
            <a:lvl3pPr marL="406400">
              <a:defRPr>
                <a:solidFill>
                  <a:schemeClr val="tx1"/>
                </a:solidFill>
                <a:latin typeface="Arial" panose="020B0604020202020204" pitchFamily="34" charset="0"/>
              </a:defRPr>
            </a:lvl3pPr>
            <a:lvl4pPr marL="2347913" indent="-457200">
              <a:defRPr>
                <a:solidFill>
                  <a:schemeClr val="tx1"/>
                </a:solidFill>
                <a:latin typeface="Arial" panose="020B0604020202020204" pitchFamily="34" charset="0"/>
              </a:defRPr>
            </a:lvl4pPr>
            <a:lvl5pPr marL="2919413" indent="-457200">
              <a:defRPr>
                <a:solidFill>
                  <a:schemeClr val="tx1"/>
                </a:solidFill>
                <a:latin typeface="Arial" panose="020B0604020202020204" pitchFamily="34" charset="0"/>
              </a:defRPr>
            </a:lvl5pPr>
            <a:lvl6pPr marL="3376613" indent="-457200" eaLnBrk="0" fontAlgn="base" hangingPunct="0">
              <a:spcBef>
                <a:spcPct val="0"/>
              </a:spcBef>
              <a:spcAft>
                <a:spcPct val="0"/>
              </a:spcAft>
              <a:defRPr>
                <a:solidFill>
                  <a:schemeClr val="tx1"/>
                </a:solidFill>
                <a:latin typeface="Arial" panose="020B0604020202020204" pitchFamily="34" charset="0"/>
              </a:defRPr>
            </a:lvl6pPr>
            <a:lvl7pPr marL="3833813" indent="-457200" eaLnBrk="0" fontAlgn="base" hangingPunct="0">
              <a:spcBef>
                <a:spcPct val="0"/>
              </a:spcBef>
              <a:spcAft>
                <a:spcPct val="0"/>
              </a:spcAft>
              <a:defRPr>
                <a:solidFill>
                  <a:schemeClr val="tx1"/>
                </a:solidFill>
                <a:latin typeface="Arial" panose="020B0604020202020204" pitchFamily="34" charset="0"/>
              </a:defRPr>
            </a:lvl7pPr>
            <a:lvl8pPr marL="4291013" indent="-457200" eaLnBrk="0" fontAlgn="base" hangingPunct="0">
              <a:spcBef>
                <a:spcPct val="0"/>
              </a:spcBef>
              <a:spcAft>
                <a:spcPct val="0"/>
              </a:spcAft>
              <a:defRPr>
                <a:solidFill>
                  <a:schemeClr val="tx1"/>
                </a:solidFill>
                <a:latin typeface="Arial" panose="020B0604020202020204" pitchFamily="34" charset="0"/>
              </a:defRPr>
            </a:lvl8pPr>
            <a:lvl9pPr marL="4748213" indent="-4572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n-US" altLang="zh-CN" sz="3200" b="1" dirty="0">
                <a:solidFill>
                  <a:srgbClr val="990000"/>
                </a:solidFill>
                <a:ea typeface="SimSun" panose="02010600030101010101" pitchFamily="2" charset="-122"/>
              </a:rPr>
              <a:t>Identify and study the properties of matter with partonic degrees of freedom.</a:t>
            </a:r>
          </a:p>
          <a:p>
            <a:pPr lvl="1" eaLnBrk="1" hangingPunct="1"/>
            <a:r>
              <a:rPr lang="en-US" altLang="zh-CN" sz="2800" dirty="0">
                <a:solidFill>
                  <a:srgbClr val="990000"/>
                </a:solidFill>
                <a:ea typeface="SimSun" panose="02010600030101010101" pitchFamily="2" charset="-122"/>
              </a:rPr>
              <a:t>   </a:t>
            </a:r>
          </a:p>
          <a:p>
            <a:pPr lvl="1" eaLnBrk="1" hangingPunct="1"/>
            <a:r>
              <a:rPr lang="en-US" altLang="zh-CN" sz="2800" dirty="0">
                <a:solidFill>
                  <a:srgbClr val="990000"/>
                </a:solidFill>
                <a:ea typeface="SimSun" panose="02010600030101010101" pitchFamily="2" charset="-122"/>
              </a:rPr>
              <a:t>    </a:t>
            </a:r>
            <a:r>
              <a:rPr lang="en-US" altLang="zh-CN" sz="2400" b="1" i="1" u="sng" dirty="0">
                <a:solidFill>
                  <a:srgbClr val="000000"/>
                </a:solidFill>
                <a:ea typeface="SimSun" panose="02010600030101010101" pitchFamily="2" charset="-122"/>
              </a:rPr>
              <a:t>Penetrating probes</a:t>
            </a:r>
            <a:r>
              <a:rPr lang="en-US" altLang="zh-CN" sz="2400" dirty="0">
                <a:solidFill>
                  <a:srgbClr val="000000"/>
                </a:solidFill>
                <a:ea typeface="SimSun" panose="02010600030101010101" pitchFamily="2" charset="-122"/>
              </a:rPr>
              <a:t>	         </a:t>
            </a:r>
            <a:r>
              <a:rPr lang="en-US" altLang="zh-CN" sz="2400" b="1" i="1" u="sng" dirty="0">
                <a:solidFill>
                  <a:srgbClr val="000000"/>
                </a:solidFill>
                <a:ea typeface="SimSun" panose="02010600030101010101" pitchFamily="2" charset="-122"/>
              </a:rPr>
              <a:t>Bulk probes</a:t>
            </a:r>
            <a:endParaRPr lang="en-US" altLang="zh-CN" sz="2400" dirty="0">
              <a:solidFill>
                <a:srgbClr val="000000"/>
              </a:solidFill>
              <a:ea typeface="SimSun" panose="02010600030101010101" pitchFamily="2" charset="-122"/>
            </a:endParaRPr>
          </a:p>
          <a:p>
            <a:pPr lvl="1" eaLnBrk="1" hangingPunct="1"/>
            <a:r>
              <a:rPr lang="en-US" altLang="zh-CN" dirty="0">
                <a:solidFill>
                  <a:srgbClr val="000000"/>
                </a:solidFill>
                <a:ea typeface="SimSun" panose="02010600030101010101" pitchFamily="2" charset="-122"/>
              </a:rPr>
              <a:t>      </a:t>
            </a:r>
            <a:r>
              <a:rPr lang="en-US" altLang="zh-CN" sz="2000" dirty="0">
                <a:solidFill>
                  <a:srgbClr val="000000"/>
                </a:solidFill>
                <a:ea typeface="SimSun" panose="02010600030101010101" pitchFamily="2" charset="-122"/>
              </a:rPr>
              <a:t>- direct photons, leptons	           </a:t>
            </a:r>
            <a:r>
              <a:rPr lang="en-US" altLang="zh-CN" dirty="0">
                <a:solidFill>
                  <a:srgbClr val="000000"/>
                </a:solidFill>
                <a:ea typeface="SimSun" panose="02010600030101010101" pitchFamily="2" charset="-122"/>
              </a:rPr>
              <a:t>- </a:t>
            </a:r>
            <a:r>
              <a:rPr lang="en-US" altLang="zh-CN" sz="2000" dirty="0">
                <a:solidFill>
                  <a:srgbClr val="CC0000"/>
                </a:solidFill>
                <a:ea typeface="SimSun" panose="02010600030101010101" pitchFamily="2" charset="-122"/>
              </a:rPr>
              <a:t>spectra, v</a:t>
            </a:r>
            <a:r>
              <a:rPr lang="en-US" altLang="zh-CN" sz="2000" baseline="-25000" dirty="0">
                <a:solidFill>
                  <a:srgbClr val="CC0000"/>
                </a:solidFill>
                <a:ea typeface="SimSun" panose="02010600030101010101" pitchFamily="2" charset="-122"/>
              </a:rPr>
              <a:t>1</a:t>
            </a:r>
            <a:r>
              <a:rPr lang="en-US" altLang="zh-CN" sz="2000" dirty="0">
                <a:solidFill>
                  <a:srgbClr val="CC0000"/>
                </a:solidFill>
                <a:ea typeface="SimSun" panose="02010600030101010101" pitchFamily="2" charset="-122"/>
              </a:rPr>
              <a:t>, v</a:t>
            </a:r>
            <a:r>
              <a:rPr lang="en-US" altLang="zh-CN" sz="2000" baseline="-25000" dirty="0">
                <a:solidFill>
                  <a:srgbClr val="CC0000"/>
                </a:solidFill>
                <a:ea typeface="SimSun" panose="02010600030101010101" pitchFamily="2" charset="-122"/>
              </a:rPr>
              <a:t>2</a:t>
            </a:r>
            <a:r>
              <a:rPr lang="en-US" altLang="zh-CN" sz="2000" dirty="0">
                <a:solidFill>
                  <a:srgbClr val="CC0000"/>
                </a:solidFill>
                <a:ea typeface="SimSun" panose="02010600030101010101" pitchFamily="2" charset="-122"/>
              </a:rPr>
              <a:t> …</a:t>
            </a:r>
            <a:r>
              <a:rPr lang="en-US" altLang="zh-CN" dirty="0">
                <a:solidFill>
                  <a:srgbClr val="000000"/>
                </a:solidFill>
                <a:ea typeface="SimSun" panose="02010600030101010101" pitchFamily="2" charset="-122"/>
              </a:rPr>
              <a:t> </a:t>
            </a:r>
            <a:endParaRPr lang="en-US" altLang="zh-CN" sz="2000" dirty="0">
              <a:solidFill>
                <a:srgbClr val="000000"/>
              </a:solidFill>
              <a:ea typeface="SimSun" panose="02010600030101010101" pitchFamily="2" charset="-122"/>
            </a:endParaRPr>
          </a:p>
          <a:p>
            <a:pPr lvl="1" eaLnBrk="1" hangingPunct="1"/>
            <a:r>
              <a:rPr lang="en-US" altLang="zh-CN" sz="2000" dirty="0">
                <a:solidFill>
                  <a:srgbClr val="000000"/>
                </a:solidFill>
                <a:ea typeface="SimSun" panose="02010600030101010101" pitchFamily="2" charset="-122"/>
              </a:rPr>
              <a:t>      - </a:t>
            </a:r>
            <a:r>
              <a:rPr lang="en-US" altLang="zh-CN" sz="2000" dirty="0">
                <a:solidFill>
                  <a:srgbClr val="CC0000"/>
                </a:solidFill>
                <a:ea typeface="SimSun" panose="02010600030101010101" pitchFamily="2" charset="-122"/>
              </a:rPr>
              <a:t>“jets”</a:t>
            </a:r>
            <a:r>
              <a:rPr lang="en-US" altLang="zh-CN" sz="2000" dirty="0">
                <a:solidFill>
                  <a:srgbClr val="000000"/>
                </a:solidFill>
                <a:ea typeface="SimSun" panose="02010600030101010101" pitchFamily="2" charset="-122"/>
              </a:rPr>
              <a:t> and heavy flavor	           - </a:t>
            </a:r>
            <a:r>
              <a:rPr lang="en-US" altLang="zh-CN" sz="2000" dirty="0">
                <a:solidFill>
                  <a:srgbClr val="CC0000"/>
                </a:solidFill>
                <a:ea typeface="SimSun" panose="02010600030101010101" pitchFamily="2" charset="-122"/>
              </a:rPr>
              <a:t>partonic collectivity</a:t>
            </a:r>
            <a:endParaRPr lang="en-US" altLang="zh-CN" sz="2000" dirty="0">
              <a:solidFill>
                <a:srgbClr val="000000"/>
              </a:solidFill>
              <a:ea typeface="SimSun" panose="02010600030101010101" pitchFamily="2" charset="-122"/>
            </a:endParaRPr>
          </a:p>
          <a:p>
            <a:pPr lvl="1" eaLnBrk="1" hangingPunct="1"/>
            <a:r>
              <a:rPr lang="en-US" altLang="zh-CN" sz="2000" dirty="0">
                <a:solidFill>
                  <a:srgbClr val="000000"/>
                </a:solidFill>
                <a:ea typeface="SimSun" panose="02010600030101010101" pitchFamily="2" charset="-122"/>
              </a:rPr>
              <a:t>				           - fluctuations</a:t>
            </a:r>
          </a:p>
          <a:p>
            <a:pPr lvl="1" eaLnBrk="1" hangingPunct="1"/>
            <a:endParaRPr lang="en-US" altLang="zh-CN" sz="2000" dirty="0">
              <a:solidFill>
                <a:srgbClr val="000000"/>
              </a:solidFill>
              <a:ea typeface="SimSun" panose="02010600030101010101" pitchFamily="2" charset="-122"/>
            </a:endParaRPr>
          </a:p>
          <a:p>
            <a:pPr lvl="1" eaLnBrk="1" hangingPunct="1"/>
            <a:r>
              <a:rPr lang="en-US" altLang="zh-CN" sz="2000" dirty="0">
                <a:solidFill>
                  <a:srgbClr val="000000"/>
                </a:solidFill>
                <a:ea typeface="SimSun" panose="02010600030101010101" pitchFamily="2" charset="-122"/>
              </a:rPr>
              <a:t>        </a:t>
            </a:r>
            <a:r>
              <a:rPr lang="en-US" altLang="zh-CN" sz="1600" u="sng" dirty="0">
                <a:solidFill>
                  <a:srgbClr val="000000"/>
                </a:solidFill>
                <a:ea typeface="SimSun" panose="02010600030101010101" pitchFamily="2" charset="-122"/>
              </a:rPr>
              <a:t>jets</a:t>
            </a:r>
            <a:r>
              <a:rPr lang="en-US" altLang="zh-CN" sz="1600" dirty="0">
                <a:solidFill>
                  <a:srgbClr val="000000"/>
                </a:solidFill>
                <a:ea typeface="SimSun" panose="02010600030101010101" pitchFamily="2" charset="-122"/>
              </a:rPr>
              <a:t>            - observed high </a:t>
            </a:r>
            <a:r>
              <a:rPr lang="en-US" altLang="zh-CN" sz="1600" dirty="0" err="1">
                <a:solidFill>
                  <a:srgbClr val="000000"/>
                </a:solidFill>
                <a:ea typeface="SimSun" panose="02010600030101010101" pitchFamily="2" charset="-122"/>
              </a:rPr>
              <a:t>p</a:t>
            </a:r>
            <a:r>
              <a:rPr lang="en-US" altLang="zh-CN" sz="1600" baseline="-25000" dirty="0" err="1">
                <a:solidFill>
                  <a:srgbClr val="000000"/>
                </a:solidFill>
                <a:ea typeface="SimSun" panose="02010600030101010101" pitchFamily="2" charset="-122"/>
              </a:rPr>
              <a:t>T</a:t>
            </a:r>
            <a:r>
              <a:rPr lang="en-US" altLang="zh-CN" sz="1600" dirty="0">
                <a:solidFill>
                  <a:srgbClr val="000000"/>
                </a:solidFill>
                <a:ea typeface="SimSun" panose="02010600030101010101" pitchFamily="2" charset="-122"/>
              </a:rPr>
              <a:t> hadrons (at RHIC, </a:t>
            </a:r>
            <a:r>
              <a:rPr lang="en-US" altLang="zh-CN" sz="1600" dirty="0" err="1">
                <a:solidFill>
                  <a:srgbClr val="000000"/>
                </a:solidFill>
                <a:ea typeface="SimSun" panose="02010600030101010101" pitchFamily="2" charset="-122"/>
              </a:rPr>
              <a:t>p</a:t>
            </a:r>
            <a:r>
              <a:rPr lang="en-US" altLang="zh-CN" sz="1600" baseline="-25000" dirty="0" err="1">
                <a:solidFill>
                  <a:srgbClr val="000000"/>
                </a:solidFill>
                <a:ea typeface="SimSun" panose="02010600030101010101" pitchFamily="2" charset="-122"/>
              </a:rPr>
              <a:t>T</a:t>
            </a:r>
            <a:r>
              <a:rPr lang="en-US" altLang="zh-CN" sz="1600" baseline="-25000" dirty="0">
                <a:solidFill>
                  <a:srgbClr val="000000"/>
                </a:solidFill>
                <a:ea typeface="SimSun" panose="02010600030101010101" pitchFamily="2" charset="-122"/>
              </a:rPr>
              <a:t>(min)</a:t>
            </a:r>
            <a:r>
              <a:rPr lang="en-US" altLang="zh-CN" sz="1600" dirty="0">
                <a:solidFill>
                  <a:srgbClr val="000000"/>
                </a:solidFill>
                <a:ea typeface="SimSun" panose="02010600030101010101" pitchFamily="2" charset="-122"/>
              </a:rPr>
              <a:t> &gt; 3 GeV/c)</a:t>
            </a:r>
          </a:p>
          <a:p>
            <a:pPr lvl="1" eaLnBrk="1" hangingPunct="1"/>
            <a:r>
              <a:rPr lang="en-US" altLang="zh-CN" sz="1600" dirty="0">
                <a:solidFill>
                  <a:srgbClr val="000000"/>
                </a:solidFill>
                <a:ea typeface="SimSun" panose="02010600030101010101" pitchFamily="2" charset="-122"/>
              </a:rPr>
              <a:t>         </a:t>
            </a:r>
            <a:r>
              <a:rPr lang="en-US" altLang="zh-CN" sz="1600" u="sng" dirty="0">
                <a:solidFill>
                  <a:srgbClr val="000000"/>
                </a:solidFill>
                <a:ea typeface="SimSun" panose="02010600030101010101" pitchFamily="2" charset="-122"/>
              </a:rPr>
              <a:t>collectivity</a:t>
            </a:r>
            <a:r>
              <a:rPr lang="en-US" altLang="zh-CN" sz="1600" dirty="0">
                <a:solidFill>
                  <a:srgbClr val="000000"/>
                </a:solidFill>
                <a:ea typeface="SimSun" panose="02010600030101010101" pitchFamily="2" charset="-122"/>
              </a:rPr>
              <a:t>  - collective motion of observed hadrons, not necessarily reached</a:t>
            </a:r>
          </a:p>
          <a:p>
            <a:pPr lvl="1" eaLnBrk="1" hangingPunct="1"/>
            <a:r>
              <a:rPr lang="en-US" altLang="zh-CN" sz="1600" dirty="0">
                <a:solidFill>
                  <a:srgbClr val="000000"/>
                </a:solidFill>
                <a:ea typeface="SimSun" panose="02010600030101010101" pitchFamily="2" charset="-122"/>
              </a:rPr>
              <a:t>                             thermalization among them.</a:t>
            </a:r>
            <a:r>
              <a:rPr lang="en-US" altLang="zh-CN" sz="2000" dirty="0">
                <a:solidFill>
                  <a:srgbClr val="000000"/>
                </a:solidFill>
                <a:ea typeface="SimSun" panose="02010600030101010101" pitchFamily="2" charset="-122"/>
              </a:rPr>
              <a:t> </a:t>
            </a:r>
          </a:p>
        </p:txBody>
      </p:sp>
      <p:sp>
        <p:nvSpPr>
          <p:cNvPr id="382979" name="Rectangle 3">
            <a:extLst>
              <a:ext uri="{FF2B5EF4-FFF2-40B4-BE49-F238E27FC236}">
                <a16:creationId xmlns:a16="http://schemas.microsoft.com/office/drawing/2014/main" id="{71523F76-FA91-3448-B46F-A61FE1A7ADF0}"/>
              </a:ext>
            </a:extLst>
          </p:cNvPr>
          <p:cNvSpPr>
            <a:spLocks noGrp="1" noChangeArrowheads="1"/>
          </p:cNvSpPr>
          <p:nvPr>
            <p:ph type="title"/>
          </p:nvPr>
        </p:nvSpPr>
        <p:spPr>
          <a:xfrm>
            <a:off x="1524000" y="0"/>
            <a:ext cx="6172200" cy="1143000"/>
          </a:xfrm>
        </p:spPr>
        <p:txBody>
          <a:bodyPr/>
          <a:lstStyle/>
          <a:p>
            <a:pPr eaLnBrk="1" hangingPunct="1">
              <a:defRPr/>
            </a:pPr>
            <a:r>
              <a:rPr lang="en-US" altLang="zh-CN">
                <a:solidFill>
                  <a:schemeClr val="tx1"/>
                </a:solidFill>
                <a:effectLst/>
                <a:ea typeface="SimSun" panose="02010600030101010101" pitchFamily="2" charset="-122"/>
              </a:rPr>
              <a:t>Physics Goals at RHIC</a:t>
            </a:r>
            <a:endParaRPr lang="en-US" altLang="zh-CN" b="0">
              <a:solidFill>
                <a:srgbClr val="800000"/>
              </a:solidFill>
              <a:latin typeface="Arial Black" panose="020B0604020202020204" pitchFamily="34" charset="0"/>
              <a:ea typeface="SimSun" panose="02010600030101010101" pitchFamily="2" charset="-122"/>
            </a:endParaRPr>
          </a:p>
        </p:txBody>
      </p:sp>
      <p:grpSp>
        <p:nvGrpSpPr>
          <p:cNvPr id="382989" name="Group 13">
            <a:extLst>
              <a:ext uri="{FF2B5EF4-FFF2-40B4-BE49-F238E27FC236}">
                <a16:creationId xmlns:a16="http://schemas.microsoft.com/office/drawing/2014/main" id="{0CD1F0CA-8265-EB45-89C8-3E69A386C580}"/>
              </a:ext>
            </a:extLst>
          </p:cNvPr>
          <p:cNvGrpSpPr>
            <a:grpSpLocks/>
          </p:cNvGrpSpPr>
          <p:nvPr/>
        </p:nvGrpSpPr>
        <p:grpSpPr bwMode="auto">
          <a:xfrm>
            <a:off x="1066800" y="4869160"/>
            <a:ext cx="7391400" cy="990600"/>
            <a:chOff x="624" y="3216"/>
            <a:chExt cx="4656" cy="624"/>
          </a:xfrm>
        </p:grpSpPr>
        <p:sp>
          <p:nvSpPr>
            <p:cNvPr id="22533" name="AutoShape 7">
              <a:extLst>
                <a:ext uri="{FF2B5EF4-FFF2-40B4-BE49-F238E27FC236}">
                  <a16:creationId xmlns:a16="http://schemas.microsoft.com/office/drawing/2014/main" id="{B8659396-AF1F-D142-A2C2-C7759BF036A6}"/>
                </a:ext>
              </a:extLst>
            </p:cNvPr>
            <p:cNvSpPr>
              <a:spLocks noChangeArrowheads="1"/>
            </p:cNvSpPr>
            <p:nvPr/>
          </p:nvSpPr>
          <p:spPr bwMode="auto">
            <a:xfrm>
              <a:off x="624" y="3216"/>
              <a:ext cx="4656" cy="624"/>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zh-CN" altLang="zh-CN">
                <a:ea typeface="SimSun" panose="02010600030101010101" pitchFamily="2" charset="-122"/>
              </a:endParaRPr>
            </a:p>
          </p:txBody>
        </p:sp>
        <p:sp>
          <p:nvSpPr>
            <p:cNvPr id="22534" name="AutoShape 4">
              <a:extLst>
                <a:ext uri="{FF2B5EF4-FFF2-40B4-BE49-F238E27FC236}">
                  <a16:creationId xmlns:a16="http://schemas.microsoft.com/office/drawing/2014/main" id="{25879EBB-5242-9641-9865-0251EBF0E3B0}"/>
                </a:ext>
              </a:extLst>
            </p:cNvPr>
            <p:cNvSpPr>
              <a:spLocks noChangeArrowheads="1"/>
            </p:cNvSpPr>
            <p:nvPr/>
          </p:nvSpPr>
          <p:spPr bwMode="auto">
            <a:xfrm>
              <a:off x="776" y="3264"/>
              <a:ext cx="1417" cy="528"/>
            </a:xfrm>
            <a:prstGeom prst="roundRect">
              <a:avLst>
                <a:gd name="adj" fmla="val 16667"/>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2400" dirty="0">
                  <a:ea typeface="SimSun" panose="02010600030101010101" pitchFamily="2" charset="-122"/>
                </a:rPr>
                <a:t>Hydrodynamic</a:t>
              </a:r>
            </a:p>
            <a:p>
              <a:pPr algn="ctr" eaLnBrk="1" hangingPunct="1"/>
              <a:r>
                <a:rPr lang="en-US" altLang="zh-CN" sz="2400" dirty="0">
                  <a:ea typeface="SimSun" panose="02010600030101010101" pitchFamily="2" charset="-122"/>
                </a:rPr>
                <a:t>Flow</a:t>
              </a:r>
            </a:p>
          </p:txBody>
        </p:sp>
        <p:sp>
          <p:nvSpPr>
            <p:cNvPr id="22535" name="AutoShape 5">
              <a:extLst>
                <a:ext uri="{FF2B5EF4-FFF2-40B4-BE49-F238E27FC236}">
                  <a16:creationId xmlns:a16="http://schemas.microsoft.com/office/drawing/2014/main" id="{63E90B2A-7B24-8A46-A8CB-A57A5121B4EE}"/>
                </a:ext>
              </a:extLst>
            </p:cNvPr>
            <p:cNvSpPr>
              <a:spLocks noChangeArrowheads="1"/>
            </p:cNvSpPr>
            <p:nvPr/>
          </p:nvSpPr>
          <p:spPr bwMode="auto">
            <a:xfrm>
              <a:off x="2590" y="3280"/>
              <a:ext cx="962" cy="528"/>
            </a:xfrm>
            <a:prstGeom prst="roundRect">
              <a:avLst>
                <a:gd name="adj" fmla="val 16667"/>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2400" dirty="0">
                  <a:ea typeface="SimSun" panose="02010600030101010101" pitchFamily="2" charset="-122"/>
                </a:rPr>
                <a:t>Collectivity</a:t>
              </a:r>
            </a:p>
          </p:txBody>
        </p:sp>
        <p:sp>
          <p:nvSpPr>
            <p:cNvPr id="22536" name="AutoShape 6">
              <a:extLst>
                <a:ext uri="{FF2B5EF4-FFF2-40B4-BE49-F238E27FC236}">
                  <a16:creationId xmlns:a16="http://schemas.microsoft.com/office/drawing/2014/main" id="{3864C375-33AE-E542-A21A-F7D36FA21F1E}"/>
                </a:ext>
              </a:extLst>
            </p:cNvPr>
            <p:cNvSpPr>
              <a:spLocks noChangeArrowheads="1"/>
            </p:cNvSpPr>
            <p:nvPr/>
          </p:nvSpPr>
          <p:spPr bwMode="auto">
            <a:xfrm>
              <a:off x="3949" y="3264"/>
              <a:ext cx="1242" cy="528"/>
            </a:xfrm>
            <a:prstGeom prst="roundRect">
              <a:avLst>
                <a:gd name="adj" fmla="val 16667"/>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2400" dirty="0">
                  <a:ea typeface="SimSun" panose="02010600030101010101" pitchFamily="2" charset="-122"/>
                </a:rPr>
                <a:t>Local </a:t>
              </a:r>
            </a:p>
            <a:p>
              <a:pPr algn="ctr" eaLnBrk="1" hangingPunct="1"/>
              <a:r>
                <a:rPr lang="en-US" altLang="zh-CN" sz="2400" dirty="0">
                  <a:ea typeface="SimSun" panose="02010600030101010101" pitchFamily="2" charset="-122"/>
                </a:rPr>
                <a:t>Thermalization</a:t>
              </a:r>
            </a:p>
          </p:txBody>
        </p:sp>
        <p:sp>
          <p:nvSpPr>
            <p:cNvPr id="22537" name="Rectangle 10">
              <a:extLst>
                <a:ext uri="{FF2B5EF4-FFF2-40B4-BE49-F238E27FC236}">
                  <a16:creationId xmlns:a16="http://schemas.microsoft.com/office/drawing/2014/main" id="{0339CBA6-4164-DB4C-8F29-884FB0CF32E9}"/>
                </a:ext>
              </a:extLst>
            </p:cNvPr>
            <p:cNvSpPr>
              <a:spLocks noChangeArrowheads="1"/>
            </p:cNvSpPr>
            <p:nvPr/>
          </p:nvSpPr>
          <p:spPr bwMode="auto">
            <a:xfrm>
              <a:off x="2345" y="3360"/>
              <a:ext cx="1485"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zh-CN" dirty="0">
                  <a:latin typeface="Arial Black" panose="020B0604020202020204" pitchFamily="34" charset="0"/>
                  <a:ea typeface="SimSun" panose="02010600030101010101" pitchFamily="2" charset="-122"/>
                </a:rPr>
                <a:t>= </a:t>
              </a:r>
              <a:r>
                <a:rPr lang="en-US" altLang="zh-CN" sz="2400" dirty="0">
                  <a:latin typeface="Arial Black" panose="020B0604020202020204" pitchFamily="34" charset="0"/>
                  <a:ea typeface="SimSun" panose="02010600030101010101" pitchFamily="2" charset="-122"/>
                </a:rPr>
                <a:t>               </a:t>
              </a:r>
              <a:r>
                <a:rPr lang="en-US" altLang="zh-CN" dirty="0">
                  <a:latin typeface="Arial Black" panose="020B0604020202020204" pitchFamily="34" charset="0"/>
                  <a:ea typeface="SimSun" panose="02010600030101010101" pitchFamily="2" charset="-122"/>
                  <a:sym typeface="Symbol" pitchFamily="2" charset="2"/>
                </a:rPr>
                <a:t></a:t>
              </a:r>
              <a:endParaRPr lang="en-US" altLang="zh-CN" dirty="0">
                <a:ea typeface="SimSun" panose="02010600030101010101" pitchFamily="2" charset="-122"/>
              </a:endParaRPr>
            </a:p>
          </p:txBody>
        </p:sp>
      </p:grpSp>
      <p:sp>
        <p:nvSpPr>
          <p:cNvPr id="10" name="Line 26">
            <a:extLst>
              <a:ext uri="{FF2B5EF4-FFF2-40B4-BE49-F238E27FC236}">
                <a16:creationId xmlns:a16="http://schemas.microsoft.com/office/drawing/2014/main" id="{2E07CE46-CDB2-5944-AA47-8645280E8A08}"/>
              </a:ext>
            </a:extLst>
          </p:cNvPr>
          <p:cNvSpPr>
            <a:spLocks noChangeShapeType="1"/>
          </p:cNvSpPr>
          <p:nvPr/>
        </p:nvSpPr>
        <p:spPr bwMode="auto">
          <a:xfrm flipV="1">
            <a:off x="395288" y="990600"/>
            <a:ext cx="8353425" cy="0"/>
          </a:xfrm>
          <a:prstGeom prst="line">
            <a:avLst/>
          </a:prstGeom>
          <a:noFill/>
          <a:ln w="444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82989"/>
                                        </p:tgtEl>
                                        <p:attrNameLst>
                                          <p:attrName>style.visibility</p:attrName>
                                        </p:attrNameLst>
                                      </p:cBhvr>
                                      <p:to>
                                        <p:strVal val="visible"/>
                                      </p:to>
                                    </p:set>
                                    <p:anim calcmode="lin" valueType="num">
                                      <p:cBhvr additive="base">
                                        <p:cTn id="11" dur="500" fill="hold"/>
                                        <p:tgtEl>
                                          <p:spTgt spid="382989"/>
                                        </p:tgtEl>
                                        <p:attrNameLst>
                                          <p:attrName>ppt_x</p:attrName>
                                        </p:attrNameLst>
                                      </p:cBhvr>
                                      <p:tavLst>
                                        <p:tav tm="0">
                                          <p:val>
                                            <p:strVal val="#ppt_x"/>
                                          </p:val>
                                        </p:tav>
                                        <p:tav tm="100000">
                                          <p:val>
                                            <p:strVal val="#ppt_x"/>
                                          </p:val>
                                        </p:tav>
                                      </p:tavLst>
                                    </p:anim>
                                    <p:anim calcmode="lin" valueType="num">
                                      <p:cBhvr additive="base">
                                        <p:cTn id="12" dur="500" fill="hold"/>
                                        <p:tgtEl>
                                          <p:spTgt spid="3829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l="5455" t="20003" r="5455" b="24709"/>
          <a:stretch>
            <a:fillRect/>
          </a:stretch>
        </p:blipFill>
        <p:spPr bwMode="auto">
          <a:xfrm>
            <a:off x="92075" y="1124744"/>
            <a:ext cx="8959850" cy="429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文本框 1">
            <a:extLst>
              <a:ext uri="{FF2B5EF4-FFF2-40B4-BE49-F238E27FC236}">
                <a16:creationId xmlns:a16="http://schemas.microsoft.com/office/drawing/2014/main" id="{73D9B849-077E-9146-A055-262AE3AA44F8}"/>
              </a:ext>
            </a:extLst>
          </p:cNvPr>
          <p:cNvSpPr txBox="1"/>
          <p:nvPr/>
        </p:nvSpPr>
        <p:spPr>
          <a:xfrm>
            <a:off x="467544" y="2420888"/>
            <a:ext cx="8147248" cy="954107"/>
          </a:xfrm>
          <a:prstGeom prst="rect">
            <a:avLst/>
          </a:prstGeom>
          <a:solidFill>
            <a:srgbClr val="7030A0">
              <a:alpha val="50000"/>
            </a:srgbClr>
          </a:solidFill>
        </p:spPr>
        <p:txBody>
          <a:bodyPr wrap="square" rtlCol="0">
            <a:spAutoFit/>
          </a:bodyPr>
          <a:lstStyle/>
          <a:p>
            <a:r>
              <a:rPr kumimoji="1" lang="zh-CN" altLang="en-US" dirty="0"/>
              <a:t>                         </a:t>
            </a:r>
            <a:endParaRPr kumimoji="1" lang="en-US" altLang="zh-CN" dirty="0"/>
          </a:p>
          <a:p>
            <a:endParaRPr kumimoji="1" lang="zh-CN" altLang="en-US" dirty="0"/>
          </a:p>
        </p:txBody>
      </p:sp>
      <p:sp>
        <p:nvSpPr>
          <p:cNvPr id="7" name="文本框 6">
            <a:extLst>
              <a:ext uri="{FF2B5EF4-FFF2-40B4-BE49-F238E27FC236}">
                <a16:creationId xmlns:a16="http://schemas.microsoft.com/office/drawing/2014/main" id="{70AD6301-7D2E-4D4D-A93E-071D1EFEEEE7}"/>
              </a:ext>
            </a:extLst>
          </p:cNvPr>
          <p:cNvSpPr txBox="1"/>
          <p:nvPr/>
        </p:nvSpPr>
        <p:spPr>
          <a:xfrm>
            <a:off x="539552" y="4477045"/>
            <a:ext cx="8147248" cy="954107"/>
          </a:xfrm>
          <a:prstGeom prst="rect">
            <a:avLst/>
          </a:prstGeom>
          <a:solidFill>
            <a:srgbClr val="FB352F">
              <a:alpha val="50196"/>
            </a:srgbClr>
          </a:solidFill>
        </p:spPr>
        <p:txBody>
          <a:bodyPr wrap="square" rtlCol="0">
            <a:spAutoFit/>
          </a:bodyPr>
          <a:lstStyle/>
          <a:p>
            <a:r>
              <a:rPr kumimoji="1" lang="zh-CN" altLang="en-US" dirty="0"/>
              <a:t>                         </a:t>
            </a:r>
            <a:endParaRPr kumimoji="1" lang="en-US" altLang="zh-CN" dirty="0"/>
          </a:p>
          <a:p>
            <a:endParaRPr kumimoji="1" lang="zh-CN" altLang="en-US" dirty="0"/>
          </a:p>
        </p:txBody>
      </p:sp>
    </p:spTree>
    <p:extLst>
      <p:ext uri="{BB962C8B-B14F-4D97-AF65-F5344CB8AC3E}">
        <p14:creationId xmlns:p14="http://schemas.microsoft.com/office/powerpoint/2010/main" val="71096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698966" y="188640"/>
            <a:ext cx="7772400" cy="381000"/>
          </a:xfrm>
        </p:spPr>
        <p:txBody>
          <a:bodyPr>
            <a:noAutofit/>
          </a:bodyPr>
          <a:lstStyle/>
          <a:p>
            <a:r>
              <a:rPr kumimoji="0" lang="en-US" altLang="zh-CN" sz="2400" dirty="0">
                <a:solidFill>
                  <a:srgbClr val="C80000"/>
                </a:solidFill>
                <a:latin typeface="Arial" charset="0"/>
                <a:ea typeface="ＭＳ Ｐゴシック" charset="0"/>
                <a:cs typeface="ＭＳ Ｐゴシック" charset="0"/>
              </a:rPr>
              <a:t>Frequently</a:t>
            </a:r>
            <a:r>
              <a:rPr lang="zh-CN" altLang="en-US" sz="2400" dirty="0">
                <a:solidFill>
                  <a:srgbClr val="C80000"/>
                </a:solidFill>
                <a:latin typeface="Arial" charset="0"/>
                <a:ea typeface="ＭＳ Ｐゴシック" charset="0"/>
                <a:cs typeface="ＭＳ Ｐゴシック" charset="0"/>
              </a:rPr>
              <a:t> </a:t>
            </a:r>
            <a:r>
              <a:rPr lang="en-US" altLang="zh-CN" sz="2400" dirty="0">
                <a:solidFill>
                  <a:srgbClr val="C80000"/>
                </a:solidFill>
                <a:latin typeface="Arial" charset="0"/>
                <a:ea typeface="ＭＳ Ｐゴシック" charset="0"/>
                <a:cs typeface="ＭＳ Ｐゴシック" charset="0"/>
              </a:rPr>
              <a:t>used</a:t>
            </a:r>
            <a:r>
              <a:rPr kumimoji="0" lang="en-US" altLang="zh-CN" sz="2400" dirty="0">
                <a:solidFill>
                  <a:srgbClr val="C80000"/>
                </a:solidFill>
                <a:latin typeface="Arial" charset="0"/>
                <a:ea typeface="ＭＳ Ｐゴシック" charset="0"/>
                <a:cs typeface="ＭＳ Ｐゴシック" charset="0"/>
              </a:rPr>
              <a:t> Kinematics</a:t>
            </a:r>
            <a:r>
              <a:rPr kumimoji="0" lang="zh-CN" altLang="en-US" sz="2400" dirty="0">
                <a:solidFill>
                  <a:srgbClr val="C80000"/>
                </a:solidFill>
                <a:latin typeface="Arial" charset="0"/>
                <a:ea typeface="ＭＳ Ｐゴシック" charset="0"/>
                <a:cs typeface="ＭＳ Ｐゴシック" charset="0"/>
              </a:rPr>
              <a:t> </a:t>
            </a:r>
            <a:r>
              <a:rPr kumimoji="0" lang="en-US" altLang="zh-CN" sz="2400" dirty="0">
                <a:solidFill>
                  <a:srgbClr val="C80000"/>
                </a:solidFill>
                <a:latin typeface="Arial" charset="0"/>
                <a:ea typeface="ＭＳ Ｐゴシック" charset="0"/>
                <a:cs typeface="ＭＳ Ｐゴシック" charset="0"/>
              </a:rPr>
              <a:t>Variable</a:t>
            </a:r>
            <a:r>
              <a:rPr kumimoji="0" lang="zh-CN" altLang="en-US" sz="2400" dirty="0">
                <a:solidFill>
                  <a:srgbClr val="C80000"/>
                </a:solidFill>
                <a:latin typeface="Arial" charset="0"/>
                <a:ea typeface="ＭＳ Ｐゴシック" charset="0"/>
                <a:cs typeface="ＭＳ Ｐゴシック" charset="0"/>
              </a:rPr>
              <a:t> </a:t>
            </a:r>
            <a:r>
              <a:rPr kumimoji="0" lang="en-US" altLang="zh-CN" sz="2400" dirty="0">
                <a:solidFill>
                  <a:srgbClr val="C80000"/>
                </a:solidFill>
                <a:latin typeface="Arial" charset="0"/>
                <a:ea typeface="ＭＳ Ｐゴシック" charset="0"/>
                <a:cs typeface="ＭＳ Ｐゴシック" charset="0"/>
              </a:rPr>
              <a:t>and</a:t>
            </a:r>
            <a:r>
              <a:rPr kumimoji="0" lang="zh-CN" altLang="en-US" sz="2400" dirty="0">
                <a:solidFill>
                  <a:srgbClr val="C80000"/>
                </a:solidFill>
                <a:latin typeface="Arial" charset="0"/>
                <a:ea typeface="ＭＳ Ｐゴシック" charset="0"/>
                <a:cs typeface="ＭＳ Ｐゴシック" charset="0"/>
              </a:rPr>
              <a:t> </a:t>
            </a:r>
            <a:r>
              <a:rPr kumimoji="0" lang="en-US" altLang="zh-CN" sz="2400" dirty="0">
                <a:solidFill>
                  <a:srgbClr val="C80000"/>
                </a:solidFill>
                <a:latin typeface="Arial" charset="0"/>
                <a:ea typeface="ＭＳ Ｐゴシック" charset="0"/>
                <a:cs typeface="ＭＳ Ｐゴシック" charset="0"/>
              </a:rPr>
              <a:t>Expression</a:t>
            </a:r>
            <a:endParaRPr kumimoji="0" lang="en-US" altLang="zh-CN" sz="2400" dirty="0">
              <a:latin typeface="Arial" charset="0"/>
              <a:ea typeface="ＭＳ Ｐゴシック" charset="0"/>
              <a:cs typeface="ＭＳ Ｐゴシック" charset="0"/>
            </a:endParaRPr>
          </a:p>
        </p:txBody>
      </p:sp>
      <p:sp>
        <p:nvSpPr>
          <p:cNvPr id="44039" name="Text Box 40"/>
          <p:cNvSpPr txBox="1">
            <a:spLocks noChangeArrowheads="1"/>
          </p:cNvSpPr>
          <p:nvPr/>
        </p:nvSpPr>
        <p:spPr bwMode="auto">
          <a:xfrm>
            <a:off x="186844" y="2702786"/>
            <a:ext cx="1382109"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cs typeface="ＭＳ Ｐゴシック" charset="0"/>
              </a:defRPr>
            </a:lvl2pPr>
            <a:lvl3pPr marL="1143000" indent="-228600">
              <a:defRPr kumimoji="1" sz="2400">
                <a:solidFill>
                  <a:schemeClr val="tx1"/>
                </a:solidFill>
                <a:latin typeface="Arial" charset="0"/>
                <a:ea typeface="ＭＳ Ｐゴシック" charset="0"/>
                <a:cs typeface="ＭＳ Ｐゴシック" charset="0"/>
              </a:defRPr>
            </a:lvl3pPr>
            <a:lvl4pPr marL="1600200" indent="-228600">
              <a:defRPr kumimoji="1" sz="2400">
                <a:solidFill>
                  <a:schemeClr val="tx1"/>
                </a:solidFill>
                <a:latin typeface="Arial" charset="0"/>
                <a:ea typeface="ＭＳ Ｐゴシック" charset="0"/>
                <a:cs typeface="ＭＳ Ｐゴシック" charset="0"/>
              </a:defRPr>
            </a:lvl4pPr>
            <a:lvl5pPr marL="2057400" indent="-228600">
              <a:defRPr kumimoji="1"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9pPr>
          </a:lstStyle>
          <a:p>
            <a:r>
              <a:rPr kumimoji="0" lang="en-US" altLang="zh-CN" dirty="0"/>
              <a:t>Rapidity:</a:t>
            </a:r>
          </a:p>
        </p:txBody>
      </p:sp>
      <p:graphicFrame>
        <p:nvGraphicFramePr>
          <p:cNvPr id="22" name="Object 11"/>
          <p:cNvGraphicFramePr>
            <a:graphicFrameLocks noChangeAspect="1"/>
          </p:cNvGraphicFramePr>
          <p:nvPr>
            <p:extLst>
              <p:ext uri="{D42A27DB-BD31-4B8C-83A1-F6EECF244321}">
                <p14:modId xmlns:p14="http://schemas.microsoft.com/office/powerpoint/2010/main" val="159486735"/>
              </p:ext>
            </p:extLst>
          </p:nvPr>
        </p:nvGraphicFramePr>
        <p:xfrm>
          <a:off x="1103872" y="3039020"/>
          <a:ext cx="1938951" cy="846455"/>
        </p:xfrm>
        <a:graphic>
          <a:graphicData uri="http://schemas.openxmlformats.org/presentationml/2006/ole">
            <mc:AlternateContent xmlns:mc="http://schemas.openxmlformats.org/markup-compatibility/2006">
              <mc:Choice xmlns:v="urn:schemas-microsoft-com:vml" Requires="v">
                <p:oleObj spid="_x0000_s236487" name="公式" r:id="rId4" imgW="1104840" imgH="482400" progId="Equation.3">
                  <p:embed/>
                </p:oleObj>
              </mc:Choice>
              <mc:Fallback>
                <p:oleObj name="公式" r:id="rId4" imgW="1104840" imgH="482400" progId="Equation.3">
                  <p:embed/>
                  <p:pic>
                    <p:nvPicPr>
                      <p:cNvPr id="22"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872" y="3039020"/>
                        <a:ext cx="1938951" cy="846455"/>
                      </a:xfrm>
                      <a:prstGeom prst="rect">
                        <a:avLst/>
                      </a:prstGeom>
                      <a:noFill/>
                      <a:ln>
                        <a:noFill/>
                      </a:ln>
                      <a:effectLst/>
                    </p:spPr>
                  </p:pic>
                </p:oleObj>
              </mc:Fallback>
            </mc:AlternateContent>
          </a:graphicData>
        </a:graphic>
      </p:graphicFrame>
      <p:sp>
        <p:nvSpPr>
          <p:cNvPr id="24" name="Text Box 40"/>
          <p:cNvSpPr txBox="1">
            <a:spLocks noChangeArrowheads="1"/>
          </p:cNvSpPr>
          <p:nvPr/>
        </p:nvSpPr>
        <p:spPr bwMode="auto">
          <a:xfrm>
            <a:off x="3846251" y="2546839"/>
            <a:ext cx="2528457"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cs typeface="ＭＳ Ｐゴシック" charset="0"/>
              </a:defRPr>
            </a:lvl2pPr>
            <a:lvl3pPr marL="1143000" indent="-228600">
              <a:defRPr kumimoji="1" sz="2400">
                <a:solidFill>
                  <a:schemeClr val="tx1"/>
                </a:solidFill>
                <a:latin typeface="Arial" charset="0"/>
                <a:ea typeface="ＭＳ Ｐゴシック" charset="0"/>
                <a:cs typeface="ＭＳ Ｐゴシック" charset="0"/>
              </a:defRPr>
            </a:lvl3pPr>
            <a:lvl4pPr marL="1600200" indent="-228600">
              <a:defRPr kumimoji="1" sz="2400">
                <a:solidFill>
                  <a:schemeClr val="tx1"/>
                </a:solidFill>
                <a:latin typeface="Arial" charset="0"/>
                <a:ea typeface="ＭＳ Ｐゴシック" charset="0"/>
                <a:cs typeface="ＭＳ Ｐゴシック" charset="0"/>
              </a:defRPr>
            </a:lvl4pPr>
            <a:lvl5pPr marL="2057400" indent="-228600">
              <a:defRPr kumimoji="1"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9pPr>
          </a:lstStyle>
          <a:p>
            <a:r>
              <a:rPr kumimoji="0" lang="en-US" altLang="zh-CN" dirty="0"/>
              <a:t>Pseudo</a:t>
            </a:r>
            <a:r>
              <a:rPr kumimoji="0" lang="zh-CN" altLang="en-US" dirty="0"/>
              <a:t>-</a:t>
            </a:r>
            <a:r>
              <a:rPr kumimoji="0" lang="en-US" altLang="zh-CN" dirty="0"/>
              <a:t>rapidity</a:t>
            </a:r>
            <a:r>
              <a:rPr kumimoji="0" lang="zh-CN" altLang="en-US" dirty="0"/>
              <a:t>：</a:t>
            </a:r>
            <a:endParaRPr kumimoji="0" lang="en-US" altLang="zh-CN" dirty="0"/>
          </a:p>
        </p:txBody>
      </p:sp>
      <p:sp>
        <p:nvSpPr>
          <p:cNvPr id="2" name="文本框 1"/>
          <p:cNvSpPr txBox="1"/>
          <p:nvPr/>
        </p:nvSpPr>
        <p:spPr>
          <a:xfrm>
            <a:off x="527768" y="1457940"/>
            <a:ext cx="2655044" cy="523220"/>
          </a:xfrm>
          <a:prstGeom prst="rect">
            <a:avLst/>
          </a:prstGeom>
          <a:noFill/>
        </p:spPr>
        <p:txBody>
          <a:bodyPr wrap="none" rtlCol="0">
            <a:spAutoFit/>
          </a:bodyPr>
          <a:lstStyle/>
          <a:p>
            <a:r>
              <a:rPr kumimoji="1" lang="en-US" altLang="zh-CN" sz="2800" dirty="0">
                <a:latin typeface="Times"/>
                <a:cs typeface="Times"/>
              </a:rPr>
              <a:t>Transverse</a:t>
            </a:r>
            <a:r>
              <a:rPr kumimoji="1" lang="zh-CN" altLang="en-US" sz="2800" dirty="0">
                <a:latin typeface="Times"/>
                <a:cs typeface="Times"/>
              </a:rPr>
              <a:t> </a:t>
            </a:r>
            <a:r>
              <a:rPr kumimoji="1" lang="en-US" altLang="zh-CN" sz="2800" dirty="0">
                <a:latin typeface="Times"/>
                <a:cs typeface="Times"/>
              </a:rPr>
              <a:t>mass:</a:t>
            </a:r>
            <a:r>
              <a:rPr kumimoji="1" lang="zh-CN" altLang="en-US" sz="2800" dirty="0">
                <a:latin typeface="Times"/>
                <a:cs typeface="Times"/>
              </a:rPr>
              <a:t> </a:t>
            </a:r>
          </a:p>
        </p:txBody>
      </p:sp>
      <p:graphicFrame>
        <p:nvGraphicFramePr>
          <p:cNvPr id="27" name="Object 9"/>
          <p:cNvGraphicFramePr>
            <a:graphicFrameLocks noChangeAspect="1"/>
          </p:cNvGraphicFramePr>
          <p:nvPr/>
        </p:nvGraphicFramePr>
        <p:xfrm>
          <a:off x="3366462" y="1528701"/>
          <a:ext cx="1744018" cy="498291"/>
        </p:xfrm>
        <a:graphic>
          <a:graphicData uri="http://schemas.openxmlformats.org/presentationml/2006/ole">
            <mc:AlternateContent xmlns:mc="http://schemas.openxmlformats.org/markup-compatibility/2006">
              <mc:Choice xmlns:v="urn:schemas-microsoft-com:vml" Requires="v">
                <p:oleObj spid="_x0000_s236488" name="公式" r:id="rId6" imgW="977760" imgH="279360" progId="Equation.3">
                  <p:embed/>
                </p:oleObj>
              </mc:Choice>
              <mc:Fallback>
                <p:oleObj name="公式" r:id="rId6" imgW="977760" imgH="279360" progId="Equation.3">
                  <p:embed/>
                  <p:pic>
                    <p:nvPicPr>
                      <p:cNvPr id="27"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6462" y="1528701"/>
                        <a:ext cx="1744018" cy="498291"/>
                      </a:xfrm>
                      <a:prstGeom prst="rect">
                        <a:avLst/>
                      </a:prstGeom>
                      <a:noFill/>
                      <a:ln>
                        <a:noFill/>
                      </a:ln>
                      <a:effectLst/>
                    </p:spPr>
                  </p:pic>
                </p:oleObj>
              </mc:Fallback>
            </mc:AlternateContent>
          </a:graphicData>
        </a:graphic>
      </p:graphicFrame>
      <p:graphicFrame>
        <p:nvGraphicFramePr>
          <p:cNvPr id="28" name="Object 15"/>
          <p:cNvGraphicFramePr>
            <a:graphicFrameLocks noChangeAspect="1"/>
          </p:cNvGraphicFramePr>
          <p:nvPr>
            <p:extLst>
              <p:ext uri="{D42A27DB-BD31-4B8C-83A1-F6EECF244321}">
                <p14:modId xmlns:p14="http://schemas.microsoft.com/office/powerpoint/2010/main" val="2898205999"/>
              </p:ext>
            </p:extLst>
          </p:nvPr>
        </p:nvGraphicFramePr>
        <p:xfrm>
          <a:off x="889020" y="3990331"/>
          <a:ext cx="1680693" cy="828675"/>
        </p:xfrm>
        <a:graphic>
          <a:graphicData uri="http://schemas.openxmlformats.org/presentationml/2006/ole">
            <mc:AlternateContent xmlns:mc="http://schemas.openxmlformats.org/markup-compatibility/2006">
              <mc:Choice xmlns:v="urn:schemas-microsoft-com:vml" Requires="v">
                <p:oleObj spid="_x0000_s236489" name="公式" r:id="rId8" imgW="927000" imgH="457200" progId="Equation.3">
                  <p:embed/>
                </p:oleObj>
              </mc:Choice>
              <mc:Fallback>
                <p:oleObj name="公式" r:id="rId8" imgW="927000" imgH="457200" progId="Equation.3">
                  <p:embed/>
                  <p:pic>
                    <p:nvPicPr>
                      <p:cNvPr id="28" name="Object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9020" y="3990331"/>
                        <a:ext cx="1680693" cy="828675"/>
                      </a:xfrm>
                      <a:prstGeom prst="rect">
                        <a:avLst/>
                      </a:prstGeom>
                      <a:noFill/>
                      <a:ln>
                        <a:noFill/>
                      </a:ln>
                      <a:effectLst/>
                    </p:spPr>
                  </p:pic>
                </p:oleObj>
              </mc:Fallback>
            </mc:AlternateContent>
          </a:graphicData>
        </a:graphic>
      </p:graphicFrame>
      <p:graphicFrame>
        <p:nvGraphicFramePr>
          <p:cNvPr id="29" name="Object 16"/>
          <p:cNvGraphicFramePr>
            <a:graphicFrameLocks noChangeAspect="1"/>
          </p:cNvGraphicFramePr>
          <p:nvPr>
            <p:extLst>
              <p:ext uri="{D42A27DB-BD31-4B8C-83A1-F6EECF244321}">
                <p14:modId xmlns:p14="http://schemas.microsoft.com/office/powerpoint/2010/main" val="3888685875"/>
              </p:ext>
            </p:extLst>
          </p:nvPr>
        </p:nvGraphicFramePr>
        <p:xfrm>
          <a:off x="4852193" y="3988351"/>
          <a:ext cx="1634007" cy="828675"/>
        </p:xfrm>
        <a:graphic>
          <a:graphicData uri="http://schemas.openxmlformats.org/presentationml/2006/ole">
            <mc:AlternateContent xmlns:mc="http://schemas.openxmlformats.org/markup-compatibility/2006">
              <mc:Choice xmlns:v="urn:schemas-microsoft-com:vml" Requires="v">
                <p:oleObj spid="_x0000_s236490" name="公式" r:id="rId10" imgW="901440" imgH="457200" progId="Equation.3">
                  <p:embed/>
                </p:oleObj>
              </mc:Choice>
              <mc:Fallback>
                <p:oleObj name="公式" r:id="rId10" imgW="901440" imgH="457200" progId="Equation.3">
                  <p:embed/>
                  <p:pic>
                    <p:nvPicPr>
                      <p:cNvPr id="29" name="Object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52193" y="3988351"/>
                        <a:ext cx="1634007" cy="828675"/>
                      </a:xfrm>
                      <a:prstGeom prst="rect">
                        <a:avLst/>
                      </a:prstGeom>
                      <a:noFill/>
                      <a:ln>
                        <a:noFill/>
                      </a:ln>
                      <a:effectLst/>
                    </p:spPr>
                  </p:pic>
                </p:oleObj>
              </mc:Fallback>
            </mc:AlternateContent>
          </a:graphicData>
        </a:graphic>
      </p:graphicFrame>
      <p:sp>
        <p:nvSpPr>
          <p:cNvPr id="3" name="文本框 2"/>
          <p:cNvSpPr txBox="1"/>
          <p:nvPr/>
        </p:nvSpPr>
        <p:spPr>
          <a:xfrm>
            <a:off x="186844" y="988225"/>
            <a:ext cx="5664194" cy="954107"/>
          </a:xfrm>
          <a:prstGeom prst="rect">
            <a:avLst/>
          </a:prstGeom>
          <a:noFill/>
        </p:spPr>
        <p:txBody>
          <a:bodyPr wrap="square" rtlCol="0">
            <a:spAutoFit/>
          </a:bodyPr>
          <a:lstStyle/>
          <a:p>
            <a:r>
              <a:rPr lang="en-US" altLang="zh-CN" sz="2800" dirty="0">
                <a:latin typeface="Times New Roman" charset="0"/>
              </a:rPr>
              <a:t>Relativistic Energy : E = ( p</a:t>
            </a:r>
            <a:r>
              <a:rPr lang="en-US" altLang="zh-CN" sz="2800" baseline="30000" dirty="0">
                <a:latin typeface="Times New Roman" charset="0"/>
              </a:rPr>
              <a:t>2</a:t>
            </a:r>
            <a:r>
              <a:rPr lang="en-US" altLang="zh-CN" baseline="30000" dirty="0">
                <a:latin typeface="Times New Roman" charset="0"/>
              </a:rPr>
              <a:t> </a:t>
            </a:r>
            <a:r>
              <a:rPr lang="en-US" altLang="zh-CN" sz="2800" dirty="0">
                <a:latin typeface="Times New Roman" charset="0"/>
              </a:rPr>
              <a:t>+ m</a:t>
            </a:r>
            <a:r>
              <a:rPr lang="en-US" altLang="zh-CN" sz="2800" baseline="-25000" dirty="0">
                <a:latin typeface="Times New Roman" charset="0"/>
              </a:rPr>
              <a:t>0</a:t>
            </a:r>
            <a:r>
              <a:rPr lang="en-US" altLang="zh-CN" sz="2800" baseline="30000" dirty="0">
                <a:latin typeface="Times New Roman" charset="0"/>
              </a:rPr>
              <a:t>2</a:t>
            </a:r>
            <a:r>
              <a:rPr lang="en-US" altLang="zh-CN" sz="2800" dirty="0">
                <a:latin typeface="Times New Roman" charset="0"/>
              </a:rPr>
              <a:t> )</a:t>
            </a:r>
            <a:r>
              <a:rPr lang="en-US" altLang="zh-CN" sz="2800" baseline="30000" dirty="0">
                <a:latin typeface="Times New Roman" charset="0"/>
              </a:rPr>
              <a:t>1/2 </a:t>
            </a:r>
          </a:p>
          <a:p>
            <a:r>
              <a:rPr lang="en-US" altLang="zh-CN" sz="2800" dirty="0">
                <a:latin typeface="Times New Roman" charset="0"/>
              </a:rPr>
              <a:t> </a:t>
            </a:r>
            <a:r>
              <a:rPr lang="zh-CN" altLang="en-US" sz="2800" dirty="0">
                <a:latin typeface="Times New Roman" charset="0"/>
              </a:rPr>
              <a:t> </a:t>
            </a:r>
            <a:endParaRPr kumimoji="1" lang="zh-CN" altLang="en-US" sz="2800" dirty="0">
              <a:latin typeface="Times"/>
              <a:cs typeface="Times"/>
            </a:endParaRPr>
          </a:p>
        </p:txBody>
      </p:sp>
      <p:grpSp>
        <p:nvGrpSpPr>
          <p:cNvPr id="7" name="组 6"/>
          <p:cNvGrpSpPr/>
          <p:nvPr/>
        </p:nvGrpSpPr>
        <p:grpSpPr>
          <a:xfrm>
            <a:off x="6577350" y="1064664"/>
            <a:ext cx="1951990" cy="1741192"/>
            <a:chOff x="527768" y="4274021"/>
            <a:chExt cx="3505200" cy="2827337"/>
          </a:xfrm>
        </p:grpSpPr>
        <p:pic>
          <p:nvPicPr>
            <p:cNvPr id="35" name="Picture 4" descr="screenshot_06252k_side_r1177002_t25_ev9"/>
            <p:cNvPicPr>
              <a:picLocks noChangeAspect="1" noChangeArrowheads="1"/>
            </p:cNvPicPr>
            <p:nvPr/>
          </p:nvPicPr>
          <p:blipFill>
            <a:blip r:embed="rId12">
              <a:extLst>
                <a:ext uri="{28A0092B-C50C-407E-A947-70E740481C1C}">
                  <a14:useLocalDpi xmlns:a14="http://schemas.microsoft.com/office/drawing/2010/main" val="0"/>
                </a:ext>
              </a:extLst>
            </a:blip>
            <a:srcRect l="3026" r="3152" b="1961"/>
            <a:stretch>
              <a:fillRect/>
            </a:stretch>
          </p:blipFill>
          <p:spPr bwMode="auto">
            <a:xfrm>
              <a:off x="527768" y="4274021"/>
              <a:ext cx="3505200" cy="282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6" name="Group 42"/>
            <p:cNvGrpSpPr>
              <a:grpSpLocks/>
            </p:cNvGrpSpPr>
            <p:nvPr/>
          </p:nvGrpSpPr>
          <p:grpSpPr bwMode="auto">
            <a:xfrm>
              <a:off x="680168" y="4358158"/>
              <a:ext cx="3124200" cy="2673350"/>
              <a:chOff x="3168" y="2400"/>
              <a:chExt cx="1968" cy="1684"/>
            </a:xfrm>
          </p:grpSpPr>
          <p:sp>
            <p:nvSpPr>
              <p:cNvPr id="37" name="Line 24"/>
              <p:cNvSpPr>
                <a:spLocks noChangeShapeType="1"/>
              </p:cNvSpPr>
              <p:nvPr/>
            </p:nvSpPr>
            <p:spPr bwMode="auto">
              <a:xfrm>
                <a:off x="3168" y="3226"/>
                <a:ext cx="1968" cy="0"/>
              </a:xfrm>
              <a:prstGeom prst="line">
                <a:avLst/>
              </a:prstGeom>
              <a:noFill/>
              <a:ln w="38100">
                <a:solidFill>
                  <a:srgbClr val="FFCC00"/>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38" name="Line 25"/>
              <p:cNvSpPr>
                <a:spLocks noChangeShapeType="1"/>
              </p:cNvSpPr>
              <p:nvPr/>
            </p:nvSpPr>
            <p:spPr bwMode="auto">
              <a:xfrm flipV="1">
                <a:off x="4207" y="2400"/>
                <a:ext cx="0" cy="1684"/>
              </a:xfrm>
              <a:prstGeom prst="line">
                <a:avLst/>
              </a:prstGeom>
              <a:noFill/>
              <a:ln w="38100">
                <a:solidFill>
                  <a:srgbClr val="FFCC00"/>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39" name="Line 26"/>
              <p:cNvSpPr>
                <a:spLocks noChangeShapeType="1"/>
              </p:cNvSpPr>
              <p:nvPr/>
            </p:nvSpPr>
            <p:spPr bwMode="auto">
              <a:xfrm flipV="1">
                <a:off x="4207" y="2636"/>
                <a:ext cx="444" cy="591"/>
              </a:xfrm>
              <a:prstGeom prst="line">
                <a:avLst/>
              </a:prstGeom>
              <a:noFill/>
              <a:ln w="381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zh-CN" altLang="en-US"/>
              </a:p>
            </p:txBody>
          </p:sp>
          <p:sp>
            <p:nvSpPr>
              <p:cNvPr id="40" name="Line 27"/>
              <p:cNvSpPr>
                <a:spLocks noChangeShapeType="1"/>
              </p:cNvSpPr>
              <p:nvPr/>
            </p:nvSpPr>
            <p:spPr bwMode="auto">
              <a:xfrm>
                <a:off x="4651" y="2636"/>
                <a:ext cx="0" cy="591"/>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41" name="Line 28"/>
              <p:cNvSpPr>
                <a:spLocks noChangeShapeType="1"/>
              </p:cNvSpPr>
              <p:nvPr/>
            </p:nvSpPr>
            <p:spPr bwMode="auto">
              <a:xfrm flipH="1">
                <a:off x="4207" y="2636"/>
                <a:ext cx="444" cy="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42" name="Rectangle 29"/>
              <p:cNvSpPr>
                <a:spLocks noChangeArrowheads="1"/>
              </p:cNvSpPr>
              <p:nvPr/>
            </p:nvSpPr>
            <p:spPr bwMode="auto">
              <a:xfrm>
                <a:off x="4917" y="3227"/>
                <a:ext cx="191" cy="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342900" indent="-342900" algn="l">
                  <a:lnSpc>
                    <a:spcPct val="90000"/>
                  </a:lnSpc>
                  <a:spcBef>
                    <a:spcPct val="20000"/>
                  </a:spcBef>
                </a:pPr>
                <a:r>
                  <a:rPr lang="en-US" altLang="zh-CN">
                    <a:solidFill>
                      <a:srgbClr val="FF9900"/>
                    </a:solidFill>
                    <a:latin typeface="Arial Rounded MT Bold" charset="0"/>
                  </a:rPr>
                  <a:t>z</a:t>
                </a:r>
              </a:p>
            </p:txBody>
          </p:sp>
          <p:sp>
            <p:nvSpPr>
              <p:cNvPr id="43" name="Text Box 30"/>
              <p:cNvSpPr txBox="1">
                <a:spLocks noChangeArrowheads="1"/>
              </p:cNvSpPr>
              <p:nvPr/>
            </p:nvSpPr>
            <p:spPr bwMode="auto">
              <a:xfrm>
                <a:off x="4656" y="2400"/>
                <a:ext cx="2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eaLnBrk="0" hangingPunct="0">
                  <a:defRPr>
                    <a:solidFill>
                      <a:schemeClr val="tx1"/>
                    </a:solidFill>
                    <a:latin typeface="Times New Roman" charset="0"/>
                    <a:ea typeface="宋体" charset="0"/>
                  </a:defRPr>
                </a:lvl1pPr>
                <a:lvl2pPr marL="742950" indent="-285750" eaLnBrk="0" hangingPunct="0">
                  <a:defRPr>
                    <a:solidFill>
                      <a:schemeClr val="tx1"/>
                    </a:solidFill>
                    <a:latin typeface="Times New Roman" charset="0"/>
                    <a:ea typeface="宋体" charset="0"/>
                  </a:defRPr>
                </a:lvl2pPr>
                <a:lvl3pPr marL="1143000" indent="-228600" eaLnBrk="0" hangingPunct="0">
                  <a:defRPr>
                    <a:solidFill>
                      <a:schemeClr val="tx1"/>
                    </a:solidFill>
                    <a:latin typeface="Times New Roman" charset="0"/>
                    <a:ea typeface="宋体" charset="0"/>
                  </a:defRPr>
                </a:lvl3pPr>
                <a:lvl4pPr marL="1600200" indent="-228600" eaLnBrk="0" hangingPunct="0">
                  <a:defRPr>
                    <a:solidFill>
                      <a:schemeClr val="tx1"/>
                    </a:solidFill>
                    <a:latin typeface="Times New Roman" charset="0"/>
                    <a:ea typeface="宋体" charset="0"/>
                  </a:defRPr>
                </a:lvl4pPr>
                <a:lvl5pPr marL="2057400" indent="-228600" eaLnBrk="0" hangingPunct="0">
                  <a:defRPr>
                    <a:solidFill>
                      <a:schemeClr val="tx1"/>
                    </a:solidFill>
                    <a:latin typeface="Times New Roman" charset="0"/>
                    <a:ea typeface="宋体" charset="0"/>
                  </a:defRPr>
                </a:lvl5pPr>
                <a:lvl6pPr marL="2514600" indent="-228600" algn="ctr" eaLnBrk="0" fontAlgn="base" hangingPunct="0">
                  <a:spcBef>
                    <a:spcPct val="0"/>
                  </a:spcBef>
                  <a:spcAft>
                    <a:spcPct val="0"/>
                  </a:spcAft>
                  <a:defRPr>
                    <a:solidFill>
                      <a:schemeClr val="tx1"/>
                    </a:solidFill>
                    <a:latin typeface="Times New Roman" charset="0"/>
                    <a:ea typeface="宋体" charset="0"/>
                  </a:defRPr>
                </a:lvl6pPr>
                <a:lvl7pPr marL="2971800" indent="-228600" algn="ctr" eaLnBrk="0" fontAlgn="base" hangingPunct="0">
                  <a:spcBef>
                    <a:spcPct val="0"/>
                  </a:spcBef>
                  <a:spcAft>
                    <a:spcPct val="0"/>
                  </a:spcAft>
                  <a:defRPr>
                    <a:solidFill>
                      <a:schemeClr val="tx1"/>
                    </a:solidFill>
                    <a:latin typeface="Times New Roman" charset="0"/>
                    <a:ea typeface="宋体" charset="0"/>
                  </a:defRPr>
                </a:lvl7pPr>
                <a:lvl8pPr marL="3429000" indent="-228600" algn="ctr" eaLnBrk="0" fontAlgn="base" hangingPunct="0">
                  <a:spcBef>
                    <a:spcPct val="0"/>
                  </a:spcBef>
                  <a:spcAft>
                    <a:spcPct val="0"/>
                  </a:spcAft>
                  <a:defRPr>
                    <a:solidFill>
                      <a:schemeClr val="tx1"/>
                    </a:solidFill>
                    <a:latin typeface="Times New Roman" charset="0"/>
                    <a:ea typeface="宋体" charset="0"/>
                  </a:defRPr>
                </a:lvl8pPr>
                <a:lvl9pPr marL="3886200" indent="-228600" algn="ctr" eaLnBrk="0" fontAlgn="base" hangingPunct="0">
                  <a:spcBef>
                    <a:spcPct val="0"/>
                  </a:spcBef>
                  <a:spcAft>
                    <a:spcPct val="0"/>
                  </a:spcAft>
                  <a:defRPr>
                    <a:solidFill>
                      <a:schemeClr val="tx1"/>
                    </a:solidFill>
                    <a:latin typeface="Times New Roman" charset="0"/>
                    <a:ea typeface="宋体" charset="0"/>
                  </a:defRPr>
                </a:lvl9pPr>
              </a:lstStyle>
              <a:p>
                <a:pPr eaLnBrk="1" hangingPunct="1"/>
                <a:r>
                  <a:rPr lang="en-US" altLang="zh-CN" sz="2400" b="1" i="1">
                    <a:solidFill>
                      <a:schemeClr val="bg1"/>
                    </a:solidFill>
                  </a:rPr>
                  <a:t>p</a:t>
                </a:r>
              </a:p>
            </p:txBody>
          </p:sp>
          <p:sp>
            <p:nvSpPr>
              <p:cNvPr id="44" name="Text Box 31"/>
              <p:cNvSpPr txBox="1">
                <a:spLocks noChangeArrowheads="1"/>
              </p:cNvSpPr>
              <p:nvPr/>
            </p:nvSpPr>
            <p:spPr bwMode="auto">
              <a:xfrm>
                <a:off x="3886" y="2448"/>
                <a:ext cx="29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eaLnBrk="0" hangingPunct="0">
                  <a:defRPr>
                    <a:solidFill>
                      <a:schemeClr val="tx1"/>
                    </a:solidFill>
                    <a:latin typeface="Times New Roman" charset="0"/>
                    <a:ea typeface="宋体" charset="0"/>
                  </a:defRPr>
                </a:lvl1pPr>
                <a:lvl2pPr marL="742950" indent="-285750" eaLnBrk="0" hangingPunct="0">
                  <a:defRPr>
                    <a:solidFill>
                      <a:schemeClr val="tx1"/>
                    </a:solidFill>
                    <a:latin typeface="Times New Roman" charset="0"/>
                    <a:ea typeface="宋体" charset="0"/>
                  </a:defRPr>
                </a:lvl2pPr>
                <a:lvl3pPr marL="1143000" indent="-228600" eaLnBrk="0" hangingPunct="0">
                  <a:defRPr>
                    <a:solidFill>
                      <a:schemeClr val="tx1"/>
                    </a:solidFill>
                    <a:latin typeface="Times New Roman" charset="0"/>
                    <a:ea typeface="宋体" charset="0"/>
                  </a:defRPr>
                </a:lvl3pPr>
                <a:lvl4pPr marL="1600200" indent="-228600" eaLnBrk="0" hangingPunct="0">
                  <a:defRPr>
                    <a:solidFill>
                      <a:schemeClr val="tx1"/>
                    </a:solidFill>
                    <a:latin typeface="Times New Roman" charset="0"/>
                    <a:ea typeface="宋体" charset="0"/>
                  </a:defRPr>
                </a:lvl4pPr>
                <a:lvl5pPr marL="2057400" indent="-228600" eaLnBrk="0" hangingPunct="0">
                  <a:defRPr>
                    <a:solidFill>
                      <a:schemeClr val="tx1"/>
                    </a:solidFill>
                    <a:latin typeface="Times New Roman" charset="0"/>
                    <a:ea typeface="宋体" charset="0"/>
                  </a:defRPr>
                </a:lvl5pPr>
                <a:lvl6pPr marL="2514600" indent="-228600" algn="ctr" eaLnBrk="0" fontAlgn="base" hangingPunct="0">
                  <a:spcBef>
                    <a:spcPct val="0"/>
                  </a:spcBef>
                  <a:spcAft>
                    <a:spcPct val="0"/>
                  </a:spcAft>
                  <a:defRPr>
                    <a:solidFill>
                      <a:schemeClr val="tx1"/>
                    </a:solidFill>
                    <a:latin typeface="Times New Roman" charset="0"/>
                    <a:ea typeface="宋体" charset="0"/>
                  </a:defRPr>
                </a:lvl6pPr>
                <a:lvl7pPr marL="2971800" indent="-228600" algn="ctr" eaLnBrk="0" fontAlgn="base" hangingPunct="0">
                  <a:spcBef>
                    <a:spcPct val="0"/>
                  </a:spcBef>
                  <a:spcAft>
                    <a:spcPct val="0"/>
                  </a:spcAft>
                  <a:defRPr>
                    <a:solidFill>
                      <a:schemeClr val="tx1"/>
                    </a:solidFill>
                    <a:latin typeface="Times New Roman" charset="0"/>
                    <a:ea typeface="宋体" charset="0"/>
                  </a:defRPr>
                </a:lvl7pPr>
                <a:lvl8pPr marL="3429000" indent="-228600" algn="ctr" eaLnBrk="0" fontAlgn="base" hangingPunct="0">
                  <a:spcBef>
                    <a:spcPct val="0"/>
                  </a:spcBef>
                  <a:spcAft>
                    <a:spcPct val="0"/>
                  </a:spcAft>
                  <a:defRPr>
                    <a:solidFill>
                      <a:schemeClr val="tx1"/>
                    </a:solidFill>
                    <a:latin typeface="Times New Roman" charset="0"/>
                    <a:ea typeface="宋体" charset="0"/>
                  </a:defRPr>
                </a:lvl8pPr>
                <a:lvl9pPr marL="3886200" indent="-228600" algn="ctr" eaLnBrk="0" fontAlgn="base" hangingPunct="0">
                  <a:spcBef>
                    <a:spcPct val="0"/>
                  </a:spcBef>
                  <a:spcAft>
                    <a:spcPct val="0"/>
                  </a:spcAft>
                  <a:defRPr>
                    <a:solidFill>
                      <a:schemeClr val="tx1"/>
                    </a:solidFill>
                    <a:latin typeface="Times New Roman" charset="0"/>
                    <a:ea typeface="宋体" charset="0"/>
                  </a:defRPr>
                </a:lvl9pPr>
              </a:lstStyle>
              <a:p>
                <a:pPr eaLnBrk="1" hangingPunct="1"/>
                <a:r>
                  <a:rPr lang="en-US" altLang="zh-CN" sz="2400" b="1" i="1" dirty="0" err="1">
                    <a:solidFill>
                      <a:schemeClr val="bg1"/>
                    </a:solidFill>
                  </a:rPr>
                  <a:t>p</a:t>
                </a:r>
                <a:r>
                  <a:rPr lang="en-US" altLang="zh-CN" sz="2400" b="1" i="1" baseline="-25000" dirty="0" err="1">
                    <a:solidFill>
                      <a:schemeClr val="bg1"/>
                    </a:solidFill>
                  </a:rPr>
                  <a:t>T</a:t>
                </a:r>
                <a:endParaRPr lang="en-US" altLang="zh-CN" sz="2400" b="1" i="1" baseline="-25000" dirty="0">
                  <a:solidFill>
                    <a:schemeClr val="bg1"/>
                  </a:solidFill>
                </a:endParaRPr>
              </a:p>
            </p:txBody>
          </p:sp>
          <p:sp>
            <p:nvSpPr>
              <p:cNvPr id="45" name="Text Box 32"/>
              <p:cNvSpPr txBox="1">
                <a:spLocks noChangeArrowheads="1"/>
              </p:cNvSpPr>
              <p:nvPr/>
            </p:nvSpPr>
            <p:spPr bwMode="auto">
              <a:xfrm>
                <a:off x="4526" y="3168"/>
                <a:ext cx="26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eaLnBrk="0" hangingPunct="0">
                  <a:defRPr>
                    <a:solidFill>
                      <a:schemeClr val="tx1"/>
                    </a:solidFill>
                    <a:latin typeface="Times New Roman" charset="0"/>
                    <a:ea typeface="宋体" charset="0"/>
                  </a:defRPr>
                </a:lvl1pPr>
                <a:lvl2pPr marL="742950" indent="-285750" eaLnBrk="0" hangingPunct="0">
                  <a:defRPr>
                    <a:solidFill>
                      <a:schemeClr val="tx1"/>
                    </a:solidFill>
                    <a:latin typeface="Times New Roman" charset="0"/>
                    <a:ea typeface="宋体" charset="0"/>
                  </a:defRPr>
                </a:lvl2pPr>
                <a:lvl3pPr marL="1143000" indent="-228600" eaLnBrk="0" hangingPunct="0">
                  <a:defRPr>
                    <a:solidFill>
                      <a:schemeClr val="tx1"/>
                    </a:solidFill>
                    <a:latin typeface="Times New Roman" charset="0"/>
                    <a:ea typeface="宋体" charset="0"/>
                  </a:defRPr>
                </a:lvl3pPr>
                <a:lvl4pPr marL="1600200" indent="-228600" eaLnBrk="0" hangingPunct="0">
                  <a:defRPr>
                    <a:solidFill>
                      <a:schemeClr val="tx1"/>
                    </a:solidFill>
                    <a:latin typeface="Times New Roman" charset="0"/>
                    <a:ea typeface="宋体" charset="0"/>
                  </a:defRPr>
                </a:lvl4pPr>
                <a:lvl5pPr marL="2057400" indent="-228600" eaLnBrk="0" hangingPunct="0">
                  <a:defRPr>
                    <a:solidFill>
                      <a:schemeClr val="tx1"/>
                    </a:solidFill>
                    <a:latin typeface="Times New Roman" charset="0"/>
                    <a:ea typeface="宋体" charset="0"/>
                  </a:defRPr>
                </a:lvl5pPr>
                <a:lvl6pPr marL="2514600" indent="-228600" algn="ctr" eaLnBrk="0" fontAlgn="base" hangingPunct="0">
                  <a:spcBef>
                    <a:spcPct val="0"/>
                  </a:spcBef>
                  <a:spcAft>
                    <a:spcPct val="0"/>
                  </a:spcAft>
                  <a:defRPr>
                    <a:solidFill>
                      <a:schemeClr val="tx1"/>
                    </a:solidFill>
                    <a:latin typeface="Times New Roman" charset="0"/>
                    <a:ea typeface="宋体" charset="0"/>
                  </a:defRPr>
                </a:lvl6pPr>
                <a:lvl7pPr marL="2971800" indent="-228600" algn="ctr" eaLnBrk="0" fontAlgn="base" hangingPunct="0">
                  <a:spcBef>
                    <a:spcPct val="0"/>
                  </a:spcBef>
                  <a:spcAft>
                    <a:spcPct val="0"/>
                  </a:spcAft>
                  <a:defRPr>
                    <a:solidFill>
                      <a:schemeClr val="tx1"/>
                    </a:solidFill>
                    <a:latin typeface="Times New Roman" charset="0"/>
                    <a:ea typeface="宋体" charset="0"/>
                  </a:defRPr>
                </a:lvl7pPr>
                <a:lvl8pPr marL="3429000" indent="-228600" algn="ctr" eaLnBrk="0" fontAlgn="base" hangingPunct="0">
                  <a:spcBef>
                    <a:spcPct val="0"/>
                  </a:spcBef>
                  <a:spcAft>
                    <a:spcPct val="0"/>
                  </a:spcAft>
                  <a:defRPr>
                    <a:solidFill>
                      <a:schemeClr val="tx1"/>
                    </a:solidFill>
                    <a:latin typeface="Times New Roman" charset="0"/>
                    <a:ea typeface="宋体" charset="0"/>
                  </a:defRPr>
                </a:lvl8pPr>
                <a:lvl9pPr marL="3886200" indent="-228600" algn="ctr" eaLnBrk="0" fontAlgn="base" hangingPunct="0">
                  <a:spcBef>
                    <a:spcPct val="0"/>
                  </a:spcBef>
                  <a:spcAft>
                    <a:spcPct val="0"/>
                  </a:spcAft>
                  <a:defRPr>
                    <a:solidFill>
                      <a:schemeClr val="tx1"/>
                    </a:solidFill>
                    <a:latin typeface="Times New Roman" charset="0"/>
                    <a:ea typeface="宋体" charset="0"/>
                  </a:defRPr>
                </a:lvl9pPr>
              </a:lstStyle>
              <a:p>
                <a:pPr eaLnBrk="1" hangingPunct="1"/>
                <a:r>
                  <a:rPr lang="en-US" altLang="zh-CN" sz="2400" b="1" i="1">
                    <a:solidFill>
                      <a:schemeClr val="bg1"/>
                    </a:solidFill>
                  </a:rPr>
                  <a:t>p</a:t>
                </a:r>
                <a:r>
                  <a:rPr lang="en-US" altLang="zh-CN" sz="2400" b="1" i="1" baseline="-25000">
                    <a:solidFill>
                      <a:schemeClr val="bg1"/>
                    </a:solidFill>
                  </a:rPr>
                  <a:t>z</a:t>
                </a:r>
              </a:p>
            </p:txBody>
          </p:sp>
          <p:sp>
            <p:nvSpPr>
              <p:cNvPr id="46" name="Line 41"/>
              <p:cNvSpPr>
                <a:spLocks noChangeShapeType="1"/>
              </p:cNvSpPr>
              <p:nvPr/>
            </p:nvSpPr>
            <p:spPr bwMode="auto">
              <a:xfrm>
                <a:off x="4714" y="2476"/>
                <a:ext cx="144" cy="0"/>
              </a:xfrm>
              <a:prstGeom prst="line">
                <a:avLst/>
              </a:prstGeom>
              <a:noFill/>
              <a:ln w="25400">
                <a:solidFill>
                  <a:schemeClr val="bg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zh-CN" altLang="en-US"/>
              </a:p>
            </p:txBody>
          </p:sp>
        </p:grpSp>
      </p:grpSp>
      <p:sp>
        <p:nvSpPr>
          <p:cNvPr id="50" name="Text Box 38"/>
          <p:cNvSpPr txBox="1">
            <a:spLocks noChangeArrowheads="1"/>
          </p:cNvSpPr>
          <p:nvPr/>
        </p:nvSpPr>
        <p:spPr bwMode="auto">
          <a:xfrm>
            <a:off x="648682" y="2008750"/>
            <a:ext cx="1852490"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cs typeface="ＭＳ Ｐゴシック" charset="0"/>
              </a:defRPr>
            </a:lvl2pPr>
            <a:lvl3pPr marL="1143000" indent="-228600">
              <a:defRPr kumimoji="1" sz="2400">
                <a:solidFill>
                  <a:schemeClr val="tx1"/>
                </a:solidFill>
                <a:latin typeface="Arial" charset="0"/>
                <a:ea typeface="ＭＳ Ｐゴシック" charset="0"/>
                <a:cs typeface="ＭＳ Ｐゴシック" charset="0"/>
              </a:defRPr>
            </a:lvl3pPr>
            <a:lvl4pPr marL="1600200" indent="-228600">
              <a:defRPr kumimoji="1" sz="2400">
                <a:solidFill>
                  <a:schemeClr val="tx1"/>
                </a:solidFill>
                <a:latin typeface="Arial" charset="0"/>
                <a:ea typeface="ＭＳ Ｐゴシック" charset="0"/>
                <a:cs typeface="ＭＳ Ｐゴシック" charset="0"/>
              </a:defRPr>
            </a:lvl4pPr>
            <a:lvl5pPr marL="2057400" indent="-228600">
              <a:defRPr kumimoji="1"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9pPr>
          </a:lstStyle>
          <a:p>
            <a:r>
              <a:rPr kumimoji="0" lang="en-US" altLang="zh-CN" dirty="0"/>
              <a:t>P</a:t>
            </a:r>
            <a:r>
              <a:rPr kumimoji="0" lang="en-US" altLang="zh-CN" baseline="-25000" dirty="0"/>
              <a:t>T</a:t>
            </a:r>
            <a:r>
              <a:rPr kumimoji="0" lang="en-US" altLang="zh-CN" dirty="0"/>
              <a:t> = P sin</a:t>
            </a:r>
            <a:r>
              <a:rPr kumimoji="0" lang="zh-CN" altLang="en-US" dirty="0"/>
              <a:t>θ</a:t>
            </a:r>
            <a:endParaRPr kumimoji="0" lang="en-US" altLang="zh-CN" dirty="0">
              <a:latin typeface="Symbol" charset="0"/>
              <a:sym typeface="Symbol" charset="0"/>
            </a:endParaRPr>
          </a:p>
        </p:txBody>
      </p:sp>
      <p:pic>
        <p:nvPicPr>
          <p:cNvPr id="6" name="图片 5">
            <a:extLst>
              <a:ext uri="{FF2B5EF4-FFF2-40B4-BE49-F238E27FC236}">
                <a16:creationId xmlns:a16="http://schemas.microsoft.com/office/drawing/2014/main" id="{257FC192-46BD-714F-A70A-701248E3E8AC}"/>
              </a:ext>
            </a:extLst>
          </p:cNvPr>
          <p:cNvPicPr>
            <a:picLocks noChangeAspect="1"/>
          </p:cNvPicPr>
          <p:nvPr/>
        </p:nvPicPr>
        <p:blipFill>
          <a:blip r:embed="rId13"/>
          <a:stretch>
            <a:fillRect/>
          </a:stretch>
        </p:blipFill>
        <p:spPr>
          <a:xfrm>
            <a:off x="4516695" y="3074360"/>
            <a:ext cx="3939010" cy="668548"/>
          </a:xfrm>
          <a:prstGeom prst="rect">
            <a:avLst/>
          </a:prstGeom>
        </p:spPr>
      </p:pic>
      <p:sp>
        <p:nvSpPr>
          <p:cNvPr id="9" name="文本框 8">
            <a:extLst>
              <a:ext uri="{FF2B5EF4-FFF2-40B4-BE49-F238E27FC236}">
                <a16:creationId xmlns:a16="http://schemas.microsoft.com/office/drawing/2014/main" id="{9AFF04A9-35FC-D641-81F6-AAF0B4D5006A}"/>
              </a:ext>
            </a:extLst>
          </p:cNvPr>
          <p:cNvSpPr txBox="1"/>
          <p:nvPr/>
        </p:nvSpPr>
        <p:spPr>
          <a:xfrm>
            <a:off x="251520" y="4923862"/>
            <a:ext cx="3336170" cy="892552"/>
          </a:xfrm>
          <a:prstGeom prst="rect">
            <a:avLst/>
          </a:prstGeom>
          <a:noFill/>
        </p:spPr>
        <p:txBody>
          <a:bodyPr wrap="none" rtlCol="0">
            <a:spAutoFit/>
          </a:bodyPr>
          <a:lstStyle/>
          <a:p>
            <a:r>
              <a:rPr kumimoji="1" lang="zh-CN" altLang="en-US" dirty="0"/>
              <a:t> </a:t>
            </a:r>
            <a:r>
              <a:rPr kumimoji="1" lang="en-US" altLang="zh-CN" sz="2400" i="1" dirty="0">
                <a:latin typeface="Times" pitchFamily="2" charset="0"/>
              </a:rPr>
              <a:t>p=</a:t>
            </a:r>
            <a:r>
              <a:rPr kumimoji="1" lang="en-US" altLang="zh-CN" sz="2400" dirty="0">
                <a:latin typeface="Times" pitchFamily="2" charset="0"/>
              </a:rPr>
              <a:t>100</a:t>
            </a:r>
            <a:r>
              <a:rPr kumimoji="1" lang="zh-CN" altLang="en-US" sz="2400" dirty="0">
                <a:latin typeface="Times" pitchFamily="2" charset="0"/>
              </a:rPr>
              <a:t> </a:t>
            </a:r>
            <a:r>
              <a:rPr kumimoji="1" lang="en-US" altLang="zh-CN" sz="2400" dirty="0">
                <a:latin typeface="Times" pitchFamily="2" charset="0"/>
              </a:rPr>
              <a:t>GeV</a:t>
            </a:r>
            <a:r>
              <a:rPr kumimoji="1" lang="en-US" altLang="zh-CN" sz="2400" i="1" dirty="0">
                <a:latin typeface="Times" pitchFamily="2" charset="0"/>
              </a:rPr>
              <a:t>/c,</a:t>
            </a:r>
            <a:r>
              <a:rPr kumimoji="1" lang="zh-CN" altLang="en-US" sz="2400" i="1" dirty="0">
                <a:latin typeface="Times" pitchFamily="2" charset="0"/>
              </a:rPr>
              <a:t>    </a:t>
            </a:r>
            <a:r>
              <a:rPr kumimoji="1" lang="en-US" altLang="zh-CN" sz="2400" i="1" dirty="0">
                <a:latin typeface="Times" pitchFamily="2" charset="0"/>
              </a:rPr>
              <a:t>y=</a:t>
            </a:r>
            <a:r>
              <a:rPr kumimoji="1" lang="en-US" altLang="zh-CN" sz="2400" dirty="0">
                <a:latin typeface="Times" pitchFamily="2" charset="0"/>
              </a:rPr>
              <a:t>5.36</a:t>
            </a:r>
          </a:p>
          <a:p>
            <a:r>
              <a:rPr kumimoji="1" lang="zh-CN" altLang="en-US" sz="2400" i="1" dirty="0">
                <a:latin typeface="Times" pitchFamily="2" charset="0"/>
              </a:rPr>
              <a:t> </a:t>
            </a:r>
            <a:r>
              <a:rPr kumimoji="1" lang="en-US" altLang="zh-CN" sz="2400" i="1" dirty="0">
                <a:latin typeface="Times" pitchFamily="2" charset="0"/>
              </a:rPr>
              <a:t>p=</a:t>
            </a:r>
            <a:r>
              <a:rPr kumimoji="1" lang="en-US" altLang="zh-CN" sz="2400" dirty="0">
                <a:latin typeface="Times" pitchFamily="2" charset="0"/>
              </a:rPr>
              <a:t>1380</a:t>
            </a:r>
            <a:r>
              <a:rPr kumimoji="1" lang="zh-CN" altLang="en-US" sz="2400" dirty="0">
                <a:latin typeface="Times" pitchFamily="2" charset="0"/>
              </a:rPr>
              <a:t> </a:t>
            </a:r>
            <a:r>
              <a:rPr kumimoji="1" lang="en-US" altLang="zh-CN" sz="2400" dirty="0">
                <a:latin typeface="Times" pitchFamily="2" charset="0"/>
              </a:rPr>
              <a:t>GeV</a:t>
            </a:r>
            <a:r>
              <a:rPr kumimoji="1" lang="en-US" altLang="zh-CN" sz="2400" i="1" dirty="0">
                <a:latin typeface="Times" pitchFamily="2" charset="0"/>
              </a:rPr>
              <a:t>/c.</a:t>
            </a:r>
            <a:r>
              <a:rPr kumimoji="1" lang="zh-CN" altLang="en-US" sz="2400" i="1" dirty="0">
                <a:latin typeface="Times" pitchFamily="2" charset="0"/>
              </a:rPr>
              <a:t>  </a:t>
            </a:r>
            <a:r>
              <a:rPr kumimoji="1" lang="en-US" altLang="zh-CN" sz="2400" i="1" dirty="0">
                <a:latin typeface="Times" pitchFamily="2" charset="0"/>
              </a:rPr>
              <a:t>y=</a:t>
            </a:r>
            <a:r>
              <a:rPr kumimoji="1" lang="en-US" altLang="zh-CN" sz="2400" dirty="0">
                <a:latin typeface="Times" pitchFamily="2" charset="0"/>
              </a:rPr>
              <a:t>7.99</a:t>
            </a:r>
            <a:r>
              <a:rPr kumimoji="1" lang="zh-CN" altLang="en-US" sz="2400" dirty="0">
                <a:latin typeface="Times" pitchFamily="2" charset="0"/>
              </a:rPr>
              <a:t> </a:t>
            </a:r>
          </a:p>
        </p:txBody>
      </p:sp>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2332D79D-A76A-5345-A168-99467DDD64E9}"/>
                  </a:ext>
                </a:extLst>
              </p:cNvPr>
              <p:cNvSpPr txBox="1"/>
              <p:nvPr/>
            </p:nvSpPr>
            <p:spPr>
              <a:xfrm>
                <a:off x="4047725" y="5108528"/>
                <a:ext cx="4653966"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latin typeface="Cambria Math" panose="02040503050406030204" pitchFamily="18" charset="0"/>
                        </a:rPr>
                        <m:t>𝑣</m:t>
                      </m:r>
                      <m:r>
                        <a:rPr kumimoji="1" lang="en-US" altLang="zh-CN" i="1">
                          <a:latin typeface="Cambria Math" panose="02040503050406030204" pitchFamily="18" charset="0"/>
                          <a:ea typeface="Cambria Math" panose="02040503050406030204" pitchFamily="18" charset="0"/>
                        </a:rPr>
                        <m:t>≈</m:t>
                      </m:r>
                      <m:r>
                        <a:rPr kumimoji="1" lang="en-US" altLang="zh-CN" b="0" i="1" smtClean="0">
                          <a:latin typeface="Cambria Math" panose="02040503050406030204" pitchFamily="18" charset="0"/>
                          <a:ea typeface="Cambria Math" panose="02040503050406030204" pitchFamily="18" charset="0"/>
                        </a:rPr>
                        <m:t>𝑐</m:t>
                      </m:r>
                      <m:r>
                        <a:rPr kumimoji="1" lang="en-US" altLang="zh-CN" b="0" i="1" smtClean="0">
                          <a:latin typeface="Cambria Math" panose="02040503050406030204" pitchFamily="18" charset="0"/>
                          <a:ea typeface="Cambria Math" panose="02040503050406030204" pitchFamily="18" charset="0"/>
                        </a:rPr>
                        <m:t>,</m:t>
                      </m:r>
                      <m:r>
                        <a:rPr kumimoji="1" lang="zh-CN" altLang="en-US" b="0" i="1" smtClean="0">
                          <a:latin typeface="Cambria Math" panose="02040503050406030204" pitchFamily="18" charset="0"/>
                          <a:ea typeface="Cambria Math" panose="02040503050406030204" pitchFamily="18" charset="0"/>
                        </a:rPr>
                        <m:t> </m:t>
                      </m:r>
                      <m:r>
                        <a:rPr kumimoji="1" lang="en-US" altLang="zh-CN" b="0" i="1" smtClean="0">
                          <a:latin typeface="Cambria Math" panose="02040503050406030204" pitchFamily="18" charset="0"/>
                          <a:ea typeface="Cambria Math" panose="02040503050406030204" pitchFamily="18" charset="0"/>
                        </a:rPr>
                        <m:t>𝑦</m:t>
                      </m:r>
                      <m:r>
                        <a:rPr kumimoji="1" lang="en-US" altLang="zh-CN" b="0" i="1" smtClean="0">
                          <a:latin typeface="Cambria Math" panose="02040503050406030204" pitchFamily="18" charset="0"/>
                          <a:ea typeface="Cambria Math" panose="02040503050406030204" pitchFamily="18" charset="0"/>
                        </a:rPr>
                        <m:t>≈</m:t>
                      </m:r>
                      <m:r>
                        <a:rPr kumimoji="1" lang="en-US" altLang="zh-CN" b="0" i="1" smtClean="0">
                          <a:latin typeface="Cambria Math" panose="02040503050406030204" pitchFamily="18" charset="0"/>
                          <a:ea typeface="Cambria Math" panose="02040503050406030204" pitchFamily="18" charset="0"/>
                        </a:rPr>
                        <m:t>𝜂</m:t>
                      </m:r>
                      <m:r>
                        <a:rPr kumimoji="1" lang="en-US" altLang="zh-CN" b="0" i="1" smtClean="0">
                          <a:latin typeface="Cambria Math" panose="02040503050406030204" pitchFamily="18" charset="0"/>
                          <a:ea typeface="Cambria Math" panose="02040503050406030204" pitchFamily="18" charset="0"/>
                        </a:rPr>
                        <m:t>;</m:t>
                      </m:r>
                      <m:r>
                        <a:rPr kumimoji="1" lang="zh-CN" altLang="en-US" b="0" i="1" smtClean="0">
                          <a:latin typeface="Cambria Math" panose="02040503050406030204" pitchFamily="18" charset="0"/>
                          <a:ea typeface="Cambria Math" panose="02040503050406030204" pitchFamily="18" charset="0"/>
                        </a:rPr>
                        <m:t>  </m:t>
                      </m:r>
                      <m:r>
                        <a:rPr kumimoji="1" lang="zh-CN" altLang="en-US" b="0" i="1" smtClean="0">
                          <a:latin typeface="Cambria Math" panose="02040503050406030204" pitchFamily="18" charset="0"/>
                          <a:ea typeface="Cambria Math" panose="02040503050406030204" pitchFamily="18" charset="0"/>
                        </a:rPr>
                        <m:t>𝜂</m:t>
                      </m:r>
                      <m:r>
                        <a:rPr kumimoji="1" lang="en-US" altLang="zh-CN" b="0" i="1" smtClean="0">
                          <a:latin typeface="Cambria Math" panose="02040503050406030204" pitchFamily="18" charset="0"/>
                          <a:ea typeface="Cambria Math" panose="02040503050406030204" pitchFamily="18" charset="0"/>
                        </a:rPr>
                        <m:t>=0,</m:t>
                      </m:r>
                      <m:r>
                        <a:rPr kumimoji="1" lang="zh-CN" altLang="en-US" b="0" i="1" smtClean="0">
                          <a:latin typeface="Cambria Math" panose="02040503050406030204" pitchFamily="18" charset="0"/>
                          <a:ea typeface="Cambria Math" panose="02040503050406030204" pitchFamily="18" charset="0"/>
                        </a:rPr>
                        <m:t> </m:t>
                      </m:r>
                      <m:r>
                        <a:rPr kumimoji="1" lang="zh-CN" altLang="en-US" b="0" i="1" smtClean="0">
                          <a:latin typeface="Cambria Math" panose="02040503050406030204" pitchFamily="18" charset="0"/>
                          <a:ea typeface="Cambria Math" panose="02040503050406030204" pitchFamily="18" charset="0"/>
                        </a:rPr>
                        <m:t>𝜃</m:t>
                      </m:r>
                      <m:r>
                        <a:rPr kumimoji="1" lang="en-US" altLang="zh-CN" b="0" i="1" smtClean="0">
                          <a:latin typeface="Cambria Math" panose="02040503050406030204" pitchFamily="18" charset="0"/>
                          <a:ea typeface="Cambria Math" panose="02040503050406030204" pitchFamily="18" charset="0"/>
                        </a:rPr>
                        <m:t>=90°</m:t>
                      </m:r>
                    </m:oMath>
                  </m:oMathPara>
                </a14:m>
                <a:endParaRPr kumimoji="1" lang="zh-CN" altLang="en-US" dirty="0"/>
              </a:p>
            </p:txBody>
          </p:sp>
        </mc:Choice>
        <mc:Fallback xmlns="">
          <p:sp>
            <p:nvSpPr>
              <p:cNvPr id="34" name="文本框 33">
                <a:extLst>
                  <a:ext uri="{FF2B5EF4-FFF2-40B4-BE49-F238E27FC236}">
                    <a16:creationId xmlns:a16="http://schemas.microsoft.com/office/drawing/2014/main" id="{2332D79D-A76A-5345-A168-99467DDD64E9}"/>
                  </a:ext>
                </a:extLst>
              </p:cNvPr>
              <p:cNvSpPr txBox="1">
                <a:spLocks noRot="1" noChangeAspect="1" noMove="1" noResize="1" noEditPoints="1" noAdjustHandles="1" noChangeArrowheads="1" noChangeShapeType="1" noTextEdit="1"/>
              </p:cNvSpPr>
              <p:nvPr/>
            </p:nvSpPr>
            <p:spPr>
              <a:xfrm>
                <a:off x="4047725" y="5108528"/>
                <a:ext cx="4653966" cy="523220"/>
              </a:xfrm>
              <a:prstGeom prst="rect">
                <a:avLst/>
              </a:prstGeom>
              <a:blipFill>
                <a:blip r:embed="rId14"/>
                <a:stretch>
                  <a:fillRect b="-23810"/>
                </a:stretch>
              </a:blipFill>
            </p:spPr>
            <p:txBody>
              <a:bodyPr/>
              <a:lstStyle/>
              <a:p>
                <a:r>
                  <a:rPr lang="zh-CN" altLang="en-US">
                    <a:noFill/>
                  </a:rPr>
                  <a:t> </a:t>
                </a:r>
              </a:p>
            </p:txBody>
          </p:sp>
        </mc:Fallback>
      </mc:AlternateContent>
      <p:sp>
        <p:nvSpPr>
          <p:cNvPr id="30" name="Line 26">
            <a:extLst>
              <a:ext uri="{FF2B5EF4-FFF2-40B4-BE49-F238E27FC236}">
                <a16:creationId xmlns:a16="http://schemas.microsoft.com/office/drawing/2014/main" id="{6860C0FE-498A-2C47-B494-3F11A0A7EFC6}"/>
              </a:ext>
            </a:extLst>
          </p:cNvPr>
          <p:cNvSpPr>
            <a:spLocks noChangeShapeType="1"/>
          </p:cNvSpPr>
          <p:nvPr/>
        </p:nvSpPr>
        <p:spPr bwMode="auto">
          <a:xfrm flipV="1">
            <a:off x="395288" y="990600"/>
            <a:ext cx="8353425" cy="0"/>
          </a:xfrm>
          <a:prstGeom prst="line">
            <a:avLst/>
          </a:prstGeom>
          <a:noFill/>
          <a:ln w="444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Tree>
    <p:extLst>
      <p:ext uri="{BB962C8B-B14F-4D97-AF65-F5344CB8AC3E}">
        <p14:creationId xmlns:p14="http://schemas.microsoft.com/office/powerpoint/2010/main" val="28307419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Line 2">
            <a:extLst>
              <a:ext uri="{FF2B5EF4-FFF2-40B4-BE49-F238E27FC236}">
                <a16:creationId xmlns:a16="http://schemas.microsoft.com/office/drawing/2014/main" id="{504EB1A9-F90F-C347-977A-D7149B5BDCC5}"/>
              </a:ext>
            </a:extLst>
          </p:cNvPr>
          <p:cNvSpPr>
            <a:spLocks noChangeShapeType="1"/>
          </p:cNvSpPr>
          <p:nvPr/>
        </p:nvSpPr>
        <p:spPr bwMode="auto">
          <a:xfrm flipV="1">
            <a:off x="609600" y="1371600"/>
            <a:ext cx="2286000" cy="2971800"/>
          </a:xfrm>
          <a:prstGeom prst="line">
            <a:avLst/>
          </a:prstGeom>
          <a:noFill/>
          <a:ln w="9525">
            <a:solidFill>
              <a:srgbClr val="02621E"/>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18" name="Line 3">
            <a:extLst>
              <a:ext uri="{FF2B5EF4-FFF2-40B4-BE49-F238E27FC236}">
                <a16:creationId xmlns:a16="http://schemas.microsoft.com/office/drawing/2014/main" id="{40622DC4-A5FF-7641-BE6B-B46508653211}"/>
              </a:ext>
            </a:extLst>
          </p:cNvPr>
          <p:cNvSpPr>
            <a:spLocks noChangeShapeType="1"/>
          </p:cNvSpPr>
          <p:nvPr/>
        </p:nvSpPr>
        <p:spPr bwMode="auto">
          <a:xfrm rot="467865" flipV="1">
            <a:off x="2586038" y="2895600"/>
            <a:ext cx="919162" cy="15875"/>
          </a:xfrm>
          <a:prstGeom prst="line">
            <a:avLst/>
          </a:prstGeom>
          <a:noFill/>
          <a:ln w="38100">
            <a:solidFill>
              <a:schemeClr val="tx1"/>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19" name="Line 4">
            <a:extLst>
              <a:ext uri="{FF2B5EF4-FFF2-40B4-BE49-F238E27FC236}">
                <a16:creationId xmlns:a16="http://schemas.microsoft.com/office/drawing/2014/main" id="{9432CEF9-B2C6-634D-A3D9-064A2AB5C47F}"/>
              </a:ext>
            </a:extLst>
          </p:cNvPr>
          <p:cNvSpPr>
            <a:spLocks noChangeShapeType="1"/>
          </p:cNvSpPr>
          <p:nvPr/>
        </p:nvSpPr>
        <p:spPr bwMode="auto">
          <a:xfrm rot="467865" flipH="1">
            <a:off x="2514600" y="1223963"/>
            <a:ext cx="406400" cy="746125"/>
          </a:xfrm>
          <a:prstGeom prst="line">
            <a:avLst/>
          </a:prstGeom>
          <a:noFill/>
          <a:ln w="38100">
            <a:solidFill>
              <a:schemeClr val="tx1"/>
            </a:solidFill>
            <a:round/>
            <a:headEnd type="triangle" w="sm" len="lg"/>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20" name="Rectangle 5">
            <a:extLst>
              <a:ext uri="{FF2B5EF4-FFF2-40B4-BE49-F238E27FC236}">
                <a16:creationId xmlns:a16="http://schemas.microsoft.com/office/drawing/2014/main" id="{BF304E02-8E6F-A24E-94B5-6553307CF936}"/>
              </a:ext>
            </a:extLst>
          </p:cNvPr>
          <p:cNvSpPr>
            <a:spLocks noGrp="1" noChangeArrowheads="1"/>
          </p:cNvSpPr>
          <p:nvPr>
            <p:ph type="title"/>
          </p:nvPr>
        </p:nvSpPr>
        <p:spPr>
          <a:xfrm>
            <a:off x="846138" y="427038"/>
            <a:ext cx="7337425" cy="487362"/>
          </a:xfrm>
        </p:spPr>
        <p:txBody>
          <a:bodyPr/>
          <a:lstStyle/>
          <a:p>
            <a:pPr eaLnBrk="1" hangingPunct="1"/>
            <a:r>
              <a:rPr kumimoji="0" lang="en-US" altLang="zh-CN" sz="4000"/>
              <a:t>Collision Geometry</a:t>
            </a:r>
          </a:p>
        </p:txBody>
      </p:sp>
      <p:sp>
        <p:nvSpPr>
          <p:cNvPr id="319494" name="Freeform 6">
            <a:extLst>
              <a:ext uri="{FF2B5EF4-FFF2-40B4-BE49-F238E27FC236}">
                <a16:creationId xmlns:a16="http://schemas.microsoft.com/office/drawing/2014/main" id="{04D44500-6600-9346-8F5D-01A1B74AC72F}"/>
              </a:ext>
            </a:extLst>
          </p:cNvPr>
          <p:cNvSpPr>
            <a:spLocks/>
          </p:cNvSpPr>
          <p:nvPr/>
        </p:nvSpPr>
        <p:spPr bwMode="auto">
          <a:xfrm rot="-10332135">
            <a:off x="3057525" y="1514475"/>
            <a:ext cx="360363" cy="336550"/>
          </a:xfrm>
          <a:custGeom>
            <a:avLst/>
            <a:gdLst>
              <a:gd name="T0" fmla="*/ 215217 w 720"/>
              <a:gd name="T1" fmla="*/ 0 h 622"/>
              <a:gd name="T2" fmla="*/ 88589 w 720"/>
              <a:gd name="T3" fmla="*/ 205068 h 622"/>
              <a:gd name="T4" fmla="*/ 0 w 720"/>
              <a:gd name="T5" fmla="*/ 205068 h 622"/>
              <a:gd name="T6" fmla="*/ 84085 w 720"/>
              <a:gd name="T7" fmla="*/ 336550 h 622"/>
              <a:gd name="T8" fmla="*/ 315818 w 720"/>
              <a:gd name="T9" fmla="*/ 205068 h 622"/>
              <a:gd name="T10" fmla="*/ 232734 w 720"/>
              <a:gd name="T11" fmla="*/ 206691 h 622"/>
              <a:gd name="T12" fmla="*/ 360363 w 720"/>
              <a:gd name="T13" fmla="*/ 0 h 622"/>
              <a:gd name="T14" fmla="*/ 215217 w 720"/>
              <a:gd name="T15" fmla="*/ 0 h 6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0" h="622">
                <a:moveTo>
                  <a:pt x="430" y="0"/>
                </a:moveTo>
                <a:lnTo>
                  <a:pt x="177" y="379"/>
                </a:lnTo>
                <a:lnTo>
                  <a:pt x="0" y="379"/>
                </a:lnTo>
                <a:lnTo>
                  <a:pt x="168" y="622"/>
                </a:lnTo>
                <a:lnTo>
                  <a:pt x="631" y="379"/>
                </a:lnTo>
                <a:lnTo>
                  <a:pt x="465" y="382"/>
                </a:lnTo>
                <a:lnTo>
                  <a:pt x="720" y="0"/>
                </a:lnTo>
                <a:lnTo>
                  <a:pt x="430" y="0"/>
                </a:lnTo>
                <a:close/>
              </a:path>
            </a:pathLst>
          </a:custGeom>
          <a:solidFill>
            <a:schemeClr val="accent1"/>
          </a:solidFill>
          <a:ln w="9525">
            <a:round/>
            <a:headEnd/>
            <a:tailEnd/>
          </a:ln>
          <a:effectLst/>
          <a:scene3d>
            <a:camera prst="legacyPerspectiveTopRight">
              <a:rot lat="20099998" lon="21299997" rev="0"/>
            </a:camera>
            <a:lightRig rig="legacyFlat1" dir="t"/>
          </a:scene3d>
          <a:sp3d extrusionH="430200" prstMaterial="legacyMatte">
            <a:bevelT w="13500" h="13500" prst="angle"/>
            <a:bevelB w="13500" h="13500" prst="angle"/>
            <a:extrusionClr>
              <a:schemeClr val="accent1"/>
            </a:extrusionClr>
            <a:contourClr>
              <a:schemeClr val="accent1"/>
            </a:contourClr>
          </a:sp3d>
        </p:spPr>
        <p:txBody>
          <a:bodyPr wrap="none" anchor="ctr">
            <a:flatTx/>
          </a:bodyPr>
          <a:lstStyle/>
          <a:p>
            <a:pPr eaLnBrk="1" hangingPunct="1">
              <a:spcBef>
                <a:spcPct val="20000"/>
              </a:spcBef>
              <a:buFontTx/>
              <a:buChar char="•"/>
              <a:defRPr/>
            </a:pPr>
            <a:endParaRPr lang="zh-CN" altLang="en-US"/>
          </a:p>
        </p:txBody>
      </p:sp>
      <p:sp>
        <p:nvSpPr>
          <p:cNvPr id="60422" name="Line 7">
            <a:extLst>
              <a:ext uri="{FF2B5EF4-FFF2-40B4-BE49-F238E27FC236}">
                <a16:creationId xmlns:a16="http://schemas.microsoft.com/office/drawing/2014/main" id="{61EC3C24-6F33-554A-A4A5-43FF19B16258}"/>
              </a:ext>
            </a:extLst>
          </p:cNvPr>
          <p:cNvSpPr>
            <a:spLocks noChangeShapeType="1"/>
          </p:cNvSpPr>
          <p:nvPr/>
        </p:nvSpPr>
        <p:spPr bwMode="auto">
          <a:xfrm rot="467865" flipH="1">
            <a:off x="1127125" y="1631950"/>
            <a:ext cx="623888" cy="1000125"/>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23" name="Line 8">
            <a:extLst>
              <a:ext uri="{FF2B5EF4-FFF2-40B4-BE49-F238E27FC236}">
                <a16:creationId xmlns:a16="http://schemas.microsoft.com/office/drawing/2014/main" id="{92073614-6088-164F-96F3-F05621271544}"/>
              </a:ext>
            </a:extLst>
          </p:cNvPr>
          <p:cNvSpPr>
            <a:spLocks noChangeShapeType="1"/>
          </p:cNvSpPr>
          <p:nvPr/>
        </p:nvSpPr>
        <p:spPr bwMode="auto">
          <a:xfrm rot="467865" flipH="1">
            <a:off x="1425575" y="1673225"/>
            <a:ext cx="614363" cy="98425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24" name="Line 9">
            <a:extLst>
              <a:ext uri="{FF2B5EF4-FFF2-40B4-BE49-F238E27FC236}">
                <a16:creationId xmlns:a16="http://schemas.microsoft.com/office/drawing/2014/main" id="{F5F9FFA0-69CD-E349-AF53-8876F7353322}"/>
              </a:ext>
            </a:extLst>
          </p:cNvPr>
          <p:cNvSpPr>
            <a:spLocks noChangeShapeType="1"/>
          </p:cNvSpPr>
          <p:nvPr/>
        </p:nvSpPr>
        <p:spPr bwMode="auto">
          <a:xfrm rot="467865">
            <a:off x="1649413" y="2006600"/>
            <a:ext cx="2055812"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25" name="Line 10">
            <a:extLst>
              <a:ext uri="{FF2B5EF4-FFF2-40B4-BE49-F238E27FC236}">
                <a16:creationId xmlns:a16="http://schemas.microsoft.com/office/drawing/2014/main" id="{78B56921-9A58-4E41-9799-E697660FC001}"/>
              </a:ext>
            </a:extLst>
          </p:cNvPr>
          <p:cNvSpPr>
            <a:spLocks noChangeShapeType="1"/>
          </p:cNvSpPr>
          <p:nvPr/>
        </p:nvSpPr>
        <p:spPr bwMode="auto">
          <a:xfrm rot="467865">
            <a:off x="1458913" y="2997200"/>
            <a:ext cx="1446212"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26" name="AutoShape 11">
            <a:extLst>
              <a:ext uri="{FF2B5EF4-FFF2-40B4-BE49-F238E27FC236}">
                <a16:creationId xmlns:a16="http://schemas.microsoft.com/office/drawing/2014/main" id="{9F928E80-F37B-8C44-8433-A039F45734DE}"/>
              </a:ext>
            </a:extLst>
          </p:cNvPr>
          <p:cNvSpPr>
            <a:spLocks noChangeArrowheads="1"/>
          </p:cNvSpPr>
          <p:nvPr/>
        </p:nvSpPr>
        <p:spPr bwMode="auto">
          <a:xfrm rot="467865">
            <a:off x="468313" y="1722438"/>
            <a:ext cx="3265487" cy="1941512"/>
          </a:xfrm>
          <a:prstGeom prst="parallelogram">
            <a:avLst>
              <a:gd name="adj" fmla="val 62403"/>
            </a:avLst>
          </a:prstGeom>
          <a:noFill/>
          <a:ln w="2857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60427" name="Line 12">
            <a:extLst>
              <a:ext uri="{FF2B5EF4-FFF2-40B4-BE49-F238E27FC236}">
                <a16:creationId xmlns:a16="http://schemas.microsoft.com/office/drawing/2014/main" id="{B95D8EC9-D0F0-844E-A693-EC82D60C7445}"/>
              </a:ext>
            </a:extLst>
          </p:cNvPr>
          <p:cNvSpPr>
            <a:spLocks noChangeShapeType="1"/>
          </p:cNvSpPr>
          <p:nvPr/>
        </p:nvSpPr>
        <p:spPr bwMode="auto">
          <a:xfrm rot="467865" flipH="1">
            <a:off x="377825" y="3035300"/>
            <a:ext cx="261938" cy="423863"/>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28" name="Line 13">
            <a:extLst>
              <a:ext uri="{FF2B5EF4-FFF2-40B4-BE49-F238E27FC236}">
                <a16:creationId xmlns:a16="http://schemas.microsoft.com/office/drawing/2014/main" id="{182D9175-5C00-CA45-A1BE-746768567645}"/>
              </a:ext>
            </a:extLst>
          </p:cNvPr>
          <p:cNvSpPr>
            <a:spLocks noChangeShapeType="1"/>
          </p:cNvSpPr>
          <p:nvPr/>
        </p:nvSpPr>
        <p:spPr bwMode="auto">
          <a:xfrm rot="467865" flipH="1">
            <a:off x="1552575" y="1700213"/>
            <a:ext cx="758825" cy="1217612"/>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19502" name="Freeform 14">
            <a:extLst>
              <a:ext uri="{FF2B5EF4-FFF2-40B4-BE49-F238E27FC236}">
                <a16:creationId xmlns:a16="http://schemas.microsoft.com/office/drawing/2014/main" id="{D7708D9F-3E94-794E-9961-FCD0C84AE8DC}"/>
              </a:ext>
            </a:extLst>
          </p:cNvPr>
          <p:cNvSpPr>
            <a:spLocks/>
          </p:cNvSpPr>
          <p:nvPr/>
        </p:nvSpPr>
        <p:spPr bwMode="auto">
          <a:xfrm rot="11267865" flipV="1">
            <a:off x="1403350" y="2752725"/>
            <a:ext cx="255588" cy="777875"/>
          </a:xfrm>
          <a:custGeom>
            <a:avLst/>
            <a:gdLst>
              <a:gd name="T0" fmla="*/ 85196 w 252"/>
              <a:gd name="T1" fmla="*/ 699544 h 715"/>
              <a:gd name="T2" fmla="*/ 24342 w 252"/>
              <a:gd name="T3" fmla="*/ 564639 h 715"/>
              <a:gd name="T4" fmla="*/ 1014 w 252"/>
              <a:gd name="T5" fmla="*/ 381866 h 715"/>
              <a:gd name="T6" fmla="*/ 30427 w 252"/>
              <a:gd name="T7" fmla="*/ 223027 h 715"/>
              <a:gd name="T8" fmla="*/ 101424 w 252"/>
              <a:gd name="T9" fmla="*/ 79419 h 715"/>
              <a:gd name="T10" fmla="*/ 168364 w 252"/>
              <a:gd name="T11" fmla="*/ 4352 h 715"/>
              <a:gd name="T12" fmla="*/ 228204 w 252"/>
              <a:gd name="T13" fmla="*/ 186037 h 715"/>
              <a:gd name="T14" fmla="*/ 252545 w 252"/>
              <a:gd name="T15" fmla="*/ 366635 h 715"/>
              <a:gd name="T16" fmla="*/ 244431 w 252"/>
              <a:gd name="T17" fmla="*/ 559200 h 715"/>
              <a:gd name="T18" fmla="*/ 201833 w 252"/>
              <a:gd name="T19" fmla="*/ 691928 h 715"/>
              <a:gd name="T20" fmla="*/ 144022 w 252"/>
              <a:gd name="T21" fmla="*/ 774611 h 715"/>
              <a:gd name="T22" fmla="*/ 85196 w 252"/>
              <a:gd name="T23" fmla="*/ 699544 h 7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2" h="715">
                <a:moveTo>
                  <a:pt x="84" y="643"/>
                </a:moveTo>
                <a:cubicBezTo>
                  <a:pt x="64" y="611"/>
                  <a:pt x="38" y="568"/>
                  <a:pt x="24" y="519"/>
                </a:cubicBezTo>
                <a:cubicBezTo>
                  <a:pt x="10" y="470"/>
                  <a:pt x="0" y="403"/>
                  <a:pt x="1" y="351"/>
                </a:cubicBezTo>
                <a:cubicBezTo>
                  <a:pt x="2" y="299"/>
                  <a:pt x="14" y="251"/>
                  <a:pt x="30" y="205"/>
                </a:cubicBezTo>
                <a:cubicBezTo>
                  <a:pt x="46" y="159"/>
                  <a:pt x="77" y="106"/>
                  <a:pt x="100" y="73"/>
                </a:cubicBezTo>
                <a:cubicBezTo>
                  <a:pt x="123" y="40"/>
                  <a:pt x="163" y="0"/>
                  <a:pt x="166" y="4"/>
                </a:cubicBezTo>
                <a:cubicBezTo>
                  <a:pt x="198" y="57"/>
                  <a:pt x="212" y="120"/>
                  <a:pt x="225" y="171"/>
                </a:cubicBezTo>
                <a:cubicBezTo>
                  <a:pt x="239" y="226"/>
                  <a:pt x="246" y="280"/>
                  <a:pt x="249" y="337"/>
                </a:cubicBezTo>
                <a:cubicBezTo>
                  <a:pt x="252" y="394"/>
                  <a:pt x="249" y="464"/>
                  <a:pt x="241" y="514"/>
                </a:cubicBezTo>
                <a:cubicBezTo>
                  <a:pt x="233" y="564"/>
                  <a:pt x="216" y="603"/>
                  <a:pt x="199" y="636"/>
                </a:cubicBezTo>
                <a:cubicBezTo>
                  <a:pt x="182" y="669"/>
                  <a:pt x="142" y="715"/>
                  <a:pt x="142" y="712"/>
                </a:cubicBezTo>
                <a:cubicBezTo>
                  <a:pt x="142" y="711"/>
                  <a:pt x="104" y="675"/>
                  <a:pt x="84" y="643"/>
                </a:cubicBezTo>
                <a:close/>
              </a:path>
            </a:pathLst>
          </a:custGeom>
          <a:solidFill>
            <a:schemeClr val="bg1"/>
          </a:solidFill>
          <a:ln w="38100" cap="flat" cmpd="sng">
            <a:solidFill>
              <a:schemeClr val="bg1"/>
            </a:solidFill>
            <a:prstDash val="solid"/>
            <a:round/>
            <a:headEnd/>
            <a:tailEnd/>
          </a:ln>
          <a:effectLst/>
        </p:spPr>
        <p:txBody>
          <a:bodyPr wrap="none" anchor="ctr"/>
          <a:lstStyle/>
          <a:p>
            <a:pPr eaLnBrk="1" hangingPunct="1">
              <a:spcBef>
                <a:spcPct val="20000"/>
              </a:spcBef>
              <a:buFontTx/>
              <a:buChar char="•"/>
              <a:defRPr/>
            </a:pPr>
            <a:endParaRPr lang="zh-CN" altLang="en-US"/>
          </a:p>
        </p:txBody>
      </p:sp>
      <p:sp>
        <p:nvSpPr>
          <p:cNvPr id="60430" name="Line 15">
            <a:extLst>
              <a:ext uri="{FF2B5EF4-FFF2-40B4-BE49-F238E27FC236}">
                <a16:creationId xmlns:a16="http://schemas.microsoft.com/office/drawing/2014/main" id="{C80D79C8-3653-0145-A37E-B5D149389947}"/>
              </a:ext>
            </a:extLst>
          </p:cNvPr>
          <p:cNvSpPr>
            <a:spLocks noChangeShapeType="1"/>
          </p:cNvSpPr>
          <p:nvPr/>
        </p:nvSpPr>
        <p:spPr bwMode="auto">
          <a:xfrm rot="467865" flipH="1">
            <a:off x="1266825" y="2693988"/>
            <a:ext cx="560388" cy="89535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31" name="Text Box 16">
            <a:extLst>
              <a:ext uri="{FF2B5EF4-FFF2-40B4-BE49-F238E27FC236}">
                <a16:creationId xmlns:a16="http://schemas.microsoft.com/office/drawing/2014/main" id="{06C96678-2B1B-B140-9789-BD6E24150496}"/>
              </a:ext>
            </a:extLst>
          </p:cNvPr>
          <p:cNvSpPr txBox="1">
            <a:spLocks noChangeArrowheads="1"/>
          </p:cNvSpPr>
          <p:nvPr/>
        </p:nvSpPr>
        <p:spPr bwMode="auto">
          <a:xfrm rot="467865">
            <a:off x="3141663" y="2955925"/>
            <a:ext cx="515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000"/>
              <a:t>x</a:t>
            </a:r>
          </a:p>
        </p:txBody>
      </p:sp>
      <p:sp>
        <p:nvSpPr>
          <p:cNvPr id="60432" name="Text Box 17">
            <a:extLst>
              <a:ext uri="{FF2B5EF4-FFF2-40B4-BE49-F238E27FC236}">
                <a16:creationId xmlns:a16="http://schemas.microsoft.com/office/drawing/2014/main" id="{38BE8FC4-E172-844F-BF2B-B983419F6229}"/>
              </a:ext>
            </a:extLst>
          </p:cNvPr>
          <p:cNvSpPr txBox="1">
            <a:spLocks noChangeArrowheads="1"/>
          </p:cNvSpPr>
          <p:nvPr/>
        </p:nvSpPr>
        <p:spPr bwMode="auto">
          <a:xfrm rot="467865">
            <a:off x="2584450" y="105092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000"/>
              <a:t>z</a:t>
            </a:r>
          </a:p>
        </p:txBody>
      </p:sp>
      <p:grpSp>
        <p:nvGrpSpPr>
          <p:cNvPr id="60433" name="Group 18">
            <a:extLst>
              <a:ext uri="{FF2B5EF4-FFF2-40B4-BE49-F238E27FC236}">
                <a16:creationId xmlns:a16="http://schemas.microsoft.com/office/drawing/2014/main" id="{10F5BBDC-B408-9D40-AC35-90E793AE3641}"/>
              </a:ext>
            </a:extLst>
          </p:cNvPr>
          <p:cNvGrpSpPr>
            <a:grpSpLocks/>
          </p:cNvGrpSpPr>
          <p:nvPr/>
        </p:nvGrpSpPr>
        <p:grpSpPr bwMode="auto">
          <a:xfrm rot="467865">
            <a:off x="2413000" y="1647825"/>
            <a:ext cx="1036638" cy="1089025"/>
            <a:chOff x="3157" y="3025"/>
            <a:chExt cx="1026" cy="999"/>
          </a:xfrm>
        </p:grpSpPr>
        <p:grpSp>
          <p:nvGrpSpPr>
            <p:cNvPr id="60512" name="Group 19">
              <a:extLst>
                <a:ext uri="{FF2B5EF4-FFF2-40B4-BE49-F238E27FC236}">
                  <a16:creationId xmlns:a16="http://schemas.microsoft.com/office/drawing/2014/main" id="{30B47A92-F8D8-6245-A79D-EF4DB3F46CE5}"/>
                </a:ext>
              </a:extLst>
            </p:cNvPr>
            <p:cNvGrpSpPr>
              <a:grpSpLocks/>
            </p:cNvGrpSpPr>
            <p:nvPr/>
          </p:nvGrpSpPr>
          <p:grpSpPr bwMode="auto">
            <a:xfrm>
              <a:off x="3157" y="3025"/>
              <a:ext cx="1026" cy="999"/>
              <a:chOff x="4130" y="2180"/>
              <a:chExt cx="1026" cy="999"/>
            </a:xfrm>
          </p:grpSpPr>
          <p:sp>
            <p:nvSpPr>
              <p:cNvPr id="60514" name="Oval 20">
                <a:extLst>
                  <a:ext uri="{FF2B5EF4-FFF2-40B4-BE49-F238E27FC236}">
                    <a16:creationId xmlns:a16="http://schemas.microsoft.com/office/drawing/2014/main" id="{E7F9FF61-C83C-7148-B44F-91B4E71AE654}"/>
                  </a:ext>
                </a:extLst>
              </p:cNvPr>
              <p:cNvSpPr>
                <a:spLocks noChangeArrowheads="1"/>
              </p:cNvSpPr>
              <p:nvPr/>
            </p:nvSpPr>
            <p:spPr bwMode="auto">
              <a:xfrm>
                <a:off x="4144" y="2178"/>
                <a:ext cx="980" cy="980"/>
              </a:xfrm>
              <a:prstGeom prst="ellipse">
                <a:avLst/>
              </a:prstGeom>
              <a:gradFill rotWithShape="0">
                <a:gsLst>
                  <a:gs pos="0">
                    <a:schemeClr val="bg1"/>
                  </a:gs>
                  <a:gs pos="100000">
                    <a:schemeClr val="accent2"/>
                  </a:gs>
                </a:gsLst>
                <a:path path="shape">
                  <a:fillToRect l="50000" t="50000" r="50000" b="50000"/>
                </a:path>
              </a:gra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60515" name="Oval 21">
                <a:extLst>
                  <a:ext uri="{FF2B5EF4-FFF2-40B4-BE49-F238E27FC236}">
                    <a16:creationId xmlns:a16="http://schemas.microsoft.com/office/drawing/2014/main" id="{45307BB0-786E-AA4C-9DBC-D764755C006C}"/>
                  </a:ext>
                </a:extLst>
              </p:cNvPr>
              <p:cNvSpPr>
                <a:spLocks noChangeArrowheads="1"/>
              </p:cNvSpPr>
              <p:nvPr/>
            </p:nvSpPr>
            <p:spPr bwMode="auto">
              <a:xfrm>
                <a:off x="4147" y="2175"/>
                <a:ext cx="980" cy="983"/>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319510" name="Freeform 22">
                <a:extLst>
                  <a:ext uri="{FF2B5EF4-FFF2-40B4-BE49-F238E27FC236}">
                    <a16:creationId xmlns:a16="http://schemas.microsoft.com/office/drawing/2014/main" id="{C998766D-8016-8C49-9E93-87253CC3CB80}"/>
                  </a:ext>
                </a:extLst>
              </p:cNvPr>
              <p:cNvSpPr>
                <a:spLocks/>
              </p:cNvSpPr>
              <p:nvPr/>
            </p:nvSpPr>
            <p:spPr bwMode="auto">
              <a:xfrm>
                <a:off x="4123" y="2577"/>
                <a:ext cx="1026" cy="600"/>
              </a:xfrm>
              <a:custGeom>
                <a:avLst/>
                <a:gdLst>
                  <a:gd name="T0" fmla="*/ 43 w 1026"/>
                  <a:gd name="T1" fmla="*/ 123 h 600"/>
                  <a:gd name="T2" fmla="*/ 120 w 1026"/>
                  <a:gd name="T3" fmla="*/ 181 h 600"/>
                  <a:gd name="T4" fmla="*/ 262 w 1026"/>
                  <a:gd name="T5" fmla="*/ 250 h 600"/>
                  <a:gd name="T6" fmla="*/ 432 w 1026"/>
                  <a:gd name="T7" fmla="*/ 280 h 600"/>
                  <a:gd name="T8" fmla="*/ 634 w 1026"/>
                  <a:gd name="T9" fmla="*/ 259 h 600"/>
                  <a:gd name="T10" fmla="*/ 799 w 1026"/>
                  <a:gd name="T11" fmla="*/ 201 h 600"/>
                  <a:gd name="T12" fmla="*/ 937 w 1026"/>
                  <a:gd name="T13" fmla="*/ 90 h 600"/>
                  <a:gd name="T14" fmla="*/ 1026 w 1026"/>
                  <a:gd name="T15" fmla="*/ 9 h 600"/>
                  <a:gd name="T16" fmla="*/ 1019 w 1026"/>
                  <a:gd name="T17" fmla="*/ 144 h 600"/>
                  <a:gd name="T18" fmla="*/ 992 w 1026"/>
                  <a:gd name="T19" fmla="*/ 267 h 600"/>
                  <a:gd name="T20" fmla="*/ 929 w 1026"/>
                  <a:gd name="T21" fmla="*/ 384 h 600"/>
                  <a:gd name="T22" fmla="*/ 857 w 1026"/>
                  <a:gd name="T23" fmla="*/ 467 h 600"/>
                  <a:gd name="T24" fmla="*/ 749 w 1026"/>
                  <a:gd name="T25" fmla="*/ 542 h 600"/>
                  <a:gd name="T26" fmla="*/ 610 w 1026"/>
                  <a:gd name="T27" fmla="*/ 588 h 600"/>
                  <a:gd name="T28" fmla="*/ 455 w 1026"/>
                  <a:gd name="T29" fmla="*/ 594 h 600"/>
                  <a:gd name="T30" fmla="*/ 310 w 1026"/>
                  <a:gd name="T31" fmla="*/ 553 h 600"/>
                  <a:gd name="T32" fmla="*/ 193 w 1026"/>
                  <a:gd name="T33" fmla="*/ 479 h 600"/>
                  <a:gd name="T34" fmla="*/ 95 w 1026"/>
                  <a:gd name="T35" fmla="*/ 368 h 600"/>
                  <a:gd name="T36" fmla="*/ 36 w 1026"/>
                  <a:gd name="T37" fmla="*/ 237 h 600"/>
                  <a:gd name="T38" fmla="*/ 1 w 1026"/>
                  <a:gd name="T39" fmla="*/ 73 h 600"/>
                  <a:gd name="T40" fmla="*/ 43 w 1026"/>
                  <a:gd name="T41" fmla="*/ 123 h 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6" h="600">
                    <a:moveTo>
                      <a:pt x="43" y="123"/>
                    </a:moveTo>
                    <a:cubicBezTo>
                      <a:pt x="61" y="136"/>
                      <a:pt x="84" y="160"/>
                      <a:pt x="120" y="181"/>
                    </a:cubicBezTo>
                    <a:cubicBezTo>
                      <a:pt x="156" y="202"/>
                      <a:pt x="210" y="233"/>
                      <a:pt x="262" y="250"/>
                    </a:cubicBezTo>
                    <a:cubicBezTo>
                      <a:pt x="314" y="267"/>
                      <a:pt x="370" y="279"/>
                      <a:pt x="432" y="280"/>
                    </a:cubicBezTo>
                    <a:cubicBezTo>
                      <a:pt x="494" y="281"/>
                      <a:pt x="573" y="272"/>
                      <a:pt x="634" y="259"/>
                    </a:cubicBezTo>
                    <a:cubicBezTo>
                      <a:pt x="695" y="246"/>
                      <a:pt x="749" y="229"/>
                      <a:pt x="799" y="201"/>
                    </a:cubicBezTo>
                    <a:cubicBezTo>
                      <a:pt x="849" y="173"/>
                      <a:pt x="899" y="122"/>
                      <a:pt x="937" y="90"/>
                    </a:cubicBezTo>
                    <a:cubicBezTo>
                      <a:pt x="975" y="58"/>
                      <a:pt x="1012" y="0"/>
                      <a:pt x="1026" y="9"/>
                    </a:cubicBezTo>
                    <a:cubicBezTo>
                      <a:pt x="1021" y="13"/>
                      <a:pt x="1025" y="101"/>
                      <a:pt x="1019" y="144"/>
                    </a:cubicBezTo>
                    <a:cubicBezTo>
                      <a:pt x="1013" y="187"/>
                      <a:pt x="1007" y="227"/>
                      <a:pt x="992" y="267"/>
                    </a:cubicBezTo>
                    <a:cubicBezTo>
                      <a:pt x="978" y="307"/>
                      <a:pt x="952" y="351"/>
                      <a:pt x="929" y="384"/>
                    </a:cubicBezTo>
                    <a:cubicBezTo>
                      <a:pt x="907" y="417"/>
                      <a:pt x="886" y="440"/>
                      <a:pt x="857" y="467"/>
                    </a:cubicBezTo>
                    <a:cubicBezTo>
                      <a:pt x="827" y="493"/>
                      <a:pt x="790" y="521"/>
                      <a:pt x="749" y="542"/>
                    </a:cubicBezTo>
                    <a:cubicBezTo>
                      <a:pt x="708" y="562"/>
                      <a:pt x="659" y="580"/>
                      <a:pt x="610" y="588"/>
                    </a:cubicBezTo>
                    <a:cubicBezTo>
                      <a:pt x="561" y="596"/>
                      <a:pt x="505" y="600"/>
                      <a:pt x="455" y="594"/>
                    </a:cubicBezTo>
                    <a:cubicBezTo>
                      <a:pt x="404" y="588"/>
                      <a:pt x="353" y="572"/>
                      <a:pt x="310" y="553"/>
                    </a:cubicBezTo>
                    <a:cubicBezTo>
                      <a:pt x="267" y="533"/>
                      <a:pt x="229" y="510"/>
                      <a:pt x="193" y="479"/>
                    </a:cubicBezTo>
                    <a:cubicBezTo>
                      <a:pt x="157" y="448"/>
                      <a:pt x="121" y="408"/>
                      <a:pt x="95" y="368"/>
                    </a:cubicBezTo>
                    <a:cubicBezTo>
                      <a:pt x="69" y="328"/>
                      <a:pt x="52" y="286"/>
                      <a:pt x="36" y="237"/>
                    </a:cubicBezTo>
                    <a:cubicBezTo>
                      <a:pt x="20" y="188"/>
                      <a:pt x="0" y="92"/>
                      <a:pt x="1" y="73"/>
                    </a:cubicBezTo>
                    <a:lnTo>
                      <a:pt x="43" y="123"/>
                    </a:lnTo>
                    <a:close/>
                  </a:path>
                </a:pathLst>
              </a:custGeom>
              <a:solidFill>
                <a:schemeClr val="bg1">
                  <a:alpha val="50195"/>
                </a:schemeClr>
              </a:solidFill>
              <a:ln>
                <a:noFill/>
              </a:ln>
              <a:effectLst/>
            </p:spPr>
            <p:txBody>
              <a:bodyPr wrap="none" anchor="ctr"/>
              <a:lstStyle/>
              <a:p>
                <a:pPr eaLnBrk="1" hangingPunct="1">
                  <a:spcBef>
                    <a:spcPct val="20000"/>
                  </a:spcBef>
                  <a:buFontTx/>
                  <a:buChar char="•"/>
                  <a:defRPr/>
                </a:pPr>
                <a:endParaRPr lang="zh-CN" altLang="en-US"/>
              </a:p>
            </p:txBody>
          </p:sp>
          <p:sp>
            <p:nvSpPr>
              <p:cNvPr id="319511" name="Freeform 23">
                <a:extLst>
                  <a:ext uri="{FF2B5EF4-FFF2-40B4-BE49-F238E27FC236}">
                    <a16:creationId xmlns:a16="http://schemas.microsoft.com/office/drawing/2014/main" id="{049B5CB5-E64B-8D4A-A065-E070B3A28B25}"/>
                  </a:ext>
                </a:extLst>
              </p:cNvPr>
              <p:cNvSpPr>
                <a:spLocks/>
              </p:cNvSpPr>
              <p:nvPr/>
            </p:nvSpPr>
            <p:spPr bwMode="auto">
              <a:xfrm>
                <a:off x="4152" y="2602"/>
                <a:ext cx="979" cy="259"/>
              </a:xfrm>
              <a:custGeom>
                <a:avLst/>
                <a:gdLst>
                  <a:gd name="T0" fmla="*/ 0 w 979"/>
                  <a:gd name="T1" fmla="*/ 79 h 257"/>
                  <a:gd name="T2" fmla="*/ 101 w 979"/>
                  <a:gd name="T3" fmla="*/ 161 h 257"/>
                  <a:gd name="T4" fmla="*/ 263 w 979"/>
                  <a:gd name="T5" fmla="*/ 234 h 257"/>
                  <a:gd name="T6" fmla="*/ 404 w 979"/>
                  <a:gd name="T7" fmla="*/ 258 h 257"/>
                  <a:gd name="T8" fmla="*/ 608 w 979"/>
                  <a:gd name="T9" fmla="*/ 240 h 257"/>
                  <a:gd name="T10" fmla="*/ 800 w 979"/>
                  <a:gd name="T11" fmla="*/ 161 h 257"/>
                  <a:gd name="T12" fmla="*/ 979 w 979"/>
                  <a:gd name="T13" fmla="*/ 0 h 2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79" h="257">
                    <a:moveTo>
                      <a:pt x="0" y="78"/>
                    </a:moveTo>
                    <a:cubicBezTo>
                      <a:pt x="17" y="92"/>
                      <a:pt x="57" y="134"/>
                      <a:pt x="101" y="160"/>
                    </a:cubicBezTo>
                    <a:cubicBezTo>
                      <a:pt x="145" y="186"/>
                      <a:pt x="213" y="216"/>
                      <a:pt x="263" y="232"/>
                    </a:cubicBezTo>
                    <a:cubicBezTo>
                      <a:pt x="313" y="248"/>
                      <a:pt x="347" y="255"/>
                      <a:pt x="404" y="256"/>
                    </a:cubicBezTo>
                    <a:cubicBezTo>
                      <a:pt x="461" y="257"/>
                      <a:pt x="542" y="254"/>
                      <a:pt x="608" y="238"/>
                    </a:cubicBezTo>
                    <a:cubicBezTo>
                      <a:pt x="674" y="222"/>
                      <a:pt x="738" y="200"/>
                      <a:pt x="800" y="160"/>
                    </a:cubicBezTo>
                    <a:cubicBezTo>
                      <a:pt x="862" y="120"/>
                      <a:pt x="942" y="33"/>
                      <a:pt x="979" y="0"/>
                    </a:cubicBezTo>
                  </a:path>
                </a:pathLst>
              </a:custGeom>
              <a:noFill/>
              <a:ln w="9525" cap="flat" cmpd="sng">
                <a:solidFill>
                  <a:schemeClr val="tx1"/>
                </a:solidFill>
                <a:prstDash val="solid"/>
                <a:round/>
                <a:headEnd/>
                <a:tailEnd/>
              </a:ln>
              <a:effectLst/>
            </p:spPr>
            <p:txBody>
              <a:bodyPr wrap="none" anchor="ctr"/>
              <a:lstStyle/>
              <a:p>
                <a:pPr eaLnBrk="1" hangingPunct="1">
                  <a:spcBef>
                    <a:spcPct val="20000"/>
                  </a:spcBef>
                  <a:buFontTx/>
                  <a:buChar char="•"/>
                  <a:defRPr/>
                </a:pPr>
                <a:endParaRPr lang="zh-CN" altLang="en-US"/>
              </a:p>
            </p:txBody>
          </p:sp>
        </p:grpSp>
        <p:sp>
          <p:nvSpPr>
            <p:cNvPr id="319512" name="Freeform 24">
              <a:extLst>
                <a:ext uri="{FF2B5EF4-FFF2-40B4-BE49-F238E27FC236}">
                  <a16:creationId xmlns:a16="http://schemas.microsoft.com/office/drawing/2014/main" id="{4BAE7A17-E6CD-3346-A47C-B07D5BF24965}"/>
                </a:ext>
              </a:extLst>
            </p:cNvPr>
            <p:cNvSpPr>
              <a:spLocks/>
            </p:cNvSpPr>
            <p:nvPr/>
          </p:nvSpPr>
          <p:spPr bwMode="auto">
            <a:xfrm>
              <a:off x="3172" y="3162"/>
              <a:ext cx="253" cy="715"/>
            </a:xfrm>
            <a:custGeom>
              <a:avLst/>
              <a:gdLst>
                <a:gd name="T0" fmla="*/ 84 w 252"/>
                <a:gd name="T1" fmla="*/ 643 h 715"/>
                <a:gd name="T2" fmla="*/ 24 w 252"/>
                <a:gd name="T3" fmla="*/ 519 h 715"/>
                <a:gd name="T4" fmla="*/ 1 w 252"/>
                <a:gd name="T5" fmla="*/ 351 h 715"/>
                <a:gd name="T6" fmla="*/ 30 w 252"/>
                <a:gd name="T7" fmla="*/ 205 h 715"/>
                <a:gd name="T8" fmla="*/ 100 w 252"/>
                <a:gd name="T9" fmla="*/ 73 h 715"/>
                <a:gd name="T10" fmla="*/ 167 w 252"/>
                <a:gd name="T11" fmla="*/ 4 h 715"/>
                <a:gd name="T12" fmla="*/ 226 w 252"/>
                <a:gd name="T13" fmla="*/ 171 h 715"/>
                <a:gd name="T14" fmla="*/ 250 w 252"/>
                <a:gd name="T15" fmla="*/ 337 h 715"/>
                <a:gd name="T16" fmla="*/ 242 w 252"/>
                <a:gd name="T17" fmla="*/ 514 h 715"/>
                <a:gd name="T18" fmla="*/ 200 w 252"/>
                <a:gd name="T19" fmla="*/ 636 h 715"/>
                <a:gd name="T20" fmla="*/ 143 w 252"/>
                <a:gd name="T21" fmla="*/ 712 h 715"/>
                <a:gd name="T22" fmla="*/ 84 w 252"/>
                <a:gd name="T23" fmla="*/ 643 h 7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2" h="715">
                  <a:moveTo>
                    <a:pt x="84" y="643"/>
                  </a:moveTo>
                  <a:cubicBezTo>
                    <a:pt x="64" y="611"/>
                    <a:pt x="38" y="568"/>
                    <a:pt x="24" y="519"/>
                  </a:cubicBezTo>
                  <a:cubicBezTo>
                    <a:pt x="10" y="470"/>
                    <a:pt x="0" y="403"/>
                    <a:pt x="1" y="351"/>
                  </a:cubicBezTo>
                  <a:cubicBezTo>
                    <a:pt x="2" y="299"/>
                    <a:pt x="14" y="251"/>
                    <a:pt x="30" y="205"/>
                  </a:cubicBezTo>
                  <a:cubicBezTo>
                    <a:pt x="46" y="159"/>
                    <a:pt x="77" y="106"/>
                    <a:pt x="100" y="73"/>
                  </a:cubicBezTo>
                  <a:cubicBezTo>
                    <a:pt x="123" y="40"/>
                    <a:pt x="163" y="0"/>
                    <a:pt x="166" y="4"/>
                  </a:cubicBezTo>
                  <a:cubicBezTo>
                    <a:pt x="198" y="57"/>
                    <a:pt x="212" y="120"/>
                    <a:pt x="225" y="171"/>
                  </a:cubicBezTo>
                  <a:cubicBezTo>
                    <a:pt x="239" y="226"/>
                    <a:pt x="246" y="280"/>
                    <a:pt x="249" y="337"/>
                  </a:cubicBezTo>
                  <a:cubicBezTo>
                    <a:pt x="252" y="394"/>
                    <a:pt x="249" y="464"/>
                    <a:pt x="241" y="514"/>
                  </a:cubicBezTo>
                  <a:cubicBezTo>
                    <a:pt x="233" y="564"/>
                    <a:pt x="216" y="603"/>
                    <a:pt x="199" y="636"/>
                  </a:cubicBezTo>
                  <a:cubicBezTo>
                    <a:pt x="182" y="669"/>
                    <a:pt x="142" y="715"/>
                    <a:pt x="142" y="712"/>
                  </a:cubicBezTo>
                  <a:cubicBezTo>
                    <a:pt x="142" y="711"/>
                    <a:pt x="104" y="675"/>
                    <a:pt x="84" y="643"/>
                  </a:cubicBezTo>
                  <a:close/>
                </a:path>
              </a:pathLst>
            </a:custGeom>
            <a:solidFill>
              <a:schemeClr val="bg1"/>
            </a:solidFill>
            <a:ln w="57150" cap="flat" cmpd="sng">
              <a:solidFill>
                <a:schemeClr val="bg1"/>
              </a:solidFill>
              <a:prstDash val="solid"/>
              <a:round/>
              <a:headEnd/>
              <a:tailEnd/>
            </a:ln>
            <a:effectLst/>
          </p:spPr>
          <p:txBody>
            <a:bodyPr wrap="none" anchor="ctr"/>
            <a:lstStyle/>
            <a:p>
              <a:pPr eaLnBrk="1" hangingPunct="1">
                <a:spcBef>
                  <a:spcPct val="20000"/>
                </a:spcBef>
                <a:buFontTx/>
                <a:buChar char="•"/>
                <a:defRPr/>
              </a:pPr>
              <a:endParaRPr lang="zh-CN" altLang="en-US"/>
            </a:p>
          </p:txBody>
        </p:sp>
      </p:grpSp>
      <p:sp>
        <p:nvSpPr>
          <p:cNvPr id="60434" name="Line 25">
            <a:extLst>
              <a:ext uri="{FF2B5EF4-FFF2-40B4-BE49-F238E27FC236}">
                <a16:creationId xmlns:a16="http://schemas.microsoft.com/office/drawing/2014/main" id="{F16E9BD3-B32C-824A-9D5A-5C7E28C36858}"/>
              </a:ext>
            </a:extLst>
          </p:cNvPr>
          <p:cNvSpPr>
            <a:spLocks noChangeShapeType="1"/>
          </p:cNvSpPr>
          <p:nvPr/>
        </p:nvSpPr>
        <p:spPr bwMode="auto">
          <a:xfrm rot="467865">
            <a:off x="1827213" y="1733550"/>
            <a:ext cx="847725" cy="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35" name="Line 26">
            <a:extLst>
              <a:ext uri="{FF2B5EF4-FFF2-40B4-BE49-F238E27FC236}">
                <a16:creationId xmlns:a16="http://schemas.microsoft.com/office/drawing/2014/main" id="{15D3F9AE-9F87-9E4F-B70E-349202E79092}"/>
              </a:ext>
            </a:extLst>
          </p:cNvPr>
          <p:cNvSpPr>
            <a:spLocks noChangeShapeType="1"/>
          </p:cNvSpPr>
          <p:nvPr/>
        </p:nvSpPr>
        <p:spPr bwMode="auto">
          <a:xfrm rot="467865">
            <a:off x="2105025" y="1970088"/>
            <a:ext cx="608013"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36" name="Line 27">
            <a:extLst>
              <a:ext uri="{FF2B5EF4-FFF2-40B4-BE49-F238E27FC236}">
                <a16:creationId xmlns:a16="http://schemas.microsoft.com/office/drawing/2014/main" id="{92F568DB-C6CC-D545-9C49-C0123FAD4B0C}"/>
              </a:ext>
            </a:extLst>
          </p:cNvPr>
          <p:cNvSpPr>
            <a:spLocks noChangeShapeType="1"/>
          </p:cNvSpPr>
          <p:nvPr/>
        </p:nvSpPr>
        <p:spPr bwMode="auto">
          <a:xfrm rot="467865">
            <a:off x="1490663" y="2138363"/>
            <a:ext cx="12065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37" name="Line 28">
            <a:extLst>
              <a:ext uri="{FF2B5EF4-FFF2-40B4-BE49-F238E27FC236}">
                <a16:creationId xmlns:a16="http://schemas.microsoft.com/office/drawing/2014/main" id="{9864A28A-24D8-624D-B85B-219823CB74BE}"/>
              </a:ext>
            </a:extLst>
          </p:cNvPr>
          <p:cNvSpPr>
            <a:spLocks noChangeShapeType="1"/>
          </p:cNvSpPr>
          <p:nvPr/>
        </p:nvSpPr>
        <p:spPr bwMode="auto">
          <a:xfrm rot="467865" flipH="1">
            <a:off x="2338388" y="2114550"/>
            <a:ext cx="327025" cy="525463"/>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38" name="Line 29">
            <a:extLst>
              <a:ext uri="{FF2B5EF4-FFF2-40B4-BE49-F238E27FC236}">
                <a16:creationId xmlns:a16="http://schemas.microsoft.com/office/drawing/2014/main" id="{A45EF33E-ACEA-A941-9860-B37D5CC4D98E}"/>
              </a:ext>
            </a:extLst>
          </p:cNvPr>
          <p:cNvSpPr>
            <a:spLocks noChangeShapeType="1"/>
          </p:cNvSpPr>
          <p:nvPr/>
        </p:nvSpPr>
        <p:spPr bwMode="auto">
          <a:xfrm rot="467865">
            <a:off x="1330325" y="2386013"/>
            <a:ext cx="2058988"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39" name="Line 30">
            <a:extLst>
              <a:ext uri="{FF2B5EF4-FFF2-40B4-BE49-F238E27FC236}">
                <a16:creationId xmlns:a16="http://schemas.microsoft.com/office/drawing/2014/main" id="{6634DF04-B571-984B-B42F-2A9C0800A24C}"/>
              </a:ext>
            </a:extLst>
          </p:cNvPr>
          <p:cNvSpPr>
            <a:spLocks noChangeShapeType="1"/>
          </p:cNvSpPr>
          <p:nvPr/>
        </p:nvSpPr>
        <p:spPr bwMode="auto">
          <a:xfrm rot="467865" flipH="1">
            <a:off x="1339850" y="1700213"/>
            <a:ext cx="1204913" cy="1933575"/>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40" name="Line 31">
            <a:extLst>
              <a:ext uri="{FF2B5EF4-FFF2-40B4-BE49-F238E27FC236}">
                <a16:creationId xmlns:a16="http://schemas.microsoft.com/office/drawing/2014/main" id="{1687A580-FF02-9E44-996F-EB5E15EF674F}"/>
              </a:ext>
            </a:extLst>
          </p:cNvPr>
          <p:cNvSpPr>
            <a:spLocks noChangeShapeType="1"/>
          </p:cNvSpPr>
          <p:nvPr/>
        </p:nvSpPr>
        <p:spPr bwMode="auto">
          <a:xfrm rot="467865">
            <a:off x="1171575" y="2576513"/>
            <a:ext cx="2058988"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nvGrpSpPr>
          <p:cNvPr id="60441" name="Group 32">
            <a:extLst>
              <a:ext uri="{FF2B5EF4-FFF2-40B4-BE49-F238E27FC236}">
                <a16:creationId xmlns:a16="http://schemas.microsoft.com/office/drawing/2014/main" id="{8912A799-23FF-5846-A843-CC92FCB968BC}"/>
              </a:ext>
            </a:extLst>
          </p:cNvPr>
          <p:cNvGrpSpPr>
            <a:grpSpLocks/>
          </p:cNvGrpSpPr>
          <p:nvPr/>
        </p:nvGrpSpPr>
        <p:grpSpPr bwMode="auto">
          <a:xfrm rot="467865">
            <a:off x="1801813" y="2141538"/>
            <a:ext cx="495300" cy="1076325"/>
            <a:chOff x="3811" y="2604"/>
            <a:chExt cx="489" cy="985"/>
          </a:xfrm>
        </p:grpSpPr>
        <p:sp>
          <p:nvSpPr>
            <p:cNvPr id="60508" name="Oval 33">
              <a:extLst>
                <a:ext uri="{FF2B5EF4-FFF2-40B4-BE49-F238E27FC236}">
                  <a16:creationId xmlns:a16="http://schemas.microsoft.com/office/drawing/2014/main" id="{AA3C6856-A7F6-384E-9227-50CA9AC689BB}"/>
                </a:ext>
              </a:extLst>
            </p:cNvPr>
            <p:cNvSpPr>
              <a:spLocks noChangeArrowheads="1"/>
            </p:cNvSpPr>
            <p:nvPr/>
          </p:nvSpPr>
          <p:spPr bwMode="auto">
            <a:xfrm>
              <a:off x="3811" y="2606"/>
              <a:ext cx="487" cy="982"/>
            </a:xfrm>
            <a:prstGeom prst="ellipse">
              <a:avLst/>
            </a:prstGeom>
            <a:gradFill rotWithShape="0">
              <a:gsLst>
                <a:gs pos="0">
                  <a:srgbClr val="FFCC00"/>
                </a:gs>
                <a:gs pos="100000">
                  <a:srgbClr val="FF33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319522" name="Freeform 34">
              <a:extLst>
                <a:ext uri="{FF2B5EF4-FFF2-40B4-BE49-F238E27FC236}">
                  <a16:creationId xmlns:a16="http://schemas.microsoft.com/office/drawing/2014/main" id="{502D3E56-4587-5F43-94E8-2875C8C4B245}"/>
                </a:ext>
              </a:extLst>
            </p:cNvPr>
            <p:cNvSpPr>
              <a:spLocks/>
            </p:cNvSpPr>
            <p:nvPr/>
          </p:nvSpPr>
          <p:spPr bwMode="auto">
            <a:xfrm>
              <a:off x="3811" y="3074"/>
              <a:ext cx="489" cy="513"/>
            </a:xfrm>
            <a:custGeom>
              <a:avLst/>
              <a:gdLst>
                <a:gd name="T0" fmla="*/ 13 w 489"/>
                <a:gd name="T1" fmla="*/ 46 h 515"/>
                <a:gd name="T2" fmla="*/ 65 w 489"/>
                <a:gd name="T3" fmla="*/ 81 h 515"/>
                <a:gd name="T4" fmla="*/ 121 w 489"/>
                <a:gd name="T5" fmla="*/ 97 h 515"/>
                <a:gd name="T6" fmla="*/ 176 w 489"/>
                <a:gd name="T7" fmla="*/ 112 h 515"/>
                <a:gd name="T8" fmla="*/ 241 w 489"/>
                <a:gd name="T9" fmla="*/ 114 h 515"/>
                <a:gd name="T10" fmla="*/ 313 w 489"/>
                <a:gd name="T11" fmla="*/ 103 h 515"/>
                <a:gd name="T12" fmla="*/ 385 w 489"/>
                <a:gd name="T13" fmla="*/ 78 h 515"/>
                <a:gd name="T14" fmla="*/ 452 w 489"/>
                <a:gd name="T15" fmla="*/ 29 h 515"/>
                <a:gd name="T16" fmla="*/ 485 w 489"/>
                <a:gd name="T17" fmla="*/ 7 h 515"/>
                <a:gd name="T18" fmla="*/ 487 w 489"/>
                <a:gd name="T19" fmla="*/ 70 h 515"/>
                <a:gd name="T20" fmla="*/ 474 w 489"/>
                <a:gd name="T21" fmla="*/ 189 h 515"/>
                <a:gd name="T22" fmla="*/ 444 w 489"/>
                <a:gd name="T23" fmla="*/ 303 h 515"/>
                <a:gd name="T24" fmla="*/ 408 w 489"/>
                <a:gd name="T25" fmla="*/ 384 h 515"/>
                <a:gd name="T26" fmla="*/ 356 w 489"/>
                <a:gd name="T27" fmla="*/ 456 h 515"/>
                <a:gd name="T28" fmla="*/ 289 w 489"/>
                <a:gd name="T29" fmla="*/ 501 h 515"/>
                <a:gd name="T30" fmla="*/ 214 w 489"/>
                <a:gd name="T31" fmla="*/ 507 h 515"/>
                <a:gd name="T32" fmla="*/ 143 w 489"/>
                <a:gd name="T33" fmla="*/ 467 h 515"/>
                <a:gd name="T34" fmla="*/ 87 w 489"/>
                <a:gd name="T35" fmla="*/ 395 h 515"/>
                <a:gd name="T36" fmla="*/ 39 w 489"/>
                <a:gd name="T37" fmla="*/ 288 h 515"/>
                <a:gd name="T38" fmla="*/ 10 w 489"/>
                <a:gd name="T39" fmla="*/ 160 h 515"/>
                <a:gd name="T40" fmla="*/ 0 w 489"/>
                <a:gd name="T41" fmla="*/ 28 h 515"/>
                <a:gd name="T42" fmla="*/ 13 w 489"/>
                <a:gd name="T43" fmla="*/ 46 h 5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89" h="515">
                  <a:moveTo>
                    <a:pt x="13" y="46"/>
                  </a:moveTo>
                  <a:cubicBezTo>
                    <a:pt x="24" y="55"/>
                    <a:pt x="47" y="72"/>
                    <a:pt x="65" y="81"/>
                  </a:cubicBezTo>
                  <a:cubicBezTo>
                    <a:pt x="83" y="90"/>
                    <a:pt x="103" y="92"/>
                    <a:pt x="121" y="97"/>
                  </a:cubicBezTo>
                  <a:cubicBezTo>
                    <a:pt x="139" y="102"/>
                    <a:pt x="156" y="109"/>
                    <a:pt x="176" y="112"/>
                  </a:cubicBezTo>
                  <a:cubicBezTo>
                    <a:pt x="196" y="115"/>
                    <a:pt x="218" y="115"/>
                    <a:pt x="241" y="114"/>
                  </a:cubicBezTo>
                  <a:cubicBezTo>
                    <a:pt x="264" y="113"/>
                    <a:pt x="289" y="109"/>
                    <a:pt x="313" y="103"/>
                  </a:cubicBezTo>
                  <a:cubicBezTo>
                    <a:pt x="337" y="97"/>
                    <a:pt x="362" y="90"/>
                    <a:pt x="385" y="78"/>
                  </a:cubicBezTo>
                  <a:cubicBezTo>
                    <a:pt x="408" y="66"/>
                    <a:pt x="435" y="41"/>
                    <a:pt x="452" y="29"/>
                  </a:cubicBezTo>
                  <a:cubicBezTo>
                    <a:pt x="469" y="17"/>
                    <a:pt x="479" y="0"/>
                    <a:pt x="485" y="7"/>
                  </a:cubicBezTo>
                  <a:cubicBezTo>
                    <a:pt x="483" y="11"/>
                    <a:pt x="489" y="40"/>
                    <a:pt x="487" y="70"/>
                  </a:cubicBezTo>
                  <a:cubicBezTo>
                    <a:pt x="485" y="100"/>
                    <a:pt x="481" y="151"/>
                    <a:pt x="474" y="190"/>
                  </a:cubicBezTo>
                  <a:cubicBezTo>
                    <a:pt x="467" y="229"/>
                    <a:pt x="455" y="272"/>
                    <a:pt x="444" y="304"/>
                  </a:cubicBezTo>
                  <a:cubicBezTo>
                    <a:pt x="433" y="336"/>
                    <a:pt x="423" y="359"/>
                    <a:pt x="408" y="385"/>
                  </a:cubicBezTo>
                  <a:cubicBezTo>
                    <a:pt x="394" y="411"/>
                    <a:pt x="376" y="438"/>
                    <a:pt x="356" y="458"/>
                  </a:cubicBezTo>
                  <a:cubicBezTo>
                    <a:pt x="336" y="478"/>
                    <a:pt x="313" y="495"/>
                    <a:pt x="289" y="503"/>
                  </a:cubicBezTo>
                  <a:cubicBezTo>
                    <a:pt x="265" y="511"/>
                    <a:pt x="238" y="515"/>
                    <a:pt x="214" y="509"/>
                  </a:cubicBezTo>
                  <a:cubicBezTo>
                    <a:pt x="189" y="503"/>
                    <a:pt x="164" y="488"/>
                    <a:pt x="143" y="469"/>
                  </a:cubicBezTo>
                  <a:cubicBezTo>
                    <a:pt x="122" y="450"/>
                    <a:pt x="104" y="427"/>
                    <a:pt x="87" y="397"/>
                  </a:cubicBezTo>
                  <a:cubicBezTo>
                    <a:pt x="69" y="367"/>
                    <a:pt x="52" y="328"/>
                    <a:pt x="39" y="289"/>
                  </a:cubicBezTo>
                  <a:cubicBezTo>
                    <a:pt x="27" y="250"/>
                    <a:pt x="17" y="204"/>
                    <a:pt x="10" y="161"/>
                  </a:cubicBezTo>
                  <a:cubicBezTo>
                    <a:pt x="4" y="118"/>
                    <a:pt x="0" y="47"/>
                    <a:pt x="0" y="28"/>
                  </a:cubicBezTo>
                  <a:lnTo>
                    <a:pt x="13" y="46"/>
                  </a:lnTo>
                  <a:close/>
                </a:path>
              </a:pathLst>
            </a:custGeom>
            <a:solidFill>
              <a:schemeClr val="bg1">
                <a:alpha val="50195"/>
              </a:schemeClr>
            </a:solidFill>
            <a:ln>
              <a:noFill/>
            </a:ln>
            <a:effectLst/>
          </p:spPr>
          <p:txBody>
            <a:bodyPr wrap="none" anchor="ctr"/>
            <a:lstStyle/>
            <a:p>
              <a:pPr eaLnBrk="1" hangingPunct="1">
                <a:spcBef>
                  <a:spcPct val="20000"/>
                </a:spcBef>
                <a:buFontTx/>
                <a:buChar char="•"/>
                <a:defRPr/>
              </a:pPr>
              <a:endParaRPr lang="zh-CN" altLang="en-US"/>
            </a:p>
          </p:txBody>
        </p:sp>
        <p:sp>
          <p:nvSpPr>
            <p:cNvPr id="319523" name="Freeform 35">
              <a:extLst>
                <a:ext uri="{FF2B5EF4-FFF2-40B4-BE49-F238E27FC236}">
                  <a16:creationId xmlns:a16="http://schemas.microsoft.com/office/drawing/2014/main" id="{E56AA930-379C-A847-84DD-8EAD1951834E}"/>
                </a:ext>
              </a:extLst>
            </p:cNvPr>
            <p:cNvSpPr>
              <a:spLocks/>
            </p:cNvSpPr>
            <p:nvPr/>
          </p:nvSpPr>
          <p:spPr bwMode="auto">
            <a:xfrm>
              <a:off x="3791" y="3075"/>
              <a:ext cx="486" cy="109"/>
            </a:xfrm>
            <a:custGeom>
              <a:avLst/>
              <a:gdLst>
                <a:gd name="T0" fmla="*/ 0 w 979"/>
                <a:gd name="T1" fmla="*/ 33 h 257"/>
                <a:gd name="T2" fmla="*/ 50 w 979"/>
                <a:gd name="T3" fmla="*/ 68 h 257"/>
                <a:gd name="T4" fmla="*/ 131 w 979"/>
                <a:gd name="T5" fmla="*/ 98 h 257"/>
                <a:gd name="T6" fmla="*/ 201 w 979"/>
                <a:gd name="T7" fmla="*/ 109 h 257"/>
                <a:gd name="T8" fmla="*/ 302 w 979"/>
                <a:gd name="T9" fmla="*/ 101 h 257"/>
                <a:gd name="T10" fmla="*/ 397 w 979"/>
                <a:gd name="T11" fmla="*/ 68 h 257"/>
                <a:gd name="T12" fmla="*/ 486 w 979"/>
                <a:gd name="T13" fmla="*/ 0 h 2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79" h="257">
                  <a:moveTo>
                    <a:pt x="0" y="78"/>
                  </a:moveTo>
                  <a:cubicBezTo>
                    <a:pt x="17" y="92"/>
                    <a:pt x="57" y="134"/>
                    <a:pt x="101" y="160"/>
                  </a:cubicBezTo>
                  <a:cubicBezTo>
                    <a:pt x="145" y="186"/>
                    <a:pt x="213" y="216"/>
                    <a:pt x="263" y="232"/>
                  </a:cubicBezTo>
                  <a:cubicBezTo>
                    <a:pt x="313" y="248"/>
                    <a:pt x="347" y="255"/>
                    <a:pt x="404" y="256"/>
                  </a:cubicBezTo>
                  <a:cubicBezTo>
                    <a:pt x="461" y="257"/>
                    <a:pt x="542" y="254"/>
                    <a:pt x="608" y="238"/>
                  </a:cubicBezTo>
                  <a:cubicBezTo>
                    <a:pt x="674" y="222"/>
                    <a:pt x="738" y="200"/>
                    <a:pt x="800" y="160"/>
                  </a:cubicBezTo>
                  <a:cubicBezTo>
                    <a:pt x="862" y="120"/>
                    <a:pt x="942" y="33"/>
                    <a:pt x="979" y="0"/>
                  </a:cubicBezTo>
                </a:path>
              </a:pathLst>
            </a:custGeom>
            <a:noFill/>
            <a:ln w="9525" cap="flat" cmpd="sng">
              <a:solidFill>
                <a:schemeClr val="tx1"/>
              </a:solidFill>
              <a:prstDash val="solid"/>
              <a:round/>
              <a:headEnd/>
              <a:tailEnd/>
            </a:ln>
            <a:effectLst/>
          </p:spPr>
          <p:txBody>
            <a:bodyPr wrap="none" anchor="ctr"/>
            <a:lstStyle/>
            <a:p>
              <a:pPr eaLnBrk="1" hangingPunct="1">
                <a:spcBef>
                  <a:spcPct val="20000"/>
                </a:spcBef>
                <a:buFontTx/>
                <a:buChar char="•"/>
                <a:defRPr/>
              </a:pPr>
              <a:endParaRPr lang="zh-CN" altLang="en-US"/>
            </a:p>
          </p:txBody>
        </p:sp>
        <p:sp>
          <p:nvSpPr>
            <p:cNvPr id="60511" name="Oval 36">
              <a:extLst>
                <a:ext uri="{FF2B5EF4-FFF2-40B4-BE49-F238E27FC236}">
                  <a16:creationId xmlns:a16="http://schemas.microsoft.com/office/drawing/2014/main" id="{255309EB-B8EC-6447-8434-4F5010387DC2}"/>
                </a:ext>
              </a:extLst>
            </p:cNvPr>
            <p:cNvSpPr>
              <a:spLocks noChangeArrowheads="1"/>
            </p:cNvSpPr>
            <p:nvPr/>
          </p:nvSpPr>
          <p:spPr bwMode="auto">
            <a:xfrm>
              <a:off x="3811" y="2604"/>
              <a:ext cx="487" cy="981"/>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sp>
        <p:nvSpPr>
          <p:cNvPr id="60442" name="Line 37">
            <a:extLst>
              <a:ext uri="{FF2B5EF4-FFF2-40B4-BE49-F238E27FC236}">
                <a16:creationId xmlns:a16="http://schemas.microsoft.com/office/drawing/2014/main" id="{D89E4177-1082-314C-88DE-0A96149E7D67}"/>
              </a:ext>
            </a:extLst>
          </p:cNvPr>
          <p:cNvSpPr>
            <a:spLocks noChangeShapeType="1"/>
          </p:cNvSpPr>
          <p:nvPr/>
        </p:nvSpPr>
        <p:spPr bwMode="auto">
          <a:xfrm rot="467865" flipH="1">
            <a:off x="2184400" y="2281238"/>
            <a:ext cx="903288" cy="1452562"/>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43" name="Line 38">
            <a:extLst>
              <a:ext uri="{FF2B5EF4-FFF2-40B4-BE49-F238E27FC236}">
                <a16:creationId xmlns:a16="http://schemas.microsoft.com/office/drawing/2014/main" id="{ABEE3061-2E4B-3744-A67E-74241964C789}"/>
              </a:ext>
            </a:extLst>
          </p:cNvPr>
          <p:cNvSpPr>
            <a:spLocks noChangeShapeType="1"/>
          </p:cNvSpPr>
          <p:nvPr/>
        </p:nvSpPr>
        <p:spPr bwMode="auto">
          <a:xfrm rot="467865" flipH="1">
            <a:off x="1890713" y="2319338"/>
            <a:ext cx="852487" cy="1366837"/>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44" name="Line 39">
            <a:extLst>
              <a:ext uri="{FF2B5EF4-FFF2-40B4-BE49-F238E27FC236}">
                <a16:creationId xmlns:a16="http://schemas.microsoft.com/office/drawing/2014/main" id="{F272834D-03E4-F84C-8FDE-34641019546E}"/>
              </a:ext>
            </a:extLst>
          </p:cNvPr>
          <p:cNvSpPr>
            <a:spLocks noChangeShapeType="1"/>
          </p:cNvSpPr>
          <p:nvPr/>
        </p:nvSpPr>
        <p:spPr bwMode="auto">
          <a:xfrm rot="467865">
            <a:off x="2117725" y="2838450"/>
            <a:ext cx="94615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45" name="Line 40">
            <a:extLst>
              <a:ext uri="{FF2B5EF4-FFF2-40B4-BE49-F238E27FC236}">
                <a16:creationId xmlns:a16="http://schemas.microsoft.com/office/drawing/2014/main" id="{A636B5A4-7C68-B840-B4C7-063DAA5B8C63}"/>
              </a:ext>
            </a:extLst>
          </p:cNvPr>
          <p:cNvSpPr>
            <a:spLocks noChangeShapeType="1"/>
          </p:cNvSpPr>
          <p:nvPr/>
        </p:nvSpPr>
        <p:spPr bwMode="auto">
          <a:xfrm rot="467865" flipH="1">
            <a:off x="1555750" y="2716213"/>
            <a:ext cx="571500" cy="917575"/>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46" name="Line 41">
            <a:extLst>
              <a:ext uri="{FF2B5EF4-FFF2-40B4-BE49-F238E27FC236}">
                <a16:creationId xmlns:a16="http://schemas.microsoft.com/office/drawing/2014/main" id="{2D133217-CC93-004E-A7AC-EB036B1F187C}"/>
              </a:ext>
            </a:extLst>
          </p:cNvPr>
          <p:cNvSpPr>
            <a:spLocks noChangeShapeType="1"/>
          </p:cNvSpPr>
          <p:nvPr/>
        </p:nvSpPr>
        <p:spPr bwMode="auto">
          <a:xfrm rot="467865" flipH="1">
            <a:off x="1733550" y="2724150"/>
            <a:ext cx="139700" cy="225425"/>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47" name="Line 42">
            <a:extLst>
              <a:ext uri="{FF2B5EF4-FFF2-40B4-BE49-F238E27FC236}">
                <a16:creationId xmlns:a16="http://schemas.microsoft.com/office/drawing/2014/main" id="{75B2F273-99E1-7A4F-82F4-1E8F3CD95307}"/>
              </a:ext>
            </a:extLst>
          </p:cNvPr>
          <p:cNvSpPr>
            <a:spLocks noChangeShapeType="1"/>
          </p:cNvSpPr>
          <p:nvPr/>
        </p:nvSpPr>
        <p:spPr bwMode="auto">
          <a:xfrm rot="467865">
            <a:off x="1431925" y="2716213"/>
            <a:ext cx="479425"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nvGrpSpPr>
          <p:cNvPr id="60448" name="Group 43">
            <a:extLst>
              <a:ext uri="{FF2B5EF4-FFF2-40B4-BE49-F238E27FC236}">
                <a16:creationId xmlns:a16="http://schemas.microsoft.com/office/drawing/2014/main" id="{D27F83B7-F97D-1C4C-9673-295B83E68B82}"/>
              </a:ext>
            </a:extLst>
          </p:cNvPr>
          <p:cNvGrpSpPr>
            <a:grpSpLocks/>
          </p:cNvGrpSpPr>
          <p:nvPr/>
        </p:nvGrpSpPr>
        <p:grpSpPr bwMode="auto">
          <a:xfrm rot="467865">
            <a:off x="655638" y="2565400"/>
            <a:ext cx="1023937" cy="1089025"/>
            <a:chOff x="3424" y="1488"/>
            <a:chExt cx="776" cy="764"/>
          </a:xfrm>
        </p:grpSpPr>
        <p:sp>
          <p:nvSpPr>
            <p:cNvPr id="60502" name="Oval 44">
              <a:extLst>
                <a:ext uri="{FF2B5EF4-FFF2-40B4-BE49-F238E27FC236}">
                  <a16:creationId xmlns:a16="http://schemas.microsoft.com/office/drawing/2014/main" id="{B4E3852E-FAEA-ED4B-9FAC-525C98C64DC2}"/>
                </a:ext>
              </a:extLst>
            </p:cNvPr>
            <p:cNvSpPr>
              <a:spLocks noChangeArrowheads="1"/>
            </p:cNvSpPr>
            <p:nvPr/>
          </p:nvSpPr>
          <p:spPr bwMode="auto">
            <a:xfrm>
              <a:off x="3427" y="1483"/>
              <a:ext cx="752" cy="744"/>
            </a:xfrm>
            <a:prstGeom prst="ellipse">
              <a:avLst/>
            </a:prstGeom>
            <a:gradFill rotWithShape="0">
              <a:gsLst>
                <a:gs pos="0">
                  <a:schemeClr val="bg1"/>
                </a:gs>
                <a:gs pos="100000">
                  <a:schemeClr val="accent2"/>
                </a:gs>
              </a:gsLst>
              <a:path path="shape">
                <a:fillToRect l="50000" t="50000" r="50000" b="50000"/>
              </a:path>
            </a:gra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60503" name="Oval 45">
              <a:extLst>
                <a:ext uri="{FF2B5EF4-FFF2-40B4-BE49-F238E27FC236}">
                  <a16:creationId xmlns:a16="http://schemas.microsoft.com/office/drawing/2014/main" id="{9B6634D4-7918-C34F-A96D-1804F2C7AA23}"/>
                </a:ext>
              </a:extLst>
            </p:cNvPr>
            <p:cNvSpPr>
              <a:spLocks noChangeArrowheads="1"/>
            </p:cNvSpPr>
            <p:nvPr/>
          </p:nvSpPr>
          <p:spPr bwMode="auto">
            <a:xfrm>
              <a:off x="3425" y="1483"/>
              <a:ext cx="752" cy="75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319534" name="Freeform 46">
              <a:extLst>
                <a:ext uri="{FF2B5EF4-FFF2-40B4-BE49-F238E27FC236}">
                  <a16:creationId xmlns:a16="http://schemas.microsoft.com/office/drawing/2014/main" id="{B1BE4037-6FE9-6446-957F-1D45E8FAB6C8}"/>
                </a:ext>
              </a:extLst>
            </p:cNvPr>
            <p:cNvSpPr>
              <a:spLocks/>
            </p:cNvSpPr>
            <p:nvPr/>
          </p:nvSpPr>
          <p:spPr bwMode="auto">
            <a:xfrm>
              <a:off x="3421" y="1796"/>
              <a:ext cx="776" cy="451"/>
            </a:xfrm>
            <a:custGeom>
              <a:avLst/>
              <a:gdLst>
                <a:gd name="T0" fmla="*/ 17 w 982"/>
                <a:gd name="T1" fmla="*/ 84 h 568"/>
                <a:gd name="T2" fmla="*/ 79 w 982"/>
                <a:gd name="T3" fmla="*/ 132 h 568"/>
                <a:gd name="T4" fmla="*/ 207 w 982"/>
                <a:gd name="T5" fmla="*/ 189 h 568"/>
                <a:gd name="T6" fmla="*/ 318 w 982"/>
                <a:gd name="T7" fmla="*/ 208 h 568"/>
                <a:gd name="T8" fmla="*/ 480 w 982"/>
                <a:gd name="T9" fmla="*/ 194 h 568"/>
                <a:gd name="T10" fmla="*/ 608 w 982"/>
                <a:gd name="T11" fmla="*/ 145 h 568"/>
                <a:gd name="T12" fmla="*/ 717 w 982"/>
                <a:gd name="T13" fmla="*/ 65 h 568"/>
                <a:gd name="T14" fmla="*/ 773 w 982"/>
                <a:gd name="T15" fmla="*/ 6 h 568"/>
                <a:gd name="T16" fmla="*/ 773 w 982"/>
                <a:gd name="T17" fmla="*/ 98 h 568"/>
                <a:gd name="T18" fmla="*/ 752 w 982"/>
                <a:gd name="T19" fmla="*/ 193 h 568"/>
                <a:gd name="T20" fmla="*/ 704 w 982"/>
                <a:gd name="T21" fmla="*/ 283 h 568"/>
                <a:gd name="T22" fmla="*/ 648 w 982"/>
                <a:gd name="T23" fmla="*/ 348 h 568"/>
                <a:gd name="T24" fmla="*/ 565 w 982"/>
                <a:gd name="T25" fmla="*/ 406 h 568"/>
                <a:gd name="T26" fmla="*/ 458 w 982"/>
                <a:gd name="T27" fmla="*/ 441 h 568"/>
                <a:gd name="T28" fmla="*/ 339 w 982"/>
                <a:gd name="T29" fmla="*/ 446 h 568"/>
                <a:gd name="T30" fmla="*/ 228 w 982"/>
                <a:gd name="T31" fmla="*/ 414 h 568"/>
                <a:gd name="T32" fmla="*/ 137 w 982"/>
                <a:gd name="T33" fmla="*/ 357 h 568"/>
                <a:gd name="T34" fmla="*/ 62 w 982"/>
                <a:gd name="T35" fmla="*/ 272 h 568"/>
                <a:gd name="T36" fmla="*/ 17 w 982"/>
                <a:gd name="T37" fmla="*/ 170 h 568"/>
                <a:gd name="T38" fmla="*/ 0 w 982"/>
                <a:gd name="T39" fmla="*/ 64 h 568"/>
                <a:gd name="T40" fmla="*/ 17 w 982"/>
                <a:gd name="T41" fmla="*/ 84 h 5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82" h="568">
                  <a:moveTo>
                    <a:pt x="22" y="106"/>
                  </a:moveTo>
                  <a:cubicBezTo>
                    <a:pt x="39" y="120"/>
                    <a:pt x="60" y="144"/>
                    <a:pt x="100" y="166"/>
                  </a:cubicBezTo>
                  <a:cubicBezTo>
                    <a:pt x="140" y="188"/>
                    <a:pt x="212" y="222"/>
                    <a:pt x="262" y="238"/>
                  </a:cubicBezTo>
                  <a:cubicBezTo>
                    <a:pt x="312" y="254"/>
                    <a:pt x="346" y="261"/>
                    <a:pt x="403" y="262"/>
                  </a:cubicBezTo>
                  <a:cubicBezTo>
                    <a:pt x="460" y="263"/>
                    <a:pt x="546" y="257"/>
                    <a:pt x="607" y="244"/>
                  </a:cubicBezTo>
                  <a:cubicBezTo>
                    <a:pt x="668" y="231"/>
                    <a:pt x="719" y="210"/>
                    <a:pt x="769" y="183"/>
                  </a:cubicBezTo>
                  <a:cubicBezTo>
                    <a:pt x="819" y="156"/>
                    <a:pt x="872" y="111"/>
                    <a:pt x="907" y="82"/>
                  </a:cubicBezTo>
                  <a:cubicBezTo>
                    <a:pt x="942" y="53"/>
                    <a:pt x="966" y="0"/>
                    <a:pt x="978" y="7"/>
                  </a:cubicBezTo>
                  <a:cubicBezTo>
                    <a:pt x="973" y="11"/>
                    <a:pt x="982" y="84"/>
                    <a:pt x="978" y="123"/>
                  </a:cubicBezTo>
                  <a:cubicBezTo>
                    <a:pt x="974" y="162"/>
                    <a:pt x="966" y="204"/>
                    <a:pt x="952" y="243"/>
                  </a:cubicBezTo>
                  <a:cubicBezTo>
                    <a:pt x="938" y="282"/>
                    <a:pt x="913" y="325"/>
                    <a:pt x="891" y="357"/>
                  </a:cubicBezTo>
                  <a:cubicBezTo>
                    <a:pt x="869" y="389"/>
                    <a:pt x="849" y="412"/>
                    <a:pt x="820" y="438"/>
                  </a:cubicBezTo>
                  <a:cubicBezTo>
                    <a:pt x="791" y="464"/>
                    <a:pt x="755" y="491"/>
                    <a:pt x="715" y="511"/>
                  </a:cubicBezTo>
                  <a:cubicBezTo>
                    <a:pt x="675" y="531"/>
                    <a:pt x="628" y="548"/>
                    <a:pt x="580" y="556"/>
                  </a:cubicBezTo>
                  <a:cubicBezTo>
                    <a:pt x="532" y="564"/>
                    <a:pt x="478" y="568"/>
                    <a:pt x="429" y="562"/>
                  </a:cubicBezTo>
                  <a:cubicBezTo>
                    <a:pt x="380" y="556"/>
                    <a:pt x="330" y="541"/>
                    <a:pt x="288" y="522"/>
                  </a:cubicBezTo>
                  <a:cubicBezTo>
                    <a:pt x="246" y="503"/>
                    <a:pt x="209" y="480"/>
                    <a:pt x="174" y="450"/>
                  </a:cubicBezTo>
                  <a:cubicBezTo>
                    <a:pt x="139" y="420"/>
                    <a:pt x="104" y="381"/>
                    <a:pt x="79" y="342"/>
                  </a:cubicBezTo>
                  <a:cubicBezTo>
                    <a:pt x="54" y="303"/>
                    <a:pt x="34" y="257"/>
                    <a:pt x="21" y="214"/>
                  </a:cubicBezTo>
                  <a:cubicBezTo>
                    <a:pt x="8" y="171"/>
                    <a:pt x="0" y="99"/>
                    <a:pt x="0" y="81"/>
                  </a:cubicBezTo>
                  <a:lnTo>
                    <a:pt x="22" y="106"/>
                  </a:lnTo>
                  <a:close/>
                </a:path>
              </a:pathLst>
            </a:custGeom>
            <a:solidFill>
              <a:schemeClr val="bg1">
                <a:alpha val="50195"/>
              </a:schemeClr>
            </a:solidFill>
            <a:ln>
              <a:noFill/>
            </a:ln>
            <a:effectLst/>
          </p:spPr>
          <p:txBody>
            <a:bodyPr wrap="none" anchor="ctr"/>
            <a:lstStyle/>
            <a:p>
              <a:pPr eaLnBrk="1" hangingPunct="1">
                <a:spcBef>
                  <a:spcPct val="20000"/>
                </a:spcBef>
                <a:buFontTx/>
                <a:buChar char="•"/>
                <a:defRPr/>
              </a:pPr>
              <a:endParaRPr lang="zh-CN" altLang="en-US"/>
            </a:p>
          </p:txBody>
        </p:sp>
        <p:sp>
          <p:nvSpPr>
            <p:cNvPr id="319535" name="Freeform 47">
              <a:extLst>
                <a:ext uri="{FF2B5EF4-FFF2-40B4-BE49-F238E27FC236}">
                  <a16:creationId xmlns:a16="http://schemas.microsoft.com/office/drawing/2014/main" id="{1C11C380-A863-1D44-B21A-480447417182}"/>
                </a:ext>
              </a:extLst>
            </p:cNvPr>
            <p:cNvSpPr>
              <a:spLocks/>
            </p:cNvSpPr>
            <p:nvPr/>
          </p:nvSpPr>
          <p:spPr bwMode="auto">
            <a:xfrm rot="10800000" flipV="1">
              <a:off x="3977" y="1578"/>
              <a:ext cx="196" cy="546"/>
            </a:xfrm>
            <a:custGeom>
              <a:avLst/>
              <a:gdLst>
                <a:gd name="T0" fmla="*/ 65 w 252"/>
                <a:gd name="T1" fmla="*/ 491 h 715"/>
                <a:gd name="T2" fmla="*/ 19 w 252"/>
                <a:gd name="T3" fmla="*/ 396 h 715"/>
                <a:gd name="T4" fmla="*/ 1 w 252"/>
                <a:gd name="T5" fmla="*/ 268 h 715"/>
                <a:gd name="T6" fmla="*/ 23 w 252"/>
                <a:gd name="T7" fmla="*/ 157 h 715"/>
                <a:gd name="T8" fmla="*/ 78 w 252"/>
                <a:gd name="T9" fmla="*/ 56 h 715"/>
                <a:gd name="T10" fmla="*/ 129 w 252"/>
                <a:gd name="T11" fmla="*/ 3 h 715"/>
                <a:gd name="T12" fmla="*/ 175 w 252"/>
                <a:gd name="T13" fmla="*/ 131 h 715"/>
                <a:gd name="T14" fmla="*/ 194 w 252"/>
                <a:gd name="T15" fmla="*/ 257 h 715"/>
                <a:gd name="T16" fmla="*/ 187 w 252"/>
                <a:gd name="T17" fmla="*/ 393 h 715"/>
                <a:gd name="T18" fmla="*/ 155 w 252"/>
                <a:gd name="T19" fmla="*/ 486 h 715"/>
                <a:gd name="T20" fmla="*/ 110 w 252"/>
                <a:gd name="T21" fmla="*/ 544 h 715"/>
                <a:gd name="T22" fmla="*/ 65 w 252"/>
                <a:gd name="T23" fmla="*/ 491 h 7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2" h="715">
                  <a:moveTo>
                    <a:pt x="84" y="643"/>
                  </a:moveTo>
                  <a:cubicBezTo>
                    <a:pt x="64" y="611"/>
                    <a:pt x="38" y="568"/>
                    <a:pt x="24" y="519"/>
                  </a:cubicBezTo>
                  <a:cubicBezTo>
                    <a:pt x="10" y="470"/>
                    <a:pt x="0" y="403"/>
                    <a:pt x="1" y="351"/>
                  </a:cubicBezTo>
                  <a:cubicBezTo>
                    <a:pt x="2" y="299"/>
                    <a:pt x="14" y="251"/>
                    <a:pt x="30" y="205"/>
                  </a:cubicBezTo>
                  <a:cubicBezTo>
                    <a:pt x="46" y="159"/>
                    <a:pt x="77" y="106"/>
                    <a:pt x="100" y="73"/>
                  </a:cubicBezTo>
                  <a:cubicBezTo>
                    <a:pt x="123" y="40"/>
                    <a:pt x="163" y="0"/>
                    <a:pt x="166" y="4"/>
                  </a:cubicBezTo>
                  <a:cubicBezTo>
                    <a:pt x="198" y="57"/>
                    <a:pt x="212" y="120"/>
                    <a:pt x="225" y="171"/>
                  </a:cubicBezTo>
                  <a:cubicBezTo>
                    <a:pt x="239" y="226"/>
                    <a:pt x="246" y="280"/>
                    <a:pt x="249" y="337"/>
                  </a:cubicBezTo>
                  <a:cubicBezTo>
                    <a:pt x="252" y="394"/>
                    <a:pt x="249" y="464"/>
                    <a:pt x="241" y="514"/>
                  </a:cubicBezTo>
                  <a:cubicBezTo>
                    <a:pt x="233" y="564"/>
                    <a:pt x="216" y="603"/>
                    <a:pt x="199" y="636"/>
                  </a:cubicBezTo>
                  <a:cubicBezTo>
                    <a:pt x="182" y="669"/>
                    <a:pt x="142" y="715"/>
                    <a:pt x="142" y="712"/>
                  </a:cubicBezTo>
                  <a:cubicBezTo>
                    <a:pt x="142" y="711"/>
                    <a:pt x="104" y="675"/>
                    <a:pt x="84" y="643"/>
                  </a:cubicBezTo>
                  <a:close/>
                </a:path>
              </a:pathLst>
            </a:custGeom>
            <a:solidFill>
              <a:schemeClr val="bg1"/>
            </a:solidFill>
            <a:ln w="38100" cap="flat" cmpd="sng">
              <a:solidFill>
                <a:schemeClr val="bg1"/>
              </a:solidFill>
              <a:prstDash val="solid"/>
              <a:round/>
              <a:headEnd/>
              <a:tailEnd/>
            </a:ln>
            <a:effectLst/>
          </p:spPr>
          <p:txBody>
            <a:bodyPr wrap="none" anchor="ctr"/>
            <a:lstStyle/>
            <a:p>
              <a:pPr eaLnBrk="1" hangingPunct="1">
                <a:spcBef>
                  <a:spcPct val="20000"/>
                </a:spcBef>
                <a:buFontTx/>
                <a:buChar char="•"/>
                <a:defRPr/>
              </a:pPr>
              <a:endParaRPr lang="zh-CN" altLang="en-US"/>
            </a:p>
          </p:txBody>
        </p:sp>
        <p:sp>
          <p:nvSpPr>
            <p:cNvPr id="319536" name="Freeform 48">
              <a:extLst>
                <a:ext uri="{FF2B5EF4-FFF2-40B4-BE49-F238E27FC236}">
                  <a16:creationId xmlns:a16="http://schemas.microsoft.com/office/drawing/2014/main" id="{A44938CB-8C83-544D-856F-BEEAA772A28C}"/>
                </a:ext>
              </a:extLst>
            </p:cNvPr>
            <p:cNvSpPr>
              <a:spLocks/>
            </p:cNvSpPr>
            <p:nvPr/>
          </p:nvSpPr>
          <p:spPr bwMode="auto">
            <a:xfrm>
              <a:off x="3971" y="1576"/>
              <a:ext cx="89" cy="556"/>
            </a:xfrm>
            <a:custGeom>
              <a:avLst/>
              <a:gdLst>
                <a:gd name="T0" fmla="*/ 70 w 114"/>
                <a:gd name="T1" fmla="*/ 474 h 728"/>
                <a:gd name="T2" fmla="*/ 66 w 114"/>
                <a:gd name="T3" fmla="*/ 412 h 728"/>
                <a:gd name="T4" fmla="*/ 61 w 114"/>
                <a:gd name="T5" fmla="*/ 325 h 728"/>
                <a:gd name="T6" fmla="*/ 63 w 114"/>
                <a:gd name="T7" fmla="*/ 222 h 728"/>
                <a:gd name="T8" fmla="*/ 66 w 114"/>
                <a:gd name="T9" fmla="*/ 105 h 728"/>
                <a:gd name="T10" fmla="*/ 67 w 114"/>
                <a:gd name="T11" fmla="*/ 5 h 728"/>
                <a:gd name="T12" fmla="*/ 21 w 114"/>
                <a:gd name="T13" fmla="*/ 132 h 728"/>
                <a:gd name="T14" fmla="*/ 2 w 114"/>
                <a:gd name="T15" fmla="*/ 259 h 728"/>
                <a:gd name="T16" fmla="*/ 9 w 114"/>
                <a:gd name="T17" fmla="*/ 394 h 728"/>
                <a:gd name="T18" fmla="*/ 41 w 114"/>
                <a:gd name="T19" fmla="*/ 491 h 728"/>
                <a:gd name="T20" fmla="*/ 89 w 114"/>
                <a:gd name="T21" fmla="*/ 553 h 728"/>
                <a:gd name="T22" fmla="*/ 70 w 114"/>
                <a:gd name="T23" fmla="*/ 474 h 7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4" h="728">
                  <a:moveTo>
                    <a:pt x="90" y="621"/>
                  </a:moveTo>
                  <a:cubicBezTo>
                    <a:pt x="86" y="592"/>
                    <a:pt x="86" y="572"/>
                    <a:pt x="84" y="540"/>
                  </a:cubicBezTo>
                  <a:cubicBezTo>
                    <a:pt x="82" y="508"/>
                    <a:pt x="78" y="467"/>
                    <a:pt x="78" y="426"/>
                  </a:cubicBezTo>
                  <a:cubicBezTo>
                    <a:pt x="78" y="385"/>
                    <a:pt x="80" y="339"/>
                    <a:pt x="81" y="291"/>
                  </a:cubicBezTo>
                  <a:cubicBezTo>
                    <a:pt x="82" y="243"/>
                    <a:pt x="83" y="185"/>
                    <a:pt x="84" y="138"/>
                  </a:cubicBezTo>
                  <a:cubicBezTo>
                    <a:pt x="85" y="91"/>
                    <a:pt x="95" y="0"/>
                    <a:pt x="86" y="6"/>
                  </a:cubicBezTo>
                  <a:cubicBezTo>
                    <a:pt x="54" y="59"/>
                    <a:pt x="40" y="122"/>
                    <a:pt x="27" y="173"/>
                  </a:cubicBezTo>
                  <a:cubicBezTo>
                    <a:pt x="13" y="228"/>
                    <a:pt x="6" y="282"/>
                    <a:pt x="3" y="339"/>
                  </a:cubicBezTo>
                  <a:cubicBezTo>
                    <a:pt x="0" y="396"/>
                    <a:pt x="3" y="465"/>
                    <a:pt x="11" y="516"/>
                  </a:cubicBezTo>
                  <a:cubicBezTo>
                    <a:pt x="19" y="567"/>
                    <a:pt x="35" y="608"/>
                    <a:pt x="52" y="643"/>
                  </a:cubicBezTo>
                  <a:cubicBezTo>
                    <a:pt x="69" y="678"/>
                    <a:pt x="108" y="728"/>
                    <a:pt x="114" y="724"/>
                  </a:cubicBezTo>
                  <a:cubicBezTo>
                    <a:pt x="114" y="723"/>
                    <a:pt x="95" y="642"/>
                    <a:pt x="90" y="621"/>
                  </a:cubicBezTo>
                  <a:close/>
                </a:path>
              </a:pathLst>
            </a:custGeom>
            <a:solidFill>
              <a:schemeClr val="hlink"/>
            </a:solidFill>
            <a:ln>
              <a:noFill/>
            </a:ln>
            <a:effectLst/>
          </p:spPr>
          <p:txBody>
            <a:bodyPr wrap="none" anchor="ctr"/>
            <a:lstStyle/>
            <a:p>
              <a:pPr eaLnBrk="1" hangingPunct="1">
                <a:spcBef>
                  <a:spcPct val="20000"/>
                </a:spcBef>
                <a:buFontTx/>
                <a:buChar char="•"/>
                <a:defRPr/>
              </a:pPr>
              <a:endParaRPr lang="zh-CN" altLang="en-US"/>
            </a:p>
          </p:txBody>
        </p:sp>
        <p:sp>
          <p:nvSpPr>
            <p:cNvPr id="319537" name="Freeform 49">
              <a:extLst>
                <a:ext uri="{FF2B5EF4-FFF2-40B4-BE49-F238E27FC236}">
                  <a16:creationId xmlns:a16="http://schemas.microsoft.com/office/drawing/2014/main" id="{F574B335-06F4-2C43-8236-C86317176A34}"/>
                </a:ext>
              </a:extLst>
            </p:cNvPr>
            <p:cNvSpPr>
              <a:spLocks/>
            </p:cNvSpPr>
            <p:nvPr/>
          </p:nvSpPr>
          <p:spPr bwMode="auto">
            <a:xfrm>
              <a:off x="3423" y="1865"/>
              <a:ext cx="605" cy="137"/>
            </a:xfrm>
            <a:custGeom>
              <a:avLst/>
              <a:gdLst>
                <a:gd name="T0" fmla="*/ 0 w 790"/>
                <a:gd name="T1" fmla="*/ 0 h 179"/>
                <a:gd name="T2" fmla="*/ 77 w 790"/>
                <a:gd name="T3" fmla="*/ 63 h 179"/>
                <a:gd name="T4" fmla="*/ 201 w 790"/>
                <a:gd name="T5" fmla="*/ 118 h 179"/>
                <a:gd name="T6" fmla="*/ 309 w 790"/>
                <a:gd name="T7" fmla="*/ 136 h 179"/>
                <a:gd name="T8" fmla="*/ 466 w 790"/>
                <a:gd name="T9" fmla="*/ 122 h 179"/>
                <a:gd name="T10" fmla="*/ 547 w 790"/>
                <a:gd name="T11" fmla="*/ 94 h 179"/>
                <a:gd name="T12" fmla="*/ 588 w 790"/>
                <a:gd name="T13" fmla="*/ 46 h 179"/>
                <a:gd name="T14" fmla="*/ 605 w 790"/>
                <a:gd name="T15" fmla="*/ 32 h 17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90" h="179">
                  <a:moveTo>
                    <a:pt x="0" y="0"/>
                  </a:moveTo>
                  <a:cubicBezTo>
                    <a:pt x="17" y="14"/>
                    <a:pt x="57" y="56"/>
                    <a:pt x="101" y="82"/>
                  </a:cubicBezTo>
                  <a:cubicBezTo>
                    <a:pt x="145" y="108"/>
                    <a:pt x="213" y="138"/>
                    <a:pt x="263" y="154"/>
                  </a:cubicBezTo>
                  <a:cubicBezTo>
                    <a:pt x="313" y="170"/>
                    <a:pt x="347" y="177"/>
                    <a:pt x="404" y="178"/>
                  </a:cubicBezTo>
                  <a:cubicBezTo>
                    <a:pt x="461" y="179"/>
                    <a:pt x="556" y="169"/>
                    <a:pt x="608" y="160"/>
                  </a:cubicBezTo>
                  <a:cubicBezTo>
                    <a:pt x="660" y="151"/>
                    <a:pt x="687" y="140"/>
                    <a:pt x="714" y="123"/>
                  </a:cubicBezTo>
                  <a:cubicBezTo>
                    <a:pt x="741" y="106"/>
                    <a:pt x="755" y="73"/>
                    <a:pt x="768" y="60"/>
                  </a:cubicBezTo>
                  <a:cubicBezTo>
                    <a:pt x="781" y="47"/>
                    <a:pt x="785" y="46"/>
                    <a:pt x="790" y="42"/>
                  </a:cubicBezTo>
                </a:path>
              </a:pathLst>
            </a:custGeom>
            <a:noFill/>
            <a:ln w="9525" cap="flat" cmpd="sng">
              <a:solidFill>
                <a:schemeClr val="tx1"/>
              </a:solidFill>
              <a:prstDash val="solid"/>
              <a:round/>
              <a:headEnd/>
              <a:tailEnd/>
            </a:ln>
            <a:effectLst/>
          </p:spPr>
          <p:txBody>
            <a:bodyPr wrap="none" anchor="ctr"/>
            <a:lstStyle/>
            <a:p>
              <a:pPr eaLnBrk="1" hangingPunct="1">
                <a:spcBef>
                  <a:spcPct val="20000"/>
                </a:spcBef>
                <a:buFontTx/>
                <a:buChar char="•"/>
                <a:defRPr/>
              </a:pPr>
              <a:endParaRPr lang="zh-CN" altLang="en-US"/>
            </a:p>
          </p:txBody>
        </p:sp>
      </p:grpSp>
      <p:sp>
        <p:nvSpPr>
          <p:cNvPr id="60449" name="Line 50">
            <a:extLst>
              <a:ext uri="{FF2B5EF4-FFF2-40B4-BE49-F238E27FC236}">
                <a16:creationId xmlns:a16="http://schemas.microsoft.com/office/drawing/2014/main" id="{2CC11288-911E-324B-81BC-80A7FFA7AF6D}"/>
              </a:ext>
            </a:extLst>
          </p:cNvPr>
          <p:cNvSpPr>
            <a:spLocks noChangeShapeType="1"/>
          </p:cNvSpPr>
          <p:nvPr/>
        </p:nvSpPr>
        <p:spPr bwMode="auto">
          <a:xfrm rot="467865" flipH="1">
            <a:off x="1506538" y="2503488"/>
            <a:ext cx="228600" cy="363537"/>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50" name="Line 51">
            <a:extLst>
              <a:ext uri="{FF2B5EF4-FFF2-40B4-BE49-F238E27FC236}">
                <a16:creationId xmlns:a16="http://schemas.microsoft.com/office/drawing/2014/main" id="{B98B73EC-55F4-6B4D-9CDA-514CCACB6128}"/>
              </a:ext>
            </a:extLst>
          </p:cNvPr>
          <p:cNvSpPr>
            <a:spLocks noChangeShapeType="1"/>
          </p:cNvSpPr>
          <p:nvPr/>
        </p:nvSpPr>
        <p:spPr bwMode="auto">
          <a:xfrm rot="467865">
            <a:off x="1457325" y="2986088"/>
            <a:ext cx="127635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19540" name="Freeform 52">
            <a:extLst>
              <a:ext uri="{FF2B5EF4-FFF2-40B4-BE49-F238E27FC236}">
                <a16:creationId xmlns:a16="http://schemas.microsoft.com/office/drawing/2014/main" id="{A7EEE676-E7DC-D34E-90E7-1B43C1A33453}"/>
              </a:ext>
            </a:extLst>
          </p:cNvPr>
          <p:cNvSpPr>
            <a:spLocks/>
          </p:cNvSpPr>
          <p:nvPr/>
        </p:nvSpPr>
        <p:spPr bwMode="auto">
          <a:xfrm rot="467865">
            <a:off x="1309688" y="3384550"/>
            <a:ext cx="1279525" cy="3175"/>
          </a:xfrm>
          <a:custGeom>
            <a:avLst/>
            <a:gdLst>
              <a:gd name="T0" fmla="*/ 0 w 1266"/>
              <a:gd name="T1" fmla="*/ 3175 h 3"/>
              <a:gd name="T2" fmla="*/ 1279525 w 1266"/>
              <a:gd name="T3" fmla="*/ 0 h 3"/>
              <a:gd name="T4" fmla="*/ 0 60000 65536"/>
              <a:gd name="T5" fmla="*/ 0 60000 65536"/>
            </a:gdLst>
            <a:ahLst/>
            <a:cxnLst>
              <a:cxn ang="T4">
                <a:pos x="T0" y="T1"/>
              </a:cxn>
              <a:cxn ang="T5">
                <a:pos x="T2" y="T3"/>
              </a:cxn>
            </a:cxnLst>
            <a:rect l="0" t="0" r="r" b="b"/>
            <a:pathLst>
              <a:path w="1266" h="3">
                <a:moveTo>
                  <a:pt x="0" y="3"/>
                </a:moveTo>
                <a:lnTo>
                  <a:pt x="1266" y="0"/>
                </a:lnTo>
              </a:path>
            </a:pathLst>
          </a:custGeom>
          <a:noFill/>
          <a:ln w="9525" cap="flat" cmpd="sng">
            <a:solidFill>
              <a:schemeClr val="folHlink"/>
            </a:solidFill>
            <a:prstDash val="solid"/>
            <a:round/>
            <a:headEnd type="none" w="med" len="med"/>
            <a:tailEnd type="none" w="med" len="med"/>
          </a:ln>
          <a:effectLst/>
        </p:spPr>
        <p:txBody>
          <a:bodyPr wrap="none" anchor="ctr"/>
          <a:lstStyle/>
          <a:p>
            <a:pPr eaLnBrk="1" hangingPunct="1">
              <a:spcBef>
                <a:spcPct val="20000"/>
              </a:spcBef>
              <a:buFontTx/>
              <a:buChar char="•"/>
              <a:defRPr/>
            </a:pPr>
            <a:endParaRPr lang="zh-CN" altLang="en-US"/>
          </a:p>
        </p:txBody>
      </p:sp>
      <p:sp>
        <p:nvSpPr>
          <p:cNvPr id="60452" name="Line 53">
            <a:extLst>
              <a:ext uri="{FF2B5EF4-FFF2-40B4-BE49-F238E27FC236}">
                <a16:creationId xmlns:a16="http://schemas.microsoft.com/office/drawing/2014/main" id="{72DA988B-12BC-2C4A-AA60-121A58EA84E0}"/>
              </a:ext>
            </a:extLst>
          </p:cNvPr>
          <p:cNvSpPr>
            <a:spLocks noChangeShapeType="1"/>
          </p:cNvSpPr>
          <p:nvPr/>
        </p:nvSpPr>
        <p:spPr bwMode="auto">
          <a:xfrm rot="467865">
            <a:off x="1416050" y="3194050"/>
            <a:ext cx="1347788"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53" name="Line 54">
            <a:extLst>
              <a:ext uri="{FF2B5EF4-FFF2-40B4-BE49-F238E27FC236}">
                <a16:creationId xmlns:a16="http://schemas.microsoft.com/office/drawing/2014/main" id="{CED6DABA-FF1C-0545-B543-A6AEAA2FC83C}"/>
              </a:ext>
            </a:extLst>
          </p:cNvPr>
          <p:cNvSpPr>
            <a:spLocks noChangeShapeType="1"/>
          </p:cNvSpPr>
          <p:nvPr/>
        </p:nvSpPr>
        <p:spPr bwMode="auto">
          <a:xfrm rot="467865" flipH="1">
            <a:off x="1252538" y="2892425"/>
            <a:ext cx="430212" cy="69215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54" name="Line 55">
            <a:extLst>
              <a:ext uri="{FF2B5EF4-FFF2-40B4-BE49-F238E27FC236}">
                <a16:creationId xmlns:a16="http://schemas.microsoft.com/office/drawing/2014/main" id="{AC9E53EB-8272-3C42-A6FF-7DA9A493C3CC}"/>
              </a:ext>
            </a:extLst>
          </p:cNvPr>
          <p:cNvSpPr>
            <a:spLocks noChangeShapeType="1"/>
          </p:cNvSpPr>
          <p:nvPr/>
        </p:nvSpPr>
        <p:spPr bwMode="auto">
          <a:xfrm rot="467865" flipH="1">
            <a:off x="944563" y="3297238"/>
            <a:ext cx="141287" cy="22860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55" name="Line 56">
            <a:extLst>
              <a:ext uri="{FF2B5EF4-FFF2-40B4-BE49-F238E27FC236}">
                <a16:creationId xmlns:a16="http://schemas.microsoft.com/office/drawing/2014/main" id="{552AC1AB-B86C-704A-A23A-6C5A715A57A7}"/>
              </a:ext>
            </a:extLst>
          </p:cNvPr>
          <p:cNvSpPr>
            <a:spLocks noChangeShapeType="1"/>
          </p:cNvSpPr>
          <p:nvPr/>
        </p:nvSpPr>
        <p:spPr bwMode="auto">
          <a:xfrm rot="467865" flipH="1">
            <a:off x="665163" y="3213100"/>
            <a:ext cx="166687" cy="269875"/>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56" name="Line 57">
            <a:extLst>
              <a:ext uri="{FF2B5EF4-FFF2-40B4-BE49-F238E27FC236}">
                <a16:creationId xmlns:a16="http://schemas.microsoft.com/office/drawing/2014/main" id="{E84483B7-077C-9945-B1B8-AA9B0294F5A1}"/>
              </a:ext>
            </a:extLst>
          </p:cNvPr>
          <p:cNvSpPr>
            <a:spLocks noChangeShapeType="1"/>
          </p:cNvSpPr>
          <p:nvPr/>
        </p:nvSpPr>
        <p:spPr bwMode="auto">
          <a:xfrm rot="467865">
            <a:off x="379413" y="3576638"/>
            <a:ext cx="2012950" cy="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19546" name="Freeform 58">
            <a:extLst>
              <a:ext uri="{FF2B5EF4-FFF2-40B4-BE49-F238E27FC236}">
                <a16:creationId xmlns:a16="http://schemas.microsoft.com/office/drawing/2014/main" id="{3710977E-3E1D-5645-AA11-669EB8309150}"/>
              </a:ext>
            </a:extLst>
          </p:cNvPr>
          <p:cNvSpPr>
            <a:spLocks/>
          </p:cNvSpPr>
          <p:nvPr/>
        </p:nvSpPr>
        <p:spPr bwMode="auto">
          <a:xfrm rot="467865">
            <a:off x="693738" y="3284538"/>
            <a:ext cx="360362" cy="336550"/>
          </a:xfrm>
          <a:custGeom>
            <a:avLst/>
            <a:gdLst>
              <a:gd name="T0" fmla="*/ 215216 w 720"/>
              <a:gd name="T1" fmla="*/ 0 h 622"/>
              <a:gd name="T2" fmla="*/ 88589 w 720"/>
              <a:gd name="T3" fmla="*/ 205068 h 622"/>
              <a:gd name="T4" fmla="*/ 0 w 720"/>
              <a:gd name="T5" fmla="*/ 205068 h 622"/>
              <a:gd name="T6" fmla="*/ 84084 w 720"/>
              <a:gd name="T7" fmla="*/ 336550 h 622"/>
              <a:gd name="T8" fmla="*/ 315817 w 720"/>
              <a:gd name="T9" fmla="*/ 205068 h 622"/>
              <a:gd name="T10" fmla="*/ 232734 w 720"/>
              <a:gd name="T11" fmla="*/ 206691 h 622"/>
              <a:gd name="T12" fmla="*/ 360362 w 720"/>
              <a:gd name="T13" fmla="*/ 0 h 622"/>
              <a:gd name="T14" fmla="*/ 215216 w 720"/>
              <a:gd name="T15" fmla="*/ 0 h 6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0" h="622">
                <a:moveTo>
                  <a:pt x="430" y="0"/>
                </a:moveTo>
                <a:lnTo>
                  <a:pt x="177" y="379"/>
                </a:lnTo>
                <a:lnTo>
                  <a:pt x="0" y="379"/>
                </a:lnTo>
                <a:lnTo>
                  <a:pt x="168" y="622"/>
                </a:lnTo>
                <a:lnTo>
                  <a:pt x="631" y="379"/>
                </a:lnTo>
                <a:lnTo>
                  <a:pt x="465" y="382"/>
                </a:lnTo>
                <a:lnTo>
                  <a:pt x="720" y="0"/>
                </a:lnTo>
                <a:lnTo>
                  <a:pt x="430" y="0"/>
                </a:lnTo>
                <a:close/>
              </a:path>
            </a:pathLst>
          </a:custGeom>
          <a:solidFill>
            <a:schemeClr val="accent1"/>
          </a:solidFill>
          <a:ln w="9525">
            <a:round/>
            <a:headEnd/>
            <a:tailEnd/>
          </a:ln>
          <a:effectLst/>
          <a:scene3d>
            <a:camera prst="legacyPerspectiveTopRight">
              <a:rot lat="20099998" lon="21299997" rev="0"/>
            </a:camera>
            <a:lightRig rig="legacyFlat1" dir="t"/>
          </a:scene3d>
          <a:sp3d extrusionH="430200" prstMaterial="legacyMatte">
            <a:bevelT w="13500" h="13500" prst="angle"/>
            <a:bevelB w="13500" h="13500" prst="angle"/>
            <a:extrusionClr>
              <a:schemeClr val="accent1"/>
            </a:extrusionClr>
            <a:contourClr>
              <a:schemeClr val="accent1"/>
            </a:contourClr>
          </a:sp3d>
        </p:spPr>
        <p:txBody>
          <a:bodyPr wrap="none" anchor="ctr">
            <a:flatTx/>
          </a:bodyPr>
          <a:lstStyle/>
          <a:p>
            <a:pPr eaLnBrk="1" hangingPunct="1">
              <a:spcBef>
                <a:spcPct val="20000"/>
              </a:spcBef>
              <a:buFontTx/>
              <a:buChar char="•"/>
              <a:defRPr/>
            </a:pPr>
            <a:endParaRPr lang="zh-CN" altLang="en-US"/>
          </a:p>
        </p:txBody>
      </p:sp>
      <p:grpSp>
        <p:nvGrpSpPr>
          <p:cNvPr id="60458" name="Group 59">
            <a:extLst>
              <a:ext uri="{FF2B5EF4-FFF2-40B4-BE49-F238E27FC236}">
                <a16:creationId xmlns:a16="http://schemas.microsoft.com/office/drawing/2014/main" id="{E5A5DD6B-3F55-F54E-B1BD-9C2F8B0A4077}"/>
              </a:ext>
            </a:extLst>
          </p:cNvPr>
          <p:cNvGrpSpPr>
            <a:grpSpLocks/>
          </p:cNvGrpSpPr>
          <p:nvPr/>
        </p:nvGrpSpPr>
        <p:grpSpPr bwMode="auto">
          <a:xfrm rot="467865">
            <a:off x="1490663" y="2333625"/>
            <a:ext cx="1184275" cy="371475"/>
            <a:chOff x="4074" y="2980"/>
            <a:chExt cx="1170" cy="341"/>
          </a:xfrm>
        </p:grpSpPr>
        <p:sp>
          <p:nvSpPr>
            <p:cNvPr id="60489" name="Line 60">
              <a:extLst>
                <a:ext uri="{FF2B5EF4-FFF2-40B4-BE49-F238E27FC236}">
                  <a16:creationId xmlns:a16="http://schemas.microsoft.com/office/drawing/2014/main" id="{554B294D-FF98-3140-998B-2338B752E129}"/>
                </a:ext>
              </a:extLst>
            </p:cNvPr>
            <p:cNvSpPr>
              <a:spLocks noChangeShapeType="1"/>
            </p:cNvSpPr>
            <p:nvPr/>
          </p:nvSpPr>
          <p:spPr bwMode="auto">
            <a:xfrm flipV="1">
              <a:off x="4684" y="3042"/>
              <a:ext cx="72" cy="102"/>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90" name="Line 61">
              <a:extLst>
                <a:ext uri="{FF2B5EF4-FFF2-40B4-BE49-F238E27FC236}">
                  <a16:creationId xmlns:a16="http://schemas.microsoft.com/office/drawing/2014/main" id="{3C9D37AB-728A-C94D-9902-782594DA1146}"/>
                </a:ext>
              </a:extLst>
            </p:cNvPr>
            <p:cNvSpPr>
              <a:spLocks noChangeShapeType="1"/>
            </p:cNvSpPr>
            <p:nvPr/>
          </p:nvSpPr>
          <p:spPr bwMode="auto">
            <a:xfrm flipV="1">
              <a:off x="4831" y="2978"/>
              <a:ext cx="182" cy="153"/>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91" name="Line 62">
              <a:extLst>
                <a:ext uri="{FF2B5EF4-FFF2-40B4-BE49-F238E27FC236}">
                  <a16:creationId xmlns:a16="http://schemas.microsoft.com/office/drawing/2014/main" id="{92A5B1A6-CC4E-1542-B50B-AE5C65EDEE25}"/>
                </a:ext>
              </a:extLst>
            </p:cNvPr>
            <p:cNvSpPr>
              <a:spLocks noChangeShapeType="1"/>
            </p:cNvSpPr>
            <p:nvPr/>
          </p:nvSpPr>
          <p:spPr bwMode="auto">
            <a:xfrm flipV="1">
              <a:off x="4911" y="3148"/>
              <a:ext cx="287" cy="76"/>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92" name="Line 63">
              <a:extLst>
                <a:ext uri="{FF2B5EF4-FFF2-40B4-BE49-F238E27FC236}">
                  <a16:creationId xmlns:a16="http://schemas.microsoft.com/office/drawing/2014/main" id="{D440AA9D-3080-0A40-A2DC-196833410AD8}"/>
                </a:ext>
              </a:extLst>
            </p:cNvPr>
            <p:cNvSpPr>
              <a:spLocks noChangeShapeType="1"/>
            </p:cNvSpPr>
            <p:nvPr/>
          </p:nvSpPr>
          <p:spPr bwMode="auto">
            <a:xfrm flipV="1">
              <a:off x="4911" y="3268"/>
              <a:ext cx="331" cy="22"/>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93" name="Line 64">
              <a:extLst>
                <a:ext uri="{FF2B5EF4-FFF2-40B4-BE49-F238E27FC236}">
                  <a16:creationId xmlns:a16="http://schemas.microsoft.com/office/drawing/2014/main" id="{9F5EEDAF-D982-1D45-8B36-50CCC3311B46}"/>
                </a:ext>
              </a:extLst>
            </p:cNvPr>
            <p:cNvSpPr>
              <a:spLocks noChangeShapeType="1"/>
            </p:cNvSpPr>
            <p:nvPr/>
          </p:nvSpPr>
          <p:spPr bwMode="auto">
            <a:xfrm flipH="1" flipV="1">
              <a:off x="4188" y="3007"/>
              <a:ext cx="298" cy="124"/>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94" name="Line 65">
              <a:extLst>
                <a:ext uri="{FF2B5EF4-FFF2-40B4-BE49-F238E27FC236}">
                  <a16:creationId xmlns:a16="http://schemas.microsoft.com/office/drawing/2014/main" id="{7D040169-F746-2045-9BDC-2A550DCB4465}"/>
                </a:ext>
              </a:extLst>
            </p:cNvPr>
            <p:cNvSpPr>
              <a:spLocks noChangeShapeType="1"/>
            </p:cNvSpPr>
            <p:nvPr/>
          </p:nvSpPr>
          <p:spPr bwMode="auto">
            <a:xfrm flipH="1" flipV="1">
              <a:off x="4082" y="3149"/>
              <a:ext cx="323" cy="76"/>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95" name="Line 66">
              <a:extLst>
                <a:ext uri="{FF2B5EF4-FFF2-40B4-BE49-F238E27FC236}">
                  <a16:creationId xmlns:a16="http://schemas.microsoft.com/office/drawing/2014/main" id="{35943B02-4CD1-D946-A9B5-419256C4B3D6}"/>
                </a:ext>
              </a:extLst>
            </p:cNvPr>
            <p:cNvSpPr>
              <a:spLocks noChangeShapeType="1"/>
            </p:cNvSpPr>
            <p:nvPr/>
          </p:nvSpPr>
          <p:spPr bwMode="auto">
            <a:xfrm flipH="1" flipV="1">
              <a:off x="4072" y="3316"/>
              <a:ext cx="287" cy="3"/>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96" name="Line 67">
              <a:extLst>
                <a:ext uri="{FF2B5EF4-FFF2-40B4-BE49-F238E27FC236}">
                  <a16:creationId xmlns:a16="http://schemas.microsoft.com/office/drawing/2014/main" id="{B1791ADA-938B-904B-A03B-1DD1E4E160BB}"/>
                </a:ext>
              </a:extLst>
            </p:cNvPr>
            <p:cNvSpPr>
              <a:spLocks noChangeShapeType="1"/>
            </p:cNvSpPr>
            <p:nvPr/>
          </p:nvSpPr>
          <p:spPr bwMode="auto">
            <a:xfrm flipH="1" flipV="1">
              <a:off x="4318" y="3259"/>
              <a:ext cx="207" cy="22"/>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97" name="Line 68">
              <a:extLst>
                <a:ext uri="{FF2B5EF4-FFF2-40B4-BE49-F238E27FC236}">
                  <a16:creationId xmlns:a16="http://schemas.microsoft.com/office/drawing/2014/main" id="{FBC60148-136F-6444-95C1-ED14FE7967B0}"/>
                </a:ext>
              </a:extLst>
            </p:cNvPr>
            <p:cNvSpPr>
              <a:spLocks noChangeShapeType="1"/>
            </p:cNvSpPr>
            <p:nvPr/>
          </p:nvSpPr>
          <p:spPr bwMode="auto">
            <a:xfrm flipH="1" flipV="1">
              <a:off x="4356" y="3134"/>
              <a:ext cx="182" cy="54"/>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98" name="Line 69">
              <a:extLst>
                <a:ext uri="{FF2B5EF4-FFF2-40B4-BE49-F238E27FC236}">
                  <a16:creationId xmlns:a16="http://schemas.microsoft.com/office/drawing/2014/main" id="{066C5DED-EEC7-7D48-BFEF-66F68062E03D}"/>
                </a:ext>
              </a:extLst>
            </p:cNvPr>
            <p:cNvSpPr>
              <a:spLocks noChangeShapeType="1"/>
            </p:cNvSpPr>
            <p:nvPr/>
          </p:nvSpPr>
          <p:spPr bwMode="auto">
            <a:xfrm flipH="1" flipV="1">
              <a:off x="4544" y="3069"/>
              <a:ext cx="66" cy="79"/>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99" name="Line 70">
              <a:extLst>
                <a:ext uri="{FF2B5EF4-FFF2-40B4-BE49-F238E27FC236}">
                  <a16:creationId xmlns:a16="http://schemas.microsoft.com/office/drawing/2014/main" id="{B18C7008-1A2B-C94E-B7AD-9985516A6003}"/>
                </a:ext>
              </a:extLst>
            </p:cNvPr>
            <p:cNvSpPr>
              <a:spLocks noChangeShapeType="1"/>
            </p:cNvSpPr>
            <p:nvPr/>
          </p:nvSpPr>
          <p:spPr bwMode="auto">
            <a:xfrm flipV="1">
              <a:off x="4766" y="3128"/>
              <a:ext cx="125" cy="44"/>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500" name="Line 71">
              <a:extLst>
                <a:ext uri="{FF2B5EF4-FFF2-40B4-BE49-F238E27FC236}">
                  <a16:creationId xmlns:a16="http://schemas.microsoft.com/office/drawing/2014/main" id="{687E9BAB-8653-2145-8731-6BCC63737FB0}"/>
                </a:ext>
              </a:extLst>
            </p:cNvPr>
            <p:cNvSpPr>
              <a:spLocks noChangeShapeType="1"/>
            </p:cNvSpPr>
            <p:nvPr/>
          </p:nvSpPr>
          <p:spPr bwMode="auto">
            <a:xfrm flipV="1">
              <a:off x="4762" y="3236"/>
              <a:ext cx="207" cy="13"/>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501" name="Line 72">
              <a:extLst>
                <a:ext uri="{FF2B5EF4-FFF2-40B4-BE49-F238E27FC236}">
                  <a16:creationId xmlns:a16="http://schemas.microsoft.com/office/drawing/2014/main" id="{F7C4DE24-1C9C-134A-AE5E-AB40D4D0BCDB}"/>
                </a:ext>
              </a:extLst>
            </p:cNvPr>
            <p:cNvSpPr>
              <a:spLocks noChangeShapeType="1"/>
            </p:cNvSpPr>
            <p:nvPr/>
          </p:nvSpPr>
          <p:spPr bwMode="auto">
            <a:xfrm flipH="1" flipV="1">
              <a:off x="4500" y="3211"/>
              <a:ext cx="116" cy="35"/>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grpSp>
      <p:grpSp>
        <p:nvGrpSpPr>
          <p:cNvPr id="60459" name="Group 73">
            <a:extLst>
              <a:ext uri="{FF2B5EF4-FFF2-40B4-BE49-F238E27FC236}">
                <a16:creationId xmlns:a16="http://schemas.microsoft.com/office/drawing/2014/main" id="{C7D92277-D6B8-0D40-BF8C-9B2DFB2C11FA}"/>
              </a:ext>
            </a:extLst>
          </p:cNvPr>
          <p:cNvGrpSpPr>
            <a:grpSpLocks/>
          </p:cNvGrpSpPr>
          <p:nvPr/>
        </p:nvGrpSpPr>
        <p:grpSpPr bwMode="auto">
          <a:xfrm rot="467865">
            <a:off x="1444625" y="2805113"/>
            <a:ext cx="1138238" cy="373062"/>
            <a:chOff x="3886" y="3532"/>
            <a:chExt cx="1125" cy="341"/>
          </a:xfrm>
        </p:grpSpPr>
        <p:sp>
          <p:nvSpPr>
            <p:cNvPr id="60476" name="Line 74">
              <a:extLst>
                <a:ext uri="{FF2B5EF4-FFF2-40B4-BE49-F238E27FC236}">
                  <a16:creationId xmlns:a16="http://schemas.microsoft.com/office/drawing/2014/main" id="{BEE0159C-A0DD-AB42-AF00-7A86650EEB2D}"/>
                </a:ext>
              </a:extLst>
            </p:cNvPr>
            <p:cNvSpPr>
              <a:spLocks noChangeShapeType="1"/>
            </p:cNvSpPr>
            <p:nvPr/>
          </p:nvSpPr>
          <p:spPr bwMode="auto">
            <a:xfrm rot="10800000" flipV="1">
              <a:off x="4287" y="3659"/>
              <a:ext cx="77" cy="131"/>
            </a:xfrm>
            <a:prstGeom prst="line">
              <a:avLst/>
            </a:prstGeom>
            <a:noFill/>
            <a:ln w="9525">
              <a:solidFill>
                <a:srgbClr val="99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77" name="Line 75">
              <a:extLst>
                <a:ext uri="{FF2B5EF4-FFF2-40B4-BE49-F238E27FC236}">
                  <a16:creationId xmlns:a16="http://schemas.microsoft.com/office/drawing/2014/main" id="{6D9B1931-2DCD-A442-80C8-2ADE47E1FEB3}"/>
                </a:ext>
              </a:extLst>
            </p:cNvPr>
            <p:cNvSpPr>
              <a:spLocks noChangeShapeType="1"/>
            </p:cNvSpPr>
            <p:nvPr/>
          </p:nvSpPr>
          <p:spPr bwMode="auto">
            <a:xfrm rot="10800000" flipV="1">
              <a:off x="4069" y="3713"/>
              <a:ext cx="184" cy="155"/>
            </a:xfrm>
            <a:prstGeom prst="line">
              <a:avLst/>
            </a:prstGeom>
            <a:noFill/>
            <a:ln w="9525">
              <a:solidFill>
                <a:srgbClr val="99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78" name="Line 76">
              <a:extLst>
                <a:ext uri="{FF2B5EF4-FFF2-40B4-BE49-F238E27FC236}">
                  <a16:creationId xmlns:a16="http://schemas.microsoft.com/office/drawing/2014/main" id="{F019752D-8C0C-D641-9597-2470B9259F0C}"/>
                </a:ext>
              </a:extLst>
            </p:cNvPr>
            <p:cNvSpPr>
              <a:spLocks noChangeShapeType="1"/>
            </p:cNvSpPr>
            <p:nvPr/>
          </p:nvSpPr>
          <p:spPr bwMode="auto">
            <a:xfrm rot="10800000" flipV="1">
              <a:off x="3879" y="3623"/>
              <a:ext cx="286" cy="74"/>
            </a:xfrm>
            <a:prstGeom prst="line">
              <a:avLst/>
            </a:prstGeom>
            <a:noFill/>
            <a:ln w="9525">
              <a:solidFill>
                <a:srgbClr val="99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79" name="Line 77">
              <a:extLst>
                <a:ext uri="{FF2B5EF4-FFF2-40B4-BE49-F238E27FC236}">
                  <a16:creationId xmlns:a16="http://schemas.microsoft.com/office/drawing/2014/main" id="{C275A2B1-29D7-FF40-8EF4-9DE77F8667E9}"/>
                </a:ext>
              </a:extLst>
            </p:cNvPr>
            <p:cNvSpPr>
              <a:spLocks noChangeShapeType="1"/>
            </p:cNvSpPr>
            <p:nvPr/>
          </p:nvSpPr>
          <p:spPr bwMode="auto">
            <a:xfrm rot="10800000" flipV="1">
              <a:off x="3948" y="3562"/>
              <a:ext cx="220" cy="16"/>
            </a:xfrm>
            <a:prstGeom prst="line">
              <a:avLst/>
            </a:prstGeom>
            <a:noFill/>
            <a:ln w="9525">
              <a:solidFill>
                <a:srgbClr val="99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80" name="Line 78">
              <a:extLst>
                <a:ext uri="{FF2B5EF4-FFF2-40B4-BE49-F238E27FC236}">
                  <a16:creationId xmlns:a16="http://schemas.microsoft.com/office/drawing/2014/main" id="{2C223C93-50C1-7745-A409-85DCE3D1592C}"/>
                </a:ext>
              </a:extLst>
            </p:cNvPr>
            <p:cNvSpPr>
              <a:spLocks noChangeShapeType="1"/>
            </p:cNvSpPr>
            <p:nvPr/>
          </p:nvSpPr>
          <p:spPr bwMode="auto">
            <a:xfrm rot="10800000" flipH="1" flipV="1">
              <a:off x="4596" y="3723"/>
              <a:ext cx="297" cy="122"/>
            </a:xfrm>
            <a:prstGeom prst="line">
              <a:avLst/>
            </a:prstGeom>
            <a:noFill/>
            <a:ln w="9525">
              <a:solidFill>
                <a:srgbClr val="99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81" name="Line 79">
              <a:extLst>
                <a:ext uri="{FF2B5EF4-FFF2-40B4-BE49-F238E27FC236}">
                  <a16:creationId xmlns:a16="http://schemas.microsoft.com/office/drawing/2014/main" id="{EBD5CACE-5068-1645-AB4C-600278B8B6D1}"/>
                </a:ext>
              </a:extLst>
            </p:cNvPr>
            <p:cNvSpPr>
              <a:spLocks noChangeShapeType="1"/>
            </p:cNvSpPr>
            <p:nvPr/>
          </p:nvSpPr>
          <p:spPr bwMode="auto">
            <a:xfrm rot="10800000" flipH="1" flipV="1">
              <a:off x="4666" y="3618"/>
              <a:ext cx="323" cy="75"/>
            </a:xfrm>
            <a:prstGeom prst="line">
              <a:avLst/>
            </a:prstGeom>
            <a:noFill/>
            <a:ln w="9525">
              <a:solidFill>
                <a:srgbClr val="99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82" name="Line 80">
              <a:extLst>
                <a:ext uri="{FF2B5EF4-FFF2-40B4-BE49-F238E27FC236}">
                  <a16:creationId xmlns:a16="http://schemas.microsoft.com/office/drawing/2014/main" id="{ABF9337E-8781-1547-9891-7D19775F4554}"/>
                </a:ext>
              </a:extLst>
            </p:cNvPr>
            <p:cNvSpPr>
              <a:spLocks noChangeShapeType="1"/>
            </p:cNvSpPr>
            <p:nvPr/>
          </p:nvSpPr>
          <p:spPr bwMode="auto">
            <a:xfrm rot="10800000" flipH="1" flipV="1">
              <a:off x="4722" y="3532"/>
              <a:ext cx="287" cy="4"/>
            </a:xfrm>
            <a:prstGeom prst="line">
              <a:avLst/>
            </a:prstGeom>
            <a:noFill/>
            <a:ln w="9525">
              <a:solidFill>
                <a:srgbClr val="99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83" name="Line 81">
              <a:extLst>
                <a:ext uri="{FF2B5EF4-FFF2-40B4-BE49-F238E27FC236}">
                  <a16:creationId xmlns:a16="http://schemas.microsoft.com/office/drawing/2014/main" id="{FEF655A4-4763-114D-8BCF-132C3C8B4229}"/>
                </a:ext>
              </a:extLst>
            </p:cNvPr>
            <p:cNvSpPr>
              <a:spLocks noChangeShapeType="1"/>
            </p:cNvSpPr>
            <p:nvPr/>
          </p:nvSpPr>
          <p:spPr bwMode="auto">
            <a:xfrm rot="10800000" flipH="1" flipV="1">
              <a:off x="4538" y="3565"/>
              <a:ext cx="206" cy="23"/>
            </a:xfrm>
            <a:prstGeom prst="line">
              <a:avLst/>
            </a:prstGeom>
            <a:noFill/>
            <a:ln w="9525">
              <a:solidFill>
                <a:srgbClr val="99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84" name="Line 82">
              <a:extLst>
                <a:ext uri="{FF2B5EF4-FFF2-40B4-BE49-F238E27FC236}">
                  <a16:creationId xmlns:a16="http://schemas.microsoft.com/office/drawing/2014/main" id="{BE407135-EA16-4B4D-A9C5-1E9F317A2984}"/>
                </a:ext>
              </a:extLst>
            </p:cNvPr>
            <p:cNvSpPr>
              <a:spLocks noChangeShapeType="1"/>
            </p:cNvSpPr>
            <p:nvPr/>
          </p:nvSpPr>
          <p:spPr bwMode="auto">
            <a:xfrm rot="10800000" flipH="1" flipV="1">
              <a:off x="4534" y="3652"/>
              <a:ext cx="185" cy="55"/>
            </a:xfrm>
            <a:prstGeom prst="line">
              <a:avLst/>
            </a:prstGeom>
            <a:noFill/>
            <a:ln w="9525">
              <a:solidFill>
                <a:srgbClr val="99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85" name="Line 83">
              <a:extLst>
                <a:ext uri="{FF2B5EF4-FFF2-40B4-BE49-F238E27FC236}">
                  <a16:creationId xmlns:a16="http://schemas.microsoft.com/office/drawing/2014/main" id="{113FFF6C-CF0D-094D-ACD9-C324090B7C5D}"/>
                </a:ext>
              </a:extLst>
            </p:cNvPr>
            <p:cNvSpPr>
              <a:spLocks noChangeShapeType="1"/>
            </p:cNvSpPr>
            <p:nvPr/>
          </p:nvSpPr>
          <p:spPr bwMode="auto">
            <a:xfrm rot="10800000" flipH="1" flipV="1">
              <a:off x="4459" y="3696"/>
              <a:ext cx="67" cy="81"/>
            </a:xfrm>
            <a:prstGeom prst="line">
              <a:avLst/>
            </a:prstGeom>
            <a:noFill/>
            <a:ln w="9525">
              <a:solidFill>
                <a:srgbClr val="99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86" name="Line 84">
              <a:extLst>
                <a:ext uri="{FF2B5EF4-FFF2-40B4-BE49-F238E27FC236}">
                  <a16:creationId xmlns:a16="http://schemas.microsoft.com/office/drawing/2014/main" id="{D2011ED9-D87E-4C46-AC72-A5D0B67A6465}"/>
                </a:ext>
              </a:extLst>
            </p:cNvPr>
            <p:cNvSpPr>
              <a:spLocks noChangeShapeType="1"/>
            </p:cNvSpPr>
            <p:nvPr/>
          </p:nvSpPr>
          <p:spPr bwMode="auto">
            <a:xfrm rot="10800000" flipV="1">
              <a:off x="4185" y="3678"/>
              <a:ext cx="126" cy="45"/>
            </a:xfrm>
            <a:prstGeom prst="line">
              <a:avLst/>
            </a:prstGeom>
            <a:noFill/>
            <a:ln w="9525">
              <a:solidFill>
                <a:srgbClr val="99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87" name="Line 85">
              <a:extLst>
                <a:ext uri="{FF2B5EF4-FFF2-40B4-BE49-F238E27FC236}">
                  <a16:creationId xmlns:a16="http://schemas.microsoft.com/office/drawing/2014/main" id="{15B73F2E-EBB5-6348-8A2D-006AB7DCAE24}"/>
                </a:ext>
              </a:extLst>
            </p:cNvPr>
            <p:cNvSpPr>
              <a:spLocks noChangeShapeType="1"/>
            </p:cNvSpPr>
            <p:nvPr/>
          </p:nvSpPr>
          <p:spPr bwMode="auto">
            <a:xfrm rot="10800000" flipV="1">
              <a:off x="4113" y="3591"/>
              <a:ext cx="207" cy="13"/>
            </a:xfrm>
            <a:prstGeom prst="line">
              <a:avLst/>
            </a:prstGeom>
            <a:noFill/>
            <a:ln w="9525">
              <a:solidFill>
                <a:srgbClr val="99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88" name="Line 86">
              <a:extLst>
                <a:ext uri="{FF2B5EF4-FFF2-40B4-BE49-F238E27FC236}">
                  <a16:creationId xmlns:a16="http://schemas.microsoft.com/office/drawing/2014/main" id="{1EFD6066-43B6-F248-AE26-72BD087497B5}"/>
                </a:ext>
              </a:extLst>
            </p:cNvPr>
            <p:cNvSpPr>
              <a:spLocks noChangeShapeType="1"/>
            </p:cNvSpPr>
            <p:nvPr/>
          </p:nvSpPr>
          <p:spPr bwMode="auto">
            <a:xfrm rot="10800000" flipH="1" flipV="1">
              <a:off x="4458" y="3603"/>
              <a:ext cx="115" cy="35"/>
            </a:xfrm>
            <a:prstGeom prst="line">
              <a:avLst/>
            </a:prstGeom>
            <a:noFill/>
            <a:ln w="9525">
              <a:solidFill>
                <a:srgbClr val="99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60460" name="Line 87">
            <a:extLst>
              <a:ext uri="{FF2B5EF4-FFF2-40B4-BE49-F238E27FC236}">
                <a16:creationId xmlns:a16="http://schemas.microsoft.com/office/drawing/2014/main" id="{A7B1603C-5A51-E847-8356-549477D81A88}"/>
              </a:ext>
            </a:extLst>
          </p:cNvPr>
          <p:cNvSpPr>
            <a:spLocks noChangeShapeType="1"/>
          </p:cNvSpPr>
          <p:nvPr/>
        </p:nvSpPr>
        <p:spPr bwMode="auto">
          <a:xfrm rot="467865">
            <a:off x="549275" y="3219450"/>
            <a:ext cx="334963"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61" name="Line 88">
            <a:extLst>
              <a:ext uri="{FF2B5EF4-FFF2-40B4-BE49-F238E27FC236}">
                <a16:creationId xmlns:a16="http://schemas.microsoft.com/office/drawing/2014/main" id="{29BFEDE7-0AEB-7E44-BDEF-6368DBE2F946}"/>
              </a:ext>
            </a:extLst>
          </p:cNvPr>
          <p:cNvSpPr>
            <a:spLocks noChangeShapeType="1"/>
          </p:cNvSpPr>
          <p:nvPr/>
        </p:nvSpPr>
        <p:spPr bwMode="auto">
          <a:xfrm rot="467865">
            <a:off x="3282950" y="2314575"/>
            <a:ext cx="250825"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62" name="Line 89">
            <a:extLst>
              <a:ext uri="{FF2B5EF4-FFF2-40B4-BE49-F238E27FC236}">
                <a16:creationId xmlns:a16="http://schemas.microsoft.com/office/drawing/2014/main" id="{1EFB41E6-B4DF-D149-8657-D1C0B240E2F4}"/>
              </a:ext>
            </a:extLst>
          </p:cNvPr>
          <p:cNvSpPr>
            <a:spLocks noChangeShapeType="1"/>
          </p:cNvSpPr>
          <p:nvPr/>
        </p:nvSpPr>
        <p:spPr bwMode="auto">
          <a:xfrm rot="467865" flipH="1">
            <a:off x="3436938" y="1898650"/>
            <a:ext cx="101600" cy="16668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63" name="Text Box 90">
            <a:extLst>
              <a:ext uri="{FF2B5EF4-FFF2-40B4-BE49-F238E27FC236}">
                <a16:creationId xmlns:a16="http://schemas.microsoft.com/office/drawing/2014/main" id="{9E24D7CA-07F7-E14C-B548-D8E47370ACE2}"/>
              </a:ext>
            </a:extLst>
          </p:cNvPr>
          <p:cNvSpPr txBox="1">
            <a:spLocks noChangeArrowheads="1"/>
          </p:cNvSpPr>
          <p:nvPr/>
        </p:nvSpPr>
        <p:spPr bwMode="auto">
          <a:xfrm>
            <a:off x="1428750" y="3910013"/>
            <a:ext cx="2609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800" b="1"/>
              <a:t>Non-central Collisions</a:t>
            </a:r>
            <a:endParaRPr lang="en-US" altLang="zh-CN" sz="2000" b="1">
              <a:solidFill>
                <a:srgbClr val="FF0000"/>
              </a:solidFill>
              <a:latin typeface="Trebuchet MS" panose="020B0703020202090204" pitchFamily="34" charset="0"/>
            </a:endParaRPr>
          </a:p>
        </p:txBody>
      </p:sp>
      <p:sp>
        <p:nvSpPr>
          <p:cNvPr id="60464" name="Text Box 91">
            <a:extLst>
              <a:ext uri="{FF2B5EF4-FFF2-40B4-BE49-F238E27FC236}">
                <a16:creationId xmlns:a16="http://schemas.microsoft.com/office/drawing/2014/main" id="{133FF90B-1B56-1545-8EFB-E73A6E9DE9C8}"/>
              </a:ext>
            </a:extLst>
          </p:cNvPr>
          <p:cNvSpPr txBox="1">
            <a:spLocks noChangeArrowheads="1"/>
          </p:cNvSpPr>
          <p:nvPr/>
        </p:nvSpPr>
        <p:spPr bwMode="auto">
          <a:xfrm>
            <a:off x="4322763" y="7327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en-US" altLang="zh-CN" sz="2000">
              <a:latin typeface="Times New Roman" panose="02020603050405020304" pitchFamily="18" charset="0"/>
            </a:endParaRPr>
          </a:p>
        </p:txBody>
      </p:sp>
      <p:sp>
        <p:nvSpPr>
          <p:cNvPr id="60465" name="Text Box 92">
            <a:extLst>
              <a:ext uri="{FF2B5EF4-FFF2-40B4-BE49-F238E27FC236}">
                <a16:creationId xmlns:a16="http://schemas.microsoft.com/office/drawing/2014/main" id="{BA8023D9-FEBD-3246-8D9C-86B99C855A6F}"/>
              </a:ext>
            </a:extLst>
          </p:cNvPr>
          <p:cNvSpPr txBox="1">
            <a:spLocks noChangeArrowheads="1"/>
          </p:cNvSpPr>
          <p:nvPr/>
        </p:nvSpPr>
        <p:spPr bwMode="auto">
          <a:xfrm>
            <a:off x="457200" y="5029200"/>
            <a:ext cx="8077200" cy="12906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457200" indent="-457200">
              <a:spcBef>
                <a:spcPct val="20000"/>
              </a:spcBef>
              <a:buChar char="•"/>
              <a:defRPr sz="2800">
                <a:solidFill>
                  <a:schemeClr val="tx1"/>
                </a:solidFill>
                <a:latin typeface="Arial" panose="020B0604020202020204" pitchFamily="34" charset="0"/>
                <a:ea typeface="宋体" panose="02010600030101010101" pitchFamily="2" charset="-122"/>
              </a:defRPr>
            </a:lvl1pPr>
            <a:lvl2pPr marL="914400" indent="-457200">
              <a:spcBef>
                <a:spcPct val="20000"/>
              </a:spcBef>
              <a:buChar char="•"/>
              <a:defRPr sz="2800">
                <a:solidFill>
                  <a:schemeClr val="tx1"/>
                </a:solidFill>
                <a:latin typeface="Arial" panose="020B0604020202020204" pitchFamily="34" charset="0"/>
                <a:ea typeface="宋体" panose="02010600030101010101" pitchFamily="2" charset="-122"/>
              </a:defRPr>
            </a:lvl2pPr>
            <a:lvl3pPr marL="1371600" indent="-457200">
              <a:spcBef>
                <a:spcPct val="20000"/>
              </a:spcBef>
              <a:buChar char="•"/>
              <a:defRPr sz="2800">
                <a:solidFill>
                  <a:schemeClr val="tx1"/>
                </a:solidFill>
                <a:latin typeface="Arial" panose="020B0604020202020204" pitchFamily="34" charset="0"/>
                <a:ea typeface="宋体" panose="02010600030101010101" pitchFamily="2" charset="-122"/>
              </a:defRPr>
            </a:lvl3pPr>
            <a:lvl4pPr marL="1828800" indent="-457200">
              <a:spcBef>
                <a:spcPct val="20000"/>
              </a:spcBef>
              <a:buChar char="•"/>
              <a:defRPr sz="2800">
                <a:solidFill>
                  <a:schemeClr val="tx1"/>
                </a:solidFill>
                <a:latin typeface="Arial" panose="020B0604020202020204" pitchFamily="34" charset="0"/>
                <a:ea typeface="宋体" panose="02010600030101010101" pitchFamily="2" charset="-122"/>
              </a:defRPr>
            </a:lvl4pPr>
            <a:lvl5pPr marL="2286000" indent="-457200">
              <a:spcBef>
                <a:spcPct val="20000"/>
              </a:spcBef>
              <a:buChar char="•"/>
              <a:defRPr sz="2800">
                <a:solidFill>
                  <a:schemeClr val="tx1"/>
                </a:solidFill>
                <a:latin typeface="Arial" panose="020B0604020202020204" pitchFamily="34" charset="0"/>
                <a:ea typeface="宋体" panose="02010600030101010101" pitchFamily="2" charset="-122"/>
              </a:defRPr>
            </a:lvl5pPr>
            <a:lvl6pPr marL="2743200" indent="-4572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3200400" indent="-4572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657600" indent="-4572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4114800" indent="-4572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800" b="1"/>
              <a:t>Number of participants:</a:t>
            </a:r>
            <a:r>
              <a:rPr lang="en-US" altLang="zh-CN" sz="1800">
                <a:solidFill>
                  <a:srgbClr val="D60093"/>
                </a:solidFill>
              </a:rPr>
              <a:t> </a:t>
            </a:r>
            <a:r>
              <a:rPr lang="en-US" altLang="zh-CN" sz="1800"/>
              <a:t>number of incoming nucleons in the overlap region</a:t>
            </a:r>
            <a:endParaRPr lang="en-US" altLang="zh-CN" sz="1800">
              <a:solidFill>
                <a:srgbClr val="0000FF"/>
              </a:solidFill>
            </a:endParaRPr>
          </a:p>
          <a:p>
            <a:pPr eaLnBrk="1" hangingPunct="1">
              <a:spcBef>
                <a:spcPct val="0"/>
              </a:spcBef>
              <a:buFontTx/>
              <a:buNone/>
            </a:pPr>
            <a:r>
              <a:rPr lang="en-US" altLang="zh-CN" sz="1800" b="1"/>
              <a:t>Number of binary collisions:</a:t>
            </a:r>
            <a:r>
              <a:rPr lang="en-US" altLang="zh-CN" sz="1800">
                <a:solidFill>
                  <a:srgbClr val="0000FF"/>
                </a:solidFill>
              </a:rPr>
              <a:t> </a:t>
            </a:r>
            <a:r>
              <a:rPr lang="en-US" altLang="zh-CN" sz="1800"/>
              <a:t>number of inelastic nucleon-nucleon collisions</a:t>
            </a:r>
            <a:endParaRPr lang="en-US" altLang="zh-CN" sz="1800">
              <a:solidFill>
                <a:srgbClr val="0000FF"/>
              </a:solidFill>
            </a:endParaRPr>
          </a:p>
          <a:p>
            <a:pPr eaLnBrk="1" hangingPunct="1">
              <a:spcBef>
                <a:spcPct val="0"/>
              </a:spcBef>
              <a:buFontTx/>
              <a:buNone/>
            </a:pPr>
            <a:r>
              <a:rPr lang="en-US" altLang="zh-CN" sz="1800"/>
              <a:t>Charged particle multiplicity </a:t>
            </a:r>
            <a:r>
              <a:rPr lang="en-US" altLang="zh-CN" sz="1800">
                <a:sym typeface="Wingdings" pitchFamily="2" charset="2"/>
              </a:rPr>
              <a:t> </a:t>
            </a:r>
            <a:r>
              <a:rPr lang="en-US" altLang="zh-CN" sz="2400">
                <a:solidFill>
                  <a:srgbClr val="CC0000"/>
                </a:solidFill>
                <a:sym typeface="Symbol" pitchFamily="2" charset="2"/>
              </a:rPr>
              <a:t></a:t>
            </a:r>
            <a:r>
              <a:rPr lang="en-US" altLang="zh-CN" sz="1800">
                <a:sym typeface="Symbol" pitchFamily="2" charset="2"/>
              </a:rPr>
              <a:t> </a:t>
            </a:r>
            <a:r>
              <a:rPr lang="en-US" altLang="zh-CN" sz="1800">
                <a:sym typeface="Wingdings" pitchFamily="2" charset="2"/>
              </a:rPr>
              <a:t>collision centrality</a:t>
            </a:r>
          </a:p>
          <a:p>
            <a:pPr eaLnBrk="1" hangingPunct="1">
              <a:spcBef>
                <a:spcPct val="0"/>
              </a:spcBef>
              <a:buFontTx/>
              <a:buNone/>
            </a:pPr>
            <a:r>
              <a:rPr lang="en-US" altLang="zh-CN" sz="1800">
                <a:sym typeface="Wingdings" pitchFamily="2" charset="2"/>
              </a:rPr>
              <a:t>Reaction plane:   x-z plane</a:t>
            </a:r>
            <a:endParaRPr lang="en-US" altLang="zh-CN" sz="1800">
              <a:solidFill>
                <a:srgbClr val="D60093"/>
              </a:solidFill>
            </a:endParaRPr>
          </a:p>
        </p:txBody>
      </p:sp>
      <p:grpSp>
        <p:nvGrpSpPr>
          <p:cNvPr id="60466" name="Group 93">
            <a:extLst>
              <a:ext uri="{FF2B5EF4-FFF2-40B4-BE49-F238E27FC236}">
                <a16:creationId xmlns:a16="http://schemas.microsoft.com/office/drawing/2014/main" id="{07E61565-DA4B-584C-B13B-FD92A8E74F26}"/>
              </a:ext>
            </a:extLst>
          </p:cNvPr>
          <p:cNvGrpSpPr>
            <a:grpSpLocks/>
          </p:cNvGrpSpPr>
          <p:nvPr/>
        </p:nvGrpSpPr>
        <p:grpSpPr bwMode="auto">
          <a:xfrm>
            <a:off x="4343400" y="1219200"/>
            <a:ext cx="4140200" cy="3581400"/>
            <a:chOff x="2736" y="768"/>
            <a:chExt cx="2608" cy="2256"/>
          </a:xfrm>
        </p:grpSpPr>
        <p:pic>
          <p:nvPicPr>
            <p:cNvPr id="60469" name="Picture 94" descr="Multiplicity">
              <a:extLst>
                <a:ext uri="{FF2B5EF4-FFF2-40B4-BE49-F238E27FC236}">
                  <a16:creationId xmlns:a16="http://schemas.microsoft.com/office/drawing/2014/main" id="{C335385D-0BF4-3E4B-A512-C9734300FA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29" t="9035" r="8600" b="-853"/>
            <a:stretch>
              <a:fillRect/>
            </a:stretch>
          </p:blipFill>
          <p:spPr bwMode="auto">
            <a:xfrm>
              <a:off x="2736" y="900"/>
              <a:ext cx="2608" cy="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70" name="Text Box 95">
              <a:extLst>
                <a:ext uri="{FF2B5EF4-FFF2-40B4-BE49-F238E27FC236}">
                  <a16:creationId xmlns:a16="http://schemas.microsoft.com/office/drawing/2014/main" id="{2AEC194C-6018-DB42-9993-1986397E35E8}"/>
                </a:ext>
              </a:extLst>
            </p:cNvPr>
            <p:cNvSpPr txBox="1">
              <a:spLocks noChangeArrowheads="1"/>
            </p:cNvSpPr>
            <p:nvPr/>
          </p:nvSpPr>
          <p:spPr bwMode="auto">
            <a:xfrm>
              <a:off x="3792" y="816"/>
              <a:ext cx="1464" cy="198"/>
            </a:xfrm>
            <a:prstGeom prst="rect">
              <a:avLst/>
            </a:prstGeom>
            <a:solidFill>
              <a:schemeClr val="bg1"/>
            </a:solidFill>
            <a:ln w="9525">
              <a:solidFill>
                <a:srgbClr val="6B2800"/>
              </a:solidFill>
              <a:miter lim="800000"/>
              <a:headEnd/>
              <a:tailEnd/>
            </a:ln>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en-US" altLang="zh-CN" sz="1400">
                  <a:sym typeface="Symbol" pitchFamily="2" charset="2"/>
                </a:rPr>
                <a:t>  Au + Au   s</a:t>
              </a:r>
              <a:r>
                <a:rPr lang="en-US" altLang="zh-CN" sz="1400" baseline="-25000">
                  <a:sym typeface="Symbol" pitchFamily="2" charset="2"/>
                </a:rPr>
                <a:t>NN </a:t>
              </a:r>
              <a:r>
                <a:rPr lang="en-US" altLang="zh-CN" sz="1400">
                  <a:sym typeface="Symbol" pitchFamily="2" charset="2"/>
                </a:rPr>
                <a:t>= 200 GeV</a:t>
              </a:r>
              <a:endParaRPr lang="en-US" altLang="zh-CN" sz="1400" b="1">
                <a:solidFill>
                  <a:srgbClr val="FF0000"/>
                </a:solidFill>
                <a:latin typeface="Trebuchet MS" panose="020B0703020202090204" pitchFamily="34" charset="0"/>
              </a:endParaRPr>
            </a:p>
          </p:txBody>
        </p:sp>
        <p:pic>
          <p:nvPicPr>
            <p:cNvPr id="60471" name="Picture 96" descr="starimage">
              <a:extLst>
                <a:ext uri="{FF2B5EF4-FFF2-40B4-BE49-F238E27FC236}">
                  <a16:creationId xmlns:a16="http://schemas.microsoft.com/office/drawing/2014/main" id="{8A6F4BCE-F258-9644-8192-43CE03CC97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667" t="16992" r="13333" b="15044"/>
            <a:stretch>
              <a:fillRect/>
            </a:stretch>
          </p:blipFill>
          <p:spPr bwMode="auto">
            <a:xfrm>
              <a:off x="3317" y="768"/>
              <a:ext cx="523"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585" name="Oval 97">
              <a:extLst>
                <a:ext uri="{FF2B5EF4-FFF2-40B4-BE49-F238E27FC236}">
                  <a16:creationId xmlns:a16="http://schemas.microsoft.com/office/drawing/2014/main" id="{46C3CA34-160F-4646-8838-2EB76BFB8E9D}"/>
                </a:ext>
              </a:extLst>
            </p:cNvPr>
            <p:cNvSpPr>
              <a:spLocks noChangeArrowheads="1"/>
            </p:cNvSpPr>
            <p:nvPr/>
          </p:nvSpPr>
          <p:spPr bwMode="auto">
            <a:xfrm>
              <a:off x="4896" y="2736"/>
              <a:ext cx="288" cy="288"/>
            </a:xfrm>
            <a:prstGeom prst="ellipse">
              <a:avLst/>
            </a:prstGeom>
            <a:gradFill rotWithShape="0">
              <a:gsLst>
                <a:gs pos="0">
                  <a:schemeClr val="accent1"/>
                </a:gs>
                <a:gs pos="100000">
                  <a:schemeClr val="accent1">
                    <a:gamma/>
                    <a:shade val="46275"/>
                    <a:invGamma/>
                    <a:alpha val="8000"/>
                  </a:schemeClr>
                </a:gs>
              </a:gsLst>
              <a:path path="shape">
                <a:fillToRect l="50000" t="50000" r="50000" b="50000"/>
              </a:path>
            </a:gradFill>
            <a:ln w="9525">
              <a:solidFill>
                <a:srgbClr val="339933"/>
              </a:solidFill>
              <a:round/>
              <a:headEnd/>
              <a:tailEnd/>
            </a:ln>
            <a:effectLst/>
          </p:spPr>
          <p:txBody>
            <a:bodyPr wrap="none" anchor="ctr"/>
            <a:lstStyle/>
            <a:p>
              <a:pPr eaLnBrk="1" hangingPunct="1">
                <a:spcBef>
                  <a:spcPct val="20000"/>
                </a:spcBef>
                <a:buFontTx/>
                <a:buChar char="•"/>
                <a:defRPr/>
              </a:pPr>
              <a:endParaRPr lang="en-US">
                <a:latin typeface="Arial" charset="0"/>
                <a:ea typeface="宋体" charset="0"/>
              </a:endParaRPr>
            </a:p>
          </p:txBody>
        </p:sp>
        <p:sp>
          <p:nvSpPr>
            <p:cNvPr id="60473" name="Oval 98">
              <a:extLst>
                <a:ext uri="{FF2B5EF4-FFF2-40B4-BE49-F238E27FC236}">
                  <a16:creationId xmlns:a16="http://schemas.microsoft.com/office/drawing/2014/main" id="{FBCE1C3B-92C4-CD44-AA9F-BA108760A5E5}"/>
                </a:ext>
              </a:extLst>
            </p:cNvPr>
            <p:cNvSpPr>
              <a:spLocks noChangeArrowheads="1"/>
            </p:cNvSpPr>
            <p:nvPr/>
          </p:nvSpPr>
          <p:spPr bwMode="auto">
            <a:xfrm>
              <a:off x="4944" y="2736"/>
              <a:ext cx="288" cy="288"/>
            </a:xfrm>
            <a:prstGeom prst="ellipse">
              <a:avLst/>
            </a:prstGeom>
            <a:gradFill rotWithShape="0">
              <a:gsLst>
                <a:gs pos="0">
                  <a:srgbClr val="FFFBC0"/>
                </a:gs>
                <a:gs pos="100000">
                  <a:srgbClr val="E0DCA9">
                    <a:alpha val="0"/>
                  </a:srgbClr>
                </a:gs>
              </a:gsLst>
              <a:path path="shape">
                <a:fillToRect l="50000" t="50000" r="50000" b="50000"/>
              </a:path>
            </a:gradFill>
            <a:ln w="317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319587" name="Oval 99">
              <a:extLst>
                <a:ext uri="{FF2B5EF4-FFF2-40B4-BE49-F238E27FC236}">
                  <a16:creationId xmlns:a16="http://schemas.microsoft.com/office/drawing/2014/main" id="{B408BE9C-899E-904D-9234-9864B2787581}"/>
                </a:ext>
              </a:extLst>
            </p:cNvPr>
            <p:cNvSpPr>
              <a:spLocks noChangeArrowheads="1"/>
            </p:cNvSpPr>
            <p:nvPr/>
          </p:nvSpPr>
          <p:spPr bwMode="auto">
            <a:xfrm>
              <a:off x="3024" y="2736"/>
              <a:ext cx="288" cy="288"/>
            </a:xfrm>
            <a:prstGeom prst="ellipse">
              <a:avLst/>
            </a:prstGeom>
            <a:gradFill rotWithShape="0">
              <a:gsLst>
                <a:gs pos="0">
                  <a:schemeClr val="accent1"/>
                </a:gs>
                <a:gs pos="100000">
                  <a:schemeClr val="accent1">
                    <a:gamma/>
                    <a:shade val="46275"/>
                    <a:invGamma/>
                    <a:alpha val="8000"/>
                  </a:schemeClr>
                </a:gs>
              </a:gsLst>
              <a:path path="shape">
                <a:fillToRect l="50000" t="50000" r="50000" b="50000"/>
              </a:path>
            </a:gradFill>
            <a:ln w="9525">
              <a:solidFill>
                <a:srgbClr val="339933"/>
              </a:solidFill>
              <a:round/>
              <a:headEnd/>
              <a:tailEnd/>
            </a:ln>
            <a:effectLst/>
          </p:spPr>
          <p:txBody>
            <a:bodyPr wrap="none" anchor="ctr"/>
            <a:lstStyle/>
            <a:p>
              <a:pPr eaLnBrk="1" hangingPunct="1">
                <a:spcBef>
                  <a:spcPct val="20000"/>
                </a:spcBef>
                <a:buFontTx/>
                <a:buChar char="•"/>
                <a:defRPr/>
              </a:pPr>
              <a:endParaRPr lang="en-US">
                <a:latin typeface="Arial" charset="0"/>
                <a:ea typeface="宋体" charset="0"/>
              </a:endParaRPr>
            </a:p>
          </p:txBody>
        </p:sp>
        <p:sp>
          <p:nvSpPr>
            <p:cNvPr id="60475" name="Oval 100">
              <a:extLst>
                <a:ext uri="{FF2B5EF4-FFF2-40B4-BE49-F238E27FC236}">
                  <a16:creationId xmlns:a16="http://schemas.microsoft.com/office/drawing/2014/main" id="{6DD3D33A-3141-9340-8B2F-2464FC9BB0AD}"/>
                </a:ext>
              </a:extLst>
            </p:cNvPr>
            <p:cNvSpPr>
              <a:spLocks noChangeArrowheads="1"/>
            </p:cNvSpPr>
            <p:nvPr/>
          </p:nvSpPr>
          <p:spPr bwMode="auto">
            <a:xfrm>
              <a:off x="3168" y="2736"/>
              <a:ext cx="288" cy="288"/>
            </a:xfrm>
            <a:prstGeom prst="ellipse">
              <a:avLst/>
            </a:prstGeom>
            <a:gradFill rotWithShape="0">
              <a:gsLst>
                <a:gs pos="0">
                  <a:srgbClr val="FFFBC0"/>
                </a:gs>
                <a:gs pos="100000">
                  <a:srgbClr val="E0DCA9">
                    <a:alpha val="0"/>
                  </a:srgbClr>
                </a:gs>
              </a:gsLst>
              <a:path path="shape">
                <a:fillToRect l="50000" t="50000" r="50000" b="50000"/>
              </a:path>
            </a:gradFill>
            <a:ln w="317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sp>
        <p:nvSpPr>
          <p:cNvPr id="60467" name="Rectangle 101">
            <a:extLst>
              <a:ext uri="{FF2B5EF4-FFF2-40B4-BE49-F238E27FC236}">
                <a16:creationId xmlns:a16="http://schemas.microsoft.com/office/drawing/2014/main" id="{E1E7943A-D8D1-754F-BEF4-9A9798E2339D}"/>
              </a:ext>
            </a:extLst>
          </p:cNvPr>
          <p:cNvSpPr>
            <a:spLocks noChangeArrowheads="1"/>
          </p:cNvSpPr>
          <p:nvPr/>
        </p:nvSpPr>
        <p:spPr bwMode="auto">
          <a:xfrm rot="-2948397">
            <a:off x="186532" y="4004468"/>
            <a:ext cx="75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800" i="1"/>
              <a:t>beam</a:t>
            </a:r>
            <a:endParaRPr lang="en-US" altLang="zh-CN" sz="1800"/>
          </a:p>
        </p:txBody>
      </p:sp>
      <p:sp>
        <p:nvSpPr>
          <p:cNvPr id="60468" name="Line 102">
            <a:extLst>
              <a:ext uri="{FF2B5EF4-FFF2-40B4-BE49-F238E27FC236}">
                <a16:creationId xmlns:a16="http://schemas.microsoft.com/office/drawing/2014/main" id="{7C107D19-84DB-BE43-B670-9643037F6B4B}"/>
              </a:ext>
            </a:extLst>
          </p:cNvPr>
          <p:cNvSpPr>
            <a:spLocks noChangeShapeType="1"/>
          </p:cNvSpPr>
          <p:nvPr/>
        </p:nvSpPr>
        <p:spPr bwMode="auto">
          <a:xfrm>
            <a:off x="609600" y="1066800"/>
            <a:ext cx="7704138"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4832853A-F254-314C-A069-A16101AB15F0}"/>
              </a:ext>
            </a:extLst>
          </p:cNvPr>
          <p:cNvSpPr>
            <a:spLocks noChangeArrowheads="1"/>
          </p:cNvSpPr>
          <p:nvPr/>
        </p:nvSpPr>
        <p:spPr bwMode="auto">
          <a:xfrm>
            <a:off x="304800" y="1066800"/>
            <a:ext cx="8458200" cy="5257800"/>
          </a:xfrm>
          <a:prstGeom prst="rect">
            <a:avLst/>
          </a:prstGeom>
          <a:solidFill>
            <a:schemeClr val="tx1"/>
          </a:solidFill>
          <a:ln w="76200" cmpd="tri">
            <a:solidFill>
              <a:srgbClr val="FFFFFF"/>
            </a:solidFill>
            <a:miter lim="800000"/>
            <a:headEnd/>
            <a:tailEnd type="none" w="sm" len="lg"/>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63490" name="Rectangle 3">
            <a:extLst>
              <a:ext uri="{FF2B5EF4-FFF2-40B4-BE49-F238E27FC236}">
                <a16:creationId xmlns:a16="http://schemas.microsoft.com/office/drawing/2014/main" id="{D5DC4D17-D614-DF43-BF3F-088C5DEBB92F}"/>
              </a:ext>
            </a:extLst>
          </p:cNvPr>
          <p:cNvSpPr>
            <a:spLocks noGrp="1" noChangeArrowheads="1"/>
          </p:cNvSpPr>
          <p:nvPr>
            <p:ph type="title"/>
          </p:nvPr>
        </p:nvSpPr>
        <p:spPr>
          <a:xfrm>
            <a:off x="709613" y="274638"/>
            <a:ext cx="7724775" cy="563562"/>
          </a:xfrm>
        </p:spPr>
        <p:txBody>
          <a:bodyPr/>
          <a:lstStyle/>
          <a:p>
            <a:pPr eaLnBrk="1" hangingPunct="1"/>
            <a:r>
              <a:rPr kumimoji="0" lang="en-US" altLang="zh-CN" sz="4000"/>
              <a:t>Energy Loss in A+A Collisions</a:t>
            </a:r>
            <a:endParaRPr kumimoji="0" lang="en-US" altLang="zh-CN" sz="4000" b="1" i="1"/>
          </a:p>
        </p:txBody>
      </p:sp>
      <p:sp>
        <p:nvSpPr>
          <p:cNvPr id="63492" name="Text Box 5">
            <a:extLst>
              <a:ext uri="{FF2B5EF4-FFF2-40B4-BE49-F238E27FC236}">
                <a16:creationId xmlns:a16="http://schemas.microsoft.com/office/drawing/2014/main" id="{AD139E0D-E0AB-EF4D-B17F-BA1A074D8B4F}"/>
              </a:ext>
            </a:extLst>
          </p:cNvPr>
          <p:cNvSpPr txBox="1">
            <a:spLocks noChangeArrowheads="1"/>
          </p:cNvSpPr>
          <p:nvPr/>
        </p:nvSpPr>
        <p:spPr bwMode="auto">
          <a:xfrm>
            <a:off x="4038600" y="4738688"/>
            <a:ext cx="3276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en-US" altLang="zh-CN" sz="1800">
                <a:solidFill>
                  <a:srgbClr val="FFFFFF"/>
                </a:solidFill>
              </a:rPr>
              <a:t>Nuclear</a:t>
            </a:r>
            <a:r>
              <a:rPr lang="en-US" altLang="zh-CN" sz="1800">
                <a:solidFill>
                  <a:srgbClr val="CC0000"/>
                </a:solidFill>
              </a:rPr>
              <a:t> </a:t>
            </a:r>
            <a:r>
              <a:rPr lang="en-US" altLang="zh-CN" sz="1800">
                <a:solidFill>
                  <a:srgbClr val="FFFFFF"/>
                </a:solidFill>
              </a:rPr>
              <a:t>Modification Factor:</a:t>
            </a:r>
          </a:p>
        </p:txBody>
      </p:sp>
      <p:grpSp>
        <p:nvGrpSpPr>
          <p:cNvPr id="63493" name="Group 6">
            <a:extLst>
              <a:ext uri="{FF2B5EF4-FFF2-40B4-BE49-F238E27FC236}">
                <a16:creationId xmlns:a16="http://schemas.microsoft.com/office/drawing/2014/main" id="{B4ED8D55-A9BF-FD4C-A001-1C0ACABDDBE5}"/>
              </a:ext>
            </a:extLst>
          </p:cNvPr>
          <p:cNvGrpSpPr>
            <a:grpSpLocks/>
          </p:cNvGrpSpPr>
          <p:nvPr/>
        </p:nvGrpSpPr>
        <p:grpSpPr bwMode="auto">
          <a:xfrm>
            <a:off x="838200" y="4419600"/>
            <a:ext cx="2667000" cy="1752600"/>
            <a:chOff x="2880" y="768"/>
            <a:chExt cx="2304" cy="1632"/>
          </a:xfrm>
        </p:grpSpPr>
        <p:sp>
          <p:nvSpPr>
            <p:cNvPr id="63551" name="Rectangle 7">
              <a:extLst>
                <a:ext uri="{FF2B5EF4-FFF2-40B4-BE49-F238E27FC236}">
                  <a16:creationId xmlns:a16="http://schemas.microsoft.com/office/drawing/2014/main" id="{ACA0473D-9728-CD46-9995-FA6DB73FFAD5}"/>
                </a:ext>
              </a:extLst>
            </p:cNvPr>
            <p:cNvSpPr>
              <a:spLocks noChangeArrowheads="1"/>
            </p:cNvSpPr>
            <p:nvPr/>
          </p:nvSpPr>
          <p:spPr bwMode="auto">
            <a:xfrm>
              <a:off x="2880" y="768"/>
              <a:ext cx="2304" cy="1632"/>
            </a:xfrm>
            <a:prstGeom prst="rect">
              <a:avLst/>
            </a:prstGeom>
            <a:solidFill>
              <a:srgbClr val="FFFFFF"/>
            </a:solidFill>
            <a:ln w="28575">
              <a:solidFill>
                <a:srgbClr val="FFFFFF"/>
              </a:solidFill>
              <a:miter lim="800000"/>
              <a:headEnd/>
              <a:tailEnd type="none" w="sm" len="lg"/>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pic>
          <p:nvPicPr>
            <p:cNvPr id="63552" name="Picture 8" descr="RAA-Example">
              <a:extLst>
                <a:ext uri="{FF2B5EF4-FFF2-40B4-BE49-F238E27FC236}">
                  <a16:creationId xmlns:a16="http://schemas.microsoft.com/office/drawing/2014/main" id="{4AF7223D-5D9C-7642-A31F-BF14E393F8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 y="816"/>
              <a:ext cx="2208" cy="1534"/>
            </a:xfrm>
            <a:prstGeom prst="rect">
              <a:avLst/>
            </a:prstGeom>
            <a:noFill/>
            <a:ln w="38100">
              <a:solidFill>
                <a:srgbClr val="CC6600"/>
              </a:solidFill>
              <a:miter lim="800000"/>
              <a:headEnd/>
              <a:tailEnd/>
            </a:ln>
            <a:extLst>
              <a:ext uri="{909E8E84-426E-40DD-AFC4-6F175D3DCCD1}">
                <a14:hiddenFill xmlns:a14="http://schemas.microsoft.com/office/drawing/2010/main">
                  <a:blipFill dpi="0" rotWithShape="0">
                    <a:blip r:embed="rId5"/>
                    <a:srcRect/>
                    <a:tile tx="0" ty="0" sx="100000" sy="100000" flip="none" algn="tl"/>
                  </a:blipFill>
                </a14:hiddenFill>
              </a:ext>
            </a:extLst>
          </p:spPr>
        </p:pic>
      </p:grpSp>
      <p:grpSp>
        <p:nvGrpSpPr>
          <p:cNvPr id="63494" name="Group 9">
            <a:extLst>
              <a:ext uri="{FF2B5EF4-FFF2-40B4-BE49-F238E27FC236}">
                <a16:creationId xmlns:a16="http://schemas.microsoft.com/office/drawing/2014/main" id="{C5FFAD1F-F529-6E49-88A1-7E9A5E3E7F18}"/>
              </a:ext>
            </a:extLst>
          </p:cNvPr>
          <p:cNvGrpSpPr>
            <a:grpSpLocks/>
          </p:cNvGrpSpPr>
          <p:nvPr/>
        </p:nvGrpSpPr>
        <p:grpSpPr bwMode="auto">
          <a:xfrm>
            <a:off x="990600" y="1143000"/>
            <a:ext cx="2590800" cy="2865438"/>
            <a:chOff x="624" y="835"/>
            <a:chExt cx="1632" cy="1805"/>
          </a:xfrm>
        </p:grpSpPr>
        <p:sp>
          <p:nvSpPr>
            <p:cNvPr id="63527" name="Rectangle 10">
              <a:extLst>
                <a:ext uri="{FF2B5EF4-FFF2-40B4-BE49-F238E27FC236}">
                  <a16:creationId xmlns:a16="http://schemas.microsoft.com/office/drawing/2014/main" id="{6A2341ED-24CC-7149-9A8F-60335C67A8BB}"/>
                </a:ext>
              </a:extLst>
            </p:cNvPr>
            <p:cNvSpPr>
              <a:spLocks noChangeArrowheads="1"/>
            </p:cNvSpPr>
            <p:nvPr/>
          </p:nvSpPr>
          <p:spPr bwMode="auto">
            <a:xfrm>
              <a:off x="624" y="1248"/>
              <a:ext cx="1632" cy="1008"/>
            </a:xfrm>
            <a:prstGeom prst="rect">
              <a:avLst/>
            </a:prstGeom>
            <a:solidFill>
              <a:schemeClr val="hlink"/>
            </a:solidFill>
            <a:ln w="28575">
              <a:solidFill>
                <a:schemeClr val="tx1"/>
              </a:solidFill>
              <a:miter lim="800000"/>
              <a:headEnd/>
              <a:tailEnd type="none" w="sm" len="lg"/>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514059" name="Freeform 11">
              <a:extLst>
                <a:ext uri="{FF2B5EF4-FFF2-40B4-BE49-F238E27FC236}">
                  <a16:creationId xmlns:a16="http://schemas.microsoft.com/office/drawing/2014/main" id="{8BA8BD8B-5162-984C-BFCA-BCA8D75526ED}"/>
                </a:ext>
              </a:extLst>
            </p:cNvPr>
            <p:cNvSpPr>
              <a:spLocks/>
            </p:cNvSpPr>
            <p:nvPr/>
          </p:nvSpPr>
          <p:spPr bwMode="auto">
            <a:xfrm rot="10121092">
              <a:off x="1536" y="1922"/>
              <a:ext cx="63" cy="176"/>
            </a:xfrm>
            <a:custGeom>
              <a:avLst/>
              <a:gdLst>
                <a:gd name="T0" fmla="*/ 0 w 68"/>
                <a:gd name="T1" fmla="*/ 0 h 174"/>
                <a:gd name="T2" fmla="*/ 25 w 68"/>
                <a:gd name="T3" fmla="*/ 15 h 174"/>
                <a:gd name="T4" fmla="*/ 39 w 68"/>
                <a:gd name="T5" fmla="*/ 55 h 174"/>
                <a:gd name="T6" fmla="*/ 22 w 68"/>
                <a:gd name="T7" fmla="*/ 82 h 174"/>
                <a:gd name="T8" fmla="*/ 47 w 68"/>
                <a:gd name="T9" fmla="*/ 94 h 174"/>
                <a:gd name="T10" fmla="*/ 53 w 68"/>
                <a:gd name="T11" fmla="*/ 121 h 174"/>
                <a:gd name="T12" fmla="*/ 47 w 68"/>
                <a:gd name="T13" fmla="*/ 149 h 174"/>
                <a:gd name="T14" fmla="*/ 53 w 68"/>
                <a:gd name="T15" fmla="*/ 176 h 1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 h="174">
                  <a:moveTo>
                    <a:pt x="0" y="0"/>
                  </a:moveTo>
                  <a:cubicBezTo>
                    <a:pt x="13" y="4"/>
                    <a:pt x="22" y="1"/>
                    <a:pt x="27" y="15"/>
                  </a:cubicBezTo>
                  <a:cubicBezTo>
                    <a:pt x="22" y="45"/>
                    <a:pt x="33" y="28"/>
                    <a:pt x="42" y="54"/>
                  </a:cubicBezTo>
                  <a:cubicBezTo>
                    <a:pt x="38" y="65"/>
                    <a:pt x="31" y="71"/>
                    <a:pt x="24" y="81"/>
                  </a:cubicBezTo>
                  <a:cubicBezTo>
                    <a:pt x="34" y="84"/>
                    <a:pt x="41" y="90"/>
                    <a:pt x="51" y="93"/>
                  </a:cubicBezTo>
                  <a:cubicBezTo>
                    <a:pt x="47" y="110"/>
                    <a:pt x="40" y="111"/>
                    <a:pt x="57" y="120"/>
                  </a:cubicBezTo>
                  <a:cubicBezTo>
                    <a:pt x="61" y="132"/>
                    <a:pt x="58" y="136"/>
                    <a:pt x="51" y="147"/>
                  </a:cubicBezTo>
                  <a:cubicBezTo>
                    <a:pt x="68" y="153"/>
                    <a:pt x="57" y="157"/>
                    <a:pt x="57" y="174"/>
                  </a:cubicBezTo>
                </a:path>
              </a:pathLst>
            </a:custGeom>
            <a:noFill/>
            <a:ln w="12700" cap="flat" cmpd="sng">
              <a:solidFill>
                <a:schemeClr val="accent1"/>
              </a:solidFill>
              <a:prstDash val="solid"/>
              <a:round/>
              <a:headEnd type="none" w="med" len="med"/>
              <a:tailEnd type="none" w="med" len="med"/>
            </a:ln>
            <a:effectLst/>
          </p:spPr>
          <p:txBody>
            <a:bodyPr>
              <a:spAutoFit/>
            </a:bodyPr>
            <a:lstStyle/>
            <a:p>
              <a:pPr eaLnBrk="1" hangingPunct="1">
                <a:spcBef>
                  <a:spcPct val="20000"/>
                </a:spcBef>
                <a:buFontTx/>
                <a:buChar char="•"/>
                <a:defRPr/>
              </a:pPr>
              <a:endParaRPr lang="zh-CN" altLang="en-US"/>
            </a:p>
          </p:txBody>
        </p:sp>
        <p:sp>
          <p:nvSpPr>
            <p:cNvPr id="514060" name="Freeform 12">
              <a:extLst>
                <a:ext uri="{FF2B5EF4-FFF2-40B4-BE49-F238E27FC236}">
                  <a16:creationId xmlns:a16="http://schemas.microsoft.com/office/drawing/2014/main" id="{C549EE98-EAFF-D04F-9575-C63F65CEB54B}"/>
                </a:ext>
              </a:extLst>
            </p:cNvPr>
            <p:cNvSpPr>
              <a:spLocks/>
            </p:cNvSpPr>
            <p:nvPr/>
          </p:nvSpPr>
          <p:spPr bwMode="auto">
            <a:xfrm rot="14203381" flipV="1">
              <a:off x="1546" y="1384"/>
              <a:ext cx="47" cy="163"/>
            </a:xfrm>
            <a:custGeom>
              <a:avLst/>
              <a:gdLst>
                <a:gd name="T0" fmla="*/ 0 w 68"/>
                <a:gd name="T1" fmla="*/ 0 h 174"/>
                <a:gd name="T2" fmla="*/ 19 w 68"/>
                <a:gd name="T3" fmla="*/ 14 h 174"/>
                <a:gd name="T4" fmla="*/ 29 w 68"/>
                <a:gd name="T5" fmla="*/ 51 h 174"/>
                <a:gd name="T6" fmla="*/ 17 w 68"/>
                <a:gd name="T7" fmla="*/ 76 h 174"/>
                <a:gd name="T8" fmla="*/ 35 w 68"/>
                <a:gd name="T9" fmla="*/ 87 h 174"/>
                <a:gd name="T10" fmla="*/ 39 w 68"/>
                <a:gd name="T11" fmla="*/ 112 h 174"/>
                <a:gd name="T12" fmla="*/ 35 w 68"/>
                <a:gd name="T13" fmla="*/ 138 h 174"/>
                <a:gd name="T14" fmla="*/ 39 w 68"/>
                <a:gd name="T15" fmla="*/ 163 h 1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 h="174">
                  <a:moveTo>
                    <a:pt x="0" y="0"/>
                  </a:moveTo>
                  <a:cubicBezTo>
                    <a:pt x="13" y="4"/>
                    <a:pt x="22" y="1"/>
                    <a:pt x="27" y="15"/>
                  </a:cubicBezTo>
                  <a:cubicBezTo>
                    <a:pt x="22" y="45"/>
                    <a:pt x="33" y="28"/>
                    <a:pt x="42" y="54"/>
                  </a:cubicBezTo>
                  <a:cubicBezTo>
                    <a:pt x="38" y="65"/>
                    <a:pt x="31" y="71"/>
                    <a:pt x="24" y="81"/>
                  </a:cubicBezTo>
                  <a:cubicBezTo>
                    <a:pt x="34" y="84"/>
                    <a:pt x="41" y="90"/>
                    <a:pt x="51" y="93"/>
                  </a:cubicBezTo>
                  <a:cubicBezTo>
                    <a:pt x="47" y="110"/>
                    <a:pt x="40" y="111"/>
                    <a:pt x="57" y="120"/>
                  </a:cubicBezTo>
                  <a:cubicBezTo>
                    <a:pt x="61" y="132"/>
                    <a:pt x="58" y="136"/>
                    <a:pt x="51" y="147"/>
                  </a:cubicBezTo>
                  <a:cubicBezTo>
                    <a:pt x="68" y="153"/>
                    <a:pt x="57" y="157"/>
                    <a:pt x="57" y="174"/>
                  </a:cubicBezTo>
                </a:path>
              </a:pathLst>
            </a:custGeom>
            <a:noFill/>
            <a:ln w="12700" cap="flat" cmpd="sng">
              <a:solidFill>
                <a:schemeClr val="accent1"/>
              </a:solidFill>
              <a:prstDash val="solid"/>
              <a:round/>
              <a:headEnd type="none" w="med" len="med"/>
              <a:tailEnd type="none" w="med" len="med"/>
            </a:ln>
            <a:effectLst/>
          </p:spPr>
          <p:txBody>
            <a:bodyPr>
              <a:spAutoFit/>
            </a:bodyPr>
            <a:lstStyle/>
            <a:p>
              <a:pPr eaLnBrk="1" hangingPunct="1">
                <a:spcBef>
                  <a:spcPct val="20000"/>
                </a:spcBef>
                <a:buFontTx/>
                <a:buChar char="•"/>
                <a:defRPr/>
              </a:pPr>
              <a:endParaRPr lang="zh-CN" altLang="en-US"/>
            </a:p>
          </p:txBody>
        </p:sp>
        <p:grpSp>
          <p:nvGrpSpPr>
            <p:cNvPr id="63530" name="Group 13">
              <a:extLst>
                <a:ext uri="{FF2B5EF4-FFF2-40B4-BE49-F238E27FC236}">
                  <a16:creationId xmlns:a16="http://schemas.microsoft.com/office/drawing/2014/main" id="{7E4FEF9D-0E8A-7545-8B61-03D30740F517}"/>
                </a:ext>
              </a:extLst>
            </p:cNvPr>
            <p:cNvGrpSpPr>
              <a:grpSpLocks/>
            </p:cNvGrpSpPr>
            <p:nvPr/>
          </p:nvGrpSpPr>
          <p:grpSpPr bwMode="auto">
            <a:xfrm rot="14001149" flipV="1">
              <a:off x="1351" y="1343"/>
              <a:ext cx="203" cy="144"/>
              <a:chOff x="326" y="3552"/>
              <a:chExt cx="394" cy="307"/>
            </a:xfrm>
          </p:grpSpPr>
          <p:sp>
            <p:nvSpPr>
              <p:cNvPr id="63549" name="Line 14">
                <a:extLst>
                  <a:ext uri="{FF2B5EF4-FFF2-40B4-BE49-F238E27FC236}">
                    <a16:creationId xmlns:a16="http://schemas.microsoft.com/office/drawing/2014/main" id="{0E399EBF-B31F-7545-88EC-A5653156C31B}"/>
                  </a:ext>
                </a:extLst>
              </p:cNvPr>
              <p:cNvSpPr>
                <a:spLocks noChangeShapeType="1"/>
              </p:cNvSpPr>
              <p:nvPr/>
            </p:nvSpPr>
            <p:spPr bwMode="auto">
              <a:xfrm flipV="1">
                <a:off x="678" y="3547"/>
                <a:ext cx="50" cy="49"/>
              </a:xfrm>
              <a:prstGeom prst="line">
                <a:avLst/>
              </a:prstGeom>
              <a:noFill/>
              <a:ln w="9525">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14063" name="Freeform 15">
                <a:extLst>
                  <a:ext uri="{FF2B5EF4-FFF2-40B4-BE49-F238E27FC236}">
                    <a16:creationId xmlns:a16="http://schemas.microsoft.com/office/drawing/2014/main" id="{26182854-8D31-8E49-A1C4-FFE2C6A69750}"/>
                  </a:ext>
                </a:extLst>
              </p:cNvPr>
              <p:cNvSpPr>
                <a:spLocks/>
              </p:cNvSpPr>
              <p:nvPr/>
            </p:nvSpPr>
            <p:spPr bwMode="auto">
              <a:xfrm>
                <a:off x="330" y="3600"/>
                <a:ext cx="361" cy="258"/>
              </a:xfrm>
              <a:custGeom>
                <a:avLst/>
                <a:gdLst>
                  <a:gd name="T0" fmla="*/ 0 w 361"/>
                  <a:gd name="T1" fmla="*/ 239 h 259"/>
                  <a:gd name="T2" fmla="*/ 49 w 361"/>
                  <a:gd name="T3" fmla="*/ 224 h 259"/>
                  <a:gd name="T4" fmla="*/ 53 w 361"/>
                  <a:gd name="T5" fmla="*/ 229 h 259"/>
                  <a:gd name="T6" fmla="*/ 82 w 361"/>
                  <a:gd name="T7" fmla="*/ 258 h 259"/>
                  <a:gd name="T8" fmla="*/ 111 w 361"/>
                  <a:gd name="T9" fmla="*/ 248 h 259"/>
                  <a:gd name="T10" fmla="*/ 121 w 361"/>
                  <a:gd name="T11" fmla="*/ 219 h 259"/>
                  <a:gd name="T12" fmla="*/ 116 w 361"/>
                  <a:gd name="T13" fmla="*/ 171 h 259"/>
                  <a:gd name="T14" fmla="*/ 73 w 361"/>
                  <a:gd name="T15" fmla="*/ 147 h 259"/>
                  <a:gd name="T16" fmla="*/ 92 w 361"/>
                  <a:gd name="T17" fmla="*/ 200 h 259"/>
                  <a:gd name="T18" fmla="*/ 121 w 361"/>
                  <a:gd name="T19" fmla="*/ 210 h 259"/>
                  <a:gd name="T20" fmla="*/ 188 w 361"/>
                  <a:gd name="T21" fmla="*/ 162 h 259"/>
                  <a:gd name="T22" fmla="*/ 145 w 361"/>
                  <a:gd name="T23" fmla="*/ 100 h 259"/>
                  <a:gd name="T24" fmla="*/ 193 w 361"/>
                  <a:gd name="T25" fmla="*/ 171 h 259"/>
                  <a:gd name="T26" fmla="*/ 246 w 361"/>
                  <a:gd name="T27" fmla="*/ 105 h 259"/>
                  <a:gd name="T28" fmla="*/ 212 w 361"/>
                  <a:gd name="T29" fmla="*/ 52 h 259"/>
                  <a:gd name="T30" fmla="*/ 270 w 361"/>
                  <a:gd name="T31" fmla="*/ 129 h 259"/>
                  <a:gd name="T32" fmla="*/ 308 w 361"/>
                  <a:gd name="T33" fmla="*/ 100 h 259"/>
                  <a:gd name="T34" fmla="*/ 274 w 361"/>
                  <a:gd name="T35" fmla="*/ 14 h 259"/>
                  <a:gd name="T36" fmla="*/ 284 w 361"/>
                  <a:gd name="T37" fmla="*/ 81 h 259"/>
                  <a:gd name="T38" fmla="*/ 313 w 361"/>
                  <a:gd name="T39" fmla="*/ 91 h 259"/>
                  <a:gd name="T40" fmla="*/ 361 w 361"/>
                  <a:gd name="T41" fmla="*/ 0 h 2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00FF00"/>
                </a:solidFill>
                <a:prstDash val="solid"/>
                <a:round/>
                <a:headEnd/>
                <a:tailEnd/>
              </a:ln>
              <a:effectLst/>
            </p:spPr>
            <p:txBody>
              <a:bodyPr wrap="none" anchor="ctr"/>
              <a:lstStyle/>
              <a:p>
                <a:pPr eaLnBrk="1" hangingPunct="1">
                  <a:spcBef>
                    <a:spcPct val="20000"/>
                  </a:spcBef>
                  <a:buFontTx/>
                  <a:buChar char="•"/>
                  <a:defRPr/>
                </a:pPr>
                <a:endParaRPr lang="zh-CN" altLang="en-US"/>
              </a:p>
            </p:txBody>
          </p:sp>
        </p:grpSp>
        <p:grpSp>
          <p:nvGrpSpPr>
            <p:cNvPr id="63531" name="Group 16">
              <a:extLst>
                <a:ext uri="{FF2B5EF4-FFF2-40B4-BE49-F238E27FC236}">
                  <a16:creationId xmlns:a16="http://schemas.microsoft.com/office/drawing/2014/main" id="{08B8D513-4AEB-CE49-8EFD-7BF01013A1AF}"/>
                </a:ext>
              </a:extLst>
            </p:cNvPr>
            <p:cNvGrpSpPr>
              <a:grpSpLocks/>
            </p:cNvGrpSpPr>
            <p:nvPr/>
          </p:nvGrpSpPr>
          <p:grpSpPr bwMode="auto">
            <a:xfrm rot="16361166" flipH="1">
              <a:off x="1350" y="1869"/>
              <a:ext cx="96" cy="202"/>
              <a:chOff x="326" y="3552"/>
              <a:chExt cx="394" cy="307"/>
            </a:xfrm>
          </p:grpSpPr>
          <p:sp>
            <p:nvSpPr>
              <p:cNvPr id="63547" name="Line 17">
                <a:extLst>
                  <a:ext uri="{FF2B5EF4-FFF2-40B4-BE49-F238E27FC236}">
                    <a16:creationId xmlns:a16="http://schemas.microsoft.com/office/drawing/2014/main" id="{7A1A3F52-1540-3241-A276-7DF3C3867BA1}"/>
                  </a:ext>
                </a:extLst>
              </p:cNvPr>
              <p:cNvSpPr>
                <a:spLocks noChangeShapeType="1"/>
              </p:cNvSpPr>
              <p:nvPr/>
            </p:nvSpPr>
            <p:spPr bwMode="auto">
              <a:xfrm flipV="1">
                <a:off x="618" y="3548"/>
                <a:ext cx="49" cy="50"/>
              </a:xfrm>
              <a:prstGeom prst="line">
                <a:avLst/>
              </a:prstGeom>
              <a:noFill/>
              <a:ln w="9525">
                <a:solidFill>
                  <a:srgbClr val="33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14066" name="Freeform 18">
                <a:extLst>
                  <a:ext uri="{FF2B5EF4-FFF2-40B4-BE49-F238E27FC236}">
                    <a16:creationId xmlns:a16="http://schemas.microsoft.com/office/drawing/2014/main" id="{52CEA8E5-8D26-CD44-9D88-3C8251676B8E}"/>
                  </a:ext>
                </a:extLst>
              </p:cNvPr>
              <p:cNvSpPr>
                <a:spLocks/>
              </p:cNvSpPr>
              <p:nvPr/>
            </p:nvSpPr>
            <p:spPr bwMode="auto">
              <a:xfrm>
                <a:off x="274" y="3599"/>
                <a:ext cx="361" cy="257"/>
              </a:xfrm>
              <a:custGeom>
                <a:avLst/>
                <a:gdLst>
                  <a:gd name="T0" fmla="*/ 0 w 361"/>
                  <a:gd name="T1" fmla="*/ 238 h 259"/>
                  <a:gd name="T2" fmla="*/ 49 w 361"/>
                  <a:gd name="T3" fmla="*/ 223 h 259"/>
                  <a:gd name="T4" fmla="*/ 53 w 361"/>
                  <a:gd name="T5" fmla="*/ 228 h 259"/>
                  <a:gd name="T6" fmla="*/ 82 w 361"/>
                  <a:gd name="T7" fmla="*/ 257 h 259"/>
                  <a:gd name="T8" fmla="*/ 111 w 361"/>
                  <a:gd name="T9" fmla="*/ 247 h 259"/>
                  <a:gd name="T10" fmla="*/ 121 w 361"/>
                  <a:gd name="T11" fmla="*/ 218 h 259"/>
                  <a:gd name="T12" fmla="*/ 116 w 361"/>
                  <a:gd name="T13" fmla="*/ 171 h 259"/>
                  <a:gd name="T14" fmla="*/ 73 w 361"/>
                  <a:gd name="T15" fmla="*/ 147 h 259"/>
                  <a:gd name="T16" fmla="*/ 92 w 361"/>
                  <a:gd name="T17" fmla="*/ 199 h 259"/>
                  <a:gd name="T18" fmla="*/ 121 w 361"/>
                  <a:gd name="T19" fmla="*/ 209 h 259"/>
                  <a:gd name="T20" fmla="*/ 188 w 361"/>
                  <a:gd name="T21" fmla="*/ 162 h 259"/>
                  <a:gd name="T22" fmla="*/ 145 w 361"/>
                  <a:gd name="T23" fmla="*/ 99 h 259"/>
                  <a:gd name="T24" fmla="*/ 193 w 361"/>
                  <a:gd name="T25" fmla="*/ 171 h 259"/>
                  <a:gd name="T26" fmla="*/ 246 w 361"/>
                  <a:gd name="T27" fmla="*/ 104 h 259"/>
                  <a:gd name="T28" fmla="*/ 212 w 361"/>
                  <a:gd name="T29" fmla="*/ 52 h 259"/>
                  <a:gd name="T30" fmla="*/ 270 w 361"/>
                  <a:gd name="T31" fmla="*/ 128 h 259"/>
                  <a:gd name="T32" fmla="*/ 308 w 361"/>
                  <a:gd name="T33" fmla="*/ 99 h 259"/>
                  <a:gd name="T34" fmla="*/ 274 w 361"/>
                  <a:gd name="T35" fmla="*/ 14 h 259"/>
                  <a:gd name="T36" fmla="*/ 284 w 361"/>
                  <a:gd name="T37" fmla="*/ 80 h 259"/>
                  <a:gd name="T38" fmla="*/ 313 w 361"/>
                  <a:gd name="T39" fmla="*/ 90 h 259"/>
                  <a:gd name="T40" fmla="*/ 361 w 361"/>
                  <a:gd name="T41" fmla="*/ 0 h 2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3366FF"/>
                </a:solidFill>
                <a:prstDash val="solid"/>
                <a:round/>
                <a:headEnd/>
                <a:tailEnd/>
              </a:ln>
              <a:effectLst/>
            </p:spPr>
            <p:txBody>
              <a:bodyPr wrap="none" anchor="ctr"/>
              <a:lstStyle/>
              <a:p>
                <a:pPr eaLnBrk="1" hangingPunct="1">
                  <a:spcBef>
                    <a:spcPct val="20000"/>
                  </a:spcBef>
                  <a:buFontTx/>
                  <a:buChar char="•"/>
                  <a:defRPr/>
                </a:pPr>
                <a:endParaRPr lang="zh-CN" altLang="en-US"/>
              </a:p>
            </p:txBody>
          </p:sp>
        </p:grpSp>
        <p:sp>
          <p:nvSpPr>
            <p:cNvPr id="63532" name="Line 19">
              <a:extLst>
                <a:ext uri="{FF2B5EF4-FFF2-40B4-BE49-F238E27FC236}">
                  <a16:creationId xmlns:a16="http://schemas.microsoft.com/office/drawing/2014/main" id="{267B56B1-FA4C-2049-A38C-603415B99187}"/>
                </a:ext>
              </a:extLst>
            </p:cNvPr>
            <p:cNvSpPr>
              <a:spLocks noChangeShapeType="1"/>
            </p:cNvSpPr>
            <p:nvPr/>
          </p:nvSpPr>
          <p:spPr bwMode="auto">
            <a:xfrm>
              <a:off x="672" y="1730"/>
              <a:ext cx="672" cy="0"/>
            </a:xfrm>
            <a:prstGeom prst="line">
              <a:avLst/>
            </a:prstGeom>
            <a:noFill/>
            <a:ln w="57150">
              <a:solidFill>
                <a:srgbClr val="008000"/>
              </a:solidFill>
              <a:round/>
              <a:headEnd/>
              <a:tailEnd type="none" w="sm" len="lg"/>
            </a:ln>
            <a:extLst>
              <a:ext uri="{909E8E84-426E-40DD-AFC4-6F175D3DCCD1}">
                <a14:hiddenFill xmlns:a14="http://schemas.microsoft.com/office/drawing/2010/main">
                  <a:noFill/>
                </a14:hiddenFill>
              </a:ext>
            </a:extLst>
          </p:spPr>
          <p:txBody>
            <a:bodyPr/>
            <a:lstStyle/>
            <a:p>
              <a:endParaRPr lang="zh-CN" altLang="en-US"/>
            </a:p>
          </p:txBody>
        </p:sp>
        <p:sp>
          <p:nvSpPr>
            <p:cNvPr id="63533" name="Line 20">
              <a:extLst>
                <a:ext uri="{FF2B5EF4-FFF2-40B4-BE49-F238E27FC236}">
                  <a16:creationId xmlns:a16="http://schemas.microsoft.com/office/drawing/2014/main" id="{1F6F1BC1-2E9F-6D4E-87A9-635B84477295}"/>
                </a:ext>
              </a:extLst>
            </p:cNvPr>
            <p:cNvSpPr>
              <a:spLocks noChangeShapeType="1"/>
            </p:cNvSpPr>
            <p:nvPr/>
          </p:nvSpPr>
          <p:spPr bwMode="auto">
            <a:xfrm flipV="1">
              <a:off x="1344" y="1298"/>
              <a:ext cx="240" cy="432"/>
            </a:xfrm>
            <a:prstGeom prst="line">
              <a:avLst/>
            </a:prstGeom>
            <a:noFill/>
            <a:ln w="57150">
              <a:solidFill>
                <a:srgbClr val="008000"/>
              </a:solidFill>
              <a:round/>
              <a:headEnd/>
              <a:tailEnd type="none" w="sm" len="lg"/>
            </a:ln>
            <a:extLst>
              <a:ext uri="{909E8E84-426E-40DD-AFC4-6F175D3DCCD1}">
                <a14:hiddenFill xmlns:a14="http://schemas.microsoft.com/office/drawing/2010/main">
                  <a:noFill/>
                </a14:hiddenFill>
              </a:ext>
            </a:extLst>
          </p:spPr>
          <p:txBody>
            <a:bodyPr/>
            <a:lstStyle/>
            <a:p>
              <a:endParaRPr lang="zh-CN" altLang="en-US"/>
            </a:p>
          </p:txBody>
        </p:sp>
        <p:sp>
          <p:nvSpPr>
            <p:cNvPr id="63534" name="Line 21">
              <a:extLst>
                <a:ext uri="{FF2B5EF4-FFF2-40B4-BE49-F238E27FC236}">
                  <a16:creationId xmlns:a16="http://schemas.microsoft.com/office/drawing/2014/main" id="{16DD0702-F5C7-744A-A792-F6A745C47A45}"/>
                </a:ext>
              </a:extLst>
            </p:cNvPr>
            <p:cNvSpPr>
              <a:spLocks noChangeShapeType="1"/>
            </p:cNvSpPr>
            <p:nvPr/>
          </p:nvSpPr>
          <p:spPr bwMode="auto">
            <a:xfrm>
              <a:off x="1536" y="1874"/>
              <a:ext cx="672" cy="0"/>
            </a:xfrm>
            <a:prstGeom prst="line">
              <a:avLst/>
            </a:prstGeom>
            <a:noFill/>
            <a:ln w="57150">
              <a:solidFill>
                <a:schemeClr val="accent2"/>
              </a:solidFill>
              <a:round/>
              <a:headEnd/>
              <a:tailEnd type="none" w="sm" len="lg"/>
            </a:ln>
            <a:extLst>
              <a:ext uri="{909E8E84-426E-40DD-AFC4-6F175D3DCCD1}">
                <a14:hiddenFill xmlns:a14="http://schemas.microsoft.com/office/drawing/2010/main">
                  <a:noFill/>
                </a14:hiddenFill>
              </a:ext>
            </a:extLst>
          </p:spPr>
          <p:txBody>
            <a:bodyPr/>
            <a:lstStyle/>
            <a:p>
              <a:endParaRPr lang="zh-CN" altLang="en-US"/>
            </a:p>
          </p:txBody>
        </p:sp>
        <p:sp>
          <p:nvSpPr>
            <p:cNvPr id="63535" name="Line 22">
              <a:extLst>
                <a:ext uri="{FF2B5EF4-FFF2-40B4-BE49-F238E27FC236}">
                  <a16:creationId xmlns:a16="http://schemas.microsoft.com/office/drawing/2014/main" id="{C6378020-F4AB-4F4E-9AE5-6F236D380340}"/>
                </a:ext>
              </a:extLst>
            </p:cNvPr>
            <p:cNvSpPr>
              <a:spLocks noChangeShapeType="1"/>
            </p:cNvSpPr>
            <p:nvPr/>
          </p:nvSpPr>
          <p:spPr bwMode="auto">
            <a:xfrm flipH="1">
              <a:off x="1392" y="1874"/>
              <a:ext cx="144" cy="336"/>
            </a:xfrm>
            <a:prstGeom prst="line">
              <a:avLst/>
            </a:prstGeom>
            <a:noFill/>
            <a:ln w="76200">
              <a:solidFill>
                <a:schemeClr val="accent2"/>
              </a:solidFill>
              <a:round/>
              <a:headEnd/>
              <a:tailEnd type="none" w="sm" len="lg"/>
            </a:ln>
            <a:extLst>
              <a:ext uri="{909E8E84-426E-40DD-AFC4-6F175D3DCCD1}">
                <a14:hiddenFill xmlns:a14="http://schemas.microsoft.com/office/drawing/2010/main">
                  <a:noFill/>
                </a14:hiddenFill>
              </a:ext>
            </a:extLst>
          </p:spPr>
          <p:txBody>
            <a:bodyPr/>
            <a:lstStyle/>
            <a:p>
              <a:endParaRPr lang="zh-CN" altLang="en-US"/>
            </a:p>
          </p:txBody>
        </p:sp>
        <p:sp>
          <p:nvSpPr>
            <p:cNvPr id="514071" name="Freeform 23">
              <a:extLst>
                <a:ext uri="{FF2B5EF4-FFF2-40B4-BE49-F238E27FC236}">
                  <a16:creationId xmlns:a16="http://schemas.microsoft.com/office/drawing/2014/main" id="{DBE894CB-D4EE-9643-A32C-07DB9CF2EC21}"/>
                </a:ext>
              </a:extLst>
            </p:cNvPr>
            <p:cNvSpPr>
              <a:spLocks/>
            </p:cNvSpPr>
            <p:nvPr/>
          </p:nvSpPr>
          <p:spPr bwMode="auto">
            <a:xfrm>
              <a:off x="1344" y="1730"/>
              <a:ext cx="240" cy="144"/>
            </a:xfrm>
            <a:custGeom>
              <a:avLst/>
              <a:gdLst>
                <a:gd name="T0" fmla="*/ 0 w 109"/>
                <a:gd name="T1" fmla="*/ 11 h 140"/>
                <a:gd name="T2" fmla="*/ 176 w 109"/>
                <a:gd name="T3" fmla="*/ 11 h 140"/>
                <a:gd name="T4" fmla="*/ 35 w 109"/>
                <a:gd name="T5" fmla="*/ 77 h 140"/>
                <a:gd name="T6" fmla="*/ 229 w 109"/>
                <a:gd name="T7" fmla="*/ 77 h 140"/>
                <a:gd name="T8" fmla="*/ 106 w 109"/>
                <a:gd name="T9" fmla="*/ 135 h 140"/>
                <a:gd name="T10" fmla="*/ 211 w 109"/>
                <a:gd name="T11" fmla="*/ 135 h 1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 h="140">
                  <a:moveTo>
                    <a:pt x="0" y="11"/>
                  </a:moveTo>
                  <a:cubicBezTo>
                    <a:pt x="38" y="5"/>
                    <a:pt x="77" y="0"/>
                    <a:pt x="80" y="11"/>
                  </a:cubicBezTo>
                  <a:cubicBezTo>
                    <a:pt x="83" y="22"/>
                    <a:pt x="12" y="64"/>
                    <a:pt x="16" y="75"/>
                  </a:cubicBezTo>
                  <a:cubicBezTo>
                    <a:pt x="20" y="86"/>
                    <a:pt x="99" y="66"/>
                    <a:pt x="104" y="75"/>
                  </a:cubicBezTo>
                  <a:cubicBezTo>
                    <a:pt x="109" y="84"/>
                    <a:pt x="49" y="122"/>
                    <a:pt x="48" y="131"/>
                  </a:cubicBezTo>
                  <a:cubicBezTo>
                    <a:pt x="47" y="140"/>
                    <a:pt x="88" y="132"/>
                    <a:pt x="96" y="131"/>
                  </a:cubicBezTo>
                </a:path>
              </a:pathLst>
            </a:custGeom>
            <a:noFill/>
            <a:ln w="38100">
              <a:solidFill>
                <a:srgbClr val="FF0000"/>
              </a:solidFill>
              <a:round/>
              <a:headEnd/>
              <a:tailEnd/>
            </a:ln>
            <a:effectLst/>
          </p:spPr>
          <p:txBody>
            <a:bodyPr wrap="none" anchor="ctr"/>
            <a:lstStyle/>
            <a:p>
              <a:pPr eaLnBrk="1" hangingPunct="1">
                <a:spcBef>
                  <a:spcPct val="20000"/>
                </a:spcBef>
                <a:buFontTx/>
                <a:buChar char="•"/>
                <a:defRPr/>
              </a:pPr>
              <a:endParaRPr lang="zh-CN" altLang="en-US"/>
            </a:p>
          </p:txBody>
        </p:sp>
        <p:sp>
          <p:nvSpPr>
            <p:cNvPr id="63537" name="Line 24">
              <a:extLst>
                <a:ext uri="{FF2B5EF4-FFF2-40B4-BE49-F238E27FC236}">
                  <a16:creationId xmlns:a16="http://schemas.microsoft.com/office/drawing/2014/main" id="{CAB547CE-ECCA-E04A-AFA2-F313BCB694CB}"/>
                </a:ext>
              </a:extLst>
            </p:cNvPr>
            <p:cNvSpPr>
              <a:spLocks noChangeShapeType="1"/>
            </p:cNvSpPr>
            <p:nvPr/>
          </p:nvSpPr>
          <p:spPr bwMode="auto">
            <a:xfrm flipH="1">
              <a:off x="1824" y="1776"/>
              <a:ext cx="384" cy="0"/>
            </a:xfrm>
            <a:prstGeom prst="line">
              <a:avLst/>
            </a:prstGeom>
            <a:noFill/>
            <a:ln w="76200">
              <a:solidFill>
                <a:schemeClr val="bg1"/>
              </a:solidFill>
              <a:round/>
              <a:headEnd/>
              <a:tailEnd type="triangle" w="sm" len="lg"/>
            </a:ln>
            <a:extLst>
              <a:ext uri="{909E8E84-426E-40DD-AFC4-6F175D3DCCD1}">
                <a14:hiddenFill xmlns:a14="http://schemas.microsoft.com/office/drawing/2010/main">
                  <a:noFill/>
                </a14:hiddenFill>
              </a:ext>
            </a:extLst>
          </p:spPr>
          <p:txBody>
            <a:bodyPr>
              <a:spAutoFit/>
            </a:bodyPr>
            <a:lstStyle/>
            <a:p>
              <a:endParaRPr lang="zh-CN" altLang="en-US"/>
            </a:p>
          </p:txBody>
        </p:sp>
        <p:sp>
          <p:nvSpPr>
            <p:cNvPr id="63538" name="Line 25">
              <a:extLst>
                <a:ext uri="{FF2B5EF4-FFF2-40B4-BE49-F238E27FC236}">
                  <a16:creationId xmlns:a16="http://schemas.microsoft.com/office/drawing/2014/main" id="{C66191A1-43ED-DE4F-950C-D84DDF1D8DB8}"/>
                </a:ext>
              </a:extLst>
            </p:cNvPr>
            <p:cNvSpPr>
              <a:spLocks noChangeShapeType="1"/>
            </p:cNvSpPr>
            <p:nvPr/>
          </p:nvSpPr>
          <p:spPr bwMode="auto">
            <a:xfrm flipV="1">
              <a:off x="1584" y="835"/>
              <a:ext cx="238" cy="463"/>
            </a:xfrm>
            <a:prstGeom prst="line">
              <a:avLst/>
            </a:prstGeom>
            <a:noFill/>
            <a:ln w="28575">
              <a:solidFill>
                <a:schemeClr val="bg1"/>
              </a:solidFill>
              <a:round/>
              <a:headEnd/>
              <a:tailEnd type="triangle" w="sm" len="lg"/>
            </a:ln>
            <a:extLst>
              <a:ext uri="{909E8E84-426E-40DD-AFC4-6F175D3DCCD1}">
                <a14:hiddenFill xmlns:a14="http://schemas.microsoft.com/office/drawing/2010/main">
                  <a:noFill/>
                </a14:hiddenFill>
              </a:ext>
            </a:extLst>
          </p:spPr>
          <p:txBody>
            <a:bodyPr>
              <a:spAutoFit/>
            </a:bodyPr>
            <a:lstStyle/>
            <a:p>
              <a:endParaRPr lang="zh-CN" altLang="en-US"/>
            </a:p>
          </p:txBody>
        </p:sp>
        <p:sp>
          <p:nvSpPr>
            <p:cNvPr id="63539" name="Line 26">
              <a:extLst>
                <a:ext uri="{FF2B5EF4-FFF2-40B4-BE49-F238E27FC236}">
                  <a16:creationId xmlns:a16="http://schemas.microsoft.com/office/drawing/2014/main" id="{9879C17B-8CA6-A64D-979F-A781224521E6}"/>
                </a:ext>
              </a:extLst>
            </p:cNvPr>
            <p:cNvSpPr>
              <a:spLocks noChangeShapeType="1"/>
            </p:cNvSpPr>
            <p:nvPr/>
          </p:nvSpPr>
          <p:spPr bwMode="auto">
            <a:xfrm flipV="1">
              <a:off x="1584" y="1123"/>
              <a:ext cx="142" cy="175"/>
            </a:xfrm>
            <a:prstGeom prst="line">
              <a:avLst/>
            </a:prstGeom>
            <a:noFill/>
            <a:ln w="19050">
              <a:solidFill>
                <a:schemeClr val="bg1"/>
              </a:solidFill>
              <a:round/>
              <a:headEnd/>
              <a:tailEnd type="triangle" w="sm" len="lg"/>
            </a:ln>
            <a:extLst>
              <a:ext uri="{909E8E84-426E-40DD-AFC4-6F175D3DCCD1}">
                <a14:hiddenFill xmlns:a14="http://schemas.microsoft.com/office/drawing/2010/main">
                  <a:noFill/>
                </a14:hiddenFill>
              </a:ext>
            </a:extLst>
          </p:spPr>
          <p:txBody>
            <a:bodyPr>
              <a:spAutoFit/>
            </a:bodyPr>
            <a:lstStyle/>
            <a:p>
              <a:endParaRPr lang="zh-CN" altLang="en-US"/>
            </a:p>
          </p:txBody>
        </p:sp>
        <p:sp>
          <p:nvSpPr>
            <p:cNvPr id="63540" name="Line 27">
              <a:extLst>
                <a:ext uri="{FF2B5EF4-FFF2-40B4-BE49-F238E27FC236}">
                  <a16:creationId xmlns:a16="http://schemas.microsoft.com/office/drawing/2014/main" id="{4B718C25-C6FA-224B-B570-C3296F5D09A7}"/>
                </a:ext>
              </a:extLst>
            </p:cNvPr>
            <p:cNvSpPr>
              <a:spLocks noChangeShapeType="1"/>
            </p:cNvSpPr>
            <p:nvPr/>
          </p:nvSpPr>
          <p:spPr bwMode="auto">
            <a:xfrm flipV="1">
              <a:off x="1584" y="1008"/>
              <a:ext cx="192" cy="290"/>
            </a:xfrm>
            <a:prstGeom prst="line">
              <a:avLst/>
            </a:prstGeom>
            <a:noFill/>
            <a:ln w="6350">
              <a:solidFill>
                <a:schemeClr val="bg1"/>
              </a:solidFill>
              <a:round/>
              <a:headEnd/>
              <a:tailEnd type="triangle" w="sm" len="lg"/>
            </a:ln>
            <a:extLst>
              <a:ext uri="{909E8E84-426E-40DD-AFC4-6F175D3DCCD1}">
                <a14:hiddenFill xmlns:a14="http://schemas.microsoft.com/office/drawing/2010/main">
                  <a:noFill/>
                </a14:hiddenFill>
              </a:ext>
            </a:extLst>
          </p:spPr>
          <p:txBody>
            <a:bodyPr>
              <a:spAutoFit/>
            </a:bodyPr>
            <a:lstStyle/>
            <a:p>
              <a:endParaRPr lang="zh-CN" altLang="en-US"/>
            </a:p>
          </p:txBody>
        </p:sp>
        <p:sp>
          <p:nvSpPr>
            <p:cNvPr id="63541" name="Line 28">
              <a:extLst>
                <a:ext uri="{FF2B5EF4-FFF2-40B4-BE49-F238E27FC236}">
                  <a16:creationId xmlns:a16="http://schemas.microsoft.com/office/drawing/2014/main" id="{071CFA7A-E003-BD4F-94BB-356218788BAE}"/>
                </a:ext>
              </a:extLst>
            </p:cNvPr>
            <p:cNvSpPr>
              <a:spLocks noChangeShapeType="1"/>
            </p:cNvSpPr>
            <p:nvPr/>
          </p:nvSpPr>
          <p:spPr bwMode="auto">
            <a:xfrm flipV="1">
              <a:off x="1584" y="960"/>
              <a:ext cx="144" cy="338"/>
            </a:xfrm>
            <a:prstGeom prst="line">
              <a:avLst/>
            </a:prstGeom>
            <a:noFill/>
            <a:ln w="12700">
              <a:solidFill>
                <a:schemeClr val="bg1"/>
              </a:solidFill>
              <a:round/>
              <a:headEnd/>
              <a:tailEnd type="triangle" w="sm" len="lg"/>
            </a:ln>
            <a:extLst>
              <a:ext uri="{909E8E84-426E-40DD-AFC4-6F175D3DCCD1}">
                <a14:hiddenFill xmlns:a14="http://schemas.microsoft.com/office/drawing/2010/main">
                  <a:noFill/>
                </a14:hiddenFill>
              </a:ext>
            </a:extLst>
          </p:spPr>
          <p:txBody>
            <a:bodyPr>
              <a:spAutoFit/>
            </a:bodyPr>
            <a:lstStyle/>
            <a:p>
              <a:endParaRPr lang="zh-CN" altLang="en-US"/>
            </a:p>
          </p:txBody>
        </p:sp>
        <p:sp>
          <p:nvSpPr>
            <p:cNvPr id="63542" name="Line 29">
              <a:extLst>
                <a:ext uri="{FF2B5EF4-FFF2-40B4-BE49-F238E27FC236}">
                  <a16:creationId xmlns:a16="http://schemas.microsoft.com/office/drawing/2014/main" id="{CD9E3EBC-774D-A94D-B97D-3867A525D36D}"/>
                </a:ext>
              </a:extLst>
            </p:cNvPr>
            <p:cNvSpPr>
              <a:spLocks noChangeShapeType="1"/>
            </p:cNvSpPr>
            <p:nvPr/>
          </p:nvSpPr>
          <p:spPr bwMode="auto">
            <a:xfrm flipH="1">
              <a:off x="1248" y="2208"/>
              <a:ext cx="144" cy="432"/>
            </a:xfrm>
            <a:prstGeom prst="line">
              <a:avLst/>
            </a:prstGeom>
            <a:noFill/>
            <a:ln w="28575">
              <a:solidFill>
                <a:schemeClr val="bg1"/>
              </a:solidFill>
              <a:round/>
              <a:headEnd/>
              <a:tailEnd type="triangle" w="sm" len="lg"/>
            </a:ln>
            <a:extLst>
              <a:ext uri="{909E8E84-426E-40DD-AFC4-6F175D3DCCD1}">
                <a14:hiddenFill xmlns:a14="http://schemas.microsoft.com/office/drawing/2010/main">
                  <a:noFill/>
                </a14:hiddenFill>
              </a:ext>
            </a:extLst>
          </p:spPr>
          <p:txBody>
            <a:bodyPr>
              <a:spAutoFit/>
            </a:bodyPr>
            <a:lstStyle/>
            <a:p>
              <a:endParaRPr lang="zh-CN" altLang="en-US"/>
            </a:p>
          </p:txBody>
        </p:sp>
        <p:sp>
          <p:nvSpPr>
            <p:cNvPr id="63543" name="Line 30">
              <a:extLst>
                <a:ext uri="{FF2B5EF4-FFF2-40B4-BE49-F238E27FC236}">
                  <a16:creationId xmlns:a16="http://schemas.microsoft.com/office/drawing/2014/main" id="{3CC73DC2-1F65-C646-838A-14B2C496D65B}"/>
                </a:ext>
              </a:extLst>
            </p:cNvPr>
            <p:cNvSpPr>
              <a:spLocks noChangeShapeType="1"/>
            </p:cNvSpPr>
            <p:nvPr/>
          </p:nvSpPr>
          <p:spPr bwMode="auto">
            <a:xfrm flipH="1">
              <a:off x="1296" y="2208"/>
              <a:ext cx="96" cy="144"/>
            </a:xfrm>
            <a:prstGeom prst="line">
              <a:avLst/>
            </a:prstGeom>
            <a:noFill/>
            <a:ln w="19050">
              <a:solidFill>
                <a:schemeClr val="bg1"/>
              </a:solidFill>
              <a:round/>
              <a:headEnd/>
              <a:tailEnd type="triangle" w="sm" len="lg"/>
            </a:ln>
            <a:extLst>
              <a:ext uri="{909E8E84-426E-40DD-AFC4-6F175D3DCCD1}">
                <a14:hiddenFill xmlns:a14="http://schemas.microsoft.com/office/drawing/2010/main">
                  <a:noFill/>
                </a14:hiddenFill>
              </a:ext>
            </a:extLst>
          </p:spPr>
          <p:txBody>
            <a:bodyPr>
              <a:spAutoFit/>
            </a:bodyPr>
            <a:lstStyle/>
            <a:p>
              <a:endParaRPr lang="zh-CN" altLang="en-US"/>
            </a:p>
          </p:txBody>
        </p:sp>
        <p:sp>
          <p:nvSpPr>
            <p:cNvPr id="63544" name="Line 31">
              <a:extLst>
                <a:ext uri="{FF2B5EF4-FFF2-40B4-BE49-F238E27FC236}">
                  <a16:creationId xmlns:a16="http://schemas.microsoft.com/office/drawing/2014/main" id="{F12693D0-41FD-364F-869E-540F86314400}"/>
                </a:ext>
              </a:extLst>
            </p:cNvPr>
            <p:cNvSpPr>
              <a:spLocks noChangeShapeType="1"/>
            </p:cNvSpPr>
            <p:nvPr/>
          </p:nvSpPr>
          <p:spPr bwMode="auto">
            <a:xfrm flipH="1">
              <a:off x="1344" y="2208"/>
              <a:ext cx="48" cy="288"/>
            </a:xfrm>
            <a:prstGeom prst="line">
              <a:avLst/>
            </a:prstGeom>
            <a:noFill/>
            <a:ln w="6350">
              <a:solidFill>
                <a:schemeClr val="bg1"/>
              </a:solidFill>
              <a:round/>
              <a:headEnd/>
              <a:tailEnd type="triangle" w="sm" len="lg"/>
            </a:ln>
            <a:extLst>
              <a:ext uri="{909E8E84-426E-40DD-AFC4-6F175D3DCCD1}">
                <a14:hiddenFill xmlns:a14="http://schemas.microsoft.com/office/drawing/2010/main">
                  <a:noFill/>
                </a14:hiddenFill>
              </a:ext>
            </a:extLst>
          </p:spPr>
          <p:txBody>
            <a:bodyPr>
              <a:spAutoFit/>
            </a:bodyPr>
            <a:lstStyle/>
            <a:p>
              <a:endParaRPr lang="zh-CN" altLang="en-US"/>
            </a:p>
          </p:txBody>
        </p:sp>
        <p:sp>
          <p:nvSpPr>
            <p:cNvPr id="63545" name="Line 32">
              <a:extLst>
                <a:ext uri="{FF2B5EF4-FFF2-40B4-BE49-F238E27FC236}">
                  <a16:creationId xmlns:a16="http://schemas.microsoft.com/office/drawing/2014/main" id="{94EED636-177E-4D45-9103-0756F470BFCF}"/>
                </a:ext>
              </a:extLst>
            </p:cNvPr>
            <p:cNvSpPr>
              <a:spLocks noChangeShapeType="1"/>
            </p:cNvSpPr>
            <p:nvPr/>
          </p:nvSpPr>
          <p:spPr bwMode="auto">
            <a:xfrm flipH="1">
              <a:off x="1296" y="2208"/>
              <a:ext cx="96" cy="192"/>
            </a:xfrm>
            <a:prstGeom prst="line">
              <a:avLst/>
            </a:prstGeom>
            <a:noFill/>
            <a:ln w="12700">
              <a:solidFill>
                <a:schemeClr val="bg1"/>
              </a:solidFill>
              <a:round/>
              <a:headEnd/>
              <a:tailEnd type="triangle" w="sm" len="lg"/>
            </a:ln>
            <a:extLst>
              <a:ext uri="{909E8E84-426E-40DD-AFC4-6F175D3DCCD1}">
                <a14:hiddenFill xmlns:a14="http://schemas.microsoft.com/office/drawing/2010/main">
                  <a:noFill/>
                </a14:hiddenFill>
              </a:ext>
            </a:extLst>
          </p:spPr>
          <p:txBody>
            <a:bodyPr>
              <a:spAutoFit/>
            </a:bodyPr>
            <a:lstStyle/>
            <a:p>
              <a:endParaRPr lang="zh-CN" altLang="en-US"/>
            </a:p>
          </p:txBody>
        </p:sp>
        <p:sp>
          <p:nvSpPr>
            <p:cNvPr id="63546" name="Line 33">
              <a:extLst>
                <a:ext uri="{FF2B5EF4-FFF2-40B4-BE49-F238E27FC236}">
                  <a16:creationId xmlns:a16="http://schemas.microsoft.com/office/drawing/2014/main" id="{7B04B405-2644-6C42-870B-F701BEF34C45}"/>
                </a:ext>
              </a:extLst>
            </p:cNvPr>
            <p:cNvSpPr>
              <a:spLocks noChangeShapeType="1"/>
            </p:cNvSpPr>
            <p:nvPr/>
          </p:nvSpPr>
          <p:spPr bwMode="auto">
            <a:xfrm rot="10800967" flipH="1">
              <a:off x="672" y="1872"/>
              <a:ext cx="432" cy="1"/>
            </a:xfrm>
            <a:prstGeom prst="line">
              <a:avLst/>
            </a:prstGeom>
            <a:noFill/>
            <a:ln w="76200">
              <a:solidFill>
                <a:srgbClr val="FFFFFF"/>
              </a:solidFill>
              <a:round/>
              <a:headEnd/>
              <a:tailEnd type="triangle" w="sm" len="lg"/>
            </a:ln>
            <a:extLst>
              <a:ext uri="{909E8E84-426E-40DD-AFC4-6F175D3DCCD1}">
                <a14:hiddenFill xmlns:a14="http://schemas.microsoft.com/office/drawing/2010/main">
                  <a:noFill/>
                </a14:hiddenFill>
              </a:ext>
            </a:extLst>
          </p:spPr>
          <p:txBody>
            <a:bodyPr>
              <a:spAutoFit/>
            </a:bodyPr>
            <a:lstStyle/>
            <a:p>
              <a:endParaRPr lang="zh-CN" altLang="en-US"/>
            </a:p>
          </p:txBody>
        </p:sp>
      </p:grpSp>
      <p:sp>
        <p:nvSpPr>
          <p:cNvPr id="63495" name="Rectangle 34">
            <a:extLst>
              <a:ext uri="{FF2B5EF4-FFF2-40B4-BE49-F238E27FC236}">
                <a16:creationId xmlns:a16="http://schemas.microsoft.com/office/drawing/2014/main" id="{A49494D2-E586-D143-AE33-6FBD6E490768}"/>
              </a:ext>
            </a:extLst>
          </p:cNvPr>
          <p:cNvSpPr>
            <a:spLocks noChangeArrowheads="1"/>
          </p:cNvSpPr>
          <p:nvPr/>
        </p:nvSpPr>
        <p:spPr bwMode="auto">
          <a:xfrm>
            <a:off x="5486400" y="1752600"/>
            <a:ext cx="2590800" cy="1752600"/>
          </a:xfrm>
          <a:prstGeom prst="rect">
            <a:avLst/>
          </a:prstGeom>
          <a:gradFill rotWithShape="1">
            <a:gsLst>
              <a:gs pos="0">
                <a:srgbClr val="CC0000"/>
              </a:gs>
              <a:gs pos="50000">
                <a:srgbClr val="FFFF00"/>
              </a:gs>
              <a:gs pos="100000">
                <a:srgbClr val="CC0000"/>
              </a:gs>
            </a:gsLst>
            <a:lin ang="0" scaled="1"/>
          </a:gradFill>
          <a:ln w="28575">
            <a:solidFill>
              <a:schemeClr val="tx1"/>
            </a:solidFill>
            <a:miter lim="800000"/>
            <a:headEnd/>
            <a:tailEnd type="none" w="sm" len="lg"/>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63496" name="Text Box 35">
            <a:extLst>
              <a:ext uri="{FF2B5EF4-FFF2-40B4-BE49-F238E27FC236}">
                <a16:creationId xmlns:a16="http://schemas.microsoft.com/office/drawing/2014/main" id="{D57671C1-C70C-AF4D-823C-6B3FAEE58AB4}"/>
              </a:ext>
            </a:extLst>
          </p:cNvPr>
          <p:cNvSpPr txBox="1">
            <a:spLocks noChangeArrowheads="1"/>
          </p:cNvSpPr>
          <p:nvPr/>
        </p:nvSpPr>
        <p:spPr bwMode="auto">
          <a:xfrm>
            <a:off x="6477000" y="3525838"/>
            <a:ext cx="2057400" cy="284162"/>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en-US" altLang="zh-CN" sz="1200">
                <a:solidFill>
                  <a:srgbClr val="FFFFFF"/>
                </a:solidFill>
              </a:rPr>
              <a:t>back-to-back jets disappear</a:t>
            </a:r>
            <a:r>
              <a:rPr lang="en-US" altLang="zh-CN" sz="1200" b="1">
                <a:solidFill>
                  <a:srgbClr val="FFFFFF"/>
                </a:solidFill>
                <a:latin typeface="Tahoma" panose="020B0604030504040204" pitchFamily="34" charset="0"/>
              </a:rPr>
              <a:t> </a:t>
            </a:r>
            <a:endParaRPr lang="en-US" altLang="zh-CN" sz="1200" b="1">
              <a:solidFill>
                <a:srgbClr val="FFFFFF"/>
              </a:solidFill>
              <a:latin typeface="Times New Roman" panose="02020603050405020304" pitchFamily="18" charset="0"/>
            </a:endParaRPr>
          </a:p>
        </p:txBody>
      </p:sp>
      <p:sp>
        <p:nvSpPr>
          <p:cNvPr id="514084" name="Freeform 36">
            <a:extLst>
              <a:ext uri="{FF2B5EF4-FFF2-40B4-BE49-F238E27FC236}">
                <a16:creationId xmlns:a16="http://schemas.microsoft.com/office/drawing/2014/main" id="{A1422B13-010B-CE4E-AB28-6AA7B9608617}"/>
              </a:ext>
            </a:extLst>
          </p:cNvPr>
          <p:cNvSpPr>
            <a:spLocks/>
          </p:cNvSpPr>
          <p:nvPr/>
        </p:nvSpPr>
        <p:spPr bwMode="auto">
          <a:xfrm>
            <a:off x="6781800" y="3173413"/>
            <a:ext cx="76200" cy="279400"/>
          </a:xfrm>
          <a:custGeom>
            <a:avLst/>
            <a:gdLst>
              <a:gd name="T0" fmla="*/ 0 w 68"/>
              <a:gd name="T1" fmla="*/ 0 h 174"/>
              <a:gd name="T2" fmla="*/ 30256 w 68"/>
              <a:gd name="T3" fmla="*/ 24086 h 174"/>
              <a:gd name="T4" fmla="*/ 47065 w 68"/>
              <a:gd name="T5" fmla="*/ 86710 h 174"/>
              <a:gd name="T6" fmla="*/ 26894 w 68"/>
              <a:gd name="T7" fmla="*/ 130066 h 174"/>
              <a:gd name="T8" fmla="*/ 57150 w 68"/>
              <a:gd name="T9" fmla="*/ 149334 h 174"/>
              <a:gd name="T10" fmla="*/ 63874 w 68"/>
              <a:gd name="T11" fmla="*/ 192690 h 174"/>
              <a:gd name="T12" fmla="*/ 57150 w 68"/>
              <a:gd name="T13" fmla="*/ 236045 h 174"/>
              <a:gd name="T14" fmla="*/ 63874 w 68"/>
              <a:gd name="T15" fmla="*/ 279400 h 1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 h="174">
                <a:moveTo>
                  <a:pt x="0" y="0"/>
                </a:moveTo>
                <a:cubicBezTo>
                  <a:pt x="13" y="4"/>
                  <a:pt x="22" y="1"/>
                  <a:pt x="27" y="15"/>
                </a:cubicBezTo>
                <a:cubicBezTo>
                  <a:pt x="22" y="45"/>
                  <a:pt x="33" y="28"/>
                  <a:pt x="42" y="54"/>
                </a:cubicBezTo>
                <a:cubicBezTo>
                  <a:pt x="38" y="65"/>
                  <a:pt x="31" y="71"/>
                  <a:pt x="24" y="81"/>
                </a:cubicBezTo>
                <a:cubicBezTo>
                  <a:pt x="34" y="84"/>
                  <a:pt x="41" y="90"/>
                  <a:pt x="51" y="93"/>
                </a:cubicBezTo>
                <a:cubicBezTo>
                  <a:pt x="47" y="110"/>
                  <a:pt x="40" y="111"/>
                  <a:pt x="57" y="120"/>
                </a:cubicBezTo>
                <a:cubicBezTo>
                  <a:pt x="61" y="132"/>
                  <a:pt x="58" y="136"/>
                  <a:pt x="51" y="147"/>
                </a:cubicBezTo>
                <a:cubicBezTo>
                  <a:pt x="68" y="153"/>
                  <a:pt x="57" y="157"/>
                  <a:pt x="57" y="174"/>
                </a:cubicBezTo>
              </a:path>
            </a:pathLst>
          </a:custGeom>
          <a:noFill/>
          <a:ln w="12700" cap="flat" cmpd="sng">
            <a:solidFill>
              <a:schemeClr val="accent1"/>
            </a:solidFill>
            <a:prstDash val="solid"/>
            <a:round/>
            <a:headEnd type="none" w="med" len="med"/>
            <a:tailEnd type="none" w="med" len="med"/>
          </a:ln>
          <a:effectLst/>
        </p:spPr>
        <p:txBody>
          <a:bodyPr>
            <a:spAutoFit/>
          </a:bodyPr>
          <a:lstStyle/>
          <a:p>
            <a:pPr eaLnBrk="1" hangingPunct="1">
              <a:spcBef>
                <a:spcPct val="20000"/>
              </a:spcBef>
              <a:buFontTx/>
              <a:buChar char="•"/>
              <a:defRPr/>
            </a:pPr>
            <a:endParaRPr lang="zh-CN" altLang="en-US"/>
          </a:p>
        </p:txBody>
      </p:sp>
      <p:sp>
        <p:nvSpPr>
          <p:cNvPr id="514085" name="Freeform 37">
            <a:extLst>
              <a:ext uri="{FF2B5EF4-FFF2-40B4-BE49-F238E27FC236}">
                <a16:creationId xmlns:a16="http://schemas.microsoft.com/office/drawing/2014/main" id="{9565C6FC-2C08-2046-96B6-A86857BB76A4}"/>
              </a:ext>
            </a:extLst>
          </p:cNvPr>
          <p:cNvSpPr>
            <a:spLocks/>
          </p:cNvSpPr>
          <p:nvPr/>
        </p:nvSpPr>
        <p:spPr bwMode="auto">
          <a:xfrm rot="2179175" flipH="1">
            <a:off x="6608763" y="3017838"/>
            <a:ext cx="80962" cy="330200"/>
          </a:xfrm>
          <a:custGeom>
            <a:avLst/>
            <a:gdLst>
              <a:gd name="T0" fmla="*/ 19360 w 46"/>
              <a:gd name="T1" fmla="*/ 0 h 198"/>
              <a:gd name="T2" fmla="*/ 8800 w 46"/>
              <a:gd name="T3" fmla="*/ 65039 h 198"/>
              <a:gd name="T4" fmla="*/ 35201 w 46"/>
              <a:gd name="T5" fmla="*/ 130079 h 198"/>
              <a:gd name="T6" fmla="*/ 3520 w 46"/>
              <a:gd name="T7" fmla="*/ 175106 h 198"/>
              <a:gd name="T8" fmla="*/ 51041 w 46"/>
              <a:gd name="T9" fmla="*/ 195118 h 198"/>
              <a:gd name="T10" fmla="*/ 61602 w 46"/>
              <a:gd name="T11" fmla="*/ 240145 h 198"/>
              <a:gd name="T12" fmla="*/ 51041 w 46"/>
              <a:gd name="T13" fmla="*/ 285173 h 198"/>
              <a:gd name="T14" fmla="*/ 61602 w 46"/>
              <a:gd name="T15" fmla="*/ 330200 h 1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 h="198">
                <a:moveTo>
                  <a:pt x="11" y="0"/>
                </a:moveTo>
                <a:cubicBezTo>
                  <a:pt x="24" y="4"/>
                  <a:pt x="0" y="25"/>
                  <a:pt x="5" y="39"/>
                </a:cubicBezTo>
                <a:cubicBezTo>
                  <a:pt x="0" y="69"/>
                  <a:pt x="11" y="52"/>
                  <a:pt x="20" y="78"/>
                </a:cubicBezTo>
                <a:cubicBezTo>
                  <a:pt x="16" y="89"/>
                  <a:pt x="9" y="95"/>
                  <a:pt x="2" y="105"/>
                </a:cubicBezTo>
                <a:cubicBezTo>
                  <a:pt x="12" y="108"/>
                  <a:pt x="19" y="114"/>
                  <a:pt x="29" y="117"/>
                </a:cubicBezTo>
                <a:cubicBezTo>
                  <a:pt x="25" y="134"/>
                  <a:pt x="18" y="135"/>
                  <a:pt x="35" y="144"/>
                </a:cubicBezTo>
                <a:cubicBezTo>
                  <a:pt x="39" y="156"/>
                  <a:pt x="36" y="160"/>
                  <a:pt x="29" y="171"/>
                </a:cubicBezTo>
                <a:cubicBezTo>
                  <a:pt x="46" y="177"/>
                  <a:pt x="35" y="181"/>
                  <a:pt x="35" y="198"/>
                </a:cubicBezTo>
              </a:path>
            </a:pathLst>
          </a:custGeom>
          <a:noFill/>
          <a:ln w="12700" cap="flat" cmpd="sng">
            <a:solidFill>
              <a:schemeClr val="accent1"/>
            </a:solidFill>
            <a:prstDash val="solid"/>
            <a:round/>
            <a:headEnd type="none" w="med" len="med"/>
            <a:tailEnd type="none" w="med" len="med"/>
          </a:ln>
          <a:effectLst/>
        </p:spPr>
        <p:txBody>
          <a:bodyPr>
            <a:spAutoFit/>
          </a:bodyPr>
          <a:lstStyle/>
          <a:p>
            <a:pPr eaLnBrk="1" hangingPunct="1">
              <a:spcBef>
                <a:spcPct val="20000"/>
              </a:spcBef>
              <a:buFontTx/>
              <a:buChar char="•"/>
              <a:defRPr/>
            </a:pPr>
            <a:endParaRPr lang="zh-CN" altLang="en-US"/>
          </a:p>
        </p:txBody>
      </p:sp>
      <p:sp>
        <p:nvSpPr>
          <p:cNvPr id="514086" name="Freeform 38">
            <a:extLst>
              <a:ext uri="{FF2B5EF4-FFF2-40B4-BE49-F238E27FC236}">
                <a16:creationId xmlns:a16="http://schemas.microsoft.com/office/drawing/2014/main" id="{4A1480F2-A219-924C-83CF-BFECAD7B7092}"/>
              </a:ext>
            </a:extLst>
          </p:cNvPr>
          <p:cNvSpPr>
            <a:spLocks/>
          </p:cNvSpPr>
          <p:nvPr/>
        </p:nvSpPr>
        <p:spPr bwMode="auto">
          <a:xfrm rot="10121092">
            <a:off x="6934200" y="2868613"/>
            <a:ext cx="100013" cy="279400"/>
          </a:xfrm>
          <a:custGeom>
            <a:avLst/>
            <a:gdLst>
              <a:gd name="T0" fmla="*/ 0 w 68"/>
              <a:gd name="T1" fmla="*/ 0 h 174"/>
              <a:gd name="T2" fmla="*/ 39711 w 68"/>
              <a:gd name="T3" fmla="*/ 24086 h 174"/>
              <a:gd name="T4" fmla="*/ 61773 w 68"/>
              <a:gd name="T5" fmla="*/ 86710 h 174"/>
              <a:gd name="T6" fmla="*/ 35299 w 68"/>
              <a:gd name="T7" fmla="*/ 130066 h 174"/>
              <a:gd name="T8" fmla="*/ 75010 w 68"/>
              <a:gd name="T9" fmla="*/ 149334 h 174"/>
              <a:gd name="T10" fmla="*/ 83834 w 68"/>
              <a:gd name="T11" fmla="*/ 192690 h 174"/>
              <a:gd name="T12" fmla="*/ 75010 w 68"/>
              <a:gd name="T13" fmla="*/ 236045 h 174"/>
              <a:gd name="T14" fmla="*/ 83834 w 68"/>
              <a:gd name="T15" fmla="*/ 279400 h 1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 h="174">
                <a:moveTo>
                  <a:pt x="0" y="0"/>
                </a:moveTo>
                <a:cubicBezTo>
                  <a:pt x="13" y="4"/>
                  <a:pt x="22" y="1"/>
                  <a:pt x="27" y="15"/>
                </a:cubicBezTo>
                <a:cubicBezTo>
                  <a:pt x="22" y="45"/>
                  <a:pt x="33" y="28"/>
                  <a:pt x="42" y="54"/>
                </a:cubicBezTo>
                <a:cubicBezTo>
                  <a:pt x="38" y="65"/>
                  <a:pt x="31" y="71"/>
                  <a:pt x="24" y="81"/>
                </a:cubicBezTo>
                <a:cubicBezTo>
                  <a:pt x="34" y="84"/>
                  <a:pt x="41" y="90"/>
                  <a:pt x="51" y="93"/>
                </a:cubicBezTo>
                <a:cubicBezTo>
                  <a:pt x="47" y="110"/>
                  <a:pt x="40" y="111"/>
                  <a:pt x="57" y="120"/>
                </a:cubicBezTo>
                <a:cubicBezTo>
                  <a:pt x="61" y="132"/>
                  <a:pt x="58" y="136"/>
                  <a:pt x="51" y="147"/>
                </a:cubicBezTo>
                <a:cubicBezTo>
                  <a:pt x="68" y="153"/>
                  <a:pt x="57" y="157"/>
                  <a:pt x="57" y="174"/>
                </a:cubicBezTo>
              </a:path>
            </a:pathLst>
          </a:custGeom>
          <a:noFill/>
          <a:ln w="12700" cap="flat" cmpd="sng">
            <a:solidFill>
              <a:schemeClr val="accent1"/>
            </a:solidFill>
            <a:prstDash val="solid"/>
            <a:round/>
            <a:headEnd type="none" w="med" len="med"/>
            <a:tailEnd type="none" w="med" len="med"/>
          </a:ln>
          <a:effectLst/>
        </p:spPr>
        <p:txBody>
          <a:bodyPr>
            <a:spAutoFit/>
          </a:bodyPr>
          <a:lstStyle/>
          <a:p>
            <a:pPr eaLnBrk="1" hangingPunct="1">
              <a:spcBef>
                <a:spcPct val="20000"/>
              </a:spcBef>
              <a:buFontTx/>
              <a:buChar char="•"/>
              <a:defRPr/>
            </a:pPr>
            <a:endParaRPr lang="zh-CN" altLang="en-US"/>
          </a:p>
        </p:txBody>
      </p:sp>
      <p:sp>
        <p:nvSpPr>
          <p:cNvPr id="514087" name="Freeform 39">
            <a:extLst>
              <a:ext uri="{FF2B5EF4-FFF2-40B4-BE49-F238E27FC236}">
                <a16:creationId xmlns:a16="http://schemas.microsoft.com/office/drawing/2014/main" id="{AF1685A7-9CAF-CD40-BA13-F0BD1AC5D399}"/>
              </a:ext>
            </a:extLst>
          </p:cNvPr>
          <p:cNvSpPr>
            <a:spLocks/>
          </p:cNvSpPr>
          <p:nvPr/>
        </p:nvSpPr>
        <p:spPr bwMode="auto">
          <a:xfrm rot="10121092">
            <a:off x="6629400" y="2030413"/>
            <a:ext cx="100013" cy="279400"/>
          </a:xfrm>
          <a:custGeom>
            <a:avLst/>
            <a:gdLst>
              <a:gd name="T0" fmla="*/ 0 w 68"/>
              <a:gd name="T1" fmla="*/ 0 h 174"/>
              <a:gd name="T2" fmla="*/ 39711 w 68"/>
              <a:gd name="T3" fmla="*/ 24086 h 174"/>
              <a:gd name="T4" fmla="*/ 61773 w 68"/>
              <a:gd name="T5" fmla="*/ 86710 h 174"/>
              <a:gd name="T6" fmla="*/ 35299 w 68"/>
              <a:gd name="T7" fmla="*/ 130066 h 174"/>
              <a:gd name="T8" fmla="*/ 75010 w 68"/>
              <a:gd name="T9" fmla="*/ 149334 h 174"/>
              <a:gd name="T10" fmla="*/ 83834 w 68"/>
              <a:gd name="T11" fmla="*/ 192690 h 174"/>
              <a:gd name="T12" fmla="*/ 75010 w 68"/>
              <a:gd name="T13" fmla="*/ 236045 h 174"/>
              <a:gd name="T14" fmla="*/ 83834 w 68"/>
              <a:gd name="T15" fmla="*/ 279400 h 1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 h="174">
                <a:moveTo>
                  <a:pt x="0" y="0"/>
                </a:moveTo>
                <a:cubicBezTo>
                  <a:pt x="13" y="4"/>
                  <a:pt x="22" y="1"/>
                  <a:pt x="27" y="15"/>
                </a:cubicBezTo>
                <a:cubicBezTo>
                  <a:pt x="22" y="45"/>
                  <a:pt x="33" y="28"/>
                  <a:pt x="42" y="54"/>
                </a:cubicBezTo>
                <a:cubicBezTo>
                  <a:pt x="38" y="65"/>
                  <a:pt x="31" y="71"/>
                  <a:pt x="24" y="81"/>
                </a:cubicBezTo>
                <a:cubicBezTo>
                  <a:pt x="34" y="84"/>
                  <a:pt x="41" y="90"/>
                  <a:pt x="51" y="93"/>
                </a:cubicBezTo>
                <a:cubicBezTo>
                  <a:pt x="47" y="110"/>
                  <a:pt x="40" y="111"/>
                  <a:pt x="57" y="120"/>
                </a:cubicBezTo>
                <a:cubicBezTo>
                  <a:pt x="61" y="132"/>
                  <a:pt x="58" y="136"/>
                  <a:pt x="51" y="147"/>
                </a:cubicBezTo>
                <a:cubicBezTo>
                  <a:pt x="68" y="153"/>
                  <a:pt x="57" y="157"/>
                  <a:pt x="57" y="174"/>
                </a:cubicBezTo>
              </a:path>
            </a:pathLst>
          </a:custGeom>
          <a:noFill/>
          <a:ln w="12700" cap="flat" cmpd="sng">
            <a:solidFill>
              <a:schemeClr val="accent1"/>
            </a:solidFill>
            <a:prstDash val="solid"/>
            <a:round/>
            <a:headEnd type="none" w="med" len="med"/>
            <a:tailEnd type="none" w="med" len="med"/>
          </a:ln>
          <a:effectLst/>
        </p:spPr>
        <p:txBody>
          <a:bodyPr>
            <a:spAutoFit/>
          </a:bodyPr>
          <a:lstStyle/>
          <a:p>
            <a:pPr eaLnBrk="1" hangingPunct="1">
              <a:spcBef>
                <a:spcPct val="20000"/>
              </a:spcBef>
              <a:buFontTx/>
              <a:buChar char="•"/>
              <a:defRPr/>
            </a:pPr>
            <a:endParaRPr lang="zh-CN" altLang="en-US"/>
          </a:p>
        </p:txBody>
      </p:sp>
      <p:sp>
        <p:nvSpPr>
          <p:cNvPr id="514088" name="Freeform 40">
            <a:extLst>
              <a:ext uri="{FF2B5EF4-FFF2-40B4-BE49-F238E27FC236}">
                <a16:creationId xmlns:a16="http://schemas.microsoft.com/office/drawing/2014/main" id="{5208D779-0774-6B4D-AF10-712C53CB10ED}"/>
              </a:ext>
            </a:extLst>
          </p:cNvPr>
          <p:cNvSpPr>
            <a:spLocks/>
          </p:cNvSpPr>
          <p:nvPr/>
        </p:nvSpPr>
        <p:spPr bwMode="auto">
          <a:xfrm rot="14203381" flipV="1">
            <a:off x="6950076" y="2014537"/>
            <a:ext cx="74612" cy="258763"/>
          </a:xfrm>
          <a:custGeom>
            <a:avLst/>
            <a:gdLst>
              <a:gd name="T0" fmla="*/ 0 w 68"/>
              <a:gd name="T1" fmla="*/ 0 h 174"/>
              <a:gd name="T2" fmla="*/ 29625 w 68"/>
              <a:gd name="T3" fmla="*/ 22307 h 174"/>
              <a:gd name="T4" fmla="*/ 46084 w 68"/>
              <a:gd name="T5" fmla="*/ 80306 h 174"/>
              <a:gd name="T6" fmla="*/ 26334 w 68"/>
              <a:gd name="T7" fmla="*/ 120459 h 174"/>
              <a:gd name="T8" fmla="*/ 55959 w 68"/>
              <a:gd name="T9" fmla="*/ 138304 h 174"/>
              <a:gd name="T10" fmla="*/ 62542 w 68"/>
              <a:gd name="T11" fmla="*/ 178457 h 174"/>
              <a:gd name="T12" fmla="*/ 55959 w 68"/>
              <a:gd name="T13" fmla="*/ 218610 h 174"/>
              <a:gd name="T14" fmla="*/ 62542 w 68"/>
              <a:gd name="T15" fmla="*/ 258763 h 1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 h="174">
                <a:moveTo>
                  <a:pt x="0" y="0"/>
                </a:moveTo>
                <a:cubicBezTo>
                  <a:pt x="13" y="4"/>
                  <a:pt x="22" y="1"/>
                  <a:pt x="27" y="15"/>
                </a:cubicBezTo>
                <a:cubicBezTo>
                  <a:pt x="22" y="45"/>
                  <a:pt x="33" y="28"/>
                  <a:pt x="42" y="54"/>
                </a:cubicBezTo>
                <a:cubicBezTo>
                  <a:pt x="38" y="65"/>
                  <a:pt x="31" y="71"/>
                  <a:pt x="24" y="81"/>
                </a:cubicBezTo>
                <a:cubicBezTo>
                  <a:pt x="34" y="84"/>
                  <a:pt x="41" y="90"/>
                  <a:pt x="51" y="93"/>
                </a:cubicBezTo>
                <a:cubicBezTo>
                  <a:pt x="47" y="110"/>
                  <a:pt x="40" y="111"/>
                  <a:pt x="57" y="120"/>
                </a:cubicBezTo>
                <a:cubicBezTo>
                  <a:pt x="61" y="132"/>
                  <a:pt x="58" y="136"/>
                  <a:pt x="51" y="147"/>
                </a:cubicBezTo>
                <a:cubicBezTo>
                  <a:pt x="68" y="153"/>
                  <a:pt x="57" y="157"/>
                  <a:pt x="57" y="174"/>
                </a:cubicBezTo>
              </a:path>
            </a:pathLst>
          </a:custGeom>
          <a:noFill/>
          <a:ln w="12700" cap="flat" cmpd="sng">
            <a:solidFill>
              <a:schemeClr val="accent1"/>
            </a:solidFill>
            <a:prstDash val="solid"/>
            <a:round/>
            <a:headEnd type="none" w="med" len="med"/>
            <a:tailEnd type="none" w="med" len="med"/>
          </a:ln>
          <a:effectLst/>
        </p:spPr>
        <p:txBody>
          <a:bodyPr>
            <a:spAutoFit/>
          </a:bodyPr>
          <a:lstStyle/>
          <a:p>
            <a:pPr eaLnBrk="1" hangingPunct="1">
              <a:spcBef>
                <a:spcPct val="20000"/>
              </a:spcBef>
              <a:buFontTx/>
              <a:buChar char="•"/>
              <a:defRPr/>
            </a:pPr>
            <a:endParaRPr lang="zh-CN" altLang="en-US"/>
          </a:p>
        </p:txBody>
      </p:sp>
      <p:grpSp>
        <p:nvGrpSpPr>
          <p:cNvPr id="63502" name="Group 41">
            <a:extLst>
              <a:ext uri="{FF2B5EF4-FFF2-40B4-BE49-F238E27FC236}">
                <a16:creationId xmlns:a16="http://schemas.microsoft.com/office/drawing/2014/main" id="{ECEA9DCD-4E2A-0B42-AEA9-61E5A87F076B}"/>
              </a:ext>
            </a:extLst>
          </p:cNvPr>
          <p:cNvGrpSpPr>
            <a:grpSpLocks/>
          </p:cNvGrpSpPr>
          <p:nvPr/>
        </p:nvGrpSpPr>
        <p:grpSpPr bwMode="auto">
          <a:xfrm rot="14001149" flipV="1">
            <a:off x="6641306" y="1948657"/>
            <a:ext cx="322263" cy="228600"/>
            <a:chOff x="326" y="3552"/>
            <a:chExt cx="394" cy="307"/>
          </a:xfrm>
        </p:grpSpPr>
        <p:sp>
          <p:nvSpPr>
            <p:cNvPr id="63525" name="Line 42">
              <a:extLst>
                <a:ext uri="{FF2B5EF4-FFF2-40B4-BE49-F238E27FC236}">
                  <a16:creationId xmlns:a16="http://schemas.microsoft.com/office/drawing/2014/main" id="{B0330E76-43DE-CD40-B8DB-4D5F54B9607C}"/>
                </a:ext>
              </a:extLst>
            </p:cNvPr>
            <p:cNvSpPr>
              <a:spLocks noChangeShapeType="1"/>
            </p:cNvSpPr>
            <p:nvPr/>
          </p:nvSpPr>
          <p:spPr bwMode="auto">
            <a:xfrm flipV="1">
              <a:off x="677" y="3551"/>
              <a:ext cx="50" cy="49"/>
            </a:xfrm>
            <a:prstGeom prst="line">
              <a:avLst/>
            </a:prstGeom>
            <a:noFill/>
            <a:ln w="9525">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14091" name="Freeform 43">
              <a:extLst>
                <a:ext uri="{FF2B5EF4-FFF2-40B4-BE49-F238E27FC236}">
                  <a16:creationId xmlns:a16="http://schemas.microsoft.com/office/drawing/2014/main" id="{DCACCDC0-A4FA-D148-9E2A-10E4B14906C3}"/>
                </a:ext>
              </a:extLst>
            </p:cNvPr>
            <p:cNvSpPr>
              <a:spLocks/>
            </p:cNvSpPr>
            <p:nvPr/>
          </p:nvSpPr>
          <p:spPr bwMode="auto">
            <a:xfrm>
              <a:off x="329" y="3602"/>
              <a:ext cx="361" cy="258"/>
            </a:xfrm>
            <a:custGeom>
              <a:avLst/>
              <a:gdLst>
                <a:gd name="T0" fmla="*/ 0 w 361"/>
                <a:gd name="T1" fmla="*/ 239 h 259"/>
                <a:gd name="T2" fmla="*/ 49 w 361"/>
                <a:gd name="T3" fmla="*/ 224 h 259"/>
                <a:gd name="T4" fmla="*/ 53 w 361"/>
                <a:gd name="T5" fmla="*/ 229 h 259"/>
                <a:gd name="T6" fmla="*/ 82 w 361"/>
                <a:gd name="T7" fmla="*/ 258 h 259"/>
                <a:gd name="T8" fmla="*/ 111 w 361"/>
                <a:gd name="T9" fmla="*/ 248 h 259"/>
                <a:gd name="T10" fmla="*/ 121 w 361"/>
                <a:gd name="T11" fmla="*/ 219 h 259"/>
                <a:gd name="T12" fmla="*/ 116 w 361"/>
                <a:gd name="T13" fmla="*/ 171 h 259"/>
                <a:gd name="T14" fmla="*/ 73 w 361"/>
                <a:gd name="T15" fmla="*/ 147 h 259"/>
                <a:gd name="T16" fmla="*/ 92 w 361"/>
                <a:gd name="T17" fmla="*/ 200 h 259"/>
                <a:gd name="T18" fmla="*/ 121 w 361"/>
                <a:gd name="T19" fmla="*/ 210 h 259"/>
                <a:gd name="T20" fmla="*/ 188 w 361"/>
                <a:gd name="T21" fmla="*/ 162 h 259"/>
                <a:gd name="T22" fmla="*/ 145 w 361"/>
                <a:gd name="T23" fmla="*/ 100 h 259"/>
                <a:gd name="T24" fmla="*/ 193 w 361"/>
                <a:gd name="T25" fmla="*/ 171 h 259"/>
                <a:gd name="T26" fmla="*/ 246 w 361"/>
                <a:gd name="T27" fmla="*/ 105 h 259"/>
                <a:gd name="T28" fmla="*/ 212 w 361"/>
                <a:gd name="T29" fmla="*/ 52 h 259"/>
                <a:gd name="T30" fmla="*/ 270 w 361"/>
                <a:gd name="T31" fmla="*/ 129 h 259"/>
                <a:gd name="T32" fmla="*/ 308 w 361"/>
                <a:gd name="T33" fmla="*/ 100 h 259"/>
                <a:gd name="T34" fmla="*/ 274 w 361"/>
                <a:gd name="T35" fmla="*/ 14 h 259"/>
                <a:gd name="T36" fmla="*/ 284 w 361"/>
                <a:gd name="T37" fmla="*/ 81 h 259"/>
                <a:gd name="T38" fmla="*/ 313 w 361"/>
                <a:gd name="T39" fmla="*/ 91 h 259"/>
                <a:gd name="T40" fmla="*/ 361 w 361"/>
                <a:gd name="T41" fmla="*/ 0 h 2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00FF00"/>
              </a:solidFill>
              <a:prstDash val="solid"/>
              <a:round/>
              <a:headEnd/>
              <a:tailEnd/>
            </a:ln>
            <a:effectLst/>
          </p:spPr>
          <p:txBody>
            <a:bodyPr wrap="none" anchor="ctr"/>
            <a:lstStyle/>
            <a:p>
              <a:pPr eaLnBrk="1" hangingPunct="1">
                <a:spcBef>
                  <a:spcPct val="20000"/>
                </a:spcBef>
                <a:buFontTx/>
                <a:buChar char="•"/>
                <a:defRPr/>
              </a:pPr>
              <a:endParaRPr lang="zh-CN" altLang="en-US"/>
            </a:p>
          </p:txBody>
        </p:sp>
      </p:grpSp>
      <p:grpSp>
        <p:nvGrpSpPr>
          <p:cNvPr id="63503" name="Group 44">
            <a:extLst>
              <a:ext uri="{FF2B5EF4-FFF2-40B4-BE49-F238E27FC236}">
                <a16:creationId xmlns:a16="http://schemas.microsoft.com/office/drawing/2014/main" id="{4D0977FC-6CF6-B944-AFA0-FC80335AAE5F}"/>
              </a:ext>
            </a:extLst>
          </p:cNvPr>
          <p:cNvGrpSpPr>
            <a:grpSpLocks/>
          </p:cNvGrpSpPr>
          <p:nvPr/>
        </p:nvGrpSpPr>
        <p:grpSpPr bwMode="auto">
          <a:xfrm rot="16361166" flipH="1">
            <a:off x="6638926" y="2784475"/>
            <a:ext cx="152400" cy="320675"/>
            <a:chOff x="326" y="3552"/>
            <a:chExt cx="394" cy="307"/>
          </a:xfrm>
        </p:grpSpPr>
        <p:sp>
          <p:nvSpPr>
            <p:cNvPr id="63523" name="Line 45">
              <a:extLst>
                <a:ext uri="{FF2B5EF4-FFF2-40B4-BE49-F238E27FC236}">
                  <a16:creationId xmlns:a16="http://schemas.microsoft.com/office/drawing/2014/main" id="{66208FDF-8515-6D49-B9A8-879D310099AB}"/>
                </a:ext>
              </a:extLst>
            </p:cNvPr>
            <p:cNvSpPr>
              <a:spLocks noChangeShapeType="1"/>
            </p:cNvSpPr>
            <p:nvPr/>
          </p:nvSpPr>
          <p:spPr bwMode="auto">
            <a:xfrm flipV="1">
              <a:off x="618" y="3548"/>
              <a:ext cx="49" cy="50"/>
            </a:xfrm>
            <a:prstGeom prst="line">
              <a:avLst/>
            </a:prstGeom>
            <a:noFill/>
            <a:ln w="9525">
              <a:solidFill>
                <a:srgbClr val="33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14094" name="Freeform 46">
              <a:extLst>
                <a:ext uri="{FF2B5EF4-FFF2-40B4-BE49-F238E27FC236}">
                  <a16:creationId xmlns:a16="http://schemas.microsoft.com/office/drawing/2014/main" id="{42B5B64F-7C0C-4C41-9E89-C4A7B9FF6E0E}"/>
                </a:ext>
              </a:extLst>
            </p:cNvPr>
            <p:cNvSpPr>
              <a:spLocks/>
            </p:cNvSpPr>
            <p:nvPr/>
          </p:nvSpPr>
          <p:spPr bwMode="auto">
            <a:xfrm>
              <a:off x="274" y="3599"/>
              <a:ext cx="361" cy="257"/>
            </a:xfrm>
            <a:custGeom>
              <a:avLst/>
              <a:gdLst>
                <a:gd name="T0" fmla="*/ 0 w 361"/>
                <a:gd name="T1" fmla="*/ 238 h 259"/>
                <a:gd name="T2" fmla="*/ 49 w 361"/>
                <a:gd name="T3" fmla="*/ 223 h 259"/>
                <a:gd name="T4" fmla="*/ 53 w 361"/>
                <a:gd name="T5" fmla="*/ 228 h 259"/>
                <a:gd name="T6" fmla="*/ 82 w 361"/>
                <a:gd name="T7" fmla="*/ 257 h 259"/>
                <a:gd name="T8" fmla="*/ 111 w 361"/>
                <a:gd name="T9" fmla="*/ 247 h 259"/>
                <a:gd name="T10" fmla="*/ 121 w 361"/>
                <a:gd name="T11" fmla="*/ 218 h 259"/>
                <a:gd name="T12" fmla="*/ 116 w 361"/>
                <a:gd name="T13" fmla="*/ 171 h 259"/>
                <a:gd name="T14" fmla="*/ 73 w 361"/>
                <a:gd name="T15" fmla="*/ 147 h 259"/>
                <a:gd name="T16" fmla="*/ 92 w 361"/>
                <a:gd name="T17" fmla="*/ 199 h 259"/>
                <a:gd name="T18" fmla="*/ 121 w 361"/>
                <a:gd name="T19" fmla="*/ 209 h 259"/>
                <a:gd name="T20" fmla="*/ 188 w 361"/>
                <a:gd name="T21" fmla="*/ 162 h 259"/>
                <a:gd name="T22" fmla="*/ 145 w 361"/>
                <a:gd name="T23" fmla="*/ 99 h 259"/>
                <a:gd name="T24" fmla="*/ 193 w 361"/>
                <a:gd name="T25" fmla="*/ 171 h 259"/>
                <a:gd name="T26" fmla="*/ 246 w 361"/>
                <a:gd name="T27" fmla="*/ 104 h 259"/>
                <a:gd name="T28" fmla="*/ 212 w 361"/>
                <a:gd name="T29" fmla="*/ 52 h 259"/>
                <a:gd name="T30" fmla="*/ 270 w 361"/>
                <a:gd name="T31" fmla="*/ 128 h 259"/>
                <a:gd name="T32" fmla="*/ 308 w 361"/>
                <a:gd name="T33" fmla="*/ 99 h 259"/>
                <a:gd name="T34" fmla="*/ 274 w 361"/>
                <a:gd name="T35" fmla="*/ 14 h 259"/>
                <a:gd name="T36" fmla="*/ 284 w 361"/>
                <a:gd name="T37" fmla="*/ 80 h 259"/>
                <a:gd name="T38" fmla="*/ 313 w 361"/>
                <a:gd name="T39" fmla="*/ 90 h 259"/>
                <a:gd name="T40" fmla="*/ 361 w 361"/>
                <a:gd name="T41" fmla="*/ 0 h 2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3366FF"/>
              </a:solidFill>
              <a:prstDash val="solid"/>
              <a:round/>
              <a:headEnd/>
              <a:tailEnd/>
            </a:ln>
            <a:effectLst/>
          </p:spPr>
          <p:txBody>
            <a:bodyPr wrap="none" anchor="ctr"/>
            <a:lstStyle/>
            <a:p>
              <a:pPr eaLnBrk="1" hangingPunct="1">
                <a:spcBef>
                  <a:spcPct val="20000"/>
                </a:spcBef>
                <a:buFontTx/>
                <a:buChar char="•"/>
                <a:defRPr/>
              </a:pPr>
              <a:endParaRPr lang="zh-CN" altLang="en-US"/>
            </a:p>
          </p:txBody>
        </p:sp>
      </p:grpSp>
      <p:grpSp>
        <p:nvGrpSpPr>
          <p:cNvPr id="63504" name="Group 47">
            <a:extLst>
              <a:ext uri="{FF2B5EF4-FFF2-40B4-BE49-F238E27FC236}">
                <a16:creationId xmlns:a16="http://schemas.microsoft.com/office/drawing/2014/main" id="{7A59D971-9FED-4743-A588-5DACDDD3DB71}"/>
              </a:ext>
            </a:extLst>
          </p:cNvPr>
          <p:cNvGrpSpPr>
            <a:grpSpLocks/>
          </p:cNvGrpSpPr>
          <p:nvPr/>
        </p:nvGrpSpPr>
        <p:grpSpPr bwMode="auto">
          <a:xfrm rot="251010" flipV="1">
            <a:off x="6780213" y="3094038"/>
            <a:ext cx="228600" cy="381000"/>
            <a:chOff x="326" y="3552"/>
            <a:chExt cx="394" cy="307"/>
          </a:xfrm>
        </p:grpSpPr>
        <p:sp>
          <p:nvSpPr>
            <p:cNvPr id="63521" name="Line 48">
              <a:extLst>
                <a:ext uri="{FF2B5EF4-FFF2-40B4-BE49-F238E27FC236}">
                  <a16:creationId xmlns:a16="http://schemas.microsoft.com/office/drawing/2014/main" id="{9B44F429-B0D0-E148-9D8D-C46582E486F1}"/>
                </a:ext>
              </a:extLst>
            </p:cNvPr>
            <p:cNvSpPr>
              <a:spLocks noChangeShapeType="1"/>
            </p:cNvSpPr>
            <p:nvPr/>
          </p:nvSpPr>
          <p:spPr bwMode="auto">
            <a:xfrm flipV="1">
              <a:off x="667" y="3552"/>
              <a:ext cx="49" cy="49"/>
            </a:xfrm>
            <a:prstGeom prst="line">
              <a:avLst/>
            </a:prstGeom>
            <a:noFill/>
            <a:ln w="9525">
              <a:solidFill>
                <a:srgbClr val="FF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14097" name="Freeform 49">
              <a:extLst>
                <a:ext uri="{FF2B5EF4-FFF2-40B4-BE49-F238E27FC236}">
                  <a16:creationId xmlns:a16="http://schemas.microsoft.com/office/drawing/2014/main" id="{EECDD9E1-B67B-8943-A0A1-E13629FA3F97}"/>
                </a:ext>
              </a:extLst>
            </p:cNvPr>
            <p:cNvSpPr>
              <a:spLocks/>
            </p:cNvSpPr>
            <p:nvPr/>
          </p:nvSpPr>
          <p:spPr bwMode="auto">
            <a:xfrm>
              <a:off x="325" y="3601"/>
              <a:ext cx="361" cy="258"/>
            </a:xfrm>
            <a:custGeom>
              <a:avLst/>
              <a:gdLst>
                <a:gd name="T0" fmla="*/ 0 w 361"/>
                <a:gd name="T1" fmla="*/ 239 h 259"/>
                <a:gd name="T2" fmla="*/ 49 w 361"/>
                <a:gd name="T3" fmla="*/ 224 h 259"/>
                <a:gd name="T4" fmla="*/ 53 w 361"/>
                <a:gd name="T5" fmla="*/ 229 h 259"/>
                <a:gd name="T6" fmla="*/ 82 w 361"/>
                <a:gd name="T7" fmla="*/ 258 h 259"/>
                <a:gd name="T8" fmla="*/ 111 w 361"/>
                <a:gd name="T9" fmla="*/ 248 h 259"/>
                <a:gd name="T10" fmla="*/ 121 w 361"/>
                <a:gd name="T11" fmla="*/ 219 h 259"/>
                <a:gd name="T12" fmla="*/ 116 w 361"/>
                <a:gd name="T13" fmla="*/ 171 h 259"/>
                <a:gd name="T14" fmla="*/ 73 w 361"/>
                <a:gd name="T15" fmla="*/ 147 h 259"/>
                <a:gd name="T16" fmla="*/ 92 w 361"/>
                <a:gd name="T17" fmla="*/ 200 h 259"/>
                <a:gd name="T18" fmla="*/ 121 w 361"/>
                <a:gd name="T19" fmla="*/ 210 h 259"/>
                <a:gd name="T20" fmla="*/ 188 w 361"/>
                <a:gd name="T21" fmla="*/ 162 h 259"/>
                <a:gd name="T22" fmla="*/ 145 w 361"/>
                <a:gd name="T23" fmla="*/ 100 h 259"/>
                <a:gd name="T24" fmla="*/ 193 w 361"/>
                <a:gd name="T25" fmla="*/ 171 h 259"/>
                <a:gd name="T26" fmla="*/ 246 w 361"/>
                <a:gd name="T27" fmla="*/ 105 h 259"/>
                <a:gd name="T28" fmla="*/ 212 w 361"/>
                <a:gd name="T29" fmla="*/ 52 h 259"/>
                <a:gd name="T30" fmla="*/ 270 w 361"/>
                <a:gd name="T31" fmla="*/ 129 h 259"/>
                <a:gd name="T32" fmla="*/ 308 w 361"/>
                <a:gd name="T33" fmla="*/ 100 h 259"/>
                <a:gd name="T34" fmla="*/ 274 w 361"/>
                <a:gd name="T35" fmla="*/ 14 h 259"/>
                <a:gd name="T36" fmla="*/ 284 w 361"/>
                <a:gd name="T37" fmla="*/ 81 h 259"/>
                <a:gd name="T38" fmla="*/ 313 w 361"/>
                <a:gd name="T39" fmla="*/ 91 h 259"/>
                <a:gd name="T40" fmla="*/ 361 w 361"/>
                <a:gd name="T41" fmla="*/ 0 h 2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9900"/>
              </a:solidFill>
              <a:prstDash val="solid"/>
              <a:round/>
              <a:headEnd/>
              <a:tailEnd/>
            </a:ln>
            <a:effectLst/>
          </p:spPr>
          <p:txBody>
            <a:bodyPr wrap="none" anchor="ctr"/>
            <a:lstStyle/>
            <a:p>
              <a:pPr eaLnBrk="1" hangingPunct="1">
                <a:spcBef>
                  <a:spcPct val="20000"/>
                </a:spcBef>
                <a:buFontTx/>
                <a:buChar char="•"/>
                <a:defRPr/>
              </a:pPr>
              <a:endParaRPr lang="zh-CN" altLang="en-US"/>
            </a:p>
          </p:txBody>
        </p:sp>
      </p:grpSp>
      <p:sp>
        <p:nvSpPr>
          <p:cNvPr id="63505" name="Line 50">
            <a:extLst>
              <a:ext uri="{FF2B5EF4-FFF2-40B4-BE49-F238E27FC236}">
                <a16:creationId xmlns:a16="http://schemas.microsoft.com/office/drawing/2014/main" id="{4A288037-2DE7-5742-A38F-114C2717DBF6}"/>
              </a:ext>
            </a:extLst>
          </p:cNvPr>
          <p:cNvSpPr>
            <a:spLocks noChangeShapeType="1"/>
          </p:cNvSpPr>
          <p:nvPr/>
        </p:nvSpPr>
        <p:spPr bwMode="auto">
          <a:xfrm>
            <a:off x="5562600" y="2563813"/>
            <a:ext cx="1066800" cy="0"/>
          </a:xfrm>
          <a:prstGeom prst="line">
            <a:avLst/>
          </a:prstGeom>
          <a:noFill/>
          <a:ln w="57150">
            <a:solidFill>
              <a:srgbClr val="008000"/>
            </a:solidFill>
            <a:round/>
            <a:headEnd/>
            <a:tailEnd type="none" w="sm" len="lg"/>
          </a:ln>
          <a:extLst>
            <a:ext uri="{909E8E84-426E-40DD-AFC4-6F175D3DCCD1}">
              <a14:hiddenFill xmlns:a14="http://schemas.microsoft.com/office/drawing/2010/main">
                <a:noFill/>
              </a14:hiddenFill>
            </a:ext>
          </a:extLst>
        </p:spPr>
        <p:txBody>
          <a:bodyPr/>
          <a:lstStyle/>
          <a:p>
            <a:endParaRPr lang="zh-CN" altLang="en-US"/>
          </a:p>
        </p:txBody>
      </p:sp>
      <p:sp>
        <p:nvSpPr>
          <p:cNvPr id="63506" name="Line 51">
            <a:extLst>
              <a:ext uri="{FF2B5EF4-FFF2-40B4-BE49-F238E27FC236}">
                <a16:creationId xmlns:a16="http://schemas.microsoft.com/office/drawing/2014/main" id="{A5C8AEB8-92EC-FE47-AF79-57C3E18D45BC}"/>
              </a:ext>
            </a:extLst>
          </p:cNvPr>
          <p:cNvSpPr>
            <a:spLocks noChangeShapeType="1"/>
          </p:cNvSpPr>
          <p:nvPr/>
        </p:nvSpPr>
        <p:spPr bwMode="auto">
          <a:xfrm flipV="1">
            <a:off x="6629400" y="1878013"/>
            <a:ext cx="381000" cy="685800"/>
          </a:xfrm>
          <a:prstGeom prst="line">
            <a:avLst/>
          </a:prstGeom>
          <a:noFill/>
          <a:ln w="57150">
            <a:solidFill>
              <a:srgbClr val="008000"/>
            </a:solidFill>
            <a:round/>
            <a:headEnd/>
            <a:tailEnd type="none" w="sm" len="lg"/>
          </a:ln>
          <a:extLst>
            <a:ext uri="{909E8E84-426E-40DD-AFC4-6F175D3DCCD1}">
              <a14:hiddenFill xmlns:a14="http://schemas.microsoft.com/office/drawing/2010/main">
                <a:noFill/>
              </a14:hiddenFill>
            </a:ext>
          </a:extLst>
        </p:spPr>
        <p:txBody>
          <a:bodyPr/>
          <a:lstStyle/>
          <a:p>
            <a:endParaRPr lang="zh-CN" altLang="en-US"/>
          </a:p>
        </p:txBody>
      </p:sp>
      <p:sp>
        <p:nvSpPr>
          <p:cNvPr id="63507" name="Line 52">
            <a:extLst>
              <a:ext uri="{FF2B5EF4-FFF2-40B4-BE49-F238E27FC236}">
                <a16:creationId xmlns:a16="http://schemas.microsoft.com/office/drawing/2014/main" id="{84F70949-FFE9-CD46-BABE-D1C601EF9FEF}"/>
              </a:ext>
            </a:extLst>
          </p:cNvPr>
          <p:cNvSpPr>
            <a:spLocks noChangeShapeType="1"/>
          </p:cNvSpPr>
          <p:nvPr/>
        </p:nvSpPr>
        <p:spPr bwMode="auto">
          <a:xfrm>
            <a:off x="6934200" y="2792413"/>
            <a:ext cx="1066800" cy="0"/>
          </a:xfrm>
          <a:prstGeom prst="line">
            <a:avLst/>
          </a:prstGeom>
          <a:noFill/>
          <a:ln w="57150">
            <a:solidFill>
              <a:schemeClr val="accent2"/>
            </a:solidFill>
            <a:round/>
            <a:headEnd/>
            <a:tailEnd type="none" w="sm" len="lg"/>
          </a:ln>
          <a:extLst>
            <a:ext uri="{909E8E84-426E-40DD-AFC4-6F175D3DCCD1}">
              <a14:hiddenFill xmlns:a14="http://schemas.microsoft.com/office/drawing/2010/main">
                <a:noFill/>
              </a14:hiddenFill>
            </a:ext>
          </a:extLst>
        </p:spPr>
        <p:txBody>
          <a:bodyPr/>
          <a:lstStyle/>
          <a:p>
            <a:endParaRPr lang="zh-CN" altLang="en-US"/>
          </a:p>
        </p:txBody>
      </p:sp>
      <p:sp>
        <p:nvSpPr>
          <p:cNvPr id="63508" name="Line 53">
            <a:extLst>
              <a:ext uri="{FF2B5EF4-FFF2-40B4-BE49-F238E27FC236}">
                <a16:creationId xmlns:a16="http://schemas.microsoft.com/office/drawing/2014/main" id="{FAC13521-C8A9-0E49-94BB-7254A099673F}"/>
              </a:ext>
            </a:extLst>
          </p:cNvPr>
          <p:cNvSpPr>
            <a:spLocks noChangeShapeType="1"/>
          </p:cNvSpPr>
          <p:nvPr/>
        </p:nvSpPr>
        <p:spPr bwMode="auto">
          <a:xfrm flipH="1">
            <a:off x="6705600" y="2792413"/>
            <a:ext cx="228600" cy="533400"/>
          </a:xfrm>
          <a:prstGeom prst="line">
            <a:avLst/>
          </a:prstGeom>
          <a:noFill/>
          <a:ln w="76200">
            <a:solidFill>
              <a:schemeClr val="accent2"/>
            </a:solidFill>
            <a:round/>
            <a:headEnd/>
            <a:tailEnd type="none" w="sm" len="lg"/>
          </a:ln>
          <a:extLst>
            <a:ext uri="{909E8E84-426E-40DD-AFC4-6F175D3DCCD1}">
              <a14:hiddenFill xmlns:a14="http://schemas.microsoft.com/office/drawing/2010/main">
                <a:noFill/>
              </a14:hiddenFill>
            </a:ext>
          </a:extLst>
        </p:spPr>
        <p:txBody>
          <a:bodyPr/>
          <a:lstStyle/>
          <a:p>
            <a:endParaRPr lang="zh-CN" altLang="en-US"/>
          </a:p>
        </p:txBody>
      </p:sp>
      <p:sp>
        <p:nvSpPr>
          <p:cNvPr id="514102" name="Freeform 54">
            <a:extLst>
              <a:ext uri="{FF2B5EF4-FFF2-40B4-BE49-F238E27FC236}">
                <a16:creationId xmlns:a16="http://schemas.microsoft.com/office/drawing/2014/main" id="{DB9DE475-E07A-A44F-8AA3-3F6188EBFB62}"/>
              </a:ext>
            </a:extLst>
          </p:cNvPr>
          <p:cNvSpPr>
            <a:spLocks/>
          </p:cNvSpPr>
          <p:nvPr/>
        </p:nvSpPr>
        <p:spPr bwMode="auto">
          <a:xfrm>
            <a:off x="6629400" y="2563813"/>
            <a:ext cx="381000" cy="228600"/>
          </a:xfrm>
          <a:custGeom>
            <a:avLst/>
            <a:gdLst>
              <a:gd name="T0" fmla="*/ 0 w 109"/>
              <a:gd name="T1" fmla="*/ 17961 h 140"/>
              <a:gd name="T2" fmla="*/ 279633 w 109"/>
              <a:gd name="T3" fmla="*/ 17961 h 140"/>
              <a:gd name="T4" fmla="*/ 55927 w 109"/>
              <a:gd name="T5" fmla="*/ 122464 h 140"/>
              <a:gd name="T6" fmla="*/ 363523 w 109"/>
              <a:gd name="T7" fmla="*/ 122464 h 140"/>
              <a:gd name="T8" fmla="*/ 167780 w 109"/>
              <a:gd name="T9" fmla="*/ 213904 h 140"/>
              <a:gd name="T10" fmla="*/ 335560 w 109"/>
              <a:gd name="T11" fmla="*/ 213904 h 1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 h="140">
                <a:moveTo>
                  <a:pt x="0" y="11"/>
                </a:moveTo>
                <a:cubicBezTo>
                  <a:pt x="38" y="5"/>
                  <a:pt x="77" y="0"/>
                  <a:pt x="80" y="11"/>
                </a:cubicBezTo>
                <a:cubicBezTo>
                  <a:pt x="83" y="22"/>
                  <a:pt x="12" y="64"/>
                  <a:pt x="16" y="75"/>
                </a:cubicBezTo>
                <a:cubicBezTo>
                  <a:pt x="20" y="86"/>
                  <a:pt x="99" y="66"/>
                  <a:pt x="104" y="75"/>
                </a:cubicBezTo>
                <a:cubicBezTo>
                  <a:pt x="109" y="84"/>
                  <a:pt x="49" y="122"/>
                  <a:pt x="48" y="131"/>
                </a:cubicBezTo>
                <a:cubicBezTo>
                  <a:pt x="47" y="140"/>
                  <a:pt x="88" y="132"/>
                  <a:pt x="96" y="131"/>
                </a:cubicBezTo>
              </a:path>
            </a:pathLst>
          </a:custGeom>
          <a:noFill/>
          <a:ln w="38100">
            <a:solidFill>
              <a:srgbClr val="FF0000"/>
            </a:solidFill>
            <a:round/>
            <a:headEnd/>
            <a:tailEnd/>
          </a:ln>
          <a:effectLst/>
        </p:spPr>
        <p:txBody>
          <a:bodyPr wrap="none" anchor="ctr"/>
          <a:lstStyle/>
          <a:p>
            <a:pPr eaLnBrk="1" hangingPunct="1">
              <a:spcBef>
                <a:spcPct val="20000"/>
              </a:spcBef>
              <a:buFontTx/>
              <a:buChar char="•"/>
              <a:defRPr/>
            </a:pPr>
            <a:endParaRPr lang="zh-CN" altLang="en-US"/>
          </a:p>
        </p:txBody>
      </p:sp>
      <p:sp>
        <p:nvSpPr>
          <p:cNvPr id="63510" name="Line 55">
            <a:extLst>
              <a:ext uri="{FF2B5EF4-FFF2-40B4-BE49-F238E27FC236}">
                <a16:creationId xmlns:a16="http://schemas.microsoft.com/office/drawing/2014/main" id="{E3CC54DB-3506-E240-BFF3-9A0584860CEE}"/>
              </a:ext>
            </a:extLst>
          </p:cNvPr>
          <p:cNvSpPr>
            <a:spLocks noChangeShapeType="1"/>
          </p:cNvSpPr>
          <p:nvPr/>
        </p:nvSpPr>
        <p:spPr bwMode="auto">
          <a:xfrm flipV="1">
            <a:off x="7118350" y="1219200"/>
            <a:ext cx="273050" cy="506413"/>
          </a:xfrm>
          <a:prstGeom prst="line">
            <a:avLst/>
          </a:prstGeom>
          <a:noFill/>
          <a:ln w="28575">
            <a:solidFill>
              <a:schemeClr val="bg1"/>
            </a:solidFill>
            <a:round/>
            <a:headEnd/>
            <a:tailEnd type="triangle" w="sm" len="lg"/>
          </a:ln>
          <a:extLst>
            <a:ext uri="{909E8E84-426E-40DD-AFC4-6F175D3DCCD1}">
              <a14:hiddenFill xmlns:a14="http://schemas.microsoft.com/office/drawing/2010/main">
                <a:noFill/>
              </a14:hiddenFill>
            </a:ext>
          </a:extLst>
        </p:spPr>
        <p:txBody>
          <a:bodyPr>
            <a:spAutoFit/>
          </a:bodyPr>
          <a:lstStyle/>
          <a:p>
            <a:endParaRPr lang="zh-CN" altLang="en-US"/>
          </a:p>
        </p:txBody>
      </p:sp>
      <p:sp>
        <p:nvSpPr>
          <p:cNvPr id="63511" name="Line 56">
            <a:extLst>
              <a:ext uri="{FF2B5EF4-FFF2-40B4-BE49-F238E27FC236}">
                <a16:creationId xmlns:a16="http://schemas.microsoft.com/office/drawing/2014/main" id="{D704DE9D-C7CF-3049-8988-AA429091363A}"/>
              </a:ext>
            </a:extLst>
          </p:cNvPr>
          <p:cNvSpPr>
            <a:spLocks noChangeShapeType="1"/>
          </p:cNvSpPr>
          <p:nvPr/>
        </p:nvSpPr>
        <p:spPr bwMode="auto">
          <a:xfrm flipV="1">
            <a:off x="7118350" y="1447800"/>
            <a:ext cx="225425" cy="277813"/>
          </a:xfrm>
          <a:prstGeom prst="line">
            <a:avLst/>
          </a:prstGeom>
          <a:noFill/>
          <a:ln w="19050">
            <a:solidFill>
              <a:schemeClr val="bg1"/>
            </a:solidFill>
            <a:round/>
            <a:headEnd/>
            <a:tailEnd type="triangle" w="sm" len="lg"/>
          </a:ln>
          <a:extLst>
            <a:ext uri="{909E8E84-426E-40DD-AFC4-6F175D3DCCD1}">
              <a14:hiddenFill xmlns:a14="http://schemas.microsoft.com/office/drawing/2010/main">
                <a:noFill/>
              </a14:hiddenFill>
            </a:ext>
          </a:extLst>
        </p:spPr>
        <p:txBody>
          <a:bodyPr>
            <a:spAutoFit/>
          </a:bodyPr>
          <a:lstStyle/>
          <a:p>
            <a:endParaRPr lang="zh-CN" altLang="en-US"/>
          </a:p>
        </p:txBody>
      </p:sp>
      <p:sp>
        <p:nvSpPr>
          <p:cNvPr id="63512" name="Line 57">
            <a:extLst>
              <a:ext uri="{FF2B5EF4-FFF2-40B4-BE49-F238E27FC236}">
                <a16:creationId xmlns:a16="http://schemas.microsoft.com/office/drawing/2014/main" id="{5FA861B5-DE78-7C4B-8C15-93DDE09CD715}"/>
              </a:ext>
            </a:extLst>
          </p:cNvPr>
          <p:cNvSpPr>
            <a:spLocks noChangeShapeType="1"/>
          </p:cNvSpPr>
          <p:nvPr/>
        </p:nvSpPr>
        <p:spPr bwMode="auto">
          <a:xfrm flipV="1">
            <a:off x="7118350" y="1600200"/>
            <a:ext cx="273050" cy="125413"/>
          </a:xfrm>
          <a:prstGeom prst="line">
            <a:avLst/>
          </a:prstGeom>
          <a:noFill/>
          <a:ln w="6350">
            <a:solidFill>
              <a:schemeClr val="bg1"/>
            </a:solidFill>
            <a:round/>
            <a:headEnd/>
            <a:tailEnd type="triangle" w="sm" len="lg"/>
          </a:ln>
          <a:extLst>
            <a:ext uri="{909E8E84-426E-40DD-AFC4-6F175D3DCCD1}">
              <a14:hiddenFill xmlns:a14="http://schemas.microsoft.com/office/drawing/2010/main">
                <a:noFill/>
              </a14:hiddenFill>
            </a:ext>
          </a:extLst>
        </p:spPr>
        <p:txBody>
          <a:bodyPr>
            <a:spAutoFit/>
          </a:bodyPr>
          <a:lstStyle/>
          <a:p>
            <a:endParaRPr lang="zh-CN" altLang="en-US"/>
          </a:p>
        </p:txBody>
      </p:sp>
      <p:sp>
        <p:nvSpPr>
          <p:cNvPr id="63513" name="Line 58">
            <a:extLst>
              <a:ext uri="{FF2B5EF4-FFF2-40B4-BE49-F238E27FC236}">
                <a16:creationId xmlns:a16="http://schemas.microsoft.com/office/drawing/2014/main" id="{3D7CD1B1-2908-244E-8A2E-D223F46F2AC7}"/>
              </a:ext>
            </a:extLst>
          </p:cNvPr>
          <p:cNvSpPr>
            <a:spLocks noChangeShapeType="1"/>
          </p:cNvSpPr>
          <p:nvPr/>
        </p:nvSpPr>
        <p:spPr bwMode="auto">
          <a:xfrm flipV="1">
            <a:off x="7118350" y="1295400"/>
            <a:ext cx="120650" cy="430213"/>
          </a:xfrm>
          <a:prstGeom prst="line">
            <a:avLst/>
          </a:prstGeom>
          <a:noFill/>
          <a:ln w="12700">
            <a:solidFill>
              <a:schemeClr val="bg1"/>
            </a:solidFill>
            <a:round/>
            <a:headEnd/>
            <a:tailEnd type="triangle" w="sm" len="lg"/>
          </a:ln>
          <a:extLst>
            <a:ext uri="{909E8E84-426E-40DD-AFC4-6F175D3DCCD1}">
              <a14:hiddenFill xmlns:a14="http://schemas.microsoft.com/office/drawing/2010/main">
                <a:noFill/>
              </a14:hiddenFill>
            </a:ext>
          </a:extLst>
        </p:spPr>
        <p:txBody>
          <a:bodyPr>
            <a:spAutoFit/>
          </a:bodyPr>
          <a:lstStyle/>
          <a:p>
            <a:endParaRPr lang="zh-CN" altLang="en-US"/>
          </a:p>
        </p:txBody>
      </p:sp>
      <p:sp>
        <p:nvSpPr>
          <p:cNvPr id="63514" name="Text Box 59">
            <a:extLst>
              <a:ext uri="{FF2B5EF4-FFF2-40B4-BE49-F238E27FC236}">
                <a16:creationId xmlns:a16="http://schemas.microsoft.com/office/drawing/2014/main" id="{ADEFEC8E-FBD1-5D4F-B71C-737A0179C23E}"/>
              </a:ext>
            </a:extLst>
          </p:cNvPr>
          <p:cNvSpPr txBox="1">
            <a:spLocks noChangeArrowheads="1"/>
          </p:cNvSpPr>
          <p:nvPr/>
        </p:nvSpPr>
        <p:spPr bwMode="auto">
          <a:xfrm>
            <a:off x="4876800" y="1371600"/>
            <a:ext cx="2057400" cy="28416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en-US" altLang="zh-CN" sz="1200">
                <a:solidFill>
                  <a:srgbClr val="FFFFFF"/>
                </a:solidFill>
              </a:rPr>
              <a:t>leading particle suppressed</a:t>
            </a:r>
          </a:p>
        </p:txBody>
      </p:sp>
      <p:sp>
        <p:nvSpPr>
          <p:cNvPr id="63515" name="Oval 60">
            <a:extLst>
              <a:ext uri="{FF2B5EF4-FFF2-40B4-BE49-F238E27FC236}">
                <a16:creationId xmlns:a16="http://schemas.microsoft.com/office/drawing/2014/main" id="{AFA39E9F-5E27-4B43-B557-83827FB338D6}"/>
              </a:ext>
            </a:extLst>
          </p:cNvPr>
          <p:cNvSpPr>
            <a:spLocks noChangeArrowheads="1"/>
          </p:cNvSpPr>
          <p:nvPr/>
        </p:nvSpPr>
        <p:spPr bwMode="auto">
          <a:xfrm>
            <a:off x="7848600" y="1752600"/>
            <a:ext cx="457200" cy="1752600"/>
          </a:xfrm>
          <a:prstGeom prst="ellipse">
            <a:avLst/>
          </a:prstGeom>
          <a:gradFill rotWithShape="1">
            <a:gsLst>
              <a:gs pos="0">
                <a:srgbClr val="FF0000"/>
              </a:gs>
              <a:gs pos="100000">
                <a:schemeClr val="tx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63516" name="Oval 61">
            <a:extLst>
              <a:ext uri="{FF2B5EF4-FFF2-40B4-BE49-F238E27FC236}">
                <a16:creationId xmlns:a16="http://schemas.microsoft.com/office/drawing/2014/main" id="{6D6BBD0F-9196-7745-9CE6-6331F7E25270}"/>
              </a:ext>
            </a:extLst>
          </p:cNvPr>
          <p:cNvSpPr>
            <a:spLocks noChangeArrowheads="1"/>
          </p:cNvSpPr>
          <p:nvPr/>
        </p:nvSpPr>
        <p:spPr bwMode="auto">
          <a:xfrm>
            <a:off x="5257800" y="1752600"/>
            <a:ext cx="457200" cy="1752600"/>
          </a:xfrm>
          <a:prstGeom prst="ellipse">
            <a:avLst/>
          </a:prstGeom>
          <a:gradFill rotWithShape="1">
            <a:gsLst>
              <a:gs pos="0">
                <a:schemeClr val="tx2"/>
              </a:gs>
              <a:gs pos="100000">
                <a:srgbClr val="FF00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63517" name="Line 62">
            <a:extLst>
              <a:ext uri="{FF2B5EF4-FFF2-40B4-BE49-F238E27FC236}">
                <a16:creationId xmlns:a16="http://schemas.microsoft.com/office/drawing/2014/main" id="{5221F454-3984-4047-8C62-815411C090B5}"/>
              </a:ext>
            </a:extLst>
          </p:cNvPr>
          <p:cNvSpPr>
            <a:spLocks noChangeShapeType="1"/>
          </p:cNvSpPr>
          <p:nvPr/>
        </p:nvSpPr>
        <p:spPr bwMode="auto">
          <a:xfrm flipH="1">
            <a:off x="7391400" y="2636838"/>
            <a:ext cx="609600" cy="0"/>
          </a:xfrm>
          <a:prstGeom prst="line">
            <a:avLst/>
          </a:prstGeom>
          <a:noFill/>
          <a:ln w="76200">
            <a:solidFill>
              <a:schemeClr val="bg1"/>
            </a:solidFill>
            <a:round/>
            <a:headEnd/>
            <a:tailEnd type="triangle" w="sm" len="lg"/>
          </a:ln>
          <a:extLst>
            <a:ext uri="{909E8E84-426E-40DD-AFC4-6F175D3DCCD1}">
              <a14:hiddenFill xmlns:a14="http://schemas.microsoft.com/office/drawing/2010/main">
                <a:noFill/>
              </a14:hiddenFill>
            </a:ext>
          </a:extLst>
        </p:spPr>
        <p:txBody>
          <a:bodyPr>
            <a:spAutoFit/>
          </a:bodyPr>
          <a:lstStyle/>
          <a:p>
            <a:endParaRPr lang="zh-CN" altLang="en-US"/>
          </a:p>
        </p:txBody>
      </p:sp>
      <p:sp>
        <p:nvSpPr>
          <p:cNvPr id="63518" name="Line 63">
            <a:extLst>
              <a:ext uri="{FF2B5EF4-FFF2-40B4-BE49-F238E27FC236}">
                <a16:creationId xmlns:a16="http://schemas.microsoft.com/office/drawing/2014/main" id="{0898D76D-95E1-7D48-8B12-38B68E34ADDB}"/>
              </a:ext>
            </a:extLst>
          </p:cNvPr>
          <p:cNvSpPr>
            <a:spLocks noChangeShapeType="1"/>
          </p:cNvSpPr>
          <p:nvPr/>
        </p:nvSpPr>
        <p:spPr bwMode="auto">
          <a:xfrm rot="10800967" flipH="1">
            <a:off x="5562600" y="2787650"/>
            <a:ext cx="685800" cy="1588"/>
          </a:xfrm>
          <a:prstGeom prst="line">
            <a:avLst/>
          </a:prstGeom>
          <a:noFill/>
          <a:ln w="76200">
            <a:solidFill>
              <a:srgbClr val="FFFFFF"/>
            </a:solidFill>
            <a:round/>
            <a:headEnd/>
            <a:tailEnd type="triangle" w="sm" len="lg"/>
          </a:ln>
          <a:extLst>
            <a:ext uri="{909E8E84-426E-40DD-AFC4-6F175D3DCCD1}">
              <a14:hiddenFill xmlns:a14="http://schemas.microsoft.com/office/drawing/2010/main">
                <a:noFill/>
              </a14:hiddenFill>
            </a:ext>
          </a:extLst>
        </p:spPr>
        <p:txBody>
          <a:bodyPr>
            <a:spAutoFit/>
          </a:bodyPr>
          <a:lstStyle/>
          <a:p>
            <a:endParaRPr lang="zh-CN" altLang="en-US"/>
          </a:p>
        </p:txBody>
      </p:sp>
      <p:sp>
        <p:nvSpPr>
          <p:cNvPr id="63519" name="Text Box 64">
            <a:extLst>
              <a:ext uri="{FF2B5EF4-FFF2-40B4-BE49-F238E27FC236}">
                <a16:creationId xmlns:a16="http://schemas.microsoft.com/office/drawing/2014/main" id="{AAD096EB-FB38-9442-8DA6-1C5A91F7D3E8}"/>
              </a:ext>
            </a:extLst>
          </p:cNvPr>
          <p:cNvSpPr txBox="1">
            <a:spLocks noChangeArrowheads="1"/>
          </p:cNvSpPr>
          <p:nvPr/>
        </p:nvSpPr>
        <p:spPr bwMode="auto">
          <a:xfrm>
            <a:off x="2971800" y="3733800"/>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en-US" altLang="zh-CN" sz="2400">
                <a:solidFill>
                  <a:srgbClr val="FFFFFF"/>
                </a:solidFill>
              </a:rPr>
              <a:t>p+p                   Au + Au</a:t>
            </a:r>
            <a:endParaRPr lang="en-US" altLang="zh-CN" sz="2400"/>
          </a:p>
        </p:txBody>
      </p:sp>
      <p:sp>
        <p:nvSpPr>
          <p:cNvPr id="63520" name="Line 32">
            <a:extLst>
              <a:ext uri="{FF2B5EF4-FFF2-40B4-BE49-F238E27FC236}">
                <a16:creationId xmlns:a16="http://schemas.microsoft.com/office/drawing/2014/main" id="{B76A4B95-E610-E04F-AC12-C0A4F9DF4D07}"/>
              </a:ext>
            </a:extLst>
          </p:cNvPr>
          <p:cNvSpPr>
            <a:spLocks noChangeShapeType="1"/>
          </p:cNvSpPr>
          <p:nvPr/>
        </p:nvSpPr>
        <p:spPr bwMode="auto">
          <a:xfrm>
            <a:off x="395288" y="914400"/>
            <a:ext cx="82804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aphicFrame>
        <p:nvGraphicFramePr>
          <p:cNvPr id="66" name="Object 4" descr="Light downward diagonal">
            <a:extLst>
              <a:ext uri="{FF2B5EF4-FFF2-40B4-BE49-F238E27FC236}">
                <a16:creationId xmlns:a16="http://schemas.microsoft.com/office/drawing/2014/main" id="{04D94FBB-9809-9D41-908D-B3834B18E99B}"/>
              </a:ext>
            </a:extLst>
          </p:cNvPr>
          <p:cNvGraphicFramePr>
            <a:graphicFrameLocks noChangeAspect="1"/>
          </p:cNvGraphicFramePr>
          <p:nvPr/>
        </p:nvGraphicFramePr>
        <p:xfrm>
          <a:off x="3967163" y="5181600"/>
          <a:ext cx="4425950" cy="1035050"/>
        </p:xfrm>
        <a:graphic>
          <a:graphicData uri="http://schemas.openxmlformats.org/presentationml/2006/ole">
            <mc:AlternateContent xmlns:mc="http://schemas.openxmlformats.org/markup-compatibility/2006">
              <mc:Choice xmlns:v="urn:schemas-microsoft-com:vml" Requires="v">
                <p:oleObj spid="_x0000_s63796" name="Equation" r:id="rId6" imgW="1955800" imgH="457200" progId="Equation.3">
                  <p:embed/>
                </p:oleObj>
              </mc:Choice>
              <mc:Fallback>
                <p:oleObj name="Equation" r:id="rId6" imgW="1955800" imgH="457200" progId="Equation.3">
                  <p:embed/>
                  <p:pic>
                    <p:nvPicPr>
                      <p:cNvPr id="77827" name="Object 4" descr="Light downward diagon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7163" y="5181600"/>
                        <a:ext cx="4425950" cy="1035050"/>
                      </a:xfrm>
                      <a:prstGeom prst="rect">
                        <a:avLst/>
                      </a:prstGeom>
                      <a:pattFill prst="ltDnDiag">
                        <a:fgClr>
                          <a:schemeClr val="hlink"/>
                        </a:fgClr>
                        <a:bgClr>
                          <a:srgbClr val="FFFFFF"/>
                        </a:bgClr>
                      </a:patt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ACB0713B-3D6F-8F40-B0CA-CA63BFFFD73C}"/>
              </a:ext>
            </a:extLst>
          </p:cNvPr>
          <p:cNvSpPr>
            <a:spLocks noGrp="1" noChangeArrowheads="1"/>
          </p:cNvSpPr>
          <p:nvPr>
            <p:ph type="title"/>
          </p:nvPr>
        </p:nvSpPr>
        <p:spPr>
          <a:xfrm>
            <a:off x="457200" y="274638"/>
            <a:ext cx="8229600" cy="490537"/>
          </a:xfrm>
        </p:spPr>
        <p:txBody>
          <a:bodyPr/>
          <a:lstStyle/>
          <a:p>
            <a:pPr eaLnBrk="1" hangingPunct="1"/>
            <a:r>
              <a:rPr lang="en-US" altLang="zh-CN" sz="4800">
                <a:solidFill>
                  <a:srgbClr val="CC0000"/>
                </a:solidFill>
              </a:rPr>
              <a:t> </a:t>
            </a:r>
            <a:endParaRPr lang="en-US" altLang="zh-CN" sz="3600">
              <a:solidFill>
                <a:srgbClr val="CC0000"/>
              </a:solidFill>
            </a:endParaRPr>
          </a:p>
        </p:txBody>
      </p:sp>
      <p:grpSp>
        <p:nvGrpSpPr>
          <p:cNvPr id="37890" name="Group 3">
            <a:extLst>
              <a:ext uri="{FF2B5EF4-FFF2-40B4-BE49-F238E27FC236}">
                <a16:creationId xmlns:a16="http://schemas.microsoft.com/office/drawing/2014/main" id="{A660E969-AFB9-F64C-8FF1-B9BFF39FFE6A}"/>
              </a:ext>
            </a:extLst>
          </p:cNvPr>
          <p:cNvGrpSpPr>
            <a:grpSpLocks/>
          </p:cNvGrpSpPr>
          <p:nvPr/>
        </p:nvGrpSpPr>
        <p:grpSpPr bwMode="auto">
          <a:xfrm>
            <a:off x="250825" y="1628775"/>
            <a:ext cx="3816350" cy="4759325"/>
            <a:chOff x="748" y="886"/>
            <a:chExt cx="2404" cy="2998"/>
          </a:xfrm>
        </p:grpSpPr>
        <p:grpSp>
          <p:nvGrpSpPr>
            <p:cNvPr id="37894" name="Group 4">
              <a:extLst>
                <a:ext uri="{FF2B5EF4-FFF2-40B4-BE49-F238E27FC236}">
                  <a16:creationId xmlns:a16="http://schemas.microsoft.com/office/drawing/2014/main" id="{78408833-17BD-E041-BD9A-FD43A3F64D74}"/>
                </a:ext>
              </a:extLst>
            </p:cNvPr>
            <p:cNvGrpSpPr>
              <a:grpSpLocks/>
            </p:cNvGrpSpPr>
            <p:nvPr/>
          </p:nvGrpSpPr>
          <p:grpSpPr bwMode="auto">
            <a:xfrm>
              <a:off x="1073" y="2408"/>
              <a:ext cx="1292" cy="976"/>
              <a:chOff x="982" y="2589"/>
              <a:chExt cx="1292" cy="976"/>
            </a:xfrm>
          </p:grpSpPr>
          <p:sp>
            <p:nvSpPr>
              <p:cNvPr id="37913" name="Line 5">
                <a:extLst>
                  <a:ext uri="{FF2B5EF4-FFF2-40B4-BE49-F238E27FC236}">
                    <a16:creationId xmlns:a16="http://schemas.microsoft.com/office/drawing/2014/main" id="{A00EA26E-ED60-564B-8ADA-1D1BF3E9F9C6}"/>
                  </a:ext>
                </a:extLst>
              </p:cNvPr>
              <p:cNvSpPr>
                <a:spLocks noChangeShapeType="1"/>
              </p:cNvSpPr>
              <p:nvPr/>
            </p:nvSpPr>
            <p:spPr bwMode="auto">
              <a:xfrm flipV="1">
                <a:off x="982" y="2589"/>
                <a:ext cx="491" cy="930"/>
              </a:xfrm>
              <a:prstGeom prst="line">
                <a:avLst/>
              </a:prstGeom>
              <a:noFill/>
              <a:ln w="9525">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7914" name="Line 6">
                <a:extLst>
                  <a:ext uri="{FF2B5EF4-FFF2-40B4-BE49-F238E27FC236}">
                    <a16:creationId xmlns:a16="http://schemas.microsoft.com/office/drawing/2014/main" id="{DE931535-9F46-0544-A64F-63C84DFFBCBE}"/>
                  </a:ext>
                </a:extLst>
              </p:cNvPr>
              <p:cNvSpPr>
                <a:spLocks noChangeShapeType="1"/>
              </p:cNvSpPr>
              <p:nvPr/>
            </p:nvSpPr>
            <p:spPr bwMode="auto">
              <a:xfrm flipV="1">
                <a:off x="1027" y="2914"/>
                <a:ext cx="1247" cy="651"/>
              </a:xfrm>
              <a:prstGeom prst="line">
                <a:avLst/>
              </a:prstGeom>
              <a:noFill/>
              <a:ln w="9525">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grpSp>
          <p:nvGrpSpPr>
            <p:cNvPr id="37895" name="Group 7">
              <a:extLst>
                <a:ext uri="{FF2B5EF4-FFF2-40B4-BE49-F238E27FC236}">
                  <a16:creationId xmlns:a16="http://schemas.microsoft.com/office/drawing/2014/main" id="{9CED023D-F9DB-AD4C-A8F4-3419941A56CD}"/>
                </a:ext>
              </a:extLst>
            </p:cNvPr>
            <p:cNvGrpSpPr>
              <a:grpSpLocks/>
            </p:cNvGrpSpPr>
            <p:nvPr/>
          </p:nvGrpSpPr>
          <p:grpSpPr bwMode="auto">
            <a:xfrm>
              <a:off x="2098" y="1618"/>
              <a:ext cx="890" cy="883"/>
              <a:chOff x="2007" y="1799"/>
              <a:chExt cx="890" cy="883"/>
            </a:xfrm>
          </p:grpSpPr>
          <p:sp>
            <p:nvSpPr>
              <p:cNvPr id="37911" name="Line 8">
                <a:extLst>
                  <a:ext uri="{FF2B5EF4-FFF2-40B4-BE49-F238E27FC236}">
                    <a16:creationId xmlns:a16="http://schemas.microsoft.com/office/drawing/2014/main" id="{58758F57-B8A5-BB41-82BD-CF20853E7EDB}"/>
                  </a:ext>
                </a:extLst>
              </p:cNvPr>
              <p:cNvSpPr>
                <a:spLocks noChangeShapeType="1"/>
              </p:cNvSpPr>
              <p:nvPr/>
            </p:nvSpPr>
            <p:spPr bwMode="auto">
              <a:xfrm flipV="1">
                <a:off x="2007" y="1799"/>
                <a:ext cx="489" cy="790"/>
              </a:xfrm>
              <a:prstGeom prst="line">
                <a:avLst/>
              </a:prstGeom>
              <a:noFill/>
              <a:ln w="9525">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7912" name="Line 9">
                <a:extLst>
                  <a:ext uri="{FF2B5EF4-FFF2-40B4-BE49-F238E27FC236}">
                    <a16:creationId xmlns:a16="http://schemas.microsoft.com/office/drawing/2014/main" id="{992EE22B-E0CF-9044-9424-637221F1D737}"/>
                  </a:ext>
                </a:extLst>
              </p:cNvPr>
              <p:cNvSpPr>
                <a:spLocks noChangeShapeType="1"/>
              </p:cNvSpPr>
              <p:nvPr/>
            </p:nvSpPr>
            <p:spPr bwMode="auto">
              <a:xfrm flipV="1">
                <a:off x="2096" y="2124"/>
                <a:ext cx="801" cy="558"/>
              </a:xfrm>
              <a:prstGeom prst="line">
                <a:avLst/>
              </a:prstGeom>
              <a:noFill/>
              <a:ln w="9525">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sp>
          <p:nvSpPr>
            <p:cNvPr id="37896" name="Text Box 10">
              <a:extLst>
                <a:ext uri="{FF2B5EF4-FFF2-40B4-BE49-F238E27FC236}">
                  <a16:creationId xmlns:a16="http://schemas.microsoft.com/office/drawing/2014/main" id="{CEE4C314-CCED-4C4B-AD51-18A1AF23526C}"/>
                </a:ext>
              </a:extLst>
            </p:cNvPr>
            <p:cNvSpPr txBox="1">
              <a:spLocks noChangeArrowheads="1"/>
            </p:cNvSpPr>
            <p:nvPr/>
          </p:nvSpPr>
          <p:spPr bwMode="auto">
            <a:xfrm>
              <a:off x="806" y="1299"/>
              <a:ext cx="17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en-US" altLang="zh-CN" sz="2400">
                  <a:solidFill>
                    <a:srgbClr val="000000"/>
                  </a:solidFill>
                  <a:latin typeface="Times New Roman" panose="02020603050405020304" pitchFamily="18" charset="0"/>
                </a:rPr>
                <a:t>-</a:t>
              </a:r>
            </a:p>
          </p:txBody>
        </p:sp>
        <p:grpSp>
          <p:nvGrpSpPr>
            <p:cNvPr id="37897" name="Group 11">
              <a:extLst>
                <a:ext uri="{FF2B5EF4-FFF2-40B4-BE49-F238E27FC236}">
                  <a16:creationId xmlns:a16="http://schemas.microsoft.com/office/drawing/2014/main" id="{A6994900-6A42-524F-B158-F27C11BB0280}"/>
                </a:ext>
              </a:extLst>
            </p:cNvPr>
            <p:cNvGrpSpPr>
              <a:grpSpLocks/>
            </p:cNvGrpSpPr>
            <p:nvPr/>
          </p:nvGrpSpPr>
          <p:grpSpPr bwMode="auto">
            <a:xfrm>
              <a:off x="806" y="3152"/>
              <a:ext cx="535" cy="732"/>
              <a:chOff x="715" y="3333"/>
              <a:chExt cx="535" cy="732"/>
            </a:xfrm>
          </p:grpSpPr>
          <p:sp>
            <p:nvSpPr>
              <p:cNvPr id="37909" name="Rectangle 12">
                <a:extLst>
                  <a:ext uri="{FF2B5EF4-FFF2-40B4-BE49-F238E27FC236}">
                    <a16:creationId xmlns:a16="http://schemas.microsoft.com/office/drawing/2014/main" id="{02329732-CD5D-C54E-B247-AEDFE04ACC06}"/>
                  </a:ext>
                </a:extLst>
              </p:cNvPr>
              <p:cNvSpPr>
                <a:spLocks noChangeArrowheads="1"/>
              </p:cNvSpPr>
              <p:nvPr/>
            </p:nvSpPr>
            <p:spPr bwMode="auto">
              <a:xfrm>
                <a:off x="715" y="3333"/>
                <a:ext cx="535" cy="557"/>
              </a:xfrm>
              <a:prstGeom prst="rect">
                <a:avLst/>
              </a:prstGeom>
              <a:solidFill>
                <a:srgbClr val="00CC99"/>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00CC99"/>
                </a:extrusionClr>
                <a:contourClr>
                  <a:srgbClr val="00CC99"/>
                </a:contourClr>
              </a:sp3d>
            </p:spPr>
            <p:txBody>
              <a:bodyPr wrap="none" anchor="ctr">
                <a:flatTx/>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37910" name="Text Box 13">
                <a:extLst>
                  <a:ext uri="{FF2B5EF4-FFF2-40B4-BE49-F238E27FC236}">
                    <a16:creationId xmlns:a16="http://schemas.microsoft.com/office/drawing/2014/main" id="{3CC98047-2940-D648-8FF9-A225E48FC031}"/>
                  </a:ext>
                </a:extLst>
              </p:cNvPr>
              <p:cNvSpPr txBox="1">
                <a:spLocks noChangeArrowheads="1"/>
              </p:cNvSpPr>
              <p:nvPr/>
            </p:nvSpPr>
            <p:spPr bwMode="auto">
              <a:xfrm>
                <a:off x="793" y="3873"/>
                <a:ext cx="4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en-US" altLang="zh-CN" sz="1400">
                    <a:solidFill>
                      <a:schemeClr val="accent2"/>
                    </a:solidFill>
                    <a:latin typeface="BellGothic Black" pitchFamily="34" charset="0"/>
                  </a:rPr>
                  <a:t>matter</a:t>
                </a:r>
              </a:p>
            </p:txBody>
          </p:sp>
        </p:grpSp>
        <p:grpSp>
          <p:nvGrpSpPr>
            <p:cNvPr id="37898" name="Group 14">
              <a:extLst>
                <a:ext uri="{FF2B5EF4-FFF2-40B4-BE49-F238E27FC236}">
                  <a16:creationId xmlns:a16="http://schemas.microsoft.com/office/drawing/2014/main" id="{134F98FA-9E1B-6E46-9742-EE2472BF3CC9}"/>
                </a:ext>
              </a:extLst>
            </p:cNvPr>
            <p:cNvGrpSpPr>
              <a:grpSpLocks/>
            </p:cNvGrpSpPr>
            <p:nvPr/>
          </p:nvGrpSpPr>
          <p:grpSpPr bwMode="auto">
            <a:xfrm>
              <a:off x="1653" y="2032"/>
              <a:ext cx="934" cy="655"/>
              <a:chOff x="1653" y="2032"/>
              <a:chExt cx="934" cy="655"/>
            </a:xfrm>
          </p:grpSpPr>
          <p:sp>
            <p:nvSpPr>
              <p:cNvPr id="37904" name="Oval 15">
                <a:extLst>
                  <a:ext uri="{FF2B5EF4-FFF2-40B4-BE49-F238E27FC236}">
                    <a16:creationId xmlns:a16="http://schemas.microsoft.com/office/drawing/2014/main" id="{6F2EC81D-0E10-0340-92EF-8D75ECABE7C5}"/>
                  </a:ext>
                </a:extLst>
              </p:cNvPr>
              <p:cNvSpPr>
                <a:spLocks noChangeArrowheads="1"/>
              </p:cNvSpPr>
              <p:nvPr/>
            </p:nvSpPr>
            <p:spPr bwMode="auto">
              <a:xfrm>
                <a:off x="1875" y="2222"/>
                <a:ext cx="45" cy="47"/>
              </a:xfrm>
              <a:prstGeom prst="ellipse">
                <a:avLst/>
              </a:prstGeom>
              <a:solidFill>
                <a:srgbClr val="00FF00"/>
              </a:solidFill>
              <a:ln w="9525">
                <a:solidFill>
                  <a:srgbClr val="00FF00"/>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nvGrpSpPr>
              <p:cNvPr id="37905" name="Group 16">
                <a:extLst>
                  <a:ext uri="{FF2B5EF4-FFF2-40B4-BE49-F238E27FC236}">
                    <a16:creationId xmlns:a16="http://schemas.microsoft.com/office/drawing/2014/main" id="{D67000DE-82BD-C24D-8D1F-E49341DB8D0C}"/>
                  </a:ext>
                </a:extLst>
              </p:cNvPr>
              <p:cNvGrpSpPr>
                <a:grpSpLocks/>
              </p:cNvGrpSpPr>
              <p:nvPr/>
            </p:nvGrpSpPr>
            <p:grpSpPr bwMode="auto">
              <a:xfrm>
                <a:off x="1653" y="2032"/>
                <a:ext cx="934" cy="655"/>
                <a:chOff x="1562" y="2213"/>
                <a:chExt cx="934" cy="655"/>
              </a:xfrm>
            </p:grpSpPr>
            <p:sp>
              <p:nvSpPr>
                <p:cNvPr id="37906" name="Oval 17">
                  <a:extLst>
                    <a:ext uri="{FF2B5EF4-FFF2-40B4-BE49-F238E27FC236}">
                      <a16:creationId xmlns:a16="http://schemas.microsoft.com/office/drawing/2014/main" id="{F6984026-445F-9247-A7C1-05A23CFAA09F}"/>
                    </a:ext>
                  </a:extLst>
                </p:cNvPr>
                <p:cNvSpPr>
                  <a:spLocks noChangeArrowheads="1"/>
                </p:cNvSpPr>
                <p:nvPr/>
              </p:nvSpPr>
              <p:spPr bwMode="auto">
                <a:xfrm>
                  <a:off x="1562" y="2403"/>
                  <a:ext cx="934" cy="465"/>
                </a:xfrm>
                <a:prstGeom prst="ellipse">
                  <a:avLst/>
                </a:prstGeom>
                <a:noFill/>
                <a:ln w="28575">
                  <a:solidFill>
                    <a:srgbClr val="00CC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37907" name="Oval 18">
                  <a:extLst>
                    <a:ext uri="{FF2B5EF4-FFF2-40B4-BE49-F238E27FC236}">
                      <a16:creationId xmlns:a16="http://schemas.microsoft.com/office/drawing/2014/main" id="{0D4B3314-A198-744E-A74F-371E87B4EA11}"/>
                    </a:ext>
                  </a:extLst>
                </p:cNvPr>
                <p:cNvSpPr>
                  <a:spLocks noChangeArrowheads="1"/>
                </p:cNvSpPr>
                <p:nvPr/>
              </p:nvSpPr>
              <p:spPr bwMode="auto">
                <a:xfrm>
                  <a:off x="2007" y="2589"/>
                  <a:ext cx="89" cy="93"/>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37908" name="Text Box 19">
                  <a:extLst>
                    <a:ext uri="{FF2B5EF4-FFF2-40B4-BE49-F238E27FC236}">
                      <a16:creationId xmlns:a16="http://schemas.microsoft.com/office/drawing/2014/main" id="{C216A951-9DCB-9A49-8601-58CD34CD90B1}"/>
                    </a:ext>
                  </a:extLst>
                </p:cNvPr>
                <p:cNvSpPr txBox="1">
                  <a:spLocks noChangeArrowheads="1"/>
                </p:cNvSpPr>
                <p:nvPr/>
              </p:nvSpPr>
              <p:spPr bwMode="auto">
                <a:xfrm>
                  <a:off x="1598" y="2213"/>
                  <a:ext cx="3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en-US" altLang="zh-CN" sz="1400">
                      <a:solidFill>
                        <a:schemeClr val="accent2"/>
                      </a:solidFill>
                      <a:latin typeface="BellGothic Black" pitchFamily="34" charset="0"/>
                    </a:rPr>
                    <a:t>atom</a:t>
                  </a:r>
                </a:p>
              </p:txBody>
            </p:sp>
          </p:grpSp>
        </p:grpSp>
        <p:sp>
          <p:nvSpPr>
            <p:cNvPr id="37899" name="AutoShape 20">
              <a:extLst>
                <a:ext uri="{FF2B5EF4-FFF2-40B4-BE49-F238E27FC236}">
                  <a16:creationId xmlns:a16="http://schemas.microsoft.com/office/drawing/2014/main" id="{4DE2C0C8-67B5-1343-8EBC-401FA180AA85}"/>
                </a:ext>
              </a:extLst>
            </p:cNvPr>
            <p:cNvSpPr>
              <a:spLocks noChangeArrowheads="1"/>
            </p:cNvSpPr>
            <p:nvPr/>
          </p:nvSpPr>
          <p:spPr bwMode="auto">
            <a:xfrm>
              <a:off x="748" y="886"/>
              <a:ext cx="1452" cy="1011"/>
            </a:xfrm>
            <a:prstGeom prst="cloudCallout">
              <a:avLst>
                <a:gd name="adj1" fmla="val 75542"/>
                <a:gd name="adj2" fmla="val 8060"/>
              </a:avLst>
            </a:prstGeom>
            <a:solidFill>
              <a:srgbClr val="CCCCFF"/>
            </a:solidFill>
            <a:ln w="9525">
              <a:solidFill>
                <a:srgbClr val="000000"/>
              </a:solidFill>
              <a:round/>
              <a:headEnd/>
              <a:tailEnd/>
            </a:ln>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endParaRPr lang="en-US" altLang="zh-CN" sz="1400">
                <a:latin typeface="BellGothic Black" pitchFamily="34" charset="0"/>
              </a:endParaRPr>
            </a:p>
          </p:txBody>
        </p:sp>
        <p:sp>
          <p:nvSpPr>
            <p:cNvPr id="37900" name="Text Box 21">
              <a:extLst>
                <a:ext uri="{FF2B5EF4-FFF2-40B4-BE49-F238E27FC236}">
                  <a16:creationId xmlns:a16="http://schemas.microsoft.com/office/drawing/2014/main" id="{6426A05F-C21B-044C-B0E8-ABFABCC2EDAE}"/>
                </a:ext>
              </a:extLst>
            </p:cNvPr>
            <p:cNvSpPr txBox="1">
              <a:spLocks noChangeArrowheads="1"/>
            </p:cNvSpPr>
            <p:nvPr/>
          </p:nvSpPr>
          <p:spPr bwMode="auto">
            <a:xfrm>
              <a:off x="947" y="1037"/>
              <a:ext cx="1647" cy="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zh-CN" altLang="en-US" sz="2000" b="1">
                  <a:solidFill>
                    <a:srgbClr val="000058"/>
                  </a:solidFill>
                  <a:latin typeface="BellGothic" pitchFamily="34" charset="0"/>
                  <a:ea typeface="黑体" panose="02010609060101010101" pitchFamily="49" charset="-122"/>
                </a:rPr>
                <a:t>强作用的夸克</a:t>
              </a:r>
              <a:endParaRPr kumimoji="0" lang="en-US" altLang="zh-CN" sz="2000" b="1">
                <a:solidFill>
                  <a:srgbClr val="000058"/>
                </a:solidFill>
                <a:latin typeface="BellGothic" pitchFamily="34" charset="0"/>
                <a:ea typeface="黑体" panose="02010609060101010101" pitchFamily="49" charset="-122"/>
              </a:endParaRPr>
            </a:p>
            <a:p>
              <a:pPr eaLnBrk="1" hangingPunct="1">
                <a:buFontTx/>
                <a:buNone/>
              </a:pPr>
              <a:r>
                <a:rPr kumimoji="0" lang="zh-CN" altLang="en-US" sz="2000" b="1">
                  <a:solidFill>
                    <a:srgbClr val="000058"/>
                  </a:solidFill>
                  <a:latin typeface="BellGothic" pitchFamily="34" charset="0"/>
                  <a:ea typeface="黑体" panose="02010609060101010101" pitchFamily="49" charset="-122"/>
                </a:rPr>
                <a:t>和胶子禁闭在</a:t>
              </a:r>
              <a:endParaRPr kumimoji="0" lang="en-US" altLang="zh-CN" sz="2000" b="1">
                <a:solidFill>
                  <a:srgbClr val="000058"/>
                </a:solidFill>
                <a:latin typeface="BellGothic" pitchFamily="34" charset="0"/>
                <a:ea typeface="黑体" panose="02010609060101010101" pitchFamily="49" charset="-122"/>
              </a:endParaRPr>
            </a:p>
            <a:p>
              <a:pPr eaLnBrk="1" hangingPunct="1">
                <a:buFontTx/>
                <a:buNone/>
              </a:pPr>
              <a:r>
                <a:rPr kumimoji="0" lang="zh-CN" altLang="en-US" sz="2000" b="1">
                  <a:solidFill>
                    <a:srgbClr val="000058"/>
                  </a:solidFill>
                  <a:latin typeface="BellGothic" pitchFamily="34" charset="0"/>
                  <a:ea typeface="黑体" panose="02010609060101010101" pitchFamily="49" charset="-122"/>
                </a:rPr>
                <a:t>核子内</a:t>
              </a:r>
              <a:endParaRPr kumimoji="0" lang="en-US" altLang="zh-CN" sz="2000" b="1">
                <a:solidFill>
                  <a:srgbClr val="000058"/>
                </a:solidFill>
                <a:latin typeface="BellGothic" pitchFamily="34" charset="0"/>
                <a:ea typeface="黑体" panose="02010609060101010101" pitchFamily="49" charset="-122"/>
              </a:endParaRPr>
            </a:p>
          </p:txBody>
        </p:sp>
        <p:grpSp>
          <p:nvGrpSpPr>
            <p:cNvPr id="37901" name="Group 22">
              <a:extLst>
                <a:ext uri="{FF2B5EF4-FFF2-40B4-BE49-F238E27FC236}">
                  <a16:creationId xmlns:a16="http://schemas.microsoft.com/office/drawing/2014/main" id="{D5483A2D-7DC6-7844-84E3-75A0043831AC}"/>
                </a:ext>
              </a:extLst>
            </p:cNvPr>
            <p:cNvGrpSpPr>
              <a:grpSpLocks/>
            </p:cNvGrpSpPr>
            <p:nvPr/>
          </p:nvGrpSpPr>
          <p:grpSpPr bwMode="auto">
            <a:xfrm>
              <a:off x="2651" y="1162"/>
              <a:ext cx="501" cy="726"/>
              <a:chOff x="2560" y="1343"/>
              <a:chExt cx="501" cy="726"/>
            </a:xfrm>
          </p:grpSpPr>
          <p:sp>
            <p:nvSpPr>
              <p:cNvPr id="37902" name="Text Box 23">
                <a:extLst>
                  <a:ext uri="{FF2B5EF4-FFF2-40B4-BE49-F238E27FC236}">
                    <a16:creationId xmlns:a16="http://schemas.microsoft.com/office/drawing/2014/main" id="{00A63F2E-9717-CB40-AA3B-9C609535AFDC}"/>
                  </a:ext>
                </a:extLst>
              </p:cNvPr>
              <p:cNvSpPr txBox="1">
                <a:spLocks noChangeArrowheads="1"/>
              </p:cNvSpPr>
              <p:nvPr/>
            </p:nvSpPr>
            <p:spPr bwMode="auto">
              <a:xfrm>
                <a:off x="2560" y="1343"/>
                <a:ext cx="50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en-US" altLang="zh-CN" sz="1400">
                    <a:solidFill>
                      <a:schemeClr val="accent2"/>
                    </a:solidFill>
                    <a:latin typeface="BellGothic Black" pitchFamily="34" charset="0"/>
                  </a:rPr>
                  <a:t>nucleus</a:t>
                </a:r>
              </a:p>
            </p:txBody>
          </p:sp>
          <p:pic>
            <p:nvPicPr>
              <p:cNvPr id="37903" name="Picture 24" descr="三页粒子">
                <a:extLst>
                  <a:ext uri="{FF2B5EF4-FFF2-40B4-BE49-F238E27FC236}">
                    <a16:creationId xmlns:a16="http://schemas.microsoft.com/office/drawing/2014/main" id="{9F804D77-374E-1447-8A2D-D8AC2CD37D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6" y="1536"/>
                <a:ext cx="465"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7891" name="Rectangle 37">
            <a:extLst>
              <a:ext uri="{FF2B5EF4-FFF2-40B4-BE49-F238E27FC236}">
                <a16:creationId xmlns:a16="http://schemas.microsoft.com/office/drawing/2014/main" id="{E47F4BDA-9847-0E46-BFF0-0608A1D0F5AF}"/>
              </a:ext>
            </a:extLst>
          </p:cNvPr>
          <p:cNvSpPr>
            <a:spLocks noChangeArrowheads="1"/>
          </p:cNvSpPr>
          <p:nvPr/>
        </p:nvSpPr>
        <p:spPr bwMode="auto">
          <a:xfrm>
            <a:off x="990600" y="152400"/>
            <a:ext cx="7162800" cy="715963"/>
          </a:xfrm>
          <a:prstGeom prst="rect">
            <a:avLst/>
          </a:prstGeom>
          <a:solidFill>
            <a:srgbClr val="EFD80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buFontTx/>
              <a:buNone/>
            </a:pPr>
            <a:r>
              <a:rPr lang="en-US" altLang="zh-CN" sz="3600" b="1">
                <a:solidFill>
                  <a:srgbClr val="FF0000"/>
                </a:solidFill>
              </a:rPr>
              <a:t>Two Puzzles of Modern Physics</a:t>
            </a:r>
          </a:p>
        </p:txBody>
      </p:sp>
      <p:sp>
        <p:nvSpPr>
          <p:cNvPr id="37892" name="Rectangle 38">
            <a:extLst>
              <a:ext uri="{FF2B5EF4-FFF2-40B4-BE49-F238E27FC236}">
                <a16:creationId xmlns:a16="http://schemas.microsoft.com/office/drawing/2014/main" id="{57A4577F-78F3-DC41-937A-6B847BD35BEA}"/>
              </a:ext>
            </a:extLst>
          </p:cNvPr>
          <p:cNvSpPr>
            <a:spLocks noChangeArrowheads="1"/>
          </p:cNvSpPr>
          <p:nvPr/>
        </p:nvSpPr>
        <p:spPr bwMode="auto">
          <a:xfrm>
            <a:off x="4140200" y="1484313"/>
            <a:ext cx="4835525"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2800" b="1" dirty="0">
                <a:solidFill>
                  <a:schemeClr val="accent2"/>
                </a:solidFill>
              </a:rPr>
              <a:t>Missing Symmetry – all present theories are based on symmetry, but most symmetry quantum numbers are NOT conserved.</a:t>
            </a:r>
          </a:p>
          <a:p>
            <a:pPr eaLnBrk="1" hangingPunct="1"/>
            <a:r>
              <a:rPr kumimoji="0" lang="en-US" altLang="zh-CN" sz="2800" b="1" dirty="0">
                <a:solidFill>
                  <a:schemeClr val="accent2"/>
                </a:solidFill>
              </a:rPr>
              <a:t>Unseen Quarks – all hadrons are made of quarks, yet NO individual quark has been observed.</a:t>
            </a:r>
          </a:p>
          <a:p>
            <a:pPr eaLnBrk="1" hangingPunct="1"/>
            <a:endParaRPr kumimoji="0" lang="en-US" altLang="zh-CN" sz="2800" b="1" dirty="0">
              <a:solidFill>
                <a:srgbClr val="FF0000"/>
              </a:solidFill>
            </a:endParaRPr>
          </a:p>
        </p:txBody>
      </p:sp>
      <p:sp>
        <p:nvSpPr>
          <p:cNvPr id="37893" name="Text Box 39">
            <a:extLst>
              <a:ext uri="{FF2B5EF4-FFF2-40B4-BE49-F238E27FC236}">
                <a16:creationId xmlns:a16="http://schemas.microsoft.com/office/drawing/2014/main" id="{413A7817-D5A8-E443-824C-606611B8912C}"/>
              </a:ext>
            </a:extLst>
          </p:cNvPr>
          <p:cNvSpPr txBox="1">
            <a:spLocks noChangeArrowheads="1"/>
          </p:cNvSpPr>
          <p:nvPr/>
        </p:nvSpPr>
        <p:spPr bwMode="auto">
          <a:xfrm>
            <a:off x="7164388" y="981075"/>
            <a:ext cx="1781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b="1">
                <a:solidFill>
                  <a:srgbClr val="FF0000"/>
                </a:solidFill>
              </a:rPr>
              <a:t>-- T.D.Lee</a:t>
            </a:r>
          </a:p>
        </p:txBody>
      </p:sp>
      <p:sp>
        <p:nvSpPr>
          <p:cNvPr id="28" name="Line 26">
            <a:extLst>
              <a:ext uri="{FF2B5EF4-FFF2-40B4-BE49-F238E27FC236}">
                <a16:creationId xmlns:a16="http://schemas.microsoft.com/office/drawing/2014/main" id="{4126905D-0550-7041-935E-DEBC7DFAED81}"/>
              </a:ext>
            </a:extLst>
          </p:cNvPr>
          <p:cNvSpPr>
            <a:spLocks noChangeShapeType="1"/>
          </p:cNvSpPr>
          <p:nvPr/>
        </p:nvSpPr>
        <p:spPr bwMode="auto">
          <a:xfrm flipV="1">
            <a:off x="395288" y="990600"/>
            <a:ext cx="8353425" cy="0"/>
          </a:xfrm>
          <a:prstGeom prst="line">
            <a:avLst/>
          </a:prstGeom>
          <a:noFill/>
          <a:ln w="444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2" name="Picture 2">
            <a:extLst>
              <a:ext uri="{FF2B5EF4-FFF2-40B4-BE49-F238E27FC236}">
                <a16:creationId xmlns:a16="http://schemas.microsoft.com/office/drawing/2014/main" id="{355AE826-7AFA-2E4F-9480-7315E295DA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531" b="7631"/>
          <a:stretch>
            <a:fillRect/>
          </a:stretch>
        </p:blipFill>
        <p:spPr bwMode="auto">
          <a:xfrm>
            <a:off x="3448" y="914400"/>
            <a:ext cx="4572000"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7" name="Rectangle 2">
            <a:extLst>
              <a:ext uri="{FF2B5EF4-FFF2-40B4-BE49-F238E27FC236}">
                <a16:creationId xmlns:a16="http://schemas.microsoft.com/office/drawing/2014/main" id="{B0A675BB-8700-DE4B-B4ED-656B80079455}"/>
              </a:ext>
            </a:extLst>
          </p:cNvPr>
          <p:cNvSpPr>
            <a:spLocks noGrp="1" noChangeArrowheads="1"/>
          </p:cNvSpPr>
          <p:nvPr>
            <p:ph type="title"/>
          </p:nvPr>
        </p:nvSpPr>
        <p:spPr>
          <a:xfrm>
            <a:off x="838200" y="152400"/>
            <a:ext cx="7748588" cy="487363"/>
          </a:xfrm>
        </p:spPr>
        <p:txBody>
          <a:bodyPr/>
          <a:lstStyle/>
          <a:p>
            <a:pPr eaLnBrk="1" hangingPunct="1"/>
            <a:r>
              <a:rPr kumimoji="0" lang="en-US" altLang="zh-CN" sz="3600" dirty="0"/>
              <a:t>Nuclear Modification Factor</a:t>
            </a:r>
          </a:p>
        </p:txBody>
      </p:sp>
      <p:sp>
        <p:nvSpPr>
          <p:cNvPr id="65539" name="Text Box 9">
            <a:extLst>
              <a:ext uri="{FF2B5EF4-FFF2-40B4-BE49-F238E27FC236}">
                <a16:creationId xmlns:a16="http://schemas.microsoft.com/office/drawing/2014/main" id="{34B3D6BC-45A6-E94D-B87F-4775221A6D41}"/>
              </a:ext>
            </a:extLst>
          </p:cNvPr>
          <p:cNvSpPr txBox="1">
            <a:spLocks noChangeArrowheads="1"/>
          </p:cNvSpPr>
          <p:nvPr/>
        </p:nvSpPr>
        <p:spPr bwMode="auto">
          <a:xfrm>
            <a:off x="395288" y="4797152"/>
            <a:ext cx="7848600" cy="138499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000" dirty="0"/>
              <a:t>Factor 5 suppression</a:t>
            </a:r>
            <a:r>
              <a:rPr lang="zh-CN" altLang="en-US" sz="2000" dirty="0"/>
              <a:t> </a:t>
            </a:r>
            <a:r>
              <a:rPr lang="en-US" altLang="zh-CN" sz="2000" dirty="0"/>
              <a:t>at</a:t>
            </a:r>
            <a:r>
              <a:rPr lang="zh-CN" altLang="en-US" sz="2000" dirty="0"/>
              <a:t> </a:t>
            </a:r>
            <a:r>
              <a:rPr lang="en-US" altLang="zh-CN" sz="2000" dirty="0"/>
              <a:t>RHIC</a:t>
            </a:r>
            <a:r>
              <a:rPr lang="zh-CN" altLang="en-US" sz="2000" dirty="0"/>
              <a:t> </a:t>
            </a:r>
            <a:r>
              <a:rPr lang="en-US" altLang="zh-CN" sz="2000" dirty="0"/>
              <a:t>: large effect</a:t>
            </a:r>
          </a:p>
          <a:p>
            <a:pPr eaLnBrk="1" hangingPunct="1">
              <a:spcBef>
                <a:spcPct val="0"/>
              </a:spcBef>
              <a:buFontTx/>
              <a:buNone/>
            </a:pPr>
            <a:r>
              <a:rPr lang="en-US" altLang="zh-CN" sz="2000" dirty="0" err="1"/>
              <a:t>pQCD+energy</a:t>
            </a:r>
            <a:r>
              <a:rPr lang="en-US" altLang="zh-CN" sz="2000" dirty="0"/>
              <a:t> loss: initial density ~30 times cold nuclear matter</a:t>
            </a:r>
          </a:p>
          <a:p>
            <a:pPr eaLnBrk="1" hangingPunct="1">
              <a:buNone/>
              <a:defRPr/>
            </a:pPr>
            <a:r>
              <a:rPr lang="en-US" altLang="zh-CN" sz="2000" dirty="0"/>
              <a:t>At LHC(2.76TeV): the energy loss is stronger than that from RHIC (0.2TeV)</a:t>
            </a:r>
            <a:r>
              <a:rPr lang="zh-CN" altLang="en-US" sz="2000" dirty="0"/>
              <a:t> </a:t>
            </a:r>
            <a:r>
              <a:rPr lang="en-US" altLang="zh-CN" sz="2000" dirty="0">
                <a:latin typeface="Wingdings" charset="0"/>
                <a:cs typeface="Wingdings" charset="0"/>
              </a:rPr>
              <a:t></a:t>
            </a:r>
            <a:r>
              <a:rPr lang="en-US" altLang="zh-CN" sz="2000" dirty="0"/>
              <a:t> hotter/denser medium created at higher collision energy</a:t>
            </a:r>
          </a:p>
        </p:txBody>
      </p:sp>
      <p:graphicFrame>
        <p:nvGraphicFramePr>
          <p:cNvPr id="65540" name="Object 10">
            <a:extLst>
              <a:ext uri="{FF2B5EF4-FFF2-40B4-BE49-F238E27FC236}">
                <a16:creationId xmlns:a16="http://schemas.microsoft.com/office/drawing/2014/main" id="{FA79EEE6-E78E-CB47-B12B-BFC1213B6A37}"/>
              </a:ext>
            </a:extLst>
          </p:cNvPr>
          <p:cNvGraphicFramePr>
            <a:graphicFrameLocks noChangeAspect="1"/>
          </p:cNvGraphicFramePr>
          <p:nvPr>
            <p:extLst>
              <p:ext uri="{D42A27DB-BD31-4B8C-83A1-F6EECF244321}">
                <p14:modId xmlns:p14="http://schemas.microsoft.com/office/powerpoint/2010/main" val="68687638"/>
              </p:ext>
            </p:extLst>
          </p:nvPr>
        </p:nvGraphicFramePr>
        <p:xfrm>
          <a:off x="395288" y="3946241"/>
          <a:ext cx="2895600" cy="730250"/>
        </p:xfrm>
        <a:graphic>
          <a:graphicData uri="http://schemas.openxmlformats.org/presentationml/2006/ole">
            <mc:AlternateContent xmlns:mc="http://schemas.openxmlformats.org/markup-compatibility/2006">
              <mc:Choice xmlns:v="urn:schemas-microsoft-com:vml" Requires="v">
                <p:oleObj spid="_x0000_s336960" name="Equation" r:id="rId5" imgW="1816100" imgH="457200" progId="Equation.3">
                  <p:embed/>
                </p:oleObj>
              </mc:Choice>
              <mc:Fallback>
                <p:oleObj name="Equation" r:id="rId5" imgW="1816100" imgH="457200" progId="Equation.3">
                  <p:embed/>
                  <p:pic>
                    <p:nvPicPr>
                      <p:cNvPr id="65540" name="Object 10">
                        <a:extLst>
                          <a:ext uri="{FF2B5EF4-FFF2-40B4-BE49-F238E27FC236}">
                            <a16:creationId xmlns:a16="http://schemas.microsoft.com/office/drawing/2014/main" id="{FA79EEE6-E78E-CB47-B12B-BFC1213B6A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3946241"/>
                        <a:ext cx="2895600" cy="730250"/>
                      </a:xfrm>
                      <a:prstGeom prst="rect">
                        <a:avLst/>
                      </a:prstGeom>
                      <a:solidFill>
                        <a:srgbClr val="FFFF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65541" name="Line 32">
            <a:extLst>
              <a:ext uri="{FF2B5EF4-FFF2-40B4-BE49-F238E27FC236}">
                <a16:creationId xmlns:a16="http://schemas.microsoft.com/office/drawing/2014/main" id="{638F4D6C-5EAF-E24C-B7FA-68061D5E3E3F}"/>
              </a:ext>
            </a:extLst>
          </p:cNvPr>
          <p:cNvSpPr>
            <a:spLocks noChangeShapeType="1"/>
          </p:cNvSpPr>
          <p:nvPr/>
        </p:nvSpPr>
        <p:spPr bwMode="auto">
          <a:xfrm>
            <a:off x="395288" y="914400"/>
            <a:ext cx="82804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pic>
        <p:nvPicPr>
          <p:cNvPr id="13" name="Picture 4" descr="Screen shot 2011-11-08 at 00.20.41.png">
            <a:extLst>
              <a:ext uri="{FF2B5EF4-FFF2-40B4-BE49-F238E27FC236}">
                <a16:creationId xmlns:a16="http://schemas.microsoft.com/office/drawing/2014/main" id="{458118AB-A6E5-044F-B8C8-CB4A887CCAB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60778" y="1019970"/>
            <a:ext cx="3375566" cy="3144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Y:\my_talks\11NNV\raa_models.png">
            <a:extLst>
              <a:ext uri="{FF2B5EF4-FFF2-40B4-BE49-F238E27FC236}">
                <a16:creationId xmlns:a16="http://schemas.microsoft.com/office/drawing/2014/main" id="{D1CF1170-E827-6E45-A9A6-C862B5EAE6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1205" y="1019970"/>
            <a:ext cx="414496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9">
            <a:extLst>
              <a:ext uri="{FF2B5EF4-FFF2-40B4-BE49-F238E27FC236}">
                <a16:creationId xmlns:a16="http://schemas.microsoft.com/office/drawing/2014/main" id="{8AC3A218-1601-D546-AE8D-6B6FC97FF55D}"/>
              </a:ext>
            </a:extLst>
          </p:cNvPr>
          <p:cNvSpPr txBox="1">
            <a:spLocks noChangeArrowheads="1"/>
          </p:cNvSpPr>
          <p:nvPr/>
        </p:nvSpPr>
        <p:spPr bwMode="auto">
          <a:xfrm>
            <a:off x="395288" y="6302808"/>
            <a:ext cx="7848600" cy="40011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000" dirty="0" err="1"/>
              <a:t>pQCD</a:t>
            </a:r>
            <a:r>
              <a:rPr lang="en-US" altLang="zh-CN" sz="2000" dirty="0"/>
              <a:t> predictions consistent at larger </a:t>
            </a:r>
            <a:r>
              <a:rPr lang="en-US" altLang="zh-CN" sz="2000" dirty="0" err="1"/>
              <a:t>p</a:t>
            </a:r>
            <a:r>
              <a:rPr lang="en-US" altLang="zh-CN" sz="2000" baseline="-25000" dirty="0" err="1"/>
              <a:t>T</a:t>
            </a:r>
            <a:r>
              <a:rPr lang="en-US" altLang="zh-CN" sz="2000" dirty="0"/>
              <a:t> region: &gt; 10 GeV/c</a:t>
            </a:r>
            <a:endParaRPr lang="en-US" altLang="zh-CN" sz="2400" dirty="0">
              <a:solidFill>
                <a:schemeClr val="folHlink"/>
              </a:solidFill>
              <a:latin typeface="Times New Roman" panose="02020603050405020304" pitchFamily="18" charset="0"/>
            </a:endParaRPr>
          </a:p>
        </p:txBody>
      </p:sp>
    </p:spTree>
    <p:extLst>
      <p:ext uri="{BB962C8B-B14F-4D97-AF65-F5344CB8AC3E}">
        <p14:creationId xmlns:p14="http://schemas.microsoft.com/office/powerpoint/2010/main" val="418497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4D81B4-04B2-794B-B0C0-20F8A6DF7521}"/>
              </a:ext>
            </a:extLst>
          </p:cNvPr>
          <p:cNvSpPr>
            <a:spLocks noGrp="1"/>
          </p:cNvSpPr>
          <p:nvPr>
            <p:ph type="title"/>
          </p:nvPr>
        </p:nvSpPr>
        <p:spPr>
          <a:xfrm>
            <a:off x="457200" y="274638"/>
            <a:ext cx="8229600" cy="634082"/>
          </a:xfrm>
        </p:spPr>
        <p:txBody>
          <a:bodyPr/>
          <a:lstStyle/>
          <a:p>
            <a:r>
              <a:rPr lang="en" altLang="zh-CN" sz="3600" dirty="0"/>
              <a:t>Basics of hydrodynamics: ideal </a:t>
            </a:r>
            <a:endParaRPr kumimoji="1" lang="zh-CN" altLang="en-US" sz="3600" dirty="0"/>
          </a:p>
        </p:txBody>
      </p:sp>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23930663-B5E5-8F47-92D0-7FC39AE3D998}"/>
                  </a:ext>
                </a:extLst>
              </p:cNvPr>
              <p:cNvSpPr/>
              <p:nvPr/>
            </p:nvSpPr>
            <p:spPr>
              <a:xfrm>
                <a:off x="566473" y="2551489"/>
                <a:ext cx="8229600" cy="4031873"/>
              </a:xfrm>
              <a:prstGeom prst="rect">
                <a:avLst/>
              </a:prstGeom>
            </p:spPr>
            <p:txBody>
              <a:bodyPr wrap="square">
                <a:spAutoFit/>
              </a:bodyPr>
              <a:lstStyle/>
              <a:p>
                <a:r>
                  <a:rPr lang="en" altLang="zh-CN" sz="2400" dirty="0">
                    <a:latin typeface="ArialMT"/>
                  </a:rPr>
                  <a:t>System always in local equilibrium: ideal hydrodynamics </a:t>
                </a:r>
              </a:p>
              <a:p>
                <a:endParaRPr lang="en" altLang="zh-CN" sz="2400" dirty="0">
                  <a:latin typeface="ArialMT"/>
                </a:endParaRPr>
              </a:p>
              <a:p>
                <a:pPr/>
                <a14:m>
                  <m:oMathPara xmlns:m="http://schemas.openxmlformats.org/officeDocument/2006/math">
                    <m:oMathParaPr>
                      <m:jc m:val="centerGroup"/>
                    </m:oMathParaPr>
                    <m:oMath xmlns:m="http://schemas.openxmlformats.org/officeDocument/2006/math">
                      <m:sSup>
                        <m:sSupPr>
                          <m:ctrlPr>
                            <a:rPr lang="en" altLang="zh-CN" sz="3200" i="1" smtClean="0">
                              <a:latin typeface="Cambria Math" panose="02040503050406030204" pitchFamily="18" charset="0"/>
                            </a:rPr>
                          </m:ctrlPr>
                        </m:sSupPr>
                        <m:e>
                          <m:r>
                            <a:rPr lang="en-US" altLang="zh-CN" sz="3200" b="0" i="1" smtClean="0">
                              <a:latin typeface="Cambria Math" panose="02040503050406030204" pitchFamily="18" charset="0"/>
                            </a:rPr>
                            <m:t>𝑇</m:t>
                          </m:r>
                        </m:e>
                        <m:sup>
                          <m:r>
                            <a:rPr lang="en" altLang="zh-CN" sz="3200" i="1" smtClean="0">
                              <a:latin typeface="Cambria Math" panose="02040503050406030204" pitchFamily="18" charset="0"/>
                              <a:ea typeface="Cambria Math" panose="02040503050406030204" pitchFamily="18" charset="0"/>
                            </a:rPr>
                            <m:t>𝜇𝜈</m:t>
                          </m:r>
                        </m:sup>
                      </m:sSup>
                      <m:r>
                        <a:rPr lang="en-US" altLang="zh-CN" sz="3200" b="0" i="1" smtClean="0">
                          <a:latin typeface="Cambria Math" panose="02040503050406030204" pitchFamily="18" charset="0"/>
                        </a:rPr>
                        <m:t> =  </m:t>
                      </m:r>
                      <m:d>
                        <m:dPr>
                          <m:ctrlPr>
                            <a:rPr lang="en-US" altLang="zh-CN" sz="3200" b="0" i="1" smtClean="0">
                              <a:latin typeface="Cambria Math" panose="02040503050406030204" pitchFamily="18" charset="0"/>
                            </a:rPr>
                          </m:ctrlPr>
                        </m:dPr>
                        <m:e>
                          <m:r>
                            <a:rPr lang="en-US" altLang="zh-CN" sz="3200" b="0" i="1" smtClean="0">
                              <a:latin typeface="Cambria Math" panose="02040503050406030204" pitchFamily="18" charset="0"/>
                              <a:ea typeface="Cambria Math" panose="02040503050406030204" pitchFamily="18" charset="0"/>
                            </a:rPr>
                            <m:t>𝜀</m:t>
                          </m:r>
                          <m:r>
                            <a:rPr lang="en-US" altLang="zh-CN" sz="3200" b="0" i="1" smtClean="0">
                              <a:latin typeface="Cambria Math" panose="02040503050406030204" pitchFamily="18" charset="0"/>
                              <a:ea typeface="Cambria Math" panose="02040503050406030204" pitchFamily="18" charset="0"/>
                            </a:rPr>
                            <m:t>+</m:t>
                          </m:r>
                          <m:r>
                            <a:rPr lang="en-US" altLang="zh-CN" sz="3200" b="0" i="1" smtClean="0">
                              <a:latin typeface="Cambria Math" panose="02040503050406030204" pitchFamily="18" charset="0"/>
                              <a:ea typeface="Cambria Math" panose="02040503050406030204" pitchFamily="18" charset="0"/>
                            </a:rPr>
                            <m:t>𝑃</m:t>
                          </m:r>
                        </m:e>
                      </m:d>
                      <m:sSup>
                        <m:sSupPr>
                          <m:ctrlPr>
                            <a:rPr lang="en-US" altLang="zh-CN" sz="3200" b="0" i="1" smtClean="0">
                              <a:latin typeface="Cambria Math" panose="02040503050406030204" pitchFamily="18" charset="0"/>
                            </a:rPr>
                          </m:ctrlPr>
                        </m:sSupPr>
                        <m:e>
                          <m:r>
                            <a:rPr lang="en-US" altLang="zh-CN" sz="3200" b="0" i="1" smtClean="0">
                              <a:latin typeface="Cambria Math" panose="02040503050406030204" pitchFamily="18" charset="0"/>
                            </a:rPr>
                            <m:t>𝑢</m:t>
                          </m:r>
                        </m:e>
                        <m:sup>
                          <m:r>
                            <a:rPr lang="en-US" altLang="zh-CN" sz="3200" b="0" i="1" smtClean="0">
                              <a:latin typeface="Cambria Math" panose="02040503050406030204" pitchFamily="18" charset="0"/>
                              <a:ea typeface="Cambria Math" panose="02040503050406030204" pitchFamily="18" charset="0"/>
                            </a:rPr>
                            <m:t>𝜇</m:t>
                          </m:r>
                        </m:sup>
                      </m:sSup>
                      <m:sSup>
                        <m:sSupPr>
                          <m:ctrlPr>
                            <a:rPr lang="en-US" altLang="zh-CN" sz="3200" b="0" i="1" smtClean="0">
                              <a:latin typeface="Cambria Math" panose="02040503050406030204" pitchFamily="18" charset="0"/>
                            </a:rPr>
                          </m:ctrlPr>
                        </m:sSupPr>
                        <m:e>
                          <m:r>
                            <a:rPr lang="en-US" altLang="zh-CN" sz="3200" b="0" i="1" smtClean="0">
                              <a:latin typeface="Cambria Math" panose="02040503050406030204" pitchFamily="18" charset="0"/>
                            </a:rPr>
                            <m:t>𝑢</m:t>
                          </m:r>
                        </m:e>
                        <m:sup>
                          <m:r>
                            <a:rPr lang="en-US" altLang="zh-CN" sz="3200" b="0" i="1" smtClean="0">
                              <a:latin typeface="Cambria Math" panose="02040503050406030204" pitchFamily="18" charset="0"/>
                              <a:ea typeface="Cambria Math" panose="02040503050406030204" pitchFamily="18" charset="0"/>
                            </a:rPr>
                            <m:t>𝜈</m:t>
                          </m:r>
                        </m:sup>
                      </m:sSup>
                      <m:r>
                        <a:rPr lang="en-US" altLang="zh-CN" sz="3200" b="0" i="1" smtClean="0">
                          <a:latin typeface="Cambria Math" panose="02040503050406030204" pitchFamily="18" charset="0"/>
                        </a:rPr>
                        <m:t> −</m:t>
                      </m:r>
                      <m:r>
                        <a:rPr lang="en-US" altLang="zh-CN" sz="3200" b="0" i="1" smtClean="0">
                          <a:latin typeface="Cambria Math" panose="02040503050406030204" pitchFamily="18" charset="0"/>
                        </a:rPr>
                        <m:t>𝑃</m:t>
                      </m:r>
                      <m:sSup>
                        <m:sSupPr>
                          <m:ctrlPr>
                            <a:rPr lang="en-US" altLang="zh-CN" sz="3200" b="0" i="1" smtClean="0">
                              <a:latin typeface="Cambria Math" panose="02040503050406030204" pitchFamily="18" charset="0"/>
                            </a:rPr>
                          </m:ctrlPr>
                        </m:sSupPr>
                        <m:e>
                          <m:r>
                            <a:rPr lang="en-US" altLang="zh-CN" sz="3200" b="0" i="1" smtClean="0">
                              <a:latin typeface="Cambria Math" panose="02040503050406030204" pitchFamily="18" charset="0"/>
                            </a:rPr>
                            <m:t>𝑔</m:t>
                          </m:r>
                        </m:e>
                        <m:sup>
                          <m:r>
                            <a:rPr lang="en-US" altLang="zh-CN" sz="3200" b="0" i="1" smtClean="0">
                              <a:latin typeface="Cambria Math" panose="02040503050406030204" pitchFamily="18" charset="0"/>
                              <a:ea typeface="Cambria Math" panose="02040503050406030204" pitchFamily="18" charset="0"/>
                            </a:rPr>
                            <m:t>𝜇𝜈</m:t>
                          </m:r>
                        </m:sup>
                      </m:sSup>
                    </m:oMath>
                  </m:oMathPara>
                </a14:m>
                <a:endParaRPr lang="en-US" altLang="zh-CN" sz="3200" b="0" dirty="0">
                  <a:latin typeface="ArialMT"/>
                </a:endParaRPr>
              </a:p>
              <a:p>
                <a:r>
                  <a:rPr lang="en" altLang="zh-CN" sz="3200" dirty="0">
                    <a:latin typeface="ArialMT"/>
                  </a:rPr>
                  <a:t>            </a:t>
                </a:r>
                <a14:m>
                  <m:oMath xmlns:m="http://schemas.openxmlformats.org/officeDocument/2006/math">
                    <m:sSup>
                      <m:sSupPr>
                        <m:ctrlPr>
                          <a:rPr lang="en" altLang="zh-CN" sz="3200" i="1" smtClean="0">
                            <a:latin typeface="Cambria Math" panose="02040503050406030204" pitchFamily="18" charset="0"/>
                          </a:rPr>
                        </m:ctrlPr>
                      </m:sSupPr>
                      <m:e>
                        <m:r>
                          <a:rPr lang="en-US" altLang="zh-CN" sz="3200" b="0" i="1" smtClean="0">
                            <a:latin typeface="Cambria Math" panose="02040503050406030204" pitchFamily="18" charset="0"/>
                          </a:rPr>
                          <m:t>𝑁</m:t>
                        </m:r>
                      </m:e>
                      <m:sup>
                        <m:r>
                          <a:rPr lang="en" altLang="zh-CN" sz="3200" i="1" smtClean="0">
                            <a:latin typeface="Cambria Math" panose="02040503050406030204" pitchFamily="18" charset="0"/>
                            <a:ea typeface="Cambria Math" panose="02040503050406030204" pitchFamily="18" charset="0"/>
                          </a:rPr>
                          <m:t>𝜇</m:t>
                        </m:r>
                      </m:sup>
                    </m:sSup>
                    <m:r>
                      <a:rPr lang="en-US" altLang="zh-CN" sz="3200" b="0" i="1" smtClean="0">
                        <a:latin typeface="Cambria Math" panose="02040503050406030204" pitchFamily="18" charset="0"/>
                      </a:rPr>
                      <m:t>   =   </m:t>
                    </m:r>
                    <m:r>
                      <a:rPr lang="en-US" altLang="zh-CN" sz="3200" b="0" i="1" smtClean="0">
                        <a:latin typeface="Cambria Math" panose="02040503050406030204" pitchFamily="18" charset="0"/>
                      </a:rPr>
                      <m:t>𝑛</m:t>
                    </m:r>
                    <m:sSup>
                      <m:sSupPr>
                        <m:ctrlPr>
                          <a:rPr lang="en-US" altLang="zh-CN" sz="3200" i="1">
                            <a:latin typeface="Cambria Math" panose="02040503050406030204" pitchFamily="18" charset="0"/>
                          </a:rPr>
                        </m:ctrlPr>
                      </m:sSupPr>
                      <m:e>
                        <m:r>
                          <a:rPr lang="en-US" altLang="zh-CN" sz="3200" i="1">
                            <a:latin typeface="Cambria Math" panose="02040503050406030204" pitchFamily="18" charset="0"/>
                          </a:rPr>
                          <m:t>𝑢</m:t>
                        </m:r>
                      </m:e>
                      <m:sup>
                        <m:r>
                          <a:rPr lang="en-US" altLang="zh-CN" sz="3200" i="1">
                            <a:latin typeface="Cambria Math" panose="02040503050406030204" pitchFamily="18" charset="0"/>
                            <a:ea typeface="Cambria Math" panose="02040503050406030204" pitchFamily="18" charset="0"/>
                          </a:rPr>
                          <m:t>𝜇</m:t>
                        </m:r>
                      </m:sup>
                    </m:sSup>
                  </m:oMath>
                </a14:m>
                <a:endParaRPr lang="en" altLang="zh-CN" sz="3200" dirty="0">
                  <a:latin typeface="ArialMT"/>
                </a:endParaRPr>
              </a:p>
              <a:p>
                <a:endParaRPr lang="en" altLang="zh-CN" sz="2400" dirty="0">
                  <a:latin typeface="ArialMT"/>
                </a:endParaRPr>
              </a:p>
              <a:p>
                <a:r>
                  <a:rPr lang="en" altLang="zh-CN" sz="2400" dirty="0">
                    <a:latin typeface="ArialMT"/>
                  </a:rPr>
                  <a:t>Six unknown: </a:t>
                </a:r>
                <a:r>
                  <a:rPr lang="el-GR" altLang="zh-CN" sz="2400" dirty="0">
                    <a:solidFill>
                      <a:srgbClr val="FF0000"/>
                    </a:solidFill>
                    <a:latin typeface="ArialMT"/>
                  </a:rPr>
                  <a:t>ε</a:t>
                </a:r>
                <a:r>
                  <a:rPr lang="el-GR" altLang="zh-CN" sz="2400" dirty="0">
                    <a:latin typeface="ArialMT"/>
                  </a:rPr>
                  <a:t>, </a:t>
                </a:r>
                <a:r>
                  <a:rPr lang="en" altLang="zh-CN" sz="2400" dirty="0">
                    <a:solidFill>
                      <a:srgbClr val="FF0000"/>
                    </a:solidFill>
                    <a:latin typeface="ArialMT"/>
                  </a:rPr>
                  <a:t>P</a:t>
                </a:r>
                <a:r>
                  <a:rPr lang="en" altLang="zh-CN" sz="2400" dirty="0">
                    <a:latin typeface="ArialMT"/>
                  </a:rPr>
                  <a:t>,</a:t>
                </a:r>
                <a:r>
                  <a:rPr lang="en-US" altLang="zh-CN" sz="2400" dirty="0"/>
                  <a:t> </a:t>
                </a:r>
                <a14:m>
                  <m:oMath xmlns:m="http://schemas.openxmlformats.org/officeDocument/2006/math">
                    <m:sSup>
                      <m:sSupPr>
                        <m:ctrlPr>
                          <a:rPr lang="en-US" altLang="zh-CN" sz="2400" i="1">
                            <a:latin typeface="Cambria Math" panose="02040503050406030204" pitchFamily="18" charset="0"/>
                          </a:rPr>
                        </m:ctrlPr>
                      </m:sSupPr>
                      <m:e>
                        <m:r>
                          <a:rPr lang="en-US" altLang="zh-CN" sz="2400" i="1">
                            <a:latin typeface="Cambria Math" panose="02040503050406030204" pitchFamily="18" charset="0"/>
                          </a:rPr>
                          <m:t>𝑢</m:t>
                        </m:r>
                      </m:e>
                      <m:sup>
                        <m:r>
                          <a:rPr lang="en-US" altLang="zh-CN" sz="2400" i="1">
                            <a:latin typeface="Cambria Math" panose="02040503050406030204" pitchFamily="18" charset="0"/>
                            <a:ea typeface="Cambria Math" panose="02040503050406030204" pitchFamily="18" charset="0"/>
                          </a:rPr>
                          <m:t>𝜇</m:t>
                        </m:r>
                      </m:sup>
                    </m:sSup>
                  </m:oMath>
                </a14:m>
                <a:r>
                  <a:rPr lang="el-GR" altLang="zh-CN" sz="2400" dirty="0">
                    <a:latin typeface="ArialMT"/>
                  </a:rPr>
                  <a:t>, </a:t>
                </a:r>
                <a:r>
                  <a:rPr lang="en" altLang="zh-CN" sz="2400" dirty="0">
                    <a:latin typeface="ArialMT"/>
                  </a:rPr>
                  <a:t>and </a:t>
                </a:r>
                <a:r>
                  <a:rPr lang="en" altLang="zh-CN" sz="2400" dirty="0">
                    <a:solidFill>
                      <a:srgbClr val="FF0000"/>
                    </a:solidFill>
                    <a:latin typeface="ArialMT"/>
                  </a:rPr>
                  <a:t>n</a:t>
                </a:r>
                <a:r>
                  <a:rPr lang="en" altLang="zh-CN" sz="2400" dirty="0">
                    <a:latin typeface="ArialMT"/>
                  </a:rPr>
                  <a:t>, only five equations-of-motion </a:t>
                </a:r>
              </a:p>
              <a:p>
                <a:endParaRPr lang="en" altLang="zh-CN" sz="2400" dirty="0"/>
              </a:p>
              <a:p>
                <a:r>
                  <a:rPr lang="en" altLang="zh-CN" sz="2400" dirty="0">
                    <a:latin typeface="ArialMT"/>
                  </a:rPr>
                  <a:t>Closed by the equation-of-state (EOS) :* </a:t>
                </a:r>
                <a:r>
                  <a:rPr lang="el-GR" altLang="zh-CN" sz="2400" dirty="0">
                    <a:solidFill>
                      <a:srgbClr val="FF0000"/>
                    </a:solidFill>
                    <a:latin typeface="ArialMT"/>
                  </a:rPr>
                  <a:t>ε=ε(</a:t>
                </a:r>
                <a:r>
                  <a:rPr lang="en" altLang="zh-CN" sz="2400" dirty="0">
                    <a:solidFill>
                      <a:srgbClr val="FF0000"/>
                    </a:solidFill>
                    <a:latin typeface="ArialMT"/>
                  </a:rPr>
                  <a:t>P) </a:t>
                </a:r>
              </a:p>
              <a:p>
                <a:endParaRPr lang="en" altLang="zh-CN" sz="2400" dirty="0">
                  <a:solidFill>
                    <a:srgbClr val="FF0000"/>
                  </a:solidFill>
                  <a:latin typeface="ArialMT"/>
                </a:endParaRPr>
              </a:p>
              <a:p>
                <a:r>
                  <a:rPr lang="en" altLang="zh-CN" sz="2400" dirty="0">
                    <a:solidFill>
                      <a:srgbClr val="FF0000"/>
                    </a:solidFill>
                    <a:latin typeface="ArialMT"/>
                  </a:rPr>
                  <a:t>Hydro-response controlled by QCD </a:t>
                </a:r>
                <a:r>
                  <a:rPr lang="en" altLang="zh-CN" sz="2400" dirty="0" err="1">
                    <a:solidFill>
                      <a:srgbClr val="FF0000"/>
                    </a:solidFill>
                    <a:latin typeface="ArialMT"/>
                  </a:rPr>
                  <a:t>EoS</a:t>
                </a:r>
                <a:r>
                  <a:rPr lang="en" altLang="zh-CN" sz="2400" dirty="0">
                    <a:solidFill>
                      <a:srgbClr val="FF0000"/>
                    </a:solidFill>
                    <a:latin typeface="ArialMT"/>
                  </a:rPr>
                  <a:t> </a:t>
                </a:r>
                <a:endParaRPr lang="en" altLang="zh-CN" sz="2400" dirty="0">
                  <a:effectLst/>
                </a:endParaRPr>
              </a:p>
            </p:txBody>
          </p:sp>
        </mc:Choice>
        <mc:Fallback xmlns="">
          <p:sp>
            <p:nvSpPr>
              <p:cNvPr id="5" name="矩形 4">
                <a:extLst>
                  <a:ext uri="{FF2B5EF4-FFF2-40B4-BE49-F238E27FC236}">
                    <a16:creationId xmlns:a16="http://schemas.microsoft.com/office/drawing/2014/main" id="{23930663-B5E5-8F47-92D0-7FC39AE3D998}"/>
                  </a:ext>
                </a:extLst>
              </p:cNvPr>
              <p:cNvSpPr>
                <a:spLocks noRot="1" noChangeAspect="1" noMove="1" noResize="1" noEditPoints="1" noAdjustHandles="1" noChangeArrowheads="1" noChangeShapeType="1" noTextEdit="1"/>
              </p:cNvSpPr>
              <p:nvPr/>
            </p:nvSpPr>
            <p:spPr>
              <a:xfrm>
                <a:off x="566473" y="2551489"/>
                <a:ext cx="8229600" cy="4031873"/>
              </a:xfrm>
              <a:prstGeom prst="rect">
                <a:avLst/>
              </a:prstGeom>
              <a:blipFill>
                <a:blip r:embed="rId2"/>
                <a:stretch>
                  <a:fillRect l="-1233" t="-1572" r="-154" b="-251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F6DFFFC6-180B-9549-B15D-1DA4C43BDED8}"/>
                  </a:ext>
                </a:extLst>
              </p:cNvPr>
              <p:cNvSpPr txBox="1"/>
              <p:nvPr/>
            </p:nvSpPr>
            <p:spPr>
              <a:xfrm>
                <a:off x="577156" y="1217765"/>
                <a:ext cx="7989688" cy="1116781"/>
              </a:xfrm>
              <a:prstGeom prst="rect">
                <a:avLst/>
              </a:prstGeom>
              <a:solidFill>
                <a:schemeClr val="bg1"/>
              </a:solid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rtlCol="0">
                <a:spAutoFit/>
              </a:bodyPr>
              <a:lstStyle/>
              <a:p>
                <a:r>
                  <a:rPr kumimoji="1" lang="en-US" altLang="zh-CN" sz="2400" dirty="0">
                    <a:ln>
                      <a:noFill/>
                    </a:ln>
                  </a:rPr>
                  <a:t>Energy-momentum conservation      Charge conservation</a:t>
                </a:r>
              </a:p>
              <a:p>
                <a:endParaRPr kumimoji="1" lang="en-US" altLang="zh-CN" sz="800" dirty="0">
                  <a:ln>
                    <a:noFill/>
                  </a:ln>
                </a:endParaRPr>
              </a:p>
              <a:p>
                <a14:m>
                  <m:oMath xmlns:m="http://schemas.openxmlformats.org/officeDocument/2006/math">
                    <m:sSup>
                      <m:sSupPr>
                        <m:ctrlPr>
                          <a:rPr lang="en" altLang="zh-CN" sz="3200" i="1">
                            <a:ln>
                              <a:noFill/>
                            </a:ln>
                            <a:latin typeface="Cambria Math" panose="02040503050406030204" pitchFamily="18" charset="0"/>
                          </a:rPr>
                        </m:ctrlPr>
                      </m:sSupPr>
                      <m:e>
                        <m:sSub>
                          <m:sSubPr>
                            <m:ctrlPr>
                              <a:rPr lang="en" altLang="zh-CN" sz="3200" i="1">
                                <a:ln>
                                  <a:noFill/>
                                </a:ln>
                                <a:latin typeface="Cambria Math" panose="02040503050406030204" pitchFamily="18" charset="0"/>
                                <a:ea typeface="Cambria Math" panose="02040503050406030204" pitchFamily="18" charset="0"/>
                              </a:rPr>
                            </m:ctrlPr>
                          </m:sSubPr>
                          <m:e>
                            <m:r>
                              <a:rPr lang="en-US" altLang="zh-CN" sz="3200" b="0" i="1" smtClean="0">
                                <a:ln>
                                  <a:noFill/>
                                </a:ln>
                                <a:latin typeface="Cambria Math" panose="02040503050406030204" pitchFamily="18" charset="0"/>
                                <a:ea typeface="Cambria Math" panose="02040503050406030204" pitchFamily="18" charset="0"/>
                              </a:rPr>
                              <m:t>              </m:t>
                            </m:r>
                            <m:r>
                              <a:rPr lang="en" altLang="zh-CN" sz="3200" i="1">
                                <a:ln>
                                  <a:noFill/>
                                </a:ln>
                                <a:latin typeface="Cambria Math" panose="02040503050406030204" pitchFamily="18" charset="0"/>
                                <a:ea typeface="Cambria Math" panose="02040503050406030204" pitchFamily="18" charset="0"/>
                              </a:rPr>
                              <m:t>𝜕</m:t>
                            </m:r>
                          </m:e>
                          <m:sub>
                            <m:r>
                              <a:rPr lang="en" altLang="zh-CN" sz="3200" i="1">
                                <a:ln>
                                  <a:noFill/>
                                </a:ln>
                                <a:latin typeface="Cambria Math" panose="02040503050406030204" pitchFamily="18" charset="0"/>
                                <a:ea typeface="Cambria Math" panose="02040503050406030204" pitchFamily="18" charset="0"/>
                              </a:rPr>
                              <m:t>𝜇</m:t>
                            </m:r>
                          </m:sub>
                        </m:sSub>
                        <m:r>
                          <a:rPr lang="en-US" altLang="zh-CN" sz="3200" i="1">
                            <a:ln>
                              <a:noFill/>
                            </a:ln>
                            <a:latin typeface="Cambria Math" panose="02040503050406030204" pitchFamily="18" charset="0"/>
                          </a:rPr>
                          <m:t>𝑇</m:t>
                        </m:r>
                      </m:e>
                      <m:sup>
                        <m:r>
                          <a:rPr lang="en" altLang="zh-CN" sz="3200" i="1">
                            <a:ln>
                              <a:noFill/>
                            </a:ln>
                            <a:latin typeface="Cambria Math" panose="02040503050406030204" pitchFamily="18" charset="0"/>
                            <a:ea typeface="Cambria Math" panose="02040503050406030204" pitchFamily="18" charset="0"/>
                          </a:rPr>
                          <m:t>𝜇𝜈</m:t>
                        </m:r>
                      </m:sup>
                    </m:sSup>
                    <m:r>
                      <a:rPr lang="en-US" altLang="zh-CN" sz="3200" i="1">
                        <a:ln>
                          <a:noFill/>
                        </a:ln>
                        <a:latin typeface="Cambria Math" panose="02040503050406030204" pitchFamily="18" charset="0"/>
                        <a:ea typeface="Cambria Math" panose="02040503050406030204" pitchFamily="18" charset="0"/>
                      </a:rPr>
                      <m:t> </m:t>
                    </m:r>
                    <m:r>
                      <a:rPr lang="en-US" altLang="zh-CN" sz="3200" i="1">
                        <a:ln>
                          <a:noFill/>
                        </a:ln>
                        <a:latin typeface="Cambria Math" panose="02040503050406030204" pitchFamily="18" charset="0"/>
                      </a:rPr>
                      <m:t>=  0.     </m:t>
                    </m:r>
                    <m:sSub>
                      <m:sSubPr>
                        <m:ctrlPr>
                          <a:rPr lang="en" altLang="zh-CN" sz="3200" i="1">
                            <a:ln>
                              <a:noFill/>
                            </a:ln>
                            <a:latin typeface="Cambria Math" panose="02040503050406030204" pitchFamily="18" charset="0"/>
                            <a:ea typeface="Cambria Math" panose="02040503050406030204" pitchFamily="18" charset="0"/>
                          </a:rPr>
                        </m:ctrlPr>
                      </m:sSubPr>
                      <m:e>
                        <m:r>
                          <a:rPr lang="en-US" altLang="zh-CN" sz="3200" i="1">
                            <a:ln>
                              <a:noFill/>
                            </a:ln>
                            <a:latin typeface="Cambria Math" panose="02040503050406030204" pitchFamily="18" charset="0"/>
                            <a:ea typeface="Cambria Math" panose="02040503050406030204" pitchFamily="18" charset="0"/>
                          </a:rPr>
                          <m:t>                </m:t>
                        </m:r>
                        <m:r>
                          <a:rPr lang="en" altLang="zh-CN" sz="3200" i="1">
                            <a:ln>
                              <a:noFill/>
                            </a:ln>
                            <a:latin typeface="Cambria Math" panose="02040503050406030204" pitchFamily="18" charset="0"/>
                            <a:ea typeface="Cambria Math" panose="02040503050406030204" pitchFamily="18" charset="0"/>
                          </a:rPr>
                          <m:t>𝜕</m:t>
                        </m:r>
                      </m:e>
                      <m:sub>
                        <m:r>
                          <a:rPr lang="en" altLang="zh-CN" sz="3200" i="1">
                            <a:ln>
                              <a:noFill/>
                            </a:ln>
                            <a:latin typeface="Cambria Math" panose="02040503050406030204" pitchFamily="18" charset="0"/>
                            <a:ea typeface="Cambria Math" panose="02040503050406030204" pitchFamily="18" charset="0"/>
                          </a:rPr>
                          <m:t>𝜇</m:t>
                        </m:r>
                      </m:sub>
                    </m:sSub>
                  </m:oMath>
                </a14:m>
                <a:r>
                  <a:rPr lang="en" altLang="zh-CN" sz="3200" dirty="0">
                    <a:ln>
                      <a:noFill/>
                    </a:ln>
                  </a:rPr>
                  <a:t> </a:t>
                </a:r>
                <a14:m>
                  <m:oMath xmlns:m="http://schemas.openxmlformats.org/officeDocument/2006/math">
                    <m:sSup>
                      <m:sSupPr>
                        <m:ctrlPr>
                          <a:rPr lang="en" altLang="zh-CN" sz="3200" i="1">
                            <a:ln>
                              <a:noFill/>
                            </a:ln>
                            <a:latin typeface="Cambria Math" panose="02040503050406030204" pitchFamily="18" charset="0"/>
                          </a:rPr>
                        </m:ctrlPr>
                      </m:sSupPr>
                      <m:e>
                        <m:r>
                          <a:rPr lang="en-US" altLang="zh-CN" sz="3200" i="1">
                            <a:ln>
                              <a:noFill/>
                            </a:ln>
                            <a:latin typeface="Cambria Math" panose="02040503050406030204" pitchFamily="18" charset="0"/>
                          </a:rPr>
                          <m:t>𝑁</m:t>
                        </m:r>
                      </m:e>
                      <m:sup>
                        <m:r>
                          <a:rPr lang="en" altLang="zh-CN" sz="3200" i="1">
                            <a:ln>
                              <a:noFill/>
                            </a:ln>
                            <a:latin typeface="Cambria Math" panose="02040503050406030204" pitchFamily="18" charset="0"/>
                            <a:ea typeface="Cambria Math" panose="02040503050406030204" pitchFamily="18" charset="0"/>
                          </a:rPr>
                          <m:t>𝜇</m:t>
                        </m:r>
                      </m:sup>
                    </m:sSup>
                    <m:r>
                      <a:rPr lang="en-US" altLang="zh-CN" sz="3200">
                        <a:ln>
                          <a:noFill/>
                        </a:ln>
                        <a:latin typeface="Cambria Math" panose="02040503050406030204" pitchFamily="18" charset="0"/>
                        <a:ea typeface="Cambria Math" panose="02040503050406030204" pitchFamily="18" charset="0"/>
                      </a:rPr>
                      <m:t> =</m:t>
                    </m:r>
                    <m:r>
                      <a:rPr lang="en-US" altLang="zh-CN" sz="3200" i="1">
                        <a:ln>
                          <a:noFill/>
                        </a:ln>
                        <a:latin typeface="Cambria Math" panose="02040503050406030204" pitchFamily="18" charset="0"/>
                        <a:ea typeface="Cambria Math" panose="02040503050406030204" pitchFamily="18" charset="0"/>
                      </a:rPr>
                      <m:t> 0</m:t>
                    </m:r>
                  </m:oMath>
                </a14:m>
                <a:endParaRPr kumimoji="1" lang="en-US" altLang="zh-CN" sz="3200" dirty="0">
                  <a:ln>
                    <a:noFill/>
                  </a:ln>
                </a:endParaRPr>
              </a:p>
            </p:txBody>
          </p:sp>
        </mc:Choice>
        <mc:Fallback xmlns="">
          <p:sp>
            <p:nvSpPr>
              <p:cNvPr id="7" name="文本框 6">
                <a:extLst>
                  <a:ext uri="{FF2B5EF4-FFF2-40B4-BE49-F238E27FC236}">
                    <a16:creationId xmlns:a16="http://schemas.microsoft.com/office/drawing/2014/main" id="{F6DFFFC6-180B-9549-B15D-1DA4C43BDED8}"/>
                  </a:ext>
                </a:extLst>
              </p:cNvPr>
              <p:cNvSpPr txBox="1">
                <a:spLocks noRot="1" noChangeAspect="1" noMove="1" noResize="1" noEditPoints="1" noAdjustHandles="1" noChangeArrowheads="1" noChangeShapeType="1" noTextEdit="1"/>
              </p:cNvSpPr>
              <p:nvPr/>
            </p:nvSpPr>
            <p:spPr>
              <a:xfrm>
                <a:off x="577156" y="1217765"/>
                <a:ext cx="7989688" cy="1116781"/>
              </a:xfrm>
              <a:prstGeom prst="rect">
                <a:avLst/>
              </a:prstGeom>
              <a:blipFill>
                <a:blip r:embed="rId3"/>
                <a:stretch>
                  <a:fillRect l="-1429" t="-3333" r="-159" b="-7778"/>
                </a:stretch>
              </a:blipFill>
              <a:ln w="9525" cap="flat" cmpd="sng" algn="ctr">
                <a:solidFill>
                  <a:schemeClr val="accent2"/>
                </a:solidFill>
                <a:prstDash val="solid"/>
                <a:round/>
                <a:headEnd type="none" w="med" len="med"/>
                <a:tailEnd type="none" w="med" len="med"/>
              </a:ln>
            </p:spPr>
            <p:txBody>
              <a:bodyPr/>
              <a:lstStyle/>
              <a:p>
                <a:r>
                  <a:rPr lang="zh-CN" altLang="en-US">
                    <a:noFill/>
                  </a:rPr>
                  <a:t> </a:t>
                </a:r>
              </a:p>
            </p:txBody>
          </p:sp>
        </mc:Fallback>
      </mc:AlternateContent>
      <p:sp>
        <p:nvSpPr>
          <p:cNvPr id="9" name="文本框 8">
            <a:extLst>
              <a:ext uri="{FF2B5EF4-FFF2-40B4-BE49-F238E27FC236}">
                <a16:creationId xmlns:a16="http://schemas.microsoft.com/office/drawing/2014/main" id="{B1FAFBF8-DDFE-D24D-9F3F-0D6752E4208F}"/>
              </a:ext>
            </a:extLst>
          </p:cNvPr>
          <p:cNvSpPr txBox="1"/>
          <p:nvPr/>
        </p:nvSpPr>
        <p:spPr>
          <a:xfrm>
            <a:off x="5652120" y="6453901"/>
            <a:ext cx="3339376" cy="400110"/>
          </a:xfrm>
          <a:prstGeom prst="rect">
            <a:avLst/>
          </a:prstGeom>
          <a:noFill/>
        </p:spPr>
        <p:txBody>
          <a:bodyPr wrap="none" rtlCol="0">
            <a:spAutoFit/>
          </a:bodyPr>
          <a:lstStyle/>
          <a:p>
            <a:r>
              <a:rPr kumimoji="1" lang="en-US" altLang="zh-CN" sz="2000" dirty="0"/>
              <a:t>Taken from JY Jia. QM2018</a:t>
            </a:r>
            <a:endParaRPr kumimoji="1" lang="zh-CN" altLang="en-US" sz="2000" dirty="0"/>
          </a:p>
        </p:txBody>
      </p:sp>
      <p:sp>
        <p:nvSpPr>
          <p:cNvPr id="6" name="Line 26">
            <a:extLst>
              <a:ext uri="{FF2B5EF4-FFF2-40B4-BE49-F238E27FC236}">
                <a16:creationId xmlns:a16="http://schemas.microsoft.com/office/drawing/2014/main" id="{8ACD189F-A3A0-6C47-A364-C565D4ED3CEA}"/>
              </a:ext>
            </a:extLst>
          </p:cNvPr>
          <p:cNvSpPr>
            <a:spLocks noChangeShapeType="1"/>
          </p:cNvSpPr>
          <p:nvPr/>
        </p:nvSpPr>
        <p:spPr bwMode="auto">
          <a:xfrm flipV="1">
            <a:off x="395288" y="990600"/>
            <a:ext cx="8353425" cy="0"/>
          </a:xfrm>
          <a:prstGeom prst="line">
            <a:avLst/>
          </a:prstGeom>
          <a:noFill/>
          <a:ln w="444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Tree>
    <p:extLst>
      <p:ext uri="{BB962C8B-B14F-4D97-AF65-F5344CB8AC3E}">
        <p14:creationId xmlns:p14="http://schemas.microsoft.com/office/powerpoint/2010/main" val="21314116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4D81B4-04B2-794B-B0C0-20F8A6DF7521}"/>
              </a:ext>
            </a:extLst>
          </p:cNvPr>
          <p:cNvSpPr>
            <a:spLocks noGrp="1"/>
          </p:cNvSpPr>
          <p:nvPr>
            <p:ph type="title"/>
          </p:nvPr>
        </p:nvSpPr>
        <p:spPr>
          <a:xfrm>
            <a:off x="457200" y="274638"/>
            <a:ext cx="8229600" cy="634082"/>
          </a:xfrm>
        </p:spPr>
        <p:txBody>
          <a:bodyPr/>
          <a:lstStyle/>
          <a:p>
            <a:r>
              <a:rPr lang="en" altLang="zh-CN" sz="3600" dirty="0"/>
              <a:t>Basics of hydrodynamics: viscous</a:t>
            </a:r>
            <a:endParaRPr kumimoji="1" lang="zh-CN" altLang="en-US" sz="3600" dirty="0"/>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F6DFFFC6-180B-9549-B15D-1DA4C43BDED8}"/>
                  </a:ext>
                </a:extLst>
              </p:cNvPr>
              <p:cNvSpPr txBox="1"/>
              <p:nvPr/>
            </p:nvSpPr>
            <p:spPr>
              <a:xfrm>
                <a:off x="457200" y="1171714"/>
                <a:ext cx="7989688" cy="1116781"/>
              </a:xfrm>
              <a:prstGeom prst="rect">
                <a:avLst/>
              </a:prstGeom>
              <a:solidFill>
                <a:schemeClr val="bg1"/>
              </a:solid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rtlCol="0">
                <a:spAutoFit/>
              </a:bodyPr>
              <a:lstStyle/>
              <a:p>
                <a:r>
                  <a:rPr kumimoji="1" lang="en-US" altLang="zh-CN" sz="2400" dirty="0">
                    <a:ln>
                      <a:noFill/>
                    </a:ln>
                  </a:rPr>
                  <a:t>Energy-momentum conservation      Charge conservation</a:t>
                </a:r>
              </a:p>
              <a:p>
                <a:endParaRPr kumimoji="1" lang="en-US" altLang="zh-CN" sz="800" dirty="0">
                  <a:ln>
                    <a:noFill/>
                  </a:ln>
                </a:endParaRPr>
              </a:p>
              <a:p>
                <a14:m>
                  <m:oMath xmlns:m="http://schemas.openxmlformats.org/officeDocument/2006/math">
                    <m:sSup>
                      <m:sSupPr>
                        <m:ctrlPr>
                          <a:rPr lang="en" altLang="zh-CN" sz="3200" i="1">
                            <a:ln>
                              <a:noFill/>
                            </a:ln>
                            <a:latin typeface="Cambria Math" panose="02040503050406030204" pitchFamily="18" charset="0"/>
                          </a:rPr>
                        </m:ctrlPr>
                      </m:sSupPr>
                      <m:e>
                        <m:sSub>
                          <m:sSubPr>
                            <m:ctrlPr>
                              <a:rPr lang="en" altLang="zh-CN" sz="3200" i="1">
                                <a:ln>
                                  <a:noFill/>
                                </a:ln>
                                <a:latin typeface="Cambria Math" panose="02040503050406030204" pitchFamily="18" charset="0"/>
                                <a:ea typeface="Cambria Math" panose="02040503050406030204" pitchFamily="18" charset="0"/>
                              </a:rPr>
                            </m:ctrlPr>
                          </m:sSubPr>
                          <m:e>
                            <m:r>
                              <a:rPr lang="en-US" altLang="zh-CN" sz="3200" b="0" i="1" smtClean="0">
                                <a:ln>
                                  <a:noFill/>
                                </a:ln>
                                <a:latin typeface="Cambria Math" panose="02040503050406030204" pitchFamily="18" charset="0"/>
                                <a:ea typeface="Cambria Math" panose="02040503050406030204" pitchFamily="18" charset="0"/>
                              </a:rPr>
                              <m:t>              </m:t>
                            </m:r>
                            <m:r>
                              <a:rPr lang="en" altLang="zh-CN" sz="3200" i="1">
                                <a:ln>
                                  <a:noFill/>
                                </a:ln>
                                <a:latin typeface="Cambria Math" panose="02040503050406030204" pitchFamily="18" charset="0"/>
                                <a:ea typeface="Cambria Math" panose="02040503050406030204" pitchFamily="18" charset="0"/>
                              </a:rPr>
                              <m:t>𝜕</m:t>
                            </m:r>
                          </m:e>
                          <m:sub>
                            <m:r>
                              <a:rPr lang="en" altLang="zh-CN" sz="3200" i="1">
                                <a:ln>
                                  <a:noFill/>
                                </a:ln>
                                <a:latin typeface="Cambria Math" panose="02040503050406030204" pitchFamily="18" charset="0"/>
                                <a:ea typeface="Cambria Math" panose="02040503050406030204" pitchFamily="18" charset="0"/>
                              </a:rPr>
                              <m:t>𝜇</m:t>
                            </m:r>
                          </m:sub>
                        </m:sSub>
                        <m:r>
                          <a:rPr lang="en-US" altLang="zh-CN" sz="3200" i="1">
                            <a:ln>
                              <a:noFill/>
                            </a:ln>
                            <a:latin typeface="Cambria Math" panose="02040503050406030204" pitchFamily="18" charset="0"/>
                          </a:rPr>
                          <m:t>𝑇</m:t>
                        </m:r>
                      </m:e>
                      <m:sup>
                        <m:r>
                          <a:rPr lang="en" altLang="zh-CN" sz="3200" i="1">
                            <a:ln>
                              <a:noFill/>
                            </a:ln>
                            <a:latin typeface="Cambria Math" panose="02040503050406030204" pitchFamily="18" charset="0"/>
                            <a:ea typeface="Cambria Math" panose="02040503050406030204" pitchFamily="18" charset="0"/>
                          </a:rPr>
                          <m:t>𝜇𝜈</m:t>
                        </m:r>
                      </m:sup>
                    </m:sSup>
                    <m:r>
                      <a:rPr lang="en-US" altLang="zh-CN" sz="3200" i="1">
                        <a:ln>
                          <a:noFill/>
                        </a:ln>
                        <a:latin typeface="Cambria Math" panose="02040503050406030204" pitchFamily="18" charset="0"/>
                        <a:ea typeface="Cambria Math" panose="02040503050406030204" pitchFamily="18" charset="0"/>
                      </a:rPr>
                      <m:t> </m:t>
                    </m:r>
                    <m:r>
                      <a:rPr lang="en-US" altLang="zh-CN" sz="3200" i="1">
                        <a:ln>
                          <a:noFill/>
                        </a:ln>
                        <a:latin typeface="Cambria Math" panose="02040503050406030204" pitchFamily="18" charset="0"/>
                      </a:rPr>
                      <m:t>=  0.     </m:t>
                    </m:r>
                    <m:sSub>
                      <m:sSubPr>
                        <m:ctrlPr>
                          <a:rPr lang="en" altLang="zh-CN" sz="3200" i="1">
                            <a:ln>
                              <a:noFill/>
                            </a:ln>
                            <a:latin typeface="Cambria Math" panose="02040503050406030204" pitchFamily="18" charset="0"/>
                            <a:ea typeface="Cambria Math" panose="02040503050406030204" pitchFamily="18" charset="0"/>
                          </a:rPr>
                        </m:ctrlPr>
                      </m:sSubPr>
                      <m:e>
                        <m:r>
                          <a:rPr lang="en-US" altLang="zh-CN" sz="3200" i="1">
                            <a:ln>
                              <a:noFill/>
                            </a:ln>
                            <a:latin typeface="Cambria Math" panose="02040503050406030204" pitchFamily="18" charset="0"/>
                            <a:ea typeface="Cambria Math" panose="02040503050406030204" pitchFamily="18" charset="0"/>
                          </a:rPr>
                          <m:t>                </m:t>
                        </m:r>
                        <m:r>
                          <a:rPr lang="en" altLang="zh-CN" sz="3200" i="1">
                            <a:ln>
                              <a:noFill/>
                            </a:ln>
                            <a:latin typeface="Cambria Math" panose="02040503050406030204" pitchFamily="18" charset="0"/>
                            <a:ea typeface="Cambria Math" panose="02040503050406030204" pitchFamily="18" charset="0"/>
                          </a:rPr>
                          <m:t>𝜕</m:t>
                        </m:r>
                      </m:e>
                      <m:sub>
                        <m:r>
                          <a:rPr lang="en" altLang="zh-CN" sz="3200" i="1">
                            <a:ln>
                              <a:noFill/>
                            </a:ln>
                            <a:latin typeface="Cambria Math" panose="02040503050406030204" pitchFamily="18" charset="0"/>
                            <a:ea typeface="Cambria Math" panose="02040503050406030204" pitchFamily="18" charset="0"/>
                          </a:rPr>
                          <m:t>𝜇</m:t>
                        </m:r>
                      </m:sub>
                    </m:sSub>
                  </m:oMath>
                </a14:m>
                <a:r>
                  <a:rPr lang="en" altLang="zh-CN" sz="3200" dirty="0">
                    <a:ln>
                      <a:noFill/>
                    </a:ln>
                  </a:rPr>
                  <a:t> </a:t>
                </a:r>
                <a14:m>
                  <m:oMath xmlns:m="http://schemas.openxmlformats.org/officeDocument/2006/math">
                    <m:sSup>
                      <m:sSupPr>
                        <m:ctrlPr>
                          <a:rPr lang="en" altLang="zh-CN" sz="3200" i="1">
                            <a:ln>
                              <a:noFill/>
                            </a:ln>
                            <a:latin typeface="Cambria Math" panose="02040503050406030204" pitchFamily="18" charset="0"/>
                          </a:rPr>
                        </m:ctrlPr>
                      </m:sSupPr>
                      <m:e>
                        <m:r>
                          <a:rPr lang="en-US" altLang="zh-CN" sz="3200" i="1">
                            <a:ln>
                              <a:noFill/>
                            </a:ln>
                            <a:latin typeface="Cambria Math" panose="02040503050406030204" pitchFamily="18" charset="0"/>
                          </a:rPr>
                          <m:t>𝑁</m:t>
                        </m:r>
                      </m:e>
                      <m:sup>
                        <m:r>
                          <a:rPr lang="en" altLang="zh-CN" sz="3200" i="1">
                            <a:ln>
                              <a:noFill/>
                            </a:ln>
                            <a:latin typeface="Cambria Math" panose="02040503050406030204" pitchFamily="18" charset="0"/>
                            <a:ea typeface="Cambria Math" panose="02040503050406030204" pitchFamily="18" charset="0"/>
                          </a:rPr>
                          <m:t>𝜇</m:t>
                        </m:r>
                      </m:sup>
                    </m:sSup>
                    <m:r>
                      <a:rPr lang="en-US" altLang="zh-CN" sz="3200">
                        <a:ln>
                          <a:noFill/>
                        </a:ln>
                        <a:latin typeface="Cambria Math" panose="02040503050406030204" pitchFamily="18" charset="0"/>
                        <a:ea typeface="Cambria Math" panose="02040503050406030204" pitchFamily="18" charset="0"/>
                      </a:rPr>
                      <m:t> =</m:t>
                    </m:r>
                    <m:r>
                      <a:rPr lang="en-US" altLang="zh-CN" sz="3200" i="1">
                        <a:ln>
                          <a:noFill/>
                        </a:ln>
                        <a:latin typeface="Cambria Math" panose="02040503050406030204" pitchFamily="18" charset="0"/>
                        <a:ea typeface="Cambria Math" panose="02040503050406030204" pitchFamily="18" charset="0"/>
                      </a:rPr>
                      <m:t> 0</m:t>
                    </m:r>
                  </m:oMath>
                </a14:m>
                <a:endParaRPr kumimoji="1" lang="en-US" altLang="zh-CN" sz="3200" dirty="0">
                  <a:ln>
                    <a:noFill/>
                  </a:ln>
                </a:endParaRPr>
              </a:p>
            </p:txBody>
          </p:sp>
        </mc:Choice>
        <mc:Fallback xmlns="">
          <p:sp>
            <p:nvSpPr>
              <p:cNvPr id="7" name="文本框 6">
                <a:extLst>
                  <a:ext uri="{FF2B5EF4-FFF2-40B4-BE49-F238E27FC236}">
                    <a16:creationId xmlns:a16="http://schemas.microsoft.com/office/drawing/2014/main" id="{F6DFFFC6-180B-9549-B15D-1DA4C43BDED8}"/>
                  </a:ext>
                </a:extLst>
              </p:cNvPr>
              <p:cNvSpPr txBox="1">
                <a:spLocks noRot="1" noChangeAspect="1" noMove="1" noResize="1" noEditPoints="1" noAdjustHandles="1" noChangeArrowheads="1" noChangeShapeType="1" noTextEdit="1"/>
              </p:cNvSpPr>
              <p:nvPr/>
            </p:nvSpPr>
            <p:spPr>
              <a:xfrm>
                <a:off x="457200" y="1171714"/>
                <a:ext cx="7989688" cy="1116781"/>
              </a:xfrm>
              <a:prstGeom prst="rect">
                <a:avLst/>
              </a:prstGeom>
              <a:blipFill>
                <a:blip r:embed="rId2"/>
                <a:stretch>
                  <a:fillRect l="-1426" t="-3333" r="-158" b="-8889"/>
                </a:stretch>
              </a:blipFill>
              <a:ln w="9525" cap="flat" cmpd="sng" algn="ctr">
                <a:solidFill>
                  <a:schemeClr val="accent2"/>
                </a:solidFill>
                <a:prstDash val="solid"/>
                <a:round/>
                <a:headEnd type="none" w="med" len="med"/>
                <a:tailEnd type="none" w="med" len="med"/>
              </a:ln>
            </p:spPr>
            <p:txBody>
              <a:bodyPr/>
              <a:lstStyle/>
              <a:p>
                <a:r>
                  <a:rPr lang="zh-CN" altLang="en-US">
                    <a:noFill/>
                  </a:rPr>
                  <a:t> </a:t>
                </a:r>
              </a:p>
            </p:txBody>
          </p:sp>
        </mc:Fallback>
      </mc:AlternateContent>
      <p:sp>
        <p:nvSpPr>
          <p:cNvPr id="3" name="矩形 2">
            <a:extLst>
              <a:ext uri="{FF2B5EF4-FFF2-40B4-BE49-F238E27FC236}">
                <a16:creationId xmlns:a16="http://schemas.microsoft.com/office/drawing/2014/main" id="{4B4CA950-347A-3E4B-81C3-499A6C14FBBF}"/>
              </a:ext>
            </a:extLst>
          </p:cNvPr>
          <p:cNvSpPr/>
          <p:nvPr/>
        </p:nvSpPr>
        <p:spPr>
          <a:xfrm>
            <a:off x="270408" y="2535287"/>
            <a:ext cx="8363272" cy="461665"/>
          </a:xfrm>
          <a:prstGeom prst="rect">
            <a:avLst/>
          </a:prstGeom>
        </p:spPr>
        <p:txBody>
          <a:bodyPr wrap="square">
            <a:spAutoFit/>
          </a:bodyPr>
          <a:lstStyle/>
          <a:p>
            <a:r>
              <a:rPr lang="en" altLang="zh-CN" sz="2400" dirty="0">
                <a:latin typeface="ArialMT"/>
              </a:rPr>
              <a:t>Include near-equilibrium corrections: viscous hydrodynamics </a:t>
            </a:r>
            <a:endParaRPr lang="en" altLang="zh-CN" sz="2400" dirty="0">
              <a:effectLst/>
            </a:endParaRPr>
          </a:p>
        </p:txBody>
      </p:sp>
      <p:pic>
        <p:nvPicPr>
          <p:cNvPr id="4" name="图片 3">
            <a:extLst>
              <a:ext uri="{FF2B5EF4-FFF2-40B4-BE49-F238E27FC236}">
                <a16:creationId xmlns:a16="http://schemas.microsoft.com/office/drawing/2014/main" id="{6BE64FC6-97DB-E841-B9AC-01BE61496EAF}"/>
              </a:ext>
            </a:extLst>
          </p:cNvPr>
          <p:cNvPicPr>
            <a:picLocks noChangeAspect="1"/>
          </p:cNvPicPr>
          <p:nvPr/>
        </p:nvPicPr>
        <p:blipFill>
          <a:blip r:embed="rId3"/>
          <a:stretch>
            <a:fillRect/>
          </a:stretch>
        </p:blipFill>
        <p:spPr>
          <a:xfrm>
            <a:off x="634528" y="3068960"/>
            <a:ext cx="7812360" cy="1299872"/>
          </a:xfrm>
          <a:prstGeom prst="rect">
            <a:avLst/>
          </a:prstGeom>
        </p:spPr>
      </p:pic>
      <p:sp>
        <p:nvSpPr>
          <p:cNvPr id="6" name="Line 26">
            <a:extLst>
              <a:ext uri="{FF2B5EF4-FFF2-40B4-BE49-F238E27FC236}">
                <a16:creationId xmlns:a16="http://schemas.microsoft.com/office/drawing/2014/main" id="{190B15DC-DBE6-B64A-9B01-D0D8FAF1B81C}"/>
              </a:ext>
            </a:extLst>
          </p:cNvPr>
          <p:cNvSpPr>
            <a:spLocks noChangeShapeType="1"/>
          </p:cNvSpPr>
          <p:nvPr/>
        </p:nvSpPr>
        <p:spPr bwMode="auto">
          <a:xfrm flipV="1">
            <a:off x="395288" y="990600"/>
            <a:ext cx="8353425" cy="0"/>
          </a:xfrm>
          <a:prstGeom prst="line">
            <a:avLst/>
          </a:prstGeom>
          <a:noFill/>
          <a:ln w="444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Tree>
    <p:extLst>
      <p:ext uri="{BB962C8B-B14F-4D97-AF65-F5344CB8AC3E}">
        <p14:creationId xmlns:p14="http://schemas.microsoft.com/office/powerpoint/2010/main" val="3492150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4D81B4-04B2-794B-B0C0-20F8A6DF7521}"/>
              </a:ext>
            </a:extLst>
          </p:cNvPr>
          <p:cNvSpPr>
            <a:spLocks noGrp="1"/>
          </p:cNvSpPr>
          <p:nvPr>
            <p:ph type="title"/>
          </p:nvPr>
        </p:nvSpPr>
        <p:spPr>
          <a:xfrm>
            <a:off x="577156" y="116632"/>
            <a:ext cx="7989688" cy="720080"/>
          </a:xfrm>
        </p:spPr>
        <p:txBody>
          <a:bodyPr/>
          <a:lstStyle/>
          <a:p>
            <a:r>
              <a:rPr lang="en" altLang="zh-CN" sz="3600" dirty="0"/>
              <a:t>Basics of hydrodynamics:1</a:t>
            </a:r>
            <a:r>
              <a:rPr lang="en" altLang="zh-CN" sz="3600" baseline="30000" dirty="0"/>
              <a:t>st</a:t>
            </a:r>
            <a:r>
              <a:rPr lang="en" altLang="zh-CN" sz="3600" dirty="0"/>
              <a:t> order </a:t>
            </a:r>
            <a:endParaRPr kumimoji="1" lang="zh-CN" altLang="en-US" sz="3600" dirty="0"/>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F6DFFFC6-180B-9549-B15D-1DA4C43BDED8}"/>
                  </a:ext>
                </a:extLst>
              </p:cNvPr>
              <p:cNvSpPr txBox="1"/>
              <p:nvPr/>
            </p:nvSpPr>
            <p:spPr>
              <a:xfrm>
                <a:off x="457200" y="1171714"/>
                <a:ext cx="7989688" cy="1116781"/>
              </a:xfrm>
              <a:prstGeom prst="rect">
                <a:avLst/>
              </a:prstGeom>
              <a:solidFill>
                <a:schemeClr val="bg1"/>
              </a:solid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rtlCol="0">
                <a:spAutoFit/>
              </a:bodyPr>
              <a:lstStyle/>
              <a:p>
                <a:r>
                  <a:rPr kumimoji="1" lang="en-US" altLang="zh-CN" sz="2400" dirty="0">
                    <a:ln>
                      <a:noFill/>
                    </a:ln>
                  </a:rPr>
                  <a:t>Energy-momentum conservation      Charge conservation</a:t>
                </a:r>
              </a:p>
              <a:p>
                <a:endParaRPr kumimoji="1" lang="en-US" altLang="zh-CN" sz="800" dirty="0">
                  <a:ln>
                    <a:noFill/>
                  </a:ln>
                </a:endParaRPr>
              </a:p>
              <a:p>
                <a14:m>
                  <m:oMath xmlns:m="http://schemas.openxmlformats.org/officeDocument/2006/math">
                    <m:sSup>
                      <m:sSupPr>
                        <m:ctrlPr>
                          <a:rPr lang="en" altLang="zh-CN" sz="3200" i="1">
                            <a:ln>
                              <a:noFill/>
                            </a:ln>
                            <a:latin typeface="Cambria Math" panose="02040503050406030204" pitchFamily="18" charset="0"/>
                          </a:rPr>
                        </m:ctrlPr>
                      </m:sSupPr>
                      <m:e>
                        <m:sSub>
                          <m:sSubPr>
                            <m:ctrlPr>
                              <a:rPr lang="en" altLang="zh-CN" sz="3200" i="1">
                                <a:ln>
                                  <a:noFill/>
                                </a:ln>
                                <a:latin typeface="Cambria Math" panose="02040503050406030204" pitchFamily="18" charset="0"/>
                                <a:ea typeface="Cambria Math" panose="02040503050406030204" pitchFamily="18" charset="0"/>
                              </a:rPr>
                            </m:ctrlPr>
                          </m:sSubPr>
                          <m:e>
                            <m:r>
                              <a:rPr lang="en-US" altLang="zh-CN" sz="3200" b="0" i="1" smtClean="0">
                                <a:ln>
                                  <a:noFill/>
                                </a:ln>
                                <a:latin typeface="Cambria Math" panose="02040503050406030204" pitchFamily="18" charset="0"/>
                                <a:ea typeface="Cambria Math" panose="02040503050406030204" pitchFamily="18" charset="0"/>
                              </a:rPr>
                              <m:t>              </m:t>
                            </m:r>
                            <m:r>
                              <a:rPr lang="en" altLang="zh-CN" sz="3200" i="1">
                                <a:ln>
                                  <a:noFill/>
                                </a:ln>
                                <a:latin typeface="Cambria Math" panose="02040503050406030204" pitchFamily="18" charset="0"/>
                                <a:ea typeface="Cambria Math" panose="02040503050406030204" pitchFamily="18" charset="0"/>
                              </a:rPr>
                              <m:t>𝜕</m:t>
                            </m:r>
                          </m:e>
                          <m:sub>
                            <m:r>
                              <a:rPr lang="en" altLang="zh-CN" sz="3200" i="1">
                                <a:ln>
                                  <a:noFill/>
                                </a:ln>
                                <a:latin typeface="Cambria Math" panose="02040503050406030204" pitchFamily="18" charset="0"/>
                                <a:ea typeface="Cambria Math" panose="02040503050406030204" pitchFamily="18" charset="0"/>
                              </a:rPr>
                              <m:t>𝜇</m:t>
                            </m:r>
                          </m:sub>
                        </m:sSub>
                        <m:r>
                          <a:rPr lang="en-US" altLang="zh-CN" sz="3200" i="1">
                            <a:ln>
                              <a:noFill/>
                            </a:ln>
                            <a:latin typeface="Cambria Math" panose="02040503050406030204" pitchFamily="18" charset="0"/>
                          </a:rPr>
                          <m:t>𝑇</m:t>
                        </m:r>
                      </m:e>
                      <m:sup>
                        <m:r>
                          <a:rPr lang="en" altLang="zh-CN" sz="3200" i="1">
                            <a:ln>
                              <a:noFill/>
                            </a:ln>
                            <a:latin typeface="Cambria Math" panose="02040503050406030204" pitchFamily="18" charset="0"/>
                            <a:ea typeface="Cambria Math" panose="02040503050406030204" pitchFamily="18" charset="0"/>
                          </a:rPr>
                          <m:t>𝜇𝜈</m:t>
                        </m:r>
                      </m:sup>
                    </m:sSup>
                    <m:r>
                      <a:rPr lang="en-US" altLang="zh-CN" sz="3200" i="1">
                        <a:ln>
                          <a:noFill/>
                        </a:ln>
                        <a:latin typeface="Cambria Math" panose="02040503050406030204" pitchFamily="18" charset="0"/>
                        <a:ea typeface="Cambria Math" panose="02040503050406030204" pitchFamily="18" charset="0"/>
                      </a:rPr>
                      <m:t> </m:t>
                    </m:r>
                    <m:r>
                      <a:rPr lang="en-US" altLang="zh-CN" sz="3200" i="1">
                        <a:ln>
                          <a:noFill/>
                        </a:ln>
                        <a:latin typeface="Cambria Math" panose="02040503050406030204" pitchFamily="18" charset="0"/>
                      </a:rPr>
                      <m:t>=  0.     </m:t>
                    </m:r>
                    <m:sSub>
                      <m:sSubPr>
                        <m:ctrlPr>
                          <a:rPr lang="en" altLang="zh-CN" sz="3200" i="1">
                            <a:ln>
                              <a:noFill/>
                            </a:ln>
                            <a:latin typeface="Cambria Math" panose="02040503050406030204" pitchFamily="18" charset="0"/>
                            <a:ea typeface="Cambria Math" panose="02040503050406030204" pitchFamily="18" charset="0"/>
                          </a:rPr>
                        </m:ctrlPr>
                      </m:sSubPr>
                      <m:e>
                        <m:r>
                          <a:rPr lang="en-US" altLang="zh-CN" sz="3200" i="1">
                            <a:ln>
                              <a:noFill/>
                            </a:ln>
                            <a:latin typeface="Cambria Math" panose="02040503050406030204" pitchFamily="18" charset="0"/>
                            <a:ea typeface="Cambria Math" panose="02040503050406030204" pitchFamily="18" charset="0"/>
                          </a:rPr>
                          <m:t>                </m:t>
                        </m:r>
                        <m:r>
                          <a:rPr lang="en" altLang="zh-CN" sz="3200" i="1">
                            <a:ln>
                              <a:noFill/>
                            </a:ln>
                            <a:latin typeface="Cambria Math" panose="02040503050406030204" pitchFamily="18" charset="0"/>
                            <a:ea typeface="Cambria Math" panose="02040503050406030204" pitchFamily="18" charset="0"/>
                          </a:rPr>
                          <m:t>𝜕</m:t>
                        </m:r>
                      </m:e>
                      <m:sub>
                        <m:r>
                          <a:rPr lang="en" altLang="zh-CN" sz="3200" i="1">
                            <a:ln>
                              <a:noFill/>
                            </a:ln>
                            <a:latin typeface="Cambria Math" panose="02040503050406030204" pitchFamily="18" charset="0"/>
                            <a:ea typeface="Cambria Math" panose="02040503050406030204" pitchFamily="18" charset="0"/>
                          </a:rPr>
                          <m:t>𝜇</m:t>
                        </m:r>
                      </m:sub>
                    </m:sSub>
                  </m:oMath>
                </a14:m>
                <a:r>
                  <a:rPr lang="en" altLang="zh-CN" sz="3200" dirty="0">
                    <a:ln>
                      <a:noFill/>
                    </a:ln>
                  </a:rPr>
                  <a:t> </a:t>
                </a:r>
                <a14:m>
                  <m:oMath xmlns:m="http://schemas.openxmlformats.org/officeDocument/2006/math">
                    <m:sSup>
                      <m:sSupPr>
                        <m:ctrlPr>
                          <a:rPr lang="en" altLang="zh-CN" sz="3200" i="1">
                            <a:ln>
                              <a:noFill/>
                            </a:ln>
                            <a:latin typeface="Cambria Math" panose="02040503050406030204" pitchFamily="18" charset="0"/>
                          </a:rPr>
                        </m:ctrlPr>
                      </m:sSupPr>
                      <m:e>
                        <m:r>
                          <a:rPr lang="en-US" altLang="zh-CN" sz="3200" i="1">
                            <a:ln>
                              <a:noFill/>
                            </a:ln>
                            <a:latin typeface="Cambria Math" panose="02040503050406030204" pitchFamily="18" charset="0"/>
                          </a:rPr>
                          <m:t>𝑁</m:t>
                        </m:r>
                      </m:e>
                      <m:sup>
                        <m:r>
                          <a:rPr lang="en" altLang="zh-CN" sz="3200" i="1">
                            <a:ln>
                              <a:noFill/>
                            </a:ln>
                            <a:latin typeface="Cambria Math" panose="02040503050406030204" pitchFamily="18" charset="0"/>
                            <a:ea typeface="Cambria Math" panose="02040503050406030204" pitchFamily="18" charset="0"/>
                          </a:rPr>
                          <m:t>𝜇</m:t>
                        </m:r>
                      </m:sup>
                    </m:sSup>
                    <m:r>
                      <a:rPr lang="en-US" altLang="zh-CN" sz="3200">
                        <a:ln>
                          <a:noFill/>
                        </a:ln>
                        <a:latin typeface="Cambria Math" panose="02040503050406030204" pitchFamily="18" charset="0"/>
                        <a:ea typeface="Cambria Math" panose="02040503050406030204" pitchFamily="18" charset="0"/>
                      </a:rPr>
                      <m:t> =</m:t>
                    </m:r>
                    <m:r>
                      <a:rPr lang="en-US" altLang="zh-CN" sz="3200" i="1">
                        <a:ln>
                          <a:noFill/>
                        </a:ln>
                        <a:latin typeface="Cambria Math" panose="02040503050406030204" pitchFamily="18" charset="0"/>
                        <a:ea typeface="Cambria Math" panose="02040503050406030204" pitchFamily="18" charset="0"/>
                      </a:rPr>
                      <m:t> 0</m:t>
                    </m:r>
                  </m:oMath>
                </a14:m>
                <a:endParaRPr kumimoji="1" lang="en-US" altLang="zh-CN" sz="3200" dirty="0">
                  <a:ln>
                    <a:noFill/>
                  </a:ln>
                </a:endParaRPr>
              </a:p>
            </p:txBody>
          </p:sp>
        </mc:Choice>
        <mc:Fallback xmlns="">
          <p:sp>
            <p:nvSpPr>
              <p:cNvPr id="7" name="文本框 6">
                <a:extLst>
                  <a:ext uri="{FF2B5EF4-FFF2-40B4-BE49-F238E27FC236}">
                    <a16:creationId xmlns:a16="http://schemas.microsoft.com/office/drawing/2014/main" id="{F6DFFFC6-180B-9549-B15D-1DA4C43BDED8}"/>
                  </a:ext>
                </a:extLst>
              </p:cNvPr>
              <p:cNvSpPr txBox="1">
                <a:spLocks noRot="1" noChangeAspect="1" noMove="1" noResize="1" noEditPoints="1" noAdjustHandles="1" noChangeArrowheads="1" noChangeShapeType="1" noTextEdit="1"/>
              </p:cNvSpPr>
              <p:nvPr/>
            </p:nvSpPr>
            <p:spPr>
              <a:xfrm>
                <a:off x="457200" y="1171714"/>
                <a:ext cx="7989688" cy="1116781"/>
              </a:xfrm>
              <a:prstGeom prst="rect">
                <a:avLst/>
              </a:prstGeom>
              <a:blipFill>
                <a:blip r:embed="rId2"/>
                <a:stretch>
                  <a:fillRect l="-1426" t="-3333" r="-158" b="-8889"/>
                </a:stretch>
              </a:blipFill>
              <a:ln w="9525" cap="flat" cmpd="sng" algn="ctr">
                <a:solidFill>
                  <a:schemeClr val="accent2"/>
                </a:solidFill>
                <a:prstDash val="solid"/>
                <a:round/>
                <a:headEnd type="none" w="med" len="med"/>
                <a:tailEnd type="none" w="med" len="med"/>
              </a:ln>
            </p:spPr>
            <p:txBody>
              <a:bodyPr/>
              <a:lstStyle/>
              <a:p>
                <a:r>
                  <a:rPr lang="zh-CN" altLang="en-US">
                    <a:noFill/>
                  </a:rPr>
                  <a:t> </a:t>
                </a:r>
              </a:p>
            </p:txBody>
          </p:sp>
        </mc:Fallback>
      </mc:AlternateContent>
      <p:sp>
        <p:nvSpPr>
          <p:cNvPr id="3" name="矩形 2">
            <a:extLst>
              <a:ext uri="{FF2B5EF4-FFF2-40B4-BE49-F238E27FC236}">
                <a16:creationId xmlns:a16="http://schemas.microsoft.com/office/drawing/2014/main" id="{4B4CA950-347A-3E4B-81C3-499A6C14FBBF}"/>
              </a:ext>
            </a:extLst>
          </p:cNvPr>
          <p:cNvSpPr/>
          <p:nvPr/>
        </p:nvSpPr>
        <p:spPr>
          <a:xfrm>
            <a:off x="270408" y="2492896"/>
            <a:ext cx="8363272" cy="461665"/>
          </a:xfrm>
          <a:prstGeom prst="rect">
            <a:avLst/>
          </a:prstGeom>
        </p:spPr>
        <p:txBody>
          <a:bodyPr wrap="square">
            <a:spAutoFit/>
          </a:bodyPr>
          <a:lstStyle/>
          <a:p>
            <a:r>
              <a:rPr lang="en" altLang="zh-CN" sz="2400" dirty="0">
                <a:latin typeface="ArialMT"/>
              </a:rPr>
              <a:t>Include near-equilibrium corrections: viscous hydrodynamics </a:t>
            </a:r>
            <a:endParaRPr lang="en" altLang="zh-CN" sz="2400" dirty="0">
              <a:effectLst/>
            </a:endParaRPr>
          </a:p>
        </p:txBody>
      </p:sp>
      <p:pic>
        <p:nvPicPr>
          <p:cNvPr id="4" name="图片 3">
            <a:extLst>
              <a:ext uri="{FF2B5EF4-FFF2-40B4-BE49-F238E27FC236}">
                <a16:creationId xmlns:a16="http://schemas.microsoft.com/office/drawing/2014/main" id="{6BE64FC6-97DB-E841-B9AC-01BE61496EAF}"/>
              </a:ext>
            </a:extLst>
          </p:cNvPr>
          <p:cNvPicPr>
            <a:picLocks noChangeAspect="1"/>
          </p:cNvPicPr>
          <p:nvPr/>
        </p:nvPicPr>
        <p:blipFill>
          <a:blip r:embed="rId3"/>
          <a:stretch>
            <a:fillRect/>
          </a:stretch>
        </p:blipFill>
        <p:spPr>
          <a:xfrm>
            <a:off x="634528" y="3068960"/>
            <a:ext cx="7812360" cy="1299872"/>
          </a:xfrm>
          <a:prstGeom prst="rect">
            <a:avLst/>
          </a:prstGeom>
        </p:spPr>
      </p:pic>
      <p:sp>
        <p:nvSpPr>
          <p:cNvPr id="5" name="文本框 4">
            <a:extLst>
              <a:ext uri="{FF2B5EF4-FFF2-40B4-BE49-F238E27FC236}">
                <a16:creationId xmlns:a16="http://schemas.microsoft.com/office/drawing/2014/main" id="{05742327-A5F6-F648-8348-E043B481265C}"/>
              </a:ext>
            </a:extLst>
          </p:cNvPr>
          <p:cNvSpPr txBox="1"/>
          <p:nvPr/>
        </p:nvSpPr>
        <p:spPr>
          <a:xfrm>
            <a:off x="469843" y="4483231"/>
            <a:ext cx="6126998" cy="523220"/>
          </a:xfrm>
          <a:prstGeom prst="rect">
            <a:avLst/>
          </a:prstGeom>
          <a:noFill/>
        </p:spPr>
        <p:txBody>
          <a:bodyPr wrap="none" rtlCol="0">
            <a:spAutoFit/>
          </a:bodyPr>
          <a:lstStyle/>
          <a:p>
            <a:r>
              <a:rPr lang="en" altLang="zh-CN" dirty="0"/>
              <a:t>Include 1</a:t>
            </a:r>
            <a:r>
              <a:rPr lang="en" altLang="zh-CN" baseline="30000" dirty="0"/>
              <a:t>st</a:t>
            </a:r>
            <a:r>
              <a:rPr lang="en" altLang="zh-CN" dirty="0"/>
              <a:t>-order gradient expansion:</a:t>
            </a:r>
            <a:endParaRPr lang="en" altLang="zh-CN" dirty="0">
              <a:effectLst/>
            </a:endParaRPr>
          </a:p>
        </p:txBody>
      </p:sp>
      <p:pic>
        <p:nvPicPr>
          <p:cNvPr id="6" name="图片 5">
            <a:extLst>
              <a:ext uri="{FF2B5EF4-FFF2-40B4-BE49-F238E27FC236}">
                <a16:creationId xmlns:a16="http://schemas.microsoft.com/office/drawing/2014/main" id="{F9B20B50-6E49-CF48-9807-D73AB0CCDE3F}"/>
              </a:ext>
            </a:extLst>
          </p:cNvPr>
          <p:cNvPicPr>
            <a:picLocks noChangeAspect="1"/>
          </p:cNvPicPr>
          <p:nvPr/>
        </p:nvPicPr>
        <p:blipFill>
          <a:blip r:embed="rId4"/>
          <a:stretch>
            <a:fillRect/>
          </a:stretch>
        </p:blipFill>
        <p:spPr>
          <a:xfrm>
            <a:off x="869900" y="5119460"/>
            <a:ext cx="7302500" cy="1415661"/>
          </a:xfrm>
          <a:prstGeom prst="rect">
            <a:avLst/>
          </a:prstGeom>
        </p:spPr>
      </p:pic>
      <p:sp>
        <p:nvSpPr>
          <p:cNvPr id="8" name="Line 26">
            <a:extLst>
              <a:ext uri="{FF2B5EF4-FFF2-40B4-BE49-F238E27FC236}">
                <a16:creationId xmlns:a16="http://schemas.microsoft.com/office/drawing/2014/main" id="{912A3D6C-B556-A54D-92DC-BC185B6E81FB}"/>
              </a:ext>
            </a:extLst>
          </p:cNvPr>
          <p:cNvSpPr>
            <a:spLocks noChangeShapeType="1"/>
          </p:cNvSpPr>
          <p:nvPr/>
        </p:nvSpPr>
        <p:spPr bwMode="auto">
          <a:xfrm flipV="1">
            <a:off x="395288" y="990600"/>
            <a:ext cx="8353425" cy="0"/>
          </a:xfrm>
          <a:prstGeom prst="line">
            <a:avLst/>
          </a:prstGeom>
          <a:noFill/>
          <a:ln w="444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Tree>
    <p:extLst>
      <p:ext uri="{BB962C8B-B14F-4D97-AF65-F5344CB8AC3E}">
        <p14:creationId xmlns:p14="http://schemas.microsoft.com/office/powerpoint/2010/main" val="18962643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4D81B4-04B2-794B-B0C0-20F8A6DF7521}"/>
              </a:ext>
            </a:extLst>
          </p:cNvPr>
          <p:cNvSpPr>
            <a:spLocks noGrp="1"/>
          </p:cNvSpPr>
          <p:nvPr>
            <p:ph type="title"/>
          </p:nvPr>
        </p:nvSpPr>
        <p:spPr>
          <a:xfrm>
            <a:off x="590872" y="200971"/>
            <a:ext cx="8229600" cy="634082"/>
          </a:xfrm>
        </p:spPr>
        <p:txBody>
          <a:bodyPr/>
          <a:lstStyle/>
          <a:p>
            <a:r>
              <a:rPr lang="en" altLang="zh-CN" sz="3600" dirty="0"/>
              <a:t>Basics of hydrodynamics: 2</a:t>
            </a:r>
            <a:r>
              <a:rPr lang="en" altLang="zh-CN" sz="3600" baseline="30000" dirty="0"/>
              <a:t>st</a:t>
            </a:r>
            <a:r>
              <a:rPr lang="en" altLang="zh-CN" sz="3600" dirty="0"/>
              <a:t> order </a:t>
            </a:r>
            <a:endParaRPr kumimoji="1" lang="zh-CN" altLang="en-US" sz="3600" dirty="0"/>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F6DFFFC6-180B-9549-B15D-1DA4C43BDED8}"/>
                  </a:ext>
                </a:extLst>
              </p:cNvPr>
              <p:cNvSpPr txBox="1"/>
              <p:nvPr/>
            </p:nvSpPr>
            <p:spPr>
              <a:xfrm>
                <a:off x="566937" y="966893"/>
                <a:ext cx="7989688" cy="1116781"/>
              </a:xfrm>
              <a:prstGeom prst="rect">
                <a:avLst/>
              </a:prstGeom>
              <a:solidFill>
                <a:schemeClr val="bg1"/>
              </a:solid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rtlCol="0">
                <a:spAutoFit/>
              </a:bodyPr>
              <a:lstStyle/>
              <a:p>
                <a:r>
                  <a:rPr kumimoji="1" lang="en-US" altLang="zh-CN" sz="2400" dirty="0">
                    <a:ln>
                      <a:noFill/>
                    </a:ln>
                  </a:rPr>
                  <a:t>Energy-momentum conservation      Charge conservation</a:t>
                </a:r>
              </a:p>
              <a:p>
                <a:endParaRPr kumimoji="1" lang="en-US" altLang="zh-CN" sz="800" dirty="0">
                  <a:ln>
                    <a:noFill/>
                  </a:ln>
                </a:endParaRPr>
              </a:p>
              <a:p>
                <a14:m>
                  <m:oMath xmlns:m="http://schemas.openxmlformats.org/officeDocument/2006/math">
                    <m:sSup>
                      <m:sSupPr>
                        <m:ctrlPr>
                          <a:rPr lang="en" altLang="zh-CN" sz="3200" i="1">
                            <a:ln>
                              <a:noFill/>
                            </a:ln>
                            <a:latin typeface="Cambria Math" panose="02040503050406030204" pitchFamily="18" charset="0"/>
                          </a:rPr>
                        </m:ctrlPr>
                      </m:sSupPr>
                      <m:e>
                        <m:sSub>
                          <m:sSubPr>
                            <m:ctrlPr>
                              <a:rPr lang="en" altLang="zh-CN" sz="3200" i="1">
                                <a:ln>
                                  <a:noFill/>
                                </a:ln>
                                <a:latin typeface="Cambria Math" panose="02040503050406030204" pitchFamily="18" charset="0"/>
                                <a:ea typeface="Cambria Math" panose="02040503050406030204" pitchFamily="18" charset="0"/>
                              </a:rPr>
                            </m:ctrlPr>
                          </m:sSubPr>
                          <m:e>
                            <m:r>
                              <a:rPr lang="en-US" altLang="zh-CN" sz="3200" b="0" i="1" smtClean="0">
                                <a:ln>
                                  <a:noFill/>
                                </a:ln>
                                <a:latin typeface="Cambria Math" panose="02040503050406030204" pitchFamily="18" charset="0"/>
                                <a:ea typeface="Cambria Math" panose="02040503050406030204" pitchFamily="18" charset="0"/>
                              </a:rPr>
                              <m:t>              </m:t>
                            </m:r>
                            <m:r>
                              <a:rPr lang="en" altLang="zh-CN" sz="3200" i="1">
                                <a:ln>
                                  <a:noFill/>
                                </a:ln>
                                <a:latin typeface="Cambria Math" panose="02040503050406030204" pitchFamily="18" charset="0"/>
                                <a:ea typeface="Cambria Math" panose="02040503050406030204" pitchFamily="18" charset="0"/>
                              </a:rPr>
                              <m:t>𝜕</m:t>
                            </m:r>
                          </m:e>
                          <m:sub>
                            <m:r>
                              <a:rPr lang="en" altLang="zh-CN" sz="3200" i="1">
                                <a:ln>
                                  <a:noFill/>
                                </a:ln>
                                <a:latin typeface="Cambria Math" panose="02040503050406030204" pitchFamily="18" charset="0"/>
                                <a:ea typeface="Cambria Math" panose="02040503050406030204" pitchFamily="18" charset="0"/>
                              </a:rPr>
                              <m:t>𝜇</m:t>
                            </m:r>
                          </m:sub>
                        </m:sSub>
                        <m:r>
                          <a:rPr lang="en-US" altLang="zh-CN" sz="3200" i="1">
                            <a:ln>
                              <a:noFill/>
                            </a:ln>
                            <a:latin typeface="Cambria Math" panose="02040503050406030204" pitchFamily="18" charset="0"/>
                          </a:rPr>
                          <m:t>𝑇</m:t>
                        </m:r>
                      </m:e>
                      <m:sup>
                        <m:r>
                          <a:rPr lang="en" altLang="zh-CN" sz="3200" i="1">
                            <a:ln>
                              <a:noFill/>
                            </a:ln>
                            <a:latin typeface="Cambria Math" panose="02040503050406030204" pitchFamily="18" charset="0"/>
                            <a:ea typeface="Cambria Math" panose="02040503050406030204" pitchFamily="18" charset="0"/>
                          </a:rPr>
                          <m:t>𝜇𝜈</m:t>
                        </m:r>
                      </m:sup>
                    </m:sSup>
                    <m:r>
                      <a:rPr lang="en-US" altLang="zh-CN" sz="3200" i="1">
                        <a:ln>
                          <a:noFill/>
                        </a:ln>
                        <a:latin typeface="Cambria Math" panose="02040503050406030204" pitchFamily="18" charset="0"/>
                        <a:ea typeface="Cambria Math" panose="02040503050406030204" pitchFamily="18" charset="0"/>
                      </a:rPr>
                      <m:t> </m:t>
                    </m:r>
                    <m:r>
                      <a:rPr lang="en-US" altLang="zh-CN" sz="3200" i="1">
                        <a:ln>
                          <a:noFill/>
                        </a:ln>
                        <a:latin typeface="Cambria Math" panose="02040503050406030204" pitchFamily="18" charset="0"/>
                      </a:rPr>
                      <m:t>=  0.     </m:t>
                    </m:r>
                    <m:sSub>
                      <m:sSubPr>
                        <m:ctrlPr>
                          <a:rPr lang="en" altLang="zh-CN" sz="3200" i="1">
                            <a:ln>
                              <a:noFill/>
                            </a:ln>
                            <a:latin typeface="Cambria Math" panose="02040503050406030204" pitchFamily="18" charset="0"/>
                            <a:ea typeface="Cambria Math" panose="02040503050406030204" pitchFamily="18" charset="0"/>
                          </a:rPr>
                        </m:ctrlPr>
                      </m:sSubPr>
                      <m:e>
                        <m:r>
                          <a:rPr lang="en-US" altLang="zh-CN" sz="3200" i="1">
                            <a:ln>
                              <a:noFill/>
                            </a:ln>
                            <a:latin typeface="Cambria Math" panose="02040503050406030204" pitchFamily="18" charset="0"/>
                            <a:ea typeface="Cambria Math" panose="02040503050406030204" pitchFamily="18" charset="0"/>
                          </a:rPr>
                          <m:t>                </m:t>
                        </m:r>
                        <m:r>
                          <a:rPr lang="en" altLang="zh-CN" sz="3200" i="1">
                            <a:ln>
                              <a:noFill/>
                            </a:ln>
                            <a:latin typeface="Cambria Math" panose="02040503050406030204" pitchFamily="18" charset="0"/>
                            <a:ea typeface="Cambria Math" panose="02040503050406030204" pitchFamily="18" charset="0"/>
                          </a:rPr>
                          <m:t>𝜕</m:t>
                        </m:r>
                      </m:e>
                      <m:sub>
                        <m:r>
                          <a:rPr lang="en" altLang="zh-CN" sz="3200" i="1">
                            <a:ln>
                              <a:noFill/>
                            </a:ln>
                            <a:latin typeface="Cambria Math" panose="02040503050406030204" pitchFamily="18" charset="0"/>
                            <a:ea typeface="Cambria Math" panose="02040503050406030204" pitchFamily="18" charset="0"/>
                          </a:rPr>
                          <m:t>𝜇</m:t>
                        </m:r>
                      </m:sub>
                    </m:sSub>
                  </m:oMath>
                </a14:m>
                <a:r>
                  <a:rPr lang="en" altLang="zh-CN" sz="3200" dirty="0">
                    <a:ln>
                      <a:noFill/>
                    </a:ln>
                  </a:rPr>
                  <a:t> </a:t>
                </a:r>
                <a14:m>
                  <m:oMath xmlns:m="http://schemas.openxmlformats.org/officeDocument/2006/math">
                    <m:sSup>
                      <m:sSupPr>
                        <m:ctrlPr>
                          <a:rPr lang="en" altLang="zh-CN" sz="3200" i="1">
                            <a:ln>
                              <a:noFill/>
                            </a:ln>
                            <a:latin typeface="Cambria Math" panose="02040503050406030204" pitchFamily="18" charset="0"/>
                          </a:rPr>
                        </m:ctrlPr>
                      </m:sSupPr>
                      <m:e>
                        <m:r>
                          <a:rPr lang="en-US" altLang="zh-CN" sz="3200" i="1">
                            <a:ln>
                              <a:noFill/>
                            </a:ln>
                            <a:latin typeface="Cambria Math" panose="02040503050406030204" pitchFamily="18" charset="0"/>
                          </a:rPr>
                          <m:t>𝑁</m:t>
                        </m:r>
                      </m:e>
                      <m:sup>
                        <m:r>
                          <a:rPr lang="en" altLang="zh-CN" sz="3200" i="1">
                            <a:ln>
                              <a:noFill/>
                            </a:ln>
                            <a:latin typeface="Cambria Math" panose="02040503050406030204" pitchFamily="18" charset="0"/>
                            <a:ea typeface="Cambria Math" panose="02040503050406030204" pitchFamily="18" charset="0"/>
                          </a:rPr>
                          <m:t>𝜇</m:t>
                        </m:r>
                      </m:sup>
                    </m:sSup>
                    <m:r>
                      <a:rPr lang="en-US" altLang="zh-CN" sz="3200">
                        <a:ln>
                          <a:noFill/>
                        </a:ln>
                        <a:latin typeface="Cambria Math" panose="02040503050406030204" pitchFamily="18" charset="0"/>
                        <a:ea typeface="Cambria Math" panose="02040503050406030204" pitchFamily="18" charset="0"/>
                      </a:rPr>
                      <m:t> =</m:t>
                    </m:r>
                    <m:r>
                      <a:rPr lang="en-US" altLang="zh-CN" sz="3200" i="1">
                        <a:ln>
                          <a:noFill/>
                        </a:ln>
                        <a:latin typeface="Cambria Math" panose="02040503050406030204" pitchFamily="18" charset="0"/>
                        <a:ea typeface="Cambria Math" panose="02040503050406030204" pitchFamily="18" charset="0"/>
                      </a:rPr>
                      <m:t> 0</m:t>
                    </m:r>
                  </m:oMath>
                </a14:m>
                <a:endParaRPr kumimoji="1" lang="en-US" altLang="zh-CN" sz="3200" dirty="0">
                  <a:ln>
                    <a:noFill/>
                  </a:ln>
                </a:endParaRPr>
              </a:p>
            </p:txBody>
          </p:sp>
        </mc:Choice>
        <mc:Fallback xmlns="">
          <p:sp>
            <p:nvSpPr>
              <p:cNvPr id="7" name="文本框 6">
                <a:extLst>
                  <a:ext uri="{FF2B5EF4-FFF2-40B4-BE49-F238E27FC236}">
                    <a16:creationId xmlns:a16="http://schemas.microsoft.com/office/drawing/2014/main" id="{F6DFFFC6-180B-9549-B15D-1DA4C43BDED8}"/>
                  </a:ext>
                </a:extLst>
              </p:cNvPr>
              <p:cNvSpPr txBox="1">
                <a:spLocks noRot="1" noChangeAspect="1" noMove="1" noResize="1" noEditPoints="1" noAdjustHandles="1" noChangeArrowheads="1" noChangeShapeType="1" noTextEdit="1"/>
              </p:cNvSpPr>
              <p:nvPr/>
            </p:nvSpPr>
            <p:spPr>
              <a:xfrm>
                <a:off x="566937" y="966893"/>
                <a:ext cx="7989688" cy="1116781"/>
              </a:xfrm>
              <a:prstGeom prst="rect">
                <a:avLst/>
              </a:prstGeom>
              <a:blipFill>
                <a:blip r:embed="rId2"/>
                <a:stretch>
                  <a:fillRect l="-1426" t="-3333" r="-158" b="-8889"/>
                </a:stretch>
              </a:blipFill>
              <a:ln w="9525" cap="flat" cmpd="sng" algn="ctr">
                <a:solidFill>
                  <a:schemeClr val="accent2"/>
                </a:solidFill>
                <a:prstDash val="solid"/>
                <a:round/>
                <a:headEnd type="none" w="med" len="med"/>
                <a:tailEnd type="none" w="med" len="med"/>
              </a:ln>
            </p:spPr>
            <p:txBody>
              <a:bodyPr/>
              <a:lstStyle/>
              <a:p>
                <a:r>
                  <a:rPr lang="zh-CN" altLang="en-US">
                    <a:noFill/>
                  </a:rPr>
                  <a:t> </a:t>
                </a:r>
              </a:p>
            </p:txBody>
          </p:sp>
        </mc:Fallback>
      </mc:AlternateContent>
      <p:sp>
        <p:nvSpPr>
          <p:cNvPr id="3" name="矩形 2">
            <a:extLst>
              <a:ext uri="{FF2B5EF4-FFF2-40B4-BE49-F238E27FC236}">
                <a16:creationId xmlns:a16="http://schemas.microsoft.com/office/drawing/2014/main" id="{4B4CA950-347A-3E4B-81C3-499A6C14FBBF}"/>
              </a:ext>
            </a:extLst>
          </p:cNvPr>
          <p:cNvSpPr/>
          <p:nvPr/>
        </p:nvSpPr>
        <p:spPr>
          <a:xfrm>
            <a:off x="380145" y="2097613"/>
            <a:ext cx="8363272" cy="461665"/>
          </a:xfrm>
          <a:prstGeom prst="rect">
            <a:avLst/>
          </a:prstGeom>
        </p:spPr>
        <p:txBody>
          <a:bodyPr wrap="square">
            <a:spAutoFit/>
          </a:bodyPr>
          <a:lstStyle/>
          <a:p>
            <a:r>
              <a:rPr lang="en" altLang="zh-CN" sz="2400" dirty="0">
                <a:latin typeface="ArialMT"/>
              </a:rPr>
              <a:t>Include near-equilibrium corrections: viscous hydrodynamics </a:t>
            </a:r>
            <a:endParaRPr lang="en" altLang="zh-CN" sz="2400" dirty="0">
              <a:effectLst/>
            </a:endParaRPr>
          </a:p>
        </p:txBody>
      </p:sp>
      <p:pic>
        <p:nvPicPr>
          <p:cNvPr id="4" name="图片 3">
            <a:extLst>
              <a:ext uri="{FF2B5EF4-FFF2-40B4-BE49-F238E27FC236}">
                <a16:creationId xmlns:a16="http://schemas.microsoft.com/office/drawing/2014/main" id="{6BE64FC6-97DB-E841-B9AC-01BE61496EAF}"/>
              </a:ext>
            </a:extLst>
          </p:cNvPr>
          <p:cNvPicPr>
            <a:picLocks noChangeAspect="1"/>
          </p:cNvPicPr>
          <p:nvPr/>
        </p:nvPicPr>
        <p:blipFill>
          <a:blip r:embed="rId3"/>
          <a:stretch>
            <a:fillRect/>
          </a:stretch>
        </p:blipFill>
        <p:spPr>
          <a:xfrm>
            <a:off x="1115616" y="2623464"/>
            <a:ext cx="7362564" cy="1225032"/>
          </a:xfrm>
          <a:prstGeom prst="rect">
            <a:avLst/>
          </a:prstGeom>
        </p:spPr>
      </p:pic>
      <p:sp>
        <p:nvSpPr>
          <p:cNvPr id="6" name="文本框 5">
            <a:extLst>
              <a:ext uri="{FF2B5EF4-FFF2-40B4-BE49-F238E27FC236}">
                <a16:creationId xmlns:a16="http://schemas.microsoft.com/office/drawing/2014/main" id="{5F4CE3A9-37A6-1444-ABF5-56D10623213F}"/>
              </a:ext>
            </a:extLst>
          </p:cNvPr>
          <p:cNvSpPr txBox="1"/>
          <p:nvPr/>
        </p:nvSpPr>
        <p:spPr>
          <a:xfrm>
            <a:off x="380145" y="3821838"/>
            <a:ext cx="5192447" cy="461665"/>
          </a:xfrm>
          <a:prstGeom prst="rect">
            <a:avLst/>
          </a:prstGeom>
          <a:noFill/>
        </p:spPr>
        <p:txBody>
          <a:bodyPr wrap="none" rtlCol="0">
            <a:spAutoFit/>
          </a:bodyPr>
          <a:lstStyle/>
          <a:p>
            <a:r>
              <a:rPr lang="en" altLang="zh-CN" sz="2400" dirty="0"/>
              <a:t>Include 2</a:t>
            </a:r>
            <a:r>
              <a:rPr lang="en" altLang="zh-CN" sz="2400" baseline="30000" dirty="0"/>
              <a:t>st</a:t>
            </a:r>
            <a:r>
              <a:rPr lang="en" altLang="zh-CN" sz="2400" dirty="0"/>
              <a:t>-order gradient expansion:</a:t>
            </a:r>
            <a:endParaRPr lang="en" altLang="zh-CN" sz="2400" dirty="0">
              <a:effectLst/>
            </a:endParaRPr>
          </a:p>
        </p:txBody>
      </p:sp>
      <p:pic>
        <p:nvPicPr>
          <p:cNvPr id="5" name="图片 4">
            <a:extLst>
              <a:ext uri="{FF2B5EF4-FFF2-40B4-BE49-F238E27FC236}">
                <a16:creationId xmlns:a16="http://schemas.microsoft.com/office/drawing/2014/main" id="{7116FCDE-1F69-B242-AAFB-E6099B116838}"/>
              </a:ext>
            </a:extLst>
          </p:cNvPr>
          <p:cNvPicPr>
            <a:picLocks noChangeAspect="1"/>
          </p:cNvPicPr>
          <p:nvPr/>
        </p:nvPicPr>
        <p:blipFill>
          <a:blip r:embed="rId4"/>
          <a:stretch>
            <a:fillRect/>
          </a:stretch>
        </p:blipFill>
        <p:spPr>
          <a:xfrm>
            <a:off x="321765" y="4298723"/>
            <a:ext cx="8363272" cy="1859882"/>
          </a:xfrm>
          <a:prstGeom prst="rect">
            <a:avLst/>
          </a:prstGeom>
        </p:spPr>
      </p:pic>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B26F62CF-71D4-F64E-BBDC-9FDDED5DBA5C}"/>
                  </a:ext>
                </a:extLst>
              </p:cNvPr>
              <p:cNvSpPr/>
              <p:nvPr/>
            </p:nvSpPr>
            <p:spPr>
              <a:xfrm>
                <a:off x="852460" y="6175904"/>
                <a:ext cx="7832577" cy="461665"/>
              </a:xfrm>
              <a:prstGeom prst="rect">
                <a:avLst/>
              </a:prstGeom>
            </p:spPr>
            <p:txBody>
              <a:bodyPr wrap="square">
                <a:spAutoFit/>
              </a:bodyPr>
              <a:lstStyle/>
              <a:p>
                <a:r>
                  <a:rPr lang="en" altLang="zh-CN" sz="2400" dirty="0">
                    <a:solidFill>
                      <a:srgbClr val="FF0000"/>
                    </a:solidFill>
                    <a:latin typeface="ArialMT"/>
                  </a:rPr>
                  <a:t>Many transport </a:t>
                </a:r>
                <a:r>
                  <a:rPr lang="en" altLang="zh-CN" sz="2400" dirty="0" err="1">
                    <a:solidFill>
                      <a:srgbClr val="FF0000"/>
                    </a:solidFill>
                    <a:latin typeface="ArialMT"/>
                  </a:rPr>
                  <a:t>coeff</a:t>
                </a:r>
                <a:r>
                  <a:rPr lang="en" altLang="zh-CN" sz="2400" dirty="0">
                    <a:solidFill>
                      <a:srgbClr val="FF0000"/>
                    </a:solidFill>
                    <a:latin typeface="ArialMT"/>
                  </a:rPr>
                  <a:t>.</a:t>
                </a:r>
                <a14:m>
                  <m:oMath xmlns:m="http://schemas.openxmlformats.org/officeDocument/2006/math">
                    <m:r>
                      <a:rPr lang="en" altLang="zh-CN" sz="2400" b="1" i="1" smtClean="0">
                        <a:solidFill>
                          <a:srgbClr val="FF0000"/>
                        </a:solidFill>
                        <a:latin typeface="Cambria Math" panose="02040503050406030204" pitchFamily="18" charset="0"/>
                        <a:ea typeface="Cambria Math" panose="02040503050406030204" pitchFamily="18" charset="0"/>
                      </a:rPr>
                      <m:t>→</m:t>
                    </m:r>
                    <m:r>
                      <a:rPr lang="en-US" altLang="zh-CN" sz="2400" b="0" i="1" smtClean="0">
                        <a:solidFill>
                          <a:srgbClr val="FF0000"/>
                        </a:solidFill>
                        <a:latin typeface="Cambria Math" panose="02040503050406030204" pitchFamily="18" charset="0"/>
                        <a:ea typeface="Cambria Math" panose="02040503050406030204" pitchFamily="18" charset="0"/>
                      </a:rPr>
                      <m:t> </m:t>
                    </m:r>
                  </m:oMath>
                </a14:m>
                <a:r>
                  <a:rPr lang="en" altLang="zh-CN" sz="2400" dirty="0">
                    <a:solidFill>
                      <a:srgbClr val="FF0000"/>
                    </a:solidFill>
                    <a:latin typeface="ArialMT"/>
                  </a:rPr>
                  <a:t>probe microscopic theory, QCD </a:t>
                </a:r>
                <a:endParaRPr lang="en" altLang="zh-CN" sz="2400" dirty="0">
                  <a:effectLst/>
                </a:endParaRPr>
              </a:p>
            </p:txBody>
          </p:sp>
        </mc:Choice>
        <mc:Fallback xmlns="">
          <p:sp>
            <p:nvSpPr>
              <p:cNvPr id="8" name="矩形 7">
                <a:extLst>
                  <a:ext uri="{FF2B5EF4-FFF2-40B4-BE49-F238E27FC236}">
                    <a16:creationId xmlns:a16="http://schemas.microsoft.com/office/drawing/2014/main" id="{B26F62CF-71D4-F64E-BBDC-9FDDED5DBA5C}"/>
                  </a:ext>
                </a:extLst>
              </p:cNvPr>
              <p:cNvSpPr>
                <a:spLocks noRot="1" noChangeAspect="1" noMove="1" noResize="1" noEditPoints="1" noAdjustHandles="1" noChangeArrowheads="1" noChangeShapeType="1" noTextEdit="1"/>
              </p:cNvSpPr>
              <p:nvPr/>
            </p:nvSpPr>
            <p:spPr>
              <a:xfrm>
                <a:off x="852460" y="6175904"/>
                <a:ext cx="7832577" cy="461665"/>
              </a:xfrm>
              <a:prstGeom prst="rect">
                <a:avLst/>
              </a:prstGeom>
              <a:blipFill>
                <a:blip r:embed="rId5"/>
                <a:stretch>
                  <a:fillRect l="-1297" t="-10811" b="-27027"/>
                </a:stretch>
              </a:blipFill>
            </p:spPr>
            <p:txBody>
              <a:bodyPr/>
              <a:lstStyle/>
              <a:p>
                <a:r>
                  <a:rPr lang="zh-CN" altLang="en-US">
                    <a:noFill/>
                  </a:rPr>
                  <a:t> </a:t>
                </a:r>
              </a:p>
            </p:txBody>
          </p:sp>
        </mc:Fallback>
      </mc:AlternateContent>
      <p:sp>
        <p:nvSpPr>
          <p:cNvPr id="9" name="Line 26">
            <a:extLst>
              <a:ext uri="{FF2B5EF4-FFF2-40B4-BE49-F238E27FC236}">
                <a16:creationId xmlns:a16="http://schemas.microsoft.com/office/drawing/2014/main" id="{15F68FCB-4AC8-414F-87E7-82BA95B21256}"/>
              </a:ext>
            </a:extLst>
          </p:cNvPr>
          <p:cNvSpPr>
            <a:spLocks noChangeShapeType="1"/>
          </p:cNvSpPr>
          <p:nvPr/>
        </p:nvSpPr>
        <p:spPr bwMode="auto">
          <a:xfrm flipV="1">
            <a:off x="395288" y="990600"/>
            <a:ext cx="8353425" cy="0"/>
          </a:xfrm>
          <a:prstGeom prst="line">
            <a:avLst/>
          </a:prstGeom>
          <a:noFill/>
          <a:ln w="444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Tree>
    <p:extLst>
      <p:ext uri="{BB962C8B-B14F-4D97-AF65-F5344CB8AC3E}">
        <p14:creationId xmlns:p14="http://schemas.microsoft.com/office/powerpoint/2010/main" val="26377315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C459D558-0E38-864F-B81C-E90046D07A7B}"/>
              </a:ext>
            </a:extLst>
          </p:cNvPr>
          <p:cNvSpPr>
            <a:spLocks noGrp="1" noChangeArrowheads="1"/>
          </p:cNvSpPr>
          <p:nvPr>
            <p:ph type="title"/>
          </p:nvPr>
        </p:nvSpPr>
        <p:spPr>
          <a:xfrm>
            <a:off x="1317625" y="76200"/>
            <a:ext cx="6705600" cy="754063"/>
          </a:xfrm>
        </p:spPr>
        <p:txBody>
          <a:bodyPr/>
          <a:lstStyle/>
          <a:p>
            <a:pPr eaLnBrk="1" hangingPunct="1"/>
            <a:r>
              <a:rPr lang="en-US" altLang="zh-CN" sz="3200" b="1">
                <a:solidFill>
                  <a:srgbClr val="0070C0"/>
                </a:solidFill>
              </a:rPr>
              <a:t>Transverse Flow Observables</a:t>
            </a:r>
          </a:p>
        </p:txBody>
      </p:sp>
      <p:sp>
        <p:nvSpPr>
          <p:cNvPr id="310275" name="Text Box 3">
            <a:extLst>
              <a:ext uri="{FF2B5EF4-FFF2-40B4-BE49-F238E27FC236}">
                <a16:creationId xmlns:a16="http://schemas.microsoft.com/office/drawing/2014/main" id="{BE4C1A32-650E-5944-8F68-9B0F953A7D1A}"/>
              </a:ext>
            </a:extLst>
          </p:cNvPr>
          <p:cNvSpPr txBox="1">
            <a:spLocks noChangeArrowheads="1"/>
          </p:cNvSpPr>
          <p:nvPr/>
        </p:nvSpPr>
        <p:spPr bwMode="auto">
          <a:xfrm>
            <a:off x="6765925" y="5221288"/>
            <a:ext cx="184150" cy="457200"/>
          </a:xfrm>
          <a:prstGeom prst="rect">
            <a:avLst/>
          </a:prstGeom>
          <a:noFill/>
          <a:ln>
            <a:noFill/>
          </a:ln>
          <a:effectLst/>
        </p:spPr>
        <p:txBody>
          <a:bodyPr wrap="none">
            <a:spAutoFit/>
          </a:bodyPr>
          <a:lstStyle/>
          <a:p>
            <a:pPr eaLnBrk="1" hangingPunct="1">
              <a:spcBef>
                <a:spcPct val="20000"/>
              </a:spcBef>
              <a:buFontTx/>
              <a:buChar char="•"/>
              <a:defRPr/>
            </a:pPr>
            <a:endParaRPr lang="zh-CN" altLang="zh-CN" sz="2400"/>
          </a:p>
        </p:txBody>
      </p:sp>
      <p:sp>
        <p:nvSpPr>
          <p:cNvPr id="310276" name="Text Box 4">
            <a:extLst>
              <a:ext uri="{FF2B5EF4-FFF2-40B4-BE49-F238E27FC236}">
                <a16:creationId xmlns:a16="http://schemas.microsoft.com/office/drawing/2014/main" id="{5EE45E08-51C9-0743-9287-10236912DAD5}"/>
              </a:ext>
            </a:extLst>
          </p:cNvPr>
          <p:cNvSpPr txBox="1">
            <a:spLocks noChangeArrowheads="1"/>
          </p:cNvSpPr>
          <p:nvPr/>
        </p:nvSpPr>
        <p:spPr bwMode="auto">
          <a:xfrm>
            <a:off x="7299325" y="5449888"/>
            <a:ext cx="184150" cy="457200"/>
          </a:xfrm>
          <a:prstGeom prst="rect">
            <a:avLst/>
          </a:prstGeom>
          <a:noFill/>
          <a:ln>
            <a:noFill/>
          </a:ln>
          <a:effectLst/>
        </p:spPr>
        <p:txBody>
          <a:bodyPr wrap="none">
            <a:spAutoFit/>
          </a:bodyPr>
          <a:lstStyle/>
          <a:p>
            <a:pPr eaLnBrk="1" hangingPunct="1">
              <a:spcBef>
                <a:spcPct val="20000"/>
              </a:spcBef>
              <a:buFontTx/>
              <a:buChar char="•"/>
              <a:defRPr/>
            </a:pPr>
            <a:endParaRPr lang="zh-CN" altLang="zh-CN" sz="2400"/>
          </a:p>
        </p:txBody>
      </p:sp>
      <p:sp>
        <p:nvSpPr>
          <p:cNvPr id="310277" name="Text Box 5">
            <a:extLst>
              <a:ext uri="{FF2B5EF4-FFF2-40B4-BE49-F238E27FC236}">
                <a16:creationId xmlns:a16="http://schemas.microsoft.com/office/drawing/2014/main" id="{B74716DB-7E3C-1A49-8212-DC7900AD70CE}"/>
              </a:ext>
            </a:extLst>
          </p:cNvPr>
          <p:cNvSpPr txBox="1">
            <a:spLocks noChangeArrowheads="1"/>
          </p:cNvSpPr>
          <p:nvPr/>
        </p:nvSpPr>
        <p:spPr bwMode="auto">
          <a:xfrm>
            <a:off x="7832725" y="5297488"/>
            <a:ext cx="184150" cy="457200"/>
          </a:xfrm>
          <a:prstGeom prst="rect">
            <a:avLst/>
          </a:prstGeom>
          <a:noFill/>
          <a:ln>
            <a:noFill/>
          </a:ln>
          <a:effectLst/>
        </p:spPr>
        <p:txBody>
          <a:bodyPr wrap="none">
            <a:spAutoFit/>
          </a:bodyPr>
          <a:lstStyle/>
          <a:p>
            <a:pPr eaLnBrk="1" hangingPunct="1">
              <a:spcBef>
                <a:spcPct val="20000"/>
              </a:spcBef>
              <a:buFontTx/>
              <a:buChar char="•"/>
              <a:defRPr/>
            </a:pPr>
            <a:endParaRPr lang="zh-CN" altLang="zh-CN" sz="2400"/>
          </a:p>
        </p:txBody>
      </p:sp>
      <mc:AlternateContent xmlns:mc="http://schemas.openxmlformats.org/markup-compatibility/2006" xmlns:a14="http://schemas.microsoft.com/office/drawing/2010/main">
        <mc:Choice Requires="a14">
          <p:sp>
            <p:nvSpPr>
              <p:cNvPr id="310278" name="Text Box 6" descr="Light downward diagonal">
                <a:extLst>
                  <a:ext uri="{FF2B5EF4-FFF2-40B4-BE49-F238E27FC236}">
                    <a16:creationId xmlns:a16="http://schemas.microsoft.com/office/drawing/2014/main" id="{BC8A4875-373E-D140-B736-2579143D5819}"/>
                  </a:ext>
                </a:extLst>
              </p:cNvPr>
              <p:cNvSpPr txBox="1">
                <a:spLocks noChangeArrowheads="1"/>
              </p:cNvSpPr>
              <p:nvPr/>
            </p:nvSpPr>
            <p:spPr bwMode="auto">
              <a:xfrm>
                <a:off x="609600" y="2782888"/>
                <a:ext cx="7488140" cy="3637919"/>
              </a:xfrm>
              <a:prstGeom prst="rect">
                <a:avLst/>
              </a:prstGeom>
              <a:pattFill prst="ltDnDiag">
                <a:fgClr>
                  <a:schemeClr val="accent1"/>
                </a:fgClr>
                <a:bgClr>
                  <a:srgbClr val="FFFFFF"/>
                </a:bgClr>
              </a:pattFill>
              <a:ln w="9525">
                <a:solidFill>
                  <a:srgbClr val="CC6600"/>
                </a:solidFill>
                <a:miter lim="800000"/>
              </a:ln>
              <a:effectLst/>
            </p:spPr>
            <p:txBody>
              <a:bodyPr wrap="none">
                <a:spAutoFit/>
              </a:bodyPr>
              <a:lstStyle>
                <a:lvl1pPr marL="457200" indent="-457200" eaLnBrk="0" hangingPunct="0">
                  <a:defRPr sz="2400">
                    <a:solidFill>
                      <a:schemeClr val="tx1"/>
                    </a:solidFill>
                    <a:latin typeface="Times New Roman" panose="02020603050405020304" charset="0"/>
                  </a:defRPr>
                </a:lvl1pPr>
                <a:lvl2pPr marL="914400" indent="-457200" eaLnBrk="0" hangingPunct="0">
                  <a:defRPr sz="2400">
                    <a:solidFill>
                      <a:schemeClr val="tx1"/>
                    </a:solidFill>
                    <a:latin typeface="Times New Roman" panose="02020603050405020304" charset="0"/>
                  </a:defRPr>
                </a:lvl2pPr>
                <a:lvl3pPr marL="1371600" indent="-457200" eaLnBrk="0" hangingPunct="0">
                  <a:defRPr sz="2400">
                    <a:solidFill>
                      <a:schemeClr val="tx1"/>
                    </a:solidFill>
                    <a:latin typeface="Times New Roman" panose="02020603050405020304" charset="0"/>
                  </a:defRPr>
                </a:lvl3pPr>
                <a:lvl4pPr marL="1828800" indent="-457200" eaLnBrk="0" hangingPunct="0">
                  <a:defRPr sz="2400">
                    <a:solidFill>
                      <a:schemeClr val="tx1"/>
                    </a:solidFill>
                    <a:latin typeface="Times New Roman" panose="02020603050405020304" charset="0"/>
                  </a:defRPr>
                </a:lvl4pPr>
                <a:lvl5pPr marL="2286000" indent="-457200" eaLnBrk="0" hangingPunct="0">
                  <a:defRPr sz="2400">
                    <a:solidFill>
                      <a:schemeClr val="tx1"/>
                    </a:solidFill>
                    <a:latin typeface="Times New Roman" panose="02020603050405020304" charset="0"/>
                  </a:defRPr>
                </a:lvl5pPr>
                <a:lvl6pPr marL="2743200" indent="-457200" eaLnBrk="0" fontAlgn="base" hangingPunct="0">
                  <a:spcBef>
                    <a:spcPct val="0"/>
                  </a:spcBef>
                  <a:spcAft>
                    <a:spcPct val="0"/>
                  </a:spcAft>
                  <a:defRPr sz="2400">
                    <a:solidFill>
                      <a:schemeClr val="tx1"/>
                    </a:solidFill>
                    <a:latin typeface="Times New Roman" panose="02020603050405020304" charset="0"/>
                  </a:defRPr>
                </a:lvl6pPr>
                <a:lvl7pPr marL="3200400" indent="-457200" eaLnBrk="0" fontAlgn="base" hangingPunct="0">
                  <a:spcBef>
                    <a:spcPct val="0"/>
                  </a:spcBef>
                  <a:spcAft>
                    <a:spcPct val="0"/>
                  </a:spcAft>
                  <a:defRPr sz="2400">
                    <a:solidFill>
                      <a:schemeClr val="tx1"/>
                    </a:solidFill>
                    <a:latin typeface="Times New Roman" panose="02020603050405020304" charset="0"/>
                  </a:defRPr>
                </a:lvl7pPr>
                <a:lvl8pPr marL="3657600" indent="-457200" eaLnBrk="0" fontAlgn="base" hangingPunct="0">
                  <a:spcBef>
                    <a:spcPct val="0"/>
                  </a:spcBef>
                  <a:spcAft>
                    <a:spcPct val="0"/>
                  </a:spcAft>
                  <a:defRPr sz="2400">
                    <a:solidFill>
                      <a:schemeClr val="tx1"/>
                    </a:solidFill>
                    <a:latin typeface="Times New Roman" panose="02020603050405020304" charset="0"/>
                  </a:defRPr>
                </a:lvl8pPr>
                <a:lvl9pPr marL="4114800" indent="-457200" eaLnBrk="0" fontAlgn="base" hangingPunct="0">
                  <a:spcBef>
                    <a:spcPct val="0"/>
                  </a:spcBef>
                  <a:spcAft>
                    <a:spcPct val="0"/>
                  </a:spcAft>
                  <a:defRPr sz="2400">
                    <a:solidFill>
                      <a:schemeClr val="tx1"/>
                    </a:solidFill>
                    <a:latin typeface="Times New Roman" panose="02020603050405020304" charset="0"/>
                  </a:defRPr>
                </a:lvl9pPr>
              </a:lstStyle>
              <a:p>
                <a:pPr marL="0" indent="0" eaLnBrk="1" hangingPunct="1">
                  <a:spcBef>
                    <a:spcPct val="20000"/>
                  </a:spcBef>
                  <a:defRPr/>
                </a:pPr>
                <a:r>
                  <a:rPr lang="en-US" altLang="zh-CN" dirty="0">
                    <a:latin typeface="Arial" panose="020B0604020202020204" pitchFamily="34" charset="0"/>
                  </a:rPr>
                  <a:t>As a function of particle mass:</a:t>
                </a:r>
                <a:r>
                  <a:rPr lang="zh-CN" altLang="en-US" dirty="0">
                    <a:latin typeface="Arial" panose="020B0604020202020204" pitchFamily="34" charset="0"/>
                  </a:rPr>
                  <a:t>    </a:t>
                </a:r>
                <a14:m>
                  <m:oMath xmlns:m="http://schemas.openxmlformats.org/officeDocument/2006/math">
                    <m:sSub>
                      <m:sSubPr>
                        <m:ctrlPr>
                          <a:rPr lang="en-US" altLang="zh-CN" i="1" smtClean="0">
                            <a:latin typeface="Cambria Math" panose="02040503050406030204" pitchFamily="18" charset="0"/>
                          </a:rPr>
                        </m:ctrlPr>
                      </m:sSubPr>
                      <m:e>
                        <m:r>
                          <a:rPr lang="zh-CN" altLang="en-US" b="0" i="1" smtClean="0">
                            <a:latin typeface="Cambria Math" panose="02040503050406030204" pitchFamily="18" charset="0"/>
                          </a:rPr>
                          <m:t> </m:t>
                        </m:r>
                        <m:r>
                          <a:rPr lang="en-US" altLang="zh-CN" b="0" i="1" smtClean="0">
                            <a:latin typeface="Cambria Math" panose="02040503050406030204" pitchFamily="18" charset="0"/>
                          </a:rPr>
                          <m:t>𝑣</m:t>
                        </m:r>
                      </m:e>
                      <m:sub>
                        <m:r>
                          <a:rPr lang="en-US" altLang="zh-CN" b="0" i="1" smtClean="0">
                            <a:latin typeface="Cambria Math" panose="02040503050406030204" pitchFamily="18" charset="0"/>
                          </a:rPr>
                          <m:t>𝑛</m:t>
                        </m:r>
                      </m:sub>
                    </m:sSub>
                    <m:r>
                      <a:rPr lang="en-US" altLang="zh-CN" b="0" i="1" smtClean="0">
                        <a:latin typeface="Cambria Math" panose="02040503050406030204" pitchFamily="18" charset="0"/>
                      </a:rPr>
                      <m:t>=</m:t>
                    </m:r>
                    <m:func>
                      <m:funcPr>
                        <m:ctrlPr>
                          <a:rPr lang="en-US" altLang="zh-CN" b="0" i="1" smtClean="0">
                            <a:latin typeface="Cambria Math" panose="02040503050406030204" pitchFamily="18" charset="0"/>
                          </a:rPr>
                        </m:ctrlPr>
                      </m:funcPr>
                      <m:fName>
                        <m:r>
                          <m:rPr>
                            <m:sty m:val="p"/>
                          </m:rPr>
                          <a:rPr lang="en-US" altLang="zh-CN" b="0" i="0" smtClean="0">
                            <a:latin typeface="Cambria Math" panose="02040503050406030204" pitchFamily="18" charset="0"/>
                          </a:rPr>
                          <m:t>cos</m:t>
                        </m:r>
                      </m:fName>
                      <m:e>
                        <m:r>
                          <a:rPr lang="en-US" altLang="zh-CN" b="0" i="1" smtClean="0">
                            <a:latin typeface="Cambria Math" panose="02040503050406030204" pitchFamily="18" charset="0"/>
                          </a:rPr>
                          <m:t>𝑛</m:t>
                        </m:r>
                        <m:r>
                          <a:rPr lang="en-US" altLang="zh-CN" b="0" i="1" smtClean="0">
                            <a:latin typeface="Cambria Math" panose="02040503050406030204" pitchFamily="18" charset="0"/>
                            <a:ea typeface="Cambria Math" panose="02040503050406030204" pitchFamily="18" charset="0"/>
                          </a:rPr>
                          <m:t>𝜑</m:t>
                        </m:r>
                      </m:e>
                    </m:func>
                  </m:oMath>
                </a14:m>
                <a:endParaRPr lang="en-US" altLang="zh-CN" sz="2000" dirty="0">
                  <a:latin typeface="Arial" panose="020B0604020202020204" pitchFamily="34" charset="0"/>
                </a:endParaRPr>
              </a:p>
              <a:p>
                <a:pPr eaLnBrk="1" hangingPunct="1">
                  <a:spcBef>
                    <a:spcPct val="20000"/>
                  </a:spcBef>
                  <a:buFontTx/>
                  <a:buChar char="•"/>
                  <a:defRPr/>
                </a:pPr>
                <a:r>
                  <a:rPr lang="en-US" altLang="zh-CN" sz="1800" dirty="0">
                    <a:latin typeface="Arial" panose="020B0604020202020204" pitchFamily="34" charset="0"/>
                  </a:rPr>
                  <a:t>Radial flow – integrated over whole evolution</a:t>
                </a:r>
                <a:endParaRPr lang="zh-CN" altLang="en-US" sz="1800" dirty="0">
                  <a:latin typeface="Arial" panose="020B0604020202020204" pitchFamily="34" charset="0"/>
                </a:endParaRPr>
              </a:p>
              <a:p>
                <a:pPr eaLnBrk="1" hangingPunct="1">
                  <a:spcBef>
                    <a:spcPct val="20000"/>
                  </a:spcBef>
                  <a:buFontTx/>
                  <a:buChar char="•"/>
                  <a:defRPr/>
                </a:pPr>
                <a:r>
                  <a:rPr lang="en-US" altLang="zh-CN" sz="1800" dirty="0">
                    <a:latin typeface="Arial" panose="020B0604020202020204" pitchFamily="34" charset="0"/>
                  </a:rPr>
                  <a:t>Directed flow (v</a:t>
                </a:r>
                <a:r>
                  <a:rPr lang="en-US" altLang="zh-CN" sz="1800" baseline="-25000" dirty="0">
                    <a:latin typeface="Arial" panose="020B0604020202020204" pitchFamily="34" charset="0"/>
                  </a:rPr>
                  <a:t>1</a:t>
                </a:r>
                <a:r>
                  <a:rPr lang="en-US" altLang="zh-CN" sz="1800" dirty="0">
                    <a:latin typeface="Arial" panose="020B0604020202020204" pitchFamily="34" charset="0"/>
                  </a:rPr>
                  <a:t>) – early</a:t>
                </a:r>
              </a:p>
              <a:p>
                <a:pPr eaLnBrk="1" hangingPunct="1">
                  <a:spcBef>
                    <a:spcPct val="20000"/>
                  </a:spcBef>
                  <a:buFontTx/>
                  <a:buChar char="•"/>
                  <a:defRPr/>
                </a:pPr>
                <a:r>
                  <a:rPr lang="en-US" altLang="zh-CN" sz="1800" dirty="0">
                    <a:latin typeface="Arial" panose="020B0604020202020204" pitchFamily="34" charset="0"/>
                  </a:rPr>
                  <a:t>Elliptic flow (v</a:t>
                </a:r>
                <a:r>
                  <a:rPr lang="en-US" altLang="zh-CN" sz="1800" baseline="-25000" dirty="0">
                    <a:latin typeface="Arial" panose="020B0604020202020204" pitchFamily="34" charset="0"/>
                  </a:rPr>
                  <a:t>2</a:t>
                </a:r>
                <a:r>
                  <a:rPr lang="en-US" altLang="zh-CN" sz="1800" dirty="0">
                    <a:latin typeface="Arial" panose="020B0604020202020204" pitchFamily="34" charset="0"/>
                  </a:rPr>
                  <a:t>) – early</a:t>
                </a:r>
              </a:p>
              <a:p>
                <a:pPr eaLnBrk="1" hangingPunct="1">
                  <a:spcBef>
                    <a:spcPct val="20000"/>
                  </a:spcBef>
                  <a:buFontTx/>
                  <a:buChar char="•"/>
                  <a:defRPr/>
                </a:pPr>
                <a:r>
                  <a:rPr lang="en-US" altLang="zh-CN" sz="1800" dirty="0">
                    <a:latin typeface="Arial" panose="020B0604020202020204" pitchFamily="34" charset="0"/>
                  </a:rPr>
                  <a:t>Triangular flow (v</a:t>
                </a:r>
                <a:r>
                  <a:rPr lang="en-US" altLang="zh-CN" sz="1800" baseline="-25000" dirty="0">
                    <a:latin typeface="Arial" panose="020B0604020202020204" pitchFamily="34" charset="0"/>
                  </a:rPr>
                  <a:t>3</a:t>
                </a:r>
                <a:r>
                  <a:rPr lang="en-US" altLang="zh-CN" sz="1800" dirty="0">
                    <a:latin typeface="Arial" panose="020B0604020202020204" pitchFamily="34" charset="0"/>
                  </a:rPr>
                  <a:t>) – </a:t>
                </a:r>
                <a:endParaRPr lang="zh-CN" altLang="en-US" sz="1800" dirty="0">
                  <a:latin typeface="Arial" panose="020B0604020202020204" pitchFamily="34" charset="0"/>
                </a:endParaRPr>
              </a:p>
              <a:p>
                <a:pPr eaLnBrk="1" hangingPunct="1">
                  <a:spcBef>
                    <a:spcPct val="20000"/>
                  </a:spcBef>
                  <a:buFontTx/>
                  <a:buChar char="•"/>
                  <a:defRPr/>
                </a:pPr>
                <a:r>
                  <a:rPr lang="en-US" altLang="zh-CN" sz="2000" dirty="0">
                    <a:solidFill>
                      <a:srgbClr val="CC0000"/>
                    </a:solidFill>
                    <a:latin typeface="Arial" panose="020B0604020202020204" pitchFamily="34" charset="0"/>
                  </a:rPr>
                  <a:t>Note on collectivity:</a:t>
                </a:r>
              </a:p>
              <a:p>
                <a:pPr eaLnBrk="1" hangingPunct="1">
                  <a:spcBef>
                    <a:spcPct val="20000"/>
                  </a:spcBef>
                  <a:buFont typeface="Times" charset="0"/>
                  <a:buAutoNum type="arabicParenR"/>
                  <a:defRPr/>
                </a:pPr>
                <a:r>
                  <a:rPr lang="en-US" altLang="zh-CN" sz="2000" dirty="0">
                    <a:solidFill>
                      <a:srgbClr val="CC0000"/>
                    </a:solidFill>
                    <a:latin typeface="Arial" panose="020B0604020202020204" pitchFamily="34" charset="0"/>
                  </a:rPr>
                  <a:t>Effect of collectivity is accumulative – final effect is the </a:t>
                </a:r>
              </a:p>
              <a:p>
                <a:pPr eaLnBrk="1" hangingPunct="1">
                  <a:spcBef>
                    <a:spcPct val="20000"/>
                  </a:spcBef>
                  <a:buFont typeface="Times" charset="0"/>
                  <a:buNone/>
                  <a:defRPr/>
                </a:pPr>
                <a:r>
                  <a:rPr lang="en-US" altLang="zh-CN" sz="2000" dirty="0">
                    <a:solidFill>
                      <a:srgbClr val="CC0000"/>
                    </a:solidFill>
                    <a:latin typeface="Arial" panose="020B0604020202020204" pitchFamily="34" charset="0"/>
                  </a:rPr>
                  <a:t>      sum of all processes. </a:t>
                </a:r>
              </a:p>
              <a:p>
                <a:pPr marL="0" indent="0" eaLnBrk="1" hangingPunct="1">
                  <a:spcBef>
                    <a:spcPct val="20000"/>
                  </a:spcBef>
                  <a:defRPr/>
                </a:pPr>
                <a:r>
                  <a:rPr lang="en-US" altLang="zh-CN" sz="2000" dirty="0">
                    <a:solidFill>
                      <a:srgbClr val="CC0000"/>
                    </a:solidFill>
                    <a:latin typeface="Arial" panose="020B0604020202020204" pitchFamily="34" charset="0"/>
                  </a:rPr>
                  <a:t>2) </a:t>
                </a:r>
                <a:r>
                  <a:rPr lang="en-US" altLang="zh-CN" sz="2000" dirty="0" err="1">
                    <a:solidFill>
                      <a:srgbClr val="CC0000"/>
                    </a:solidFill>
                    <a:latin typeface="Arial" panose="020B0604020202020204" pitchFamily="34" charset="0"/>
                  </a:rPr>
                  <a:t>Thermalization</a:t>
                </a:r>
                <a:r>
                  <a:rPr lang="en-US" altLang="zh-CN" sz="2000" dirty="0">
                    <a:solidFill>
                      <a:srgbClr val="CC0000"/>
                    </a:solidFill>
                    <a:latin typeface="Arial" panose="020B0604020202020204" pitchFamily="34" charset="0"/>
                  </a:rPr>
                  <a:t> is not needed to develop collectivity - pressure</a:t>
                </a:r>
              </a:p>
              <a:p>
                <a:pPr marL="0" indent="0" eaLnBrk="1" hangingPunct="1">
                  <a:spcBef>
                    <a:spcPct val="20000"/>
                  </a:spcBef>
                  <a:defRPr/>
                </a:pPr>
                <a:r>
                  <a:rPr lang="zh-CN" altLang="en-US" sz="2000" dirty="0">
                    <a:solidFill>
                      <a:srgbClr val="CC0000"/>
                    </a:solidFill>
                    <a:latin typeface="Arial" panose="020B0604020202020204" pitchFamily="34" charset="0"/>
                  </a:rPr>
                  <a:t>   </a:t>
                </a:r>
                <a:r>
                  <a:rPr lang="en-US" altLang="zh-CN" sz="2000" dirty="0">
                    <a:solidFill>
                      <a:srgbClr val="CC0000"/>
                    </a:solidFill>
                    <a:latin typeface="Arial" panose="020B0604020202020204" pitchFamily="34" charset="0"/>
                  </a:rPr>
                  <a:t>    gradient depends on </a:t>
                </a:r>
                <a:r>
                  <a:rPr lang="en-US" altLang="zh-CN" sz="2000" b="1" i="1" dirty="0">
                    <a:solidFill>
                      <a:schemeClr val="accent2"/>
                    </a:solidFill>
                    <a:latin typeface="Arial" panose="020B0604020202020204" pitchFamily="34" charset="0"/>
                  </a:rPr>
                  <a:t>density gradient </a:t>
                </a:r>
                <a:r>
                  <a:rPr lang="en-US" altLang="zh-CN" sz="2000" dirty="0">
                    <a:solidFill>
                      <a:srgbClr val="CC0000"/>
                    </a:solidFill>
                    <a:latin typeface="Arial" panose="020B0604020202020204" pitchFamily="34" charset="0"/>
                  </a:rPr>
                  <a:t>and </a:t>
                </a:r>
                <a:r>
                  <a:rPr lang="en-US" altLang="zh-CN" sz="2000" b="1" i="1" dirty="0">
                    <a:solidFill>
                      <a:schemeClr val="accent2"/>
                    </a:solidFill>
                    <a:latin typeface="Arial" panose="020B0604020202020204" pitchFamily="34" charset="0"/>
                  </a:rPr>
                  <a:t>interactions</a:t>
                </a:r>
                <a:r>
                  <a:rPr lang="en-US" altLang="zh-CN" sz="2000" dirty="0">
                    <a:solidFill>
                      <a:srgbClr val="CC0000"/>
                    </a:solidFill>
                    <a:latin typeface="Arial" panose="020B0604020202020204" pitchFamily="34" charset="0"/>
                  </a:rPr>
                  <a:t>.</a:t>
                </a:r>
              </a:p>
            </p:txBody>
          </p:sp>
        </mc:Choice>
        <mc:Fallback xmlns="">
          <p:sp>
            <p:nvSpPr>
              <p:cNvPr id="310278" name="Text Box 6" descr="Light downward diagonal">
                <a:extLst>
                  <a:ext uri="{FF2B5EF4-FFF2-40B4-BE49-F238E27FC236}">
                    <a16:creationId xmlns:a16="http://schemas.microsoft.com/office/drawing/2014/main" id="{BC8A4875-373E-D140-B736-2579143D5819}"/>
                  </a:ext>
                </a:extLst>
              </p:cNvPr>
              <p:cNvSpPr txBox="1">
                <a:spLocks noRot="1" noChangeAspect="1" noMove="1" noResize="1" noEditPoints="1" noAdjustHandles="1" noChangeArrowheads="1" noChangeShapeType="1" noTextEdit="1"/>
              </p:cNvSpPr>
              <p:nvPr/>
            </p:nvSpPr>
            <p:spPr bwMode="auto">
              <a:xfrm>
                <a:off x="609600" y="2782888"/>
                <a:ext cx="7488140" cy="3637919"/>
              </a:xfrm>
              <a:prstGeom prst="rect">
                <a:avLst/>
              </a:prstGeom>
              <a:blipFill>
                <a:blip r:embed="rId4"/>
                <a:stretch>
                  <a:fillRect l="-1184" t="-1042" b="-2431"/>
                </a:stretch>
              </a:blipFill>
              <a:ln w="9525">
                <a:solidFill>
                  <a:srgbClr val="CC6600"/>
                </a:solidFill>
                <a:miter lim="800000"/>
              </a:ln>
              <a:effectLst/>
            </p:spPr>
            <p:txBody>
              <a:bodyPr/>
              <a:lstStyle/>
              <a:p>
                <a:r>
                  <a:rPr lang="zh-CN" altLang="en-US">
                    <a:noFill/>
                  </a:rPr>
                  <a:t> </a:t>
                </a:r>
              </a:p>
            </p:txBody>
          </p:sp>
        </mc:Fallback>
      </mc:AlternateContent>
      <p:graphicFrame>
        <p:nvGraphicFramePr>
          <p:cNvPr id="80902" name="Object 7" descr="Zig zag">
            <a:extLst>
              <a:ext uri="{FF2B5EF4-FFF2-40B4-BE49-F238E27FC236}">
                <a16:creationId xmlns:a16="http://schemas.microsoft.com/office/drawing/2014/main" id="{466330B3-982B-504B-8C93-723D7F2B49A2}"/>
              </a:ext>
            </a:extLst>
          </p:cNvPr>
          <p:cNvGraphicFramePr>
            <a:graphicFrameLocks noGrp="1" noChangeAspect="1"/>
          </p:cNvGraphicFramePr>
          <p:nvPr>
            <p:ph sz="half" idx="2"/>
          </p:nvPr>
        </p:nvGraphicFramePr>
        <p:xfrm>
          <a:off x="1106488" y="1055688"/>
          <a:ext cx="6931025" cy="1646237"/>
        </p:xfrm>
        <a:graphic>
          <a:graphicData uri="http://schemas.openxmlformats.org/presentationml/2006/ole">
            <mc:AlternateContent xmlns:mc="http://schemas.openxmlformats.org/markup-compatibility/2006">
              <mc:Choice xmlns:v="urn:schemas-microsoft-com:vml" Requires="v">
                <p:oleObj spid="_x0000_s81148" name="Formel" r:id="rId5" imgW="9944100" imgH="2362200" progId="Equation.3">
                  <p:embed/>
                </p:oleObj>
              </mc:Choice>
              <mc:Fallback>
                <p:oleObj name="Formel" r:id="rId5" imgW="9944100" imgH="2362200" progId="Equation.3">
                  <p:embed/>
                  <p:pic>
                    <p:nvPicPr>
                      <p:cNvPr id="0" name="Object 7" descr="Zig zag"/>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6488" y="1055688"/>
                        <a:ext cx="6931025" cy="1646237"/>
                      </a:xfrm>
                      <a:prstGeom prst="rect">
                        <a:avLst/>
                      </a:prstGeom>
                      <a:blipFill dpi="0" rotWithShape="0">
                        <a:blip r:embed="rId7"/>
                        <a:srcRect/>
                        <a:tile tx="0" ty="0" sx="100000" sy="100000" flip="none" algn="tl"/>
                      </a:bli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80903" name="Line 5">
            <a:extLst>
              <a:ext uri="{FF2B5EF4-FFF2-40B4-BE49-F238E27FC236}">
                <a16:creationId xmlns:a16="http://schemas.microsoft.com/office/drawing/2014/main" id="{614B1D71-E9E9-DF40-BB5D-37A8319A6F96}"/>
              </a:ext>
            </a:extLst>
          </p:cNvPr>
          <p:cNvSpPr>
            <a:spLocks noChangeShapeType="1"/>
          </p:cNvSpPr>
          <p:nvPr/>
        </p:nvSpPr>
        <p:spPr bwMode="auto">
          <a:xfrm>
            <a:off x="762000" y="914400"/>
            <a:ext cx="7704138"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0904" name="Line 4">
            <a:extLst>
              <a:ext uri="{FF2B5EF4-FFF2-40B4-BE49-F238E27FC236}">
                <a16:creationId xmlns:a16="http://schemas.microsoft.com/office/drawing/2014/main" id="{D667BC33-43B6-0845-80E8-84BBE0E76EE6}"/>
              </a:ext>
            </a:extLst>
          </p:cNvPr>
          <p:cNvSpPr>
            <a:spLocks noChangeShapeType="1"/>
          </p:cNvSpPr>
          <p:nvPr/>
        </p:nvSpPr>
        <p:spPr bwMode="auto">
          <a:xfrm>
            <a:off x="762000" y="6553200"/>
            <a:ext cx="7704138"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A0C99BF1-DF62-8043-82A2-5DAD753944A1}"/>
              </a:ext>
            </a:extLst>
          </p:cNvPr>
          <p:cNvSpPr>
            <a:spLocks noGrp="1" noChangeArrowheads="1"/>
          </p:cNvSpPr>
          <p:nvPr>
            <p:ph type="title" sz="quarter"/>
          </p:nvPr>
        </p:nvSpPr>
        <p:spPr>
          <a:xfrm>
            <a:off x="1447800" y="-152400"/>
            <a:ext cx="7239000" cy="1143000"/>
          </a:xfrm>
        </p:spPr>
        <p:txBody>
          <a:bodyPr/>
          <a:lstStyle/>
          <a:p>
            <a:pPr eaLnBrk="1" hangingPunct="1"/>
            <a:r>
              <a:rPr lang="en-US" altLang="zh-CN" sz="3600" b="1">
                <a:latin typeface="Arial" panose="020B0604020202020204" pitchFamily="34" charset="0"/>
                <a:ea typeface="SimSun" panose="02010600030101010101" pitchFamily="2" charset="-122"/>
              </a:rPr>
              <a:t>Pressure, Flow, …</a:t>
            </a:r>
            <a:endParaRPr lang="en-US" altLang="zh-CN" sz="3600" b="1">
              <a:ea typeface="SimSun" panose="02010600030101010101" pitchFamily="2" charset="-122"/>
            </a:endParaRPr>
          </a:p>
        </p:txBody>
      </p:sp>
      <p:sp>
        <p:nvSpPr>
          <p:cNvPr id="14339" name="Text Box 4">
            <a:extLst>
              <a:ext uri="{FF2B5EF4-FFF2-40B4-BE49-F238E27FC236}">
                <a16:creationId xmlns:a16="http://schemas.microsoft.com/office/drawing/2014/main" id="{0582C451-BD8B-4C49-BFAE-A59C1FA01962}"/>
              </a:ext>
            </a:extLst>
          </p:cNvPr>
          <p:cNvSpPr txBox="1">
            <a:spLocks noChangeArrowheads="1"/>
          </p:cNvSpPr>
          <p:nvPr/>
        </p:nvSpPr>
        <p:spPr bwMode="auto">
          <a:xfrm>
            <a:off x="7299325" y="54498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lgn="l" eaLnBrk="1" hangingPunct="1"/>
            <a:endParaRPr lang="zh-CN" altLang="zh-CN" sz="2400">
              <a:ea typeface="SimSun" panose="02010600030101010101" pitchFamily="2" charset="-122"/>
            </a:endParaRPr>
          </a:p>
        </p:txBody>
      </p:sp>
      <p:sp>
        <p:nvSpPr>
          <p:cNvPr id="14340" name="Text Box 57">
            <a:extLst>
              <a:ext uri="{FF2B5EF4-FFF2-40B4-BE49-F238E27FC236}">
                <a16:creationId xmlns:a16="http://schemas.microsoft.com/office/drawing/2014/main" id="{140EEC4C-34F0-6042-807F-7E756542D009}"/>
              </a:ext>
            </a:extLst>
          </p:cNvPr>
          <p:cNvSpPr txBox="1">
            <a:spLocks noChangeArrowheads="1"/>
          </p:cNvSpPr>
          <p:nvPr/>
        </p:nvSpPr>
        <p:spPr bwMode="auto">
          <a:xfrm>
            <a:off x="6248400" y="53736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lgn="l" eaLnBrk="1" hangingPunct="1"/>
            <a:endParaRPr lang="zh-CN" altLang="zh-CN" sz="2400">
              <a:ea typeface="SimSun" panose="02010600030101010101" pitchFamily="2" charset="-122"/>
            </a:endParaRPr>
          </a:p>
        </p:txBody>
      </p:sp>
      <p:sp>
        <p:nvSpPr>
          <p:cNvPr id="14341" name="Text Box 62">
            <a:extLst>
              <a:ext uri="{FF2B5EF4-FFF2-40B4-BE49-F238E27FC236}">
                <a16:creationId xmlns:a16="http://schemas.microsoft.com/office/drawing/2014/main" id="{4EA2CE97-1D48-764B-9035-63413B3555D9}"/>
              </a:ext>
            </a:extLst>
          </p:cNvPr>
          <p:cNvSpPr txBox="1">
            <a:spLocks noChangeArrowheads="1"/>
          </p:cNvSpPr>
          <p:nvPr/>
        </p:nvSpPr>
        <p:spPr bwMode="auto">
          <a:xfrm>
            <a:off x="4953000" y="1066800"/>
            <a:ext cx="3886200" cy="5213350"/>
          </a:xfrm>
          <a:prstGeom prst="rect">
            <a:avLst/>
          </a:prstGeom>
          <a:noFill/>
          <a:ln w="9525">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914400" indent="-457200">
              <a:spcBef>
                <a:spcPct val="20000"/>
              </a:spcBef>
              <a:buChar char="–"/>
              <a:defRPr sz="2800">
                <a:solidFill>
                  <a:schemeClr val="tx1"/>
                </a:solidFill>
                <a:latin typeface="Times New Roman" panose="02020603050405020304" pitchFamily="18" charset="0"/>
              </a:defRPr>
            </a:lvl2pPr>
            <a:lvl3pPr marL="1371600" indent="-457200">
              <a:spcBef>
                <a:spcPct val="20000"/>
              </a:spcBef>
              <a:buChar char="•"/>
              <a:defRPr sz="2400">
                <a:solidFill>
                  <a:schemeClr val="tx1"/>
                </a:solidFill>
                <a:latin typeface="Times New Roman" panose="02020603050405020304" pitchFamily="18" charset="0"/>
              </a:defRPr>
            </a:lvl3pPr>
            <a:lvl4pPr marL="1828800" indent="-457200">
              <a:spcBef>
                <a:spcPct val="20000"/>
              </a:spcBef>
              <a:buChar char="–"/>
              <a:defRPr sz="2000">
                <a:solidFill>
                  <a:schemeClr val="tx1"/>
                </a:solidFill>
                <a:latin typeface="Times New Roman" panose="02020603050405020304" pitchFamily="18" charset="0"/>
              </a:defRPr>
            </a:lvl4pPr>
            <a:lvl5pPr marL="2286000" indent="-457200">
              <a:spcBef>
                <a:spcPct val="20000"/>
              </a:spcBef>
              <a:buChar char="»"/>
              <a:defRPr sz="2000">
                <a:solidFill>
                  <a:schemeClr val="tx1"/>
                </a:solidFill>
                <a:latin typeface="Times New Roman" panose="02020603050405020304" pitchFamily="18"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zh-CN" sz="2400">
                <a:latin typeface="Arial" panose="020B0604020202020204" pitchFamily="34" charset="0"/>
                <a:ea typeface="SimSun" panose="02010600030101010101" pitchFamily="2" charset="-122"/>
              </a:rPr>
              <a:t>Matter flows – all hadrons</a:t>
            </a:r>
          </a:p>
          <a:p>
            <a:pPr eaLnBrk="1" hangingPunct="1">
              <a:spcBef>
                <a:spcPct val="0"/>
              </a:spcBef>
              <a:buFontTx/>
              <a:buNone/>
            </a:pPr>
            <a:r>
              <a:rPr lang="en-US" altLang="zh-CN" sz="2400">
                <a:latin typeface="Arial" panose="020B0604020202020204" pitchFamily="34" charset="0"/>
                <a:ea typeface="SimSun" panose="02010600030101010101" pitchFamily="2" charset="-122"/>
              </a:rPr>
              <a:t>have the similar collective </a:t>
            </a:r>
          </a:p>
          <a:p>
            <a:pPr eaLnBrk="1" hangingPunct="1">
              <a:spcBef>
                <a:spcPct val="0"/>
              </a:spcBef>
              <a:buFontTx/>
              <a:buNone/>
            </a:pPr>
            <a:r>
              <a:rPr lang="en-US" altLang="zh-CN" sz="2400">
                <a:latin typeface="Arial" panose="020B0604020202020204" pitchFamily="34" charset="0"/>
                <a:ea typeface="SimSun" panose="02010600030101010101" pitchFamily="2" charset="-122"/>
              </a:rPr>
              <a:t>velocity</a:t>
            </a:r>
          </a:p>
          <a:p>
            <a:pPr eaLnBrk="1" hangingPunct="1">
              <a:spcBef>
                <a:spcPct val="0"/>
              </a:spcBef>
              <a:buFontTx/>
              <a:buNone/>
            </a:pPr>
            <a:endParaRPr lang="en-US" altLang="zh-CN" sz="2400">
              <a:latin typeface="Arial" panose="020B0604020202020204" pitchFamily="34" charset="0"/>
              <a:ea typeface="SimSun" panose="02010600030101010101" pitchFamily="2" charset="-122"/>
            </a:endParaRPr>
          </a:p>
          <a:p>
            <a:pPr eaLnBrk="1" hangingPunct="1">
              <a:spcBef>
                <a:spcPct val="0"/>
              </a:spcBef>
              <a:buFontTx/>
              <a:buNone/>
            </a:pPr>
            <a:endParaRPr lang="en-US" altLang="zh-CN" sz="2400">
              <a:latin typeface="Arial" panose="020B0604020202020204" pitchFamily="34" charset="0"/>
              <a:ea typeface="SimSun" panose="02010600030101010101" pitchFamily="2" charset="-122"/>
            </a:endParaRPr>
          </a:p>
          <a:p>
            <a:pPr eaLnBrk="1" hangingPunct="1">
              <a:spcBef>
                <a:spcPct val="0"/>
              </a:spcBef>
              <a:buFontTx/>
              <a:buNone/>
            </a:pPr>
            <a:endParaRPr lang="en-US" altLang="zh-CN" sz="2400">
              <a:latin typeface="Arial" panose="020B0604020202020204" pitchFamily="34" charset="0"/>
              <a:ea typeface="SimSun" panose="02010600030101010101" pitchFamily="2" charset="-122"/>
            </a:endParaRPr>
          </a:p>
          <a:p>
            <a:pPr eaLnBrk="1" hangingPunct="1">
              <a:spcBef>
                <a:spcPct val="0"/>
              </a:spcBef>
              <a:buFontTx/>
              <a:buNone/>
            </a:pPr>
            <a:endParaRPr lang="en-US" altLang="zh-CN" sz="2400">
              <a:latin typeface="Arial" panose="020B0604020202020204" pitchFamily="34" charset="0"/>
              <a:ea typeface="SimSun" panose="02010600030101010101" pitchFamily="2" charset="-122"/>
            </a:endParaRPr>
          </a:p>
          <a:p>
            <a:pPr eaLnBrk="1" hangingPunct="1">
              <a:spcBef>
                <a:spcPct val="0"/>
              </a:spcBef>
              <a:buFontTx/>
              <a:buNone/>
            </a:pPr>
            <a:endParaRPr lang="en-US" altLang="zh-CN" sz="2400">
              <a:latin typeface="Arial" panose="020B0604020202020204" pitchFamily="34" charset="0"/>
              <a:ea typeface="SimSun" panose="02010600030101010101" pitchFamily="2" charset="-122"/>
            </a:endParaRPr>
          </a:p>
          <a:p>
            <a:pPr eaLnBrk="1" hangingPunct="1">
              <a:spcBef>
                <a:spcPct val="0"/>
              </a:spcBef>
              <a:buFontTx/>
              <a:buNone/>
            </a:pPr>
            <a:endParaRPr lang="en-US" altLang="zh-CN" sz="2400">
              <a:latin typeface="Arial" panose="020B0604020202020204" pitchFamily="34" charset="0"/>
              <a:ea typeface="SimSun" panose="02010600030101010101" pitchFamily="2" charset="-122"/>
            </a:endParaRPr>
          </a:p>
          <a:p>
            <a:pPr eaLnBrk="1" hangingPunct="1">
              <a:spcBef>
                <a:spcPct val="0"/>
              </a:spcBef>
              <a:buFontTx/>
              <a:buNone/>
            </a:pPr>
            <a:endParaRPr lang="en-US" altLang="zh-CN" sz="2400">
              <a:latin typeface="Arial" panose="020B0604020202020204" pitchFamily="34" charset="0"/>
              <a:ea typeface="SimSun" panose="02010600030101010101" pitchFamily="2" charset="-122"/>
            </a:endParaRPr>
          </a:p>
          <a:p>
            <a:pPr eaLnBrk="1" hangingPunct="1">
              <a:spcBef>
                <a:spcPct val="0"/>
              </a:spcBef>
              <a:buFontTx/>
              <a:buNone/>
            </a:pPr>
            <a:endParaRPr lang="en-US" altLang="zh-CN" sz="2400">
              <a:latin typeface="Arial" panose="020B0604020202020204" pitchFamily="34" charset="0"/>
              <a:ea typeface="SimSun" panose="02010600030101010101" pitchFamily="2" charset="-122"/>
            </a:endParaRPr>
          </a:p>
          <a:p>
            <a:pPr eaLnBrk="1" hangingPunct="1">
              <a:spcBef>
                <a:spcPct val="0"/>
              </a:spcBef>
              <a:buFontTx/>
              <a:buNone/>
            </a:pPr>
            <a:endParaRPr lang="en-US" altLang="zh-CN" sz="2400">
              <a:latin typeface="Arial" panose="020B0604020202020204" pitchFamily="34" charset="0"/>
              <a:ea typeface="SimSun" panose="02010600030101010101" pitchFamily="2" charset="-122"/>
            </a:endParaRPr>
          </a:p>
          <a:p>
            <a:pPr eaLnBrk="1" hangingPunct="1">
              <a:spcBef>
                <a:spcPct val="0"/>
              </a:spcBef>
              <a:buFontTx/>
              <a:buNone/>
            </a:pPr>
            <a:endParaRPr lang="en-US" altLang="zh-CN" sz="2400">
              <a:latin typeface="Arial" panose="020B0604020202020204" pitchFamily="34" charset="0"/>
              <a:ea typeface="SimSun" panose="02010600030101010101" pitchFamily="2" charset="-122"/>
            </a:endParaRPr>
          </a:p>
          <a:p>
            <a:pPr eaLnBrk="1" hangingPunct="1">
              <a:spcBef>
                <a:spcPct val="0"/>
              </a:spcBef>
              <a:buFontTx/>
              <a:buNone/>
            </a:pPr>
            <a:endParaRPr lang="en-US" altLang="zh-CN" sz="2400">
              <a:latin typeface="Arial" panose="020B0604020202020204" pitchFamily="34" charset="0"/>
              <a:ea typeface="SimSun" panose="02010600030101010101" pitchFamily="2" charset="-122"/>
            </a:endParaRPr>
          </a:p>
        </p:txBody>
      </p:sp>
      <p:graphicFrame>
        <p:nvGraphicFramePr>
          <p:cNvPr id="14342" name="Object 63">
            <a:extLst>
              <a:ext uri="{FF2B5EF4-FFF2-40B4-BE49-F238E27FC236}">
                <a16:creationId xmlns:a16="http://schemas.microsoft.com/office/drawing/2014/main" id="{3DFF3A8A-24D2-8A40-9BDE-FB64906EE3A1}"/>
              </a:ext>
            </a:extLst>
          </p:cNvPr>
          <p:cNvGraphicFramePr>
            <a:graphicFrameLocks noChangeAspect="1"/>
          </p:cNvGraphicFramePr>
          <p:nvPr/>
        </p:nvGraphicFramePr>
        <p:xfrm>
          <a:off x="5029200" y="3810000"/>
          <a:ext cx="3733800" cy="2444750"/>
        </p:xfrm>
        <a:graphic>
          <a:graphicData uri="http://schemas.openxmlformats.org/presentationml/2006/ole">
            <mc:AlternateContent xmlns:mc="http://schemas.openxmlformats.org/markup-compatibility/2006">
              <mc:Choice xmlns:v="urn:schemas-microsoft-com:vml" Requires="v">
                <p:oleObj spid="_x0000_s338503" name="Formel" r:id="rId4" imgW="9144000" imgH="6223000" progId="Equation.3">
                  <p:embed/>
                </p:oleObj>
              </mc:Choice>
              <mc:Fallback>
                <p:oleObj name="Formel" r:id="rId4" imgW="9144000" imgH="6223000" progId="Equation.3">
                  <p:embed/>
                  <p:pic>
                    <p:nvPicPr>
                      <p:cNvPr id="14342" name="Object 63">
                        <a:extLst>
                          <a:ext uri="{FF2B5EF4-FFF2-40B4-BE49-F238E27FC236}">
                            <a16:creationId xmlns:a16="http://schemas.microsoft.com/office/drawing/2014/main" id="{3DFF3A8A-24D2-8A40-9BDE-FB64906EE3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810000"/>
                        <a:ext cx="3733800" cy="2444750"/>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43" name="Text Box 64">
            <a:extLst>
              <a:ext uri="{FF2B5EF4-FFF2-40B4-BE49-F238E27FC236}">
                <a16:creationId xmlns:a16="http://schemas.microsoft.com/office/drawing/2014/main" id="{1298F937-E149-2F41-8CD9-20C391BCDF9A}"/>
              </a:ext>
            </a:extLst>
          </p:cNvPr>
          <p:cNvSpPr txBox="1">
            <a:spLocks noChangeArrowheads="1"/>
          </p:cNvSpPr>
          <p:nvPr/>
        </p:nvSpPr>
        <p:spPr bwMode="auto">
          <a:xfrm>
            <a:off x="5929313" y="6019800"/>
            <a:ext cx="29098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lgn="l" eaLnBrk="1" hangingPunct="1"/>
            <a:r>
              <a:rPr lang="en-US" altLang="zh-CN" sz="1000" i="1">
                <a:ea typeface="SimSun" panose="02010600030101010101" pitchFamily="2" charset="-122"/>
              </a:rPr>
              <a:t>I.Bearden et al, Phys. Rev. Lett. </a:t>
            </a:r>
            <a:r>
              <a:rPr lang="en-US" altLang="zh-CN" sz="1000" b="1" i="1" u="sng">
                <a:ea typeface="SimSun" panose="02010600030101010101" pitchFamily="2" charset="-122"/>
              </a:rPr>
              <a:t>78</a:t>
            </a:r>
            <a:r>
              <a:rPr lang="en-US" altLang="zh-CN" sz="1000" i="1">
                <a:ea typeface="SimSun" panose="02010600030101010101" pitchFamily="2" charset="-122"/>
              </a:rPr>
              <a:t>, 2080(1997).</a:t>
            </a:r>
          </a:p>
        </p:txBody>
      </p:sp>
      <p:grpSp>
        <p:nvGrpSpPr>
          <p:cNvPr id="14344" name="Group 68">
            <a:extLst>
              <a:ext uri="{FF2B5EF4-FFF2-40B4-BE49-F238E27FC236}">
                <a16:creationId xmlns:a16="http://schemas.microsoft.com/office/drawing/2014/main" id="{F68D4CC7-F665-A840-BFAB-DB5F5555DAD4}"/>
              </a:ext>
            </a:extLst>
          </p:cNvPr>
          <p:cNvGrpSpPr>
            <a:grpSpLocks/>
          </p:cNvGrpSpPr>
          <p:nvPr/>
        </p:nvGrpSpPr>
        <p:grpSpPr bwMode="auto">
          <a:xfrm>
            <a:off x="381000" y="1143000"/>
            <a:ext cx="4191000" cy="4876800"/>
            <a:chOff x="288" y="720"/>
            <a:chExt cx="2640" cy="3072"/>
          </a:xfrm>
        </p:grpSpPr>
        <p:sp>
          <p:nvSpPr>
            <p:cNvPr id="14353" name="AutoShape 66">
              <a:extLst>
                <a:ext uri="{FF2B5EF4-FFF2-40B4-BE49-F238E27FC236}">
                  <a16:creationId xmlns:a16="http://schemas.microsoft.com/office/drawing/2014/main" id="{BB1F0D50-69AB-604F-B60B-1BBF51F921EF}"/>
                </a:ext>
              </a:extLst>
            </p:cNvPr>
            <p:cNvSpPr>
              <a:spLocks noChangeArrowheads="1"/>
            </p:cNvSpPr>
            <p:nvPr/>
          </p:nvSpPr>
          <p:spPr bwMode="auto">
            <a:xfrm>
              <a:off x="288" y="720"/>
              <a:ext cx="2640" cy="3072"/>
            </a:xfrm>
            <a:prstGeom prst="roundRect">
              <a:avLst>
                <a:gd name="adj" fmla="val 16667"/>
              </a:avLst>
            </a:prstGeom>
            <a:noFill/>
            <a:ln w="38100" cmpd="dbl">
              <a:solidFill>
                <a:srgbClr val="CC66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endParaRPr lang="zh-CN" altLang="en-US">
                <a:ea typeface="SimSun" panose="02010600030101010101" pitchFamily="2" charset="-122"/>
              </a:endParaRPr>
            </a:p>
          </p:txBody>
        </p:sp>
        <p:sp>
          <p:nvSpPr>
            <p:cNvPr id="14354" name="Text Box 3">
              <a:extLst>
                <a:ext uri="{FF2B5EF4-FFF2-40B4-BE49-F238E27FC236}">
                  <a16:creationId xmlns:a16="http://schemas.microsoft.com/office/drawing/2014/main" id="{F39B2C70-5847-9149-A5DA-520D80412221}"/>
                </a:ext>
              </a:extLst>
            </p:cNvPr>
            <p:cNvSpPr txBox="1">
              <a:spLocks noChangeArrowheads="1"/>
            </p:cNvSpPr>
            <p:nvPr/>
          </p:nvSpPr>
          <p:spPr bwMode="auto">
            <a:xfrm>
              <a:off x="912" y="3552"/>
              <a:ext cx="118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lgn="l" eaLnBrk="1" hangingPunct="1"/>
              <a:r>
                <a:rPr lang="en-US" altLang="zh-CN" sz="1600" b="1" i="1">
                  <a:ea typeface="SimSun" panose="02010600030101010101" pitchFamily="2" charset="-122"/>
                </a:rPr>
                <a:t>Collective motion</a:t>
              </a:r>
              <a:endParaRPr lang="en-US" altLang="zh-CN" sz="2400">
                <a:ea typeface="SimSun" panose="02010600030101010101" pitchFamily="2" charset="-122"/>
              </a:endParaRPr>
            </a:p>
          </p:txBody>
        </p:sp>
        <p:graphicFrame>
          <p:nvGraphicFramePr>
            <p:cNvPr id="14355" name="Object 6">
              <a:extLst>
                <a:ext uri="{FF2B5EF4-FFF2-40B4-BE49-F238E27FC236}">
                  <a16:creationId xmlns:a16="http://schemas.microsoft.com/office/drawing/2014/main" id="{4078E926-72AE-794C-8D99-CC38228842B9}"/>
                </a:ext>
              </a:extLst>
            </p:cNvPr>
            <p:cNvGraphicFramePr>
              <a:graphicFrameLocks noChangeAspect="1"/>
            </p:cNvGraphicFramePr>
            <p:nvPr/>
          </p:nvGraphicFramePr>
          <p:xfrm>
            <a:off x="1505" y="1819"/>
            <a:ext cx="131" cy="113"/>
          </p:xfrm>
          <a:graphic>
            <a:graphicData uri="http://schemas.openxmlformats.org/presentationml/2006/ole">
              <mc:AlternateContent xmlns:mc="http://schemas.openxmlformats.org/markup-compatibility/2006">
                <mc:Choice xmlns:v="urn:schemas-microsoft-com:vml" Requires="v">
                  <p:oleObj spid="_x0000_s338504" name="Formel" r:id="rId6" imgW="279400" imgH="228600" progId="Equation.3">
                    <p:embed/>
                  </p:oleObj>
                </mc:Choice>
                <mc:Fallback>
                  <p:oleObj name="Formel" r:id="rId6" imgW="279400" imgH="228600" progId="Equation.3">
                    <p:embed/>
                    <p:pic>
                      <p:nvPicPr>
                        <p:cNvPr id="14355" name="Object 6">
                          <a:extLst>
                            <a:ext uri="{FF2B5EF4-FFF2-40B4-BE49-F238E27FC236}">
                              <a16:creationId xmlns:a16="http://schemas.microsoft.com/office/drawing/2014/main" id="{4078E926-72AE-794C-8D99-CC38228842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5" y="1819"/>
                          <a:ext cx="131" cy="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356" name="Object 7">
              <a:extLst>
                <a:ext uri="{FF2B5EF4-FFF2-40B4-BE49-F238E27FC236}">
                  <a16:creationId xmlns:a16="http://schemas.microsoft.com/office/drawing/2014/main" id="{50E7C071-FCC4-5D48-8F0C-E4A6031D242B}"/>
                </a:ext>
              </a:extLst>
            </p:cNvPr>
            <p:cNvGraphicFramePr>
              <a:graphicFrameLocks noChangeAspect="1"/>
            </p:cNvGraphicFramePr>
            <p:nvPr/>
          </p:nvGraphicFramePr>
          <p:xfrm>
            <a:off x="1741" y="1446"/>
            <a:ext cx="640" cy="144"/>
          </p:xfrm>
          <a:graphic>
            <a:graphicData uri="http://schemas.openxmlformats.org/presentationml/2006/ole">
              <mc:AlternateContent xmlns:mc="http://schemas.openxmlformats.org/markup-compatibility/2006">
                <mc:Choice xmlns:v="urn:schemas-microsoft-com:vml" Requires="v">
                  <p:oleObj spid="_x0000_s338505" name="Formel" r:id="rId8" imgW="8382000" imgH="1778000" progId="Equation.3">
                    <p:embed/>
                  </p:oleObj>
                </mc:Choice>
                <mc:Fallback>
                  <p:oleObj name="Formel" r:id="rId8" imgW="8382000" imgH="1778000" progId="Equation.3">
                    <p:embed/>
                    <p:pic>
                      <p:nvPicPr>
                        <p:cNvPr id="14356" name="Object 7">
                          <a:extLst>
                            <a:ext uri="{FF2B5EF4-FFF2-40B4-BE49-F238E27FC236}">
                              <a16:creationId xmlns:a16="http://schemas.microsoft.com/office/drawing/2014/main" id="{50E7C071-FCC4-5D48-8F0C-E4A6031D24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41" y="1446"/>
                          <a:ext cx="640"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357" name="Object 8">
              <a:extLst>
                <a:ext uri="{FF2B5EF4-FFF2-40B4-BE49-F238E27FC236}">
                  <a16:creationId xmlns:a16="http://schemas.microsoft.com/office/drawing/2014/main" id="{56026113-650C-8B4E-8F46-D6D2A836EE08}"/>
                </a:ext>
              </a:extLst>
            </p:cNvPr>
            <p:cNvGraphicFramePr>
              <a:graphicFrameLocks noChangeAspect="1"/>
            </p:cNvGraphicFramePr>
            <p:nvPr/>
          </p:nvGraphicFramePr>
          <p:xfrm>
            <a:off x="1505" y="2876"/>
            <a:ext cx="131" cy="113"/>
          </p:xfrm>
          <a:graphic>
            <a:graphicData uri="http://schemas.openxmlformats.org/presentationml/2006/ole">
              <mc:AlternateContent xmlns:mc="http://schemas.openxmlformats.org/markup-compatibility/2006">
                <mc:Choice xmlns:v="urn:schemas-microsoft-com:vml" Requires="v">
                  <p:oleObj spid="_x0000_s338506" name="Formel" r:id="rId10" imgW="279400" imgH="228600" progId="Equation.3">
                    <p:embed/>
                  </p:oleObj>
                </mc:Choice>
                <mc:Fallback>
                  <p:oleObj name="Formel" r:id="rId10" imgW="279400" imgH="228600" progId="Equation.3">
                    <p:embed/>
                    <p:pic>
                      <p:nvPicPr>
                        <p:cNvPr id="14357" name="Object 8">
                          <a:extLst>
                            <a:ext uri="{FF2B5EF4-FFF2-40B4-BE49-F238E27FC236}">
                              <a16:creationId xmlns:a16="http://schemas.microsoft.com/office/drawing/2014/main" id="{56026113-650C-8B4E-8F46-D6D2A836EE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5" y="2876"/>
                          <a:ext cx="131" cy="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58" name="Oval 9">
              <a:extLst>
                <a:ext uri="{FF2B5EF4-FFF2-40B4-BE49-F238E27FC236}">
                  <a16:creationId xmlns:a16="http://schemas.microsoft.com/office/drawing/2014/main" id="{8F57885F-A09C-2F40-81B7-831CBBB59D53}"/>
                </a:ext>
              </a:extLst>
            </p:cNvPr>
            <p:cNvSpPr>
              <a:spLocks noChangeArrowheads="1"/>
            </p:cNvSpPr>
            <p:nvPr/>
          </p:nvSpPr>
          <p:spPr bwMode="auto">
            <a:xfrm>
              <a:off x="753" y="1687"/>
              <a:ext cx="1564" cy="1585"/>
            </a:xfrm>
            <a:prstGeom prst="ellipse">
              <a:avLst/>
            </a:prstGeom>
            <a:gradFill rotWithShape="1">
              <a:gsLst>
                <a:gs pos="0">
                  <a:srgbClr val="FFFF00"/>
                </a:gs>
                <a:gs pos="100000">
                  <a:srgbClr val="CC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endParaRPr lang="zh-CN" altLang="en-US">
                <a:ea typeface="SimSun" panose="02010600030101010101" pitchFamily="2" charset="-122"/>
              </a:endParaRPr>
            </a:p>
          </p:txBody>
        </p:sp>
        <p:sp>
          <p:nvSpPr>
            <p:cNvPr id="14359" name="Line 10">
              <a:extLst>
                <a:ext uri="{FF2B5EF4-FFF2-40B4-BE49-F238E27FC236}">
                  <a16:creationId xmlns:a16="http://schemas.microsoft.com/office/drawing/2014/main" id="{27DC4217-DA3E-7D4F-A759-3B4A163293C3}"/>
                </a:ext>
              </a:extLst>
            </p:cNvPr>
            <p:cNvSpPr>
              <a:spLocks noChangeShapeType="1"/>
            </p:cNvSpPr>
            <p:nvPr/>
          </p:nvSpPr>
          <p:spPr bwMode="auto">
            <a:xfrm>
              <a:off x="1535" y="2480"/>
              <a:ext cx="1138" cy="0"/>
            </a:xfrm>
            <a:prstGeom prst="line">
              <a:avLst/>
            </a:prstGeom>
            <a:noFill/>
            <a:ln w="57150">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360" name="Line 11">
              <a:extLst>
                <a:ext uri="{FF2B5EF4-FFF2-40B4-BE49-F238E27FC236}">
                  <a16:creationId xmlns:a16="http://schemas.microsoft.com/office/drawing/2014/main" id="{42347CDE-AC2E-B84B-B6BB-951C10926ECF}"/>
                </a:ext>
              </a:extLst>
            </p:cNvPr>
            <p:cNvSpPr>
              <a:spLocks noChangeShapeType="1"/>
            </p:cNvSpPr>
            <p:nvPr/>
          </p:nvSpPr>
          <p:spPr bwMode="auto">
            <a:xfrm flipV="1">
              <a:off x="1535" y="1159"/>
              <a:ext cx="0" cy="1321"/>
            </a:xfrm>
            <a:prstGeom prst="line">
              <a:avLst/>
            </a:prstGeom>
            <a:noFill/>
            <a:ln w="57150">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361" name="Oval 12">
              <a:extLst>
                <a:ext uri="{FF2B5EF4-FFF2-40B4-BE49-F238E27FC236}">
                  <a16:creationId xmlns:a16="http://schemas.microsoft.com/office/drawing/2014/main" id="{E5EDA5B1-5D68-3846-825B-4AF49EE3EAA6}"/>
                </a:ext>
              </a:extLst>
            </p:cNvPr>
            <p:cNvSpPr>
              <a:spLocks noChangeArrowheads="1"/>
            </p:cNvSpPr>
            <p:nvPr/>
          </p:nvSpPr>
          <p:spPr bwMode="auto">
            <a:xfrm>
              <a:off x="923" y="1800"/>
              <a:ext cx="1209" cy="1321"/>
            </a:xfrm>
            <a:prstGeom prst="ellipse">
              <a:avLst/>
            </a:prstGeom>
            <a:gradFill rotWithShape="1">
              <a:gsLst>
                <a:gs pos="0">
                  <a:srgbClr val="FFFF00">
                    <a:alpha val="89998"/>
                  </a:srgbClr>
                </a:gs>
                <a:gs pos="100000">
                  <a:srgbClr val="FF0000">
                    <a:alpha val="42000"/>
                  </a:srgbClr>
                </a:gs>
              </a:gsLst>
              <a:path path="shape">
                <a:fillToRect l="50000" t="50000" r="50000" b="50000"/>
              </a:path>
            </a:gradFill>
            <a:ln w="9525">
              <a:solidFill>
                <a:schemeClr val="tx1"/>
              </a:solidFill>
              <a:prstDash val="lg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endParaRPr lang="zh-CN" altLang="en-US">
                <a:ea typeface="SimSun" panose="02010600030101010101" pitchFamily="2" charset="-122"/>
              </a:endParaRPr>
            </a:p>
          </p:txBody>
        </p:sp>
        <p:sp>
          <p:nvSpPr>
            <p:cNvPr id="14362" name="Line 13">
              <a:extLst>
                <a:ext uri="{FF2B5EF4-FFF2-40B4-BE49-F238E27FC236}">
                  <a16:creationId xmlns:a16="http://schemas.microsoft.com/office/drawing/2014/main" id="{08E9B0B3-2972-AA49-A789-F2ED6C74EF12}"/>
                </a:ext>
              </a:extLst>
            </p:cNvPr>
            <p:cNvSpPr>
              <a:spLocks noChangeShapeType="1"/>
            </p:cNvSpPr>
            <p:nvPr/>
          </p:nvSpPr>
          <p:spPr bwMode="auto">
            <a:xfrm flipV="1">
              <a:off x="1535" y="1423"/>
              <a:ext cx="1067" cy="1057"/>
            </a:xfrm>
            <a:prstGeom prst="line">
              <a:avLst/>
            </a:prstGeom>
            <a:noFill/>
            <a:ln w="28575">
              <a:solidFill>
                <a:srgbClr val="339933"/>
              </a:solidFill>
              <a:prstDash val="lgDash"/>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363" name="Line 14">
              <a:extLst>
                <a:ext uri="{FF2B5EF4-FFF2-40B4-BE49-F238E27FC236}">
                  <a16:creationId xmlns:a16="http://schemas.microsoft.com/office/drawing/2014/main" id="{FBA3EF40-370B-C742-930E-864953B20089}"/>
                </a:ext>
              </a:extLst>
            </p:cNvPr>
            <p:cNvSpPr>
              <a:spLocks noChangeShapeType="1"/>
            </p:cNvSpPr>
            <p:nvPr/>
          </p:nvSpPr>
          <p:spPr bwMode="auto">
            <a:xfrm flipV="1">
              <a:off x="2033" y="1763"/>
              <a:ext cx="498" cy="226"/>
            </a:xfrm>
            <a:prstGeom prst="line">
              <a:avLst/>
            </a:prstGeom>
            <a:noFill/>
            <a:ln w="38100">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364" name="Oval 15">
              <a:extLst>
                <a:ext uri="{FF2B5EF4-FFF2-40B4-BE49-F238E27FC236}">
                  <a16:creationId xmlns:a16="http://schemas.microsoft.com/office/drawing/2014/main" id="{3011BB8B-187D-5D46-9AFE-21B5BD9E24D6}"/>
                </a:ext>
              </a:extLst>
            </p:cNvPr>
            <p:cNvSpPr>
              <a:spLocks noChangeArrowheads="1"/>
            </p:cNvSpPr>
            <p:nvPr/>
          </p:nvSpPr>
          <p:spPr bwMode="auto">
            <a:xfrm>
              <a:off x="575" y="1008"/>
              <a:ext cx="391" cy="415"/>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endParaRPr lang="zh-CN" altLang="en-US">
                <a:ea typeface="SimSun" panose="02010600030101010101" pitchFamily="2" charset="-122"/>
              </a:endParaRPr>
            </a:p>
          </p:txBody>
        </p:sp>
        <p:sp>
          <p:nvSpPr>
            <p:cNvPr id="14365" name="Oval 16">
              <a:extLst>
                <a:ext uri="{FF2B5EF4-FFF2-40B4-BE49-F238E27FC236}">
                  <a16:creationId xmlns:a16="http://schemas.microsoft.com/office/drawing/2014/main" id="{5B2F3B79-DEE1-1B40-8712-6A013DDF115B}"/>
                </a:ext>
              </a:extLst>
            </p:cNvPr>
            <p:cNvSpPr>
              <a:spLocks noChangeArrowheads="1"/>
            </p:cNvSpPr>
            <p:nvPr/>
          </p:nvSpPr>
          <p:spPr bwMode="auto">
            <a:xfrm>
              <a:off x="528" y="3109"/>
              <a:ext cx="462" cy="491"/>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endParaRPr lang="zh-CN" altLang="en-US">
                <a:ea typeface="SimSun" panose="02010600030101010101" pitchFamily="2" charset="-122"/>
              </a:endParaRPr>
            </a:p>
          </p:txBody>
        </p:sp>
        <p:sp>
          <p:nvSpPr>
            <p:cNvPr id="14366" name="Oval 17">
              <a:extLst>
                <a:ext uri="{FF2B5EF4-FFF2-40B4-BE49-F238E27FC236}">
                  <a16:creationId xmlns:a16="http://schemas.microsoft.com/office/drawing/2014/main" id="{62B3A8FE-9AEA-9545-B478-307D8D669E66}"/>
                </a:ext>
              </a:extLst>
            </p:cNvPr>
            <p:cNvSpPr>
              <a:spLocks noChangeArrowheads="1"/>
            </p:cNvSpPr>
            <p:nvPr/>
          </p:nvSpPr>
          <p:spPr bwMode="auto">
            <a:xfrm>
              <a:off x="1962" y="1876"/>
              <a:ext cx="178" cy="189"/>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endParaRPr lang="zh-CN" altLang="en-US">
                <a:ea typeface="SimSun" panose="02010600030101010101" pitchFamily="2" charset="-122"/>
              </a:endParaRPr>
            </a:p>
          </p:txBody>
        </p:sp>
        <p:sp>
          <p:nvSpPr>
            <p:cNvPr id="14367" name="Line 18">
              <a:extLst>
                <a:ext uri="{FF2B5EF4-FFF2-40B4-BE49-F238E27FC236}">
                  <a16:creationId xmlns:a16="http://schemas.microsoft.com/office/drawing/2014/main" id="{8AFD30EF-2A4A-1849-8E75-06290DEF623E}"/>
                </a:ext>
              </a:extLst>
            </p:cNvPr>
            <p:cNvSpPr>
              <a:spLocks noChangeShapeType="1"/>
            </p:cNvSpPr>
            <p:nvPr/>
          </p:nvSpPr>
          <p:spPr bwMode="auto">
            <a:xfrm>
              <a:off x="2424" y="1612"/>
              <a:ext cx="107" cy="15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368" name="Line 19">
              <a:extLst>
                <a:ext uri="{FF2B5EF4-FFF2-40B4-BE49-F238E27FC236}">
                  <a16:creationId xmlns:a16="http://schemas.microsoft.com/office/drawing/2014/main" id="{881B9F75-4178-C84F-B0C9-BBB66F42A4A8}"/>
                </a:ext>
              </a:extLst>
            </p:cNvPr>
            <p:cNvSpPr>
              <a:spLocks noChangeShapeType="1"/>
            </p:cNvSpPr>
            <p:nvPr/>
          </p:nvSpPr>
          <p:spPr bwMode="auto">
            <a:xfrm flipV="1">
              <a:off x="2033" y="1612"/>
              <a:ext cx="391" cy="377"/>
            </a:xfrm>
            <a:prstGeom prst="line">
              <a:avLst/>
            </a:prstGeom>
            <a:noFill/>
            <a:ln w="38100">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369" name="Line 20">
              <a:extLst>
                <a:ext uri="{FF2B5EF4-FFF2-40B4-BE49-F238E27FC236}">
                  <a16:creationId xmlns:a16="http://schemas.microsoft.com/office/drawing/2014/main" id="{E886AB2A-22B2-5941-BEFE-325DB73F0592}"/>
                </a:ext>
              </a:extLst>
            </p:cNvPr>
            <p:cNvSpPr>
              <a:spLocks noChangeShapeType="1"/>
            </p:cNvSpPr>
            <p:nvPr/>
          </p:nvSpPr>
          <p:spPr bwMode="auto">
            <a:xfrm flipV="1">
              <a:off x="813" y="3260"/>
              <a:ext cx="142" cy="38"/>
            </a:xfrm>
            <a:prstGeom prst="line">
              <a:avLst/>
            </a:prstGeom>
            <a:noFill/>
            <a:ln w="190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370" name="Line 21">
              <a:extLst>
                <a:ext uri="{FF2B5EF4-FFF2-40B4-BE49-F238E27FC236}">
                  <a16:creationId xmlns:a16="http://schemas.microsoft.com/office/drawing/2014/main" id="{C0965EA1-E4DD-2E44-96B5-DD6DB966EC2F}"/>
                </a:ext>
              </a:extLst>
            </p:cNvPr>
            <p:cNvSpPr>
              <a:spLocks noChangeShapeType="1"/>
            </p:cNvSpPr>
            <p:nvPr/>
          </p:nvSpPr>
          <p:spPr bwMode="auto">
            <a:xfrm flipV="1">
              <a:off x="599" y="3222"/>
              <a:ext cx="143" cy="38"/>
            </a:xfrm>
            <a:prstGeom prst="line">
              <a:avLst/>
            </a:prstGeom>
            <a:noFill/>
            <a:ln w="190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371" name="Line 22">
              <a:extLst>
                <a:ext uri="{FF2B5EF4-FFF2-40B4-BE49-F238E27FC236}">
                  <a16:creationId xmlns:a16="http://schemas.microsoft.com/office/drawing/2014/main" id="{987E7001-16D8-884B-AE27-DA90043FD3A6}"/>
                </a:ext>
              </a:extLst>
            </p:cNvPr>
            <p:cNvSpPr>
              <a:spLocks noChangeShapeType="1"/>
            </p:cNvSpPr>
            <p:nvPr/>
          </p:nvSpPr>
          <p:spPr bwMode="auto">
            <a:xfrm flipV="1">
              <a:off x="884" y="3373"/>
              <a:ext cx="142" cy="38"/>
            </a:xfrm>
            <a:prstGeom prst="line">
              <a:avLst/>
            </a:prstGeom>
            <a:noFill/>
            <a:ln w="190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372" name="Line 23">
              <a:extLst>
                <a:ext uri="{FF2B5EF4-FFF2-40B4-BE49-F238E27FC236}">
                  <a16:creationId xmlns:a16="http://schemas.microsoft.com/office/drawing/2014/main" id="{43E39743-4A91-AF45-A3BA-0E8C685FFE48}"/>
                </a:ext>
              </a:extLst>
            </p:cNvPr>
            <p:cNvSpPr>
              <a:spLocks noChangeShapeType="1"/>
            </p:cNvSpPr>
            <p:nvPr/>
          </p:nvSpPr>
          <p:spPr bwMode="auto">
            <a:xfrm flipV="1">
              <a:off x="564" y="3373"/>
              <a:ext cx="142" cy="38"/>
            </a:xfrm>
            <a:prstGeom prst="line">
              <a:avLst/>
            </a:prstGeom>
            <a:noFill/>
            <a:ln w="190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373" name="Line 24">
              <a:extLst>
                <a:ext uri="{FF2B5EF4-FFF2-40B4-BE49-F238E27FC236}">
                  <a16:creationId xmlns:a16="http://schemas.microsoft.com/office/drawing/2014/main" id="{6A0AFF3D-1F17-5441-809B-B0BACD37F9B9}"/>
                </a:ext>
              </a:extLst>
            </p:cNvPr>
            <p:cNvSpPr>
              <a:spLocks noChangeShapeType="1"/>
            </p:cNvSpPr>
            <p:nvPr/>
          </p:nvSpPr>
          <p:spPr bwMode="auto">
            <a:xfrm flipV="1">
              <a:off x="635" y="3486"/>
              <a:ext cx="142" cy="38"/>
            </a:xfrm>
            <a:prstGeom prst="line">
              <a:avLst/>
            </a:prstGeom>
            <a:noFill/>
            <a:ln w="190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374" name="Line 25">
              <a:extLst>
                <a:ext uri="{FF2B5EF4-FFF2-40B4-BE49-F238E27FC236}">
                  <a16:creationId xmlns:a16="http://schemas.microsoft.com/office/drawing/2014/main" id="{C5063132-C1A9-D44F-B3D8-32707C9062F5}"/>
                </a:ext>
              </a:extLst>
            </p:cNvPr>
            <p:cNvSpPr>
              <a:spLocks noChangeShapeType="1"/>
            </p:cNvSpPr>
            <p:nvPr/>
          </p:nvSpPr>
          <p:spPr bwMode="auto">
            <a:xfrm flipV="1">
              <a:off x="706" y="3373"/>
              <a:ext cx="142" cy="38"/>
            </a:xfrm>
            <a:prstGeom prst="line">
              <a:avLst/>
            </a:prstGeom>
            <a:noFill/>
            <a:ln w="190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375" name="Line 26">
              <a:extLst>
                <a:ext uri="{FF2B5EF4-FFF2-40B4-BE49-F238E27FC236}">
                  <a16:creationId xmlns:a16="http://schemas.microsoft.com/office/drawing/2014/main" id="{B6069221-C485-FD41-9452-781664B47855}"/>
                </a:ext>
              </a:extLst>
            </p:cNvPr>
            <p:cNvSpPr>
              <a:spLocks noChangeShapeType="1"/>
            </p:cNvSpPr>
            <p:nvPr/>
          </p:nvSpPr>
          <p:spPr bwMode="auto">
            <a:xfrm flipV="1">
              <a:off x="635" y="3335"/>
              <a:ext cx="142" cy="38"/>
            </a:xfrm>
            <a:prstGeom prst="line">
              <a:avLst/>
            </a:prstGeom>
            <a:noFill/>
            <a:ln w="190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376" name="Line 27">
              <a:extLst>
                <a:ext uri="{FF2B5EF4-FFF2-40B4-BE49-F238E27FC236}">
                  <a16:creationId xmlns:a16="http://schemas.microsoft.com/office/drawing/2014/main" id="{1F2BA6C5-A19D-3A40-8CB2-3C516E677F69}"/>
                </a:ext>
              </a:extLst>
            </p:cNvPr>
            <p:cNvSpPr>
              <a:spLocks noChangeShapeType="1"/>
            </p:cNvSpPr>
            <p:nvPr/>
          </p:nvSpPr>
          <p:spPr bwMode="auto">
            <a:xfrm flipV="1">
              <a:off x="742" y="3486"/>
              <a:ext cx="142" cy="38"/>
            </a:xfrm>
            <a:prstGeom prst="line">
              <a:avLst/>
            </a:prstGeom>
            <a:noFill/>
            <a:ln w="190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377" name="Line 28">
              <a:extLst>
                <a:ext uri="{FF2B5EF4-FFF2-40B4-BE49-F238E27FC236}">
                  <a16:creationId xmlns:a16="http://schemas.microsoft.com/office/drawing/2014/main" id="{F9FA1CD3-B3C7-7342-AAAC-62DA5EDB5238}"/>
                </a:ext>
              </a:extLst>
            </p:cNvPr>
            <p:cNvSpPr>
              <a:spLocks noChangeShapeType="1"/>
            </p:cNvSpPr>
            <p:nvPr/>
          </p:nvSpPr>
          <p:spPr bwMode="auto">
            <a:xfrm flipV="1">
              <a:off x="742" y="3222"/>
              <a:ext cx="142" cy="38"/>
            </a:xfrm>
            <a:prstGeom prst="line">
              <a:avLst/>
            </a:prstGeom>
            <a:noFill/>
            <a:ln w="190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378" name="Oval 29">
              <a:extLst>
                <a:ext uri="{FF2B5EF4-FFF2-40B4-BE49-F238E27FC236}">
                  <a16:creationId xmlns:a16="http://schemas.microsoft.com/office/drawing/2014/main" id="{046E74B0-6B1A-FE4B-A16F-28680EF1A085}"/>
                </a:ext>
              </a:extLst>
            </p:cNvPr>
            <p:cNvSpPr>
              <a:spLocks noChangeArrowheads="1"/>
            </p:cNvSpPr>
            <p:nvPr/>
          </p:nvSpPr>
          <p:spPr bwMode="auto">
            <a:xfrm>
              <a:off x="528" y="3109"/>
              <a:ext cx="462" cy="491"/>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endParaRPr lang="zh-CN" altLang="en-US">
                <a:ea typeface="SimSun" panose="02010600030101010101" pitchFamily="2" charset="-122"/>
              </a:endParaRPr>
            </a:p>
          </p:txBody>
        </p:sp>
        <p:sp>
          <p:nvSpPr>
            <p:cNvPr id="14379" name="Line 30">
              <a:extLst>
                <a:ext uri="{FF2B5EF4-FFF2-40B4-BE49-F238E27FC236}">
                  <a16:creationId xmlns:a16="http://schemas.microsoft.com/office/drawing/2014/main" id="{D17FD186-AE42-9540-933F-CE33DA6A4746}"/>
                </a:ext>
              </a:extLst>
            </p:cNvPr>
            <p:cNvSpPr>
              <a:spLocks noChangeShapeType="1"/>
            </p:cNvSpPr>
            <p:nvPr/>
          </p:nvSpPr>
          <p:spPr bwMode="auto">
            <a:xfrm flipV="1">
              <a:off x="813" y="3260"/>
              <a:ext cx="142" cy="38"/>
            </a:xfrm>
            <a:prstGeom prst="line">
              <a:avLst/>
            </a:prstGeom>
            <a:noFill/>
            <a:ln w="190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380" name="Line 31">
              <a:extLst>
                <a:ext uri="{FF2B5EF4-FFF2-40B4-BE49-F238E27FC236}">
                  <a16:creationId xmlns:a16="http://schemas.microsoft.com/office/drawing/2014/main" id="{980FE4C1-BE1B-7C4E-B02A-575A1D72AC21}"/>
                </a:ext>
              </a:extLst>
            </p:cNvPr>
            <p:cNvSpPr>
              <a:spLocks noChangeShapeType="1"/>
            </p:cNvSpPr>
            <p:nvPr/>
          </p:nvSpPr>
          <p:spPr bwMode="auto">
            <a:xfrm flipV="1">
              <a:off x="599" y="3222"/>
              <a:ext cx="143" cy="38"/>
            </a:xfrm>
            <a:prstGeom prst="line">
              <a:avLst/>
            </a:prstGeom>
            <a:noFill/>
            <a:ln w="190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381" name="Line 32">
              <a:extLst>
                <a:ext uri="{FF2B5EF4-FFF2-40B4-BE49-F238E27FC236}">
                  <a16:creationId xmlns:a16="http://schemas.microsoft.com/office/drawing/2014/main" id="{DB8F3E50-F918-B248-92C9-4032162B4E5D}"/>
                </a:ext>
              </a:extLst>
            </p:cNvPr>
            <p:cNvSpPr>
              <a:spLocks noChangeShapeType="1"/>
            </p:cNvSpPr>
            <p:nvPr/>
          </p:nvSpPr>
          <p:spPr bwMode="auto">
            <a:xfrm flipV="1">
              <a:off x="884" y="3373"/>
              <a:ext cx="142" cy="38"/>
            </a:xfrm>
            <a:prstGeom prst="line">
              <a:avLst/>
            </a:prstGeom>
            <a:noFill/>
            <a:ln w="190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382" name="Line 33">
              <a:extLst>
                <a:ext uri="{FF2B5EF4-FFF2-40B4-BE49-F238E27FC236}">
                  <a16:creationId xmlns:a16="http://schemas.microsoft.com/office/drawing/2014/main" id="{7FB368F9-2062-1442-8766-6A1BD6019A74}"/>
                </a:ext>
              </a:extLst>
            </p:cNvPr>
            <p:cNvSpPr>
              <a:spLocks noChangeShapeType="1"/>
            </p:cNvSpPr>
            <p:nvPr/>
          </p:nvSpPr>
          <p:spPr bwMode="auto">
            <a:xfrm flipV="1">
              <a:off x="564" y="3373"/>
              <a:ext cx="142" cy="38"/>
            </a:xfrm>
            <a:prstGeom prst="line">
              <a:avLst/>
            </a:prstGeom>
            <a:noFill/>
            <a:ln w="190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383" name="Line 34">
              <a:extLst>
                <a:ext uri="{FF2B5EF4-FFF2-40B4-BE49-F238E27FC236}">
                  <a16:creationId xmlns:a16="http://schemas.microsoft.com/office/drawing/2014/main" id="{645D00F4-6B47-D642-8051-F887F182C5BC}"/>
                </a:ext>
              </a:extLst>
            </p:cNvPr>
            <p:cNvSpPr>
              <a:spLocks noChangeShapeType="1"/>
            </p:cNvSpPr>
            <p:nvPr/>
          </p:nvSpPr>
          <p:spPr bwMode="auto">
            <a:xfrm flipV="1">
              <a:off x="635" y="3486"/>
              <a:ext cx="142" cy="38"/>
            </a:xfrm>
            <a:prstGeom prst="line">
              <a:avLst/>
            </a:prstGeom>
            <a:noFill/>
            <a:ln w="190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384" name="Line 35">
              <a:extLst>
                <a:ext uri="{FF2B5EF4-FFF2-40B4-BE49-F238E27FC236}">
                  <a16:creationId xmlns:a16="http://schemas.microsoft.com/office/drawing/2014/main" id="{2EE01F4B-22F0-8149-B5C0-5E1C06346F8D}"/>
                </a:ext>
              </a:extLst>
            </p:cNvPr>
            <p:cNvSpPr>
              <a:spLocks noChangeShapeType="1"/>
            </p:cNvSpPr>
            <p:nvPr/>
          </p:nvSpPr>
          <p:spPr bwMode="auto">
            <a:xfrm flipV="1">
              <a:off x="706" y="3373"/>
              <a:ext cx="142" cy="38"/>
            </a:xfrm>
            <a:prstGeom prst="line">
              <a:avLst/>
            </a:prstGeom>
            <a:noFill/>
            <a:ln w="190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385" name="Line 36">
              <a:extLst>
                <a:ext uri="{FF2B5EF4-FFF2-40B4-BE49-F238E27FC236}">
                  <a16:creationId xmlns:a16="http://schemas.microsoft.com/office/drawing/2014/main" id="{1B8A0DB1-6C3C-884F-B678-3874A0AD1052}"/>
                </a:ext>
              </a:extLst>
            </p:cNvPr>
            <p:cNvSpPr>
              <a:spLocks noChangeShapeType="1"/>
            </p:cNvSpPr>
            <p:nvPr/>
          </p:nvSpPr>
          <p:spPr bwMode="auto">
            <a:xfrm flipV="1">
              <a:off x="635" y="3335"/>
              <a:ext cx="142" cy="38"/>
            </a:xfrm>
            <a:prstGeom prst="line">
              <a:avLst/>
            </a:prstGeom>
            <a:noFill/>
            <a:ln w="190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386" name="Line 37">
              <a:extLst>
                <a:ext uri="{FF2B5EF4-FFF2-40B4-BE49-F238E27FC236}">
                  <a16:creationId xmlns:a16="http://schemas.microsoft.com/office/drawing/2014/main" id="{8916A9EF-0CB2-064B-8CE6-B455729A3660}"/>
                </a:ext>
              </a:extLst>
            </p:cNvPr>
            <p:cNvSpPr>
              <a:spLocks noChangeShapeType="1"/>
            </p:cNvSpPr>
            <p:nvPr/>
          </p:nvSpPr>
          <p:spPr bwMode="auto">
            <a:xfrm flipV="1">
              <a:off x="742" y="3486"/>
              <a:ext cx="142" cy="38"/>
            </a:xfrm>
            <a:prstGeom prst="line">
              <a:avLst/>
            </a:prstGeom>
            <a:noFill/>
            <a:ln w="190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387" name="Line 38">
              <a:extLst>
                <a:ext uri="{FF2B5EF4-FFF2-40B4-BE49-F238E27FC236}">
                  <a16:creationId xmlns:a16="http://schemas.microsoft.com/office/drawing/2014/main" id="{CE028ABF-D4C7-0A42-BBF5-C2E4556C65E9}"/>
                </a:ext>
              </a:extLst>
            </p:cNvPr>
            <p:cNvSpPr>
              <a:spLocks noChangeShapeType="1"/>
            </p:cNvSpPr>
            <p:nvPr/>
          </p:nvSpPr>
          <p:spPr bwMode="auto">
            <a:xfrm flipV="1">
              <a:off x="742" y="3222"/>
              <a:ext cx="142" cy="38"/>
            </a:xfrm>
            <a:prstGeom prst="line">
              <a:avLst/>
            </a:prstGeom>
            <a:noFill/>
            <a:ln w="190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388" name="Line 39">
              <a:extLst>
                <a:ext uri="{FF2B5EF4-FFF2-40B4-BE49-F238E27FC236}">
                  <a16:creationId xmlns:a16="http://schemas.microsoft.com/office/drawing/2014/main" id="{96923622-C0E2-5D41-ADA7-6533CDFD169B}"/>
                </a:ext>
              </a:extLst>
            </p:cNvPr>
            <p:cNvSpPr>
              <a:spLocks noChangeShapeType="1"/>
            </p:cNvSpPr>
            <p:nvPr/>
          </p:nvSpPr>
          <p:spPr bwMode="auto">
            <a:xfrm flipV="1">
              <a:off x="777" y="3335"/>
              <a:ext cx="142" cy="38"/>
            </a:xfrm>
            <a:prstGeom prst="line">
              <a:avLst/>
            </a:prstGeom>
            <a:noFill/>
            <a:ln w="190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389" name="Line 40">
              <a:extLst>
                <a:ext uri="{FF2B5EF4-FFF2-40B4-BE49-F238E27FC236}">
                  <a16:creationId xmlns:a16="http://schemas.microsoft.com/office/drawing/2014/main" id="{578873C6-73B4-EE4F-9D23-D0DA5BD9FB93}"/>
                </a:ext>
              </a:extLst>
            </p:cNvPr>
            <p:cNvSpPr>
              <a:spLocks noChangeShapeType="1"/>
            </p:cNvSpPr>
            <p:nvPr/>
          </p:nvSpPr>
          <p:spPr bwMode="auto">
            <a:xfrm flipH="1" flipV="1">
              <a:off x="682" y="1046"/>
              <a:ext cx="35" cy="113"/>
            </a:xfrm>
            <a:prstGeom prst="line">
              <a:avLst/>
            </a:prstGeom>
            <a:noFill/>
            <a:ln w="190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390" name="Line 41">
              <a:extLst>
                <a:ext uri="{FF2B5EF4-FFF2-40B4-BE49-F238E27FC236}">
                  <a16:creationId xmlns:a16="http://schemas.microsoft.com/office/drawing/2014/main" id="{F9E89D52-0DD2-B64F-A53F-35560F0F7FC1}"/>
                </a:ext>
              </a:extLst>
            </p:cNvPr>
            <p:cNvSpPr>
              <a:spLocks noChangeShapeType="1"/>
            </p:cNvSpPr>
            <p:nvPr/>
          </p:nvSpPr>
          <p:spPr bwMode="auto">
            <a:xfrm flipV="1">
              <a:off x="788" y="1046"/>
              <a:ext cx="71" cy="113"/>
            </a:xfrm>
            <a:prstGeom prst="line">
              <a:avLst/>
            </a:prstGeom>
            <a:noFill/>
            <a:ln w="190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391" name="Line 42">
              <a:extLst>
                <a:ext uri="{FF2B5EF4-FFF2-40B4-BE49-F238E27FC236}">
                  <a16:creationId xmlns:a16="http://schemas.microsoft.com/office/drawing/2014/main" id="{08716A06-3F3E-FF41-A1E9-8A8F7C1594A1}"/>
                </a:ext>
              </a:extLst>
            </p:cNvPr>
            <p:cNvSpPr>
              <a:spLocks noChangeShapeType="1"/>
            </p:cNvSpPr>
            <p:nvPr/>
          </p:nvSpPr>
          <p:spPr bwMode="auto">
            <a:xfrm>
              <a:off x="824" y="1234"/>
              <a:ext cx="142" cy="38"/>
            </a:xfrm>
            <a:prstGeom prst="line">
              <a:avLst/>
            </a:prstGeom>
            <a:noFill/>
            <a:ln w="190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392" name="Line 43">
              <a:extLst>
                <a:ext uri="{FF2B5EF4-FFF2-40B4-BE49-F238E27FC236}">
                  <a16:creationId xmlns:a16="http://schemas.microsoft.com/office/drawing/2014/main" id="{737AC136-6EFB-1A4B-9E5F-7255807FBEA4}"/>
                </a:ext>
              </a:extLst>
            </p:cNvPr>
            <p:cNvSpPr>
              <a:spLocks noChangeShapeType="1"/>
            </p:cNvSpPr>
            <p:nvPr/>
          </p:nvSpPr>
          <p:spPr bwMode="auto">
            <a:xfrm flipH="1">
              <a:off x="610" y="1234"/>
              <a:ext cx="107" cy="76"/>
            </a:xfrm>
            <a:prstGeom prst="line">
              <a:avLst/>
            </a:prstGeom>
            <a:noFill/>
            <a:ln w="190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393" name="Line 44">
              <a:extLst>
                <a:ext uri="{FF2B5EF4-FFF2-40B4-BE49-F238E27FC236}">
                  <a16:creationId xmlns:a16="http://schemas.microsoft.com/office/drawing/2014/main" id="{200BC6A5-7BFF-9547-8C1E-020C4E7B1F50}"/>
                </a:ext>
              </a:extLst>
            </p:cNvPr>
            <p:cNvSpPr>
              <a:spLocks noChangeShapeType="1"/>
            </p:cNvSpPr>
            <p:nvPr/>
          </p:nvSpPr>
          <p:spPr bwMode="auto">
            <a:xfrm>
              <a:off x="788" y="1272"/>
              <a:ext cx="0" cy="151"/>
            </a:xfrm>
            <a:prstGeom prst="line">
              <a:avLst/>
            </a:prstGeom>
            <a:noFill/>
            <a:ln w="190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394" name="Line 45">
              <a:extLst>
                <a:ext uri="{FF2B5EF4-FFF2-40B4-BE49-F238E27FC236}">
                  <a16:creationId xmlns:a16="http://schemas.microsoft.com/office/drawing/2014/main" id="{B4F2D452-D7D6-A043-BC11-F52541BCADE6}"/>
                </a:ext>
              </a:extLst>
            </p:cNvPr>
            <p:cNvSpPr>
              <a:spLocks noChangeShapeType="1"/>
            </p:cNvSpPr>
            <p:nvPr/>
          </p:nvSpPr>
          <p:spPr bwMode="auto">
            <a:xfrm flipV="1">
              <a:off x="788" y="1159"/>
              <a:ext cx="142" cy="38"/>
            </a:xfrm>
            <a:prstGeom prst="line">
              <a:avLst/>
            </a:prstGeom>
            <a:noFill/>
            <a:ln w="190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395" name="Line 46">
              <a:extLst>
                <a:ext uri="{FF2B5EF4-FFF2-40B4-BE49-F238E27FC236}">
                  <a16:creationId xmlns:a16="http://schemas.microsoft.com/office/drawing/2014/main" id="{508B819A-51CB-5546-AE0C-6FAB826C907C}"/>
                </a:ext>
              </a:extLst>
            </p:cNvPr>
            <p:cNvSpPr>
              <a:spLocks noChangeShapeType="1"/>
            </p:cNvSpPr>
            <p:nvPr/>
          </p:nvSpPr>
          <p:spPr bwMode="auto">
            <a:xfrm flipH="1">
              <a:off x="682" y="1272"/>
              <a:ext cx="71" cy="113"/>
            </a:xfrm>
            <a:prstGeom prst="line">
              <a:avLst/>
            </a:prstGeom>
            <a:noFill/>
            <a:ln w="190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396" name="Line 47">
              <a:extLst>
                <a:ext uri="{FF2B5EF4-FFF2-40B4-BE49-F238E27FC236}">
                  <a16:creationId xmlns:a16="http://schemas.microsoft.com/office/drawing/2014/main" id="{915C76A8-5A08-C14A-B381-F1BD1D793FD7}"/>
                </a:ext>
              </a:extLst>
            </p:cNvPr>
            <p:cNvSpPr>
              <a:spLocks noChangeShapeType="1"/>
            </p:cNvSpPr>
            <p:nvPr/>
          </p:nvSpPr>
          <p:spPr bwMode="auto">
            <a:xfrm flipH="1" flipV="1">
              <a:off x="575" y="1197"/>
              <a:ext cx="142" cy="0"/>
            </a:xfrm>
            <a:prstGeom prst="line">
              <a:avLst/>
            </a:prstGeom>
            <a:noFill/>
            <a:ln w="190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397" name="Line 48">
              <a:extLst>
                <a:ext uri="{FF2B5EF4-FFF2-40B4-BE49-F238E27FC236}">
                  <a16:creationId xmlns:a16="http://schemas.microsoft.com/office/drawing/2014/main" id="{6C080F68-646B-634E-BFDB-6802B1CB2BA7}"/>
                </a:ext>
              </a:extLst>
            </p:cNvPr>
            <p:cNvSpPr>
              <a:spLocks noChangeShapeType="1"/>
            </p:cNvSpPr>
            <p:nvPr/>
          </p:nvSpPr>
          <p:spPr bwMode="auto">
            <a:xfrm flipH="1" flipV="1">
              <a:off x="1002" y="1159"/>
              <a:ext cx="1066" cy="75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398" name="Line 49">
              <a:extLst>
                <a:ext uri="{FF2B5EF4-FFF2-40B4-BE49-F238E27FC236}">
                  <a16:creationId xmlns:a16="http://schemas.microsoft.com/office/drawing/2014/main" id="{7E8AEE0F-060A-5A44-9A57-2627665CB8DA}"/>
                </a:ext>
              </a:extLst>
            </p:cNvPr>
            <p:cNvSpPr>
              <a:spLocks noChangeShapeType="1"/>
            </p:cNvSpPr>
            <p:nvPr/>
          </p:nvSpPr>
          <p:spPr bwMode="auto">
            <a:xfrm flipH="1" flipV="1">
              <a:off x="788" y="1461"/>
              <a:ext cx="1245" cy="528"/>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399" name="Line 50">
              <a:extLst>
                <a:ext uri="{FF2B5EF4-FFF2-40B4-BE49-F238E27FC236}">
                  <a16:creationId xmlns:a16="http://schemas.microsoft.com/office/drawing/2014/main" id="{DB514AB5-F269-3749-A6E8-5BF35E127BFF}"/>
                </a:ext>
              </a:extLst>
            </p:cNvPr>
            <p:cNvSpPr>
              <a:spLocks noChangeShapeType="1"/>
            </p:cNvSpPr>
            <p:nvPr/>
          </p:nvSpPr>
          <p:spPr bwMode="auto">
            <a:xfrm flipV="1">
              <a:off x="960" y="1968"/>
              <a:ext cx="1104" cy="153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400" name="Line 51">
              <a:extLst>
                <a:ext uri="{FF2B5EF4-FFF2-40B4-BE49-F238E27FC236}">
                  <a16:creationId xmlns:a16="http://schemas.microsoft.com/office/drawing/2014/main" id="{D97D16D2-35A3-294C-9DC8-6C6791B2EFFD}"/>
                </a:ext>
              </a:extLst>
            </p:cNvPr>
            <p:cNvSpPr>
              <a:spLocks noChangeShapeType="1"/>
            </p:cNvSpPr>
            <p:nvPr/>
          </p:nvSpPr>
          <p:spPr bwMode="auto">
            <a:xfrm flipV="1">
              <a:off x="576" y="2027"/>
              <a:ext cx="1421" cy="1141"/>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401" name="Text Box 52">
              <a:extLst>
                <a:ext uri="{FF2B5EF4-FFF2-40B4-BE49-F238E27FC236}">
                  <a16:creationId xmlns:a16="http://schemas.microsoft.com/office/drawing/2014/main" id="{FE4BED3A-3759-DE4C-8E31-EC0E08366A9E}"/>
                </a:ext>
              </a:extLst>
            </p:cNvPr>
            <p:cNvSpPr txBox="1">
              <a:spLocks noChangeArrowheads="1"/>
            </p:cNvSpPr>
            <p:nvPr/>
          </p:nvSpPr>
          <p:spPr bwMode="auto">
            <a:xfrm>
              <a:off x="2009" y="1443"/>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lgn="l" eaLnBrk="1" hangingPunct="1"/>
              <a:endParaRPr lang="zh-CN" altLang="zh-CN" sz="2400">
                <a:ea typeface="SimSun" panose="02010600030101010101" pitchFamily="2" charset="-122"/>
              </a:endParaRPr>
            </a:p>
          </p:txBody>
        </p:sp>
        <p:sp>
          <p:nvSpPr>
            <p:cNvPr id="14402" name="Text Box 53">
              <a:extLst>
                <a:ext uri="{FF2B5EF4-FFF2-40B4-BE49-F238E27FC236}">
                  <a16:creationId xmlns:a16="http://schemas.microsoft.com/office/drawing/2014/main" id="{5D9A4E6A-ADED-F549-BDA3-B36F4938A196}"/>
                </a:ext>
              </a:extLst>
            </p:cNvPr>
            <p:cNvSpPr txBox="1">
              <a:spLocks noChangeArrowheads="1"/>
            </p:cNvSpPr>
            <p:nvPr/>
          </p:nvSpPr>
          <p:spPr bwMode="auto">
            <a:xfrm>
              <a:off x="480" y="3103"/>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lgn="l" eaLnBrk="1" hangingPunct="1"/>
              <a:endParaRPr lang="zh-CN" altLang="zh-CN" sz="2400">
                <a:ea typeface="SimSun" panose="02010600030101010101" pitchFamily="2" charset="-122"/>
              </a:endParaRPr>
            </a:p>
          </p:txBody>
        </p:sp>
        <p:graphicFrame>
          <p:nvGraphicFramePr>
            <p:cNvPr id="14403" name="Object 54">
              <a:extLst>
                <a:ext uri="{FF2B5EF4-FFF2-40B4-BE49-F238E27FC236}">
                  <a16:creationId xmlns:a16="http://schemas.microsoft.com/office/drawing/2014/main" id="{6CA345A8-0A74-044C-B21C-587BFF083228}"/>
                </a:ext>
              </a:extLst>
            </p:cNvPr>
            <p:cNvGraphicFramePr>
              <a:graphicFrameLocks noChangeAspect="1"/>
            </p:cNvGraphicFramePr>
            <p:nvPr/>
          </p:nvGraphicFramePr>
          <p:xfrm>
            <a:off x="2471" y="1782"/>
            <a:ext cx="177" cy="187"/>
          </p:xfrm>
          <a:graphic>
            <a:graphicData uri="http://schemas.openxmlformats.org/presentationml/2006/ole">
              <mc:AlternateContent xmlns:mc="http://schemas.openxmlformats.org/markup-compatibility/2006">
                <mc:Choice xmlns:v="urn:schemas-microsoft-com:vml" Requires="v">
                  <p:oleObj spid="_x0000_s338507" name="Formel" r:id="rId11" imgW="8178800" imgH="8178800" progId="Equation.3">
                    <p:embed/>
                  </p:oleObj>
                </mc:Choice>
                <mc:Fallback>
                  <p:oleObj name="Formel" r:id="rId11" imgW="8178800" imgH="8178800" progId="Equation.3">
                    <p:embed/>
                    <p:pic>
                      <p:nvPicPr>
                        <p:cNvPr id="14403" name="Object 54">
                          <a:extLst>
                            <a:ext uri="{FF2B5EF4-FFF2-40B4-BE49-F238E27FC236}">
                              <a16:creationId xmlns:a16="http://schemas.microsoft.com/office/drawing/2014/main" id="{6CA345A8-0A74-044C-B21C-587BFF0832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71" y="1782"/>
                          <a:ext cx="177" cy="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404" name="Object 55">
              <a:extLst>
                <a:ext uri="{FF2B5EF4-FFF2-40B4-BE49-F238E27FC236}">
                  <a16:creationId xmlns:a16="http://schemas.microsoft.com/office/drawing/2014/main" id="{31887FAE-F3F8-144F-A77B-FAAD8B498EEB}"/>
                </a:ext>
              </a:extLst>
            </p:cNvPr>
            <p:cNvGraphicFramePr>
              <a:graphicFrameLocks noChangeAspect="1"/>
            </p:cNvGraphicFramePr>
            <p:nvPr/>
          </p:nvGraphicFramePr>
          <p:xfrm>
            <a:off x="2468" y="2049"/>
            <a:ext cx="54" cy="107"/>
          </p:xfrm>
          <a:graphic>
            <a:graphicData uri="http://schemas.openxmlformats.org/presentationml/2006/ole">
              <mc:AlternateContent xmlns:mc="http://schemas.openxmlformats.org/markup-compatibility/2006">
                <mc:Choice xmlns:v="urn:schemas-microsoft-com:vml" Requires="v">
                  <p:oleObj spid="_x0000_s338508" name="Formel" r:id="rId13" imgW="114300" imgH="215900" progId="Equation.3">
                    <p:embed/>
                  </p:oleObj>
                </mc:Choice>
                <mc:Fallback>
                  <p:oleObj name="Formel" r:id="rId13" imgW="114300" imgH="215900" progId="Equation.3">
                    <p:embed/>
                    <p:pic>
                      <p:nvPicPr>
                        <p:cNvPr id="14404" name="Object 55">
                          <a:extLst>
                            <a:ext uri="{FF2B5EF4-FFF2-40B4-BE49-F238E27FC236}">
                              <a16:creationId xmlns:a16="http://schemas.microsoft.com/office/drawing/2014/main" id="{31887FAE-F3F8-144F-A77B-FAAD8B498EE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68" y="2049"/>
                          <a:ext cx="54" cy="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405" name="Object 56">
              <a:extLst>
                <a:ext uri="{FF2B5EF4-FFF2-40B4-BE49-F238E27FC236}">
                  <a16:creationId xmlns:a16="http://schemas.microsoft.com/office/drawing/2014/main" id="{60804629-F64F-1A41-9A55-CD02C7A6218B}"/>
                </a:ext>
              </a:extLst>
            </p:cNvPr>
            <p:cNvGraphicFramePr>
              <a:graphicFrameLocks noChangeAspect="1"/>
            </p:cNvGraphicFramePr>
            <p:nvPr/>
          </p:nvGraphicFramePr>
          <p:xfrm>
            <a:off x="2399" y="1223"/>
            <a:ext cx="221" cy="165"/>
          </p:xfrm>
          <a:graphic>
            <a:graphicData uri="http://schemas.openxmlformats.org/presentationml/2006/ole">
              <mc:AlternateContent xmlns:mc="http://schemas.openxmlformats.org/markup-compatibility/2006">
                <mc:Choice xmlns:v="urn:schemas-microsoft-com:vml" Requires="v">
                  <p:oleObj spid="_x0000_s338509" name="Formel" r:id="rId15" imgW="8382000" imgH="5867400" progId="Equation.3">
                    <p:embed/>
                  </p:oleObj>
                </mc:Choice>
                <mc:Fallback>
                  <p:oleObj name="Formel" r:id="rId15" imgW="8382000" imgH="5867400" progId="Equation.3">
                    <p:embed/>
                    <p:pic>
                      <p:nvPicPr>
                        <p:cNvPr id="14405" name="Object 56">
                          <a:extLst>
                            <a:ext uri="{FF2B5EF4-FFF2-40B4-BE49-F238E27FC236}">
                              <a16:creationId xmlns:a16="http://schemas.microsoft.com/office/drawing/2014/main" id="{60804629-F64F-1A41-9A55-CD02C7A6218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99" y="1223"/>
                          <a:ext cx="221" cy="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406" name="Object 58">
              <a:extLst>
                <a:ext uri="{FF2B5EF4-FFF2-40B4-BE49-F238E27FC236}">
                  <a16:creationId xmlns:a16="http://schemas.microsoft.com/office/drawing/2014/main" id="{72C4A4F8-DA20-1044-ADCD-D9B769A86A17}"/>
                </a:ext>
              </a:extLst>
            </p:cNvPr>
            <p:cNvGraphicFramePr>
              <a:graphicFrameLocks noChangeAspect="1"/>
            </p:cNvGraphicFramePr>
            <p:nvPr/>
          </p:nvGraphicFramePr>
          <p:xfrm>
            <a:off x="336" y="2784"/>
            <a:ext cx="433" cy="164"/>
          </p:xfrm>
          <a:graphic>
            <a:graphicData uri="http://schemas.openxmlformats.org/presentationml/2006/ole">
              <mc:AlternateContent xmlns:mc="http://schemas.openxmlformats.org/markup-compatibility/2006">
                <mc:Choice xmlns:v="urn:schemas-microsoft-com:vml" Requires="v">
                  <p:oleObj spid="_x0000_s338510" name="Formel" r:id="rId17" imgW="8572500" imgH="3048000" progId="Equation.3">
                    <p:embed/>
                  </p:oleObj>
                </mc:Choice>
                <mc:Fallback>
                  <p:oleObj name="Formel" r:id="rId17" imgW="8572500" imgH="3048000" progId="Equation.3">
                    <p:embed/>
                    <p:pic>
                      <p:nvPicPr>
                        <p:cNvPr id="14406" name="Object 58">
                          <a:extLst>
                            <a:ext uri="{FF2B5EF4-FFF2-40B4-BE49-F238E27FC236}">
                              <a16:creationId xmlns:a16="http://schemas.microsoft.com/office/drawing/2014/main" id="{72C4A4F8-DA20-1044-ADCD-D9B769A86A1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36" y="2784"/>
                          <a:ext cx="433" cy="1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407" name="Object 59">
              <a:extLst>
                <a:ext uri="{FF2B5EF4-FFF2-40B4-BE49-F238E27FC236}">
                  <a16:creationId xmlns:a16="http://schemas.microsoft.com/office/drawing/2014/main" id="{3237EC0F-EFF9-6B4C-8298-0ADB35CDC78B}"/>
                </a:ext>
              </a:extLst>
            </p:cNvPr>
            <p:cNvGraphicFramePr>
              <a:graphicFrameLocks noChangeAspect="1"/>
            </p:cNvGraphicFramePr>
            <p:nvPr/>
          </p:nvGraphicFramePr>
          <p:xfrm>
            <a:off x="518" y="1540"/>
            <a:ext cx="433" cy="165"/>
          </p:xfrm>
          <a:graphic>
            <a:graphicData uri="http://schemas.openxmlformats.org/presentationml/2006/ole">
              <mc:AlternateContent xmlns:mc="http://schemas.openxmlformats.org/markup-compatibility/2006">
                <mc:Choice xmlns:v="urn:schemas-microsoft-com:vml" Requires="v">
                  <p:oleObj spid="_x0000_s338511" name="Formel" r:id="rId19" imgW="8572500" imgH="3048000" progId="Equation.3">
                    <p:embed/>
                  </p:oleObj>
                </mc:Choice>
                <mc:Fallback>
                  <p:oleObj name="Formel" r:id="rId19" imgW="8572500" imgH="3048000" progId="Equation.3">
                    <p:embed/>
                    <p:pic>
                      <p:nvPicPr>
                        <p:cNvPr id="14407" name="Object 59">
                          <a:extLst>
                            <a:ext uri="{FF2B5EF4-FFF2-40B4-BE49-F238E27FC236}">
                              <a16:creationId xmlns:a16="http://schemas.microsoft.com/office/drawing/2014/main" id="{3237EC0F-EFF9-6B4C-8298-0ADB35CDC78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18" y="1540"/>
                          <a:ext cx="433" cy="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408" name="Object 60">
              <a:extLst>
                <a:ext uri="{FF2B5EF4-FFF2-40B4-BE49-F238E27FC236}">
                  <a16:creationId xmlns:a16="http://schemas.microsoft.com/office/drawing/2014/main" id="{DD6C4BBE-F67A-E747-8662-391B3EB24C42}"/>
                </a:ext>
              </a:extLst>
            </p:cNvPr>
            <p:cNvGraphicFramePr>
              <a:graphicFrameLocks noChangeAspect="1"/>
            </p:cNvGraphicFramePr>
            <p:nvPr/>
          </p:nvGraphicFramePr>
          <p:xfrm>
            <a:off x="2574" y="2299"/>
            <a:ext cx="135" cy="143"/>
          </p:xfrm>
          <a:graphic>
            <a:graphicData uri="http://schemas.openxmlformats.org/presentationml/2006/ole">
              <mc:AlternateContent xmlns:mc="http://schemas.openxmlformats.org/markup-compatibility/2006">
                <mc:Choice xmlns:v="urn:schemas-microsoft-com:vml" Requires="v">
                  <p:oleObj spid="_x0000_s338512" name="Formel" r:id="rId21" imgW="139700" imgH="139700" progId="Equation.3">
                    <p:embed/>
                  </p:oleObj>
                </mc:Choice>
                <mc:Fallback>
                  <p:oleObj name="Formel" r:id="rId21" imgW="139700" imgH="139700" progId="Equation.3">
                    <p:embed/>
                    <p:pic>
                      <p:nvPicPr>
                        <p:cNvPr id="14408" name="Object 60">
                          <a:extLst>
                            <a:ext uri="{FF2B5EF4-FFF2-40B4-BE49-F238E27FC236}">
                              <a16:creationId xmlns:a16="http://schemas.microsoft.com/office/drawing/2014/main" id="{DD6C4BBE-F67A-E747-8662-391B3EB24C42}"/>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74" y="2299"/>
                          <a:ext cx="135" cy="1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409" name="Object 61">
              <a:extLst>
                <a:ext uri="{FF2B5EF4-FFF2-40B4-BE49-F238E27FC236}">
                  <a16:creationId xmlns:a16="http://schemas.microsoft.com/office/drawing/2014/main" id="{38C5F0E7-E05C-BF45-BC8F-069EC2DFA251}"/>
                </a:ext>
              </a:extLst>
            </p:cNvPr>
            <p:cNvGraphicFramePr>
              <a:graphicFrameLocks noChangeAspect="1"/>
            </p:cNvGraphicFramePr>
            <p:nvPr/>
          </p:nvGraphicFramePr>
          <p:xfrm>
            <a:off x="1571" y="1083"/>
            <a:ext cx="106" cy="145"/>
          </p:xfrm>
          <a:graphic>
            <a:graphicData uri="http://schemas.openxmlformats.org/presentationml/2006/ole">
              <mc:AlternateContent xmlns:mc="http://schemas.openxmlformats.org/markup-compatibility/2006">
                <mc:Choice xmlns:v="urn:schemas-microsoft-com:vml" Requires="v">
                  <p:oleObj spid="_x0000_s338513" name="Formel" r:id="rId23" imgW="139700" imgH="177800" progId="Equation.3">
                    <p:embed/>
                  </p:oleObj>
                </mc:Choice>
                <mc:Fallback>
                  <p:oleObj name="Formel" r:id="rId23" imgW="139700" imgH="177800" progId="Equation.3">
                    <p:embed/>
                    <p:pic>
                      <p:nvPicPr>
                        <p:cNvPr id="14409" name="Object 61">
                          <a:extLst>
                            <a:ext uri="{FF2B5EF4-FFF2-40B4-BE49-F238E27FC236}">
                              <a16:creationId xmlns:a16="http://schemas.microsoft.com/office/drawing/2014/main" id="{38C5F0E7-E05C-BF45-BC8F-069EC2DFA25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571" y="1083"/>
                          <a:ext cx="106" cy="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410" name="Text Box 67">
              <a:extLst>
                <a:ext uri="{FF2B5EF4-FFF2-40B4-BE49-F238E27FC236}">
                  <a16:creationId xmlns:a16="http://schemas.microsoft.com/office/drawing/2014/main" id="{F653F81D-F3B7-EE4E-986D-31A2A8E605FE}"/>
                </a:ext>
              </a:extLst>
            </p:cNvPr>
            <p:cNvSpPr txBox="1">
              <a:spLocks noChangeArrowheads="1"/>
            </p:cNvSpPr>
            <p:nvPr/>
          </p:nvSpPr>
          <p:spPr bwMode="auto">
            <a:xfrm>
              <a:off x="624" y="768"/>
              <a:ext cx="162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lgn="l" eaLnBrk="1" hangingPunct="1"/>
              <a:r>
                <a:rPr lang="en-US" altLang="zh-CN" sz="1600" b="1" i="1">
                  <a:ea typeface="SimSun" panose="02010600030101010101" pitchFamily="2" charset="-122"/>
                </a:rPr>
                <a:t>Random, thermal motion</a:t>
              </a:r>
              <a:endParaRPr lang="en-US" altLang="zh-CN" sz="2400">
                <a:ea typeface="SimSun" panose="02010600030101010101" pitchFamily="2" charset="-122"/>
              </a:endParaRPr>
            </a:p>
          </p:txBody>
        </p:sp>
      </p:grpSp>
      <p:grpSp>
        <p:nvGrpSpPr>
          <p:cNvPr id="14345" name="Group 76">
            <a:extLst>
              <a:ext uri="{FF2B5EF4-FFF2-40B4-BE49-F238E27FC236}">
                <a16:creationId xmlns:a16="http://schemas.microsoft.com/office/drawing/2014/main" id="{3DD8E10D-DE15-514A-9BAB-3E7881B4C561}"/>
              </a:ext>
            </a:extLst>
          </p:cNvPr>
          <p:cNvGrpSpPr>
            <a:grpSpLocks/>
          </p:cNvGrpSpPr>
          <p:nvPr/>
        </p:nvGrpSpPr>
        <p:grpSpPr bwMode="auto">
          <a:xfrm>
            <a:off x="5257800" y="2514600"/>
            <a:ext cx="3352800" cy="838200"/>
            <a:chOff x="3312" y="1728"/>
            <a:chExt cx="2112" cy="528"/>
          </a:xfrm>
        </p:grpSpPr>
        <p:grpSp>
          <p:nvGrpSpPr>
            <p:cNvPr id="14346" name="Group 74">
              <a:extLst>
                <a:ext uri="{FF2B5EF4-FFF2-40B4-BE49-F238E27FC236}">
                  <a16:creationId xmlns:a16="http://schemas.microsoft.com/office/drawing/2014/main" id="{8BB38BA8-DEB1-4342-9378-7281031EC85F}"/>
                </a:ext>
              </a:extLst>
            </p:cNvPr>
            <p:cNvGrpSpPr>
              <a:grpSpLocks/>
            </p:cNvGrpSpPr>
            <p:nvPr/>
          </p:nvGrpSpPr>
          <p:grpSpPr bwMode="auto">
            <a:xfrm>
              <a:off x="3312" y="1728"/>
              <a:ext cx="768" cy="528"/>
              <a:chOff x="3648" y="720"/>
              <a:chExt cx="768" cy="528"/>
            </a:xfrm>
          </p:grpSpPr>
          <p:sp>
            <p:nvSpPr>
              <p:cNvPr id="14351" name="AutoShape 70">
                <a:extLst>
                  <a:ext uri="{FF2B5EF4-FFF2-40B4-BE49-F238E27FC236}">
                    <a16:creationId xmlns:a16="http://schemas.microsoft.com/office/drawing/2014/main" id="{F9FEA23D-7E3E-7D47-89BF-C2B6527F65E6}"/>
                  </a:ext>
                </a:extLst>
              </p:cNvPr>
              <p:cNvSpPr>
                <a:spLocks noChangeArrowheads="1"/>
              </p:cNvSpPr>
              <p:nvPr/>
            </p:nvSpPr>
            <p:spPr bwMode="auto">
              <a:xfrm>
                <a:off x="3648" y="720"/>
                <a:ext cx="768" cy="528"/>
              </a:xfrm>
              <a:prstGeom prst="roundRect">
                <a:avLst>
                  <a:gd name="adj" fmla="val 16667"/>
                </a:avLst>
              </a:prstGeom>
              <a:gradFill rotWithShape="0">
                <a:gsLst>
                  <a:gs pos="0">
                    <a:srgbClr val="FFFF66"/>
                  </a:gs>
                  <a:gs pos="100000">
                    <a:srgbClr val="FF0000"/>
                  </a:gs>
                </a:gsLst>
                <a:path path="shape">
                  <a:fillToRect l="50000" t="50000" r="50000" b="50000"/>
                </a:path>
              </a:gradFill>
              <a:ln w="9525">
                <a:solidFill>
                  <a:srgbClr val="CC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endParaRPr lang="zh-CN" altLang="en-US">
                  <a:ea typeface="SimSun" panose="02010600030101010101" pitchFamily="2" charset="-122"/>
                </a:endParaRPr>
              </a:p>
            </p:txBody>
          </p:sp>
          <p:sp>
            <p:nvSpPr>
              <p:cNvPr id="14352" name="Text Box 71">
                <a:extLst>
                  <a:ext uri="{FF2B5EF4-FFF2-40B4-BE49-F238E27FC236}">
                    <a16:creationId xmlns:a16="http://schemas.microsoft.com/office/drawing/2014/main" id="{0FFFA3A8-A6B3-154D-ACFA-82144A21886D}"/>
                  </a:ext>
                </a:extLst>
              </p:cNvPr>
              <p:cNvSpPr txBox="1">
                <a:spLocks noChangeArrowheads="1"/>
              </p:cNvSpPr>
              <p:nvPr/>
            </p:nvSpPr>
            <p:spPr bwMode="auto">
              <a:xfrm>
                <a:off x="3679" y="801"/>
                <a:ext cx="69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en-US" altLang="zh-CN" sz="1800" b="1">
                    <a:ea typeface="SimSun" panose="02010600030101010101" pitchFamily="2" charset="-122"/>
                  </a:rPr>
                  <a:t>Random</a:t>
                </a:r>
              </a:p>
              <a:p>
                <a:pPr eaLnBrk="1" hangingPunct="1"/>
                <a:r>
                  <a:rPr lang="en-US" altLang="zh-CN" sz="1800" b="1">
                    <a:ea typeface="SimSun" panose="02010600030101010101" pitchFamily="2" charset="-122"/>
                  </a:rPr>
                  <a:t>Thermal</a:t>
                </a:r>
                <a:endParaRPr lang="en-US" altLang="zh-CN" sz="1600">
                  <a:ea typeface="SimSun" panose="02010600030101010101" pitchFamily="2" charset="-122"/>
                </a:endParaRPr>
              </a:p>
            </p:txBody>
          </p:sp>
        </p:grpSp>
        <p:grpSp>
          <p:nvGrpSpPr>
            <p:cNvPr id="14347" name="Group 73">
              <a:extLst>
                <a:ext uri="{FF2B5EF4-FFF2-40B4-BE49-F238E27FC236}">
                  <a16:creationId xmlns:a16="http://schemas.microsoft.com/office/drawing/2014/main" id="{7838F536-0F48-9541-BDCE-04DDD530F6F9}"/>
                </a:ext>
              </a:extLst>
            </p:cNvPr>
            <p:cNvGrpSpPr>
              <a:grpSpLocks/>
            </p:cNvGrpSpPr>
            <p:nvPr/>
          </p:nvGrpSpPr>
          <p:grpSpPr bwMode="auto">
            <a:xfrm>
              <a:off x="4464" y="1776"/>
              <a:ext cx="960" cy="480"/>
              <a:chOff x="3504" y="1728"/>
              <a:chExt cx="960" cy="480"/>
            </a:xfrm>
          </p:grpSpPr>
          <p:sp>
            <p:nvSpPr>
              <p:cNvPr id="14349" name="AutoShape 69">
                <a:extLst>
                  <a:ext uri="{FF2B5EF4-FFF2-40B4-BE49-F238E27FC236}">
                    <a16:creationId xmlns:a16="http://schemas.microsoft.com/office/drawing/2014/main" id="{6ABDF254-3587-D845-A74B-6E1B9C4AD772}"/>
                  </a:ext>
                </a:extLst>
              </p:cNvPr>
              <p:cNvSpPr>
                <a:spLocks noChangeArrowheads="1"/>
              </p:cNvSpPr>
              <p:nvPr/>
            </p:nvSpPr>
            <p:spPr bwMode="auto">
              <a:xfrm>
                <a:off x="3504" y="1728"/>
                <a:ext cx="960" cy="480"/>
              </a:xfrm>
              <a:prstGeom prst="roundRect">
                <a:avLst>
                  <a:gd name="adj" fmla="val 16667"/>
                </a:avLst>
              </a:prstGeom>
              <a:gradFill rotWithShape="0">
                <a:gsLst>
                  <a:gs pos="0">
                    <a:srgbClr val="FFFF66"/>
                  </a:gs>
                  <a:gs pos="100000">
                    <a:srgbClr val="FF0000"/>
                  </a:gs>
                </a:gsLst>
                <a:path path="rect">
                  <a:fillToRect t="100000" r="100000"/>
                </a:path>
              </a:gradFill>
              <a:ln w="9525">
                <a:solidFill>
                  <a:srgbClr val="CC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endParaRPr lang="zh-CN" altLang="en-US">
                  <a:ea typeface="SimSun" panose="02010600030101010101" pitchFamily="2" charset="-122"/>
                </a:endParaRPr>
              </a:p>
            </p:txBody>
          </p:sp>
          <p:sp>
            <p:nvSpPr>
              <p:cNvPr id="14350" name="Text Box 72">
                <a:extLst>
                  <a:ext uri="{FF2B5EF4-FFF2-40B4-BE49-F238E27FC236}">
                    <a16:creationId xmlns:a16="http://schemas.microsoft.com/office/drawing/2014/main" id="{09506E1C-D4C0-4340-90A7-356CE6623E0D}"/>
                  </a:ext>
                </a:extLst>
              </p:cNvPr>
              <p:cNvSpPr txBox="1">
                <a:spLocks noChangeArrowheads="1"/>
              </p:cNvSpPr>
              <p:nvPr/>
            </p:nvSpPr>
            <p:spPr bwMode="auto">
              <a:xfrm>
                <a:off x="3572" y="1833"/>
                <a:ext cx="7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en-US" altLang="zh-CN" sz="1800" b="1" i="1">
                    <a:ea typeface="SimSun" panose="02010600030101010101" pitchFamily="2" charset="-122"/>
                  </a:rPr>
                  <a:t>Collective</a:t>
                </a:r>
                <a:endParaRPr lang="en-US" altLang="zh-CN" sz="1600">
                  <a:ea typeface="SimSun" panose="02010600030101010101" pitchFamily="2" charset="-122"/>
                </a:endParaRPr>
              </a:p>
            </p:txBody>
          </p:sp>
        </p:grpSp>
        <p:sp>
          <p:nvSpPr>
            <p:cNvPr id="208971" name="Rectangle 75">
              <a:extLst>
                <a:ext uri="{FF2B5EF4-FFF2-40B4-BE49-F238E27FC236}">
                  <a16:creationId xmlns:a16="http://schemas.microsoft.com/office/drawing/2014/main" id="{396BEA90-5688-F444-AD66-7518CBCC7DFE}"/>
                </a:ext>
              </a:extLst>
            </p:cNvPr>
            <p:cNvSpPr>
              <a:spLocks noChangeArrowheads="1"/>
            </p:cNvSpPr>
            <p:nvPr/>
          </p:nvSpPr>
          <p:spPr bwMode="auto">
            <a:xfrm>
              <a:off x="4128" y="1881"/>
              <a:ext cx="288" cy="327"/>
            </a:xfrm>
            <a:prstGeom prst="rect">
              <a:avLst/>
            </a:prstGeom>
            <a:noFill/>
            <a:ln>
              <a:noFill/>
            </a:ln>
            <a:effectLst/>
          </p:spPr>
          <p:txBody>
            <a:bodyPr wrap="none">
              <a:spAutoFit/>
            </a:bodyPr>
            <a:lstStyle/>
            <a:p>
              <a:pPr algn="ctr" eaLnBrk="1" hangingPunct="1">
                <a:defRPr/>
              </a:pPr>
              <a:r>
                <a:rPr lang="en-US" altLang="zh-CN" sz="2800" b="1">
                  <a:effectLst>
                    <a:outerShdw blurRad="38100" dist="38100" dir="2700000" algn="tl">
                      <a:srgbClr val="C0C0C0"/>
                    </a:outerShdw>
                  </a:effectLst>
                  <a:latin typeface="Arial Black" panose="020B0604020202020204" pitchFamily="34" charset="0"/>
                  <a:ea typeface="SimSun" panose="02010600030101010101" pitchFamily="2" charset="-122"/>
                  <a:sym typeface="Symbol" pitchFamily="2" charset="2"/>
                </a:rPr>
                <a:t></a:t>
              </a:r>
              <a:endParaRPr lang="en-US" altLang="zh-CN">
                <a:ea typeface="SimSun" panose="02010600030101010101" pitchFamily="2" charset="-122"/>
              </a:endParaRPr>
            </a:p>
          </p:txBody>
        </p:sp>
      </p:grpSp>
      <p:sp>
        <p:nvSpPr>
          <p:cNvPr id="76" name="Line 26">
            <a:extLst>
              <a:ext uri="{FF2B5EF4-FFF2-40B4-BE49-F238E27FC236}">
                <a16:creationId xmlns:a16="http://schemas.microsoft.com/office/drawing/2014/main" id="{EB183001-015C-084D-96B6-E74F945D7105}"/>
              </a:ext>
            </a:extLst>
          </p:cNvPr>
          <p:cNvSpPr>
            <a:spLocks noChangeShapeType="1"/>
          </p:cNvSpPr>
          <p:nvPr/>
        </p:nvSpPr>
        <p:spPr bwMode="auto">
          <a:xfrm flipV="1">
            <a:off x="395288" y="990600"/>
            <a:ext cx="8353425" cy="0"/>
          </a:xfrm>
          <a:prstGeom prst="line">
            <a:avLst/>
          </a:prstGeom>
          <a:noFill/>
          <a:ln w="444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5B41B299-7A72-5247-862C-152FD6073E72}"/>
              </a:ext>
            </a:extLst>
          </p:cNvPr>
          <p:cNvSpPr>
            <a:spLocks noGrp="1" noChangeArrowheads="1"/>
          </p:cNvSpPr>
          <p:nvPr>
            <p:ph type="title"/>
          </p:nvPr>
        </p:nvSpPr>
        <p:spPr>
          <a:xfrm>
            <a:off x="457200" y="274638"/>
            <a:ext cx="8229600" cy="715955"/>
          </a:xfrm>
        </p:spPr>
        <p:txBody>
          <a:bodyPr/>
          <a:lstStyle/>
          <a:p>
            <a:r>
              <a:rPr lang="en-US" altLang="zh-CN" dirty="0">
                <a:ea typeface="宋体" panose="02010600030101010101" pitchFamily="2" charset="-122"/>
              </a:rPr>
              <a:t>Mass Dependence of Slopes</a:t>
            </a:r>
          </a:p>
        </p:txBody>
      </p:sp>
      <p:pic>
        <p:nvPicPr>
          <p:cNvPr id="103427" name="Picture 3">
            <a:extLst>
              <a:ext uri="{FF2B5EF4-FFF2-40B4-BE49-F238E27FC236}">
                <a16:creationId xmlns:a16="http://schemas.microsoft.com/office/drawing/2014/main" id="{0863C5D6-7808-0D48-A5FF-6C66D00E5B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879" t="14551" r="12169" b="8202"/>
          <a:stretch>
            <a:fillRect/>
          </a:stretch>
        </p:blipFill>
        <p:spPr bwMode="auto">
          <a:xfrm>
            <a:off x="1560911" y="1703785"/>
            <a:ext cx="2968228" cy="283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28" name="Picture 4">
            <a:extLst>
              <a:ext uri="{FF2B5EF4-FFF2-40B4-BE49-F238E27FC236}">
                <a16:creationId xmlns:a16="http://schemas.microsoft.com/office/drawing/2014/main" id="{009E6BBE-BA93-364D-94BA-D9219054C8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085" t="15344" r="10318" b="9525"/>
          <a:stretch>
            <a:fillRect/>
          </a:stretch>
        </p:blipFill>
        <p:spPr bwMode="auto">
          <a:xfrm>
            <a:off x="4636295" y="1757362"/>
            <a:ext cx="2608660" cy="270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429" name="Text Box 5">
            <a:extLst>
              <a:ext uri="{FF2B5EF4-FFF2-40B4-BE49-F238E27FC236}">
                <a16:creationId xmlns:a16="http://schemas.microsoft.com/office/drawing/2014/main" id="{7596A6BA-CC5C-3744-8980-388A5D0080EC}"/>
              </a:ext>
            </a:extLst>
          </p:cNvPr>
          <p:cNvSpPr txBox="1">
            <a:spLocks noChangeArrowheads="1"/>
          </p:cNvSpPr>
          <p:nvPr/>
        </p:nvSpPr>
        <p:spPr bwMode="auto">
          <a:xfrm>
            <a:off x="2477691" y="4241006"/>
            <a:ext cx="4419600" cy="81253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60000"/>
              </a:lnSpc>
            </a:pPr>
            <a:r>
              <a:rPr lang="en-US" altLang="zh-CN" sz="1800"/>
              <a:t>              Particle Mass (GeV/c</a:t>
            </a:r>
            <a:r>
              <a:rPr lang="en-US" altLang="zh-CN" sz="1800" baseline="30000"/>
              <a:t>2</a:t>
            </a:r>
            <a:r>
              <a:rPr lang="en-US" altLang="zh-CN" sz="1800"/>
              <a:t>)</a:t>
            </a:r>
          </a:p>
          <a:p>
            <a:endParaRPr lang="en-US" altLang="zh-CN" sz="1800"/>
          </a:p>
        </p:txBody>
      </p:sp>
      <p:sp>
        <p:nvSpPr>
          <p:cNvPr id="103430" name="Rectangle 6">
            <a:extLst>
              <a:ext uri="{FF2B5EF4-FFF2-40B4-BE49-F238E27FC236}">
                <a16:creationId xmlns:a16="http://schemas.microsoft.com/office/drawing/2014/main" id="{A76986E3-7449-FA4C-BA39-9FCF8924F43D}"/>
              </a:ext>
            </a:extLst>
          </p:cNvPr>
          <p:cNvSpPr>
            <a:spLocks noChangeArrowheads="1"/>
          </p:cNvSpPr>
          <p:nvPr/>
        </p:nvSpPr>
        <p:spPr bwMode="auto">
          <a:xfrm>
            <a:off x="2343150" y="2207420"/>
            <a:ext cx="814388" cy="32146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03431" name="Rectangle 7">
            <a:extLst>
              <a:ext uri="{FF2B5EF4-FFF2-40B4-BE49-F238E27FC236}">
                <a16:creationId xmlns:a16="http://schemas.microsoft.com/office/drawing/2014/main" id="{9A98F1DD-AC19-B349-BCD4-A08C31AE9ABE}"/>
              </a:ext>
            </a:extLst>
          </p:cNvPr>
          <p:cNvSpPr>
            <a:spLocks noChangeArrowheads="1"/>
          </p:cNvSpPr>
          <p:nvPr/>
        </p:nvSpPr>
        <p:spPr bwMode="auto">
          <a:xfrm>
            <a:off x="4989911" y="2207420"/>
            <a:ext cx="867965" cy="33218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graphicFrame>
        <p:nvGraphicFramePr>
          <p:cNvPr id="103432" name="Object 8">
            <a:extLst>
              <a:ext uri="{FF2B5EF4-FFF2-40B4-BE49-F238E27FC236}">
                <a16:creationId xmlns:a16="http://schemas.microsoft.com/office/drawing/2014/main" id="{F9CA404F-975C-FC40-B44F-3384B82295BD}"/>
              </a:ext>
            </a:extLst>
          </p:cNvPr>
          <p:cNvGraphicFramePr>
            <a:graphicFrameLocks noChangeAspect="1"/>
          </p:cNvGraphicFramePr>
          <p:nvPr/>
        </p:nvGraphicFramePr>
        <p:xfrm>
          <a:off x="3174206" y="4800601"/>
          <a:ext cx="2795588" cy="473869"/>
        </p:xfrm>
        <a:graphic>
          <a:graphicData uri="http://schemas.openxmlformats.org/presentationml/2006/ole">
            <mc:AlternateContent xmlns:mc="http://schemas.openxmlformats.org/markup-compatibility/2006">
              <mc:Choice xmlns:v="urn:schemas-microsoft-com:vml" Requires="v">
                <p:oleObj spid="_x0000_s313491" name="Equation" r:id="rId5" imgW="2844800" imgH="482600" progId="Equation.3">
                  <p:embed/>
                </p:oleObj>
              </mc:Choice>
              <mc:Fallback>
                <p:oleObj name="Equation" r:id="rId5" imgW="2844800" imgH="482600" progId="Equation.3">
                  <p:embed/>
                  <p:pic>
                    <p:nvPicPr>
                      <p:cNvPr id="103432" name="Object 8">
                        <a:extLst>
                          <a:ext uri="{FF2B5EF4-FFF2-40B4-BE49-F238E27FC236}">
                            <a16:creationId xmlns:a16="http://schemas.microsoft.com/office/drawing/2014/main" id="{F9CA404F-975C-FC40-B44F-3384B82295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4206" y="4800601"/>
                        <a:ext cx="2795588" cy="4738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3433" name="Text Box 9">
            <a:extLst>
              <a:ext uri="{FF2B5EF4-FFF2-40B4-BE49-F238E27FC236}">
                <a16:creationId xmlns:a16="http://schemas.microsoft.com/office/drawing/2014/main" id="{23A0CAB4-FAD8-954F-AA2A-C5C746E83282}"/>
              </a:ext>
            </a:extLst>
          </p:cNvPr>
          <p:cNvSpPr txBox="1">
            <a:spLocks noChangeArrowheads="1"/>
          </p:cNvSpPr>
          <p:nvPr/>
        </p:nvSpPr>
        <p:spPr bwMode="auto">
          <a:xfrm>
            <a:off x="4788694" y="5389960"/>
            <a:ext cx="363311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100"/>
              <a:t>N. Xu, NPA 610, 175c (1996)</a:t>
            </a:r>
          </a:p>
        </p:txBody>
      </p:sp>
      <p:sp>
        <p:nvSpPr>
          <p:cNvPr id="13" name="Line 26">
            <a:extLst>
              <a:ext uri="{FF2B5EF4-FFF2-40B4-BE49-F238E27FC236}">
                <a16:creationId xmlns:a16="http://schemas.microsoft.com/office/drawing/2014/main" id="{93393700-7232-3947-BDC4-578B0936E3CC}"/>
              </a:ext>
            </a:extLst>
          </p:cNvPr>
          <p:cNvSpPr>
            <a:spLocks noChangeShapeType="1"/>
          </p:cNvSpPr>
          <p:nvPr/>
        </p:nvSpPr>
        <p:spPr bwMode="auto">
          <a:xfrm flipV="1">
            <a:off x="395288" y="990600"/>
            <a:ext cx="8353425" cy="0"/>
          </a:xfrm>
          <a:prstGeom prst="line">
            <a:avLst/>
          </a:prstGeom>
          <a:noFill/>
          <a:ln w="444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65D79C74-24D5-2847-824E-9869DBFB3A17}"/>
              </a:ext>
            </a:extLst>
          </p:cNvPr>
          <p:cNvSpPr>
            <a:spLocks noGrp="1" noChangeArrowheads="1"/>
          </p:cNvSpPr>
          <p:nvPr>
            <p:ph type="title"/>
          </p:nvPr>
        </p:nvSpPr>
        <p:spPr>
          <a:xfrm>
            <a:off x="541139" y="147217"/>
            <a:ext cx="8229600" cy="399403"/>
          </a:xfrm>
        </p:spPr>
        <p:txBody>
          <a:bodyPr/>
          <a:lstStyle/>
          <a:p>
            <a:r>
              <a:rPr lang="en-US" altLang="zh-CN" sz="3200" dirty="0">
                <a:ea typeface="宋体" panose="02010600030101010101" pitchFamily="2" charset="-122"/>
              </a:rPr>
              <a:t>Azimuthal Distributions</a:t>
            </a:r>
          </a:p>
        </p:txBody>
      </p:sp>
      <p:grpSp>
        <p:nvGrpSpPr>
          <p:cNvPr id="113750" name="Group 86">
            <a:extLst>
              <a:ext uri="{FF2B5EF4-FFF2-40B4-BE49-F238E27FC236}">
                <a16:creationId xmlns:a16="http://schemas.microsoft.com/office/drawing/2014/main" id="{B45B273F-FAF5-5342-BF7F-D0F0341F1E92}"/>
              </a:ext>
            </a:extLst>
          </p:cNvPr>
          <p:cNvGrpSpPr>
            <a:grpSpLocks/>
          </p:cNvGrpSpPr>
          <p:nvPr/>
        </p:nvGrpSpPr>
        <p:grpSpPr bwMode="auto">
          <a:xfrm>
            <a:off x="0" y="1069447"/>
            <a:ext cx="5558620" cy="2957431"/>
            <a:chOff x="194" y="865"/>
            <a:chExt cx="5386" cy="2696"/>
          </a:xfrm>
        </p:grpSpPr>
        <p:pic>
          <p:nvPicPr>
            <p:cNvPr id="113667" name="Picture 3">
              <a:extLst>
                <a:ext uri="{FF2B5EF4-FFF2-40B4-BE49-F238E27FC236}">
                  <a16:creationId xmlns:a16="http://schemas.microsoft.com/office/drawing/2014/main" id="{9CF508C8-6495-1C46-BB7B-E7A771267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2" y="1023"/>
              <a:ext cx="1980" cy="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AutoShape 4">
              <a:extLst>
                <a:ext uri="{FF2B5EF4-FFF2-40B4-BE49-F238E27FC236}">
                  <a16:creationId xmlns:a16="http://schemas.microsoft.com/office/drawing/2014/main" id="{89E0BEC2-2263-B446-89D9-4887C68B40DD}"/>
                </a:ext>
              </a:extLst>
            </p:cNvPr>
            <p:cNvSpPr>
              <a:spLocks noChangeArrowheads="1"/>
            </p:cNvSpPr>
            <p:nvPr/>
          </p:nvSpPr>
          <p:spPr bwMode="auto">
            <a:xfrm rot="10800000" flipH="1" flipV="1">
              <a:off x="3629" y="2063"/>
              <a:ext cx="336" cy="484"/>
            </a:xfrm>
            <a:prstGeom prst="rightArrow">
              <a:avLst>
                <a:gd name="adj1" fmla="val 53694"/>
                <a:gd name="adj2" fmla="val 36579"/>
              </a:avLst>
            </a:prstGeom>
            <a:solidFill>
              <a:srgbClr val="FF9900">
                <a:alpha val="45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669" name="AutoShape 5">
              <a:extLst>
                <a:ext uri="{FF2B5EF4-FFF2-40B4-BE49-F238E27FC236}">
                  <a16:creationId xmlns:a16="http://schemas.microsoft.com/office/drawing/2014/main" id="{0A65369C-7C8C-314E-A34F-568E73EA085F}"/>
                </a:ext>
              </a:extLst>
            </p:cNvPr>
            <p:cNvSpPr>
              <a:spLocks noChangeArrowheads="1"/>
            </p:cNvSpPr>
            <p:nvPr/>
          </p:nvSpPr>
          <p:spPr bwMode="auto">
            <a:xfrm rot="8411236" flipH="1">
              <a:off x="3460" y="1410"/>
              <a:ext cx="336" cy="313"/>
            </a:xfrm>
            <a:prstGeom prst="rightArrow">
              <a:avLst>
                <a:gd name="adj1" fmla="val 53694"/>
                <a:gd name="adj2" fmla="val 39267"/>
              </a:avLst>
            </a:prstGeom>
            <a:solidFill>
              <a:srgbClr val="FF9900">
                <a:alpha val="45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670" name="AutoShape 6">
              <a:extLst>
                <a:ext uri="{FF2B5EF4-FFF2-40B4-BE49-F238E27FC236}">
                  <a16:creationId xmlns:a16="http://schemas.microsoft.com/office/drawing/2014/main" id="{C56FE74C-9699-134B-89B2-56957F826E2C}"/>
                </a:ext>
              </a:extLst>
            </p:cNvPr>
            <p:cNvSpPr>
              <a:spLocks noChangeArrowheads="1"/>
            </p:cNvSpPr>
            <p:nvPr/>
          </p:nvSpPr>
          <p:spPr bwMode="auto">
            <a:xfrm rot="21428969" flipH="1" flipV="1">
              <a:off x="1887" y="2063"/>
              <a:ext cx="336" cy="484"/>
            </a:xfrm>
            <a:prstGeom prst="rightArrow">
              <a:avLst>
                <a:gd name="adj1" fmla="val 53694"/>
                <a:gd name="adj2" fmla="val 36579"/>
              </a:avLst>
            </a:prstGeom>
            <a:solidFill>
              <a:srgbClr val="FF9900">
                <a:alpha val="45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671" name="Line 7">
              <a:extLst>
                <a:ext uri="{FF2B5EF4-FFF2-40B4-BE49-F238E27FC236}">
                  <a16:creationId xmlns:a16="http://schemas.microsoft.com/office/drawing/2014/main" id="{DB6A8811-7FDC-5744-A511-BB4753A44D9D}"/>
                </a:ext>
              </a:extLst>
            </p:cNvPr>
            <p:cNvSpPr>
              <a:spLocks noChangeShapeType="1"/>
            </p:cNvSpPr>
            <p:nvPr/>
          </p:nvSpPr>
          <p:spPr bwMode="auto">
            <a:xfrm flipV="1">
              <a:off x="194" y="2281"/>
              <a:ext cx="5177" cy="24"/>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100"/>
            </a:p>
          </p:txBody>
        </p:sp>
        <p:sp>
          <p:nvSpPr>
            <p:cNvPr id="113672" name="Oval 8">
              <a:extLst>
                <a:ext uri="{FF2B5EF4-FFF2-40B4-BE49-F238E27FC236}">
                  <a16:creationId xmlns:a16="http://schemas.microsoft.com/office/drawing/2014/main" id="{9348260F-602E-964F-BE79-555EDB2E60BE}"/>
                </a:ext>
              </a:extLst>
            </p:cNvPr>
            <p:cNvSpPr>
              <a:spLocks noChangeArrowheads="1"/>
            </p:cNvSpPr>
            <p:nvPr/>
          </p:nvSpPr>
          <p:spPr bwMode="auto">
            <a:xfrm rot="5400000">
              <a:off x="2712" y="2469"/>
              <a:ext cx="96" cy="96"/>
            </a:xfrm>
            <a:prstGeom prst="ellipse">
              <a:avLst/>
            </a:prstGeom>
            <a:gradFill rotWithShape="0">
              <a:gsLst>
                <a:gs pos="0">
                  <a:srgbClr val="FFFF00"/>
                </a:gs>
                <a:gs pos="100000">
                  <a:srgbClr val="FFFF00">
                    <a:gamma/>
                    <a:shade val="34510"/>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673" name="Oval 9">
              <a:extLst>
                <a:ext uri="{FF2B5EF4-FFF2-40B4-BE49-F238E27FC236}">
                  <a16:creationId xmlns:a16="http://schemas.microsoft.com/office/drawing/2014/main" id="{77CF7D59-5595-D347-A24C-730CC7CCEA00}"/>
                </a:ext>
              </a:extLst>
            </p:cNvPr>
            <p:cNvSpPr>
              <a:spLocks noChangeArrowheads="1"/>
            </p:cNvSpPr>
            <p:nvPr/>
          </p:nvSpPr>
          <p:spPr bwMode="auto">
            <a:xfrm rot="5400000">
              <a:off x="2952" y="2037"/>
              <a:ext cx="96" cy="96"/>
            </a:xfrm>
            <a:prstGeom prst="ellipse">
              <a:avLst/>
            </a:prstGeom>
            <a:gradFill rotWithShape="0">
              <a:gsLst>
                <a:gs pos="0">
                  <a:srgbClr val="00FF00"/>
                </a:gs>
                <a:gs pos="100000">
                  <a:srgbClr val="00FF00">
                    <a:gamma/>
                    <a:shade val="34510"/>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674" name="Oval 10">
              <a:extLst>
                <a:ext uri="{FF2B5EF4-FFF2-40B4-BE49-F238E27FC236}">
                  <a16:creationId xmlns:a16="http://schemas.microsoft.com/office/drawing/2014/main" id="{A52E1560-4D44-7D4F-B1E6-88F9381C8320}"/>
                </a:ext>
              </a:extLst>
            </p:cNvPr>
            <p:cNvSpPr>
              <a:spLocks noChangeArrowheads="1"/>
            </p:cNvSpPr>
            <p:nvPr/>
          </p:nvSpPr>
          <p:spPr bwMode="auto">
            <a:xfrm rot="5400000">
              <a:off x="3336" y="2565"/>
              <a:ext cx="96" cy="96"/>
            </a:xfrm>
            <a:prstGeom prst="ellipse">
              <a:avLst/>
            </a:prstGeom>
            <a:gradFill rotWithShape="0">
              <a:gsLst>
                <a:gs pos="0">
                  <a:srgbClr val="FF6600"/>
                </a:gs>
                <a:gs pos="100000">
                  <a:srgbClr val="FF6600">
                    <a:gamma/>
                    <a:shade val="34510"/>
                    <a:invGamma/>
                  </a:srgb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675" name="Line 11">
              <a:extLst>
                <a:ext uri="{FF2B5EF4-FFF2-40B4-BE49-F238E27FC236}">
                  <a16:creationId xmlns:a16="http://schemas.microsoft.com/office/drawing/2014/main" id="{BC5267F9-95F1-DF40-8B26-EC2287161C2C}"/>
                </a:ext>
              </a:extLst>
            </p:cNvPr>
            <p:cNvSpPr>
              <a:spLocks noChangeShapeType="1"/>
            </p:cNvSpPr>
            <p:nvPr/>
          </p:nvSpPr>
          <p:spPr bwMode="auto">
            <a:xfrm rot="5400000" flipV="1">
              <a:off x="3124" y="2845"/>
              <a:ext cx="192" cy="96"/>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676" name="Line 12">
              <a:extLst>
                <a:ext uri="{FF2B5EF4-FFF2-40B4-BE49-F238E27FC236}">
                  <a16:creationId xmlns:a16="http://schemas.microsoft.com/office/drawing/2014/main" id="{173469A0-91B1-6549-9D03-F6DB1FAAA068}"/>
                </a:ext>
              </a:extLst>
            </p:cNvPr>
            <p:cNvSpPr>
              <a:spLocks noChangeShapeType="1"/>
            </p:cNvSpPr>
            <p:nvPr/>
          </p:nvSpPr>
          <p:spPr bwMode="auto">
            <a:xfrm rot="5400000" flipH="1">
              <a:off x="2865" y="1548"/>
              <a:ext cx="192" cy="1"/>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677" name="Line 13">
              <a:extLst>
                <a:ext uri="{FF2B5EF4-FFF2-40B4-BE49-F238E27FC236}">
                  <a16:creationId xmlns:a16="http://schemas.microsoft.com/office/drawing/2014/main" id="{3C6AD646-8265-EA4A-996B-DD5CC9C29B61}"/>
                </a:ext>
              </a:extLst>
            </p:cNvPr>
            <p:cNvSpPr>
              <a:spLocks noChangeShapeType="1"/>
            </p:cNvSpPr>
            <p:nvPr/>
          </p:nvSpPr>
          <p:spPr bwMode="auto">
            <a:xfrm rot="5400000" flipH="1">
              <a:off x="2438" y="1839"/>
              <a:ext cx="264" cy="14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678" name="Oval 14">
              <a:extLst>
                <a:ext uri="{FF2B5EF4-FFF2-40B4-BE49-F238E27FC236}">
                  <a16:creationId xmlns:a16="http://schemas.microsoft.com/office/drawing/2014/main" id="{DF86953B-1CCE-C64F-87A1-9DADEBDD2CB2}"/>
                </a:ext>
              </a:extLst>
            </p:cNvPr>
            <p:cNvSpPr>
              <a:spLocks noChangeArrowheads="1"/>
            </p:cNvSpPr>
            <p:nvPr/>
          </p:nvSpPr>
          <p:spPr bwMode="auto">
            <a:xfrm rot="5400000">
              <a:off x="2616" y="2037"/>
              <a:ext cx="96" cy="96"/>
            </a:xfrm>
            <a:prstGeom prst="ellipse">
              <a:avLst/>
            </a:prstGeom>
            <a:gradFill rotWithShape="0">
              <a:gsLst>
                <a:gs pos="0">
                  <a:srgbClr val="FF6600"/>
                </a:gs>
                <a:gs pos="100000">
                  <a:srgbClr val="FF6600">
                    <a:gamma/>
                    <a:shade val="34510"/>
                    <a:invGamma/>
                  </a:srgb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679" name="Oval 15">
              <a:extLst>
                <a:ext uri="{FF2B5EF4-FFF2-40B4-BE49-F238E27FC236}">
                  <a16:creationId xmlns:a16="http://schemas.microsoft.com/office/drawing/2014/main" id="{389CC19D-39BB-CC4B-BF15-7890E349056D}"/>
                </a:ext>
              </a:extLst>
            </p:cNvPr>
            <p:cNvSpPr>
              <a:spLocks noChangeArrowheads="1"/>
            </p:cNvSpPr>
            <p:nvPr/>
          </p:nvSpPr>
          <p:spPr bwMode="auto">
            <a:xfrm rot="5400000">
              <a:off x="3144" y="2517"/>
              <a:ext cx="96" cy="96"/>
            </a:xfrm>
            <a:prstGeom prst="ellipse">
              <a:avLst/>
            </a:prstGeom>
            <a:gradFill rotWithShape="0">
              <a:gsLst>
                <a:gs pos="0">
                  <a:srgbClr val="FF6600"/>
                </a:gs>
                <a:gs pos="100000">
                  <a:srgbClr val="FF6600">
                    <a:gamma/>
                    <a:shade val="34510"/>
                    <a:invGamma/>
                  </a:srgb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680" name="Oval 16">
              <a:extLst>
                <a:ext uri="{FF2B5EF4-FFF2-40B4-BE49-F238E27FC236}">
                  <a16:creationId xmlns:a16="http://schemas.microsoft.com/office/drawing/2014/main" id="{C87D319D-844D-EA43-9E93-2B1E7D5A0917}"/>
                </a:ext>
              </a:extLst>
            </p:cNvPr>
            <p:cNvSpPr>
              <a:spLocks noChangeArrowheads="1"/>
            </p:cNvSpPr>
            <p:nvPr/>
          </p:nvSpPr>
          <p:spPr bwMode="auto">
            <a:xfrm rot="5400000">
              <a:off x="2712" y="2853"/>
              <a:ext cx="96" cy="96"/>
            </a:xfrm>
            <a:prstGeom prst="ellipse">
              <a:avLst/>
            </a:prstGeom>
            <a:gradFill rotWithShape="0">
              <a:gsLst>
                <a:gs pos="0">
                  <a:srgbClr val="FFFF00"/>
                </a:gs>
                <a:gs pos="100000">
                  <a:srgbClr val="FFFF00">
                    <a:gamma/>
                    <a:shade val="34510"/>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681" name="Oval 17">
              <a:extLst>
                <a:ext uri="{FF2B5EF4-FFF2-40B4-BE49-F238E27FC236}">
                  <a16:creationId xmlns:a16="http://schemas.microsoft.com/office/drawing/2014/main" id="{404B6D19-93D9-D948-8437-38DEC5EACD60}"/>
                </a:ext>
              </a:extLst>
            </p:cNvPr>
            <p:cNvSpPr>
              <a:spLocks noChangeArrowheads="1"/>
            </p:cNvSpPr>
            <p:nvPr/>
          </p:nvSpPr>
          <p:spPr bwMode="auto">
            <a:xfrm rot="5400000">
              <a:off x="2712" y="1749"/>
              <a:ext cx="96" cy="96"/>
            </a:xfrm>
            <a:prstGeom prst="ellipse">
              <a:avLst/>
            </a:prstGeom>
            <a:gradFill rotWithShape="0">
              <a:gsLst>
                <a:gs pos="0">
                  <a:srgbClr val="FFFF00"/>
                </a:gs>
                <a:gs pos="100000">
                  <a:srgbClr val="FFFF00">
                    <a:gamma/>
                    <a:shade val="34510"/>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682" name="Oval 18">
              <a:extLst>
                <a:ext uri="{FF2B5EF4-FFF2-40B4-BE49-F238E27FC236}">
                  <a16:creationId xmlns:a16="http://schemas.microsoft.com/office/drawing/2014/main" id="{628820AC-32CF-BE47-A396-00E5DA7299FD}"/>
                </a:ext>
              </a:extLst>
            </p:cNvPr>
            <p:cNvSpPr>
              <a:spLocks noChangeArrowheads="1"/>
            </p:cNvSpPr>
            <p:nvPr/>
          </p:nvSpPr>
          <p:spPr bwMode="auto">
            <a:xfrm rot="5400000">
              <a:off x="2952" y="2421"/>
              <a:ext cx="96" cy="96"/>
            </a:xfrm>
            <a:prstGeom prst="ellipse">
              <a:avLst/>
            </a:prstGeom>
            <a:gradFill rotWithShape="0">
              <a:gsLst>
                <a:gs pos="0">
                  <a:srgbClr val="00FF00"/>
                </a:gs>
                <a:gs pos="100000">
                  <a:srgbClr val="00FF00">
                    <a:gamma/>
                    <a:shade val="34510"/>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683" name="Oval 19">
              <a:extLst>
                <a:ext uri="{FF2B5EF4-FFF2-40B4-BE49-F238E27FC236}">
                  <a16:creationId xmlns:a16="http://schemas.microsoft.com/office/drawing/2014/main" id="{3EA83AEF-283A-6D46-9625-8E581E5419BC}"/>
                </a:ext>
              </a:extLst>
            </p:cNvPr>
            <p:cNvSpPr>
              <a:spLocks noChangeArrowheads="1"/>
            </p:cNvSpPr>
            <p:nvPr/>
          </p:nvSpPr>
          <p:spPr bwMode="auto">
            <a:xfrm rot="5400000">
              <a:off x="3144" y="2228"/>
              <a:ext cx="96" cy="96"/>
            </a:xfrm>
            <a:prstGeom prst="ellipse">
              <a:avLst/>
            </a:prstGeom>
            <a:gradFill rotWithShape="0">
              <a:gsLst>
                <a:gs pos="0">
                  <a:srgbClr val="00FF00"/>
                </a:gs>
                <a:gs pos="100000">
                  <a:srgbClr val="00FF00">
                    <a:gamma/>
                    <a:shade val="34510"/>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684" name="Oval 20">
              <a:extLst>
                <a:ext uri="{FF2B5EF4-FFF2-40B4-BE49-F238E27FC236}">
                  <a16:creationId xmlns:a16="http://schemas.microsoft.com/office/drawing/2014/main" id="{26D784B5-9BBD-1D40-87DF-8FA915EC44C8}"/>
                </a:ext>
              </a:extLst>
            </p:cNvPr>
            <p:cNvSpPr>
              <a:spLocks noChangeArrowheads="1"/>
            </p:cNvSpPr>
            <p:nvPr/>
          </p:nvSpPr>
          <p:spPr bwMode="auto">
            <a:xfrm rot="5400000">
              <a:off x="3192" y="1988"/>
              <a:ext cx="96" cy="96"/>
            </a:xfrm>
            <a:prstGeom prst="ellipse">
              <a:avLst/>
            </a:prstGeom>
            <a:gradFill rotWithShape="0">
              <a:gsLst>
                <a:gs pos="0">
                  <a:srgbClr val="FF6600"/>
                </a:gs>
                <a:gs pos="100000">
                  <a:srgbClr val="FF6600">
                    <a:gamma/>
                    <a:shade val="34510"/>
                    <a:invGamma/>
                  </a:srgb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685" name="Oval 21">
              <a:extLst>
                <a:ext uri="{FF2B5EF4-FFF2-40B4-BE49-F238E27FC236}">
                  <a16:creationId xmlns:a16="http://schemas.microsoft.com/office/drawing/2014/main" id="{9144F818-9C9E-3643-A067-A0C39B1F86B6}"/>
                </a:ext>
              </a:extLst>
            </p:cNvPr>
            <p:cNvSpPr>
              <a:spLocks noChangeArrowheads="1"/>
            </p:cNvSpPr>
            <p:nvPr/>
          </p:nvSpPr>
          <p:spPr bwMode="auto">
            <a:xfrm rot="5400000">
              <a:off x="2472" y="2613"/>
              <a:ext cx="96" cy="96"/>
            </a:xfrm>
            <a:prstGeom prst="ellipse">
              <a:avLst/>
            </a:prstGeom>
            <a:gradFill rotWithShape="0">
              <a:gsLst>
                <a:gs pos="0">
                  <a:srgbClr val="FF6600"/>
                </a:gs>
                <a:gs pos="100000">
                  <a:srgbClr val="FF6600">
                    <a:gamma/>
                    <a:shade val="34510"/>
                    <a:invGamma/>
                  </a:srgb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686" name="Oval 22">
              <a:extLst>
                <a:ext uri="{FF2B5EF4-FFF2-40B4-BE49-F238E27FC236}">
                  <a16:creationId xmlns:a16="http://schemas.microsoft.com/office/drawing/2014/main" id="{05AB1692-77A5-2D42-918B-54D3D87D52BA}"/>
                </a:ext>
              </a:extLst>
            </p:cNvPr>
            <p:cNvSpPr>
              <a:spLocks noChangeArrowheads="1"/>
            </p:cNvSpPr>
            <p:nvPr/>
          </p:nvSpPr>
          <p:spPr bwMode="auto">
            <a:xfrm rot="5400000">
              <a:off x="3240" y="2277"/>
              <a:ext cx="96" cy="96"/>
            </a:xfrm>
            <a:prstGeom prst="ellipse">
              <a:avLst/>
            </a:prstGeom>
            <a:gradFill rotWithShape="0">
              <a:gsLst>
                <a:gs pos="0">
                  <a:srgbClr val="FFFF00"/>
                </a:gs>
                <a:gs pos="100000">
                  <a:srgbClr val="FFFF00">
                    <a:gamma/>
                    <a:shade val="34510"/>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687" name="Oval 23">
              <a:extLst>
                <a:ext uri="{FF2B5EF4-FFF2-40B4-BE49-F238E27FC236}">
                  <a16:creationId xmlns:a16="http://schemas.microsoft.com/office/drawing/2014/main" id="{B877845E-EBDE-0E4B-9F61-DBB86F4176DC}"/>
                </a:ext>
              </a:extLst>
            </p:cNvPr>
            <p:cNvSpPr>
              <a:spLocks noChangeArrowheads="1"/>
            </p:cNvSpPr>
            <p:nvPr/>
          </p:nvSpPr>
          <p:spPr bwMode="auto">
            <a:xfrm rot="5400000">
              <a:off x="2760" y="2229"/>
              <a:ext cx="96" cy="96"/>
            </a:xfrm>
            <a:prstGeom prst="ellipse">
              <a:avLst/>
            </a:prstGeom>
            <a:gradFill rotWithShape="0">
              <a:gsLst>
                <a:gs pos="0">
                  <a:srgbClr val="FFFF00"/>
                </a:gs>
                <a:gs pos="100000">
                  <a:srgbClr val="FFFF00">
                    <a:gamma/>
                    <a:shade val="34510"/>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688" name="Oval 24">
              <a:extLst>
                <a:ext uri="{FF2B5EF4-FFF2-40B4-BE49-F238E27FC236}">
                  <a16:creationId xmlns:a16="http://schemas.microsoft.com/office/drawing/2014/main" id="{8850390E-A753-CA40-AFE1-D379ACE765C9}"/>
                </a:ext>
              </a:extLst>
            </p:cNvPr>
            <p:cNvSpPr>
              <a:spLocks noChangeArrowheads="1"/>
            </p:cNvSpPr>
            <p:nvPr/>
          </p:nvSpPr>
          <p:spPr bwMode="auto">
            <a:xfrm rot="5400000">
              <a:off x="2616" y="2565"/>
              <a:ext cx="96" cy="96"/>
            </a:xfrm>
            <a:prstGeom prst="ellipse">
              <a:avLst/>
            </a:prstGeom>
            <a:gradFill rotWithShape="0">
              <a:gsLst>
                <a:gs pos="0">
                  <a:srgbClr val="00FF00"/>
                </a:gs>
                <a:gs pos="100000">
                  <a:srgbClr val="00FF00">
                    <a:gamma/>
                    <a:shade val="34510"/>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689" name="Oval 25">
              <a:extLst>
                <a:ext uri="{FF2B5EF4-FFF2-40B4-BE49-F238E27FC236}">
                  <a16:creationId xmlns:a16="http://schemas.microsoft.com/office/drawing/2014/main" id="{7CFFF702-CBAC-B44F-B0E4-C5C890720BD6}"/>
                </a:ext>
              </a:extLst>
            </p:cNvPr>
            <p:cNvSpPr>
              <a:spLocks noChangeArrowheads="1"/>
            </p:cNvSpPr>
            <p:nvPr/>
          </p:nvSpPr>
          <p:spPr bwMode="auto">
            <a:xfrm rot="5400000">
              <a:off x="3144" y="1796"/>
              <a:ext cx="96" cy="96"/>
            </a:xfrm>
            <a:prstGeom prst="ellipse">
              <a:avLst/>
            </a:prstGeom>
            <a:gradFill rotWithShape="0">
              <a:gsLst>
                <a:gs pos="0">
                  <a:srgbClr val="00FF00"/>
                </a:gs>
                <a:gs pos="100000">
                  <a:srgbClr val="00FF00">
                    <a:gamma/>
                    <a:shade val="34510"/>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690" name="Oval 26">
              <a:extLst>
                <a:ext uri="{FF2B5EF4-FFF2-40B4-BE49-F238E27FC236}">
                  <a16:creationId xmlns:a16="http://schemas.microsoft.com/office/drawing/2014/main" id="{CD0C5251-4D00-6443-A9D9-76998EBF7169}"/>
                </a:ext>
              </a:extLst>
            </p:cNvPr>
            <p:cNvSpPr>
              <a:spLocks noChangeArrowheads="1"/>
            </p:cNvSpPr>
            <p:nvPr/>
          </p:nvSpPr>
          <p:spPr bwMode="auto">
            <a:xfrm rot="5400000">
              <a:off x="2520" y="2421"/>
              <a:ext cx="96" cy="96"/>
            </a:xfrm>
            <a:prstGeom prst="ellipse">
              <a:avLst/>
            </a:prstGeom>
            <a:gradFill rotWithShape="0">
              <a:gsLst>
                <a:gs pos="0">
                  <a:srgbClr val="FFFF00"/>
                </a:gs>
                <a:gs pos="100000">
                  <a:srgbClr val="FFFF00">
                    <a:gamma/>
                    <a:shade val="34510"/>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691" name="Oval 27">
              <a:extLst>
                <a:ext uri="{FF2B5EF4-FFF2-40B4-BE49-F238E27FC236}">
                  <a16:creationId xmlns:a16="http://schemas.microsoft.com/office/drawing/2014/main" id="{40EBD7D2-2FDD-8B4B-8FB5-4D3E17F49E7B}"/>
                </a:ext>
              </a:extLst>
            </p:cNvPr>
            <p:cNvSpPr>
              <a:spLocks noChangeArrowheads="1"/>
            </p:cNvSpPr>
            <p:nvPr/>
          </p:nvSpPr>
          <p:spPr bwMode="auto">
            <a:xfrm rot="5400000">
              <a:off x="3096" y="2709"/>
              <a:ext cx="96" cy="96"/>
            </a:xfrm>
            <a:prstGeom prst="ellipse">
              <a:avLst/>
            </a:prstGeom>
            <a:gradFill rotWithShape="0">
              <a:gsLst>
                <a:gs pos="0">
                  <a:srgbClr val="FFFF00"/>
                </a:gs>
                <a:gs pos="100000">
                  <a:srgbClr val="FFFF00">
                    <a:gamma/>
                    <a:shade val="34510"/>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692" name="Oval 28">
              <a:extLst>
                <a:ext uri="{FF2B5EF4-FFF2-40B4-BE49-F238E27FC236}">
                  <a16:creationId xmlns:a16="http://schemas.microsoft.com/office/drawing/2014/main" id="{DE53CD20-CCE4-CB45-AA6E-2A9940444979}"/>
                </a:ext>
              </a:extLst>
            </p:cNvPr>
            <p:cNvSpPr>
              <a:spLocks noChangeArrowheads="1"/>
            </p:cNvSpPr>
            <p:nvPr/>
          </p:nvSpPr>
          <p:spPr bwMode="auto">
            <a:xfrm rot="5400000">
              <a:off x="2952" y="2229"/>
              <a:ext cx="96" cy="96"/>
            </a:xfrm>
            <a:prstGeom prst="ellipse">
              <a:avLst/>
            </a:prstGeom>
            <a:gradFill rotWithShape="0">
              <a:gsLst>
                <a:gs pos="0">
                  <a:srgbClr val="FF6600"/>
                </a:gs>
                <a:gs pos="100000">
                  <a:srgbClr val="FF6600">
                    <a:gamma/>
                    <a:shade val="34510"/>
                    <a:invGamma/>
                  </a:srgb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693" name="Oval 29">
              <a:extLst>
                <a:ext uri="{FF2B5EF4-FFF2-40B4-BE49-F238E27FC236}">
                  <a16:creationId xmlns:a16="http://schemas.microsoft.com/office/drawing/2014/main" id="{5B696087-0439-9045-8491-C4DEA2860FFD}"/>
                </a:ext>
              </a:extLst>
            </p:cNvPr>
            <p:cNvSpPr>
              <a:spLocks noChangeArrowheads="1"/>
            </p:cNvSpPr>
            <p:nvPr/>
          </p:nvSpPr>
          <p:spPr bwMode="auto">
            <a:xfrm rot="5400000">
              <a:off x="2904" y="2901"/>
              <a:ext cx="96" cy="96"/>
            </a:xfrm>
            <a:prstGeom prst="ellipse">
              <a:avLst/>
            </a:prstGeom>
            <a:gradFill rotWithShape="0">
              <a:gsLst>
                <a:gs pos="0">
                  <a:srgbClr val="00FF00"/>
                </a:gs>
                <a:gs pos="100000">
                  <a:srgbClr val="00FF00">
                    <a:gamma/>
                    <a:shade val="34510"/>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694" name="Oval 30">
              <a:extLst>
                <a:ext uri="{FF2B5EF4-FFF2-40B4-BE49-F238E27FC236}">
                  <a16:creationId xmlns:a16="http://schemas.microsoft.com/office/drawing/2014/main" id="{A2F501E3-E088-964B-93A2-97B08DAB100E}"/>
                </a:ext>
              </a:extLst>
            </p:cNvPr>
            <p:cNvSpPr>
              <a:spLocks noChangeArrowheads="1"/>
            </p:cNvSpPr>
            <p:nvPr/>
          </p:nvSpPr>
          <p:spPr bwMode="auto">
            <a:xfrm rot="5400000">
              <a:off x="2520" y="2229"/>
              <a:ext cx="96" cy="96"/>
            </a:xfrm>
            <a:prstGeom prst="ellipse">
              <a:avLst/>
            </a:prstGeom>
            <a:gradFill rotWithShape="0">
              <a:gsLst>
                <a:gs pos="0">
                  <a:srgbClr val="00FF00"/>
                </a:gs>
                <a:gs pos="100000">
                  <a:srgbClr val="00FF00">
                    <a:gamma/>
                    <a:shade val="34510"/>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695" name="Oval 31">
              <a:extLst>
                <a:ext uri="{FF2B5EF4-FFF2-40B4-BE49-F238E27FC236}">
                  <a16:creationId xmlns:a16="http://schemas.microsoft.com/office/drawing/2014/main" id="{D9B8F08E-8601-6949-85D1-2E39987142E8}"/>
                </a:ext>
              </a:extLst>
            </p:cNvPr>
            <p:cNvSpPr>
              <a:spLocks noChangeArrowheads="1"/>
            </p:cNvSpPr>
            <p:nvPr/>
          </p:nvSpPr>
          <p:spPr bwMode="auto">
            <a:xfrm rot="5400000">
              <a:off x="2904" y="1653"/>
              <a:ext cx="96" cy="96"/>
            </a:xfrm>
            <a:prstGeom prst="ellipse">
              <a:avLst/>
            </a:prstGeom>
            <a:gradFill rotWithShape="0">
              <a:gsLst>
                <a:gs pos="0">
                  <a:srgbClr val="FF6600"/>
                </a:gs>
                <a:gs pos="100000">
                  <a:srgbClr val="FF6600">
                    <a:gamma/>
                    <a:shade val="34510"/>
                    <a:invGamma/>
                  </a:srgb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696" name="Line 32">
              <a:extLst>
                <a:ext uri="{FF2B5EF4-FFF2-40B4-BE49-F238E27FC236}">
                  <a16:creationId xmlns:a16="http://schemas.microsoft.com/office/drawing/2014/main" id="{CD23AF10-E732-754C-889F-019E33F8AF22}"/>
                </a:ext>
              </a:extLst>
            </p:cNvPr>
            <p:cNvSpPr>
              <a:spLocks noChangeShapeType="1"/>
            </p:cNvSpPr>
            <p:nvPr/>
          </p:nvSpPr>
          <p:spPr bwMode="auto">
            <a:xfrm rot="4111941">
              <a:off x="2953" y="2596"/>
              <a:ext cx="192" cy="1"/>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697" name="Line 33">
              <a:extLst>
                <a:ext uri="{FF2B5EF4-FFF2-40B4-BE49-F238E27FC236}">
                  <a16:creationId xmlns:a16="http://schemas.microsoft.com/office/drawing/2014/main" id="{6E31C52A-A3CA-0E4F-896A-399A826244CF}"/>
                </a:ext>
              </a:extLst>
            </p:cNvPr>
            <p:cNvSpPr>
              <a:spLocks noChangeShapeType="1"/>
            </p:cNvSpPr>
            <p:nvPr/>
          </p:nvSpPr>
          <p:spPr bwMode="auto">
            <a:xfrm rot="5400000">
              <a:off x="2857" y="3092"/>
              <a:ext cx="192" cy="1"/>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698" name="Line 34">
              <a:extLst>
                <a:ext uri="{FF2B5EF4-FFF2-40B4-BE49-F238E27FC236}">
                  <a16:creationId xmlns:a16="http://schemas.microsoft.com/office/drawing/2014/main" id="{F5DF023F-A2D1-1D4C-A220-D7BA9C08B7B2}"/>
                </a:ext>
              </a:extLst>
            </p:cNvPr>
            <p:cNvSpPr>
              <a:spLocks noChangeShapeType="1"/>
            </p:cNvSpPr>
            <p:nvPr/>
          </p:nvSpPr>
          <p:spPr bwMode="auto">
            <a:xfrm rot="3434167">
              <a:off x="2729" y="3042"/>
              <a:ext cx="240" cy="1"/>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699" name="Line 35">
              <a:extLst>
                <a:ext uri="{FF2B5EF4-FFF2-40B4-BE49-F238E27FC236}">
                  <a16:creationId xmlns:a16="http://schemas.microsoft.com/office/drawing/2014/main" id="{7E035F27-F8B4-B149-9DDD-5FA610ACF577}"/>
                </a:ext>
              </a:extLst>
            </p:cNvPr>
            <p:cNvSpPr>
              <a:spLocks noChangeShapeType="1"/>
            </p:cNvSpPr>
            <p:nvPr/>
          </p:nvSpPr>
          <p:spPr bwMode="auto">
            <a:xfrm rot="5400000" flipH="1" flipV="1">
              <a:off x="3032" y="1955"/>
              <a:ext cx="96" cy="96"/>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00" name="Line 36">
              <a:extLst>
                <a:ext uri="{FF2B5EF4-FFF2-40B4-BE49-F238E27FC236}">
                  <a16:creationId xmlns:a16="http://schemas.microsoft.com/office/drawing/2014/main" id="{AC877FFA-44CD-124B-A15F-5FAE378FC114}"/>
                </a:ext>
              </a:extLst>
            </p:cNvPr>
            <p:cNvSpPr>
              <a:spLocks noChangeShapeType="1"/>
            </p:cNvSpPr>
            <p:nvPr/>
          </p:nvSpPr>
          <p:spPr bwMode="auto">
            <a:xfrm rot="5400000" flipH="1" flipV="1">
              <a:off x="2760" y="2111"/>
              <a:ext cx="192" cy="48"/>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01" name="Line 37">
              <a:extLst>
                <a:ext uri="{FF2B5EF4-FFF2-40B4-BE49-F238E27FC236}">
                  <a16:creationId xmlns:a16="http://schemas.microsoft.com/office/drawing/2014/main" id="{4DCAB43C-A24D-6C43-8050-1BF9BFE2F868}"/>
                </a:ext>
              </a:extLst>
            </p:cNvPr>
            <p:cNvSpPr>
              <a:spLocks noChangeShapeType="1"/>
            </p:cNvSpPr>
            <p:nvPr/>
          </p:nvSpPr>
          <p:spPr bwMode="auto">
            <a:xfrm rot="6498507">
              <a:off x="2311" y="2833"/>
              <a:ext cx="288" cy="1"/>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02" name="Line 38">
              <a:extLst>
                <a:ext uri="{FF2B5EF4-FFF2-40B4-BE49-F238E27FC236}">
                  <a16:creationId xmlns:a16="http://schemas.microsoft.com/office/drawing/2014/main" id="{6EB684FD-02D7-1E44-A994-EF064D8E5DFF}"/>
                </a:ext>
              </a:extLst>
            </p:cNvPr>
            <p:cNvSpPr>
              <a:spLocks noChangeShapeType="1"/>
            </p:cNvSpPr>
            <p:nvPr/>
          </p:nvSpPr>
          <p:spPr bwMode="auto">
            <a:xfrm rot="6498507" flipV="1">
              <a:off x="3350" y="2004"/>
              <a:ext cx="21" cy="16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03" name="Line 39">
              <a:extLst>
                <a:ext uri="{FF2B5EF4-FFF2-40B4-BE49-F238E27FC236}">
                  <a16:creationId xmlns:a16="http://schemas.microsoft.com/office/drawing/2014/main" id="{08631CAE-EF40-1744-BFD8-771AE1355166}"/>
                </a:ext>
              </a:extLst>
            </p:cNvPr>
            <p:cNvSpPr>
              <a:spLocks noChangeShapeType="1"/>
            </p:cNvSpPr>
            <p:nvPr/>
          </p:nvSpPr>
          <p:spPr bwMode="auto">
            <a:xfrm rot="6498507" flipH="1" flipV="1">
              <a:off x="3367" y="2208"/>
              <a:ext cx="96" cy="14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04" name="Line 40">
              <a:extLst>
                <a:ext uri="{FF2B5EF4-FFF2-40B4-BE49-F238E27FC236}">
                  <a16:creationId xmlns:a16="http://schemas.microsoft.com/office/drawing/2014/main" id="{9F9DE1B5-91A9-5640-9109-87EC2D919BC8}"/>
                </a:ext>
              </a:extLst>
            </p:cNvPr>
            <p:cNvSpPr>
              <a:spLocks noChangeShapeType="1"/>
            </p:cNvSpPr>
            <p:nvPr/>
          </p:nvSpPr>
          <p:spPr bwMode="auto">
            <a:xfrm rot="6498507" flipV="1">
              <a:off x="3320" y="2709"/>
              <a:ext cx="144" cy="48"/>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05" name="Line 41">
              <a:extLst>
                <a:ext uri="{FF2B5EF4-FFF2-40B4-BE49-F238E27FC236}">
                  <a16:creationId xmlns:a16="http://schemas.microsoft.com/office/drawing/2014/main" id="{78174531-29CF-144E-8410-2BF59A3E450B}"/>
                </a:ext>
              </a:extLst>
            </p:cNvPr>
            <p:cNvSpPr>
              <a:spLocks noChangeShapeType="1"/>
            </p:cNvSpPr>
            <p:nvPr/>
          </p:nvSpPr>
          <p:spPr bwMode="auto">
            <a:xfrm rot="6498507">
              <a:off x="2399" y="2445"/>
              <a:ext cx="96" cy="123"/>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06" name="Line 42">
              <a:extLst>
                <a:ext uri="{FF2B5EF4-FFF2-40B4-BE49-F238E27FC236}">
                  <a16:creationId xmlns:a16="http://schemas.microsoft.com/office/drawing/2014/main" id="{B83783C5-67FE-EA40-AAC6-8E7B3CDFEE83}"/>
                </a:ext>
              </a:extLst>
            </p:cNvPr>
            <p:cNvSpPr>
              <a:spLocks noChangeShapeType="1"/>
            </p:cNvSpPr>
            <p:nvPr/>
          </p:nvSpPr>
          <p:spPr bwMode="auto">
            <a:xfrm rot="6498507">
              <a:off x="2366" y="2332"/>
              <a:ext cx="192" cy="96"/>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07" name="Line 43">
              <a:extLst>
                <a:ext uri="{FF2B5EF4-FFF2-40B4-BE49-F238E27FC236}">
                  <a16:creationId xmlns:a16="http://schemas.microsoft.com/office/drawing/2014/main" id="{DB3E536A-C59A-FA4D-9FE7-DC8D05696B51}"/>
                </a:ext>
              </a:extLst>
            </p:cNvPr>
            <p:cNvSpPr>
              <a:spLocks noChangeShapeType="1"/>
            </p:cNvSpPr>
            <p:nvPr/>
          </p:nvSpPr>
          <p:spPr bwMode="auto">
            <a:xfrm rot="6498507" flipH="1" flipV="1">
              <a:off x="2836" y="2445"/>
              <a:ext cx="48" cy="96"/>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08" name="Line 44">
              <a:extLst>
                <a:ext uri="{FF2B5EF4-FFF2-40B4-BE49-F238E27FC236}">
                  <a16:creationId xmlns:a16="http://schemas.microsoft.com/office/drawing/2014/main" id="{4B8D9240-DD80-5342-8C83-8119B02EB76D}"/>
                </a:ext>
              </a:extLst>
            </p:cNvPr>
            <p:cNvSpPr>
              <a:spLocks noChangeShapeType="1"/>
            </p:cNvSpPr>
            <p:nvPr/>
          </p:nvSpPr>
          <p:spPr bwMode="auto">
            <a:xfrm rot="6498507" flipH="1" flipV="1">
              <a:off x="3293" y="1723"/>
              <a:ext cx="98" cy="188"/>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09" name="Line 45">
              <a:extLst>
                <a:ext uri="{FF2B5EF4-FFF2-40B4-BE49-F238E27FC236}">
                  <a16:creationId xmlns:a16="http://schemas.microsoft.com/office/drawing/2014/main" id="{5E0C44F3-DB81-4743-A07D-68F11163A373}"/>
                </a:ext>
              </a:extLst>
            </p:cNvPr>
            <p:cNvSpPr>
              <a:spLocks noChangeShapeType="1"/>
            </p:cNvSpPr>
            <p:nvPr/>
          </p:nvSpPr>
          <p:spPr bwMode="auto">
            <a:xfrm rot="6498507">
              <a:off x="2647" y="1686"/>
              <a:ext cx="1" cy="14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10" name="Oval 46">
              <a:extLst>
                <a:ext uri="{FF2B5EF4-FFF2-40B4-BE49-F238E27FC236}">
                  <a16:creationId xmlns:a16="http://schemas.microsoft.com/office/drawing/2014/main" id="{5D382D3B-E5EC-0D43-8500-57714FC24FF1}"/>
                </a:ext>
              </a:extLst>
            </p:cNvPr>
            <p:cNvSpPr>
              <a:spLocks noChangeArrowheads="1"/>
            </p:cNvSpPr>
            <p:nvPr/>
          </p:nvSpPr>
          <p:spPr bwMode="auto">
            <a:xfrm rot="5400000">
              <a:off x="2856" y="2325"/>
              <a:ext cx="96" cy="96"/>
            </a:xfrm>
            <a:prstGeom prst="ellipse">
              <a:avLst/>
            </a:prstGeom>
            <a:gradFill rotWithShape="0">
              <a:gsLst>
                <a:gs pos="0">
                  <a:srgbClr val="FF6600"/>
                </a:gs>
                <a:gs pos="100000">
                  <a:srgbClr val="FF6600">
                    <a:gamma/>
                    <a:shade val="34510"/>
                    <a:invGamma/>
                  </a:srgb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11" name="Oval 47">
              <a:extLst>
                <a:ext uri="{FF2B5EF4-FFF2-40B4-BE49-F238E27FC236}">
                  <a16:creationId xmlns:a16="http://schemas.microsoft.com/office/drawing/2014/main" id="{324BF858-9F77-9E48-ACAA-09252A4A5C24}"/>
                </a:ext>
              </a:extLst>
            </p:cNvPr>
            <p:cNvSpPr>
              <a:spLocks noChangeArrowheads="1"/>
            </p:cNvSpPr>
            <p:nvPr/>
          </p:nvSpPr>
          <p:spPr bwMode="auto">
            <a:xfrm rot="5400000">
              <a:off x="2712" y="2661"/>
              <a:ext cx="96" cy="96"/>
            </a:xfrm>
            <a:prstGeom prst="ellipse">
              <a:avLst/>
            </a:prstGeom>
            <a:gradFill rotWithShape="0">
              <a:gsLst>
                <a:gs pos="0">
                  <a:srgbClr val="FF6600"/>
                </a:gs>
                <a:gs pos="100000">
                  <a:srgbClr val="FF6600">
                    <a:gamma/>
                    <a:shade val="34510"/>
                    <a:invGamma/>
                  </a:srgb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12" name="Oval 48">
              <a:extLst>
                <a:ext uri="{FF2B5EF4-FFF2-40B4-BE49-F238E27FC236}">
                  <a16:creationId xmlns:a16="http://schemas.microsoft.com/office/drawing/2014/main" id="{8622AD98-F479-9C42-B719-721A1C534D68}"/>
                </a:ext>
              </a:extLst>
            </p:cNvPr>
            <p:cNvSpPr>
              <a:spLocks noChangeArrowheads="1"/>
            </p:cNvSpPr>
            <p:nvPr/>
          </p:nvSpPr>
          <p:spPr bwMode="auto">
            <a:xfrm rot="5400000">
              <a:off x="2664" y="2325"/>
              <a:ext cx="96" cy="96"/>
            </a:xfrm>
            <a:prstGeom prst="ellipse">
              <a:avLst/>
            </a:prstGeom>
            <a:gradFill rotWithShape="0">
              <a:gsLst>
                <a:gs pos="0">
                  <a:srgbClr val="FF6600"/>
                </a:gs>
                <a:gs pos="100000">
                  <a:srgbClr val="FF6600">
                    <a:gamma/>
                    <a:shade val="34510"/>
                    <a:invGamma/>
                  </a:srgb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13" name="Oval 49">
              <a:extLst>
                <a:ext uri="{FF2B5EF4-FFF2-40B4-BE49-F238E27FC236}">
                  <a16:creationId xmlns:a16="http://schemas.microsoft.com/office/drawing/2014/main" id="{22C33583-5929-4949-9AB1-44FF3860B3C0}"/>
                </a:ext>
              </a:extLst>
            </p:cNvPr>
            <p:cNvSpPr>
              <a:spLocks noChangeArrowheads="1"/>
            </p:cNvSpPr>
            <p:nvPr/>
          </p:nvSpPr>
          <p:spPr bwMode="auto">
            <a:xfrm rot="5400000">
              <a:off x="2568" y="2709"/>
              <a:ext cx="96" cy="96"/>
            </a:xfrm>
            <a:prstGeom prst="ellipse">
              <a:avLst/>
            </a:prstGeom>
            <a:gradFill rotWithShape="0">
              <a:gsLst>
                <a:gs pos="0">
                  <a:srgbClr val="00FF00"/>
                </a:gs>
                <a:gs pos="100000">
                  <a:srgbClr val="00FF00">
                    <a:gamma/>
                    <a:shade val="34510"/>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14" name="Oval 50">
              <a:extLst>
                <a:ext uri="{FF2B5EF4-FFF2-40B4-BE49-F238E27FC236}">
                  <a16:creationId xmlns:a16="http://schemas.microsoft.com/office/drawing/2014/main" id="{260C2ABF-7D6B-1343-906B-353FCD8AC801}"/>
                </a:ext>
              </a:extLst>
            </p:cNvPr>
            <p:cNvSpPr>
              <a:spLocks noChangeArrowheads="1"/>
            </p:cNvSpPr>
            <p:nvPr/>
          </p:nvSpPr>
          <p:spPr bwMode="auto">
            <a:xfrm rot="5400000">
              <a:off x="2856" y="1941"/>
              <a:ext cx="96" cy="96"/>
            </a:xfrm>
            <a:prstGeom prst="ellipse">
              <a:avLst/>
            </a:prstGeom>
            <a:gradFill rotWithShape="0">
              <a:gsLst>
                <a:gs pos="0">
                  <a:srgbClr val="00FF00"/>
                </a:gs>
                <a:gs pos="100000">
                  <a:srgbClr val="00FF00">
                    <a:gamma/>
                    <a:shade val="34510"/>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15" name="Oval 51">
              <a:extLst>
                <a:ext uri="{FF2B5EF4-FFF2-40B4-BE49-F238E27FC236}">
                  <a16:creationId xmlns:a16="http://schemas.microsoft.com/office/drawing/2014/main" id="{B5A9709E-A149-B045-B6C0-FC423E86B86D}"/>
                </a:ext>
              </a:extLst>
            </p:cNvPr>
            <p:cNvSpPr>
              <a:spLocks noChangeArrowheads="1"/>
            </p:cNvSpPr>
            <p:nvPr/>
          </p:nvSpPr>
          <p:spPr bwMode="auto">
            <a:xfrm rot="5400000">
              <a:off x="3096" y="2373"/>
              <a:ext cx="96" cy="96"/>
            </a:xfrm>
            <a:prstGeom prst="ellipse">
              <a:avLst/>
            </a:prstGeom>
            <a:gradFill rotWithShape="0">
              <a:gsLst>
                <a:gs pos="0">
                  <a:srgbClr val="00FF00"/>
                </a:gs>
                <a:gs pos="100000">
                  <a:srgbClr val="00FF00">
                    <a:gamma/>
                    <a:shade val="34510"/>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16" name="Oval 52">
              <a:extLst>
                <a:ext uri="{FF2B5EF4-FFF2-40B4-BE49-F238E27FC236}">
                  <a16:creationId xmlns:a16="http://schemas.microsoft.com/office/drawing/2014/main" id="{9DDF0946-0927-8F4A-98DA-E711290E215D}"/>
                </a:ext>
              </a:extLst>
            </p:cNvPr>
            <p:cNvSpPr>
              <a:spLocks noChangeArrowheads="1"/>
            </p:cNvSpPr>
            <p:nvPr/>
          </p:nvSpPr>
          <p:spPr bwMode="auto">
            <a:xfrm rot="5400000">
              <a:off x="3096" y="2084"/>
              <a:ext cx="96" cy="96"/>
            </a:xfrm>
            <a:prstGeom prst="ellipse">
              <a:avLst/>
            </a:prstGeom>
            <a:gradFill rotWithShape="0">
              <a:gsLst>
                <a:gs pos="0">
                  <a:srgbClr val="FFFF00"/>
                </a:gs>
                <a:gs pos="100000">
                  <a:srgbClr val="FFFF00">
                    <a:gamma/>
                    <a:shade val="34510"/>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17" name="Oval 53">
              <a:extLst>
                <a:ext uri="{FF2B5EF4-FFF2-40B4-BE49-F238E27FC236}">
                  <a16:creationId xmlns:a16="http://schemas.microsoft.com/office/drawing/2014/main" id="{A57D6A0F-3E8C-7D4F-A009-87A4A1D059C4}"/>
                </a:ext>
              </a:extLst>
            </p:cNvPr>
            <p:cNvSpPr>
              <a:spLocks noChangeArrowheads="1"/>
            </p:cNvSpPr>
            <p:nvPr/>
          </p:nvSpPr>
          <p:spPr bwMode="auto">
            <a:xfrm rot="5400000">
              <a:off x="3240" y="2709"/>
              <a:ext cx="96" cy="96"/>
            </a:xfrm>
            <a:prstGeom prst="ellipse">
              <a:avLst/>
            </a:prstGeom>
            <a:gradFill rotWithShape="0">
              <a:gsLst>
                <a:gs pos="0">
                  <a:srgbClr val="FFFF00"/>
                </a:gs>
                <a:gs pos="100000">
                  <a:srgbClr val="FFFF00">
                    <a:gamma/>
                    <a:shade val="34510"/>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18" name="Oval 54">
              <a:extLst>
                <a:ext uri="{FF2B5EF4-FFF2-40B4-BE49-F238E27FC236}">
                  <a16:creationId xmlns:a16="http://schemas.microsoft.com/office/drawing/2014/main" id="{FE843572-1948-7B48-B05E-9D01C6C587B3}"/>
                </a:ext>
              </a:extLst>
            </p:cNvPr>
            <p:cNvSpPr>
              <a:spLocks noChangeArrowheads="1"/>
            </p:cNvSpPr>
            <p:nvPr/>
          </p:nvSpPr>
          <p:spPr bwMode="auto">
            <a:xfrm rot="5400000">
              <a:off x="2856" y="2757"/>
              <a:ext cx="96" cy="96"/>
            </a:xfrm>
            <a:prstGeom prst="ellipse">
              <a:avLst/>
            </a:prstGeom>
            <a:gradFill rotWithShape="0">
              <a:gsLst>
                <a:gs pos="0">
                  <a:srgbClr val="FFFF00"/>
                </a:gs>
                <a:gs pos="100000">
                  <a:srgbClr val="FFFF00">
                    <a:gamma/>
                    <a:shade val="34510"/>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19" name="Oval 55">
              <a:extLst>
                <a:ext uri="{FF2B5EF4-FFF2-40B4-BE49-F238E27FC236}">
                  <a16:creationId xmlns:a16="http://schemas.microsoft.com/office/drawing/2014/main" id="{B6484431-2505-F14F-8029-52F6DB0CD27C}"/>
                </a:ext>
              </a:extLst>
            </p:cNvPr>
            <p:cNvSpPr>
              <a:spLocks noChangeArrowheads="1"/>
            </p:cNvSpPr>
            <p:nvPr/>
          </p:nvSpPr>
          <p:spPr bwMode="auto">
            <a:xfrm rot="5400000">
              <a:off x="2952" y="1797"/>
              <a:ext cx="96" cy="96"/>
            </a:xfrm>
            <a:prstGeom prst="ellipse">
              <a:avLst/>
            </a:prstGeom>
            <a:gradFill rotWithShape="0">
              <a:gsLst>
                <a:gs pos="0">
                  <a:srgbClr val="FF6600"/>
                </a:gs>
                <a:gs pos="100000">
                  <a:srgbClr val="FF6600">
                    <a:gamma/>
                    <a:shade val="34510"/>
                    <a:invGamma/>
                  </a:srgb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20" name="Oval 56">
              <a:extLst>
                <a:ext uri="{FF2B5EF4-FFF2-40B4-BE49-F238E27FC236}">
                  <a16:creationId xmlns:a16="http://schemas.microsoft.com/office/drawing/2014/main" id="{2B6A003B-8520-C442-B188-21B7B38DA4E0}"/>
                </a:ext>
              </a:extLst>
            </p:cNvPr>
            <p:cNvSpPr>
              <a:spLocks noChangeArrowheads="1"/>
            </p:cNvSpPr>
            <p:nvPr/>
          </p:nvSpPr>
          <p:spPr bwMode="auto">
            <a:xfrm rot="5400000">
              <a:off x="2664" y="1893"/>
              <a:ext cx="96" cy="96"/>
            </a:xfrm>
            <a:prstGeom prst="ellipse">
              <a:avLst/>
            </a:prstGeom>
            <a:gradFill rotWithShape="0">
              <a:gsLst>
                <a:gs pos="0">
                  <a:srgbClr val="FF6600"/>
                </a:gs>
                <a:gs pos="100000">
                  <a:srgbClr val="FF6600">
                    <a:gamma/>
                    <a:shade val="34510"/>
                    <a:invGamma/>
                  </a:srgb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21" name="Oval 57">
              <a:extLst>
                <a:ext uri="{FF2B5EF4-FFF2-40B4-BE49-F238E27FC236}">
                  <a16:creationId xmlns:a16="http://schemas.microsoft.com/office/drawing/2014/main" id="{E98E1855-14AB-544D-9F95-D91F5A0056CD}"/>
                </a:ext>
              </a:extLst>
            </p:cNvPr>
            <p:cNvSpPr>
              <a:spLocks noChangeArrowheads="1"/>
            </p:cNvSpPr>
            <p:nvPr/>
          </p:nvSpPr>
          <p:spPr bwMode="auto">
            <a:xfrm rot="5400000">
              <a:off x="2856" y="2565"/>
              <a:ext cx="96" cy="96"/>
            </a:xfrm>
            <a:prstGeom prst="ellipse">
              <a:avLst/>
            </a:prstGeom>
            <a:gradFill rotWithShape="0">
              <a:gsLst>
                <a:gs pos="0">
                  <a:srgbClr val="00FF00"/>
                </a:gs>
                <a:gs pos="100000">
                  <a:srgbClr val="00FF00">
                    <a:gamma/>
                    <a:shade val="34510"/>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22" name="Oval 58">
              <a:extLst>
                <a:ext uri="{FF2B5EF4-FFF2-40B4-BE49-F238E27FC236}">
                  <a16:creationId xmlns:a16="http://schemas.microsoft.com/office/drawing/2014/main" id="{018AE224-F2C0-3546-A316-252AAFEC4902}"/>
                </a:ext>
              </a:extLst>
            </p:cNvPr>
            <p:cNvSpPr>
              <a:spLocks noChangeArrowheads="1"/>
            </p:cNvSpPr>
            <p:nvPr/>
          </p:nvSpPr>
          <p:spPr bwMode="auto">
            <a:xfrm rot="5400000">
              <a:off x="2664" y="2181"/>
              <a:ext cx="96" cy="96"/>
            </a:xfrm>
            <a:prstGeom prst="ellipse">
              <a:avLst/>
            </a:prstGeom>
            <a:gradFill rotWithShape="0">
              <a:gsLst>
                <a:gs pos="0">
                  <a:srgbClr val="00FF00"/>
                </a:gs>
                <a:gs pos="100000">
                  <a:srgbClr val="00FF00">
                    <a:gamma/>
                    <a:shade val="34510"/>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23" name="Line 59">
              <a:extLst>
                <a:ext uri="{FF2B5EF4-FFF2-40B4-BE49-F238E27FC236}">
                  <a16:creationId xmlns:a16="http://schemas.microsoft.com/office/drawing/2014/main" id="{040E9AAB-6425-8A44-A95B-CEEBAB77E3F0}"/>
                </a:ext>
              </a:extLst>
            </p:cNvPr>
            <p:cNvSpPr>
              <a:spLocks noChangeShapeType="1"/>
            </p:cNvSpPr>
            <p:nvPr/>
          </p:nvSpPr>
          <p:spPr bwMode="auto">
            <a:xfrm rot="6498507" flipV="1">
              <a:off x="3358" y="2768"/>
              <a:ext cx="96" cy="19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24" name="Line 60">
              <a:extLst>
                <a:ext uri="{FF2B5EF4-FFF2-40B4-BE49-F238E27FC236}">
                  <a16:creationId xmlns:a16="http://schemas.microsoft.com/office/drawing/2014/main" id="{29F4196D-0155-A042-AF3C-26772D963865}"/>
                </a:ext>
              </a:extLst>
            </p:cNvPr>
            <p:cNvSpPr>
              <a:spLocks noChangeShapeType="1"/>
            </p:cNvSpPr>
            <p:nvPr/>
          </p:nvSpPr>
          <p:spPr bwMode="auto">
            <a:xfrm rot="6498507" flipV="1">
              <a:off x="2968" y="2818"/>
              <a:ext cx="96" cy="19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25" name="Line 61">
              <a:extLst>
                <a:ext uri="{FF2B5EF4-FFF2-40B4-BE49-F238E27FC236}">
                  <a16:creationId xmlns:a16="http://schemas.microsoft.com/office/drawing/2014/main" id="{BD432306-C46F-EC49-AF1D-90CFF071912C}"/>
                </a:ext>
              </a:extLst>
            </p:cNvPr>
            <p:cNvSpPr>
              <a:spLocks noChangeShapeType="1"/>
            </p:cNvSpPr>
            <p:nvPr/>
          </p:nvSpPr>
          <p:spPr bwMode="auto">
            <a:xfrm rot="6498507" flipH="1" flipV="1">
              <a:off x="3246" y="2328"/>
              <a:ext cx="68" cy="16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26" name="Line 62">
              <a:extLst>
                <a:ext uri="{FF2B5EF4-FFF2-40B4-BE49-F238E27FC236}">
                  <a16:creationId xmlns:a16="http://schemas.microsoft.com/office/drawing/2014/main" id="{8C773A79-74D7-AB49-8A21-722600FB85CA}"/>
                </a:ext>
              </a:extLst>
            </p:cNvPr>
            <p:cNvSpPr>
              <a:spLocks noChangeShapeType="1"/>
            </p:cNvSpPr>
            <p:nvPr/>
          </p:nvSpPr>
          <p:spPr bwMode="auto">
            <a:xfrm rot="5400000" flipH="1">
              <a:off x="2551" y="2076"/>
              <a:ext cx="96" cy="14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27" name="Line 63">
              <a:extLst>
                <a:ext uri="{FF2B5EF4-FFF2-40B4-BE49-F238E27FC236}">
                  <a16:creationId xmlns:a16="http://schemas.microsoft.com/office/drawing/2014/main" id="{80E463FF-EA87-9241-8DAA-1DD6854EB7E2}"/>
                </a:ext>
              </a:extLst>
            </p:cNvPr>
            <p:cNvSpPr>
              <a:spLocks noChangeShapeType="1"/>
            </p:cNvSpPr>
            <p:nvPr/>
          </p:nvSpPr>
          <p:spPr bwMode="auto">
            <a:xfrm rot="5400000" flipH="1">
              <a:off x="2779" y="1914"/>
              <a:ext cx="1" cy="14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28" name="Line 64">
              <a:extLst>
                <a:ext uri="{FF2B5EF4-FFF2-40B4-BE49-F238E27FC236}">
                  <a16:creationId xmlns:a16="http://schemas.microsoft.com/office/drawing/2014/main" id="{44423446-1D59-D144-81F7-5FD12590E0A8}"/>
                </a:ext>
              </a:extLst>
            </p:cNvPr>
            <p:cNvSpPr>
              <a:spLocks noChangeShapeType="1"/>
            </p:cNvSpPr>
            <p:nvPr/>
          </p:nvSpPr>
          <p:spPr bwMode="auto">
            <a:xfrm rot="5400000" flipH="1" flipV="1">
              <a:off x="3004" y="1689"/>
              <a:ext cx="128" cy="96"/>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29" name="Line 65">
              <a:extLst>
                <a:ext uri="{FF2B5EF4-FFF2-40B4-BE49-F238E27FC236}">
                  <a16:creationId xmlns:a16="http://schemas.microsoft.com/office/drawing/2014/main" id="{68EF5487-D9B3-274A-8F08-EF6ADE5947C9}"/>
                </a:ext>
              </a:extLst>
            </p:cNvPr>
            <p:cNvSpPr>
              <a:spLocks noChangeShapeType="1"/>
            </p:cNvSpPr>
            <p:nvPr/>
          </p:nvSpPr>
          <p:spPr bwMode="auto">
            <a:xfrm rot="6498507" flipV="1">
              <a:off x="2544" y="2849"/>
              <a:ext cx="144" cy="48"/>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30" name="Line 66">
              <a:extLst>
                <a:ext uri="{FF2B5EF4-FFF2-40B4-BE49-F238E27FC236}">
                  <a16:creationId xmlns:a16="http://schemas.microsoft.com/office/drawing/2014/main" id="{B10A6F46-D825-4D43-BDF6-C8F6BBC3E651}"/>
                </a:ext>
              </a:extLst>
            </p:cNvPr>
            <p:cNvSpPr>
              <a:spLocks noChangeShapeType="1"/>
            </p:cNvSpPr>
            <p:nvPr/>
          </p:nvSpPr>
          <p:spPr bwMode="auto">
            <a:xfrm rot="6498507" flipH="1" flipV="1">
              <a:off x="2870" y="2657"/>
              <a:ext cx="18" cy="137"/>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31" name="Oval 67">
              <a:extLst>
                <a:ext uri="{FF2B5EF4-FFF2-40B4-BE49-F238E27FC236}">
                  <a16:creationId xmlns:a16="http://schemas.microsoft.com/office/drawing/2014/main" id="{68EE120F-E353-9243-9EEC-D4276B947DD4}"/>
                </a:ext>
              </a:extLst>
            </p:cNvPr>
            <p:cNvSpPr>
              <a:spLocks noChangeArrowheads="1"/>
            </p:cNvSpPr>
            <p:nvPr/>
          </p:nvSpPr>
          <p:spPr bwMode="auto">
            <a:xfrm rot="5400000">
              <a:off x="3192" y="1604"/>
              <a:ext cx="96" cy="96"/>
            </a:xfrm>
            <a:prstGeom prst="ellipse">
              <a:avLst/>
            </a:prstGeom>
            <a:gradFill rotWithShape="0">
              <a:gsLst>
                <a:gs pos="0">
                  <a:srgbClr val="FFFF00"/>
                </a:gs>
                <a:gs pos="100000">
                  <a:srgbClr val="FFFF00">
                    <a:gamma/>
                    <a:shade val="34510"/>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32" name="Oval 68">
              <a:extLst>
                <a:ext uri="{FF2B5EF4-FFF2-40B4-BE49-F238E27FC236}">
                  <a16:creationId xmlns:a16="http://schemas.microsoft.com/office/drawing/2014/main" id="{61D8F83A-F618-5440-AAFA-1F04965E79CE}"/>
                </a:ext>
              </a:extLst>
            </p:cNvPr>
            <p:cNvSpPr>
              <a:spLocks noChangeArrowheads="1"/>
            </p:cNvSpPr>
            <p:nvPr/>
          </p:nvSpPr>
          <p:spPr bwMode="auto">
            <a:xfrm rot="5400000">
              <a:off x="2760" y="1605"/>
              <a:ext cx="96" cy="96"/>
            </a:xfrm>
            <a:prstGeom prst="ellipse">
              <a:avLst/>
            </a:prstGeom>
            <a:gradFill rotWithShape="0">
              <a:gsLst>
                <a:gs pos="0">
                  <a:srgbClr val="00FF00"/>
                </a:gs>
                <a:gs pos="100000">
                  <a:srgbClr val="00FF00">
                    <a:gamma/>
                    <a:shade val="34510"/>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33" name="Line 69">
              <a:extLst>
                <a:ext uri="{FF2B5EF4-FFF2-40B4-BE49-F238E27FC236}">
                  <a16:creationId xmlns:a16="http://schemas.microsoft.com/office/drawing/2014/main" id="{4F8B4320-5FB8-944C-86C1-D5AACEB11D69}"/>
                </a:ext>
              </a:extLst>
            </p:cNvPr>
            <p:cNvSpPr>
              <a:spLocks noChangeShapeType="1"/>
            </p:cNvSpPr>
            <p:nvPr/>
          </p:nvSpPr>
          <p:spPr bwMode="auto">
            <a:xfrm rot="5400000" flipH="1">
              <a:off x="2571" y="1408"/>
              <a:ext cx="264" cy="14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34" name="Line 70">
              <a:extLst>
                <a:ext uri="{FF2B5EF4-FFF2-40B4-BE49-F238E27FC236}">
                  <a16:creationId xmlns:a16="http://schemas.microsoft.com/office/drawing/2014/main" id="{BA6B6B17-9248-3B46-A2A8-9D5434EC2053}"/>
                </a:ext>
              </a:extLst>
            </p:cNvPr>
            <p:cNvSpPr>
              <a:spLocks noChangeShapeType="1"/>
            </p:cNvSpPr>
            <p:nvPr/>
          </p:nvSpPr>
          <p:spPr bwMode="auto">
            <a:xfrm rot="6498507">
              <a:off x="3119" y="1534"/>
              <a:ext cx="1" cy="14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35" name="AutoShape 71">
              <a:extLst>
                <a:ext uri="{FF2B5EF4-FFF2-40B4-BE49-F238E27FC236}">
                  <a16:creationId xmlns:a16="http://schemas.microsoft.com/office/drawing/2014/main" id="{036631B4-D00D-A54B-A650-260A319E5EB2}"/>
                </a:ext>
              </a:extLst>
            </p:cNvPr>
            <p:cNvSpPr>
              <a:spLocks noChangeArrowheads="1"/>
            </p:cNvSpPr>
            <p:nvPr/>
          </p:nvSpPr>
          <p:spPr bwMode="auto">
            <a:xfrm rot="19294923" flipH="1">
              <a:off x="2129" y="2934"/>
              <a:ext cx="336" cy="313"/>
            </a:xfrm>
            <a:prstGeom prst="rightArrow">
              <a:avLst>
                <a:gd name="adj1" fmla="val 53694"/>
                <a:gd name="adj2" fmla="val 39267"/>
              </a:avLst>
            </a:prstGeom>
            <a:solidFill>
              <a:srgbClr val="FF9900">
                <a:alpha val="45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36" name="AutoShape 72">
              <a:extLst>
                <a:ext uri="{FF2B5EF4-FFF2-40B4-BE49-F238E27FC236}">
                  <a16:creationId xmlns:a16="http://schemas.microsoft.com/office/drawing/2014/main" id="{A8E6C6F7-43FA-154C-A66B-9D1FA930FF18}"/>
                </a:ext>
              </a:extLst>
            </p:cNvPr>
            <p:cNvSpPr>
              <a:spLocks noChangeArrowheads="1"/>
            </p:cNvSpPr>
            <p:nvPr/>
          </p:nvSpPr>
          <p:spPr bwMode="auto">
            <a:xfrm rot="12839797" flipH="1">
              <a:off x="3460" y="2886"/>
              <a:ext cx="336" cy="313"/>
            </a:xfrm>
            <a:prstGeom prst="rightArrow">
              <a:avLst>
                <a:gd name="adj1" fmla="val 53694"/>
                <a:gd name="adj2" fmla="val 39267"/>
              </a:avLst>
            </a:prstGeom>
            <a:solidFill>
              <a:srgbClr val="FF9900">
                <a:alpha val="45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37" name="AutoShape 73">
              <a:extLst>
                <a:ext uri="{FF2B5EF4-FFF2-40B4-BE49-F238E27FC236}">
                  <a16:creationId xmlns:a16="http://schemas.microsoft.com/office/drawing/2014/main" id="{485E61D5-527D-7C49-9A75-503AF8C81B46}"/>
                </a:ext>
              </a:extLst>
            </p:cNvPr>
            <p:cNvSpPr>
              <a:spLocks noChangeArrowheads="1"/>
            </p:cNvSpPr>
            <p:nvPr/>
          </p:nvSpPr>
          <p:spPr bwMode="auto">
            <a:xfrm rot="2045378" flipH="1">
              <a:off x="2057" y="1362"/>
              <a:ext cx="336" cy="313"/>
            </a:xfrm>
            <a:prstGeom prst="rightArrow">
              <a:avLst>
                <a:gd name="adj1" fmla="val 53694"/>
                <a:gd name="adj2" fmla="val 39267"/>
              </a:avLst>
            </a:prstGeom>
            <a:solidFill>
              <a:srgbClr val="FF9900">
                <a:alpha val="45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38" name="AutoShape 74">
              <a:extLst>
                <a:ext uri="{FF2B5EF4-FFF2-40B4-BE49-F238E27FC236}">
                  <a16:creationId xmlns:a16="http://schemas.microsoft.com/office/drawing/2014/main" id="{057DB047-B51A-044A-BCA6-CA528DE09778}"/>
                </a:ext>
              </a:extLst>
            </p:cNvPr>
            <p:cNvSpPr>
              <a:spLocks noChangeArrowheads="1"/>
            </p:cNvSpPr>
            <p:nvPr/>
          </p:nvSpPr>
          <p:spPr bwMode="auto">
            <a:xfrm rot="5400000">
              <a:off x="2760" y="3296"/>
              <a:ext cx="336" cy="193"/>
            </a:xfrm>
            <a:prstGeom prst="rightArrow">
              <a:avLst>
                <a:gd name="adj1" fmla="val 53694"/>
                <a:gd name="adj2" fmla="val 63681"/>
              </a:avLst>
            </a:prstGeom>
            <a:solidFill>
              <a:srgbClr val="FF9900">
                <a:alpha val="45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39" name="Oval 75">
              <a:extLst>
                <a:ext uri="{FF2B5EF4-FFF2-40B4-BE49-F238E27FC236}">
                  <a16:creationId xmlns:a16="http://schemas.microsoft.com/office/drawing/2014/main" id="{4A51ABD6-B65F-D64F-AD13-B4EFA6557061}"/>
                </a:ext>
              </a:extLst>
            </p:cNvPr>
            <p:cNvSpPr>
              <a:spLocks noChangeAspect="1" noChangeArrowheads="1"/>
            </p:cNvSpPr>
            <p:nvPr/>
          </p:nvSpPr>
          <p:spPr bwMode="auto">
            <a:xfrm>
              <a:off x="1041" y="1120"/>
              <a:ext cx="2303" cy="2303"/>
            </a:xfrm>
            <a:prstGeom prst="ellipse">
              <a:avLst/>
            </a:prstGeom>
            <a:noFill/>
            <a:ln w="28575" cap="rnd">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40" name="Oval 76">
              <a:extLst>
                <a:ext uri="{FF2B5EF4-FFF2-40B4-BE49-F238E27FC236}">
                  <a16:creationId xmlns:a16="http://schemas.microsoft.com/office/drawing/2014/main" id="{ADAD3B7A-3DC3-834F-B0F0-3F3D8D56B5EF}"/>
                </a:ext>
              </a:extLst>
            </p:cNvPr>
            <p:cNvSpPr>
              <a:spLocks noChangeAspect="1" noChangeArrowheads="1"/>
            </p:cNvSpPr>
            <p:nvPr/>
          </p:nvSpPr>
          <p:spPr bwMode="auto">
            <a:xfrm>
              <a:off x="2516" y="1120"/>
              <a:ext cx="2303" cy="2303"/>
            </a:xfrm>
            <a:prstGeom prst="ellipse">
              <a:avLst/>
            </a:prstGeom>
            <a:noFill/>
            <a:ln w="28575" cap="rnd">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41" name="Text Box 77">
              <a:extLst>
                <a:ext uri="{FF2B5EF4-FFF2-40B4-BE49-F238E27FC236}">
                  <a16:creationId xmlns:a16="http://schemas.microsoft.com/office/drawing/2014/main" id="{7506BBB4-463F-224C-BBD4-121214470B02}"/>
                </a:ext>
              </a:extLst>
            </p:cNvPr>
            <p:cNvSpPr txBox="1">
              <a:spLocks noChangeArrowheads="1"/>
            </p:cNvSpPr>
            <p:nvPr/>
          </p:nvSpPr>
          <p:spPr bwMode="auto">
            <a:xfrm>
              <a:off x="218" y="2063"/>
              <a:ext cx="920" cy="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zh-CN" sz="1800"/>
                <a:t>Reaction</a:t>
              </a:r>
            </a:p>
            <a:p>
              <a:pPr eaLnBrk="1" hangingPunct="1"/>
              <a:r>
                <a:rPr lang="en-US" altLang="zh-CN" sz="1800"/>
                <a:t>plane</a:t>
              </a:r>
            </a:p>
          </p:txBody>
        </p:sp>
        <p:sp>
          <p:nvSpPr>
            <p:cNvPr id="113742" name="Line 78">
              <a:extLst>
                <a:ext uri="{FF2B5EF4-FFF2-40B4-BE49-F238E27FC236}">
                  <a16:creationId xmlns:a16="http://schemas.microsoft.com/office/drawing/2014/main" id="{4CD4287B-8564-454A-9D65-E1BECF374479}"/>
                </a:ext>
              </a:extLst>
            </p:cNvPr>
            <p:cNvSpPr>
              <a:spLocks noChangeShapeType="1"/>
            </p:cNvSpPr>
            <p:nvPr/>
          </p:nvSpPr>
          <p:spPr bwMode="auto">
            <a:xfrm flipV="1">
              <a:off x="4646" y="1483"/>
              <a:ext cx="1" cy="798"/>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100"/>
            </a:p>
          </p:txBody>
        </p:sp>
        <p:sp>
          <p:nvSpPr>
            <p:cNvPr id="113743" name="Text Box 79">
              <a:extLst>
                <a:ext uri="{FF2B5EF4-FFF2-40B4-BE49-F238E27FC236}">
                  <a16:creationId xmlns:a16="http://schemas.microsoft.com/office/drawing/2014/main" id="{D68982CD-0F2F-7949-B9D2-17660680431E}"/>
                </a:ext>
              </a:extLst>
            </p:cNvPr>
            <p:cNvSpPr txBox="1">
              <a:spLocks noChangeArrowheads="1"/>
            </p:cNvSpPr>
            <p:nvPr/>
          </p:nvSpPr>
          <p:spPr bwMode="auto">
            <a:xfrm>
              <a:off x="4610" y="1931"/>
              <a:ext cx="970"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zh-CN" sz="2100" dirty="0"/>
                <a:t>In-plane</a:t>
              </a:r>
            </a:p>
          </p:txBody>
        </p:sp>
        <p:sp>
          <p:nvSpPr>
            <p:cNvPr id="113744" name="Text Box 80">
              <a:extLst>
                <a:ext uri="{FF2B5EF4-FFF2-40B4-BE49-F238E27FC236}">
                  <a16:creationId xmlns:a16="http://schemas.microsoft.com/office/drawing/2014/main" id="{655223BF-1E88-8E4E-95E2-6F4679EBD5ED}"/>
                </a:ext>
              </a:extLst>
            </p:cNvPr>
            <p:cNvSpPr txBox="1">
              <a:spLocks noChangeArrowheads="1"/>
            </p:cNvSpPr>
            <p:nvPr/>
          </p:nvSpPr>
          <p:spPr bwMode="auto">
            <a:xfrm rot="16200000">
              <a:off x="3605" y="1425"/>
              <a:ext cx="1410"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zh-CN" sz="2100" dirty="0"/>
                <a:t>Out-of-plane</a:t>
              </a:r>
            </a:p>
          </p:txBody>
        </p:sp>
        <p:sp>
          <p:nvSpPr>
            <p:cNvPr id="113745" name="Text Box 81">
              <a:extLst>
                <a:ext uri="{FF2B5EF4-FFF2-40B4-BE49-F238E27FC236}">
                  <a16:creationId xmlns:a16="http://schemas.microsoft.com/office/drawing/2014/main" id="{98D1528C-36BA-404D-B198-B8BF9058E71F}"/>
                </a:ext>
              </a:extLst>
            </p:cNvPr>
            <p:cNvSpPr txBox="1">
              <a:spLocks noChangeArrowheads="1"/>
            </p:cNvSpPr>
            <p:nvPr/>
          </p:nvSpPr>
          <p:spPr bwMode="auto">
            <a:xfrm>
              <a:off x="4646" y="1483"/>
              <a:ext cx="28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zh-CN" sz="1800"/>
                <a:t>Y</a:t>
              </a:r>
            </a:p>
          </p:txBody>
        </p:sp>
        <p:sp>
          <p:nvSpPr>
            <p:cNvPr id="113746" name="Text Box 82">
              <a:extLst>
                <a:ext uri="{FF2B5EF4-FFF2-40B4-BE49-F238E27FC236}">
                  <a16:creationId xmlns:a16="http://schemas.microsoft.com/office/drawing/2014/main" id="{1A3CF90D-B635-9F49-9A1F-2C5030EF0ADC}"/>
                </a:ext>
              </a:extLst>
            </p:cNvPr>
            <p:cNvSpPr txBox="1">
              <a:spLocks noChangeArrowheads="1"/>
            </p:cNvSpPr>
            <p:nvPr/>
          </p:nvSpPr>
          <p:spPr bwMode="auto">
            <a:xfrm>
              <a:off x="5105" y="2281"/>
              <a:ext cx="28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zh-CN" sz="1800"/>
                <a:t>X</a:t>
              </a:r>
            </a:p>
          </p:txBody>
        </p:sp>
        <p:sp>
          <p:nvSpPr>
            <p:cNvPr id="113747" name="Text Box 83">
              <a:extLst>
                <a:ext uri="{FF2B5EF4-FFF2-40B4-BE49-F238E27FC236}">
                  <a16:creationId xmlns:a16="http://schemas.microsoft.com/office/drawing/2014/main" id="{04B98C2B-FBBE-F640-8B43-1B1D0704C6AF}"/>
                </a:ext>
              </a:extLst>
            </p:cNvPr>
            <p:cNvSpPr txBox="1">
              <a:spLocks noChangeArrowheads="1"/>
            </p:cNvSpPr>
            <p:nvPr/>
          </p:nvSpPr>
          <p:spPr bwMode="auto">
            <a:xfrm>
              <a:off x="3582" y="2063"/>
              <a:ext cx="56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zh-CN" sz="1800" b="1">
                  <a:latin typeface="Times New Roman" panose="02020603050405020304" pitchFamily="18" charset="0"/>
                </a:rPr>
                <a:t>Flow</a:t>
              </a:r>
            </a:p>
          </p:txBody>
        </p:sp>
        <p:sp>
          <p:nvSpPr>
            <p:cNvPr id="113749" name="AutoShape 85">
              <a:extLst>
                <a:ext uri="{FF2B5EF4-FFF2-40B4-BE49-F238E27FC236}">
                  <a16:creationId xmlns:a16="http://schemas.microsoft.com/office/drawing/2014/main" id="{D66EF70D-8184-4F42-8D7A-3179306A3263}"/>
                </a:ext>
              </a:extLst>
            </p:cNvPr>
            <p:cNvSpPr>
              <a:spLocks noChangeArrowheads="1"/>
            </p:cNvSpPr>
            <p:nvPr/>
          </p:nvSpPr>
          <p:spPr bwMode="auto">
            <a:xfrm rot="16200000">
              <a:off x="2760" y="1046"/>
              <a:ext cx="336" cy="193"/>
            </a:xfrm>
            <a:prstGeom prst="rightArrow">
              <a:avLst>
                <a:gd name="adj1" fmla="val 53694"/>
                <a:gd name="adj2" fmla="val 63681"/>
              </a:avLst>
            </a:prstGeom>
            <a:solidFill>
              <a:srgbClr val="FF9900">
                <a:alpha val="45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100"/>
            </a:p>
          </p:txBody>
        </p:sp>
        <p:sp>
          <p:nvSpPr>
            <p:cNvPr id="113748" name="Text Box 84">
              <a:extLst>
                <a:ext uri="{FF2B5EF4-FFF2-40B4-BE49-F238E27FC236}">
                  <a16:creationId xmlns:a16="http://schemas.microsoft.com/office/drawing/2014/main" id="{96DF249F-695D-314A-B5DF-782D162E6D99}"/>
                </a:ext>
              </a:extLst>
            </p:cNvPr>
            <p:cNvSpPr txBox="1">
              <a:spLocks noChangeArrowheads="1"/>
            </p:cNvSpPr>
            <p:nvPr/>
          </p:nvSpPr>
          <p:spPr bwMode="auto">
            <a:xfrm rot="16200000">
              <a:off x="2598" y="1000"/>
              <a:ext cx="620"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zh-CN" sz="2100">
                  <a:latin typeface="Times New Roman" panose="02020603050405020304" pitchFamily="18" charset="0"/>
                </a:rPr>
                <a:t>Flow</a:t>
              </a:r>
            </a:p>
          </p:txBody>
        </p:sp>
      </p:grpSp>
      <p:sp>
        <p:nvSpPr>
          <p:cNvPr id="113751" name="Text Box 87">
            <a:extLst>
              <a:ext uri="{FF2B5EF4-FFF2-40B4-BE49-F238E27FC236}">
                <a16:creationId xmlns:a16="http://schemas.microsoft.com/office/drawing/2014/main" id="{E505A741-B2E2-5B43-AB36-907B81CD4EFD}"/>
              </a:ext>
            </a:extLst>
          </p:cNvPr>
          <p:cNvSpPr txBox="1">
            <a:spLocks noChangeArrowheads="1"/>
          </p:cNvSpPr>
          <p:nvPr/>
        </p:nvSpPr>
        <p:spPr bwMode="auto">
          <a:xfrm>
            <a:off x="179511" y="4105724"/>
            <a:ext cx="859122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sz="2400" b="1" dirty="0">
                <a:solidFill>
                  <a:srgbClr val="FF0000"/>
                </a:solidFill>
              </a:rPr>
              <a:t>Reaction plane: </a:t>
            </a:r>
            <a:r>
              <a:rPr lang="en-US" altLang="zh-CN" sz="2400" b="1" dirty="0">
                <a:solidFill>
                  <a:srgbClr val="990000"/>
                </a:solidFill>
              </a:rPr>
              <a:t>impact parameter and beam direction</a:t>
            </a:r>
          </a:p>
        </p:txBody>
      </p:sp>
      <p:pic>
        <p:nvPicPr>
          <p:cNvPr id="2" name="图片 1">
            <a:extLst>
              <a:ext uri="{FF2B5EF4-FFF2-40B4-BE49-F238E27FC236}">
                <a16:creationId xmlns:a16="http://schemas.microsoft.com/office/drawing/2014/main" id="{14D53E42-CA7A-8847-BFDC-D0DD6ECBCAE8}"/>
              </a:ext>
            </a:extLst>
          </p:cNvPr>
          <p:cNvPicPr>
            <a:picLocks noChangeAspect="1"/>
          </p:cNvPicPr>
          <p:nvPr/>
        </p:nvPicPr>
        <p:blipFill>
          <a:blip r:embed="rId3"/>
          <a:stretch>
            <a:fillRect/>
          </a:stretch>
        </p:blipFill>
        <p:spPr>
          <a:xfrm>
            <a:off x="5743357" y="1251037"/>
            <a:ext cx="3355238" cy="2682019"/>
          </a:xfrm>
          <a:prstGeom prst="rect">
            <a:avLst/>
          </a:prstGeom>
        </p:spPr>
      </p:pic>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28C23001-6129-AC4F-9F0B-3A1BECD65CE8}"/>
                  </a:ext>
                </a:extLst>
              </p:cNvPr>
              <p:cNvSpPr txBox="1"/>
              <p:nvPr/>
            </p:nvSpPr>
            <p:spPr>
              <a:xfrm>
                <a:off x="262602" y="5025714"/>
                <a:ext cx="5654755" cy="1107996"/>
              </a:xfrm>
              <a:prstGeom prst="rect">
                <a:avLst/>
              </a:prstGeom>
              <a:noFill/>
            </p:spPr>
            <p:txBody>
              <a:bodyPr wrap="square" rtlCol="0">
                <a:spAutoFit/>
              </a:bodyPr>
              <a:lstStyle/>
              <a:p>
                <a14:m>
                  <m:oMath xmlns:m="http://schemas.openxmlformats.org/officeDocument/2006/math">
                    <m:sSub>
                      <m:sSubPr>
                        <m:ctrlPr>
                          <a:rPr kumimoji="1" lang="en-US" altLang="zh-CN" sz="2200" i="1" smtClean="0">
                            <a:solidFill>
                              <a:srgbClr val="FF0000"/>
                            </a:solidFill>
                            <a:latin typeface="Cambria Math" panose="02040503050406030204" pitchFamily="18" charset="0"/>
                          </a:rPr>
                        </m:ctrlPr>
                      </m:sSubPr>
                      <m:e>
                        <m:r>
                          <m:rPr>
                            <m:sty m:val="p"/>
                          </m:rPr>
                          <a:rPr kumimoji="1" lang="en-US" altLang="zh-CN" sz="2200" b="0" i="0" smtClean="0">
                            <a:solidFill>
                              <a:srgbClr val="FF0000"/>
                            </a:solidFill>
                            <a:latin typeface="Cambria Math" panose="02040503050406030204" pitchFamily="18" charset="0"/>
                          </a:rPr>
                          <m:t>X</m:t>
                        </m:r>
                      </m:e>
                      <m:sub>
                        <m:r>
                          <m:rPr>
                            <m:sty m:val="p"/>
                          </m:rPr>
                          <a:rPr kumimoji="1" lang="en-US" altLang="zh-CN" sz="2200" b="0" i="0" smtClean="0">
                            <a:solidFill>
                              <a:srgbClr val="FF0000"/>
                            </a:solidFill>
                            <a:latin typeface="Cambria Math" panose="02040503050406030204" pitchFamily="18" charset="0"/>
                          </a:rPr>
                          <m:t>PP</m:t>
                        </m:r>
                      </m:sub>
                    </m:sSub>
                  </m:oMath>
                </a14:m>
                <a:r>
                  <a:rPr kumimoji="1" lang="en-US" altLang="zh-CN" sz="2200" dirty="0">
                    <a:solidFill>
                      <a:srgbClr val="FF0000"/>
                    </a:solidFill>
                    <a:latin typeface="Times" pitchFamily="2" charset="0"/>
                  </a:rPr>
                  <a:t>:</a:t>
                </a:r>
                <a:r>
                  <a:rPr kumimoji="1" lang="zh-CN" altLang="en-US" sz="2200" dirty="0">
                    <a:solidFill>
                      <a:srgbClr val="FF0000"/>
                    </a:solidFill>
                    <a:latin typeface="Times" pitchFamily="2" charset="0"/>
                  </a:rPr>
                  <a:t> </a:t>
                </a:r>
                <a:r>
                  <a:rPr kumimoji="1" lang="en-US" altLang="zh-CN" sz="2200" dirty="0">
                    <a:solidFill>
                      <a:srgbClr val="FF0000"/>
                    </a:solidFill>
                    <a:latin typeface="Times" pitchFamily="2" charset="0"/>
                  </a:rPr>
                  <a:t>Participant</a:t>
                </a:r>
                <a:r>
                  <a:rPr kumimoji="1" lang="zh-CN" altLang="en-US" sz="2200" dirty="0">
                    <a:solidFill>
                      <a:srgbClr val="FF0000"/>
                    </a:solidFill>
                    <a:latin typeface="Times" pitchFamily="2" charset="0"/>
                  </a:rPr>
                  <a:t> </a:t>
                </a:r>
                <a:r>
                  <a:rPr kumimoji="1" lang="en-US" altLang="zh-CN" sz="2200" dirty="0">
                    <a:solidFill>
                      <a:srgbClr val="FF0000"/>
                    </a:solidFill>
                    <a:latin typeface="Times" pitchFamily="2" charset="0"/>
                  </a:rPr>
                  <a:t>Plane</a:t>
                </a:r>
                <a:r>
                  <a:rPr kumimoji="1" lang="en-US" altLang="zh-CN" sz="2200" dirty="0">
                    <a:latin typeface="Times" pitchFamily="2" charset="0"/>
                  </a:rPr>
                  <a:t>,</a:t>
                </a:r>
                <a:r>
                  <a:rPr kumimoji="1" lang="zh-CN" altLang="en-US" sz="2200" dirty="0">
                    <a:latin typeface="Times" pitchFamily="2" charset="0"/>
                  </a:rPr>
                  <a:t> </a:t>
                </a:r>
                <a:r>
                  <a:rPr kumimoji="1" lang="en-US" altLang="zh-CN" sz="2200" dirty="0" err="1">
                    <a:latin typeface="Times" pitchFamily="2" charset="0"/>
                  </a:rPr>
                  <a:t>maximises</a:t>
                </a:r>
                <a:r>
                  <a:rPr kumimoji="1" lang="zh-CN" altLang="en-US" sz="2200" dirty="0">
                    <a:latin typeface="Times" pitchFamily="2" charset="0"/>
                  </a:rPr>
                  <a:t> </a:t>
                </a:r>
                <a:r>
                  <a:rPr kumimoji="1" lang="en-US" altLang="zh-CN" sz="2200" dirty="0">
                    <a:latin typeface="Times" pitchFamily="2" charset="0"/>
                  </a:rPr>
                  <a:t>spatial</a:t>
                </a:r>
                <a:r>
                  <a:rPr kumimoji="1" lang="zh-CN" altLang="en-US" sz="2200" dirty="0">
                    <a:latin typeface="Times" pitchFamily="2" charset="0"/>
                  </a:rPr>
                  <a:t> </a:t>
                </a:r>
                <a:r>
                  <a:rPr kumimoji="1" lang="en-US" altLang="zh-CN" sz="2200" dirty="0">
                    <a:latin typeface="Times" pitchFamily="2" charset="0"/>
                  </a:rPr>
                  <a:t>anisotropy</a:t>
                </a:r>
                <a:r>
                  <a:rPr kumimoji="1" lang="zh-CN" altLang="en-US" sz="2200" dirty="0">
                    <a:latin typeface="Times" pitchFamily="2" charset="0"/>
                  </a:rPr>
                  <a:t>  </a:t>
                </a:r>
                <a14:m>
                  <m:oMath xmlns:m="http://schemas.openxmlformats.org/officeDocument/2006/math">
                    <m:sSub>
                      <m:sSubPr>
                        <m:ctrlPr>
                          <a:rPr kumimoji="1" lang="en-US" altLang="zh-CN" sz="2200" i="1" smtClean="0">
                            <a:latin typeface="Cambria Math" panose="02040503050406030204" pitchFamily="18" charset="0"/>
                          </a:rPr>
                        </m:ctrlPr>
                      </m:sSubPr>
                      <m:e>
                        <m:r>
                          <m:rPr>
                            <m:sty m:val="p"/>
                          </m:rPr>
                          <a:rPr kumimoji="1" lang="en-US" altLang="zh-CN" sz="2200" b="0" i="0" smtClean="0">
                            <a:latin typeface="Cambria Math" panose="02040503050406030204" pitchFamily="18" charset="0"/>
                            <a:ea typeface="Cambria Math" panose="02040503050406030204" pitchFamily="18" charset="0"/>
                          </a:rPr>
                          <m:t>ε</m:t>
                        </m:r>
                      </m:e>
                      <m:sub>
                        <m:r>
                          <m:rPr>
                            <m:sty m:val="p"/>
                          </m:rPr>
                          <a:rPr kumimoji="1" lang="en-US" altLang="zh-CN" sz="2200" b="0" i="0" smtClean="0">
                            <a:latin typeface="Cambria Math" panose="02040503050406030204" pitchFamily="18" charset="0"/>
                          </a:rPr>
                          <m:t>n</m:t>
                        </m:r>
                      </m:sub>
                    </m:sSub>
                  </m:oMath>
                </a14:m>
                <a:endParaRPr kumimoji="1" lang="en-US" altLang="zh-CN" sz="2200" dirty="0">
                  <a:latin typeface="Times" pitchFamily="2" charset="0"/>
                </a:endParaRPr>
              </a:p>
              <a:p>
                <a14:m>
                  <m:oMath xmlns:m="http://schemas.openxmlformats.org/officeDocument/2006/math">
                    <m:sSub>
                      <m:sSubPr>
                        <m:ctrlPr>
                          <a:rPr kumimoji="1" lang="en-US" altLang="zh-CN" sz="2200" i="1" smtClean="0">
                            <a:solidFill>
                              <a:srgbClr val="FF0000"/>
                            </a:solidFill>
                            <a:latin typeface="Cambria Math" panose="02040503050406030204" pitchFamily="18" charset="0"/>
                          </a:rPr>
                        </m:ctrlPr>
                      </m:sSubPr>
                      <m:e>
                        <m:r>
                          <m:rPr>
                            <m:sty m:val="p"/>
                          </m:rPr>
                          <a:rPr kumimoji="1" lang="el-GR" altLang="zh-CN" sz="2200" b="0" i="0" smtClean="0">
                            <a:solidFill>
                              <a:srgbClr val="FF0000"/>
                            </a:solidFill>
                            <a:latin typeface="Cambria Math" panose="02040503050406030204" pitchFamily="18" charset="0"/>
                            <a:ea typeface="Cambria Math" panose="02040503050406030204" pitchFamily="18" charset="0"/>
                          </a:rPr>
                          <m:t>Ψ</m:t>
                        </m:r>
                      </m:e>
                      <m:sub>
                        <m:r>
                          <m:rPr>
                            <m:sty m:val="p"/>
                          </m:rPr>
                          <a:rPr kumimoji="1" lang="en-US" altLang="zh-CN" sz="2200" b="0" i="0" smtClean="0">
                            <a:solidFill>
                              <a:srgbClr val="FF0000"/>
                            </a:solidFill>
                            <a:latin typeface="Cambria Math" panose="02040503050406030204" pitchFamily="18" charset="0"/>
                          </a:rPr>
                          <m:t>n</m:t>
                        </m:r>
                      </m:sub>
                    </m:sSub>
                  </m:oMath>
                </a14:m>
                <a:r>
                  <a:rPr kumimoji="1" lang="en-US" altLang="zh-CN" sz="2200" dirty="0">
                    <a:solidFill>
                      <a:srgbClr val="FF0000"/>
                    </a:solidFill>
                    <a:latin typeface="Times" pitchFamily="2" charset="0"/>
                  </a:rPr>
                  <a:t>:</a:t>
                </a:r>
                <a:r>
                  <a:rPr kumimoji="1" lang="zh-CN" altLang="en-US" sz="2200" dirty="0">
                    <a:solidFill>
                      <a:srgbClr val="FF0000"/>
                    </a:solidFill>
                    <a:latin typeface="Times" pitchFamily="2" charset="0"/>
                  </a:rPr>
                  <a:t> </a:t>
                </a:r>
                <a:r>
                  <a:rPr kumimoji="1" lang="en-US" altLang="zh-CN" sz="2200" dirty="0">
                    <a:solidFill>
                      <a:srgbClr val="FF0000"/>
                    </a:solidFill>
                    <a:latin typeface="Times" pitchFamily="2" charset="0"/>
                  </a:rPr>
                  <a:t>Event</a:t>
                </a:r>
                <a:r>
                  <a:rPr kumimoji="1" lang="zh-CN" altLang="en-US" sz="2200" dirty="0">
                    <a:solidFill>
                      <a:srgbClr val="FF0000"/>
                    </a:solidFill>
                    <a:latin typeface="Times" pitchFamily="2" charset="0"/>
                  </a:rPr>
                  <a:t> </a:t>
                </a:r>
                <a:r>
                  <a:rPr kumimoji="1" lang="en-US" altLang="zh-CN" sz="2200" dirty="0">
                    <a:solidFill>
                      <a:srgbClr val="FF0000"/>
                    </a:solidFill>
                    <a:latin typeface="Times" pitchFamily="2" charset="0"/>
                  </a:rPr>
                  <a:t>plane</a:t>
                </a:r>
                <a:r>
                  <a:rPr kumimoji="1" lang="en-US" altLang="zh-CN" sz="2200" dirty="0">
                    <a:latin typeface="Times" pitchFamily="2" charset="0"/>
                  </a:rPr>
                  <a:t>,</a:t>
                </a:r>
                <a:r>
                  <a:rPr kumimoji="1" lang="zh-CN" altLang="en-US" sz="2200" dirty="0">
                    <a:latin typeface="Times" pitchFamily="2" charset="0"/>
                  </a:rPr>
                  <a:t> </a:t>
                </a:r>
                <a:r>
                  <a:rPr kumimoji="1" lang="en-US" altLang="zh-CN" sz="2200" dirty="0" err="1">
                    <a:latin typeface="Times" pitchFamily="2" charset="0"/>
                  </a:rPr>
                  <a:t>maximises</a:t>
                </a:r>
                <a:r>
                  <a:rPr kumimoji="1" lang="zh-CN" altLang="en-US" sz="2200" dirty="0">
                    <a:latin typeface="Times" pitchFamily="2" charset="0"/>
                  </a:rPr>
                  <a:t> </a:t>
                </a:r>
                <a:r>
                  <a:rPr kumimoji="1" lang="en-US" altLang="zh-CN" sz="2200" dirty="0">
                    <a:latin typeface="Times" pitchFamily="2" charset="0"/>
                  </a:rPr>
                  <a:t>anisotropy</a:t>
                </a:r>
                <a:r>
                  <a:rPr kumimoji="1" lang="zh-CN" altLang="en-US" sz="2200" dirty="0">
                    <a:latin typeface="Times" pitchFamily="2" charset="0"/>
                  </a:rPr>
                  <a:t>  </a:t>
                </a:r>
                <a14:m>
                  <m:oMath xmlns:m="http://schemas.openxmlformats.org/officeDocument/2006/math">
                    <m:sSub>
                      <m:sSubPr>
                        <m:ctrlPr>
                          <a:rPr kumimoji="1" lang="en-US" altLang="zh-CN" sz="2200" i="1">
                            <a:latin typeface="Cambria Math" panose="02040503050406030204" pitchFamily="18" charset="0"/>
                          </a:rPr>
                        </m:ctrlPr>
                      </m:sSubPr>
                      <m:e>
                        <m:r>
                          <m:rPr>
                            <m:sty m:val="p"/>
                          </m:rPr>
                          <a:rPr kumimoji="1" lang="en-US" altLang="zh-CN" sz="2200" b="0" i="0" smtClean="0">
                            <a:latin typeface="Cambria Math" panose="02040503050406030204" pitchFamily="18" charset="0"/>
                            <a:ea typeface="Cambria Math" panose="02040503050406030204" pitchFamily="18" charset="0"/>
                          </a:rPr>
                          <m:t>v</m:t>
                        </m:r>
                      </m:e>
                      <m:sub>
                        <m:r>
                          <m:rPr>
                            <m:sty m:val="p"/>
                          </m:rPr>
                          <a:rPr kumimoji="1" lang="en-US" altLang="zh-CN" sz="2200" b="0" i="0">
                            <a:latin typeface="Cambria Math" panose="02040503050406030204" pitchFamily="18" charset="0"/>
                          </a:rPr>
                          <m:t>n</m:t>
                        </m:r>
                      </m:sub>
                    </m:sSub>
                  </m:oMath>
                </a14:m>
                <a:endParaRPr kumimoji="1" lang="zh-CN" altLang="en-US" sz="2200" dirty="0">
                  <a:latin typeface="Times" pitchFamily="2" charset="0"/>
                </a:endParaRPr>
              </a:p>
            </p:txBody>
          </p:sp>
        </mc:Choice>
        <mc:Fallback xmlns="">
          <p:sp>
            <p:nvSpPr>
              <p:cNvPr id="3" name="文本框 2">
                <a:extLst>
                  <a:ext uri="{FF2B5EF4-FFF2-40B4-BE49-F238E27FC236}">
                    <a16:creationId xmlns:a16="http://schemas.microsoft.com/office/drawing/2014/main" id="{28C23001-6129-AC4F-9F0B-3A1BECD65CE8}"/>
                  </a:ext>
                </a:extLst>
              </p:cNvPr>
              <p:cNvSpPr txBox="1">
                <a:spLocks noRot="1" noChangeAspect="1" noMove="1" noResize="1" noEditPoints="1" noAdjustHandles="1" noChangeArrowheads="1" noChangeShapeType="1" noTextEdit="1"/>
              </p:cNvSpPr>
              <p:nvPr/>
            </p:nvSpPr>
            <p:spPr>
              <a:xfrm>
                <a:off x="262602" y="5025714"/>
                <a:ext cx="5654755" cy="1107996"/>
              </a:xfrm>
              <a:prstGeom prst="rect">
                <a:avLst/>
              </a:prstGeom>
              <a:blipFill>
                <a:blip r:embed="rId4"/>
                <a:stretch>
                  <a:fillRect l="-1345" t="-4598" b="-10345"/>
                </a:stretch>
              </a:blipFill>
            </p:spPr>
            <p:txBody>
              <a:bodyPr/>
              <a:lstStyle/>
              <a:p>
                <a:r>
                  <a:rPr lang="zh-CN" altLang="en-US">
                    <a:noFill/>
                  </a:rPr>
                  <a:t> </a:t>
                </a:r>
              </a:p>
            </p:txBody>
          </p:sp>
        </mc:Fallback>
      </mc:AlternateContent>
      <p:sp>
        <p:nvSpPr>
          <p:cNvPr id="92" name="Line 26">
            <a:extLst>
              <a:ext uri="{FF2B5EF4-FFF2-40B4-BE49-F238E27FC236}">
                <a16:creationId xmlns:a16="http://schemas.microsoft.com/office/drawing/2014/main" id="{89B53B5A-6D3C-434A-A896-75A2E5A44FF6}"/>
              </a:ext>
            </a:extLst>
          </p:cNvPr>
          <p:cNvSpPr>
            <a:spLocks noChangeShapeType="1"/>
          </p:cNvSpPr>
          <p:nvPr/>
        </p:nvSpPr>
        <p:spPr bwMode="auto">
          <a:xfrm flipV="1">
            <a:off x="395288" y="990600"/>
            <a:ext cx="8353425" cy="0"/>
          </a:xfrm>
          <a:prstGeom prst="line">
            <a:avLst/>
          </a:prstGeom>
          <a:noFill/>
          <a:ln w="444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grpSp>
        <p:nvGrpSpPr>
          <p:cNvPr id="91" name="组合 90">
            <a:extLst>
              <a:ext uri="{FF2B5EF4-FFF2-40B4-BE49-F238E27FC236}">
                <a16:creationId xmlns:a16="http://schemas.microsoft.com/office/drawing/2014/main" id="{07F3E654-9BA8-5D45-B7EB-6DD866AD1D5B}"/>
              </a:ext>
            </a:extLst>
          </p:cNvPr>
          <p:cNvGrpSpPr/>
          <p:nvPr/>
        </p:nvGrpSpPr>
        <p:grpSpPr>
          <a:xfrm>
            <a:off x="6372200" y="4797204"/>
            <a:ext cx="2592288" cy="1527882"/>
            <a:chOff x="4566843" y="4500870"/>
            <a:chExt cx="2286000" cy="1239831"/>
          </a:xfrm>
        </p:grpSpPr>
        <p:pic>
          <p:nvPicPr>
            <p:cNvPr id="93" name="Picture 1">
              <a:extLst>
                <a:ext uri="{FF2B5EF4-FFF2-40B4-BE49-F238E27FC236}">
                  <a16:creationId xmlns:a16="http://schemas.microsoft.com/office/drawing/2014/main" id="{DE9D8119-A7FF-E242-B99F-0914BFE28CD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66843" y="4500870"/>
              <a:ext cx="22860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Picture 2">
              <a:extLst>
                <a:ext uri="{FF2B5EF4-FFF2-40B4-BE49-F238E27FC236}">
                  <a16:creationId xmlns:a16="http://schemas.microsoft.com/office/drawing/2014/main" id="{2220B498-270E-7144-8749-1C585F669FA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90157" y="5181901"/>
              <a:ext cx="182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13750"/>
                                        </p:tgtEl>
                                        <p:attrNameLst>
                                          <p:attrName>style.visibility</p:attrName>
                                        </p:attrNameLst>
                                      </p:cBhvr>
                                      <p:to>
                                        <p:strVal val="visible"/>
                                      </p:to>
                                    </p:set>
                                    <p:anim calcmode="lin" valueType="num">
                                      <p:cBhvr>
                                        <p:cTn id="7" dur="500" fill="hold"/>
                                        <p:tgtEl>
                                          <p:spTgt spid="113750"/>
                                        </p:tgtEl>
                                        <p:attrNameLst>
                                          <p:attrName>ppt_w</p:attrName>
                                        </p:attrNameLst>
                                      </p:cBhvr>
                                      <p:tavLst>
                                        <p:tav tm="0">
                                          <p:val>
                                            <p:fltVal val="0"/>
                                          </p:val>
                                        </p:tav>
                                        <p:tav tm="100000">
                                          <p:val>
                                            <p:strVal val="#ppt_w"/>
                                          </p:val>
                                        </p:tav>
                                      </p:tavLst>
                                    </p:anim>
                                    <p:anim calcmode="lin" valueType="num">
                                      <p:cBhvr>
                                        <p:cTn id="8" dur="500" fill="hold"/>
                                        <p:tgtEl>
                                          <p:spTgt spid="11375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13751"/>
                                        </p:tgtEl>
                                        <p:attrNameLst>
                                          <p:attrName>style.visibility</p:attrName>
                                        </p:attrNameLst>
                                      </p:cBhvr>
                                      <p:to>
                                        <p:strVal val="visible"/>
                                      </p:to>
                                    </p:set>
                                    <p:animEffect transition="in" filter="checkerboard(across)">
                                      <p:cBhvr>
                                        <p:cTn id="13" dur="500"/>
                                        <p:tgtEl>
                                          <p:spTgt spid="11375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heckerboard(across)">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91"/>
                                        </p:tgtEl>
                                        <p:attrNameLst>
                                          <p:attrName>style.visibility</p:attrName>
                                        </p:attrNameLst>
                                      </p:cBhvr>
                                      <p:to>
                                        <p:strVal val="visible"/>
                                      </p:to>
                                    </p:set>
                                    <p:animEffect transition="in" filter="checkerboard(across)">
                                      <p:cBhvr>
                                        <p:cTn id="29"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51"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1" name="Picture 3">
            <a:extLst>
              <a:ext uri="{FF2B5EF4-FFF2-40B4-BE49-F238E27FC236}">
                <a16:creationId xmlns:a16="http://schemas.microsoft.com/office/drawing/2014/main" id="{3B30D266-27BD-504D-B490-5AF4A3C3B7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507" y="1025814"/>
            <a:ext cx="3948112" cy="392020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4692" name="Object 4">
            <a:extLst>
              <a:ext uri="{FF2B5EF4-FFF2-40B4-BE49-F238E27FC236}">
                <a16:creationId xmlns:a16="http://schemas.microsoft.com/office/drawing/2014/main" id="{086BF40B-93FF-5349-BD60-503803A6E8CF}"/>
              </a:ext>
            </a:extLst>
          </p:cNvPr>
          <p:cNvGraphicFramePr>
            <a:graphicFrameLocks noGrp="1" noChangeAspect="1"/>
          </p:cNvGraphicFramePr>
          <p:nvPr>
            <p:ph sz="half" idx="2"/>
            <p:extLst>
              <p:ext uri="{D42A27DB-BD31-4B8C-83A1-F6EECF244321}">
                <p14:modId xmlns:p14="http://schemas.microsoft.com/office/powerpoint/2010/main" val="2934923628"/>
              </p:ext>
            </p:extLst>
          </p:nvPr>
        </p:nvGraphicFramePr>
        <p:xfrm>
          <a:off x="4229100" y="2133600"/>
          <a:ext cx="762000" cy="392113"/>
        </p:xfrm>
        <a:graphic>
          <a:graphicData uri="http://schemas.openxmlformats.org/presentationml/2006/ole">
            <mc:AlternateContent xmlns:mc="http://schemas.openxmlformats.org/markup-compatibility/2006">
              <mc:Choice xmlns:v="urn:schemas-microsoft-com:vml" Requires="v">
                <p:oleObj spid="_x0000_s295217" name="公式" r:id="rId5" imgW="9652000" imgH="4978400" progId="Equation.3">
                  <p:embed/>
                </p:oleObj>
              </mc:Choice>
              <mc:Fallback>
                <p:oleObj name="公式" r:id="rId5" imgW="9652000" imgH="4978400" progId="Equation.3">
                  <p:embed/>
                  <p:pic>
                    <p:nvPicPr>
                      <p:cNvPr id="114692" name="Object 4">
                        <a:extLst>
                          <a:ext uri="{FF2B5EF4-FFF2-40B4-BE49-F238E27FC236}">
                            <a16:creationId xmlns:a16="http://schemas.microsoft.com/office/drawing/2014/main" id="{086BF40B-93FF-5349-BD60-503803A6E8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9100" y="2133600"/>
                        <a:ext cx="762000" cy="39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4693" name="Arc 5">
            <a:extLst>
              <a:ext uri="{FF2B5EF4-FFF2-40B4-BE49-F238E27FC236}">
                <a16:creationId xmlns:a16="http://schemas.microsoft.com/office/drawing/2014/main" id="{1939E2BD-D6F5-8041-B1D8-49C04FE73AE2}"/>
              </a:ext>
            </a:extLst>
          </p:cNvPr>
          <p:cNvSpPr>
            <a:spLocks/>
          </p:cNvSpPr>
          <p:nvPr/>
        </p:nvSpPr>
        <p:spPr bwMode="auto">
          <a:xfrm>
            <a:off x="4000500" y="2397125"/>
            <a:ext cx="76200" cy="1524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4694" name="Line 6">
            <a:extLst>
              <a:ext uri="{FF2B5EF4-FFF2-40B4-BE49-F238E27FC236}">
                <a16:creationId xmlns:a16="http://schemas.microsoft.com/office/drawing/2014/main" id="{8D92EE7F-0419-3A45-841D-CB41570D1D52}"/>
              </a:ext>
            </a:extLst>
          </p:cNvPr>
          <p:cNvSpPr>
            <a:spLocks noChangeShapeType="1"/>
          </p:cNvSpPr>
          <p:nvPr/>
        </p:nvSpPr>
        <p:spPr bwMode="auto">
          <a:xfrm flipH="1">
            <a:off x="3771900" y="2549525"/>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14695" name="Line 7">
            <a:extLst>
              <a:ext uri="{FF2B5EF4-FFF2-40B4-BE49-F238E27FC236}">
                <a16:creationId xmlns:a16="http://schemas.microsoft.com/office/drawing/2014/main" id="{49FE0047-F4FB-2349-8A91-539F6AA12F3A}"/>
              </a:ext>
            </a:extLst>
          </p:cNvPr>
          <p:cNvSpPr>
            <a:spLocks noChangeShapeType="1"/>
          </p:cNvSpPr>
          <p:nvPr/>
        </p:nvSpPr>
        <p:spPr bwMode="auto">
          <a:xfrm flipH="1">
            <a:off x="3771900" y="1981200"/>
            <a:ext cx="838200" cy="568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14696" name="Text Box 8">
            <a:extLst>
              <a:ext uri="{FF2B5EF4-FFF2-40B4-BE49-F238E27FC236}">
                <a16:creationId xmlns:a16="http://schemas.microsoft.com/office/drawing/2014/main" id="{17437E4A-53BE-E64F-A6A7-2C9778F852A7}"/>
              </a:ext>
            </a:extLst>
          </p:cNvPr>
          <p:cNvSpPr txBox="1">
            <a:spLocks noChangeArrowheads="1"/>
          </p:cNvSpPr>
          <p:nvPr/>
        </p:nvSpPr>
        <p:spPr bwMode="auto">
          <a:xfrm>
            <a:off x="1115616" y="1122363"/>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mpd="dbl">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2400" i="1" dirty="0" err="1">
                <a:latin typeface="Times New Roman" panose="02020603050405020304" pitchFamily="18" charset="0"/>
                <a:ea typeface="宋体" panose="02010600030101010101" pitchFamily="2" charset="-122"/>
              </a:rPr>
              <a:t>p</a:t>
            </a:r>
            <a:r>
              <a:rPr lang="en-US" altLang="zh-CN" sz="1400" i="1" dirty="0" err="1">
                <a:latin typeface="Times New Roman" panose="02020603050405020304" pitchFamily="18" charset="0"/>
                <a:ea typeface="宋体" panose="02010600030101010101" pitchFamily="2" charset="-122"/>
              </a:rPr>
              <a:t>t</a:t>
            </a:r>
            <a:endParaRPr lang="en-US" altLang="zh-CN" sz="1400" i="1" dirty="0">
              <a:latin typeface="Times New Roman" panose="02020603050405020304" pitchFamily="18" charset="0"/>
              <a:ea typeface="宋体" panose="02010600030101010101" pitchFamily="2" charset="-122"/>
            </a:endParaRPr>
          </a:p>
        </p:txBody>
      </p:sp>
      <p:graphicFrame>
        <p:nvGraphicFramePr>
          <p:cNvPr id="114706" name="Object 18">
            <a:extLst>
              <a:ext uri="{FF2B5EF4-FFF2-40B4-BE49-F238E27FC236}">
                <a16:creationId xmlns:a16="http://schemas.microsoft.com/office/drawing/2014/main" id="{D1755655-41E2-264F-BDC1-AAB940CD0D24}"/>
              </a:ext>
            </a:extLst>
          </p:cNvPr>
          <p:cNvGraphicFramePr>
            <a:graphicFrameLocks noGrp="1" noChangeAspect="1"/>
          </p:cNvGraphicFramePr>
          <p:nvPr>
            <p:ph sz="half" idx="1"/>
            <p:extLst>
              <p:ext uri="{D42A27DB-BD31-4B8C-83A1-F6EECF244321}">
                <p14:modId xmlns:p14="http://schemas.microsoft.com/office/powerpoint/2010/main" val="1637652086"/>
              </p:ext>
            </p:extLst>
          </p:nvPr>
        </p:nvGraphicFramePr>
        <p:xfrm>
          <a:off x="1938130" y="4946019"/>
          <a:ext cx="5415170" cy="1735069"/>
        </p:xfrm>
        <a:graphic>
          <a:graphicData uri="http://schemas.openxmlformats.org/presentationml/2006/ole">
            <mc:AlternateContent xmlns:mc="http://schemas.openxmlformats.org/markup-compatibility/2006">
              <mc:Choice xmlns:v="urn:schemas-microsoft-com:vml" Requires="v">
                <p:oleObj spid="_x0000_s295218" name="公式" r:id="rId7" imgW="68465700" imgH="21945600" progId="Equation.3">
                  <p:embed/>
                </p:oleObj>
              </mc:Choice>
              <mc:Fallback>
                <p:oleObj name="公式" r:id="rId7" imgW="68465700" imgH="21945600" progId="Equation.3">
                  <p:embed/>
                  <p:pic>
                    <p:nvPicPr>
                      <p:cNvPr id="114706" name="Object 18">
                        <a:extLst>
                          <a:ext uri="{FF2B5EF4-FFF2-40B4-BE49-F238E27FC236}">
                            <a16:creationId xmlns:a16="http://schemas.microsoft.com/office/drawing/2014/main" id="{D1755655-41E2-264F-BDC1-AAB940CD0D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8130" y="4946019"/>
                        <a:ext cx="5415170" cy="1735069"/>
                      </a:xfrm>
                      <a:prstGeom prst="rect">
                        <a:avLst/>
                      </a:prstGeom>
                      <a:noFill/>
                      <a:ln>
                        <a:noFill/>
                      </a:ln>
                      <a:effectLst/>
                    </p:spPr>
                  </p:pic>
                </p:oleObj>
              </mc:Fallback>
            </mc:AlternateContent>
          </a:graphicData>
        </a:graphic>
      </p:graphicFrame>
      <p:sp>
        <p:nvSpPr>
          <p:cNvPr id="114707" name="Text Box 19">
            <a:extLst>
              <a:ext uri="{FF2B5EF4-FFF2-40B4-BE49-F238E27FC236}">
                <a16:creationId xmlns:a16="http://schemas.microsoft.com/office/drawing/2014/main" id="{4AC73B8C-22C3-1F4B-AF84-165D5EF80272}"/>
              </a:ext>
            </a:extLst>
          </p:cNvPr>
          <p:cNvSpPr txBox="1">
            <a:spLocks noChangeArrowheads="1"/>
          </p:cNvSpPr>
          <p:nvPr/>
        </p:nvSpPr>
        <p:spPr bwMode="auto">
          <a:xfrm>
            <a:off x="3409950" y="2754313"/>
            <a:ext cx="2362200" cy="457200"/>
          </a:xfrm>
          <a:prstGeom prst="rect">
            <a:avLst/>
          </a:prstGeom>
          <a:solidFill>
            <a:schemeClr val="bg1"/>
          </a:solidFill>
          <a:ln>
            <a:noFill/>
          </a:ln>
          <a:effectLst/>
          <a:extLst>
            <a:ext uri="{91240B29-F687-4F45-9708-019B960494DF}">
              <a14:hiddenLine xmlns:a14="http://schemas.microsoft.com/office/drawing/2010/main" w="38100" cmpd="dbl">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2400" dirty="0">
                <a:solidFill>
                  <a:schemeClr val="accent2"/>
                </a:solidFill>
                <a:latin typeface="Arial" panose="020B0604020202020204" pitchFamily="34" charset="0"/>
                <a:ea typeface="宋体" panose="02010600030101010101" pitchFamily="2" charset="-122"/>
              </a:rPr>
              <a:t>Anisotropic flow</a:t>
            </a:r>
          </a:p>
        </p:txBody>
      </p:sp>
      <p:sp>
        <p:nvSpPr>
          <p:cNvPr id="114710" name="Line 22">
            <a:extLst>
              <a:ext uri="{FF2B5EF4-FFF2-40B4-BE49-F238E27FC236}">
                <a16:creationId xmlns:a16="http://schemas.microsoft.com/office/drawing/2014/main" id="{7F393C19-10E6-9044-9AB9-D44F97D2C59C}"/>
              </a:ext>
            </a:extLst>
          </p:cNvPr>
          <p:cNvSpPr>
            <a:spLocks noChangeShapeType="1"/>
          </p:cNvSpPr>
          <p:nvPr/>
        </p:nvSpPr>
        <p:spPr bwMode="auto">
          <a:xfrm flipH="1" flipV="1">
            <a:off x="800100" y="1233317"/>
            <a:ext cx="1371600" cy="1752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3" name="组合 2">
            <a:extLst>
              <a:ext uri="{FF2B5EF4-FFF2-40B4-BE49-F238E27FC236}">
                <a16:creationId xmlns:a16="http://schemas.microsoft.com/office/drawing/2014/main" id="{8B0B9FC5-E69C-8445-A5AA-7EE8492E6D59}"/>
              </a:ext>
            </a:extLst>
          </p:cNvPr>
          <p:cNvGrpSpPr/>
          <p:nvPr/>
        </p:nvGrpSpPr>
        <p:grpSpPr>
          <a:xfrm>
            <a:off x="5638800" y="2168525"/>
            <a:ext cx="3733800" cy="1752600"/>
            <a:chOff x="5638800" y="2168525"/>
            <a:chExt cx="3733800" cy="1752600"/>
          </a:xfrm>
        </p:grpSpPr>
        <p:sp>
          <p:nvSpPr>
            <p:cNvPr id="114690" name="Line 2">
              <a:extLst>
                <a:ext uri="{FF2B5EF4-FFF2-40B4-BE49-F238E27FC236}">
                  <a16:creationId xmlns:a16="http://schemas.microsoft.com/office/drawing/2014/main" id="{97AC72E4-8557-BC41-B9F0-75F26E9B511C}"/>
                </a:ext>
              </a:extLst>
            </p:cNvPr>
            <p:cNvSpPr>
              <a:spLocks noChangeShapeType="1"/>
            </p:cNvSpPr>
            <p:nvPr/>
          </p:nvSpPr>
          <p:spPr bwMode="auto">
            <a:xfrm flipV="1">
              <a:off x="5715000" y="3006725"/>
              <a:ext cx="838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zh-CN" altLang="en-US"/>
            </a:p>
          </p:txBody>
        </p:sp>
        <p:sp>
          <p:nvSpPr>
            <p:cNvPr id="114697" name="Text Box 9">
              <a:extLst>
                <a:ext uri="{FF2B5EF4-FFF2-40B4-BE49-F238E27FC236}">
                  <a16:creationId xmlns:a16="http://schemas.microsoft.com/office/drawing/2014/main" id="{D0D1C669-2F7A-7C4D-BCB9-10034C48B15A}"/>
                </a:ext>
              </a:extLst>
            </p:cNvPr>
            <p:cNvSpPr txBox="1">
              <a:spLocks noChangeArrowheads="1"/>
            </p:cNvSpPr>
            <p:nvPr/>
          </p:nvSpPr>
          <p:spPr bwMode="auto">
            <a:xfrm>
              <a:off x="6553200" y="3463925"/>
              <a:ext cx="266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mpd="dbl">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2400" dirty="0">
                  <a:solidFill>
                    <a:srgbClr val="0066FF"/>
                  </a:solidFill>
                  <a:latin typeface="Arial" panose="020B0604020202020204" pitchFamily="34" charset="0"/>
                  <a:ea typeface="Arial Unicode MS" panose="020B0604020202020204" pitchFamily="34" charset="-128"/>
                  <a:cs typeface="Arial Unicode MS" panose="020B0604020202020204" pitchFamily="34" charset="-128"/>
                </a:rPr>
                <a:t>Higher harmonics</a:t>
              </a:r>
            </a:p>
          </p:txBody>
        </p:sp>
        <p:sp>
          <p:nvSpPr>
            <p:cNvPr id="114708" name="Line 20">
              <a:extLst>
                <a:ext uri="{FF2B5EF4-FFF2-40B4-BE49-F238E27FC236}">
                  <a16:creationId xmlns:a16="http://schemas.microsoft.com/office/drawing/2014/main" id="{E9714A23-69FB-EA46-9A6C-22A99E35D71E}"/>
                </a:ext>
              </a:extLst>
            </p:cNvPr>
            <p:cNvSpPr>
              <a:spLocks noChangeShapeType="1"/>
            </p:cNvSpPr>
            <p:nvPr/>
          </p:nvSpPr>
          <p:spPr bwMode="auto">
            <a:xfrm flipV="1">
              <a:off x="5638800" y="2397125"/>
              <a:ext cx="914400" cy="533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zh-CN" altLang="en-US"/>
            </a:p>
          </p:txBody>
        </p:sp>
        <p:sp>
          <p:nvSpPr>
            <p:cNvPr id="114709" name="Line 21">
              <a:extLst>
                <a:ext uri="{FF2B5EF4-FFF2-40B4-BE49-F238E27FC236}">
                  <a16:creationId xmlns:a16="http://schemas.microsoft.com/office/drawing/2014/main" id="{82D5C219-6380-7C45-9A6E-E3F754503895}"/>
                </a:ext>
              </a:extLst>
            </p:cNvPr>
            <p:cNvSpPr>
              <a:spLocks noChangeShapeType="1"/>
            </p:cNvSpPr>
            <p:nvPr/>
          </p:nvSpPr>
          <p:spPr bwMode="auto">
            <a:xfrm>
              <a:off x="5638800" y="3082925"/>
              <a:ext cx="914400" cy="533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zh-CN" altLang="en-US"/>
            </a:p>
          </p:txBody>
        </p:sp>
        <p:sp>
          <p:nvSpPr>
            <p:cNvPr id="114711" name="Text Box 23">
              <a:extLst>
                <a:ext uri="{FF2B5EF4-FFF2-40B4-BE49-F238E27FC236}">
                  <a16:creationId xmlns:a16="http://schemas.microsoft.com/office/drawing/2014/main" id="{38491159-ED82-6C45-B852-871D16173DB2}"/>
                </a:ext>
              </a:extLst>
            </p:cNvPr>
            <p:cNvSpPr txBox="1">
              <a:spLocks noChangeArrowheads="1"/>
            </p:cNvSpPr>
            <p:nvPr/>
          </p:nvSpPr>
          <p:spPr bwMode="auto">
            <a:xfrm>
              <a:off x="6553200" y="2168525"/>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mpd="dbl">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2400" dirty="0">
                  <a:solidFill>
                    <a:srgbClr val="0066FF"/>
                  </a:solidFill>
                  <a:latin typeface="Arial" panose="020B0604020202020204" pitchFamily="34" charset="0"/>
                  <a:ea typeface="宋体" panose="02010600030101010101" pitchFamily="2" charset="-122"/>
                </a:rPr>
                <a:t>Directed flow (</a:t>
              </a:r>
              <a:r>
                <a:rPr lang="en-US" altLang="zh-CN" sz="2400" i="1" dirty="0">
                  <a:solidFill>
                    <a:srgbClr val="CC6600"/>
                  </a:solidFill>
                  <a:latin typeface="Arial" panose="020B0604020202020204" pitchFamily="34" charset="0"/>
                  <a:ea typeface="宋体" panose="02010600030101010101" pitchFamily="2" charset="-122"/>
                </a:rPr>
                <a:t>v</a:t>
              </a:r>
              <a:r>
                <a:rPr lang="en-US" altLang="zh-CN" sz="1200" dirty="0">
                  <a:solidFill>
                    <a:srgbClr val="CC6600"/>
                  </a:solidFill>
                  <a:latin typeface="Arial" panose="020B0604020202020204" pitchFamily="34" charset="0"/>
                  <a:ea typeface="宋体" panose="02010600030101010101" pitchFamily="2" charset="-122"/>
                </a:rPr>
                <a:t>1</a:t>
              </a:r>
              <a:r>
                <a:rPr lang="en-US" altLang="zh-CN" sz="2400" dirty="0">
                  <a:solidFill>
                    <a:srgbClr val="0066FF"/>
                  </a:solidFill>
                  <a:latin typeface="Arial" panose="020B0604020202020204" pitchFamily="34" charset="0"/>
                  <a:ea typeface="宋体" panose="02010600030101010101" pitchFamily="2" charset="-122"/>
                </a:rPr>
                <a:t>)</a:t>
              </a:r>
            </a:p>
          </p:txBody>
        </p:sp>
        <p:sp>
          <p:nvSpPr>
            <p:cNvPr id="114712" name="Text Box 24">
              <a:extLst>
                <a:ext uri="{FF2B5EF4-FFF2-40B4-BE49-F238E27FC236}">
                  <a16:creationId xmlns:a16="http://schemas.microsoft.com/office/drawing/2014/main" id="{C9207D20-FCB2-0543-BA5A-5F8807FBCEA8}"/>
                </a:ext>
              </a:extLst>
            </p:cNvPr>
            <p:cNvSpPr txBox="1">
              <a:spLocks noChangeArrowheads="1"/>
            </p:cNvSpPr>
            <p:nvPr/>
          </p:nvSpPr>
          <p:spPr bwMode="auto">
            <a:xfrm>
              <a:off x="6553200" y="2778125"/>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mpd="dbl">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2400" dirty="0">
                  <a:solidFill>
                    <a:srgbClr val="0066FF"/>
                  </a:solidFill>
                  <a:latin typeface="Arial" panose="020B0604020202020204" pitchFamily="34" charset="0"/>
                  <a:ea typeface="宋体" panose="02010600030101010101" pitchFamily="2" charset="-122"/>
                </a:rPr>
                <a:t>Elliptic flow (</a:t>
              </a:r>
              <a:r>
                <a:rPr lang="en-US" altLang="zh-CN" sz="2400" i="1" dirty="0">
                  <a:solidFill>
                    <a:srgbClr val="CC6600"/>
                  </a:solidFill>
                  <a:latin typeface="Arial" panose="020B0604020202020204" pitchFamily="34" charset="0"/>
                  <a:ea typeface="宋体" panose="02010600030101010101" pitchFamily="2" charset="-122"/>
                </a:rPr>
                <a:t>v</a:t>
              </a:r>
              <a:r>
                <a:rPr lang="en-US" altLang="zh-CN" sz="1200" dirty="0">
                  <a:solidFill>
                    <a:srgbClr val="CC6600"/>
                  </a:solidFill>
                  <a:latin typeface="Arial" panose="020B0604020202020204" pitchFamily="34" charset="0"/>
                  <a:ea typeface="宋体" panose="02010600030101010101" pitchFamily="2" charset="-122"/>
                </a:rPr>
                <a:t>2</a:t>
              </a:r>
              <a:r>
                <a:rPr lang="en-US" altLang="zh-CN" sz="2400" dirty="0">
                  <a:solidFill>
                    <a:srgbClr val="0066FF"/>
                  </a:solidFill>
                  <a:latin typeface="Arial" panose="020B0604020202020204" pitchFamily="34" charset="0"/>
                  <a:ea typeface="宋体" panose="02010600030101010101" pitchFamily="2" charset="-122"/>
                </a:rPr>
                <a:t>) </a:t>
              </a:r>
            </a:p>
          </p:txBody>
        </p:sp>
      </p:grpSp>
      <p:sp>
        <p:nvSpPr>
          <p:cNvPr id="18" name="Line 26">
            <a:extLst>
              <a:ext uri="{FF2B5EF4-FFF2-40B4-BE49-F238E27FC236}">
                <a16:creationId xmlns:a16="http://schemas.microsoft.com/office/drawing/2014/main" id="{B6A9B2F4-2CAD-7346-AB97-0E6A95EB9E74}"/>
              </a:ext>
            </a:extLst>
          </p:cNvPr>
          <p:cNvSpPr>
            <a:spLocks noChangeShapeType="1"/>
          </p:cNvSpPr>
          <p:nvPr/>
        </p:nvSpPr>
        <p:spPr bwMode="auto">
          <a:xfrm flipV="1">
            <a:off x="395288" y="990600"/>
            <a:ext cx="8353425" cy="0"/>
          </a:xfrm>
          <a:prstGeom prst="line">
            <a:avLst/>
          </a:prstGeom>
          <a:noFill/>
          <a:ln w="444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
        <p:nvSpPr>
          <p:cNvPr id="2" name="文本框 1">
            <a:extLst>
              <a:ext uri="{FF2B5EF4-FFF2-40B4-BE49-F238E27FC236}">
                <a16:creationId xmlns:a16="http://schemas.microsoft.com/office/drawing/2014/main" id="{CA3A4524-A898-6241-9214-293D8363FB39}"/>
              </a:ext>
            </a:extLst>
          </p:cNvPr>
          <p:cNvSpPr txBox="1"/>
          <p:nvPr/>
        </p:nvSpPr>
        <p:spPr>
          <a:xfrm>
            <a:off x="2949920" y="162580"/>
            <a:ext cx="3853759" cy="523220"/>
          </a:xfrm>
          <a:prstGeom prst="rect">
            <a:avLst/>
          </a:prstGeom>
          <a:noFill/>
        </p:spPr>
        <p:txBody>
          <a:bodyPr wrap="square" rtlCol="0">
            <a:spAutoFit/>
          </a:bodyPr>
          <a:lstStyle/>
          <a:p>
            <a:r>
              <a:rPr lang="en-US" altLang="zh-CN" dirty="0">
                <a:solidFill>
                  <a:srgbClr val="FF0000"/>
                </a:solidFill>
                <a:ea typeface="Arial Unicode MS" panose="020B0604020202020204" pitchFamily="34" charset="-128"/>
                <a:cs typeface="Arial Unicode MS" panose="020B0604020202020204" pitchFamily="34" charset="-128"/>
              </a:rPr>
              <a:t>Higher harmonics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D4A12920-5611-C84B-AD88-F04BFEAE2746}"/>
              </a:ext>
            </a:extLst>
          </p:cNvPr>
          <p:cNvSpPr>
            <a:spLocks noChangeArrowheads="1"/>
          </p:cNvSpPr>
          <p:nvPr/>
        </p:nvSpPr>
        <p:spPr bwMode="auto">
          <a:xfrm>
            <a:off x="914400" y="152400"/>
            <a:ext cx="7315200" cy="639763"/>
          </a:xfrm>
          <a:prstGeom prst="rect">
            <a:avLst/>
          </a:prstGeom>
          <a:solidFill>
            <a:srgbClr val="EFD80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000" b="1" dirty="0">
                <a:solidFill>
                  <a:schemeClr val="accent2"/>
                </a:solidFill>
                <a:latin typeface="Times"/>
                <a:cs typeface="Times"/>
              </a:rPr>
              <a:t>Theory of strong interaction : Quantum Chromodynamics (QCD)</a:t>
            </a:r>
            <a:endParaRPr lang="en-US" altLang="zh-CN" sz="2000" b="1" dirty="0">
              <a:solidFill>
                <a:srgbClr val="FF0000"/>
              </a:solidFill>
            </a:endParaRPr>
          </a:p>
        </p:txBody>
      </p:sp>
      <p:sp>
        <p:nvSpPr>
          <p:cNvPr id="38914" name="Text Box 3">
            <a:extLst>
              <a:ext uri="{FF2B5EF4-FFF2-40B4-BE49-F238E27FC236}">
                <a16:creationId xmlns:a16="http://schemas.microsoft.com/office/drawing/2014/main" id="{E74EBF72-4D3D-AE48-A6ED-77108CA14DA6}"/>
              </a:ext>
            </a:extLst>
          </p:cNvPr>
          <p:cNvSpPr txBox="1">
            <a:spLocks noChangeArrowheads="1"/>
          </p:cNvSpPr>
          <p:nvPr/>
        </p:nvSpPr>
        <p:spPr bwMode="auto">
          <a:xfrm>
            <a:off x="5324996" y="1135508"/>
            <a:ext cx="31422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400" b="1" dirty="0">
                <a:solidFill>
                  <a:schemeClr val="accent2"/>
                </a:solidFill>
              </a:rPr>
              <a:t>Quark Confinement:</a:t>
            </a:r>
          </a:p>
        </p:txBody>
      </p:sp>
      <p:sp>
        <p:nvSpPr>
          <p:cNvPr id="38915" name="Text Box 4">
            <a:extLst>
              <a:ext uri="{FF2B5EF4-FFF2-40B4-BE49-F238E27FC236}">
                <a16:creationId xmlns:a16="http://schemas.microsoft.com/office/drawing/2014/main" id="{0A751736-3AB5-3A4C-9949-49394FA63A30}"/>
              </a:ext>
            </a:extLst>
          </p:cNvPr>
          <p:cNvSpPr txBox="1">
            <a:spLocks noChangeArrowheads="1"/>
          </p:cNvSpPr>
          <p:nvPr/>
        </p:nvSpPr>
        <p:spPr bwMode="auto">
          <a:xfrm>
            <a:off x="4532313" y="1752600"/>
            <a:ext cx="45354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400" b="1" dirty="0">
                <a:solidFill>
                  <a:srgbClr val="FF0000"/>
                </a:solidFill>
              </a:rPr>
              <a:t>庄子天下篇</a:t>
            </a:r>
            <a:r>
              <a:rPr lang="en-US" altLang="zh-CN" sz="2400" b="1" dirty="0">
                <a:solidFill>
                  <a:srgbClr val="FF0000"/>
                </a:solidFill>
              </a:rPr>
              <a:t> ~ 300 B.C.</a:t>
            </a:r>
          </a:p>
          <a:p>
            <a:pPr eaLnBrk="1" hangingPunct="1">
              <a:spcBef>
                <a:spcPct val="0"/>
              </a:spcBef>
              <a:buFontTx/>
              <a:buNone/>
            </a:pPr>
            <a:r>
              <a:rPr lang="en-US" altLang="zh-CN" sz="2400" b="1" dirty="0">
                <a:solidFill>
                  <a:srgbClr val="FF0000"/>
                </a:solidFill>
              </a:rPr>
              <a:t> </a:t>
            </a:r>
            <a:r>
              <a:rPr lang="zh-CN" altLang="en-US" sz="2400" b="1" dirty="0">
                <a:solidFill>
                  <a:srgbClr val="FF0000"/>
                </a:solidFill>
              </a:rPr>
              <a:t>一尺之棰，日取其半，万世不竭</a:t>
            </a:r>
            <a:endParaRPr lang="en-US" altLang="zh-CN" sz="2400" b="1" dirty="0">
              <a:solidFill>
                <a:srgbClr val="FF0000"/>
              </a:solidFill>
            </a:endParaRPr>
          </a:p>
        </p:txBody>
      </p:sp>
      <p:sp>
        <p:nvSpPr>
          <p:cNvPr id="38916" name="Text Box 5">
            <a:extLst>
              <a:ext uri="{FF2B5EF4-FFF2-40B4-BE49-F238E27FC236}">
                <a16:creationId xmlns:a16="http://schemas.microsoft.com/office/drawing/2014/main" id="{F55A3303-2CAB-1341-B7A0-6BC0673332CD}"/>
              </a:ext>
            </a:extLst>
          </p:cNvPr>
          <p:cNvSpPr txBox="1">
            <a:spLocks noChangeArrowheads="1"/>
          </p:cNvSpPr>
          <p:nvPr/>
        </p:nvSpPr>
        <p:spPr bwMode="auto">
          <a:xfrm>
            <a:off x="4664075" y="2695575"/>
            <a:ext cx="41751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600" b="1">
                <a:solidFill>
                  <a:srgbClr val="FF0000"/>
                </a:solidFill>
              </a:rPr>
              <a:t>Take half from a foot long stick each day,</a:t>
            </a:r>
          </a:p>
          <a:p>
            <a:pPr eaLnBrk="1" hangingPunct="1">
              <a:spcBef>
                <a:spcPct val="0"/>
              </a:spcBef>
              <a:buFontTx/>
              <a:buNone/>
            </a:pPr>
            <a:r>
              <a:rPr lang="en-US" altLang="zh-CN" sz="1600" b="1">
                <a:solidFill>
                  <a:srgbClr val="FF0000"/>
                </a:solidFill>
              </a:rPr>
              <a:t>You will never exhaust it in million years.</a:t>
            </a:r>
          </a:p>
        </p:txBody>
      </p:sp>
      <p:sp>
        <p:nvSpPr>
          <p:cNvPr id="38917" name="Text Box 6">
            <a:extLst>
              <a:ext uri="{FF2B5EF4-FFF2-40B4-BE49-F238E27FC236}">
                <a16:creationId xmlns:a16="http://schemas.microsoft.com/office/drawing/2014/main" id="{F95E6683-B002-AF47-83DB-912F1B4FA05F}"/>
              </a:ext>
            </a:extLst>
          </p:cNvPr>
          <p:cNvSpPr txBox="1">
            <a:spLocks noChangeArrowheads="1"/>
          </p:cNvSpPr>
          <p:nvPr/>
        </p:nvSpPr>
        <p:spPr bwMode="auto">
          <a:xfrm>
            <a:off x="4548188" y="3429000"/>
            <a:ext cx="862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400" b="1">
                <a:solidFill>
                  <a:schemeClr val="accent2"/>
                </a:solidFill>
              </a:rPr>
              <a:t>QCD</a:t>
            </a:r>
          </a:p>
        </p:txBody>
      </p:sp>
      <p:grpSp>
        <p:nvGrpSpPr>
          <p:cNvPr id="38918" name="Group 7">
            <a:extLst>
              <a:ext uri="{FF2B5EF4-FFF2-40B4-BE49-F238E27FC236}">
                <a16:creationId xmlns:a16="http://schemas.microsoft.com/office/drawing/2014/main" id="{1E4DF033-D433-C248-A445-97AAD48184C5}"/>
              </a:ext>
            </a:extLst>
          </p:cNvPr>
          <p:cNvGrpSpPr>
            <a:grpSpLocks/>
          </p:cNvGrpSpPr>
          <p:nvPr/>
        </p:nvGrpSpPr>
        <p:grpSpPr bwMode="auto">
          <a:xfrm>
            <a:off x="5741988" y="3276600"/>
            <a:ext cx="2487612" cy="2133600"/>
            <a:chOff x="3168" y="2233"/>
            <a:chExt cx="1567" cy="1344"/>
          </a:xfrm>
        </p:grpSpPr>
        <p:sp>
          <p:nvSpPr>
            <p:cNvPr id="38929" name="Line 8">
              <a:extLst>
                <a:ext uri="{FF2B5EF4-FFF2-40B4-BE49-F238E27FC236}">
                  <a16:creationId xmlns:a16="http://schemas.microsoft.com/office/drawing/2014/main" id="{D29FA5C3-F913-604C-ADF8-8675A299F289}"/>
                </a:ext>
              </a:extLst>
            </p:cNvPr>
            <p:cNvSpPr>
              <a:spLocks noChangeShapeType="1"/>
            </p:cNvSpPr>
            <p:nvPr/>
          </p:nvSpPr>
          <p:spPr bwMode="auto">
            <a:xfrm>
              <a:off x="3408" y="3264"/>
              <a:ext cx="43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8930" name="Oval 9">
              <a:extLst>
                <a:ext uri="{FF2B5EF4-FFF2-40B4-BE49-F238E27FC236}">
                  <a16:creationId xmlns:a16="http://schemas.microsoft.com/office/drawing/2014/main" id="{134F1A48-5A10-484F-9766-D4844642E680}"/>
                </a:ext>
              </a:extLst>
            </p:cNvPr>
            <p:cNvSpPr>
              <a:spLocks noChangeArrowheads="1"/>
            </p:cNvSpPr>
            <p:nvPr/>
          </p:nvSpPr>
          <p:spPr bwMode="auto">
            <a:xfrm>
              <a:off x="3696" y="2448"/>
              <a:ext cx="96" cy="96"/>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38931" name="Line 10">
              <a:extLst>
                <a:ext uri="{FF2B5EF4-FFF2-40B4-BE49-F238E27FC236}">
                  <a16:creationId xmlns:a16="http://schemas.microsoft.com/office/drawing/2014/main" id="{5956C852-9AFE-4B48-B732-E56100335D77}"/>
                </a:ext>
              </a:extLst>
            </p:cNvPr>
            <p:cNvSpPr>
              <a:spLocks noChangeShapeType="1"/>
            </p:cNvSpPr>
            <p:nvPr/>
          </p:nvSpPr>
          <p:spPr bwMode="auto">
            <a:xfrm>
              <a:off x="3792" y="2496"/>
              <a:ext cx="19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8932" name="Oval 11">
              <a:extLst>
                <a:ext uri="{FF2B5EF4-FFF2-40B4-BE49-F238E27FC236}">
                  <a16:creationId xmlns:a16="http://schemas.microsoft.com/office/drawing/2014/main" id="{5CDDF1CB-AD7D-1F47-B1D9-4594EC2944FA}"/>
                </a:ext>
              </a:extLst>
            </p:cNvPr>
            <p:cNvSpPr>
              <a:spLocks noChangeArrowheads="1"/>
            </p:cNvSpPr>
            <p:nvPr/>
          </p:nvSpPr>
          <p:spPr bwMode="auto">
            <a:xfrm>
              <a:off x="3552" y="2688"/>
              <a:ext cx="96" cy="96"/>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38933" name="Oval 12">
              <a:extLst>
                <a:ext uri="{FF2B5EF4-FFF2-40B4-BE49-F238E27FC236}">
                  <a16:creationId xmlns:a16="http://schemas.microsoft.com/office/drawing/2014/main" id="{3ABC0F72-A9BC-D14A-97EA-C0540E3508B1}"/>
                </a:ext>
              </a:extLst>
            </p:cNvPr>
            <p:cNvSpPr>
              <a:spLocks noChangeArrowheads="1"/>
            </p:cNvSpPr>
            <p:nvPr/>
          </p:nvSpPr>
          <p:spPr bwMode="auto">
            <a:xfrm>
              <a:off x="4128" y="2688"/>
              <a:ext cx="96" cy="9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38934" name="Line 13">
              <a:extLst>
                <a:ext uri="{FF2B5EF4-FFF2-40B4-BE49-F238E27FC236}">
                  <a16:creationId xmlns:a16="http://schemas.microsoft.com/office/drawing/2014/main" id="{680E5266-9312-D847-AD12-A7C61F270C0B}"/>
                </a:ext>
              </a:extLst>
            </p:cNvPr>
            <p:cNvSpPr>
              <a:spLocks noChangeShapeType="1"/>
            </p:cNvSpPr>
            <p:nvPr/>
          </p:nvSpPr>
          <p:spPr bwMode="auto">
            <a:xfrm>
              <a:off x="3648" y="2736"/>
              <a:ext cx="48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8935" name="Oval 14">
              <a:extLst>
                <a:ext uri="{FF2B5EF4-FFF2-40B4-BE49-F238E27FC236}">
                  <a16:creationId xmlns:a16="http://schemas.microsoft.com/office/drawing/2014/main" id="{E43980A8-544D-844D-B080-1CC0BB567B6A}"/>
                </a:ext>
              </a:extLst>
            </p:cNvPr>
            <p:cNvSpPr>
              <a:spLocks noChangeArrowheads="1"/>
            </p:cNvSpPr>
            <p:nvPr/>
          </p:nvSpPr>
          <p:spPr bwMode="auto">
            <a:xfrm>
              <a:off x="3408" y="2976"/>
              <a:ext cx="96" cy="96"/>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38936" name="Oval 15">
              <a:extLst>
                <a:ext uri="{FF2B5EF4-FFF2-40B4-BE49-F238E27FC236}">
                  <a16:creationId xmlns:a16="http://schemas.microsoft.com/office/drawing/2014/main" id="{B1E17FBF-D24E-E84C-AFD1-4F0584C566F3}"/>
                </a:ext>
              </a:extLst>
            </p:cNvPr>
            <p:cNvSpPr>
              <a:spLocks noChangeArrowheads="1"/>
            </p:cNvSpPr>
            <p:nvPr/>
          </p:nvSpPr>
          <p:spPr bwMode="auto">
            <a:xfrm>
              <a:off x="4320" y="2976"/>
              <a:ext cx="96" cy="9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38937" name="Line 16">
              <a:extLst>
                <a:ext uri="{FF2B5EF4-FFF2-40B4-BE49-F238E27FC236}">
                  <a16:creationId xmlns:a16="http://schemas.microsoft.com/office/drawing/2014/main" id="{388FDDEA-A7D7-4047-9850-B6833D84187A}"/>
                </a:ext>
              </a:extLst>
            </p:cNvPr>
            <p:cNvSpPr>
              <a:spLocks noChangeShapeType="1"/>
            </p:cNvSpPr>
            <p:nvPr/>
          </p:nvSpPr>
          <p:spPr bwMode="auto">
            <a:xfrm>
              <a:off x="3504" y="3024"/>
              <a:ext cx="816"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8938" name="Oval 17">
              <a:extLst>
                <a:ext uri="{FF2B5EF4-FFF2-40B4-BE49-F238E27FC236}">
                  <a16:creationId xmlns:a16="http://schemas.microsoft.com/office/drawing/2014/main" id="{009074B9-57B1-774C-9A1F-841046F059CA}"/>
                </a:ext>
              </a:extLst>
            </p:cNvPr>
            <p:cNvSpPr>
              <a:spLocks noChangeArrowheads="1"/>
            </p:cNvSpPr>
            <p:nvPr/>
          </p:nvSpPr>
          <p:spPr bwMode="auto">
            <a:xfrm>
              <a:off x="3312" y="3216"/>
              <a:ext cx="96" cy="96"/>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38939" name="Oval 18">
              <a:extLst>
                <a:ext uri="{FF2B5EF4-FFF2-40B4-BE49-F238E27FC236}">
                  <a16:creationId xmlns:a16="http://schemas.microsoft.com/office/drawing/2014/main" id="{752255F0-CC1A-7E47-AEE6-D01A1C743F28}"/>
                </a:ext>
              </a:extLst>
            </p:cNvPr>
            <p:cNvSpPr>
              <a:spLocks noChangeArrowheads="1"/>
            </p:cNvSpPr>
            <p:nvPr/>
          </p:nvSpPr>
          <p:spPr bwMode="auto">
            <a:xfrm>
              <a:off x="4464" y="3216"/>
              <a:ext cx="96" cy="9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38940" name="Oval 19">
              <a:extLst>
                <a:ext uri="{FF2B5EF4-FFF2-40B4-BE49-F238E27FC236}">
                  <a16:creationId xmlns:a16="http://schemas.microsoft.com/office/drawing/2014/main" id="{FCEBEB9A-12AF-A143-B757-952BACF0F892}"/>
                </a:ext>
              </a:extLst>
            </p:cNvPr>
            <p:cNvSpPr>
              <a:spLocks noChangeArrowheads="1"/>
            </p:cNvSpPr>
            <p:nvPr/>
          </p:nvSpPr>
          <p:spPr bwMode="auto">
            <a:xfrm>
              <a:off x="3792" y="3216"/>
              <a:ext cx="96" cy="9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38941" name="Oval 20">
              <a:extLst>
                <a:ext uri="{FF2B5EF4-FFF2-40B4-BE49-F238E27FC236}">
                  <a16:creationId xmlns:a16="http://schemas.microsoft.com/office/drawing/2014/main" id="{A4FF0766-14AB-4D46-A38E-91743DC55889}"/>
                </a:ext>
              </a:extLst>
            </p:cNvPr>
            <p:cNvSpPr>
              <a:spLocks noChangeArrowheads="1"/>
            </p:cNvSpPr>
            <p:nvPr/>
          </p:nvSpPr>
          <p:spPr bwMode="auto">
            <a:xfrm>
              <a:off x="3936" y="3216"/>
              <a:ext cx="96" cy="96"/>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38942" name="Line 21">
              <a:extLst>
                <a:ext uri="{FF2B5EF4-FFF2-40B4-BE49-F238E27FC236}">
                  <a16:creationId xmlns:a16="http://schemas.microsoft.com/office/drawing/2014/main" id="{B311393D-DF80-B145-B33F-D0A97151FA2F}"/>
                </a:ext>
              </a:extLst>
            </p:cNvPr>
            <p:cNvSpPr>
              <a:spLocks noChangeShapeType="1"/>
            </p:cNvSpPr>
            <p:nvPr/>
          </p:nvSpPr>
          <p:spPr bwMode="auto">
            <a:xfrm>
              <a:off x="4032" y="3264"/>
              <a:ext cx="43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8943" name="Text Box 22">
              <a:extLst>
                <a:ext uri="{FF2B5EF4-FFF2-40B4-BE49-F238E27FC236}">
                  <a16:creationId xmlns:a16="http://schemas.microsoft.com/office/drawing/2014/main" id="{03088485-E546-234E-88B6-2C5AEF585B9E}"/>
                </a:ext>
              </a:extLst>
            </p:cNvPr>
            <p:cNvSpPr txBox="1">
              <a:spLocks noChangeArrowheads="1"/>
            </p:cNvSpPr>
            <p:nvPr/>
          </p:nvSpPr>
          <p:spPr bwMode="auto">
            <a:xfrm>
              <a:off x="3504" y="2233"/>
              <a:ext cx="2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400" b="1">
                  <a:solidFill>
                    <a:schemeClr val="accent2"/>
                  </a:solidFill>
                </a:rPr>
                <a:t>q</a:t>
              </a:r>
            </a:p>
          </p:txBody>
        </p:sp>
        <p:grpSp>
          <p:nvGrpSpPr>
            <p:cNvPr id="38944" name="Group 23">
              <a:extLst>
                <a:ext uri="{FF2B5EF4-FFF2-40B4-BE49-F238E27FC236}">
                  <a16:creationId xmlns:a16="http://schemas.microsoft.com/office/drawing/2014/main" id="{5A1A6DF8-DB6E-9043-8D98-678BBE9470D5}"/>
                </a:ext>
              </a:extLst>
            </p:cNvPr>
            <p:cNvGrpSpPr>
              <a:grpSpLocks/>
            </p:cNvGrpSpPr>
            <p:nvPr/>
          </p:nvGrpSpPr>
          <p:grpSpPr bwMode="auto">
            <a:xfrm>
              <a:off x="3984" y="2233"/>
              <a:ext cx="271" cy="311"/>
              <a:chOff x="3984" y="2233"/>
              <a:chExt cx="271" cy="311"/>
            </a:xfrm>
          </p:grpSpPr>
          <p:sp>
            <p:nvSpPr>
              <p:cNvPr id="38951" name="Oval 24">
                <a:extLst>
                  <a:ext uri="{FF2B5EF4-FFF2-40B4-BE49-F238E27FC236}">
                    <a16:creationId xmlns:a16="http://schemas.microsoft.com/office/drawing/2014/main" id="{7796C830-2F7B-CF40-B820-6169C716BBC7}"/>
                  </a:ext>
                </a:extLst>
              </p:cNvPr>
              <p:cNvSpPr>
                <a:spLocks noChangeArrowheads="1"/>
              </p:cNvSpPr>
              <p:nvPr/>
            </p:nvSpPr>
            <p:spPr bwMode="auto">
              <a:xfrm>
                <a:off x="3984" y="2448"/>
                <a:ext cx="96" cy="9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38952" name="Text Box 25">
                <a:extLst>
                  <a:ext uri="{FF2B5EF4-FFF2-40B4-BE49-F238E27FC236}">
                    <a16:creationId xmlns:a16="http://schemas.microsoft.com/office/drawing/2014/main" id="{A2B171CF-CD6A-E043-BEEF-CDCEE7AF05E2}"/>
                  </a:ext>
                </a:extLst>
              </p:cNvPr>
              <p:cNvSpPr txBox="1">
                <a:spLocks noChangeArrowheads="1"/>
              </p:cNvSpPr>
              <p:nvPr/>
            </p:nvSpPr>
            <p:spPr bwMode="auto">
              <a:xfrm>
                <a:off x="4022" y="2233"/>
                <a:ext cx="2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400" b="1">
                    <a:solidFill>
                      <a:srgbClr val="FF0000"/>
                    </a:solidFill>
                  </a:rPr>
                  <a:t>q</a:t>
                </a:r>
              </a:p>
            </p:txBody>
          </p:sp>
          <p:sp>
            <p:nvSpPr>
              <p:cNvPr id="38953" name="Line 26">
                <a:extLst>
                  <a:ext uri="{FF2B5EF4-FFF2-40B4-BE49-F238E27FC236}">
                    <a16:creationId xmlns:a16="http://schemas.microsoft.com/office/drawing/2014/main" id="{0E318613-5048-894F-95D5-4A0EEF2B79B2}"/>
                  </a:ext>
                </a:extLst>
              </p:cNvPr>
              <p:cNvSpPr>
                <a:spLocks noChangeShapeType="1"/>
              </p:cNvSpPr>
              <p:nvPr/>
            </p:nvSpPr>
            <p:spPr bwMode="auto">
              <a:xfrm>
                <a:off x="4080" y="2304"/>
                <a:ext cx="96"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38945" name="Text Box 27">
              <a:extLst>
                <a:ext uri="{FF2B5EF4-FFF2-40B4-BE49-F238E27FC236}">
                  <a16:creationId xmlns:a16="http://schemas.microsoft.com/office/drawing/2014/main" id="{2CFF5E3C-0467-8740-9D72-A5F9BE74BEB8}"/>
                </a:ext>
              </a:extLst>
            </p:cNvPr>
            <p:cNvSpPr txBox="1">
              <a:spLocks noChangeArrowheads="1"/>
            </p:cNvSpPr>
            <p:nvPr/>
          </p:nvSpPr>
          <p:spPr bwMode="auto">
            <a:xfrm>
              <a:off x="3168" y="3264"/>
              <a:ext cx="2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400" b="1">
                  <a:solidFill>
                    <a:schemeClr val="accent2"/>
                  </a:solidFill>
                </a:rPr>
                <a:t>q</a:t>
              </a:r>
            </a:p>
          </p:txBody>
        </p:sp>
        <p:sp>
          <p:nvSpPr>
            <p:cNvPr id="38946" name="Text Box 28">
              <a:extLst>
                <a:ext uri="{FF2B5EF4-FFF2-40B4-BE49-F238E27FC236}">
                  <a16:creationId xmlns:a16="http://schemas.microsoft.com/office/drawing/2014/main" id="{070E156D-E7ED-944F-9A8F-D6A7CDA7FB3B}"/>
                </a:ext>
              </a:extLst>
            </p:cNvPr>
            <p:cNvSpPr txBox="1">
              <a:spLocks noChangeArrowheads="1"/>
            </p:cNvSpPr>
            <p:nvPr/>
          </p:nvSpPr>
          <p:spPr bwMode="auto">
            <a:xfrm>
              <a:off x="3895" y="3264"/>
              <a:ext cx="2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400" b="1">
                  <a:solidFill>
                    <a:schemeClr val="accent2"/>
                  </a:solidFill>
                </a:rPr>
                <a:t>q</a:t>
              </a:r>
            </a:p>
          </p:txBody>
        </p:sp>
        <p:sp>
          <p:nvSpPr>
            <p:cNvPr id="38947" name="Text Box 29">
              <a:extLst>
                <a:ext uri="{FF2B5EF4-FFF2-40B4-BE49-F238E27FC236}">
                  <a16:creationId xmlns:a16="http://schemas.microsoft.com/office/drawing/2014/main" id="{65EC4B31-F8D0-7F40-9202-B700F06C9FD5}"/>
                </a:ext>
              </a:extLst>
            </p:cNvPr>
            <p:cNvSpPr txBox="1">
              <a:spLocks noChangeArrowheads="1"/>
            </p:cNvSpPr>
            <p:nvPr/>
          </p:nvSpPr>
          <p:spPr bwMode="auto">
            <a:xfrm>
              <a:off x="3686" y="3289"/>
              <a:ext cx="2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400" b="1">
                  <a:solidFill>
                    <a:srgbClr val="FF0000"/>
                  </a:solidFill>
                </a:rPr>
                <a:t>q</a:t>
              </a:r>
            </a:p>
          </p:txBody>
        </p:sp>
        <p:sp>
          <p:nvSpPr>
            <p:cNvPr id="38948" name="Line 30">
              <a:extLst>
                <a:ext uri="{FF2B5EF4-FFF2-40B4-BE49-F238E27FC236}">
                  <a16:creationId xmlns:a16="http://schemas.microsoft.com/office/drawing/2014/main" id="{9C245738-7DDC-664E-B794-7B97C54B899F}"/>
                </a:ext>
              </a:extLst>
            </p:cNvPr>
            <p:cNvSpPr>
              <a:spLocks noChangeShapeType="1"/>
            </p:cNvSpPr>
            <p:nvPr/>
          </p:nvSpPr>
          <p:spPr bwMode="auto">
            <a:xfrm>
              <a:off x="3744" y="3360"/>
              <a:ext cx="96"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8949" name="Text Box 31">
              <a:extLst>
                <a:ext uri="{FF2B5EF4-FFF2-40B4-BE49-F238E27FC236}">
                  <a16:creationId xmlns:a16="http://schemas.microsoft.com/office/drawing/2014/main" id="{A1D51725-49C5-9A44-86CA-C1466CFFF7C4}"/>
                </a:ext>
              </a:extLst>
            </p:cNvPr>
            <p:cNvSpPr txBox="1">
              <a:spLocks noChangeArrowheads="1"/>
            </p:cNvSpPr>
            <p:nvPr/>
          </p:nvSpPr>
          <p:spPr bwMode="auto">
            <a:xfrm>
              <a:off x="4502" y="3264"/>
              <a:ext cx="2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400" b="1">
                  <a:solidFill>
                    <a:srgbClr val="FF0000"/>
                  </a:solidFill>
                </a:rPr>
                <a:t>q</a:t>
              </a:r>
            </a:p>
          </p:txBody>
        </p:sp>
        <p:sp>
          <p:nvSpPr>
            <p:cNvPr id="38950" name="Line 32">
              <a:extLst>
                <a:ext uri="{FF2B5EF4-FFF2-40B4-BE49-F238E27FC236}">
                  <a16:creationId xmlns:a16="http://schemas.microsoft.com/office/drawing/2014/main" id="{4C0D4B3F-15EC-F44B-ACF4-8A1BB60E3178}"/>
                </a:ext>
              </a:extLst>
            </p:cNvPr>
            <p:cNvSpPr>
              <a:spLocks noChangeShapeType="1"/>
            </p:cNvSpPr>
            <p:nvPr/>
          </p:nvSpPr>
          <p:spPr bwMode="auto">
            <a:xfrm>
              <a:off x="4560" y="3335"/>
              <a:ext cx="96"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38919" name="Text Box 33">
            <a:extLst>
              <a:ext uri="{FF2B5EF4-FFF2-40B4-BE49-F238E27FC236}">
                <a16:creationId xmlns:a16="http://schemas.microsoft.com/office/drawing/2014/main" id="{57BD1025-0407-9C41-B845-57415C135F68}"/>
              </a:ext>
            </a:extLst>
          </p:cNvPr>
          <p:cNvSpPr txBox="1">
            <a:spLocks noChangeArrowheads="1"/>
          </p:cNvSpPr>
          <p:nvPr/>
        </p:nvSpPr>
        <p:spPr bwMode="auto">
          <a:xfrm>
            <a:off x="4648200" y="5638800"/>
            <a:ext cx="43291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600" b="1">
                <a:solidFill>
                  <a:schemeClr val="accent2"/>
                </a:solidFill>
              </a:rPr>
              <a:t>Quark pairs can be produced from vacuum</a:t>
            </a:r>
          </a:p>
          <a:p>
            <a:pPr eaLnBrk="1" hangingPunct="1">
              <a:spcBef>
                <a:spcPct val="0"/>
              </a:spcBef>
              <a:buFontTx/>
              <a:buNone/>
            </a:pPr>
            <a:r>
              <a:rPr lang="en-US" altLang="zh-CN" sz="1600" b="1">
                <a:solidFill>
                  <a:schemeClr val="accent2"/>
                </a:solidFill>
              </a:rPr>
              <a:t>No free quark can be observed</a:t>
            </a:r>
          </a:p>
        </p:txBody>
      </p:sp>
      <p:sp>
        <p:nvSpPr>
          <p:cNvPr id="38920" name="Rectangle 34">
            <a:extLst>
              <a:ext uri="{FF2B5EF4-FFF2-40B4-BE49-F238E27FC236}">
                <a16:creationId xmlns:a16="http://schemas.microsoft.com/office/drawing/2014/main" id="{062ADA40-A0AB-4D43-BDF7-F3AF9B32C49A}"/>
              </a:ext>
            </a:extLst>
          </p:cNvPr>
          <p:cNvSpPr>
            <a:spLocks noChangeArrowheads="1"/>
          </p:cNvSpPr>
          <p:nvPr/>
        </p:nvSpPr>
        <p:spPr bwMode="auto">
          <a:xfrm>
            <a:off x="4419600" y="1036638"/>
            <a:ext cx="4648200" cy="5446962"/>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nvGrpSpPr>
          <p:cNvPr id="38921" name="Group 35">
            <a:extLst>
              <a:ext uri="{FF2B5EF4-FFF2-40B4-BE49-F238E27FC236}">
                <a16:creationId xmlns:a16="http://schemas.microsoft.com/office/drawing/2014/main" id="{EEC439CF-C2BF-0342-B8EB-57EC17773351}"/>
              </a:ext>
            </a:extLst>
          </p:cNvPr>
          <p:cNvGrpSpPr>
            <a:grpSpLocks/>
          </p:cNvGrpSpPr>
          <p:nvPr/>
        </p:nvGrpSpPr>
        <p:grpSpPr bwMode="auto">
          <a:xfrm>
            <a:off x="395288" y="3389313"/>
            <a:ext cx="3656112" cy="3368609"/>
            <a:chOff x="48" y="1008"/>
            <a:chExt cx="2767" cy="2756"/>
          </a:xfrm>
        </p:grpSpPr>
        <p:pic>
          <p:nvPicPr>
            <p:cNvPr id="38923" name="Picture 36">
              <a:extLst>
                <a:ext uri="{FF2B5EF4-FFF2-40B4-BE49-F238E27FC236}">
                  <a16:creationId xmlns:a16="http://schemas.microsoft.com/office/drawing/2014/main" id="{6A031CF7-0677-864F-81BA-EC794F7F8D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 y="1008"/>
              <a:ext cx="2600" cy="2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4" name="Text Box 37">
              <a:extLst>
                <a:ext uri="{FF2B5EF4-FFF2-40B4-BE49-F238E27FC236}">
                  <a16:creationId xmlns:a16="http://schemas.microsoft.com/office/drawing/2014/main" id="{3363A837-0710-B743-A80C-4362EEFD40B6}"/>
                </a:ext>
              </a:extLst>
            </p:cNvPr>
            <p:cNvSpPr txBox="1">
              <a:spLocks noChangeArrowheads="1"/>
            </p:cNvSpPr>
            <p:nvPr/>
          </p:nvSpPr>
          <p:spPr bwMode="auto">
            <a:xfrm>
              <a:off x="816" y="3552"/>
              <a:ext cx="1383" cy="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600" b="1">
                  <a:solidFill>
                    <a:srgbClr val="FF0000"/>
                  </a:solidFill>
                </a:rPr>
                <a:t>Momentum Transfer </a:t>
              </a:r>
            </a:p>
          </p:txBody>
        </p:sp>
        <p:sp>
          <p:nvSpPr>
            <p:cNvPr id="38925" name="Text Box 38">
              <a:extLst>
                <a:ext uri="{FF2B5EF4-FFF2-40B4-BE49-F238E27FC236}">
                  <a16:creationId xmlns:a16="http://schemas.microsoft.com/office/drawing/2014/main" id="{780D8A32-7C72-614A-BBE1-6AE1E8958219}"/>
                </a:ext>
              </a:extLst>
            </p:cNvPr>
            <p:cNvSpPr txBox="1">
              <a:spLocks noChangeArrowheads="1"/>
            </p:cNvSpPr>
            <p:nvPr/>
          </p:nvSpPr>
          <p:spPr bwMode="auto">
            <a:xfrm rot="-5400000">
              <a:off x="-522" y="2218"/>
              <a:ext cx="1372"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800" b="1">
                  <a:solidFill>
                    <a:srgbClr val="FF0000"/>
                  </a:solidFill>
                </a:rPr>
                <a:t>Coupling Strength</a:t>
              </a:r>
            </a:p>
          </p:txBody>
        </p:sp>
        <p:sp>
          <p:nvSpPr>
            <p:cNvPr id="38927" name="Text Box 40">
              <a:extLst>
                <a:ext uri="{FF2B5EF4-FFF2-40B4-BE49-F238E27FC236}">
                  <a16:creationId xmlns:a16="http://schemas.microsoft.com/office/drawing/2014/main" id="{91430D78-E3AC-1641-ABD8-ED75A78DDD98}"/>
                </a:ext>
              </a:extLst>
            </p:cNvPr>
            <p:cNvSpPr txBox="1">
              <a:spLocks noChangeArrowheads="1"/>
            </p:cNvSpPr>
            <p:nvPr/>
          </p:nvSpPr>
          <p:spPr bwMode="auto">
            <a:xfrm>
              <a:off x="1075" y="2760"/>
              <a:ext cx="113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400" b="1" dirty="0">
                  <a:solidFill>
                    <a:srgbClr val="FF0000"/>
                  </a:solidFill>
                </a:rPr>
                <a:t>Shorter distance </a:t>
              </a:r>
              <a:r>
                <a:rPr lang="en-US" altLang="zh-CN" sz="1400" b="1" dirty="0">
                  <a:solidFill>
                    <a:srgbClr val="FF0000"/>
                  </a:solidFill>
                  <a:sym typeface="Wingdings" pitchFamily="2" charset="2"/>
                </a:rPr>
                <a:t></a:t>
              </a:r>
              <a:endParaRPr lang="en-US" altLang="zh-CN" sz="1400" b="1" dirty="0">
                <a:solidFill>
                  <a:srgbClr val="FF0000"/>
                </a:solidFill>
              </a:endParaRPr>
            </a:p>
          </p:txBody>
        </p:sp>
        <p:sp>
          <p:nvSpPr>
            <p:cNvPr id="38928" name="Text Box 41">
              <a:extLst>
                <a:ext uri="{FF2B5EF4-FFF2-40B4-BE49-F238E27FC236}">
                  <a16:creationId xmlns:a16="http://schemas.microsoft.com/office/drawing/2014/main" id="{8BE66F69-117D-944B-A193-E075BF3FC1B1}"/>
                </a:ext>
              </a:extLst>
            </p:cNvPr>
            <p:cNvSpPr txBox="1">
              <a:spLocks noChangeArrowheads="1"/>
            </p:cNvSpPr>
            <p:nvPr/>
          </p:nvSpPr>
          <p:spPr bwMode="auto">
            <a:xfrm>
              <a:off x="2400" y="3408"/>
              <a:ext cx="41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400" b="1"/>
                <a:t>(GeV)</a:t>
              </a:r>
            </a:p>
          </p:txBody>
        </p:sp>
      </p:grpSp>
      <p:sp>
        <p:nvSpPr>
          <p:cNvPr id="38922" name="Line 32">
            <a:extLst>
              <a:ext uri="{FF2B5EF4-FFF2-40B4-BE49-F238E27FC236}">
                <a16:creationId xmlns:a16="http://schemas.microsoft.com/office/drawing/2014/main" id="{15851291-6CDF-634E-B7DE-31EDAC5FED6F}"/>
              </a:ext>
            </a:extLst>
          </p:cNvPr>
          <p:cNvSpPr>
            <a:spLocks noChangeShapeType="1"/>
          </p:cNvSpPr>
          <p:nvPr/>
        </p:nvSpPr>
        <p:spPr bwMode="auto">
          <a:xfrm>
            <a:off x="395288" y="914400"/>
            <a:ext cx="82804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3" name="Text Box 3">
            <a:extLst>
              <a:ext uri="{FF2B5EF4-FFF2-40B4-BE49-F238E27FC236}">
                <a16:creationId xmlns:a16="http://schemas.microsoft.com/office/drawing/2014/main" id="{F9E13DFA-6335-1B45-B292-A3292D484168}"/>
              </a:ext>
            </a:extLst>
          </p:cNvPr>
          <p:cNvSpPr txBox="1">
            <a:spLocks noChangeArrowheads="1"/>
          </p:cNvSpPr>
          <p:nvPr/>
        </p:nvSpPr>
        <p:spPr bwMode="auto">
          <a:xfrm>
            <a:off x="691462" y="3095892"/>
            <a:ext cx="30748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400" b="1" dirty="0">
                <a:solidFill>
                  <a:schemeClr val="accent2"/>
                </a:solidFill>
              </a:rPr>
              <a:t>    </a:t>
            </a:r>
            <a:r>
              <a:rPr lang="en-US" altLang="zh-CN" sz="2000" b="1" dirty="0">
                <a:solidFill>
                  <a:schemeClr val="accent2"/>
                </a:solidFill>
              </a:rPr>
              <a:t>Asymptotic Freedom</a:t>
            </a:r>
          </a:p>
        </p:txBody>
      </p:sp>
      <p:pic>
        <p:nvPicPr>
          <p:cNvPr id="44" name="Picture 1028">
            <a:extLst>
              <a:ext uri="{FF2B5EF4-FFF2-40B4-BE49-F238E27FC236}">
                <a16:creationId xmlns:a16="http://schemas.microsoft.com/office/drawing/2014/main" id="{53D74444-4CB3-034C-8062-4DC68A62C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571" t="32762" r="44000" b="26857"/>
          <a:stretch>
            <a:fillRect/>
          </a:stretch>
        </p:blipFill>
        <p:spPr bwMode="auto">
          <a:xfrm>
            <a:off x="990599" y="1023948"/>
            <a:ext cx="2667001" cy="2049011"/>
          </a:xfrm>
          <a:prstGeom prst="rect">
            <a:avLst/>
          </a:prstGeom>
          <a:noFill/>
          <a:ln w="9525">
            <a:solidFill>
              <a:schemeClr val="accent2"/>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3" name="Arc 5">
            <a:extLst>
              <a:ext uri="{FF2B5EF4-FFF2-40B4-BE49-F238E27FC236}">
                <a16:creationId xmlns:a16="http://schemas.microsoft.com/office/drawing/2014/main" id="{1939E2BD-D6F5-8041-B1D8-49C04FE73AE2}"/>
              </a:ext>
            </a:extLst>
          </p:cNvPr>
          <p:cNvSpPr>
            <a:spLocks/>
          </p:cNvSpPr>
          <p:nvPr/>
        </p:nvSpPr>
        <p:spPr bwMode="auto">
          <a:xfrm>
            <a:off x="3962400" y="1406525"/>
            <a:ext cx="76200" cy="1524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pic>
        <p:nvPicPr>
          <p:cNvPr id="114698" name="Picture 10">
            <a:extLst>
              <a:ext uri="{FF2B5EF4-FFF2-40B4-BE49-F238E27FC236}">
                <a16:creationId xmlns:a16="http://schemas.microsoft.com/office/drawing/2014/main" id="{3C434925-47B6-4942-A414-77FFB7A93E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764704"/>
            <a:ext cx="4419600" cy="3962400"/>
          </a:xfrm>
          <a:prstGeom prst="rect">
            <a:avLst/>
          </a:prstGeom>
          <a:noFill/>
          <a:extLst>
            <a:ext uri="{909E8E84-426E-40DD-AFC4-6F175D3DCCD1}">
              <a14:hiddenFill xmlns:a14="http://schemas.microsoft.com/office/drawing/2010/main">
                <a:solidFill>
                  <a:srgbClr val="FFFFFF"/>
                </a:solidFill>
              </a14:hiddenFill>
            </a:ext>
          </a:extLst>
        </p:spPr>
      </p:pic>
      <p:grpSp>
        <p:nvGrpSpPr>
          <p:cNvPr id="114699" name="Group 11">
            <a:extLst>
              <a:ext uri="{FF2B5EF4-FFF2-40B4-BE49-F238E27FC236}">
                <a16:creationId xmlns:a16="http://schemas.microsoft.com/office/drawing/2014/main" id="{325ACE17-E87B-0A45-B423-5379236B4DCE}"/>
              </a:ext>
            </a:extLst>
          </p:cNvPr>
          <p:cNvGrpSpPr>
            <a:grpSpLocks/>
          </p:cNvGrpSpPr>
          <p:nvPr/>
        </p:nvGrpSpPr>
        <p:grpSpPr bwMode="auto">
          <a:xfrm>
            <a:off x="1043608" y="1052736"/>
            <a:ext cx="3441700" cy="2743200"/>
            <a:chOff x="2736" y="2064"/>
            <a:chExt cx="2168" cy="1728"/>
          </a:xfrm>
        </p:grpSpPr>
        <p:sp>
          <p:nvSpPr>
            <p:cNvPr id="114700" name="Line 12">
              <a:extLst>
                <a:ext uri="{FF2B5EF4-FFF2-40B4-BE49-F238E27FC236}">
                  <a16:creationId xmlns:a16="http://schemas.microsoft.com/office/drawing/2014/main" id="{8D06995E-587C-0849-B945-D9021972EF40}"/>
                </a:ext>
              </a:extLst>
            </p:cNvPr>
            <p:cNvSpPr>
              <a:spLocks noChangeShapeType="1"/>
            </p:cNvSpPr>
            <p:nvPr/>
          </p:nvSpPr>
          <p:spPr bwMode="auto">
            <a:xfrm>
              <a:off x="2736" y="3120"/>
              <a:ext cx="2112" cy="0"/>
            </a:xfrm>
            <a:prstGeom prst="line">
              <a:avLst/>
            </a:prstGeom>
            <a:noFill/>
            <a:ln w="28575">
              <a:solidFill>
                <a:srgbClr val="0066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4701" name="Line 13">
              <a:extLst>
                <a:ext uri="{FF2B5EF4-FFF2-40B4-BE49-F238E27FC236}">
                  <a16:creationId xmlns:a16="http://schemas.microsoft.com/office/drawing/2014/main" id="{835B4A30-8111-F945-AE38-7848121065E2}"/>
                </a:ext>
              </a:extLst>
            </p:cNvPr>
            <p:cNvSpPr>
              <a:spLocks noChangeShapeType="1"/>
            </p:cNvSpPr>
            <p:nvPr/>
          </p:nvSpPr>
          <p:spPr bwMode="auto">
            <a:xfrm flipV="1">
              <a:off x="3744" y="2160"/>
              <a:ext cx="0" cy="1632"/>
            </a:xfrm>
            <a:prstGeom prst="line">
              <a:avLst/>
            </a:prstGeom>
            <a:noFill/>
            <a:ln w="28575">
              <a:solidFill>
                <a:srgbClr val="0066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4702" name="Freeform 14">
              <a:extLst>
                <a:ext uri="{FF2B5EF4-FFF2-40B4-BE49-F238E27FC236}">
                  <a16:creationId xmlns:a16="http://schemas.microsoft.com/office/drawing/2014/main" id="{384709F9-199C-4D4C-B191-8B9054C52019}"/>
                </a:ext>
              </a:extLst>
            </p:cNvPr>
            <p:cNvSpPr>
              <a:spLocks/>
            </p:cNvSpPr>
            <p:nvPr/>
          </p:nvSpPr>
          <p:spPr bwMode="auto">
            <a:xfrm>
              <a:off x="3744" y="2592"/>
              <a:ext cx="768" cy="528"/>
            </a:xfrm>
            <a:custGeom>
              <a:avLst/>
              <a:gdLst>
                <a:gd name="T0" fmla="*/ 0 w 624"/>
                <a:gd name="T1" fmla="*/ 384 h 384"/>
                <a:gd name="T2" fmla="*/ 384 w 624"/>
                <a:gd name="T3" fmla="*/ 288 h 384"/>
                <a:gd name="T4" fmla="*/ 624 w 624"/>
                <a:gd name="T5" fmla="*/ 0 h 384"/>
              </a:gdLst>
              <a:ahLst/>
              <a:cxnLst>
                <a:cxn ang="0">
                  <a:pos x="T0" y="T1"/>
                </a:cxn>
                <a:cxn ang="0">
                  <a:pos x="T2" y="T3"/>
                </a:cxn>
                <a:cxn ang="0">
                  <a:pos x="T4" y="T5"/>
                </a:cxn>
              </a:cxnLst>
              <a:rect l="0" t="0" r="r" b="b"/>
              <a:pathLst>
                <a:path w="624" h="384">
                  <a:moveTo>
                    <a:pt x="0" y="384"/>
                  </a:moveTo>
                  <a:cubicBezTo>
                    <a:pt x="140" y="368"/>
                    <a:pt x="280" y="352"/>
                    <a:pt x="384" y="288"/>
                  </a:cubicBezTo>
                  <a:cubicBezTo>
                    <a:pt x="488" y="224"/>
                    <a:pt x="556" y="112"/>
                    <a:pt x="624" y="0"/>
                  </a:cubicBezTo>
                </a:path>
              </a:pathLst>
            </a:custGeom>
            <a:noFill/>
            <a:ln w="38100">
              <a:solidFill>
                <a:srgbClr val="0066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4703" name="Freeform 15">
              <a:extLst>
                <a:ext uri="{FF2B5EF4-FFF2-40B4-BE49-F238E27FC236}">
                  <a16:creationId xmlns:a16="http://schemas.microsoft.com/office/drawing/2014/main" id="{AD0DB241-5458-674F-B815-A0CDC16E93FA}"/>
                </a:ext>
              </a:extLst>
            </p:cNvPr>
            <p:cNvSpPr>
              <a:spLocks/>
            </p:cNvSpPr>
            <p:nvPr/>
          </p:nvSpPr>
          <p:spPr bwMode="auto">
            <a:xfrm flipH="1" flipV="1">
              <a:off x="2976" y="3120"/>
              <a:ext cx="768" cy="528"/>
            </a:xfrm>
            <a:custGeom>
              <a:avLst/>
              <a:gdLst>
                <a:gd name="T0" fmla="*/ 0 w 624"/>
                <a:gd name="T1" fmla="*/ 384 h 384"/>
                <a:gd name="T2" fmla="*/ 384 w 624"/>
                <a:gd name="T3" fmla="*/ 288 h 384"/>
                <a:gd name="T4" fmla="*/ 624 w 624"/>
                <a:gd name="T5" fmla="*/ 0 h 384"/>
              </a:gdLst>
              <a:ahLst/>
              <a:cxnLst>
                <a:cxn ang="0">
                  <a:pos x="T0" y="T1"/>
                </a:cxn>
                <a:cxn ang="0">
                  <a:pos x="T2" y="T3"/>
                </a:cxn>
                <a:cxn ang="0">
                  <a:pos x="T4" y="T5"/>
                </a:cxn>
              </a:cxnLst>
              <a:rect l="0" t="0" r="r" b="b"/>
              <a:pathLst>
                <a:path w="624" h="384">
                  <a:moveTo>
                    <a:pt x="0" y="384"/>
                  </a:moveTo>
                  <a:cubicBezTo>
                    <a:pt x="140" y="368"/>
                    <a:pt x="280" y="352"/>
                    <a:pt x="384" y="288"/>
                  </a:cubicBezTo>
                  <a:cubicBezTo>
                    <a:pt x="488" y="224"/>
                    <a:pt x="556" y="112"/>
                    <a:pt x="624" y="0"/>
                  </a:cubicBezTo>
                </a:path>
              </a:pathLst>
            </a:custGeom>
            <a:noFill/>
            <a:ln w="38100">
              <a:solidFill>
                <a:srgbClr val="0066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4704" name="Text Box 16">
              <a:extLst>
                <a:ext uri="{FF2B5EF4-FFF2-40B4-BE49-F238E27FC236}">
                  <a16:creationId xmlns:a16="http://schemas.microsoft.com/office/drawing/2014/main" id="{1EDADDC6-DE61-4F44-BFA7-6711B274C23B}"/>
                </a:ext>
              </a:extLst>
            </p:cNvPr>
            <p:cNvSpPr txBox="1">
              <a:spLocks noChangeArrowheads="1"/>
            </p:cNvSpPr>
            <p:nvPr/>
          </p:nvSpPr>
          <p:spPr bwMode="auto">
            <a:xfrm>
              <a:off x="4292" y="3062"/>
              <a:ext cx="6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b="1" dirty="0">
                  <a:solidFill>
                    <a:schemeClr val="hlink"/>
                  </a:solidFill>
                  <a:latin typeface="Times New Roman" panose="02020603050405020304" pitchFamily="18" charset="0"/>
                  <a:ea typeface="宋体" panose="02010600030101010101" pitchFamily="2" charset="-122"/>
                </a:rPr>
                <a:t>rapidity</a:t>
              </a:r>
            </a:p>
          </p:txBody>
        </p:sp>
        <p:sp>
          <p:nvSpPr>
            <p:cNvPr id="114705" name="Text Box 17">
              <a:extLst>
                <a:ext uri="{FF2B5EF4-FFF2-40B4-BE49-F238E27FC236}">
                  <a16:creationId xmlns:a16="http://schemas.microsoft.com/office/drawing/2014/main" id="{89611D93-E13A-7646-A603-CCDA9D2667D7}"/>
                </a:ext>
              </a:extLst>
            </p:cNvPr>
            <p:cNvSpPr txBox="1">
              <a:spLocks noChangeArrowheads="1"/>
            </p:cNvSpPr>
            <p:nvPr/>
          </p:nvSpPr>
          <p:spPr bwMode="auto">
            <a:xfrm>
              <a:off x="3154" y="2064"/>
              <a:ext cx="14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b="1" dirty="0">
                  <a:solidFill>
                    <a:schemeClr val="hlink"/>
                  </a:solidFill>
                  <a:latin typeface="Times New Roman" panose="02020603050405020304" pitchFamily="18" charset="0"/>
                  <a:ea typeface="宋体" panose="02010600030101010101" pitchFamily="2" charset="-122"/>
                </a:rPr>
                <a:t>&lt;px&gt; or directed flow</a:t>
              </a:r>
            </a:p>
          </p:txBody>
        </p:sp>
      </p:grpSp>
      <p:pic>
        <p:nvPicPr>
          <p:cNvPr id="33" name="Picture 2" descr="v2_define">
            <a:extLst>
              <a:ext uri="{FF2B5EF4-FFF2-40B4-BE49-F238E27FC236}">
                <a16:creationId xmlns:a16="http://schemas.microsoft.com/office/drawing/2014/main" id="{22213FAB-6B7C-3942-AF21-66E8C59BE6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522"/>
          <a:stretch>
            <a:fillRect/>
          </a:stretch>
        </p:blipFill>
        <p:spPr bwMode="auto">
          <a:xfrm>
            <a:off x="5463208" y="998761"/>
            <a:ext cx="32004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5">
            <a:extLst>
              <a:ext uri="{FF2B5EF4-FFF2-40B4-BE49-F238E27FC236}">
                <a16:creationId xmlns:a16="http://schemas.microsoft.com/office/drawing/2014/main" id="{83D725C4-6675-9A46-84F0-AF66C098A2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004" y="4534201"/>
            <a:ext cx="1306513"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oup 1">
            <a:extLst>
              <a:ext uri="{FF2B5EF4-FFF2-40B4-BE49-F238E27FC236}">
                <a16:creationId xmlns:a16="http://schemas.microsoft.com/office/drawing/2014/main" id="{83CEFDB2-B303-D149-8A92-3C3B7651C1AF}"/>
              </a:ext>
            </a:extLst>
          </p:cNvPr>
          <p:cNvGrpSpPr>
            <a:grpSpLocks/>
          </p:cNvGrpSpPr>
          <p:nvPr/>
        </p:nvGrpSpPr>
        <p:grpSpPr bwMode="auto">
          <a:xfrm>
            <a:off x="1933818" y="4819179"/>
            <a:ext cx="2644594" cy="2071464"/>
            <a:chOff x="366713" y="3373438"/>
            <a:chExt cx="3122612" cy="2216150"/>
          </a:xfrm>
        </p:grpSpPr>
        <p:pic>
          <p:nvPicPr>
            <p:cNvPr id="37" name="Picture 5">
              <a:extLst>
                <a:ext uri="{FF2B5EF4-FFF2-40B4-BE49-F238E27FC236}">
                  <a16:creationId xmlns:a16="http://schemas.microsoft.com/office/drawing/2014/main" id="{C9FD9E6D-29F0-DF47-BA21-14EA6B962C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713" y="3587750"/>
              <a:ext cx="2819400"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 name="Group 51">
              <a:extLst>
                <a:ext uri="{FF2B5EF4-FFF2-40B4-BE49-F238E27FC236}">
                  <a16:creationId xmlns:a16="http://schemas.microsoft.com/office/drawing/2014/main" id="{6ABFB068-BEBF-0640-BBF9-CA8DADD14860}"/>
                </a:ext>
              </a:extLst>
            </p:cNvPr>
            <p:cNvGrpSpPr>
              <a:grpSpLocks/>
            </p:cNvGrpSpPr>
            <p:nvPr/>
          </p:nvGrpSpPr>
          <p:grpSpPr bwMode="auto">
            <a:xfrm>
              <a:off x="886874" y="3373438"/>
              <a:ext cx="2602451" cy="2216150"/>
              <a:chOff x="346959" y="685800"/>
              <a:chExt cx="4169957" cy="3176237"/>
            </a:xfrm>
          </p:grpSpPr>
          <p:sp>
            <p:nvSpPr>
              <p:cNvPr id="39" name="TextBox 52">
                <a:extLst>
                  <a:ext uri="{FF2B5EF4-FFF2-40B4-BE49-F238E27FC236}">
                    <a16:creationId xmlns:a16="http://schemas.microsoft.com/office/drawing/2014/main" id="{89DF86E6-492D-F643-B4FE-65BFF21C8773}"/>
                  </a:ext>
                </a:extLst>
              </p:cNvPr>
              <p:cNvSpPr txBox="1">
                <a:spLocks noChangeArrowheads="1"/>
              </p:cNvSpPr>
              <p:nvPr/>
            </p:nvSpPr>
            <p:spPr bwMode="auto">
              <a:xfrm>
                <a:off x="2919668" y="685800"/>
                <a:ext cx="706916" cy="66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zh-CN" b="1">
                    <a:latin typeface="Symbol" pitchFamily="2" charset="2"/>
                    <a:cs typeface="Arial" panose="020B0604020202020204" pitchFamily="34" charset="0"/>
                  </a:rPr>
                  <a:t>ε</a:t>
                </a:r>
                <a:r>
                  <a:rPr lang="en-US" altLang="zh-CN" b="1" baseline="-25000">
                    <a:cs typeface="Arial" panose="020B0604020202020204" pitchFamily="34" charset="0"/>
                  </a:rPr>
                  <a:t>2</a:t>
                </a:r>
              </a:p>
            </p:txBody>
          </p:sp>
          <p:grpSp>
            <p:nvGrpSpPr>
              <p:cNvPr id="40" name="Group 47">
                <a:extLst>
                  <a:ext uri="{FF2B5EF4-FFF2-40B4-BE49-F238E27FC236}">
                    <a16:creationId xmlns:a16="http://schemas.microsoft.com/office/drawing/2014/main" id="{DC3CE0FB-4B05-A84D-8E40-281B5FC32583}"/>
                  </a:ext>
                </a:extLst>
              </p:cNvPr>
              <p:cNvGrpSpPr>
                <a:grpSpLocks/>
              </p:cNvGrpSpPr>
              <p:nvPr/>
            </p:nvGrpSpPr>
            <p:grpSpPr bwMode="auto">
              <a:xfrm>
                <a:off x="346959" y="838200"/>
                <a:ext cx="4169957" cy="3023837"/>
                <a:chOff x="346959" y="838200"/>
                <a:chExt cx="4169957" cy="3023837"/>
              </a:xfrm>
            </p:grpSpPr>
            <p:sp>
              <p:nvSpPr>
                <p:cNvPr id="41" name="Freeform 54">
                  <a:extLst>
                    <a:ext uri="{FF2B5EF4-FFF2-40B4-BE49-F238E27FC236}">
                      <a16:creationId xmlns:a16="http://schemas.microsoft.com/office/drawing/2014/main" id="{D64B7613-1A57-F347-9BCA-2F8E8FDB38FF}"/>
                    </a:ext>
                  </a:extLst>
                </p:cNvPr>
                <p:cNvSpPr>
                  <a:spLocks/>
                </p:cNvSpPr>
                <p:nvPr/>
              </p:nvSpPr>
              <p:spPr bwMode="auto">
                <a:xfrm rot="-4547805">
                  <a:off x="798381" y="994660"/>
                  <a:ext cx="1908437" cy="2811281"/>
                </a:xfrm>
                <a:custGeom>
                  <a:avLst/>
                  <a:gdLst>
                    <a:gd name="T0" fmla="*/ 19586382 w 1492584"/>
                    <a:gd name="T1" fmla="*/ 2147483647 h 1437373"/>
                    <a:gd name="T2" fmla="*/ 124322752 w 1492584"/>
                    <a:gd name="T3" fmla="*/ 2147483647 h 1437373"/>
                    <a:gd name="T4" fmla="*/ 225318292 w 1492584"/>
                    <a:gd name="T5" fmla="*/ 1473391800 h 1437373"/>
                    <a:gd name="T6" fmla="*/ 371200764 w 1492584"/>
                    <a:gd name="T7" fmla="*/ 24150018 h 1437373"/>
                    <a:gd name="T8" fmla="*/ 498380842 w 1492584"/>
                    <a:gd name="T9" fmla="*/ 1618306506 h 1437373"/>
                    <a:gd name="T10" fmla="*/ 573192427 w 1492584"/>
                    <a:gd name="T11" fmla="*/ 2147483647 h 1437373"/>
                    <a:gd name="T12" fmla="*/ 539527163 w 1492584"/>
                    <a:gd name="T13" fmla="*/ 2147483647 h 1437373"/>
                    <a:gd name="T14" fmla="*/ 408607082 w 1492584"/>
                    <a:gd name="T15" fmla="*/ 2147483647 h 1437373"/>
                    <a:gd name="T16" fmla="*/ 270205244 w 1492584"/>
                    <a:gd name="T17" fmla="*/ 2147483647 h 1437373"/>
                    <a:gd name="T18" fmla="*/ 135543873 w 1492584"/>
                    <a:gd name="T19" fmla="*/ 2147483647 h 1437373"/>
                    <a:gd name="T20" fmla="*/ 45770298 w 1492584"/>
                    <a:gd name="T21" fmla="*/ 2147483647 h 1437373"/>
                    <a:gd name="T22" fmla="*/ 2493994 w 1492584"/>
                    <a:gd name="T23" fmla="*/ 2147483647 h 1437373"/>
                    <a:gd name="T24" fmla="*/ 19586382 w 1492584"/>
                    <a:gd name="T25" fmla="*/ 2147483647 h 14373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92584"/>
                    <a:gd name="T40" fmla="*/ 0 h 1437373"/>
                    <a:gd name="T41" fmla="*/ 1492584 w 1492584"/>
                    <a:gd name="T42" fmla="*/ 1437373 h 14373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92584" h="1437373">
                      <a:moveTo>
                        <a:pt x="50399" y="752374"/>
                      </a:moveTo>
                      <a:cubicBezTo>
                        <a:pt x="94381" y="650640"/>
                        <a:pt x="231675" y="437949"/>
                        <a:pt x="319907" y="328863"/>
                      </a:cubicBezTo>
                      <a:cubicBezTo>
                        <a:pt x="408139" y="219777"/>
                        <a:pt x="473911" y="152400"/>
                        <a:pt x="579789" y="97857"/>
                      </a:cubicBezTo>
                      <a:cubicBezTo>
                        <a:pt x="685667" y="43314"/>
                        <a:pt x="838067" y="0"/>
                        <a:pt x="955174" y="1604"/>
                      </a:cubicBezTo>
                      <a:cubicBezTo>
                        <a:pt x="1072281" y="3208"/>
                        <a:pt x="1195806" y="40105"/>
                        <a:pt x="1282433" y="107482"/>
                      </a:cubicBezTo>
                      <a:cubicBezTo>
                        <a:pt x="1369060" y="174859"/>
                        <a:pt x="1457292" y="280737"/>
                        <a:pt x="1474938" y="405865"/>
                      </a:cubicBezTo>
                      <a:cubicBezTo>
                        <a:pt x="1492584" y="530993"/>
                        <a:pt x="1458896" y="715477"/>
                        <a:pt x="1388311" y="858252"/>
                      </a:cubicBezTo>
                      <a:cubicBezTo>
                        <a:pt x="1317726" y="1001027"/>
                        <a:pt x="1166930" y="1169469"/>
                        <a:pt x="1051427" y="1262513"/>
                      </a:cubicBezTo>
                      <a:cubicBezTo>
                        <a:pt x="935924" y="1355557"/>
                        <a:pt x="812400" y="1395663"/>
                        <a:pt x="695292" y="1416518"/>
                      </a:cubicBezTo>
                      <a:cubicBezTo>
                        <a:pt x="578185" y="1437373"/>
                        <a:pt x="445035" y="1427747"/>
                        <a:pt x="348782" y="1387642"/>
                      </a:cubicBezTo>
                      <a:cubicBezTo>
                        <a:pt x="252529" y="1347537"/>
                        <a:pt x="174837" y="1254760"/>
                        <a:pt x="117776" y="1175886"/>
                      </a:cubicBezTo>
                      <a:cubicBezTo>
                        <a:pt x="60715" y="1097012"/>
                        <a:pt x="12834" y="991402"/>
                        <a:pt x="6417" y="914400"/>
                      </a:cubicBezTo>
                      <a:cubicBezTo>
                        <a:pt x="0" y="837398"/>
                        <a:pt x="37699" y="882984"/>
                        <a:pt x="50399" y="752374"/>
                      </a:cubicBezTo>
                      <a:close/>
                    </a:path>
                  </a:pathLst>
                </a:custGeom>
                <a:noFill/>
                <a:ln w="3810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lstStyle/>
                <a:p>
                  <a:endParaRPr lang="zh-CN" altLang="en-US"/>
                </a:p>
              </p:txBody>
            </p:sp>
            <p:sp>
              <p:nvSpPr>
                <p:cNvPr id="42" name="Freeform 55">
                  <a:extLst>
                    <a:ext uri="{FF2B5EF4-FFF2-40B4-BE49-F238E27FC236}">
                      <a16:creationId xmlns:a16="http://schemas.microsoft.com/office/drawing/2014/main" id="{89E3CB5A-1982-FB40-8A5F-5A1C5E649761}"/>
                    </a:ext>
                  </a:extLst>
                </p:cNvPr>
                <p:cNvSpPr>
                  <a:spLocks/>
                </p:cNvSpPr>
                <p:nvPr/>
              </p:nvSpPr>
              <p:spPr bwMode="auto">
                <a:xfrm rot="-4393937">
                  <a:off x="749279" y="699392"/>
                  <a:ext cx="2367788" cy="3043499"/>
                </a:xfrm>
                <a:custGeom>
                  <a:avLst/>
                  <a:gdLst>
                    <a:gd name="T0" fmla="*/ 143374432 w 1645920"/>
                    <a:gd name="T1" fmla="*/ 2147483647 h 1719714"/>
                    <a:gd name="T2" fmla="*/ 337621477 w 1645920"/>
                    <a:gd name="T3" fmla="*/ 2147483647 h 1719714"/>
                    <a:gd name="T4" fmla="*/ 587366864 w 1645920"/>
                    <a:gd name="T5" fmla="*/ 2147483647 h 1719714"/>
                    <a:gd name="T6" fmla="*/ 670615200 w 1645920"/>
                    <a:gd name="T7" fmla="*/ 2147483647 h 1719714"/>
                    <a:gd name="T8" fmla="*/ 698364547 w 1645920"/>
                    <a:gd name="T9" fmla="*/ 2147483647 h 1719714"/>
                    <a:gd name="T10" fmla="*/ 587366864 w 1645920"/>
                    <a:gd name="T11" fmla="*/ 2004198008 h 1719714"/>
                    <a:gd name="T12" fmla="*/ 337621477 w 1645920"/>
                    <a:gd name="T13" fmla="*/ 1606892982 h 1719714"/>
                    <a:gd name="T14" fmla="*/ 171123623 w 1645920"/>
                    <a:gd name="T15" fmla="*/ 1050659478 h 1719714"/>
                    <a:gd name="T16" fmla="*/ 198872527 w 1645920"/>
                    <a:gd name="T17" fmla="*/ 653350299 h 1719714"/>
                    <a:gd name="T18" fmla="*/ 393119957 w 1645920"/>
                    <a:gd name="T19" fmla="*/ 282529096 h 1719714"/>
                    <a:gd name="T20" fmla="*/ 670615200 w 1645920"/>
                    <a:gd name="T21" fmla="*/ 44146016 h 1719714"/>
                    <a:gd name="T22" fmla="*/ 1059110514 w 1645920"/>
                    <a:gd name="T23" fmla="*/ 17658235 h 1719714"/>
                    <a:gd name="T24" fmla="*/ 1503102661 w 1645920"/>
                    <a:gd name="T25" fmla="*/ 123605939 h 1719714"/>
                    <a:gd name="T26" fmla="*/ 1919346135 w 1645920"/>
                    <a:gd name="T27" fmla="*/ 441454175 h 1719714"/>
                    <a:gd name="T28" fmla="*/ 2147483647 w 1645920"/>
                    <a:gd name="T29" fmla="*/ 891734590 h 1719714"/>
                    <a:gd name="T30" fmla="*/ 2147483647 w 1645920"/>
                    <a:gd name="T31" fmla="*/ 1368504812 h 1719714"/>
                    <a:gd name="T32" fmla="*/ 2147483647 w 1645920"/>
                    <a:gd name="T33" fmla="*/ 1474455213 h 1719714"/>
                    <a:gd name="T34" fmla="*/ 2147483647 w 1645920"/>
                    <a:gd name="T35" fmla="*/ 1500940893 h 1719714"/>
                    <a:gd name="T36" fmla="*/ 2147483647 w 1645920"/>
                    <a:gd name="T37" fmla="*/ 1765814584 h 1719714"/>
                    <a:gd name="T38" fmla="*/ 2147483647 w 1645920"/>
                    <a:gd name="T39" fmla="*/ 2147483647 h 1719714"/>
                    <a:gd name="T40" fmla="*/ 2147483647 w 1645920"/>
                    <a:gd name="T41" fmla="*/ 2147483647 h 1719714"/>
                    <a:gd name="T42" fmla="*/ 2147483647 w 1645920"/>
                    <a:gd name="T43" fmla="*/ 2147483647 h 1719714"/>
                    <a:gd name="T44" fmla="*/ 2147483647 w 1645920"/>
                    <a:gd name="T45" fmla="*/ 2147483647 h 1719714"/>
                    <a:gd name="T46" fmla="*/ 2147483647 w 1645920"/>
                    <a:gd name="T47" fmla="*/ 2147483647 h 1719714"/>
                    <a:gd name="T48" fmla="*/ 2147483647 w 1645920"/>
                    <a:gd name="T49" fmla="*/ 2147483647 h 1719714"/>
                    <a:gd name="T50" fmla="*/ 2147483647 w 1645920"/>
                    <a:gd name="T51" fmla="*/ 2147483647 h 1719714"/>
                    <a:gd name="T52" fmla="*/ 1780596702 w 1645920"/>
                    <a:gd name="T53" fmla="*/ 2147483647 h 1719714"/>
                    <a:gd name="T54" fmla="*/ 1086859055 w 1645920"/>
                    <a:gd name="T55" fmla="*/ 2147483647 h 1719714"/>
                    <a:gd name="T56" fmla="*/ 642866876 w 1645920"/>
                    <a:gd name="T57" fmla="*/ 2147483647 h 1719714"/>
                    <a:gd name="T58" fmla="*/ 87873370 w 1645920"/>
                    <a:gd name="T59" fmla="*/ 2147483647 h 1719714"/>
                    <a:gd name="T60" fmla="*/ 143374432 w 1645920"/>
                    <a:gd name="T61" fmla="*/ 2147483647 h 17197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45920"/>
                    <a:gd name="T94" fmla="*/ 0 h 1719714"/>
                    <a:gd name="T95" fmla="*/ 1645920 w 1645920"/>
                    <a:gd name="T96" fmla="*/ 1719714 h 17197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45920" h="1719714">
                      <a:moveTo>
                        <a:pt x="49731" y="1161448"/>
                      </a:moveTo>
                      <a:cubicBezTo>
                        <a:pt x="64169" y="1081238"/>
                        <a:pt x="91441" y="1084446"/>
                        <a:pt x="117108" y="1045945"/>
                      </a:cubicBezTo>
                      <a:cubicBezTo>
                        <a:pt x="142775" y="1007444"/>
                        <a:pt x="184485" y="960922"/>
                        <a:pt x="203735" y="930442"/>
                      </a:cubicBezTo>
                      <a:cubicBezTo>
                        <a:pt x="222985" y="899962"/>
                        <a:pt x="226194" y="882315"/>
                        <a:pt x="232611" y="863065"/>
                      </a:cubicBezTo>
                      <a:cubicBezTo>
                        <a:pt x="239028" y="843815"/>
                        <a:pt x="247049" y="837398"/>
                        <a:pt x="242236" y="814939"/>
                      </a:cubicBezTo>
                      <a:cubicBezTo>
                        <a:pt x="237423" y="792480"/>
                        <a:pt x="224590" y="766812"/>
                        <a:pt x="203735" y="728311"/>
                      </a:cubicBezTo>
                      <a:cubicBezTo>
                        <a:pt x="182880" y="689810"/>
                        <a:pt x="141171" y="641684"/>
                        <a:pt x="117108" y="583933"/>
                      </a:cubicBezTo>
                      <a:cubicBezTo>
                        <a:pt x="93045" y="526182"/>
                        <a:pt x="67377" y="439554"/>
                        <a:pt x="59356" y="381802"/>
                      </a:cubicBezTo>
                      <a:cubicBezTo>
                        <a:pt x="51335" y="324050"/>
                        <a:pt x="56147" y="283945"/>
                        <a:pt x="68981" y="237423"/>
                      </a:cubicBezTo>
                      <a:cubicBezTo>
                        <a:pt x="81815" y="190901"/>
                        <a:pt x="109086" y="139566"/>
                        <a:pt x="136358" y="102669"/>
                      </a:cubicBezTo>
                      <a:cubicBezTo>
                        <a:pt x="163630" y="65772"/>
                        <a:pt x="194110" y="32084"/>
                        <a:pt x="232611" y="16042"/>
                      </a:cubicBezTo>
                      <a:cubicBezTo>
                        <a:pt x="271112" y="0"/>
                        <a:pt x="319239" y="1604"/>
                        <a:pt x="367365" y="6417"/>
                      </a:cubicBezTo>
                      <a:cubicBezTo>
                        <a:pt x="415491" y="11230"/>
                        <a:pt x="471639" y="19251"/>
                        <a:pt x="521369" y="44918"/>
                      </a:cubicBezTo>
                      <a:cubicBezTo>
                        <a:pt x="571099" y="70585"/>
                        <a:pt x="620830" y="113899"/>
                        <a:pt x="665748" y="160421"/>
                      </a:cubicBezTo>
                      <a:cubicBezTo>
                        <a:pt x="710666" y="206943"/>
                        <a:pt x="757188" y="267903"/>
                        <a:pt x="790876" y="324050"/>
                      </a:cubicBezTo>
                      <a:cubicBezTo>
                        <a:pt x="824564" y="380197"/>
                        <a:pt x="837398" y="462012"/>
                        <a:pt x="867878" y="497305"/>
                      </a:cubicBezTo>
                      <a:cubicBezTo>
                        <a:pt x="898358" y="532598"/>
                        <a:pt x="911192" y="527785"/>
                        <a:pt x="973756" y="535806"/>
                      </a:cubicBezTo>
                      <a:cubicBezTo>
                        <a:pt x="1036320" y="543827"/>
                        <a:pt x="1158241" y="527785"/>
                        <a:pt x="1243264" y="545431"/>
                      </a:cubicBezTo>
                      <a:cubicBezTo>
                        <a:pt x="1328287" y="563077"/>
                        <a:pt x="1419727" y="591953"/>
                        <a:pt x="1483895" y="641684"/>
                      </a:cubicBezTo>
                      <a:cubicBezTo>
                        <a:pt x="1548063" y="691415"/>
                        <a:pt x="1610628" y="774834"/>
                        <a:pt x="1628274" y="843815"/>
                      </a:cubicBezTo>
                      <a:cubicBezTo>
                        <a:pt x="1645920" y="912796"/>
                        <a:pt x="1628274" y="996214"/>
                        <a:pt x="1589773" y="1055570"/>
                      </a:cubicBezTo>
                      <a:cubicBezTo>
                        <a:pt x="1551272" y="1114926"/>
                        <a:pt x="1487104" y="1169469"/>
                        <a:pt x="1397268" y="1199949"/>
                      </a:cubicBezTo>
                      <a:cubicBezTo>
                        <a:pt x="1307432" y="1230429"/>
                        <a:pt x="1132573" y="1233637"/>
                        <a:pt x="1050758" y="1238450"/>
                      </a:cubicBezTo>
                      <a:lnTo>
                        <a:pt x="906379" y="1228825"/>
                      </a:lnTo>
                      <a:cubicBezTo>
                        <a:pt x="874295" y="1227221"/>
                        <a:pt x="880712" y="1209575"/>
                        <a:pt x="858253" y="1228825"/>
                      </a:cubicBezTo>
                      <a:cubicBezTo>
                        <a:pt x="835794" y="1248075"/>
                        <a:pt x="811731" y="1286576"/>
                        <a:pt x="771626" y="1344328"/>
                      </a:cubicBezTo>
                      <a:cubicBezTo>
                        <a:pt x="731521" y="1402080"/>
                        <a:pt x="683394" y="1515979"/>
                        <a:pt x="617621" y="1575335"/>
                      </a:cubicBezTo>
                      <a:cubicBezTo>
                        <a:pt x="551848" y="1634691"/>
                        <a:pt x="442762" y="1681213"/>
                        <a:pt x="376990" y="1700463"/>
                      </a:cubicBezTo>
                      <a:cubicBezTo>
                        <a:pt x="311218" y="1719713"/>
                        <a:pt x="280738" y="1719714"/>
                        <a:pt x="222986" y="1690838"/>
                      </a:cubicBezTo>
                      <a:cubicBezTo>
                        <a:pt x="165234" y="1661962"/>
                        <a:pt x="60960" y="1615440"/>
                        <a:pt x="30480" y="1527208"/>
                      </a:cubicBezTo>
                      <a:cubicBezTo>
                        <a:pt x="0" y="1438976"/>
                        <a:pt x="35293" y="1241659"/>
                        <a:pt x="49731" y="1161448"/>
                      </a:cubicBezTo>
                      <a:close/>
                    </a:path>
                  </a:pathLst>
                </a:custGeom>
                <a:noFill/>
                <a:ln w="28575" cap="flat"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lstStyle/>
                <a:p>
                  <a:endParaRPr lang="zh-CN" altLang="en-US"/>
                </a:p>
              </p:txBody>
            </p:sp>
            <p:sp>
              <p:nvSpPr>
                <p:cNvPr id="43" name="Freeform 56">
                  <a:extLst>
                    <a:ext uri="{FF2B5EF4-FFF2-40B4-BE49-F238E27FC236}">
                      <a16:creationId xmlns:a16="http://schemas.microsoft.com/office/drawing/2014/main" id="{E2E85AD1-EBD5-EE4B-B665-2801D704F9EC}"/>
                    </a:ext>
                  </a:extLst>
                </p:cNvPr>
                <p:cNvSpPr>
                  <a:spLocks/>
                </p:cNvSpPr>
                <p:nvPr/>
              </p:nvSpPr>
              <p:spPr bwMode="auto">
                <a:xfrm rot="-2314612">
                  <a:off x="457200" y="1066801"/>
                  <a:ext cx="2608446" cy="2554704"/>
                </a:xfrm>
                <a:custGeom>
                  <a:avLst/>
                  <a:gdLst>
                    <a:gd name="T0" fmla="*/ 160286098 w 1621857"/>
                    <a:gd name="T1" fmla="*/ 1697918840 h 1613835"/>
                    <a:gd name="T2" fmla="*/ 5169685 w 1621857"/>
                    <a:gd name="T3" fmla="*/ 1342540652 h 1613835"/>
                    <a:gd name="T4" fmla="*/ 191309182 w 1621857"/>
                    <a:gd name="T5" fmla="*/ 892393847 h 1613835"/>
                    <a:gd name="T6" fmla="*/ 811780503 w 1621857"/>
                    <a:gd name="T7" fmla="*/ 750242310 h 1613835"/>
                    <a:gd name="T8" fmla="*/ 1556344533 w 1621857"/>
                    <a:gd name="T9" fmla="*/ 797626612 h 1613835"/>
                    <a:gd name="T10" fmla="*/ 2145789917 w 1621857"/>
                    <a:gd name="T11" fmla="*/ 845011508 h 1613835"/>
                    <a:gd name="T12" fmla="*/ 2147483647 w 1621857"/>
                    <a:gd name="T13" fmla="*/ 371171222 h 1613835"/>
                    <a:gd name="T14" fmla="*/ 2147483647 w 1621857"/>
                    <a:gd name="T15" fmla="*/ 39487114 h 1613835"/>
                    <a:gd name="T16" fmla="*/ 2147483647 w 1621857"/>
                    <a:gd name="T17" fmla="*/ 134254559 h 1613835"/>
                    <a:gd name="T18" fmla="*/ 2147483647 w 1621857"/>
                    <a:gd name="T19" fmla="*/ 418555337 h 1613835"/>
                    <a:gd name="T20" fmla="*/ 2147483647 w 1621857"/>
                    <a:gd name="T21" fmla="*/ 845011508 h 1613835"/>
                    <a:gd name="T22" fmla="*/ 2147483647 w 1621857"/>
                    <a:gd name="T23" fmla="*/ 1389925258 h 1613835"/>
                    <a:gd name="T24" fmla="*/ 2147483647 w 1621857"/>
                    <a:gd name="T25" fmla="*/ 1650535290 h 1613835"/>
                    <a:gd name="T26" fmla="*/ 2147483647 w 1621857"/>
                    <a:gd name="T27" fmla="*/ 2053296704 h 1613835"/>
                    <a:gd name="T28" fmla="*/ 2147483647 w 1621857"/>
                    <a:gd name="T29" fmla="*/ 2147483647 h 1613835"/>
                    <a:gd name="T30" fmla="*/ 2147483647 w 1621857"/>
                    <a:gd name="T31" fmla="*/ 2147483647 h 1613835"/>
                    <a:gd name="T32" fmla="*/ 2147483647 w 1621857"/>
                    <a:gd name="T33" fmla="*/ 2147483647 h 1613835"/>
                    <a:gd name="T34" fmla="*/ 2147483647 w 1621857"/>
                    <a:gd name="T35" fmla="*/ 2147483647 h 1613835"/>
                    <a:gd name="T36" fmla="*/ 2147483647 w 1621857"/>
                    <a:gd name="T37" fmla="*/ 2147483647 h 1613835"/>
                    <a:gd name="T38" fmla="*/ 2147483647 w 1621857"/>
                    <a:gd name="T39" fmla="*/ 2147483647 h 1613835"/>
                    <a:gd name="T40" fmla="*/ 2147483647 w 1621857"/>
                    <a:gd name="T41" fmla="*/ 2147483647 h 1613835"/>
                    <a:gd name="T42" fmla="*/ 2147483647 w 1621857"/>
                    <a:gd name="T43" fmla="*/ 2147483647 h 1613835"/>
                    <a:gd name="T44" fmla="*/ 1432249448 w 1621857"/>
                    <a:gd name="T45" fmla="*/ 2147483647 h 1613835"/>
                    <a:gd name="T46" fmla="*/ 904851706 w 1621857"/>
                    <a:gd name="T47" fmla="*/ 2147483647 h 1613835"/>
                    <a:gd name="T48" fmla="*/ 966898545 w 1621857"/>
                    <a:gd name="T49" fmla="*/ 2147483647 h 1613835"/>
                    <a:gd name="T50" fmla="*/ 997920502 w 1621857"/>
                    <a:gd name="T51" fmla="*/ 2147483647 h 1613835"/>
                    <a:gd name="T52" fmla="*/ 1028944925 w 1621857"/>
                    <a:gd name="T53" fmla="*/ 2147483647 h 1613835"/>
                    <a:gd name="T54" fmla="*/ 656662380 w 1621857"/>
                    <a:gd name="T55" fmla="*/ 2076990545 h 1613835"/>
                    <a:gd name="T56" fmla="*/ 160286098 w 1621857"/>
                    <a:gd name="T57" fmla="*/ 1697918840 h 161383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21857"/>
                    <a:gd name="T88" fmla="*/ 0 h 1613835"/>
                    <a:gd name="T89" fmla="*/ 1621857 w 1621857"/>
                    <a:gd name="T90" fmla="*/ 1613835 h 161383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21857" h="1613835">
                      <a:moveTo>
                        <a:pt x="49730" y="689810"/>
                      </a:moveTo>
                      <a:cubicBezTo>
                        <a:pt x="16042" y="640080"/>
                        <a:pt x="0" y="599974"/>
                        <a:pt x="1604" y="545431"/>
                      </a:cubicBezTo>
                      <a:cubicBezTo>
                        <a:pt x="3208" y="490888"/>
                        <a:pt x="17646" y="402656"/>
                        <a:pt x="59355" y="362551"/>
                      </a:cubicBezTo>
                      <a:cubicBezTo>
                        <a:pt x="101064" y="322446"/>
                        <a:pt x="181276" y="311216"/>
                        <a:pt x="251861" y="304799"/>
                      </a:cubicBezTo>
                      <a:lnTo>
                        <a:pt x="482867" y="324050"/>
                      </a:lnTo>
                      <a:cubicBezTo>
                        <a:pt x="551848" y="330467"/>
                        <a:pt x="604787" y="372177"/>
                        <a:pt x="665747" y="343301"/>
                      </a:cubicBezTo>
                      <a:cubicBezTo>
                        <a:pt x="726707" y="314425"/>
                        <a:pt x="778042" y="205338"/>
                        <a:pt x="848627" y="150795"/>
                      </a:cubicBezTo>
                      <a:cubicBezTo>
                        <a:pt x="919212" y="96252"/>
                        <a:pt x="1025091" y="32084"/>
                        <a:pt x="1089259" y="16042"/>
                      </a:cubicBezTo>
                      <a:cubicBezTo>
                        <a:pt x="1153427" y="0"/>
                        <a:pt x="1195137" y="28876"/>
                        <a:pt x="1233638" y="54543"/>
                      </a:cubicBezTo>
                      <a:cubicBezTo>
                        <a:pt x="1272139" y="80210"/>
                        <a:pt x="1301015" y="121920"/>
                        <a:pt x="1320265" y="170046"/>
                      </a:cubicBezTo>
                      <a:cubicBezTo>
                        <a:pt x="1339515" y="218172"/>
                        <a:pt x="1353954" y="277528"/>
                        <a:pt x="1349141" y="343301"/>
                      </a:cubicBezTo>
                      <a:cubicBezTo>
                        <a:pt x="1344328" y="409074"/>
                        <a:pt x="1301014" y="510139"/>
                        <a:pt x="1291389" y="564682"/>
                      </a:cubicBezTo>
                      <a:cubicBezTo>
                        <a:pt x="1281764" y="619225"/>
                        <a:pt x="1260909" y="625641"/>
                        <a:pt x="1291389" y="670559"/>
                      </a:cubicBezTo>
                      <a:cubicBezTo>
                        <a:pt x="1321869" y="715477"/>
                        <a:pt x="1421330" y="768416"/>
                        <a:pt x="1474269" y="834189"/>
                      </a:cubicBezTo>
                      <a:cubicBezTo>
                        <a:pt x="1527208" y="899962"/>
                        <a:pt x="1596189" y="991401"/>
                        <a:pt x="1609023" y="1065195"/>
                      </a:cubicBezTo>
                      <a:cubicBezTo>
                        <a:pt x="1621857" y="1138989"/>
                        <a:pt x="1604210" y="1233637"/>
                        <a:pt x="1551271" y="1276951"/>
                      </a:cubicBezTo>
                      <a:cubicBezTo>
                        <a:pt x="1498332" y="1320265"/>
                        <a:pt x="1371599" y="1321869"/>
                        <a:pt x="1291389" y="1325077"/>
                      </a:cubicBezTo>
                      <a:cubicBezTo>
                        <a:pt x="1211179" y="1328285"/>
                        <a:pt x="1116530" y="1305827"/>
                        <a:pt x="1070008" y="1296202"/>
                      </a:cubicBezTo>
                      <a:cubicBezTo>
                        <a:pt x="1023486" y="1286577"/>
                        <a:pt x="1037924" y="1267326"/>
                        <a:pt x="1012257" y="1267326"/>
                      </a:cubicBezTo>
                      <a:cubicBezTo>
                        <a:pt x="986590" y="1267326"/>
                        <a:pt x="944880" y="1273743"/>
                        <a:pt x="916004" y="1296202"/>
                      </a:cubicBezTo>
                      <a:cubicBezTo>
                        <a:pt x="887128" y="1318661"/>
                        <a:pt x="879107" y="1357161"/>
                        <a:pt x="839002" y="1402079"/>
                      </a:cubicBezTo>
                      <a:cubicBezTo>
                        <a:pt x="798897" y="1446997"/>
                        <a:pt x="741144" y="1533625"/>
                        <a:pt x="675372" y="1565709"/>
                      </a:cubicBezTo>
                      <a:cubicBezTo>
                        <a:pt x="609600" y="1597793"/>
                        <a:pt x="510138" y="1613835"/>
                        <a:pt x="444366" y="1594585"/>
                      </a:cubicBezTo>
                      <a:cubicBezTo>
                        <a:pt x="378594" y="1575335"/>
                        <a:pt x="304800" y="1527208"/>
                        <a:pt x="280737" y="1450206"/>
                      </a:cubicBezTo>
                      <a:cubicBezTo>
                        <a:pt x="256674" y="1373204"/>
                        <a:pt x="295175" y="1199949"/>
                        <a:pt x="299987" y="1132572"/>
                      </a:cubicBezTo>
                      <a:cubicBezTo>
                        <a:pt x="304799" y="1065195"/>
                        <a:pt x="306404" y="1071612"/>
                        <a:pt x="309612" y="1045945"/>
                      </a:cubicBezTo>
                      <a:cubicBezTo>
                        <a:pt x="312820" y="1020278"/>
                        <a:pt x="336884" y="1012256"/>
                        <a:pt x="319238" y="978568"/>
                      </a:cubicBezTo>
                      <a:cubicBezTo>
                        <a:pt x="301592" y="944880"/>
                        <a:pt x="250256" y="895149"/>
                        <a:pt x="203734" y="843814"/>
                      </a:cubicBezTo>
                      <a:cubicBezTo>
                        <a:pt x="157212" y="792479"/>
                        <a:pt x="83418" y="739540"/>
                        <a:pt x="49730" y="689810"/>
                      </a:cubicBezTo>
                      <a:close/>
                    </a:path>
                  </a:pathLst>
                </a:custGeom>
                <a:noFill/>
                <a:ln w="28575" cap="flat" cmpd="sng">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lstStyle/>
                <a:p>
                  <a:endParaRPr lang="zh-CN" altLang="en-US"/>
                </a:p>
              </p:txBody>
            </p:sp>
            <p:sp>
              <p:nvSpPr>
                <p:cNvPr id="44" name="Rectangle 57">
                  <a:extLst>
                    <a:ext uri="{FF2B5EF4-FFF2-40B4-BE49-F238E27FC236}">
                      <a16:creationId xmlns:a16="http://schemas.microsoft.com/office/drawing/2014/main" id="{39622606-746C-EC47-904B-C73DCA2BEC96}"/>
                    </a:ext>
                  </a:extLst>
                </p:cNvPr>
                <p:cNvSpPr>
                  <a:spLocks noChangeArrowheads="1"/>
                </p:cNvSpPr>
                <p:nvPr/>
              </p:nvSpPr>
              <p:spPr bwMode="auto">
                <a:xfrm>
                  <a:off x="1676400" y="2286000"/>
                  <a:ext cx="152400" cy="152400"/>
                </a:xfrm>
                <a:prstGeom prst="rect">
                  <a:avLst/>
                </a:prstGeom>
                <a:solidFill>
                  <a:schemeClr val="tx1"/>
                </a:solidFill>
                <a:ln w="9525">
                  <a:solidFill>
                    <a:schemeClr val="tx1"/>
                  </a:solidFill>
                  <a:round/>
                  <a:headEnd/>
                  <a:tailEnd/>
                </a:ln>
              </p:spPr>
              <p:txBody>
                <a:bodyPr wrap="none"/>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zh-CN" altLang="zh-CN">
                    <a:latin typeface="Tahoma" panose="020B0604030504040204" pitchFamily="34" charset="0"/>
                    <a:ea typeface="SimSun" panose="02010600030101010101" pitchFamily="2" charset="-122"/>
                  </a:endParaRPr>
                </a:p>
              </p:txBody>
            </p:sp>
            <p:cxnSp>
              <p:nvCxnSpPr>
                <p:cNvPr id="45" name="Straight Arrow Connector 58">
                  <a:extLst>
                    <a:ext uri="{FF2B5EF4-FFF2-40B4-BE49-F238E27FC236}">
                      <a16:creationId xmlns:a16="http://schemas.microsoft.com/office/drawing/2014/main" id="{46D184F0-8758-C74A-90C1-F880B444082A}"/>
                    </a:ext>
                  </a:extLst>
                </p:cNvPr>
                <p:cNvCxnSpPr>
                  <a:cxnSpLocks noChangeShapeType="1"/>
                </p:cNvCxnSpPr>
                <p:nvPr/>
              </p:nvCxnSpPr>
              <p:spPr bwMode="auto">
                <a:xfrm rot="5400000" flipH="1" flipV="1">
                  <a:off x="1676400" y="990600"/>
                  <a:ext cx="1447800" cy="1143000"/>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6" name="Straight Arrow Connector 59">
                  <a:extLst>
                    <a:ext uri="{FF2B5EF4-FFF2-40B4-BE49-F238E27FC236}">
                      <a16:creationId xmlns:a16="http://schemas.microsoft.com/office/drawing/2014/main" id="{43C68FEF-76D1-BF4E-B6EA-D2B27EC1D9DF}"/>
                    </a:ext>
                  </a:extLst>
                </p:cNvPr>
                <p:cNvCxnSpPr>
                  <a:cxnSpLocks noChangeShapeType="1"/>
                  <a:endCxn id="48" idx="0"/>
                </p:cNvCxnSpPr>
                <p:nvPr/>
              </p:nvCxnSpPr>
              <p:spPr bwMode="auto">
                <a:xfrm flipV="1">
                  <a:off x="1828800" y="2357735"/>
                  <a:ext cx="2334658" cy="4466"/>
                </a:xfrm>
                <a:prstGeom prst="straightConnector1">
                  <a:avLst/>
                </a:prstGeom>
                <a:noFill/>
                <a:ln w="38100">
                  <a:solidFill>
                    <a:srgbClr val="0000FF"/>
                  </a:solidFill>
                  <a:round/>
                  <a:headEnd/>
                  <a:tailEnd type="arrow" w="med" len="med"/>
                </a:ln>
                <a:extLst>
                  <a:ext uri="{909E8E84-426E-40DD-AFC4-6F175D3DCCD1}">
                    <a14:hiddenFill xmlns:a14="http://schemas.microsoft.com/office/drawing/2010/main">
                      <a:noFill/>
                    </a14:hiddenFill>
                  </a:ext>
                </a:extLst>
              </p:spPr>
            </p:cxnSp>
            <p:cxnSp>
              <p:nvCxnSpPr>
                <p:cNvPr id="47" name="Straight Arrow Connector 60">
                  <a:extLst>
                    <a:ext uri="{FF2B5EF4-FFF2-40B4-BE49-F238E27FC236}">
                      <a16:creationId xmlns:a16="http://schemas.microsoft.com/office/drawing/2014/main" id="{A042C10E-57BA-6D4E-AEF1-D142BC149FBE}"/>
                    </a:ext>
                  </a:extLst>
                </p:cNvPr>
                <p:cNvCxnSpPr>
                  <a:cxnSpLocks noChangeShapeType="1"/>
                  <a:stCxn id="44" idx="3"/>
                </p:cNvCxnSpPr>
                <p:nvPr/>
              </p:nvCxnSpPr>
              <p:spPr bwMode="auto">
                <a:xfrm>
                  <a:off x="1828800" y="2362200"/>
                  <a:ext cx="1752600" cy="1066800"/>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sp>
              <p:nvSpPr>
                <p:cNvPr id="48" name="TextBox 61">
                  <a:extLst>
                    <a:ext uri="{FF2B5EF4-FFF2-40B4-BE49-F238E27FC236}">
                      <a16:creationId xmlns:a16="http://schemas.microsoft.com/office/drawing/2014/main" id="{F05773E8-ED32-0F48-9800-C0CA18D7E3EC}"/>
                    </a:ext>
                  </a:extLst>
                </p:cNvPr>
                <p:cNvSpPr txBox="1">
                  <a:spLocks noChangeArrowheads="1"/>
                </p:cNvSpPr>
                <p:nvPr/>
              </p:nvSpPr>
              <p:spPr bwMode="auto">
                <a:xfrm>
                  <a:off x="3810000" y="2357735"/>
                  <a:ext cx="706916" cy="66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zh-CN" b="1">
                      <a:solidFill>
                        <a:srgbClr val="0000FF"/>
                      </a:solidFill>
                      <a:latin typeface="Symbol" pitchFamily="2" charset="2"/>
                      <a:cs typeface="Arial" panose="020B0604020202020204" pitchFamily="34" charset="0"/>
                    </a:rPr>
                    <a:t>ε</a:t>
                  </a:r>
                  <a:r>
                    <a:rPr lang="en-US" altLang="zh-CN" b="1" baseline="-25000">
                      <a:solidFill>
                        <a:srgbClr val="0000FF"/>
                      </a:solidFill>
                      <a:cs typeface="Arial" panose="020B0604020202020204" pitchFamily="34" charset="0"/>
                    </a:rPr>
                    <a:t>3</a:t>
                  </a:r>
                </a:p>
              </p:txBody>
            </p:sp>
            <p:sp>
              <p:nvSpPr>
                <p:cNvPr id="49" name="TextBox 62">
                  <a:extLst>
                    <a:ext uri="{FF2B5EF4-FFF2-40B4-BE49-F238E27FC236}">
                      <a16:creationId xmlns:a16="http://schemas.microsoft.com/office/drawing/2014/main" id="{24E4DA77-3F1A-2B45-885B-867786CDA146}"/>
                    </a:ext>
                  </a:extLst>
                </p:cNvPr>
                <p:cNvSpPr txBox="1">
                  <a:spLocks noChangeArrowheads="1"/>
                </p:cNvSpPr>
                <p:nvPr/>
              </p:nvSpPr>
              <p:spPr bwMode="auto">
                <a:xfrm>
                  <a:off x="3581400" y="3200401"/>
                  <a:ext cx="706916" cy="66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zh-CN" b="1">
                      <a:solidFill>
                        <a:srgbClr val="FF0000"/>
                      </a:solidFill>
                      <a:latin typeface="Symbol" pitchFamily="2" charset="2"/>
                      <a:cs typeface="Arial" panose="020B0604020202020204" pitchFamily="34" charset="0"/>
                    </a:rPr>
                    <a:t>ε</a:t>
                  </a:r>
                  <a:r>
                    <a:rPr lang="en-US" altLang="zh-CN" b="1" baseline="-25000">
                      <a:solidFill>
                        <a:srgbClr val="FF0000"/>
                      </a:solidFill>
                      <a:cs typeface="Arial" panose="020B0604020202020204" pitchFamily="34" charset="0"/>
                    </a:rPr>
                    <a:t>4</a:t>
                  </a:r>
                </a:p>
              </p:txBody>
            </p:sp>
          </p:grpSp>
        </p:grpSp>
      </p:grpSp>
      <p:grpSp>
        <p:nvGrpSpPr>
          <p:cNvPr id="15" name="组合 14">
            <a:extLst>
              <a:ext uri="{FF2B5EF4-FFF2-40B4-BE49-F238E27FC236}">
                <a16:creationId xmlns:a16="http://schemas.microsoft.com/office/drawing/2014/main" id="{FC857518-F1FD-5E4D-B254-34DB959D75C0}"/>
              </a:ext>
            </a:extLst>
          </p:cNvPr>
          <p:cNvGrpSpPr/>
          <p:nvPr/>
        </p:nvGrpSpPr>
        <p:grpSpPr>
          <a:xfrm>
            <a:off x="5684357" y="4853465"/>
            <a:ext cx="2286000" cy="1239831"/>
            <a:chOff x="4566843" y="4500870"/>
            <a:chExt cx="2286000" cy="1239831"/>
          </a:xfrm>
        </p:grpSpPr>
        <p:pic>
          <p:nvPicPr>
            <p:cNvPr id="50" name="Picture 1">
              <a:extLst>
                <a:ext uri="{FF2B5EF4-FFF2-40B4-BE49-F238E27FC236}">
                  <a16:creationId xmlns:a16="http://schemas.microsoft.com/office/drawing/2014/main" id="{721BC5CE-C877-4141-8E77-F4B62FD9A9D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66843" y="4500870"/>
              <a:ext cx="22860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2">
              <a:extLst>
                <a:ext uri="{FF2B5EF4-FFF2-40B4-BE49-F238E27FC236}">
                  <a16:creationId xmlns:a16="http://schemas.microsoft.com/office/drawing/2014/main" id="{F404D94D-D656-454E-A8B5-778534CC6C4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90157" y="5181901"/>
              <a:ext cx="182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右箭头 8">
            <a:extLst>
              <a:ext uri="{FF2B5EF4-FFF2-40B4-BE49-F238E27FC236}">
                <a16:creationId xmlns:a16="http://schemas.microsoft.com/office/drawing/2014/main" id="{33548B19-DCC6-8E4A-97FE-329C96CCDC42}"/>
              </a:ext>
            </a:extLst>
          </p:cNvPr>
          <p:cNvSpPr/>
          <p:nvPr/>
        </p:nvSpPr>
        <p:spPr bwMode="auto">
          <a:xfrm>
            <a:off x="6228184" y="5955071"/>
            <a:ext cx="360040" cy="170254"/>
          </a:xfrm>
          <a:prstGeom prst="rightArrow">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zh-CN" altLang="en-US" sz="2800" b="0" i="0" u="none" strike="noStrike" cap="none" normalizeH="0" baseline="0">
              <a:ln>
                <a:noFill/>
              </a:ln>
              <a:solidFill>
                <a:schemeClr val="tx1"/>
              </a:solidFill>
              <a:effectLst/>
              <a:latin typeface="Arial" charset="0"/>
              <a:ea typeface="宋体" charset="0"/>
              <a:cs typeface="宋体" charset="0"/>
            </a:endParaRPr>
          </a:p>
        </p:txBody>
      </p:sp>
      <p:cxnSp>
        <p:nvCxnSpPr>
          <p:cNvPr id="11" name="直线箭头连接符 10">
            <a:extLst>
              <a:ext uri="{FF2B5EF4-FFF2-40B4-BE49-F238E27FC236}">
                <a16:creationId xmlns:a16="http://schemas.microsoft.com/office/drawing/2014/main" id="{40D7FC85-45B2-AD47-AFDA-1EDC876DE9D4}"/>
              </a:ext>
            </a:extLst>
          </p:cNvPr>
          <p:cNvCxnSpPr>
            <a:cxnSpLocks/>
          </p:cNvCxnSpPr>
          <p:nvPr/>
        </p:nvCxnSpPr>
        <p:spPr bwMode="auto">
          <a:xfrm>
            <a:off x="1397392" y="5213094"/>
            <a:ext cx="744341" cy="406322"/>
          </a:xfrm>
          <a:prstGeom prst="straightConnector1">
            <a:avLst/>
          </a:prstGeom>
          <a:noFill/>
          <a:ln w="79375">
            <a:solidFill>
              <a:srgbClr val="002060"/>
            </a:solidFill>
            <a:tailEnd type="triangle"/>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61" name="Title 1">
            <a:extLst>
              <a:ext uri="{FF2B5EF4-FFF2-40B4-BE49-F238E27FC236}">
                <a16:creationId xmlns:a16="http://schemas.microsoft.com/office/drawing/2014/main" id="{86EB3BC7-27F3-A844-810D-0D0F35DEFE4C}"/>
              </a:ext>
            </a:extLst>
          </p:cNvPr>
          <p:cNvSpPr>
            <a:spLocks noGrp="1"/>
          </p:cNvSpPr>
          <p:nvPr>
            <p:ph type="title"/>
          </p:nvPr>
        </p:nvSpPr>
        <p:spPr>
          <a:xfrm>
            <a:off x="56056" y="100124"/>
            <a:ext cx="9144000" cy="620713"/>
          </a:xfrm>
        </p:spPr>
        <p:txBody>
          <a:bodyPr/>
          <a:lstStyle/>
          <a:p>
            <a:r>
              <a:rPr lang="en-US" altLang="zh-CN" sz="3200" dirty="0">
                <a:ea typeface="ＭＳ Ｐゴシック" panose="020B0600070205080204" pitchFamily="34" charset="-128"/>
              </a:rPr>
              <a:t>Harmonics in hydro-picture</a:t>
            </a:r>
          </a:p>
        </p:txBody>
      </p:sp>
      <p:sp>
        <p:nvSpPr>
          <p:cNvPr id="35" name="Line 26">
            <a:extLst>
              <a:ext uri="{FF2B5EF4-FFF2-40B4-BE49-F238E27FC236}">
                <a16:creationId xmlns:a16="http://schemas.microsoft.com/office/drawing/2014/main" id="{281BE29A-B304-B34F-B9CF-E370B81C9170}"/>
              </a:ext>
            </a:extLst>
          </p:cNvPr>
          <p:cNvSpPr>
            <a:spLocks noChangeShapeType="1"/>
          </p:cNvSpPr>
          <p:nvPr/>
        </p:nvSpPr>
        <p:spPr bwMode="auto">
          <a:xfrm flipV="1">
            <a:off x="395288" y="990600"/>
            <a:ext cx="8353425" cy="0"/>
          </a:xfrm>
          <a:prstGeom prst="line">
            <a:avLst/>
          </a:prstGeom>
          <a:noFill/>
          <a:ln w="444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Tree>
    <p:extLst>
      <p:ext uri="{BB962C8B-B14F-4D97-AF65-F5344CB8AC3E}">
        <p14:creationId xmlns:p14="http://schemas.microsoft.com/office/powerpoint/2010/main" val="143391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4699"/>
                                        </p:tgtEl>
                                        <p:attrNameLst>
                                          <p:attrName>style.visibility</p:attrName>
                                        </p:attrNameLst>
                                      </p:cBhvr>
                                      <p:to>
                                        <p:strVal val="visible"/>
                                      </p:to>
                                    </p:set>
                                    <p:animEffect transition="in" filter="dissolve">
                                      <p:cBhvr>
                                        <p:cTn id="7" dur="500"/>
                                        <p:tgtEl>
                                          <p:spTgt spid="114699"/>
                                        </p:tgtEl>
                                      </p:cBhvr>
                                    </p:animEffect>
                                  </p:childTnLst>
                                </p:cTn>
                              </p:par>
                            </p:childTnLst>
                          </p:cTn>
                        </p:par>
                      </p:childTnLst>
                    </p:cTn>
                  </p:par>
                  <p:par>
                    <p:cTn id="8" fill="hold">
                      <p:stCondLst>
                        <p:cond delay="indefinite"/>
                      </p:stCondLst>
                      <p:childTnLst>
                        <p:par>
                          <p:cTn id="9" fill="hold">
                            <p:stCondLst>
                              <p:cond delay="0"/>
                            </p:stCondLst>
                            <p:childTnLst>
                              <p:par>
                                <p:cTn id="10" presetID="63" presetClass="path" presetSubtype="0" accel="50000" decel="50000" fill="hold" nodeType="clickEffect">
                                  <p:stCondLst>
                                    <p:cond delay="0"/>
                                  </p:stCondLst>
                                  <p:childTnLst>
                                    <p:animMotion origin="layout" path="M 3.05556E-6 -2.22222E-6 L 0.42691 -2.22222E-6 " pathEditMode="relative" rAng="0" ptsTypes="AA">
                                      <p:cBhvr>
                                        <p:cTn id="11" dur="1000" fill="hold"/>
                                        <p:tgtEl>
                                          <p:spTgt spid="114699"/>
                                        </p:tgtEl>
                                        <p:attrNameLst>
                                          <p:attrName>ppt_x</p:attrName>
                                          <p:attrName>ppt_y</p:attrName>
                                        </p:attrNameLst>
                                      </p:cBhvr>
                                      <p:rCtr x="21337" y="0"/>
                                    </p:animMotion>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dissolv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ppt_x"/>
                                          </p:val>
                                        </p:tav>
                                        <p:tav tm="100000">
                                          <p:val>
                                            <p:strVal val="#ppt_x"/>
                                          </p:val>
                                        </p:tav>
                                      </p:tavLst>
                                    </p:anim>
                                    <p:anim calcmode="lin" valueType="num">
                                      <p:cBhvr additive="base">
                                        <p:cTn id="2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heckerboard(across)">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ppt_x"/>
                                          </p:val>
                                        </p:tav>
                                        <p:tav tm="100000">
                                          <p:val>
                                            <p:strVal val="#ppt_x"/>
                                          </p:val>
                                        </p:tav>
                                      </p:tavLst>
                                    </p:anim>
                                    <p:anim calcmode="lin" valueType="num">
                                      <p:cBhvr additive="base">
                                        <p:cTn id="3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右箭头 8">
            <a:extLst>
              <a:ext uri="{FF2B5EF4-FFF2-40B4-BE49-F238E27FC236}">
                <a16:creationId xmlns:a16="http://schemas.microsoft.com/office/drawing/2014/main" id="{33548B19-DCC6-8E4A-97FE-329C96CCDC42}"/>
              </a:ext>
            </a:extLst>
          </p:cNvPr>
          <p:cNvSpPr/>
          <p:nvPr/>
        </p:nvSpPr>
        <p:spPr bwMode="auto">
          <a:xfrm>
            <a:off x="6228184" y="5955071"/>
            <a:ext cx="360040" cy="170254"/>
          </a:xfrm>
          <a:prstGeom prst="rightArrow">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zh-CN" altLang="en-US" sz="2800" b="0" i="0" u="none" strike="noStrike" cap="none" normalizeH="0" baseline="0">
              <a:ln>
                <a:noFill/>
              </a:ln>
              <a:solidFill>
                <a:schemeClr val="tx1"/>
              </a:solidFill>
              <a:effectLst/>
              <a:latin typeface="Arial" charset="0"/>
              <a:ea typeface="宋体" charset="0"/>
              <a:cs typeface="宋体" charset="0"/>
            </a:endParaRPr>
          </a:p>
        </p:txBody>
      </p:sp>
      <p:sp>
        <p:nvSpPr>
          <p:cNvPr id="61" name="Title 1">
            <a:extLst>
              <a:ext uri="{FF2B5EF4-FFF2-40B4-BE49-F238E27FC236}">
                <a16:creationId xmlns:a16="http://schemas.microsoft.com/office/drawing/2014/main" id="{86EB3BC7-27F3-A844-810D-0D0F35DEFE4C}"/>
              </a:ext>
            </a:extLst>
          </p:cNvPr>
          <p:cNvSpPr>
            <a:spLocks noGrp="1"/>
          </p:cNvSpPr>
          <p:nvPr>
            <p:ph type="title"/>
          </p:nvPr>
        </p:nvSpPr>
        <p:spPr>
          <a:xfrm>
            <a:off x="56056" y="100124"/>
            <a:ext cx="9144000" cy="620713"/>
          </a:xfrm>
        </p:spPr>
        <p:txBody>
          <a:bodyPr/>
          <a:lstStyle/>
          <a:p>
            <a:r>
              <a:rPr lang="en-US" altLang="zh-CN" sz="3200" dirty="0">
                <a:ea typeface="ＭＳ Ｐゴシック" panose="020B0600070205080204" pitchFamily="34" charset="-128"/>
              </a:rPr>
              <a:t>Harmonics in hydro-picture</a:t>
            </a:r>
          </a:p>
        </p:txBody>
      </p:sp>
      <p:grpSp>
        <p:nvGrpSpPr>
          <p:cNvPr id="10" name="组合 9">
            <a:extLst>
              <a:ext uri="{FF2B5EF4-FFF2-40B4-BE49-F238E27FC236}">
                <a16:creationId xmlns:a16="http://schemas.microsoft.com/office/drawing/2014/main" id="{EE778533-DB12-AC4B-9A99-776B733C7496}"/>
              </a:ext>
            </a:extLst>
          </p:cNvPr>
          <p:cNvGrpSpPr/>
          <p:nvPr/>
        </p:nvGrpSpPr>
        <p:grpSpPr>
          <a:xfrm>
            <a:off x="367094" y="1093261"/>
            <a:ext cx="3656299" cy="5192336"/>
            <a:chOff x="382301" y="915067"/>
            <a:chExt cx="3656299" cy="5192336"/>
          </a:xfrm>
        </p:grpSpPr>
        <p:sp>
          <p:nvSpPr>
            <p:cNvPr id="114693" name="Arc 5">
              <a:extLst>
                <a:ext uri="{FF2B5EF4-FFF2-40B4-BE49-F238E27FC236}">
                  <a16:creationId xmlns:a16="http://schemas.microsoft.com/office/drawing/2014/main" id="{1939E2BD-D6F5-8041-B1D8-49C04FE73AE2}"/>
                </a:ext>
              </a:extLst>
            </p:cNvPr>
            <p:cNvSpPr>
              <a:spLocks/>
            </p:cNvSpPr>
            <p:nvPr/>
          </p:nvSpPr>
          <p:spPr bwMode="auto">
            <a:xfrm>
              <a:off x="3962400" y="1406525"/>
              <a:ext cx="76200" cy="1524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15" name="组合 14">
              <a:extLst>
                <a:ext uri="{FF2B5EF4-FFF2-40B4-BE49-F238E27FC236}">
                  <a16:creationId xmlns:a16="http://schemas.microsoft.com/office/drawing/2014/main" id="{FC857518-F1FD-5E4D-B254-34DB959D75C0}"/>
                </a:ext>
              </a:extLst>
            </p:cNvPr>
            <p:cNvGrpSpPr/>
            <p:nvPr/>
          </p:nvGrpSpPr>
          <p:grpSpPr>
            <a:xfrm>
              <a:off x="382301" y="4432640"/>
              <a:ext cx="3261468" cy="1674763"/>
              <a:chOff x="4566843" y="4500870"/>
              <a:chExt cx="2286000" cy="1239831"/>
            </a:xfrm>
          </p:grpSpPr>
          <p:pic>
            <p:nvPicPr>
              <p:cNvPr id="50" name="Picture 1">
                <a:extLst>
                  <a:ext uri="{FF2B5EF4-FFF2-40B4-BE49-F238E27FC236}">
                    <a16:creationId xmlns:a16="http://schemas.microsoft.com/office/drawing/2014/main" id="{721BC5CE-C877-4141-8E77-F4B62FD9A9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66843" y="4500870"/>
                <a:ext cx="22860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2">
                <a:extLst>
                  <a:ext uri="{FF2B5EF4-FFF2-40B4-BE49-F238E27FC236}">
                    <a16:creationId xmlns:a16="http://schemas.microsoft.com/office/drawing/2014/main" id="{F404D94D-D656-454E-A8B5-778534CC6C4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90157" y="5181901"/>
                <a:ext cx="182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 name="Group 1">
              <a:extLst>
                <a:ext uri="{FF2B5EF4-FFF2-40B4-BE49-F238E27FC236}">
                  <a16:creationId xmlns:a16="http://schemas.microsoft.com/office/drawing/2014/main" id="{83CEFDB2-B303-D149-8A92-3C3B7651C1AF}"/>
                </a:ext>
              </a:extLst>
            </p:cNvPr>
            <p:cNvGrpSpPr>
              <a:grpSpLocks/>
            </p:cNvGrpSpPr>
            <p:nvPr/>
          </p:nvGrpSpPr>
          <p:grpSpPr bwMode="auto">
            <a:xfrm>
              <a:off x="531195" y="1723330"/>
              <a:ext cx="2644594" cy="2071464"/>
              <a:chOff x="366713" y="3373438"/>
              <a:chExt cx="3122612" cy="2216150"/>
            </a:xfrm>
          </p:grpSpPr>
          <p:pic>
            <p:nvPicPr>
              <p:cNvPr id="37" name="Picture 5">
                <a:extLst>
                  <a:ext uri="{FF2B5EF4-FFF2-40B4-BE49-F238E27FC236}">
                    <a16:creationId xmlns:a16="http://schemas.microsoft.com/office/drawing/2014/main" id="{C9FD9E6D-29F0-DF47-BA21-14EA6B962C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713" y="3587750"/>
                <a:ext cx="2819400"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 name="Group 51">
                <a:extLst>
                  <a:ext uri="{FF2B5EF4-FFF2-40B4-BE49-F238E27FC236}">
                    <a16:creationId xmlns:a16="http://schemas.microsoft.com/office/drawing/2014/main" id="{6ABFB068-BEBF-0640-BBF9-CA8DADD14860}"/>
                  </a:ext>
                </a:extLst>
              </p:cNvPr>
              <p:cNvGrpSpPr>
                <a:grpSpLocks/>
              </p:cNvGrpSpPr>
              <p:nvPr/>
            </p:nvGrpSpPr>
            <p:grpSpPr bwMode="auto">
              <a:xfrm>
                <a:off x="886874" y="3373438"/>
                <a:ext cx="2602451" cy="2216150"/>
                <a:chOff x="346959" y="685800"/>
                <a:chExt cx="4169957" cy="3176237"/>
              </a:xfrm>
            </p:grpSpPr>
            <p:sp>
              <p:nvSpPr>
                <p:cNvPr id="39" name="TextBox 52">
                  <a:extLst>
                    <a:ext uri="{FF2B5EF4-FFF2-40B4-BE49-F238E27FC236}">
                      <a16:creationId xmlns:a16="http://schemas.microsoft.com/office/drawing/2014/main" id="{89DF86E6-492D-F643-B4FE-65BFF21C8773}"/>
                    </a:ext>
                  </a:extLst>
                </p:cNvPr>
                <p:cNvSpPr txBox="1">
                  <a:spLocks noChangeArrowheads="1"/>
                </p:cNvSpPr>
                <p:nvPr/>
              </p:nvSpPr>
              <p:spPr bwMode="auto">
                <a:xfrm>
                  <a:off x="2919668" y="685800"/>
                  <a:ext cx="706916" cy="66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zh-CN" b="1">
                      <a:latin typeface="Symbol" pitchFamily="2" charset="2"/>
                      <a:cs typeface="Arial" panose="020B0604020202020204" pitchFamily="34" charset="0"/>
                    </a:rPr>
                    <a:t>ε</a:t>
                  </a:r>
                  <a:r>
                    <a:rPr lang="en-US" altLang="zh-CN" b="1" baseline="-25000">
                      <a:cs typeface="Arial" panose="020B0604020202020204" pitchFamily="34" charset="0"/>
                    </a:rPr>
                    <a:t>2</a:t>
                  </a:r>
                </a:p>
              </p:txBody>
            </p:sp>
            <p:grpSp>
              <p:nvGrpSpPr>
                <p:cNvPr id="40" name="Group 47">
                  <a:extLst>
                    <a:ext uri="{FF2B5EF4-FFF2-40B4-BE49-F238E27FC236}">
                      <a16:creationId xmlns:a16="http://schemas.microsoft.com/office/drawing/2014/main" id="{DC3CE0FB-4B05-A84D-8E40-281B5FC32583}"/>
                    </a:ext>
                  </a:extLst>
                </p:cNvPr>
                <p:cNvGrpSpPr>
                  <a:grpSpLocks/>
                </p:cNvGrpSpPr>
                <p:nvPr/>
              </p:nvGrpSpPr>
              <p:grpSpPr bwMode="auto">
                <a:xfrm>
                  <a:off x="346959" y="838200"/>
                  <a:ext cx="4169957" cy="3023837"/>
                  <a:chOff x="346959" y="838200"/>
                  <a:chExt cx="4169957" cy="3023837"/>
                </a:xfrm>
              </p:grpSpPr>
              <p:sp>
                <p:nvSpPr>
                  <p:cNvPr id="41" name="Freeform 54">
                    <a:extLst>
                      <a:ext uri="{FF2B5EF4-FFF2-40B4-BE49-F238E27FC236}">
                        <a16:creationId xmlns:a16="http://schemas.microsoft.com/office/drawing/2014/main" id="{D64B7613-1A57-F347-9BCA-2F8E8FDB38FF}"/>
                      </a:ext>
                    </a:extLst>
                  </p:cNvPr>
                  <p:cNvSpPr>
                    <a:spLocks/>
                  </p:cNvSpPr>
                  <p:nvPr/>
                </p:nvSpPr>
                <p:spPr bwMode="auto">
                  <a:xfrm rot="-4547805">
                    <a:off x="798381" y="994660"/>
                    <a:ext cx="1908437" cy="2811281"/>
                  </a:xfrm>
                  <a:custGeom>
                    <a:avLst/>
                    <a:gdLst>
                      <a:gd name="T0" fmla="*/ 19586382 w 1492584"/>
                      <a:gd name="T1" fmla="*/ 2147483647 h 1437373"/>
                      <a:gd name="T2" fmla="*/ 124322752 w 1492584"/>
                      <a:gd name="T3" fmla="*/ 2147483647 h 1437373"/>
                      <a:gd name="T4" fmla="*/ 225318292 w 1492584"/>
                      <a:gd name="T5" fmla="*/ 1473391800 h 1437373"/>
                      <a:gd name="T6" fmla="*/ 371200764 w 1492584"/>
                      <a:gd name="T7" fmla="*/ 24150018 h 1437373"/>
                      <a:gd name="T8" fmla="*/ 498380842 w 1492584"/>
                      <a:gd name="T9" fmla="*/ 1618306506 h 1437373"/>
                      <a:gd name="T10" fmla="*/ 573192427 w 1492584"/>
                      <a:gd name="T11" fmla="*/ 2147483647 h 1437373"/>
                      <a:gd name="T12" fmla="*/ 539527163 w 1492584"/>
                      <a:gd name="T13" fmla="*/ 2147483647 h 1437373"/>
                      <a:gd name="T14" fmla="*/ 408607082 w 1492584"/>
                      <a:gd name="T15" fmla="*/ 2147483647 h 1437373"/>
                      <a:gd name="T16" fmla="*/ 270205244 w 1492584"/>
                      <a:gd name="T17" fmla="*/ 2147483647 h 1437373"/>
                      <a:gd name="T18" fmla="*/ 135543873 w 1492584"/>
                      <a:gd name="T19" fmla="*/ 2147483647 h 1437373"/>
                      <a:gd name="T20" fmla="*/ 45770298 w 1492584"/>
                      <a:gd name="T21" fmla="*/ 2147483647 h 1437373"/>
                      <a:gd name="T22" fmla="*/ 2493994 w 1492584"/>
                      <a:gd name="T23" fmla="*/ 2147483647 h 1437373"/>
                      <a:gd name="T24" fmla="*/ 19586382 w 1492584"/>
                      <a:gd name="T25" fmla="*/ 2147483647 h 14373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92584"/>
                      <a:gd name="T40" fmla="*/ 0 h 1437373"/>
                      <a:gd name="T41" fmla="*/ 1492584 w 1492584"/>
                      <a:gd name="T42" fmla="*/ 1437373 h 14373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92584" h="1437373">
                        <a:moveTo>
                          <a:pt x="50399" y="752374"/>
                        </a:moveTo>
                        <a:cubicBezTo>
                          <a:pt x="94381" y="650640"/>
                          <a:pt x="231675" y="437949"/>
                          <a:pt x="319907" y="328863"/>
                        </a:cubicBezTo>
                        <a:cubicBezTo>
                          <a:pt x="408139" y="219777"/>
                          <a:pt x="473911" y="152400"/>
                          <a:pt x="579789" y="97857"/>
                        </a:cubicBezTo>
                        <a:cubicBezTo>
                          <a:pt x="685667" y="43314"/>
                          <a:pt x="838067" y="0"/>
                          <a:pt x="955174" y="1604"/>
                        </a:cubicBezTo>
                        <a:cubicBezTo>
                          <a:pt x="1072281" y="3208"/>
                          <a:pt x="1195806" y="40105"/>
                          <a:pt x="1282433" y="107482"/>
                        </a:cubicBezTo>
                        <a:cubicBezTo>
                          <a:pt x="1369060" y="174859"/>
                          <a:pt x="1457292" y="280737"/>
                          <a:pt x="1474938" y="405865"/>
                        </a:cubicBezTo>
                        <a:cubicBezTo>
                          <a:pt x="1492584" y="530993"/>
                          <a:pt x="1458896" y="715477"/>
                          <a:pt x="1388311" y="858252"/>
                        </a:cubicBezTo>
                        <a:cubicBezTo>
                          <a:pt x="1317726" y="1001027"/>
                          <a:pt x="1166930" y="1169469"/>
                          <a:pt x="1051427" y="1262513"/>
                        </a:cubicBezTo>
                        <a:cubicBezTo>
                          <a:pt x="935924" y="1355557"/>
                          <a:pt x="812400" y="1395663"/>
                          <a:pt x="695292" y="1416518"/>
                        </a:cubicBezTo>
                        <a:cubicBezTo>
                          <a:pt x="578185" y="1437373"/>
                          <a:pt x="445035" y="1427747"/>
                          <a:pt x="348782" y="1387642"/>
                        </a:cubicBezTo>
                        <a:cubicBezTo>
                          <a:pt x="252529" y="1347537"/>
                          <a:pt x="174837" y="1254760"/>
                          <a:pt x="117776" y="1175886"/>
                        </a:cubicBezTo>
                        <a:cubicBezTo>
                          <a:pt x="60715" y="1097012"/>
                          <a:pt x="12834" y="991402"/>
                          <a:pt x="6417" y="914400"/>
                        </a:cubicBezTo>
                        <a:cubicBezTo>
                          <a:pt x="0" y="837398"/>
                          <a:pt x="37699" y="882984"/>
                          <a:pt x="50399" y="752374"/>
                        </a:cubicBezTo>
                        <a:close/>
                      </a:path>
                    </a:pathLst>
                  </a:custGeom>
                  <a:noFill/>
                  <a:ln w="3810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lstStyle/>
                  <a:p>
                    <a:endParaRPr lang="zh-CN" altLang="en-US"/>
                  </a:p>
                </p:txBody>
              </p:sp>
              <p:sp>
                <p:nvSpPr>
                  <p:cNvPr id="42" name="Freeform 55">
                    <a:extLst>
                      <a:ext uri="{FF2B5EF4-FFF2-40B4-BE49-F238E27FC236}">
                        <a16:creationId xmlns:a16="http://schemas.microsoft.com/office/drawing/2014/main" id="{89E3CB5A-1982-FB40-8A5F-5A1C5E649761}"/>
                      </a:ext>
                    </a:extLst>
                  </p:cNvPr>
                  <p:cNvSpPr>
                    <a:spLocks/>
                  </p:cNvSpPr>
                  <p:nvPr/>
                </p:nvSpPr>
                <p:spPr bwMode="auto">
                  <a:xfrm rot="-4393937">
                    <a:off x="749279" y="699392"/>
                    <a:ext cx="2367788" cy="3043499"/>
                  </a:xfrm>
                  <a:custGeom>
                    <a:avLst/>
                    <a:gdLst>
                      <a:gd name="T0" fmla="*/ 143374432 w 1645920"/>
                      <a:gd name="T1" fmla="*/ 2147483647 h 1719714"/>
                      <a:gd name="T2" fmla="*/ 337621477 w 1645920"/>
                      <a:gd name="T3" fmla="*/ 2147483647 h 1719714"/>
                      <a:gd name="T4" fmla="*/ 587366864 w 1645920"/>
                      <a:gd name="T5" fmla="*/ 2147483647 h 1719714"/>
                      <a:gd name="T6" fmla="*/ 670615200 w 1645920"/>
                      <a:gd name="T7" fmla="*/ 2147483647 h 1719714"/>
                      <a:gd name="T8" fmla="*/ 698364547 w 1645920"/>
                      <a:gd name="T9" fmla="*/ 2147483647 h 1719714"/>
                      <a:gd name="T10" fmla="*/ 587366864 w 1645920"/>
                      <a:gd name="T11" fmla="*/ 2004198008 h 1719714"/>
                      <a:gd name="T12" fmla="*/ 337621477 w 1645920"/>
                      <a:gd name="T13" fmla="*/ 1606892982 h 1719714"/>
                      <a:gd name="T14" fmla="*/ 171123623 w 1645920"/>
                      <a:gd name="T15" fmla="*/ 1050659478 h 1719714"/>
                      <a:gd name="T16" fmla="*/ 198872527 w 1645920"/>
                      <a:gd name="T17" fmla="*/ 653350299 h 1719714"/>
                      <a:gd name="T18" fmla="*/ 393119957 w 1645920"/>
                      <a:gd name="T19" fmla="*/ 282529096 h 1719714"/>
                      <a:gd name="T20" fmla="*/ 670615200 w 1645920"/>
                      <a:gd name="T21" fmla="*/ 44146016 h 1719714"/>
                      <a:gd name="T22" fmla="*/ 1059110514 w 1645920"/>
                      <a:gd name="T23" fmla="*/ 17658235 h 1719714"/>
                      <a:gd name="T24" fmla="*/ 1503102661 w 1645920"/>
                      <a:gd name="T25" fmla="*/ 123605939 h 1719714"/>
                      <a:gd name="T26" fmla="*/ 1919346135 w 1645920"/>
                      <a:gd name="T27" fmla="*/ 441454175 h 1719714"/>
                      <a:gd name="T28" fmla="*/ 2147483647 w 1645920"/>
                      <a:gd name="T29" fmla="*/ 891734590 h 1719714"/>
                      <a:gd name="T30" fmla="*/ 2147483647 w 1645920"/>
                      <a:gd name="T31" fmla="*/ 1368504812 h 1719714"/>
                      <a:gd name="T32" fmla="*/ 2147483647 w 1645920"/>
                      <a:gd name="T33" fmla="*/ 1474455213 h 1719714"/>
                      <a:gd name="T34" fmla="*/ 2147483647 w 1645920"/>
                      <a:gd name="T35" fmla="*/ 1500940893 h 1719714"/>
                      <a:gd name="T36" fmla="*/ 2147483647 w 1645920"/>
                      <a:gd name="T37" fmla="*/ 1765814584 h 1719714"/>
                      <a:gd name="T38" fmla="*/ 2147483647 w 1645920"/>
                      <a:gd name="T39" fmla="*/ 2147483647 h 1719714"/>
                      <a:gd name="T40" fmla="*/ 2147483647 w 1645920"/>
                      <a:gd name="T41" fmla="*/ 2147483647 h 1719714"/>
                      <a:gd name="T42" fmla="*/ 2147483647 w 1645920"/>
                      <a:gd name="T43" fmla="*/ 2147483647 h 1719714"/>
                      <a:gd name="T44" fmla="*/ 2147483647 w 1645920"/>
                      <a:gd name="T45" fmla="*/ 2147483647 h 1719714"/>
                      <a:gd name="T46" fmla="*/ 2147483647 w 1645920"/>
                      <a:gd name="T47" fmla="*/ 2147483647 h 1719714"/>
                      <a:gd name="T48" fmla="*/ 2147483647 w 1645920"/>
                      <a:gd name="T49" fmla="*/ 2147483647 h 1719714"/>
                      <a:gd name="T50" fmla="*/ 2147483647 w 1645920"/>
                      <a:gd name="T51" fmla="*/ 2147483647 h 1719714"/>
                      <a:gd name="T52" fmla="*/ 1780596702 w 1645920"/>
                      <a:gd name="T53" fmla="*/ 2147483647 h 1719714"/>
                      <a:gd name="T54" fmla="*/ 1086859055 w 1645920"/>
                      <a:gd name="T55" fmla="*/ 2147483647 h 1719714"/>
                      <a:gd name="T56" fmla="*/ 642866876 w 1645920"/>
                      <a:gd name="T57" fmla="*/ 2147483647 h 1719714"/>
                      <a:gd name="T58" fmla="*/ 87873370 w 1645920"/>
                      <a:gd name="T59" fmla="*/ 2147483647 h 1719714"/>
                      <a:gd name="T60" fmla="*/ 143374432 w 1645920"/>
                      <a:gd name="T61" fmla="*/ 2147483647 h 17197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45920"/>
                      <a:gd name="T94" fmla="*/ 0 h 1719714"/>
                      <a:gd name="T95" fmla="*/ 1645920 w 1645920"/>
                      <a:gd name="T96" fmla="*/ 1719714 h 17197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45920" h="1719714">
                        <a:moveTo>
                          <a:pt x="49731" y="1161448"/>
                        </a:moveTo>
                        <a:cubicBezTo>
                          <a:pt x="64169" y="1081238"/>
                          <a:pt x="91441" y="1084446"/>
                          <a:pt x="117108" y="1045945"/>
                        </a:cubicBezTo>
                        <a:cubicBezTo>
                          <a:pt x="142775" y="1007444"/>
                          <a:pt x="184485" y="960922"/>
                          <a:pt x="203735" y="930442"/>
                        </a:cubicBezTo>
                        <a:cubicBezTo>
                          <a:pt x="222985" y="899962"/>
                          <a:pt x="226194" y="882315"/>
                          <a:pt x="232611" y="863065"/>
                        </a:cubicBezTo>
                        <a:cubicBezTo>
                          <a:pt x="239028" y="843815"/>
                          <a:pt x="247049" y="837398"/>
                          <a:pt x="242236" y="814939"/>
                        </a:cubicBezTo>
                        <a:cubicBezTo>
                          <a:pt x="237423" y="792480"/>
                          <a:pt x="224590" y="766812"/>
                          <a:pt x="203735" y="728311"/>
                        </a:cubicBezTo>
                        <a:cubicBezTo>
                          <a:pt x="182880" y="689810"/>
                          <a:pt x="141171" y="641684"/>
                          <a:pt x="117108" y="583933"/>
                        </a:cubicBezTo>
                        <a:cubicBezTo>
                          <a:pt x="93045" y="526182"/>
                          <a:pt x="67377" y="439554"/>
                          <a:pt x="59356" y="381802"/>
                        </a:cubicBezTo>
                        <a:cubicBezTo>
                          <a:pt x="51335" y="324050"/>
                          <a:pt x="56147" y="283945"/>
                          <a:pt x="68981" y="237423"/>
                        </a:cubicBezTo>
                        <a:cubicBezTo>
                          <a:pt x="81815" y="190901"/>
                          <a:pt x="109086" y="139566"/>
                          <a:pt x="136358" y="102669"/>
                        </a:cubicBezTo>
                        <a:cubicBezTo>
                          <a:pt x="163630" y="65772"/>
                          <a:pt x="194110" y="32084"/>
                          <a:pt x="232611" y="16042"/>
                        </a:cubicBezTo>
                        <a:cubicBezTo>
                          <a:pt x="271112" y="0"/>
                          <a:pt x="319239" y="1604"/>
                          <a:pt x="367365" y="6417"/>
                        </a:cubicBezTo>
                        <a:cubicBezTo>
                          <a:pt x="415491" y="11230"/>
                          <a:pt x="471639" y="19251"/>
                          <a:pt x="521369" y="44918"/>
                        </a:cubicBezTo>
                        <a:cubicBezTo>
                          <a:pt x="571099" y="70585"/>
                          <a:pt x="620830" y="113899"/>
                          <a:pt x="665748" y="160421"/>
                        </a:cubicBezTo>
                        <a:cubicBezTo>
                          <a:pt x="710666" y="206943"/>
                          <a:pt x="757188" y="267903"/>
                          <a:pt x="790876" y="324050"/>
                        </a:cubicBezTo>
                        <a:cubicBezTo>
                          <a:pt x="824564" y="380197"/>
                          <a:pt x="837398" y="462012"/>
                          <a:pt x="867878" y="497305"/>
                        </a:cubicBezTo>
                        <a:cubicBezTo>
                          <a:pt x="898358" y="532598"/>
                          <a:pt x="911192" y="527785"/>
                          <a:pt x="973756" y="535806"/>
                        </a:cubicBezTo>
                        <a:cubicBezTo>
                          <a:pt x="1036320" y="543827"/>
                          <a:pt x="1158241" y="527785"/>
                          <a:pt x="1243264" y="545431"/>
                        </a:cubicBezTo>
                        <a:cubicBezTo>
                          <a:pt x="1328287" y="563077"/>
                          <a:pt x="1419727" y="591953"/>
                          <a:pt x="1483895" y="641684"/>
                        </a:cubicBezTo>
                        <a:cubicBezTo>
                          <a:pt x="1548063" y="691415"/>
                          <a:pt x="1610628" y="774834"/>
                          <a:pt x="1628274" y="843815"/>
                        </a:cubicBezTo>
                        <a:cubicBezTo>
                          <a:pt x="1645920" y="912796"/>
                          <a:pt x="1628274" y="996214"/>
                          <a:pt x="1589773" y="1055570"/>
                        </a:cubicBezTo>
                        <a:cubicBezTo>
                          <a:pt x="1551272" y="1114926"/>
                          <a:pt x="1487104" y="1169469"/>
                          <a:pt x="1397268" y="1199949"/>
                        </a:cubicBezTo>
                        <a:cubicBezTo>
                          <a:pt x="1307432" y="1230429"/>
                          <a:pt x="1132573" y="1233637"/>
                          <a:pt x="1050758" y="1238450"/>
                        </a:cubicBezTo>
                        <a:lnTo>
                          <a:pt x="906379" y="1228825"/>
                        </a:lnTo>
                        <a:cubicBezTo>
                          <a:pt x="874295" y="1227221"/>
                          <a:pt x="880712" y="1209575"/>
                          <a:pt x="858253" y="1228825"/>
                        </a:cubicBezTo>
                        <a:cubicBezTo>
                          <a:pt x="835794" y="1248075"/>
                          <a:pt x="811731" y="1286576"/>
                          <a:pt x="771626" y="1344328"/>
                        </a:cubicBezTo>
                        <a:cubicBezTo>
                          <a:pt x="731521" y="1402080"/>
                          <a:pt x="683394" y="1515979"/>
                          <a:pt x="617621" y="1575335"/>
                        </a:cubicBezTo>
                        <a:cubicBezTo>
                          <a:pt x="551848" y="1634691"/>
                          <a:pt x="442762" y="1681213"/>
                          <a:pt x="376990" y="1700463"/>
                        </a:cubicBezTo>
                        <a:cubicBezTo>
                          <a:pt x="311218" y="1719713"/>
                          <a:pt x="280738" y="1719714"/>
                          <a:pt x="222986" y="1690838"/>
                        </a:cubicBezTo>
                        <a:cubicBezTo>
                          <a:pt x="165234" y="1661962"/>
                          <a:pt x="60960" y="1615440"/>
                          <a:pt x="30480" y="1527208"/>
                        </a:cubicBezTo>
                        <a:cubicBezTo>
                          <a:pt x="0" y="1438976"/>
                          <a:pt x="35293" y="1241659"/>
                          <a:pt x="49731" y="1161448"/>
                        </a:cubicBezTo>
                        <a:close/>
                      </a:path>
                    </a:pathLst>
                  </a:custGeom>
                  <a:noFill/>
                  <a:ln w="28575" cap="flat"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lstStyle/>
                  <a:p>
                    <a:endParaRPr lang="zh-CN" altLang="en-US"/>
                  </a:p>
                </p:txBody>
              </p:sp>
              <p:sp>
                <p:nvSpPr>
                  <p:cNvPr id="43" name="Freeform 56">
                    <a:extLst>
                      <a:ext uri="{FF2B5EF4-FFF2-40B4-BE49-F238E27FC236}">
                        <a16:creationId xmlns:a16="http://schemas.microsoft.com/office/drawing/2014/main" id="{E2E85AD1-EBD5-EE4B-B665-2801D704F9EC}"/>
                      </a:ext>
                    </a:extLst>
                  </p:cNvPr>
                  <p:cNvSpPr>
                    <a:spLocks/>
                  </p:cNvSpPr>
                  <p:nvPr/>
                </p:nvSpPr>
                <p:spPr bwMode="auto">
                  <a:xfrm rot="-2314612">
                    <a:off x="457200" y="1066801"/>
                    <a:ext cx="2608446" cy="2554704"/>
                  </a:xfrm>
                  <a:custGeom>
                    <a:avLst/>
                    <a:gdLst>
                      <a:gd name="T0" fmla="*/ 160286098 w 1621857"/>
                      <a:gd name="T1" fmla="*/ 1697918840 h 1613835"/>
                      <a:gd name="T2" fmla="*/ 5169685 w 1621857"/>
                      <a:gd name="T3" fmla="*/ 1342540652 h 1613835"/>
                      <a:gd name="T4" fmla="*/ 191309182 w 1621857"/>
                      <a:gd name="T5" fmla="*/ 892393847 h 1613835"/>
                      <a:gd name="T6" fmla="*/ 811780503 w 1621857"/>
                      <a:gd name="T7" fmla="*/ 750242310 h 1613835"/>
                      <a:gd name="T8" fmla="*/ 1556344533 w 1621857"/>
                      <a:gd name="T9" fmla="*/ 797626612 h 1613835"/>
                      <a:gd name="T10" fmla="*/ 2145789917 w 1621857"/>
                      <a:gd name="T11" fmla="*/ 845011508 h 1613835"/>
                      <a:gd name="T12" fmla="*/ 2147483647 w 1621857"/>
                      <a:gd name="T13" fmla="*/ 371171222 h 1613835"/>
                      <a:gd name="T14" fmla="*/ 2147483647 w 1621857"/>
                      <a:gd name="T15" fmla="*/ 39487114 h 1613835"/>
                      <a:gd name="T16" fmla="*/ 2147483647 w 1621857"/>
                      <a:gd name="T17" fmla="*/ 134254559 h 1613835"/>
                      <a:gd name="T18" fmla="*/ 2147483647 w 1621857"/>
                      <a:gd name="T19" fmla="*/ 418555337 h 1613835"/>
                      <a:gd name="T20" fmla="*/ 2147483647 w 1621857"/>
                      <a:gd name="T21" fmla="*/ 845011508 h 1613835"/>
                      <a:gd name="T22" fmla="*/ 2147483647 w 1621857"/>
                      <a:gd name="T23" fmla="*/ 1389925258 h 1613835"/>
                      <a:gd name="T24" fmla="*/ 2147483647 w 1621857"/>
                      <a:gd name="T25" fmla="*/ 1650535290 h 1613835"/>
                      <a:gd name="T26" fmla="*/ 2147483647 w 1621857"/>
                      <a:gd name="T27" fmla="*/ 2053296704 h 1613835"/>
                      <a:gd name="T28" fmla="*/ 2147483647 w 1621857"/>
                      <a:gd name="T29" fmla="*/ 2147483647 h 1613835"/>
                      <a:gd name="T30" fmla="*/ 2147483647 w 1621857"/>
                      <a:gd name="T31" fmla="*/ 2147483647 h 1613835"/>
                      <a:gd name="T32" fmla="*/ 2147483647 w 1621857"/>
                      <a:gd name="T33" fmla="*/ 2147483647 h 1613835"/>
                      <a:gd name="T34" fmla="*/ 2147483647 w 1621857"/>
                      <a:gd name="T35" fmla="*/ 2147483647 h 1613835"/>
                      <a:gd name="T36" fmla="*/ 2147483647 w 1621857"/>
                      <a:gd name="T37" fmla="*/ 2147483647 h 1613835"/>
                      <a:gd name="T38" fmla="*/ 2147483647 w 1621857"/>
                      <a:gd name="T39" fmla="*/ 2147483647 h 1613835"/>
                      <a:gd name="T40" fmla="*/ 2147483647 w 1621857"/>
                      <a:gd name="T41" fmla="*/ 2147483647 h 1613835"/>
                      <a:gd name="T42" fmla="*/ 2147483647 w 1621857"/>
                      <a:gd name="T43" fmla="*/ 2147483647 h 1613835"/>
                      <a:gd name="T44" fmla="*/ 1432249448 w 1621857"/>
                      <a:gd name="T45" fmla="*/ 2147483647 h 1613835"/>
                      <a:gd name="T46" fmla="*/ 904851706 w 1621857"/>
                      <a:gd name="T47" fmla="*/ 2147483647 h 1613835"/>
                      <a:gd name="T48" fmla="*/ 966898545 w 1621857"/>
                      <a:gd name="T49" fmla="*/ 2147483647 h 1613835"/>
                      <a:gd name="T50" fmla="*/ 997920502 w 1621857"/>
                      <a:gd name="T51" fmla="*/ 2147483647 h 1613835"/>
                      <a:gd name="T52" fmla="*/ 1028944925 w 1621857"/>
                      <a:gd name="T53" fmla="*/ 2147483647 h 1613835"/>
                      <a:gd name="T54" fmla="*/ 656662380 w 1621857"/>
                      <a:gd name="T55" fmla="*/ 2076990545 h 1613835"/>
                      <a:gd name="T56" fmla="*/ 160286098 w 1621857"/>
                      <a:gd name="T57" fmla="*/ 1697918840 h 161383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21857"/>
                      <a:gd name="T88" fmla="*/ 0 h 1613835"/>
                      <a:gd name="T89" fmla="*/ 1621857 w 1621857"/>
                      <a:gd name="T90" fmla="*/ 1613835 h 161383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21857" h="1613835">
                        <a:moveTo>
                          <a:pt x="49730" y="689810"/>
                        </a:moveTo>
                        <a:cubicBezTo>
                          <a:pt x="16042" y="640080"/>
                          <a:pt x="0" y="599974"/>
                          <a:pt x="1604" y="545431"/>
                        </a:cubicBezTo>
                        <a:cubicBezTo>
                          <a:pt x="3208" y="490888"/>
                          <a:pt x="17646" y="402656"/>
                          <a:pt x="59355" y="362551"/>
                        </a:cubicBezTo>
                        <a:cubicBezTo>
                          <a:pt x="101064" y="322446"/>
                          <a:pt x="181276" y="311216"/>
                          <a:pt x="251861" y="304799"/>
                        </a:cubicBezTo>
                        <a:lnTo>
                          <a:pt x="482867" y="324050"/>
                        </a:lnTo>
                        <a:cubicBezTo>
                          <a:pt x="551848" y="330467"/>
                          <a:pt x="604787" y="372177"/>
                          <a:pt x="665747" y="343301"/>
                        </a:cubicBezTo>
                        <a:cubicBezTo>
                          <a:pt x="726707" y="314425"/>
                          <a:pt x="778042" y="205338"/>
                          <a:pt x="848627" y="150795"/>
                        </a:cubicBezTo>
                        <a:cubicBezTo>
                          <a:pt x="919212" y="96252"/>
                          <a:pt x="1025091" y="32084"/>
                          <a:pt x="1089259" y="16042"/>
                        </a:cubicBezTo>
                        <a:cubicBezTo>
                          <a:pt x="1153427" y="0"/>
                          <a:pt x="1195137" y="28876"/>
                          <a:pt x="1233638" y="54543"/>
                        </a:cubicBezTo>
                        <a:cubicBezTo>
                          <a:pt x="1272139" y="80210"/>
                          <a:pt x="1301015" y="121920"/>
                          <a:pt x="1320265" y="170046"/>
                        </a:cubicBezTo>
                        <a:cubicBezTo>
                          <a:pt x="1339515" y="218172"/>
                          <a:pt x="1353954" y="277528"/>
                          <a:pt x="1349141" y="343301"/>
                        </a:cubicBezTo>
                        <a:cubicBezTo>
                          <a:pt x="1344328" y="409074"/>
                          <a:pt x="1301014" y="510139"/>
                          <a:pt x="1291389" y="564682"/>
                        </a:cubicBezTo>
                        <a:cubicBezTo>
                          <a:pt x="1281764" y="619225"/>
                          <a:pt x="1260909" y="625641"/>
                          <a:pt x="1291389" y="670559"/>
                        </a:cubicBezTo>
                        <a:cubicBezTo>
                          <a:pt x="1321869" y="715477"/>
                          <a:pt x="1421330" y="768416"/>
                          <a:pt x="1474269" y="834189"/>
                        </a:cubicBezTo>
                        <a:cubicBezTo>
                          <a:pt x="1527208" y="899962"/>
                          <a:pt x="1596189" y="991401"/>
                          <a:pt x="1609023" y="1065195"/>
                        </a:cubicBezTo>
                        <a:cubicBezTo>
                          <a:pt x="1621857" y="1138989"/>
                          <a:pt x="1604210" y="1233637"/>
                          <a:pt x="1551271" y="1276951"/>
                        </a:cubicBezTo>
                        <a:cubicBezTo>
                          <a:pt x="1498332" y="1320265"/>
                          <a:pt x="1371599" y="1321869"/>
                          <a:pt x="1291389" y="1325077"/>
                        </a:cubicBezTo>
                        <a:cubicBezTo>
                          <a:pt x="1211179" y="1328285"/>
                          <a:pt x="1116530" y="1305827"/>
                          <a:pt x="1070008" y="1296202"/>
                        </a:cubicBezTo>
                        <a:cubicBezTo>
                          <a:pt x="1023486" y="1286577"/>
                          <a:pt x="1037924" y="1267326"/>
                          <a:pt x="1012257" y="1267326"/>
                        </a:cubicBezTo>
                        <a:cubicBezTo>
                          <a:pt x="986590" y="1267326"/>
                          <a:pt x="944880" y="1273743"/>
                          <a:pt x="916004" y="1296202"/>
                        </a:cubicBezTo>
                        <a:cubicBezTo>
                          <a:pt x="887128" y="1318661"/>
                          <a:pt x="879107" y="1357161"/>
                          <a:pt x="839002" y="1402079"/>
                        </a:cubicBezTo>
                        <a:cubicBezTo>
                          <a:pt x="798897" y="1446997"/>
                          <a:pt x="741144" y="1533625"/>
                          <a:pt x="675372" y="1565709"/>
                        </a:cubicBezTo>
                        <a:cubicBezTo>
                          <a:pt x="609600" y="1597793"/>
                          <a:pt x="510138" y="1613835"/>
                          <a:pt x="444366" y="1594585"/>
                        </a:cubicBezTo>
                        <a:cubicBezTo>
                          <a:pt x="378594" y="1575335"/>
                          <a:pt x="304800" y="1527208"/>
                          <a:pt x="280737" y="1450206"/>
                        </a:cubicBezTo>
                        <a:cubicBezTo>
                          <a:pt x="256674" y="1373204"/>
                          <a:pt x="295175" y="1199949"/>
                          <a:pt x="299987" y="1132572"/>
                        </a:cubicBezTo>
                        <a:cubicBezTo>
                          <a:pt x="304799" y="1065195"/>
                          <a:pt x="306404" y="1071612"/>
                          <a:pt x="309612" y="1045945"/>
                        </a:cubicBezTo>
                        <a:cubicBezTo>
                          <a:pt x="312820" y="1020278"/>
                          <a:pt x="336884" y="1012256"/>
                          <a:pt x="319238" y="978568"/>
                        </a:cubicBezTo>
                        <a:cubicBezTo>
                          <a:pt x="301592" y="944880"/>
                          <a:pt x="250256" y="895149"/>
                          <a:pt x="203734" y="843814"/>
                        </a:cubicBezTo>
                        <a:cubicBezTo>
                          <a:pt x="157212" y="792479"/>
                          <a:pt x="83418" y="739540"/>
                          <a:pt x="49730" y="689810"/>
                        </a:cubicBezTo>
                        <a:close/>
                      </a:path>
                    </a:pathLst>
                  </a:custGeom>
                  <a:noFill/>
                  <a:ln w="28575" cap="flat" cmpd="sng">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lstStyle/>
                  <a:p>
                    <a:endParaRPr lang="zh-CN" altLang="en-US"/>
                  </a:p>
                </p:txBody>
              </p:sp>
              <p:sp>
                <p:nvSpPr>
                  <p:cNvPr id="44" name="Rectangle 57">
                    <a:extLst>
                      <a:ext uri="{FF2B5EF4-FFF2-40B4-BE49-F238E27FC236}">
                        <a16:creationId xmlns:a16="http://schemas.microsoft.com/office/drawing/2014/main" id="{39622606-746C-EC47-904B-C73DCA2BEC96}"/>
                      </a:ext>
                    </a:extLst>
                  </p:cNvPr>
                  <p:cNvSpPr>
                    <a:spLocks noChangeArrowheads="1"/>
                  </p:cNvSpPr>
                  <p:nvPr/>
                </p:nvSpPr>
                <p:spPr bwMode="auto">
                  <a:xfrm>
                    <a:off x="1676400" y="2286000"/>
                    <a:ext cx="152400" cy="152400"/>
                  </a:xfrm>
                  <a:prstGeom prst="rect">
                    <a:avLst/>
                  </a:prstGeom>
                  <a:solidFill>
                    <a:schemeClr val="tx1"/>
                  </a:solidFill>
                  <a:ln w="9525">
                    <a:solidFill>
                      <a:schemeClr val="tx1"/>
                    </a:solidFill>
                    <a:round/>
                    <a:headEnd/>
                    <a:tailEnd/>
                  </a:ln>
                </p:spPr>
                <p:txBody>
                  <a:bodyPr wrap="none"/>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zh-CN" altLang="zh-CN">
                      <a:latin typeface="Tahoma" panose="020B0604030504040204" pitchFamily="34" charset="0"/>
                      <a:ea typeface="SimSun" panose="02010600030101010101" pitchFamily="2" charset="-122"/>
                    </a:endParaRPr>
                  </a:p>
                </p:txBody>
              </p:sp>
              <p:cxnSp>
                <p:nvCxnSpPr>
                  <p:cNvPr id="45" name="Straight Arrow Connector 58">
                    <a:extLst>
                      <a:ext uri="{FF2B5EF4-FFF2-40B4-BE49-F238E27FC236}">
                        <a16:creationId xmlns:a16="http://schemas.microsoft.com/office/drawing/2014/main" id="{46D184F0-8758-C74A-90C1-F880B444082A}"/>
                      </a:ext>
                    </a:extLst>
                  </p:cNvPr>
                  <p:cNvCxnSpPr>
                    <a:cxnSpLocks noChangeShapeType="1"/>
                  </p:cNvCxnSpPr>
                  <p:nvPr/>
                </p:nvCxnSpPr>
                <p:spPr bwMode="auto">
                  <a:xfrm rot="5400000" flipH="1" flipV="1">
                    <a:off x="1676400" y="990600"/>
                    <a:ext cx="1447800" cy="1143000"/>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6" name="Straight Arrow Connector 59">
                    <a:extLst>
                      <a:ext uri="{FF2B5EF4-FFF2-40B4-BE49-F238E27FC236}">
                        <a16:creationId xmlns:a16="http://schemas.microsoft.com/office/drawing/2014/main" id="{43C68FEF-76D1-BF4E-B6EA-D2B27EC1D9DF}"/>
                      </a:ext>
                    </a:extLst>
                  </p:cNvPr>
                  <p:cNvCxnSpPr>
                    <a:cxnSpLocks noChangeShapeType="1"/>
                    <a:endCxn id="48" idx="0"/>
                  </p:cNvCxnSpPr>
                  <p:nvPr/>
                </p:nvCxnSpPr>
                <p:spPr bwMode="auto">
                  <a:xfrm flipV="1">
                    <a:off x="1828800" y="2357735"/>
                    <a:ext cx="2334658" cy="4466"/>
                  </a:xfrm>
                  <a:prstGeom prst="straightConnector1">
                    <a:avLst/>
                  </a:prstGeom>
                  <a:noFill/>
                  <a:ln w="38100">
                    <a:solidFill>
                      <a:srgbClr val="0000FF"/>
                    </a:solidFill>
                    <a:round/>
                    <a:headEnd/>
                    <a:tailEnd type="arrow" w="med" len="med"/>
                  </a:ln>
                  <a:extLst>
                    <a:ext uri="{909E8E84-426E-40DD-AFC4-6F175D3DCCD1}">
                      <a14:hiddenFill xmlns:a14="http://schemas.microsoft.com/office/drawing/2010/main">
                        <a:noFill/>
                      </a14:hiddenFill>
                    </a:ext>
                  </a:extLst>
                </p:spPr>
              </p:cxnSp>
              <p:cxnSp>
                <p:nvCxnSpPr>
                  <p:cNvPr id="47" name="Straight Arrow Connector 60">
                    <a:extLst>
                      <a:ext uri="{FF2B5EF4-FFF2-40B4-BE49-F238E27FC236}">
                        <a16:creationId xmlns:a16="http://schemas.microsoft.com/office/drawing/2014/main" id="{A042C10E-57BA-6D4E-AEF1-D142BC149FBE}"/>
                      </a:ext>
                    </a:extLst>
                  </p:cNvPr>
                  <p:cNvCxnSpPr>
                    <a:cxnSpLocks noChangeShapeType="1"/>
                    <a:stCxn id="44" idx="3"/>
                  </p:cNvCxnSpPr>
                  <p:nvPr/>
                </p:nvCxnSpPr>
                <p:spPr bwMode="auto">
                  <a:xfrm>
                    <a:off x="1828800" y="2362200"/>
                    <a:ext cx="1752600" cy="1066800"/>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sp>
                <p:nvSpPr>
                  <p:cNvPr id="48" name="TextBox 61">
                    <a:extLst>
                      <a:ext uri="{FF2B5EF4-FFF2-40B4-BE49-F238E27FC236}">
                        <a16:creationId xmlns:a16="http://schemas.microsoft.com/office/drawing/2014/main" id="{F05773E8-ED32-0F48-9800-C0CA18D7E3EC}"/>
                      </a:ext>
                    </a:extLst>
                  </p:cNvPr>
                  <p:cNvSpPr txBox="1">
                    <a:spLocks noChangeArrowheads="1"/>
                  </p:cNvSpPr>
                  <p:nvPr/>
                </p:nvSpPr>
                <p:spPr bwMode="auto">
                  <a:xfrm>
                    <a:off x="3810000" y="2357735"/>
                    <a:ext cx="706916" cy="66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zh-CN" b="1">
                        <a:solidFill>
                          <a:srgbClr val="0000FF"/>
                        </a:solidFill>
                        <a:latin typeface="Symbol" pitchFamily="2" charset="2"/>
                        <a:cs typeface="Arial" panose="020B0604020202020204" pitchFamily="34" charset="0"/>
                      </a:rPr>
                      <a:t>ε</a:t>
                    </a:r>
                    <a:r>
                      <a:rPr lang="en-US" altLang="zh-CN" b="1" baseline="-25000">
                        <a:solidFill>
                          <a:srgbClr val="0000FF"/>
                        </a:solidFill>
                        <a:cs typeface="Arial" panose="020B0604020202020204" pitchFamily="34" charset="0"/>
                      </a:rPr>
                      <a:t>3</a:t>
                    </a:r>
                  </a:p>
                </p:txBody>
              </p:sp>
              <p:sp>
                <p:nvSpPr>
                  <p:cNvPr id="49" name="TextBox 62">
                    <a:extLst>
                      <a:ext uri="{FF2B5EF4-FFF2-40B4-BE49-F238E27FC236}">
                        <a16:creationId xmlns:a16="http://schemas.microsoft.com/office/drawing/2014/main" id="{24E4DA77-3F1A-2B45-885B-867786CDA146}"/>
                      </a:ext>
                    </a:extLst>
                  </p:cNvPr>
                  <p:cNvSpPr txBox="1">
                    <a:spLocks noChangeArrowheads="1"/>
                  </p:cNvSpPr>
                  <p:nvPr/>
                </p:nvSpPr>
                <p:spPr bwMode="auto">
                  <a:xfrm>
                    <a:off x="3581400" y="3200401"/>
                    <a:ext cx="706916" cy="66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zh-CN" b="1">
                        <a:solidFill>
                          <a:srgbClr val="FF0000"/>
                        </a:solidFill>
                        <a:latin typeface="Symbol" pitchFamily="2" charset="2"/>
                        <a:cs typeface="Arial" panose="020B0604020202020204" pitchFamily="34" charset="0"/>
                      </a:rPr>
                      <a:t>ε</a:t>
                    </a:r>
                    <a:r>
                      <a:rPr lang="en-US" altLang="zh-CN" b="1" baseline="-25000">
                        <a:solidFill>
                          <a:srgbClr val="FF0000"/>
                        </a:solidFill>
                        <a:cs typeface="Arial" panose="020B0604020202020204" pitchFamily="34" charset="0"/>
                      </a:rPr>
                      <a:t>4</a:t>
                    </a:r>
                  </a:p>
                </p:txBody>
              </p:sp>
            </p:grpSp>
          </p:grpSp>
        </p:grpSp>
        <p:sp>
          <p:nvSpPr>
            <p:cNvPr id="3" name="文本框 2">
              <a:extLst>
                <a:ext uri="{FF2B5EF4-FFF2-40B4-BE49-F238E27FC236}">
                  <a16:creationId xmlns:a16="http://schemas.microsoft.com/office/drawing/2014/main" id="{1C18317E-F48B-8644-A219-C70B269E584C}"/>
                </a:ext>
              </a:extLst>
            </p:cNvPr>
            <p:cNvSpPr txBox="1"/>
            <p:nvPr/>
          </p:nvSpPr>
          <p:spPr>
            <a:xfrm>
              <a:off x="3498574" y="4797287"/>
              <a:ext cx="184731" cy="523220"/>
            </a:xfrm>
            <a:prstGeom prst="rect">
              <a:avLst/>
            </a:prstGeom>
            <a:noFill/>
          </p:spPr>
          <p:txBody>
            <a:bodyPr wrap="none" rtlCol="0">
              <a:spAutoFit/>
            </a:bodyPr>
            <a:lstStyle/>
            <a:p>
              <a:endParaRPr kumimoji="1" lang="zh-CN" altLang="en-US" dirty="0"/>
            </a:p>
          </p:txBody>
        </p:sp>
        <p:sp>
          <p:nvSpPr>
            <p:cNvPr id="4" name="矩形 3">
              <a:extLst>
                <a:ext uri="{FF2B5EF4-FFF2-40B4-BE49-F238E27FC236}">
                  <a16:creationId xmlns:a16="http://schemas.microsoft.com/office/drawing/2014/main" id="{58008BCA-743A-0947-8113-73AF04EA0A75}"/>
                </a:ext>
              </a:extLst>
            </p:cNvPr>
            <p:cNvSpPr/>
            <p:nvPr/>
          </p:nvSpPr>
          <p:spPr>
            <a:xfrm>
              <a:off x="660354" y="915067"/>
              <a:ext cx="2002471" cy="523220"/>
            </a:xfrm>
            <a:prstGeom prst="rect">
              <a:avLst/>
            </a:prstGeom>
          </p:spPr>
          <p:txBody>
            <a:bodyPr wrap="none">
              <a:spAutoFit/>
            </a:bodyPr>
            <a:lstStyle/>
            <a:p>
              <a:r>
                <a:rPr lang="en" altLang="zh-CN" dirty="0">
                  <a:latin typeface="ArialMT"/>
                </a:rPr>
                <a:t>Initial state </a:t>
              </a:r>
              <a:endParaRPr lang="en" altLang="zh-CN" dirty="0">
                <a:effectLst/>
              </a:endParaRPr>
            </a:p>
          </p:txBody>
        </p:sp>
      </p:grpSp>
      <p:pic>
        <p:nvPicPr>
          <p:cNvPr id="5" name="图片 4">
            <a:extLst>
              <a:ext uri="{FF2B5EF4-FFF2-40B4-BE49-F238E27FC236}">
                <a16:creationId xmlns:a16="http://schemas.microsoft.com/office/drawing/2014/main" id="{0A374D3B-8640-4B4F-AA6F-4A9DB72C5A5B}"/>
              </a:ext>
            </a:extLst>
          </p:cNvPr>
          <p:cNvPicPr>
            <a:picLocks noChangeAspect="1"/>
          </p:cNvPicPr>
          <p:nvPr/>
        </p:nvPicPr>
        <p:blipFill>
          <a:blip r:embed="rId6"/>
          <a:stretch>
            <a:fillRect/>
          </a:stretch>
        </p:blipFill>
        <p:spPr>
          <a:xfrm>
            <a:off x="3163343" y="1648682"/>
            <a:ext cx="2426965" cy="2156587"/>
          </a:xfrm>
          <a:prstGeom prst="rect">
            <a:avLst/>
          </a:prstGeom>
        </p:spPr>
      </p:pic>
      <p:grpSp>
        <p:nvGrpSpPr>
          <p:cNvPr id="12" name="组合 11">
            <a:extLst>
              <a:ext uri="{FF2B5EF4-FFF2-40B4-BE49-F238E27FC236}">
                <a16:creationId xmlns:a16="http://schemas.microsoft.com/office/drawing/2014/main" id="{0B3C8253-84F6-164D-B80D-36CC3D89315B}"/>
              </a:ext>
            </a:extLst>
          </p:cNvPr>
          <p:cNvGrpSpPr/>
          <p:nvPr/>
        </p:nvGrpSpPr>
        <p:grpSpPr>
          <a:xfrm>
            <a:off x="4340914" y="1110624"/>
            <a:ext cx="4941866" cy="4818730"/>
            <a:chOff x="4330526" y="883305"/>
            <a:chExt cx="4941866" cy="4818730"/>
          </a:xfrm>
        </p:grpSpPr>
        <p:pic>
          <p:nvPicPr>
            <p:cNvPr id="6" name="图片 5">
              <a:extLst>
                <a:ext uri="{FF2B5EF4-FFF2-40B4-BE49-F238E27FC236}">
                  <a16:creationId xmlns:a16="http://schemas.microsoft.com/office/drawing/2014/main" id="{E07EC8F1-F027-6D47-9E44-8EFDB9572ACA}"/>
                </a:ext>
              </a:extLst>
            </p:cNvPr>
            <p:cNvPicPr>
              <a:picLocks noChangeAspect="1"/>
            </p:cNvPicPr>
            <p:nvPr/>
          </p:nvPicPr>
          <p:blipFill>
            <a:blip r:embed="rId7"/>
            <a:stretch>
              <a:fillRect/>
            </a:stretch>
          </p:blipFill>
          <p:spPr>
            <a:xfrm>
              <a:off x="5611286" y="1543243"/>
              <a:ext cx="3261469" cy="3044037"/>
            </a:xfrm>
            <a:prstGeom prst="rect">
              <a:avLst/>
            </a:prstGeom>
          </p:spPr>
        </p:pic>
        <p:sp>
          <p:nvSpPr>
            <p:cNvPr id="7" name="矩形 6">
              <a:extLst>
                <a:ext uri="{FF2B5EF4-FFF2-40B4-BE49-F238E27FC236}">
                  <a16:creationId xmlns:a16="http://schemas.microsoft.com/office/drawing/2014/main" id="{D3E26710-3082-2A4D-A7A3-79148706A516}"/>
                </a:ext>
              </a:extLst>
            </p:cNvPr>
            <p:cNvSpPr/>
            <p:nvPr/>
          </p:nvSpPr>
          <p:spPr>
            <a:xfrm>
              <a:off x="6228184" y="883305"/>
              <a:ext cx="2222083" cy="523220"/>
            </a:xfrm>
            <a:prstGeom prst="rect">
              <a:avLst/>
            </a:prstGeom>
          </p:spPr>
          <p:txBody>
            <a:bodyPr wrap="none">
              <a:spAutoFit/>
            </a:bodyPr>
            <a:lstStyle/>
            <a:p>
              <a:r>
                <a:rPr lang="en" altLang="zh-CN" dirty="0">
                  <a:latin typeface="ArialMT"/>
                </a:rPr>
                <a:t>Particle flow </a:t>
              </a:r>
              <a:endParaRPr lang="en" altLang="zh-CN" dirty="0">
                <a:effectLst/>
              </a:endParaRPr>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0C8694CE-CAFB-8E47-B834-94E9F5DA1C23}"/>
                    </a:ext>
                  </a:extLst>
                </p:cNvPr>
                <p:cNvSpPr txBox="1"/>
                <p:nvPr/>
              </p:nvSpPr>
              <p:spPr>
                <a:xfrm>
                  <a:off x="4330526" y="4452590"/>
                  <a:ext cx="4941866" cy="1249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zh-CN" i="1" smtClean="0">
                                <a:latin typeface="Cambria Math" panose="02040503050406030204" pitchFamily="18" charset="0"/>
                              </a:rPr>
                            </m:ctrlPr>
                          </m:fPr>
                          <m:num>
                            <m:r>
                              <a:rPr kumimoji="1" lang="en-US" altLang="zh-CN" b="0" i="1" smtClean="0">
                                <a:latin typeface="Cambria Math" panose="02040503050406030204" pitchFamily="18" charset="0"/>
                              </a:rPr>
                              <m:t>𝑑𝑁</m:t>
                            </m:r>
                          </m:num>
                          <m:den>
                            <m:r>
                              <a:rPr kumimoji="1" lang="en-US" altLang="zh-CN" b="0" i="1" smtClean="0">
                                <a:latin typeface="Cambria Math" panose="02040503050406030204" pitchFamily="18" charset="0"/>
                              </a:rPr>
                              <m:t>𝑑</m:t>
                            </m:r>
                            <m:r>
                              <a:rPr kumimoji="1" lang="el-GR" altLang="zh-CN" i="1">
                                <a:latin typeface="Cambria Math" panose="02040503050406030204" pitchFamily="18" charset="0"/>
                                <a:ea typeface="Cambria Math" panose="02040503050406030204" pitchFamily="18" charset="0"/>
                              </a:rPr>
                              <m:t>𝜙</m:t>
                            </m:r>
                          </m:den>
                        </m:f>
                        <m:r>
                          <a:rPr kumimoji="1" lang="en-US" altLang="zh-CN" i="1" smtClean="0">
                            <a:latin typeface="Cambria Math" panose="02040503050406030204" pitchFamily="18" charset="0"/>
                            <a:ea typeface="Cambria Math" panose="02040503050406030204" pitchFamily="18" charset="0"/>
                          </a:rPr>
                          <m:t>∝</m:t>
                        </m:r>
                        <m:r>
                          <a:rPr kumimoji="1" lang="en-US" altLang="zh-CN" b="0" i="1" smtClean="0">
                            <a:latin typeface="Cambria Math" panose="02040503050406030204" pitchFamily="18" charset="0"/>
                            <a:ea typeface="Cambria Math" panose="02040503050406030204" pitchFamily="18" charset="0"/>
                          </a:rPr>
                          <m:t>1+2</m:t>
                        </m:r>
                        <m:nary>
                          <m:naryPr>
                            <m:chr m:val="∑"/>
                            <m:ctrlPr>
                              <a:rPr kumimoji="1" lang="en-US" altLang="zh-CN" b="0" i="1" smtClean="0">
                                <a:latin typeface="Cambria Math" panose="02040503050406030204" pitchFamily="18" charset="0"/>
                                <a:ea typeface="Cambria Math" panose="02040503050406030204" pitchFamily="18" charset="0"/>
                              </a:rPr>
                            </m:ctrlPr>
                          </m:naryPr>
                          <m:sub>
                            <m:r>
                              <m:rPr>
                                <m:brk m:alnAt="23"/>
                              </m:rPr>
                              <a:rPr kumimoji="1" lang="en-US" altLang="zh-CN" b="0" i="1" smtClean="0">
                                <a:latin typeface="Cambria Math" panose="02040503050406030204" pitchFamily="18" charset="0"/>
                                <a:ea typeface="Cambria Math" panose="02040503050406030204" pitchFamily="18" charset="0"/>
                              </a:rPr>
                              <m:t>𝑛</m:t>
                            </m:r>
                          </m:sub>
                          <m:sup/>
                          <m:e>
                            <m:sSub>
                              <m:sSubPr>
                                <m:ctrlPr>
                                  <a:rPr kumimoji="1" lang="en-US" altLang="zh-CN" b="0" i="1" smtClean="0">
                                    <a:solidFill>
                                      <a:srgbClr val="FF0000"/>
                                    </a:solidFill>
                                    <a:latin typeface="Cambria Math" panose="02040503050406030204" pitchFamily="18" charset="0"/>
                                    <a:ea typeface="Cambria Math" panose="02040503050406030204" pitchFamily="18" charset="0"/>
                                  </a:rPr>
                                </m:ctrlPr>
                              </m:sSubPr>
                              <m:e>
                                <m:r>
                                  <a:rPr kumimoji="1" lang="en-US" altLang="zh-CN" b="0" i="1" smtClean="0">
                                    <a:solidFill>
                                      <a:srgbClr val="FF0000"/>
                                    </a:solidFill>
                                    <a:latin typeface="Cambria Math" panose="02040503050406030204" pitchFamily="18" charset="0"/>
                                    <a:ea typeface="Cambria Math" panose="02040503050406030204" pitchFamily="18" charset="0"/>
                                  </a:rPr>
                                  <m:t>𝑣</m:t>
                                </m:r>
                              </m:e>
                              <m:sub>
                                <m:r>
                                  <a:rPr kumimoji="1" lang="en-US" altLang="zh-CN" b="0" i="1" smtClean="0">
                                    <a:solidFill>
                                      <a:srgbClr val="FF0000"/>
                                    </a:solidFill>
                                    <a:latin typeface="Cambria Math" panose="02040503050406030204" pitchFamily="18" charset="0"/>
                                    <a:ea typeface="Cambria Math" panose="02040503050406030204" pitchFamily="18" charset="0"/>
                                  </a:rPr>
                                  <m:t>𝑛</m:t>
                                </m:r>
                              </m:sub>
                            </m:sSub>
                            <m:func>
                              <m:funcPr>
                                <m:ctrlPr>
                                  <a:rPr kumimoji="1" lang="en-US" altLang="zh-CN" b="0" i="1" smtClean="0">
                                    <a:latin typeface="Cambria Math" panose="02040503050406030204" pitchFamily="18" charset="0"/>
                                    <a:ea typeface="Cambria Math" panose="02040503050406030204" pitchFamily="18" charset="0"/>
                                  </a:rPr>
                                </m:ctrlPr>
                              </m:funcPr>
                              <m:fName>
                                <m:r>
                                  <m:rPr>
                                    <m:sty m:val="p"/>
                                  </m:rPr>
                                  <a:rPr kumimoji="1" lang="en-US" altLang="zh-CN" b="0" i="0" smtClean="0">
                                    <a:latin typeface="Cambria Math" panose="02040503050406030204" pitchFamily="18" charset="0"/>
                                    <a:ea typeface="Cambria Math" panose="02040503050406030204" pitchFamily="18" charset="0"/>
                                  </a:rPr>
                                  <m:t>cos</m:t>
                                </m:r>
                              </m:fName>
                              <m:e>
                                <m:d>
                                  <m:dPr>
                                    <m:ctrlPr>
                                      <a:rPr kumimoji="1" lang="en-US" altLang="zh-CN" b="0" i="1" smtClean="0">
                                        <a:latin typeface="Cambria Math" panose="02040503050406030204" pitchFamily="18" charset="0"/>
                                        <a:ea typeface="Cambria Math" panose="02040503050406030204" pitchFamily="18" charset="0"/>
                                      </a:rPr>
                                    </m:ctrlPr>
                                  </m:dPr>
                                  <m:e>
                                    <m:r>
                                      <a:rPr kumimoji="1" lang="en-US" altLang="zh-CN" b="0" i="1" smtClean="0">
                                        <a:latin typeface="Cambria Math" panose="02040503050406030204" pitchFamily="18" charset="0"/>
                                        <a:ea typeface="Cambria Math" panose="02040503050406030204" pitchFamily="18" charset="0"/>
                                      </a:rPr>
                                      <m:t>𝜙</m:t>
                                    </m:r>
                                    <m:r>
                                      <a:rPr kumimoji="1" lang="en-US" altLang="zh-CN" b="0" i="1" smtClean="0">
                                        <a:latin typeface="Cambria Math" panose="02040503050406030204" pitchFamily="18" charset="0"/>
                                        <a:ea typeface="Cambria Math" panose="02040503050406030204" pitchFamily="18" charset="0"/>
                                      </a:rPr>
                                      <m:t>−</m:t>
                                    </m:r>
                                    <m:sSub>
                                      <m:sSubPr>
                                        <m:ctrlPr>
                                          <a:rPr kumimoji="1" lang="en-US" altLang="zh-CN" b="0" i="1" smtClean="0">
                                            <a:solidFill>
                                              <a:srgbClr val="FF0000"/>
                                            </a:solidFill>
                                            <a:latin typeface="Cambria Math" panose="02040503050406030204" pitchFamily="18" charset="0"/>
                                            <a:ea typeface="Cambria Math" panose="02040503050406030204" pitchFamily="18" charset="0"/>
                                          </a:rPr>
                                        </m:ctrlPr>
                                      </m:sSubPr>
                                      <m:e>
                                        <m:r>
                                          <a:rPr kumimoji="1" lang="en-US" altLang="zh-CN" b="0" i="1" smtClean="0">
                                            <a:solidFill>
                                              <a:srgbClr val="FF0000"/>
                                            </a:solidFill>
                                            <a:latin typeface="Cambria Math" panose="02040503050406030204" pitchFamily="18" charset="0"/>
                                            <a:ea typeface="Cambria Math" panose="02040503050406030204" pitchFamily="18" charset="0"/>
                                          </a:rPr>
                                          <m:t>𝜓</m:t>
                                        </m:r>
                                      </m:e>
                                      <m:sub>
                                        <m:r>
                                          <a:rPr kumimoji="1" lang="en-US" altLang="zh-CN" b="0" i="1" smtClean="0">
                                            <a:solidFill>
                                              <a:srgbClr val="FF0000"/>
                                            </a:solidFill>
                                            <a:latin typeface="Cambria Math" panose="02040503050406030204" pitchFamily="18" charset="0"/>
                                            <a:ea typeface="Cambria Math" panose="02040503050406030204" pitchFamily="18" charset="0"/>
                                          </a:rPr>
                                          <m:t>𝑛</m:t>
                                        </m:r>
                                      </m:sub>
                                    </m:sSub>
                                  </m:e>
                                </m:d>
                              </m:e>
                            </m:func>
                          </m:e>
                        </m:nary>
                      </m:oMath>
                    </m:oMathPara>
                  </a14:m>
                  <a:endParaRPr kumimoji="1" lang="zh-CN" altLang="en-US" dirty="0"/>
                </a:p>
              </p:txBody>
            </p:sp>
          </mc:Choice>
          <mc:Fallback xmlns="">
            <p:sp>
              <p:nvSpPr>
                <p:cNvPr id="8" name="文本框 7">
                  <a:extLst>
                    <a:ext uri="{FF2B5EF4-FFF2-40B4-BE49-F238E27FC236}">
                      <a16:creationId xmlns:a16="http://schemas.microsoft.com/office/drawing/2014/main" id="{0C8694CE-CAFB-8E47-B834-94E9F5DA1C23}"/>
                    </a:ext>
                  </a:extLst>
                </p:cNvPr>
                <p:cNvSpPr txBox="1">
                  <a:spLocks noRot="1" noChangeAspect="1" noMove="1" noResize="1" noEditPoints="1" noAdjustHandles="1" noChangeArrowheads="1" noChangeShapeType="1" noTextEdit="1"/>
                </p:cNvSpPr>
                <p:nvPr/>
              </p:nvSpPr>
              <p:spPr>
                <a:xfrm>
                  <a:off x="4330526" y="4452590"/>
                  <a:ext cx="4941866" cy="1249445"/>
                </a:xfrm>
                <a:prstGeom prst="rect">
                  <a:avLst/>
                </a:prstGeom>
                <a:blipFill>
                  <a:blip r:embed="rId8"/>
                  <a:stretch>
                    <a:fillRect t="-106061" b="-169697"/>
                  </a:stretch>
                </a:blipFill>
              </p:spPr>
              <p:txBody>
                <a:bodyPr/>
                <a:lstStyle/>
                <a:p>
                  <a:r>
                    <a:rPr lang="zh-CN" altLang="en-US">
                      <a:noFill/>
                    </a:rPr>
                    <a:t> </a:t>
                  </a:r>
                </a:p>
              </p:txBody>
            </p:sp>
          </mc:Fallback>
        </mc:AlternateContent>
      </p:grpSp>
      <p:sp>
        <p:nvSpPr>
          <p:cNvPr id="30" name="Line 26">
            <a:extLst>
              <a:ext uri="{FF2B5EF4-FFF2-40B4-BE49-F238E27FC236}">
                <a16:creationId xmlns:a16="http://schemas.microsoft.com/office/drawing/2014/main" id="{56D459F2-1886-BB48-91BE-83282F7CCE76}"/>
              </a:ext>
            </a:extLst>
          </p:cNvPr>
          <p:cNvSpPr>
            <a:spLocks noChangeShapeType="1"/>
          </p:cNvSpPr>
          <p:nvPr/>
        </p:nvSpPr>
        <p:spPr bwMode="auto">
          <a:xfrm flipV="1">
            <a:off x="395288" y="990600"/>
            <a:ext cx="8353425" cy="0"/>
          </a:xfrm>
          <a:prstGeom prst="line">
            <a:avLst/>
          </a:prstGeom>
          <a:noFill/>
          <a:ln w="444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Tree>
    <p:extLst>
      <p:ext uri="{BB962C8B-B14F-4D97-AF65-F5344CB8AC3E}">
        <p14:creationId xmlns:p14="http://schemas.microsoft.com/office/powerpoint/2010/main" val="199350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Line 5">
            <a:extLst>
              <a:ext uri="{FF2B5EF4-FFF2-40B4-BE49-F238E27FC236}">
                <a16:creationId xmlns:a16="http://schemas.microsoft.com/office/drawing/2014/main" id="{681C1693-7B04-C846-B170-D58B3B9A38F7}"/>
              </a:ext>
            </a:extLst>
          </p:cNvPr>
          <p:cNvSpPr>
            <a:spLocks noChangeShapeType="1"/>
          </p:cNvSpPr>
          <p:nvPr/>
        </p:nvSpPr>
        <p:spPr bwMode="auto">
          <a:xfrm>
            <a:off x="914400" y="764704"/>
            <a:ext cx="7041976"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1922" name="Line 4">
            <a:extLst>
              <a:ext uri="{FF2B5EF4-FFF2-40B4-BE49-F238E27FC236}">
                <a16:creationId xmlns:a16="http://schemas.microsoft.com/office/drawing/2014/main" id="{A1AA0180-75D8-4A46-84B4-49A5AF880349}"/>
              </a:ext>
            </a:extLst>
          </p:cNvPr>
          <p:cNvSpPr>
            <a:spLocks noChangeShapeType="1"/>
          </p:cNvSpPr>
          <p:nvPr/>
        </p:nvSpPr>
        <p:spPr bwMode="auto">
          <a:xfrm>
            <a:off x="381000" y="6096000"/>
            <a:ext cx="7704138"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pic>
        <p:nvPicPr>
          <p:cNvPr id="81923" name="图片 2">
            <a:extLst>
              <a:ext uri="{FF2B5EF4-FFF2-40B4-BE49-F238E27FC236}">
                <a16:creationId xmlns:a16="http://schemas.microsoft.com/office/drawing/2014/main" id="{5BF73AA1-EAA4-264B-B344-9C93D8D3703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1786" y="914958"/>
            <a:ext cx="5480050"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Rectangle 2">
            <a:extLst>
              <a:ext uri="{FF2B5EF4-FFF2-40B4-BE49-F238E27FC236}">
                <a16:creationId xmlns:a16="http://schemas.microsoft.com/office/drawing/2014/main" id="{D013DAA0-57CD-594A-B3C6-9268D5730E37}"/>
              </a:ext>
            </a:extLst>
          </p:cNvPr>
          <p:cNvSpPr>
            <a:spLocks noGrp="1" noChangeArrowheads="1"/>
          </p:cNvSpPr>
          <p:nvPr>
            <p:ph type="title"/>
          </p:nvPr>
        </p:nvSpPr>
        <p:spPr>
          <a:xfrm>
            <a:off x="1457409" y="0"/>
            <a:ext cx="6705600" cy="792163"/>
          </a:xfrm>
        </p:spPr>
        <p:txBody>
          <a:bodyPr/>
          <a:lstStyle/>
          <a:p>
            <a:pPr eaLnBrk="1" hangingPunct="1"/>
            <a:r>
              <a:rPr lang="en-US" altLang="zh-CN" sz="3200" dirty="0">
                <a:solidFill>
                  <a:srgbClr val="0070C0"/>
                </a:solidFill>
              </a:rPr>
              <a:t>Hadron Spectra From RHIC</a:t>
            </a:r>
            <a:endParaRPr lang="en-US" altLang="zh-CN" dirty="0"/>
          </a:p>
        </p:txBody>
      </p:sp>
      <p:graphicFrame>
        <p:nvGraphicFramePr>
          <p:cNvPr id="81926" name="Object 11">
            <a:extLst>
              <a:ext uri="{FF2B5EF4-FFF2-40B4-BE49-F238E27FC236}">
                <a16:creationId xmlns:a16="http://schemas.microsoft.com/office/drawing/2014/main" id="{92ADB736-A573-964A-8839-8D778D2654EB}"/>
              </a:ext>
            </a:extLst>
          </p:cNvPr>
          <p:cNvGraphicFramePr>
            <a:graphicFrameLocks noChangeAspect="1"/>
          </p:cNvGraphicFramePr>
          <p:nvPr>
            <p:extLst>
              <p:ext uri="{D42A27DB-BD31-4B8C-83A1-F6EECF244321}">
                <p14:modId xmlns:p14="http://schemas.microsoft.com/office/powerpoint/2010/main" val="194979993"/>
              </p:ext>
            </p:extLst>
          </p:nvPr>
        </p:nvGraphicFramePr>
        <p:xfrm>
          <a:off x="609600" y="4505425"/>
          <a:ext cx="1106488" cy="287338"/>
        </p:xfrm>
        <a:graphic>
          <a:graphicData uri="http://schemas.openxmlformats.org/presentationml/2006/ole">
            <mc:AlternateContent xmlns:mc="http://schemas.openxmlformats.org/markup-compatibility/2006">
              <mc:Choice xmlns:v="urn:schemas-microsoft-com:vml" Requires="v">
                <p:oleObj spid="_x0000_s82176" name="Formel" r:id="rId5" imgW="8801100" imgH="2286000" progId="Equation.3">
                  <p:embed/>
                </p:oleObj>
              </mc:Choice>
              <mc:Fallback>
                <p:oleObj name="Formel" r:id="rId5" imgW="8801100" imgH="2286000" progId="Equation.3">
                  <p:embed/>
                  <p:pic>
                    <p:nvPicPr>
                      <p:cNvPr id="0"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4505425"/>
                        <a:ext cx="1106488" cy="287338"/>
                      </a:xfrm>
                      <a:prstGeom prst="rect">
                        <a:avLst/>
                      </a:prstGeom>
                      <a:noFill/>
                      <a:ln w="9525">
                        <a:solidFill>
                          <a:srgbClr val="CC33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组合 2">
            <a:extLst>
              <a:ext uri="{FF2B5EF4-FFF2-40B4-BE49-F238E27FC236}">
                <a16:creationId xmlns:a16="http://schemas.microsoft.com/office/drawing/2014/main" id="{7FA5FC88-18BF-064C-AA39-73DF94B86658}"/>
              </a:ext>
            </a:extLst>
          </p:cNvPr>
          <p:cNvGrpSpPr/>
          <p:nvPr/>
        </p:nvGrpSpPr>
        <p:grpSpPr>
          <a:xfrm>
            <a:off x="5861300" y="888661"/>
            <a:ext cx="1031726" cy="3585970"/>
            <a:chOff x="5862581" y="1205223"/>
            <a:chExt cx="1031726" cy="3585970"/>
          </a:xfrm>
        </p:grpSpPr>
        <p:sp>
          <p:nvSpPr>
            <p:cNvPr id="13" name="Rectangle 8" descr="Dashed vertical">
              <a:extLst>
                <a:ext uri="{FF2B5EF4-FFF2-40B4-BE49-F238E27FC236}">
                  <a16:creationId xmlns:a16="http://schemas.microsoft.com/office/drawing/2014/main" id="{A09144FD-8EF0-4048-9CD6-FD65AB2237BA}"/>
                </a:ext>
              </a:extLst>
            </p:cNvPr>
            <p:cNvSpPr>
              <a:spLocks noChangeArrowheads="1"/>
            </p:cNvSpPr>
            <p:nvPr/>
          </p:nvSpPr>
          <p:spPr bwMode="auto">
            <a:xfrm>
              <a:off x="5862581" y="1205223"/>
              <a:ext cx="925466" cy="3585970"/>
            </a:xfrm>
            <a:prstGeom prst="rect">
              <a:avLst/>
            </a:prstGeom>
            <a:pattFill prst="dashVert">
              <a:fgClr>
                <a:schemeClr val="accent1"/>
              </a:fgClr>
              <a:bgClr>
                <a:schemeClr val="bg1"/>
              </a:bgClr>
            </a:pattFill>
            <a:ln w="9525">
              <a:solidFill>
                <a:srgbClr val="CC0000"/>
              </a:solidFill>
              <a:miter lim="800000"/>
            </a:ln>
            <a:effectLst/>
          </p:spPr>
          <p:txBody>
            <a:bodyPr wrap="none" anchor="ctr"/>
            <a:lstStyle/>
            <a:p>
              <a:pPr eaLnBrk="1" hangingPunct="1">
                <a:spcBef>
                  <a:spcPct val="20000"/>
                </a:spcBef>
                <a:buFontTx/>
                <a:buChar char="•"/>
                <a:defRPr/>
              </a:pPr>
              <a:endParaRPr lang="zh-CN" altLang="en-US"/>
            </a:p>
          </p:txBody>
        </p:sp>
        <p:sp>
          <p:nvSpPr>
            <p:cNvPr id="14" name="AutoShape 5">
              <a:extLst>
                <a:ext uri="{FF2B5EF4-FFF2-40B4-BE49-F238E27FC236}">
                  <a16:creationId xmlns:a16="http://schemas.microsoft.com/office/drawing/2014/main" id="{F3BF94A2-8FD9-9340-B8A8-845DAFDF4C91}"/>
                </a:ext>
              </a:extLst>
            </p:cNvPr>
            <p:cNvSpPr>
              <a:spLocks noChangeArrowheads="1"/>
            </p:cNvSpPr>
            <p:nvPr/>
          </p:nvSpPr>
          <p:spPr bwMode="auto">
            <a:xfrm rot="16193956">
              <a:off x="4504531" y="2978944"/>
              <a:ext cx="2973388" cy="88900"/>
            </a:xfrm>
            <a:custGeom>
              <a:avLst/>
              <a:gdLst>
                <a:gd name="G0" fmla="+- 18508 0 0"/>
                <a:gd name="G1" fmla="+- 4963 0 0"/>
                <a:gd name="G2" fmla="+- 21600 0 4963"/>
                <a:gd name="G3" fmla="+- 10800 0 4963"/>
                <a:gd name="G4" fmla="+- 21600 0 18508"/>
                <a:gd name="G5" fmla="*/ G4 G3 10800"/>
                <a:gd name="G6" fmla="+- 21600 0 G5"/>
                <a:gd name="T0" fmla="*/ 18508 w 21600"/>
                <a:gd name="T1" fmla="*/ 0 h 21600"/>
                <a:gd name="T2" fmla="*/ 0 w 21600"/>
                <a:gd name="T3" fmla="*/ 10800 h 21600"/>
                <a:gd name="T4" fmla="*/ 18508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8508" y="0"/>
                  </a:moveTo>
                  <a:lnTo>
                    <a:pt x="18508" y="4963"/>
                  </a:lnTo>
                  <a:lnTo>
                    <a:pt x="3375" y="4963"/>
                  </a:lnTo>
                  <a:lnTo>
                    <a:pt x="3375" y="16637"/>
                  </a:lnTo>
                  <a:lnTo>
                    <a:pt x="18508" y="16637"/>
                  </a:lnTo>
                  <a:lnTo>
                    <a:pt x="18508" y="21600"/>
                  </a:lnTo>
                  <a:lnTo>
                    <a:pt x="21600" y="10800"/>
                  </a:lnTo>
                  <a:close/>
                </a:path>
                <a:path w="21600" h="21600">
                  <a:moveTo>
                    <a:pt x="1350" y="4963"/>
                  </a:moveTo>
                  <a:lnTo>
                    <a:pt x="1350" y="16637"/>
                  </a:lnTo>
                  <a:lnTo>
                    <a:pt x="2700" y="16637"/>
                  </a:lnTo>
                  <a:lnTo>
                    <a:pt x="2700" y="4963"/>
                  </a:lnTo>
                  <a:close/>
                </a:path>
                <a:path w="21600" h="21600">
                  <a:moveTo>
                    <a:pt x="0" y="4963"/>
                  </a:moveTo>
                  <a:lnTo>
                    <a:pt x="0" y="16637"/>
                  </a:lnTo>
                  <a:lnTo>
                    <a:pt x="675" y="16637"/>
                  </a:lnTo>
                  <a:lnTo>
                    <a:pt x="675" y="4963"/>
                  </a:lnTo>
                  <a:close/>
                </a:path>
              </a:pathLst>
            </a:custGeom>
            <a:gradFill rotWithShape="0">
              <a:gsLst>
                <a:gs pos="0">
                  <a:srgbClr val="FFFF66"/>
                </a:gs>
                <a:gs pos="100000">
                  <a:srgbClr val="CC0000"/>
                </a:gs>
              </a:gsLst>
              <a:lin ang="5400000" scaled="1"/>
            </a:gradFill>
            <a:ln w="9525">
              <a:solidFill>
                <a:srgbClr val="CC0000"/>
              </a:solidFill>
              <a:miter lim="800000"/>
            </a:ln>
            <a:effectLst/>
          </p:spPr>
          <p:txBody>
            <a:bodyPr wrap="none" anchor="ctr"/>
            <a:lstStyle/>
            <a:p>
              <a:pPr eaLnBrk="1" hangingPunct="1">
                <a:spcBef>
                  <a:spcPct val="20000"/>
                </a:spcBef>
                <a:buFontTx/>
                <a:buChar char="•"/>
                <a:defRPr/>
              </a:pPr>
              <a:endParaRPr lang="zh-CN" altLang="en-US"/>
            </a:p>
          </p:txBody>
        </p:sp>
        <p:sp>
          <p:nvSpPr>
            <p:cNvPr id="16" name="Rectangle 7">
              <a:extLst>
                <a:ext uri="{FF2B5EF4-FFF2-40B4-BE49-F238E27FC236}">
                  <a16:creationId xmlns:a16="http://schemas.microsoft.com/office/drawing/2014/main" id="{45F5925C-ED6B-6243-AF5D-709CCA584689}"/>
                </a:ext>
              </a:extLst>
            </p:cNvPr>
            <p:cNvSpPr>
              <a:spLocks noChangeArrowheads="1"/>
            </p:cNvSpPr>
            <p:nvPr/>
          </p:nvSpPr>
          <p:spPr bwMode="auto">
            <a:xfrm>
              <a:off x="6127750" y="1493838"/>
              <a:ext cx="766557" cy="2936188"/>
            </a:xfrm>
            <a:prstGeom prst="rect">
              <a:avLst/>
            </a:prstGeom>
            <a:noFill/>
            <a:ln>
              <a:noFill/>
            </a:ln>
            <a:effectLst/>
          </p:spPr>
          <p:txBody>
            <a:bodyPr wrap="none">
              <a:spAutoFit/>
            </a:bodyPr>
            <a:lstStyle/>
            <a:p>
              <a:pPr eaLnBrk="1" hangingPunct="1">
                <a:spcBef>
                  <a:spcPct val="20000"/>
                </a:spcBef>
                <a:buFontTx/>
                <a:buChar char="•"/>
                <a:defRPr/>
              </a:pPr>
              <a:r>
                <a:rPr lang="en-US" altLang="zh-CN" sz="1200" dirty="0"/>
                <a:t>5%</a:t>
              </a:r>
              <a:endParaRPr lang="zh-CN" altLang="en-US" sz="1200" dirty="0"/>
            </a:p>
            <a:p>
              <a:pPr eaLnBrk="1" hangingPunct="1">
                <a:spcBef>
                  <a:spcPct val="20000"/>
                </a:spcBef>
                <a:defRPr/>
              </a:pPr>
              <a:endParaRPr lang="en-US" altLang="zh-CN" sz="1200" dirty="0"/>
            </a:p>
            <a:p>
              <a:pPr eaLnBrk="1" hangingPunct="1">
                <a:spcBef>
                  <a:spcPct val="20000"/>
                </a:spcBef>
                <a:defRPr/>
              </a:pPr>
              <a:endParaRPr lang="en-US" altLang="zh-CN" sz="1200" dirty="0"/>
            </a:p>
            <a:p>
              <a:pPr eaLnBrk="1" hangingPunct="1">
                <a:spcBef>
                  <a:spcPct val="20000"/>
                </a:spcBef>
                <a:buFontTx/>
                <a:buChar char="•"/>
                <a:defRPr/>
              </a:pPr>
              <a:r>
                <a:rPr lang="en-US" altLang="zh-CN" sz="1200" dirty="0"/>
                <a:t>10-20%</a:t>
              </a:r>
            </a:p>
            <a:p>
              <a:pPr eaLnBrk="1" hangingPunct="1">
                <a:spcBef>
                  <a:spcPct val="20000"/>
                </a:spcBef>
                <a:buFontTx/>
                <a:buChar char="•"/>
                <a:defRPr/>
              </a:pPr>
              <a:endParaRPr lang="zh-CN" altLang="en-US" sz="1200" dirty="0"/>
            </a:p>
            <a:p>
              <a:pPr eaLnBrk="1" hangingPunct="1">
                <a:spcBef>
                  <a:spcPct val="20000"/>
                </a:spcBef>
                <a:buFontTx/>
                <a:buChar char="•"/>
                <a:defRPr/>
              </a:pPr>
              <a:endParaRPr lang="en-US" altLang="zh-CN" sz="1200" dirty="0"/>
            </a:p>
            <a:p>
              <a:pPr eaLnBrk="1" hangingPunct="1">
                <a:spcBef>
                  <a:spcPct val="20000"/>
                </a:spcBef>
                <a:buFontTx/>
                <a:buChar char="•"/>
                <a:defRPr/>
              </a:pPr>
              <a:r>
                <a:rPr lang="en-US" altLang="zh-CN" sz="1200" dirty="0"/>
                <a:t>20-40%</a:t>
              </a:r>
            </a:p>
            <a:p>
              <a:pPr eaLnBrk="1" hangingPunct="1">
                <a:spcBef>
                  <a:spcPct val="20000"/>
                </a:spcBef>
                <a:buFontTx/>
                <a:buChar char="•"/>
                <a:defRPr/>
              </a:pPr>
              <a:endParaRPr lang="zh-CN" altLang="en-US" sz="1200" dirty="0"/>
            </a:p>
            <a:p>
              <a:pPr eaLnBrk="1" hangingPunct="1">
                <a:spcBef>
                  <a:spcPct val="20000"/>
                </a:spcBef>
                <a:buFontTx/>
                <a:buChar char="•"/>
                <a:defRPr/>
              </a:pPr>
              <a:endParaRPr lang="en-US" altLang="zh-CN" sz="1200" dirty="0"/>
            </a:p>
            <a:p>
              <a:pPr eaLnBrk="1" hangingPunct="1">
                <a:spcBef>
                  <a:spcPct val="20000"/>
                </a:spcBef>
                <a:buFontTx/>
                <a:buChar char="•"/>
                <a:defRPr/>
              </a:pPr>
              <a:r>
                <a:rPr lang="en-US" altLang="zh-CN" sz="1200" dirty="0"/>
                <a:t>40-60%</a:t>
              </a:r>
            </a:p>
            <a:p>
              <a:pPr eaLnBrk="1" hangingPunct="1">
                <a:spcBef>
                  <a:spcPct val="20000"/>
                </a:spcBef>
                <a:buFontTx/>
                <a:buChar char="•"/>
                <a:defRPr/>
              </a:pPr>
              <a:endParaRPr lang="zh-CN" altLang="en-US" sz="1200" dirty="0"/>
            </a:p>
            <a:p>
              <a:pPr eaLnBrk="1" hangingPunct="1">
                <a:spcBef>
                  <a:spcPct val="20000"/>
                </a:spcBef>
                <a:buFontTx/>
                <a:buChar char="•"/>
                <a:defRPr/>
              </a:pPr>
              <a:endParaRPr lang="en-US" altLang="zh-CN" sz="1200" dirty="0"/>
            </a:p>
            <a:p>
              <a:pPr eaLnBrk="1" hangingPunct="1">
                <a:spcBef>
                  <a:spcPct val="20000"/>
                </a:spcBef>
                <a:buFontTx/>
                <a:buChar char="•"/>
                <a:defRPr/>
              </a:pPr>
              <a:r>
                <a:rPr lang="en-US" altLang="zh-CN" sz="1200" dirty="0"/>
                <a:t>60-80%</a:t>
              </a:r>
            </a:p>
          </p:txBody>
        </p:sp>
      </p:grpSp>
      <p:sp>
        <p:nvSpPr>
          <p:cNvPr id="21" name="Text Box 3" descr="Light downward diagonal">
            <a:extLst>
              <a:ext uri="{FF2B5EF4-FFF2-40B4-BE49-F238E27FC236}">
                <a16:creationId xmlns:a16="http://schemas.microsoft.com/office/drawing/2014/main" id="{CF4EB56E-3210-974E-8FD7-C90BEB1F322B}"/>
              </a:ext>
            </a:extLst>
          </p:cNvPr>
          <p:cNvSpPr txBox="1">
            <a:spLocks noChangeArrowheads="1"/>
          </p:cNvSpPr>
          <p:nvPr/>
        </p:nvSpPr>
        <p:spPr bwMode="auto">
          <a:xfrm>
            <a:off x="381000" y="4886364"/>
            <a:ext cx="8727504" cy="1514261"/>
          </a:xfrm>
          <a:prstGeom prst="rect">
            <a:avLst/>
          </a:prstGeom>
          <a:pattFill prst="ltDnDiag">
            <a:fgClr>
              <a:schemeClr val="accent1"/>
            </a:fgClr>
            <a:bgClr>
              <a:schemeClr val="bg1"/>
            </a:bgClr>
          </a:pattFill>
          <a:ln w="38100" cmpd="dbl">
            <a:solidFill>
              <a:srgbClr val="CC3300"/>
            </a:solidFill>
            <a:miter lim="800000"/>
          </a:ln>
          <a:effectLst/>
        </p:spPr>
        <p:txBody>
          <a:bodyPr wrap="square">
            <a:spAutoFit/>
          </a:bodyPr>
          <a:lstStyle>
            <a:lvl1pPr marL="457200" indent="-457200" eaLnBrk="0" hangingPunct="0">
              <a:defRPr sz="2400">
                <a:solidFill>
                  <a:schemeClr val="tx1"/>
                </a:solidFill>
                <a:latin typeface="Times New Roman" panose="02020603050405020304" charset="0"/>
              </a:defRPr>
            </a:lvl1pPr>
            <a:lvl2pPr marL="914400" indent="-457200" eaLnBrk="0" hangingPunct="0">
              <a:defRPr sz="2400">
                <a:solidFill>
                  <a:schemeClr val="tx1"/>
                </a:solidFill>
                <a:latin typeface="Times New Roman" panose="02020603050405020304" charset="0"/>
              </a:defRPr>
            </a:lvl2pPr>
            <a:lvl3pPr marL="1371600" indent="-457200" eaLnBrk="0" hangingPunct="0">
              <a:defRPr sz="2400">
                <a:solidFill>
                  <a:schemeClr val="tx1"/>
                </a:solidFill>
                <a:latin typeface="Times New Roman" panose="02020603050405020304" charset="0"/>
              </a:defRPr>
            </a:lvl3pPr>
            <a:lvl4pPr marL="1828800" indent="-457200" eaLnBrk="0" hangingPunct="0">
              <a:defRPr sz="2400">
                <a:solidFill>
                  <a:schemeClr val="tx1"/>
                </a:solidFill>
                <a:latin typeface="Times New Roman" panose="02020603050405020304" charset="0"/>
              </a:defRPr>
            </a:lvl4pPr>
            <a:lvl5pPr marL="2286000" indent="-457200" eaLnBrk="0" hangingPunct="0">
              <a:defRPr sz="2400">
                <a:solidFill>
                  <a:schemeClr val="tx1"/>
                </a:solidFill>
                <a:latin typeface="Times New Roman" panose="02020603050405020304" charset="0"/>
              </a:defRPr>
            </a:lvl5pPr>
            <a:lvl6pPr marL="2743200" indent="-457200" eaLnBrk="0" fontAlgn="base" hangingPunct="0">
              <a:spcBef>
                <a:spcPct val="0"/>
              </a:spcBef>
              <a:spcAft>
                <a:spcPct val="0"/>
              </a:spcAft>
              <a:defRPr sz="2400">
                <a:solidFill>
                  <a:schemeClr val="tx1"/>
                </a:solidFill>
                <a:latin typeface="Times New Roman" panose="02020603050405020304" charset="0"/>
              </a:defRPr>
            </a:lvl6pPr>
            <a:lvl7pPr marL="3200400" indent="-457200" eaLnBrk="0" fontAlgn="base" hangingPunct="0">
              <a:spcBef>
                <a:spcPct val="0"/>
              </a:spcBef>
              <a:spcAft>
                <a:spcPct val="0"/>
              </a:spcAft>
              <a:defRPr sz="2400">
                <a:solidFill>
                  <a:schemeClr val="tx1"/>
                </a:solidFill>
                <a:latin typeface="Times New Roman" panose="02020603050405020304" charset="0"/>
              </a:defRPr>
            </a:lvl7pPr>
            <a:lvl8pPr marL="3657600" indent="-457200" eaLnBrk="0" fontAlgn="base" hangingPunct="0">
              <a:spcBef>
                <a:spcPct val="0"/>
              </a:spcBef>
              <a:spcAft>
                <a:spcPct val="0"/>
              </a:spcAft>
              <a:defRPr sz="2400">
                <a:solidFill>
                  <a:schemeClr val="tx1"/>
                </a:solidFill>
                <a:latin typeface="Times New Roman" panose="02020603050405020304" charset="0"/>
              </a:defRPr>
            </a:lvl8pPr>
            <a:lvl9pPr marL="4114800" indent="-457200" eaLnBrk="0" fontAlgn="base" hangingPunct="0">
              <a:spcBef>
                <a:spcPct val="0"/>
              </a:spcBef>
              <a:spcAft>
                <a:spcPct val="0"/>
              </a:spcAft>
              <a:defRPr sz="2400">
                <a:solidFill>
                  <a:schemeClr val="tx1"/>
                </a:solidFill>
                <a:latin typeface="Times New Roman" panose="02020603050405020304" charset="0"/>
              </a:defRPr>
            </a:lvl9pPr>
          </a:lstStyle>
          <a:p>
            <a:pPr>
              <a:spcBef>
                <a:spcPct val="20000"/>
              </a:spcBef>
              <a:buFontTx/>
              <a:buChar char="•"/>
              <a:defRPr/>
            </a:pPr>
            <a:r>
              <a:rPr lang="en-US" altLang="zh-CN" sz="2200" dirty="0"/>
              <a:t>Hadron spectra reflect the properties of the bulk of the matter at kinetic</a:t>
            </a:r>
            <a:r>
              <a:rPr lang="zh-CN" altLang="en-US" sz="2200" dirty="0"/>
              <a:t> </a:t>
            </a:r>
            <a:r>
              <a:rPr lang="en-US" altLang="zh-CN" sz="2200" dirty="0"/>
              <a:t>freezeout</a:t>
            </a:r>
          </a:p>
          <a:p>
            <a:pPr>
              <a:spcBef>
                <a:spcPct val="20000"/>
              </a:spcBef>
              <a:buFontTx/>
              <a:buChar char="•"/>
              <a:defRPr/>
            </a:pPr>
            <a:r>
              <a:rPr lang="en-US" altLang="zh-CN" sz="2200" dirty="0"/>
              <a:t>In central collisions, </a:t>
            </a:r>
            <a:r>
              <a:rPr lang="en-US" altLang="zh-CN" sz="2200" dirty="0" err="1"/>
              <a:t>m</a:t>
            </a:r>
            <a:r>
              <a:rPr lang="en-US" altLang="zh-CN" sz="2200" baseline="-25000" dirty="0" err="1"/>
              <a:t>T</a:t>
            </a:r>
            <a:r>
              <a:rPr lang="en-US" altLang="zh-CN" sz="2200" baseline="-25000" dirty="0"/>
              <a:t> </a:t>
            </a:r>
            <a:r>
              <a:rPr lang="en-US" altLang="zh-CN" sz="2200" dirty="0"/>
              <a:t>distributions become more concave   </a:t>
            </a:r>
            <a:r>
              <a:rPr lang="en-US" altLang="zh-CN" sz="2200" dirty="0">
                <a:sym typeface="Symbol" pitchFamily="2" charset="2"/>
              </a:rPr>
              <a:t> collective flow !</a:t>
            </a:r>
            <a:endParaRPr lang="zh-CN" altLang="en-US" sz="2200" dirty="0"/>
          </a:p>
        </p:txBody>
      </p:sp>
      <p:sp>
        <p:nvSpPr>
          <p:cNvPr id="81931" name="矩形 1">
            <a:extLst>
              <a:ext uri="{FF2B5EF4-FFF2-40B4-BE49-F238E27FC236}">
                <a16:creationId xmlns:a16="http://schemas.microsoft.com/office/drawing/2014/main" id="{6CC8925D-4215-C649-B710-5009D11B091F}"/>
              </a:ext>
            </a:extLst>
          </p:cNvPr>
          <p:cNvSpPr>
            <a:spLocks noChangeArrowheads="1"/>
          </p:cNvSpPr>
          <p:nvPr/>
        </p:nvSpPr>
        <p:spPr bwMode="auto">
          <a:xfrm>
            <a:off x="6848475" y="853322"/>
            <a:ext cx="2295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200" dirty="0"/>
              <a:t>mid-rapidity, </a:t>
            </a:r>
            <a:r>
              <a:rPr kumimoji="0" lang="en-US" altLang="zh-CN" sz="1200" dirty="0" err="1"/>
              <a:t>p+p</a:t>
            </a:r>
            <a:r>
              <a:rPr kumimoji="0" lang="en-US" altLang="zh-CN" sz="1200" dirty="0"/>
              <a:t> and </a:t>
            </a:r>
            <a:r>
              <a:rPr kumimoji="0" lang="en-US" altLang="zh-CN" sz="1200" dirty="0" err="1"/>
              <a:t>Au+Au</a:t>
            </a:r>
            <a:r>
              <a:rPr kumimoji="0" lang="en-US" altLang="zh-CN" sz="1200" dirty="0"/>
              <a:t> collisions at 200 GeV</a:t>
            </a:r>
            <a:endParaRPr kumimoji="0" lang="zh-CN" altLang="en-US" sz="1200" dirty="0"/>
          </a:p>
        </p:txBody>
      </p:sp>
      <p:sp>
        <p:nvSpPr>
          <p:cNvPr id="15" name="Text Box 3" descr="Light downward diagonal">
            <a:extLst>
              <a:ext uri="{FF2B5EF4-FFF2-40B4-BE49-F238E27FC236}">
                <a16:creationId xmlns:a16="http://schemas.microsoft.com/office/drawing/2014/main" id="{1C42AEC9-64C2-7742-989F-C27CA6F4967B}"/>
              </a:ext>
            </a:extLst>
          </p:cNvPr>
          <p:cNvSpPr txBox="1">
            <a:spLocks noChangeArrowheads="1"/>
          </p:cNvSpPr>
          <p:nvPr/>
        </p:nvSpPr>
        <p:spPr bwMode="auto">
          <a:xfrm>
            <a:off x="6954735" y="1300396"/>
            <a:ext cx="2028700" cy="3108543"/>
          </a:xfrm>
          <a:prstGeom prst="rect">
            <a:avLst/>
          </a:prstGeom>
          <a:pattFill prst="ltDnDiag">
            <a:fgClr>
              <a:schemeClr val="accent1"/>
            </a:fgClr>
            <a:bgClr>
              <a:schemeClr val="bg1"/>
            </a:bgClr>
          </a:pattFill>
          <a:ln w="38100" cmpd="dbl">
            <a:solidFill>
              <a:srgbClr val="CC3300"/>
            </a:solidFill>
            <a:miter lim="800000"/>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457200" indent="-457200" eaLnBrk="0" hangingPunct="0">
              <a:defRPr sz="2400">
                <a:solidFill>
                  <a:schemeClr val="tx1"/>
                </a:solidFill>
                <a:latin typeface="Times New Roman" panose="02020603050405020304" charset="0"/>
              </a:defRPr>
            </a:lvl1pPr>
            <a:lvl2pPr marL="914400" indent="-457200" eaLnBrk="0" hangingPunct="0">
              <a:defRPr sz="2400">
                <a:solidFill>
                  <a:schemeClr val="tx1"/>
                </a:solidFill>
                <a:latin typeface="Times New Roman" panose="02020603050405020304" charset="0"/>
              </a:defRPr>
            </a:lvl2pPr>
            <a:lvl3pPr marL="1371600" indent="-457200" eaLnBrk="0" hangingPunct="0">
              <a:defRPr sz="2400">
                <a:solidFill>
                  <a:schemeClr val="tx1"/>
                </a:solidFill>
                <a:latin typeface="Times New Roman" panose="02020603050405020304" charset="0"/>
              </a:defRPr>
            </a:lvl3pPr>
            <a:lvl4pPr marL="1828800" indent="-457200" eaLnBrk="0" hangingPunct="0">
              <a:defRPr sz="2400">
                <a:solidFill>
                  <a:schemeClr val="tx1"/>
                </a:solidFill>
                <a:latin typeface="Times New Roman" panose="02020603050405020304" charset="0"/>
              </a:defRPr>
            </a:lvl4pPr>
            <a:lvl5pPr marL="2286000" indent="-457200" eaLnBrk="0" hangingPunct="0">
              <a:defRPr sz="2400">
                <a:solidFill>
                  <a:schemeClr val="tx1"/>
                </a:solidFill>
                <a:latin typeface="Times New Roman" panose="02020603050405020304" charset="0"/>
              </a:defRPr>
            </a:lvl5pPr>
            <a:lvl6pPr marL="2743200" indent="-457200" eaLnBrk="0" fontAlgn="base" hangingPunct="0">
              <a:spcBef>
                <a:spcPct val="0"/>
              </a:spcBef>
              <a:spcAft>
                <a:spcPct val="0"/>
              </a:spcAft>
              <a:defRPr sz="2400">
                <a:solidFill>
                  <a:schemeClr val="tx1"/>
                </a:solidFill>
                <a:latin typeface="Times New Roman" panose="02020603050405020304" charset="0"/>
              </a:defRPr>
            </a:lvl6pPr>
            <a:lvl7pPr marL="3200400" indent="-457200" eaLnBrk="0" fontAlgn="base" hangingPunct="0">
              <a:spcBef>
                <a:spcPct val="0"/>
              </a:spcBef>
              <a:spcAft>
                <a:spcPct val="0"/>
              </a:spcAft>
              <a:defRPr sz="2400">
                <a:solidFill>
                  <a:schemeClr val="tx1"/>
                </a:solidFill>
                <a:latin typeface="Times New Roman" panose="02020603050405020304" charset="0"/>
              </a:defRPr>
            </a:lvl7pPr>
            <a:lvl8pPr marL="3657600" indent="-457200" eaLnBrk="0" fontAlgn="base" hangingPunct="0">
              <a:spcBef>
                <a:spcPct val="0"/>
              </a:spcBef>
              <a:spcAft>
                <a:spcPct val="0"/>
              </a:spcAft>
              <a:defRPr sz="2400">
                <a:solidFill>
                  <a:schemeClr val="tx1"/>
                </a:solidFill>
                <a:latin typeface="Times New Roman" panose="02020603050405020304" charset="0"/>
              </a:defRPr>
            </a:lvl8pPr>
            <a:lvl9pPr marL="4114800" indent="-457200" eaLnBrk="0" fontAlgn="base" hangingPunct="0">
              <a:spcBef>
                <a:spcPct val="0"/>
              </a:spcBef>
              <a:spcAft>
                <a:spcPct val="0"/>
              </a:spcAft>
              <a:defRPr sz="2400">
                <a:solidFill>
                  <a:schemeClr val="tx1"/>
                </a:solidFill>
                <a:latin typeface="Times New Roman" panose="02020603050405020304" charset="0"/>
              </a:defRPr>
            </a:lvl9pPr>
          </a:lstStyle>
          <a:p>
            <a:pPr eaLnBrk="1" hangingPunct="1"/>
            <a:r>
              <a:rPr lang="en-US" altLang="zh-CN" sz="1400" dirty="0">
                <a:latin typeface="Arial" panose="020B0604020202020204" pitchFamily="34" charset="0"/>
              </a:rPr>
              <a:t>STAR</a:t>
            </a:r>
            <a:r>
              <a:rPr lang="en-US" altLang="zh-CN" sz="1400" dirty="0">
                <a:latin typeface="Arial" panose="020B0604020202020204" pitchFamily="34" charset="0"/>
                <a:sym typeface="Wingdings" panose="05000000000000000000"/>
              </a:rPr>
              <a:t>:NPA</a:t>
            </a:r>
            <a:r>
              <a:rPr lang="en-US" altLang="zh-CN" sz="1400" u="sng" dirty="0">
                <a:latin typeface="Arial" panose="020B0604020202020204" pitchFamily="34" charset="0"/>
                <a:sym typeface="Wingdings" panose="05000000000000000000"/>
              </a:rPr>
              <a:t>757</a:t>
            </a:r>
            <a:r>
              <a:rPr lang="en-US" altLang="zh-CN" sz="1400" dirty="0">
                <a:latin typeface="Arial" panose="020B0604020202020204" pitchFamily="34" charset="0"/>
                <a:sym typeface="Wingdings" panose="05000000000000000000"/>
              </a:rPr>
              <a:t>,102(05)</a:t>
            </a:r>
            <a:r>
              <a:rPr lang="zh-CN" altLang="en-US" sz="1400" dirty="0">
                <a:latin typeface="Arial" panose="020B0604020202020204" pitchFamily="34" charset="0"/>
                <a:sym typeface="Wingdings" panose="05000000000000000000"/>
              </a:rPr>
              <a:t> </a:t>
            </a:r>
          </a:p>
          <a:p>
            <a:pPr eaLnBrk="1" hangingPunct="1"/>
            <a:r>
              <a:rPr lang="en-US" altLang="zh-CN" sz="1400" dirty="0">
                <a:latin typeface="Arial" panose="020B0604020202020204" pitchFamily="34" charset="0"/>
              </a:rPr>
              <a:t>(F.</a:t>
            </a:r>
            <a:r>
              <a:rPr lang="zh-CN" altLang="en-US" sz="1400" dirty="0">
                <a:latin typeface="Arial" panose="020B0604020202020204" pitchFamily="34" charset="0"/>
              </a:rPr>
              <a:t> </a:t>
            </a:r>
            <a:r>
              <a:rPr lang="en-US" altLang="zh-CN" sz="1400" dirty="0">
                <a:latin typeface="Arial" panose="020B0604020202020204" pitchFamily="34" charset="0"/>
              </a:rPr>
              <a:t>Wang)</a:t>
            </a:r>
            <a:r>
              <a:rPr lang="zh-CN" altLang="en-US" sz="1400" dirty="0">
                <a:latin typeface="Arial" panose="020B0604020202020204" pitchFamily="34" charset="0"/>
              </a:rPr>
              <a:t> </a:t>
            </a:r>
            <a:r>
              <a:rPr lang="en-US" altLang="zh-CN" sz="1400" dirty="0">
                <a:solidFill>
                  <a:srgbClr val="FF0000"/>
                </a:solidFill>
              </a:rPr>
              <a:t>NPA</a:t>
            </a:r>
            <a:r>
              <a:rPr lang="en-US" altLang="zh-CN" sz="1400" u="sng" dirty="0">
                <a:solidFill>
                  <a:srgbClr val="FF0000"/>
                </a:solidFill>
              </a:rPr>
              <a:t>715</a:t>
            </a:r>
            <a:r>
              <a:rPr lang="en-US" altLang="zh-CN" sz="1400" dirty="0"/>
              <a:t>, </a:t>
            </a:r>
          </a:p>
          <a:p>
            <a:pPr eaLnBrk="1" hangingPunct="1"/>
            <a:r>
              <a:rPr lang="en-US" altLang="zh-CN" sz="1400" dirty="0"/>
              <a:t>466c (03) ,</a:t>
            </a:r>
            <a:r>
              <a:rPr lang="zh-CN" altLang="en-US" sz="1400" dirty="0"/>
              <a:t> </a:t>
            </a:r>
            <a:r>
              <a:rPr lang="en-US" altLang="zh-CN" sz="1400" dirty="0"/>
              <a:t>JPG</a:t>
            </a:r>
            <a:r>
              <a:rPr lang="en-US" altLang="zh-CN" sz="1400" u="sng" dirty="0"/>
              <a:t>30</a:t>
            </a:r>
            <a:r>
              <a:rPr lang="en-US" altLang="zh-CN" sz="1400" dirty="0"/>
              <a:t>, </a:t>
            </a:r>
          </a:p>
          <a:p>
            <a:pPr eaLnBrk="1" hangingPunct="1"/>
            <a:r>
              <a:rPr lang="en-US" altLang="zh-CN" sz="1400" dirty="0"/>
              <a:t>S693(04) .</a:t>
            </a:r>
            <a:r>
              <a:rPr lang="zh-CN" altLang="en-US" sz="1400" dirty="0"/>
              <a:t> </a:t>
            </a:r>
          </a:p>
          <a:p>
            <a:pPr eaLnBrk="1" hangingPunct="1"/>
            <a:r>
              <a:rPr lang="en-US" altLang="zh-CN" sz="1400" dirty="0"/>
              <a:t>PHENIX: PRC </a:t>
            </a:r>
            <a:r>
              <a:rPr lang="en-US" altLang="zh-CN" sz="1400" u="sng" dirty="0"/>
              <a:t>69</a:t>
            </a:r>
            <a:r>
              <a:rPr lang="en-US" altLang="zh-CN" sz="1400" dirty="0"/>
              <a:t> , </a:t>
            </a:r>
          </a:p>
          <a:p>
            <a:pPr eaLnBrk="1" hangingPunct="1"/>
            <a:r>
              <a:rPr lang="en-US" altLang="zh-CN" sz="1400" dirty="0"/>
              <a:t>034909(04) .</a:t>
            </a:r>
            <a:r>
              <a:rPr lang="zh-CN" altLang="en-US" sz="1400" dirty="0"/>
              <a:t>   </a:t>
            </a:r>
            <a:endParaRPr lang="zh-CN" altLang="en-US" sz="1400" dirty="0">
              <a:latin typeface="Arial" panose="020B0604020202020204" pitchFamily="34" charset="0"/>
              <a:sym typeface="Wingdings" panose="05000000000000000000"/>
            </a:endParaRPr>
          </a:p>
          <a:p>
            <a:pPr eaLnBrk="1" hangingPunct="1"/>
            <a:r>
              <a:rPr lang="en-US" altLang="zh-CN" sz="1400" dirty="0">
                <a:latin typeface="Arial" panose="020B0604020202020204" pitchFamily="34" charset="0"/>
              </a:rPr>
              <a:t>(Huang,</a:t>
            </a:r>
            <a:r>
              <a:rPr lang="zh-CN" altLang="en-US" sz="1400" dirty="0">
                <a:latin typeface="Arial" panose="020B0604020202020204" pitchFamily="34" charset="0"/>
              </a:rPr>
              <a:t> </a:t>
            </a:r>
            <a:r>
              <a:rPr lang="en-US" altLang="zh-CN" sz="1400" dirty="0">
                <a:latin typeface="Arial" panose="020B0604020202020204" pitchFamily="34" charset="0"/>
              </a:rPr>
              <a:t>Long)</a:t>
            </a:r>
            <a:r>
              <a:rPr lang="zh-CN" altLang="en-US" sz="1400" dirty="0">
                <a:latin typeface="Arial" panose="020B0604020202020204" pitchFamily="34" charset="0"/>
              </a:rPr>
              <a:t>  </a:t>
            </a:r>
            <a:endParaRPr lang="en-US" altLang="zh-CN" sz="1400" dirty="0">
              <a:latin typeface="Arial" panose="020B0604020202020204" pitchFamily="34" charset="0"/>
            </a:endParaRPr>
          </a:p>
          <a:p>
            <a:pPr eaLnBrk="1" hangingPunct="1"/>
            <a:r>
              <a:rPr lang="en-US" altLang="zh-CN" sz="1400" i="1" dirty="0">
                <a:solidFill>
                  <a:srgbClr val="FF0000"/>
                </a:solidFill>
                <a:latin typeface="Arial" panose="020B0604020202020204" pitchFamily="34" charset="0"/>
              </a:rPr>
              <a:t>PRL </a:t>
            </a:r>
            <a:r>
              <a:rPr lang="en-US" altLang="zh-CN" sz="1400" b="1" i="1" u="sng" dirty="0">
                <a:solidFill>
                  <a:srgbClr val="FF0000"/>
                </a:solidFill>
                <a:latin typeface="Arial" panose="020B0604020202020204" pitchFamily="34" charset="0"/>
              </a:rPr>
              <a:t>89</a:t>
            </a:r>
            <a:r>
              <a:rPr lang="en-US" altLang="zh-CN" sz="1400" i="1" dirty="0">
                <a:solidFill>
                  <a:srgbClr val="FF0000"/>
                </a:solidFill>
                <a:latin typeface="Arial" panose="020B0604020202020204" pitchFamily="34" charset="0"/>
              </a:rPr>
              <a:t>, 092301(02); </a:t>
            </a:r>
            <a:endParaRPr lang="zh-CN" altLang="en-US" sz="1400" dirty="0">
              <a:latin typeface="Arial" panose="020B0604020202020204" pitchFamily="34" charset="0"/>
            </a:endParaRPr>
          </a:p>
          <a:p>
            <a:pPr eaLnBrk="1" hangingPunct="1"/>
            <a:r>
              <a:rPr lang="en-US" altLang="zh-CN" sz="1400" dirty="0">
                <a:latin typeface="Arial" panose="020B0604020202020204" pitchFamily="34" charset="0"/>
              </a:rPr>
              <a:t>F.</a:t>
            </a:r>
            <a:r>
              <a:rPr lang="zh-CN" altLang="en-US" sz="1400" dirty="0">
                <a:latin typeface="Arial" panose="020B0604020202020204" pitchFamily="34" charset="0"/>
              </a:rPr>
              <a:t> </a:t>
            </a:r>
            <a:r>
              <a:rPr lang="en-US" altLang="zh-CN" sz="1400" dirty="0">
                <a:latin typeface="Arial" panose="020B0604020202020204" pitchFamily="34" charset="0"/>
              </a:rPr>
              <a:t>Wang)</a:t>
            </a:r>
            <a:r>
              <a:rPr lang="zh-CN" altLang="en-US" sz="1400" dirty="0">
                <a:latin typeface="Arial" panose="020B0604020202020204" pitchFamily="34" charset="0"/>
              </a:rPr>
              <a:t> </a:t>
            </a:r>
            <a:r>
              <a:rPr lang="en-US" altLang="zh-CN" sz="1400" i="1" dirty="0">
                <a:solidFill>
                  <a:srgbClr val="FF0000"/>
                </a:solidFill>
                <a:latin typeface="Arial" panose="020B0604020202020204" pitchFamily="34" charset="0"/>
              </a:rPr>
              <a:t>PLB</a:t>
            </a:r>
            <a:r>
              <a:rPr lang="zh-CN" altLang="en-US" sz="1400" i="1" dirty="0">
                <a:solidFill>
                  <a:srgbClr val="FF0000"/>
                </a:solidFill>
                <a:latin typeface="Arial" panose="020B0604020202020204" pitchFamily="34" charset="0"/>
              </a:rPr>
              <a:t> </a:t>
            </a:r>
            <a:r>
              <a:rPr lang="en-US" altLang="zh-CN" sz="1400" b="1" i="1" u="sng" dirty="0">
                <a:solidFill>
                  <a:srgbClr val="FF0000"/>
                </a:solidFill>
                <a:latin typeface="Arial" panose="020B0604020202020204" pitchFamily="34" charset="0"/>
              </a:rPr>
              <a:t>595</a:t>
            </a:r>
            <a:r>
              <a:rPr lang="en-US" altLang="zh-CN" sz="1400" i="1" dirty="0">
                <a:solidFill>
                  <a:srgbClr val="FF0000"/>
                </a:solidFill>
                <a:latin typeface="Arial" panose="020B0604020202020204" pitchFamily="34" charset="0"/>
              </a:rPr>
              <a:t>, </a:t>
            </a:r>
          </a:p>
          <a:p>
            <a:pPr eaLnBrk="1" hangingPunct="1"/>
            <a:r>
              <a:rPr lang="en-US" altLang="zh-CN" sz="1400" i="1" dirty="0">
                <a:solidFill>
                  <a:srgbClr val="FF0000"/>
                </a:solidFill>
                <a:latin typeface="Arial" panose="020B0604020202020204" pitchFamily="34" charset="0"/>
              </a:rPr>
              <a:t>143(04).</a:t>
            </a:r>
            <a:endParaRPr lang="zh-CN" altLang="en-US" sz="1400" i="1" dirty="0">
              <a:solidFill>
                <a:srgbClr val="FF0000"/>
              </a:solidFill>
              <a:latin typeface="Arial" panose="020B0604020202020204" pitchFamily="34" charset="0"/>
            </a:endParaRPr>
          </a:p>
          <a:p>
            <a:pPr eaLnBrk="1" hangingPunct="1"/>
            <a:r>
              <a:rPr lang="zh-CN" altLang="en-US" sz="1400" i="1" dirty="0">
                <a:solidFill>
                  <a:srgbClr val="FF0000"/>
                </a:solidFill>
                <a:latin typeface="Arial" panose="020B0604020202020204" pitchFamily="34" charset="0"/>
              </a:rPr>
              <a:t> </a:t>
            </a:r>
            <a:r>
              <a:rPr lang="en-US" altLang="zh-CN" sz="1400" dirty="0">
                <a:latin typeface="Arial" panose="020B0604020202020204" pitchFamily="34" charset="0"/>
              </a:rPr>
              <a:t>(Nu)</a:t>
            </a:r>
            <a:r>
              <a:rPr lang="zh-CN" altLang="en-US" sz="1400" dirty="0">
                <a:latin typeface="Arial" panose="020B0604020202020204" pitchFamily="34" charset="0"/>
              </a:rPr>
              <a:t> </a:t>
            </a:r>
            <a:r>
              <a:rPr lang="en-US" altLang="zh-CN" sz="1400" i="1" dirty="0">
                <a:solidFill>
                  <a:srgbClr val="FF0000"/>
                </a:solidFill>
                <a:latin typeface="Arial" panose="020B0604020202020204" pitchFamily="34" charset="0"/>
              </a:rPr>
              <a:t>PRC</a:t>
            </a:r>
            <a:r>
              <a:rPr lang="zh-CN" altLang="en-US" sz="1400" i="1" dirty="0">
                <a:solidFill>
                  <a:srgbClr val="FF0000"/>
                </a:solidFill>
                <a:latin typeface="Arial" panose="020B0604020202020204" pitchFamily="34" charset="0"/>
              </a:rPr>
              <a:t> </a:t>
            </a:r>
            <a:r>
              <a:rPr lang="en-US" altLang="zh-CN" sz="1400" i="1" u="sng" dirty="0">
                <a:solidFill>
                  <a:srgbClr val="FF0000"/>
                </a:solidFill>
                <a:latin typeface="Arial" panose="020B0604020202020204" pitchFamily="34" charset="0"/>
              </a:rPr>
              <a:t>70</a:t>
            </a:r>
            <a:r>
              <a:rPr lang="en-US" altLang="zh-CN" sz="1400" i="1" dirty="0">
                <a:solidFill>
                  <a:srgbClr val="FF0000"/>
                </a:solidFill>
                <a:latin typeface="Arial" panose="020B0604020202020204" pitchFamily="34" charset="0"/>
              </a:rPr>
              <a:t>,</a:t>
            </a:r>
            <a:r>
              <a:rPr lang="zh-CN" altLang="en-US" sz="1400" i="1" dirty="0">
                <a:solidFill>
                  <a:srgbClr val="FF0000"/>
                </a:solidFill>
                <a:latin typeface="Arial" panose="020B0604020202020204" pitchFamily="34" charset="0"/>
              </a:rPr>
              <a:t> </a:t>
            </a:r>
            <a:r>
              <a:rPr lang="en-US" altLang="zh-CN" sz="1400" i="1" dirty="0">
                <a:solidFill>
                  <a:srgbClr val="FF0000"/>
                </a:solidFill>
                <a:latin typeface="Arial" panose="020B0604020202020204" pitchFamily="34" charset="0"/>
              </a:rPr>
              <a:t>041901</a:t>
            </a:r>
            <a:r>
              <a:rPr lang="zh-CN" altLang="en-US" sz="1400" i="1" dirty="0">
                <a:solidFill>
                  <a:srgbClr val="FF0000"/>
                </a:solidFill>
                <a:latin typeface="Arial" panose="020B0604020202020204" pitchFamily="34" charset="0"/>
              </a:rPr>
              <a:t> </a:t>
            </a:r>
            <a:r>
              <a:rPr lang="en-US" altLang="zh-CN" sz="1400" i="1" dirty="0">
                <a:solidFill>
                  <a:srgbClr val="FF0000"/>
                </a:solidFill>
                <a:latin typeface="Arial" panose="020B0604020202020204" pitchFamily="34" charset="0"/>
              </a:rPr>
              <a:t>(04)</a:t>
            </a:r>
            <a:r>
              <a:rPr lang="en-US" altLang="zh-CN" sz="1400" dirty="0">
                <a:latin typeface="Arial" panose="020B0604020202020204" pitchFamily="34" charset="0"/>
              </a:rPr>
              <a:t>,</a:t>
            </a:r>
            <a:r>
              <a:rPr lang="zh-CN" altLang="en-US" sz="1400" dirty="0">
                <a:latin typeface="Arial" panose="020B0604020202020204" pitchFamily="34" charset="0"/>
              </a:rPr>
              <a:t> </a:t>
            </a:r>
          </a:p>
          <a:p>
            <a:pPr eaLnBrk="1" hangingPunct="1"/>
            <a:r>
              <a:rPr lang="en-US" altLang="zh-CN" sz="1400" dirty="0">
                <a:latin typeface="Arial" panose="020B0604020202020204" pitchFamily="34" charset="0"/>
              </a:rPr>
              <a:t>(F.</a:t>
            </a:r>
            <a:r>
              <a:rPr lang="zh-CN" altLang="en-US" sz="1400" dirty="0">
                <a:latin typeface="Arial" panose="020B0604020202020204" pitchFamily="34" charset="0"/>
              </a:rPr>
              <a:t> </a:t>
            </a:r>
            <a:r>
              <a:rPr lang="en-US" altLang="zh-CN" sz="1400" dirty="0">
                <a:latin typeface="Arial" panose="020B0604020202020204" pitchFamily="34" charset="0"/>
              </a:rPr>
              <a:t>Liu,</a:t>
            </a:r>
            <a:r>
              <a:rPr lang="zh-CN" altLang="en-US" sz="1400" dirty="0">
                <a:latin typeface="Arial" panose="020B0604020202020204" pitchFamily="34" charset="0"/>
              </a:rPr>
              <a:t> </a:t>
            </a:r>
            <a:r>
              <a:rPr lang="en-US" altLang="zh-CN" sz="1400" dirty="0">
                <a:latin typeface="Arial" panose="020B0604020202020204" pitchFamily="34" charset="0"/>
              </a:rPr>
              <a:t>F.</a:t>
            </a:r>
            <a:r>
              <a:rPr lang="zh-CN" altLang="en-US" sz="1400" dirty="0">
                <a:latin typeface="Arial" panose="020B0604020202020204" pitchFamily="34" charset="0"/>
              </a:rPr>
              <a:t> </a:t>
            </a:r>
            <a:r>
              <a:rPr lang="en-US" altLang="zh-CN" sz="1400" dirty="0">
                <a:latin typeface="Arial" panose="020B0604020202020204" pitchFamily="34" charset="0"/>
              </a:rPr>
              <a:t>Wang)</a:t>
            </a:r>
            <a:r>
              <a:rPr lang="en-US" altLang="zh-CN" sz="1400" i="1" dirty="0">
                <a:solidFill>
                  <a:srgbClr val="FF0000"/>
                </a:solidFill>
                <a:latin typeface="Arial" panose="020B0604020202020204" pitchFamily="34" charset="0"/>
              </a:rPr>
              <a:t>PRL</a:t>
            </a:r>
            <a:r>
              <a:rPr lang="en-US" altLang="zh-CN" sz="1400" i="1" dirty="0">
                <a:latin typeface="Arial" panose="020B0604020202020204" pitchFamily="34" charset="0"/>
              </a:rPr>
              <a:t> </a:t>
            </a:r>
            <a:r>
              <a:rPr lang="en-US" altLang="zh-CN" sz="1400" i="1" u="sng" dirty="0">
                <a:solidFill>
                  <a:srgbClr val="FF0000"/>
                </a:solidFill>
                <a:latin typeface="Arial" panose="020B0604020202020204" pitchFamily="34" charset="0"/>
              </a:rPr>
              <a:t>92</a:t>
            </a:r>
            <a:r>
              <a:rPr lang="en-US" altLang="zh-CN" sz="1400" i="1" dirty="0">
                <a:solidFill>
                  <a:srgbClr val="FF0000"/>
                </a:solidFill>
                <a:latin typeface="Arial" panose="020B0604020202020204" pitchFamily="34" charset="0"/>
              </a:rPr>
              <a:t>, 112301(04)</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9D5F41-849C-014C-85FD-1879302C31A8}"/>
              </a:ext>
            </a:extLst>
          </p:cNvPr>
          <p:cNvSpPr>
            <a:spLocks noGrp="1"/>
          </p:cNvSpPr>
          <p:nvPr>
            <p:ph type="title"/>
          </p:nvPr>
        </p:nvSpPr>
        <p:spPr>
          <a:xfrm>
            <a:off x="457200" y="274638"/>
            <a:ext cx="8229600" cy="751056"/>
          </a:xfrm>
        </p:spPr>
        <p:txBody>
          <a:bodyPr/>
          <a:lstStyle/>
          <a:p>
            <a:r>
              <a:rPr lang="en-US" altLang="zh-CN" dirty="0">
                <a:solidFill>
                  <a:srgbClr val="0070C0"/>
                </a:solidFill>
              </a:rPr>
              <a:t>Hadron Spectra From ALICE</a:t>
            </a:r>
            <a:endParaRPr kumimoji="1" lang="zh-CN" altLang="en-US" dirty="0"/>
          </a:p>
        </p:txBody>
      </p:sp>
      <p:pic>
        <p:nvPicPr>
          <p:cNvPr id="5" name="图片 4">
            <a:extLst>
              <a:ext uri="{FF2B5EF4-FFF2-40B4-BE49-F238E27FC236}">
                <a16:creationId xmlns:a16="http://schemas.microsoft.com/office/drawing/2014/main" id="{CB92CC59-9F48-2144-B6C6-A03F2113D285}"/>
              </a:ext>
            </a:extLst>
          </p:cNvPr>
          <p:cNvPicPr>
            <a:picLocks noChangeAspect="1"/>
          </p:cNvPicPr>
          <p:nvPr/>
        </p:nvPicPr>
        <p:blipFill>
          <a:blip r:embed="rId3"/>
          <a:stretch>
            <a:fillRect/>
          </a:stretch>
        </p:blipFill>
        <p:spPr>
          <a:xfrm>
            <a:off x="457200" y="1268760"/>
            <a:ext cx="7812360" cy="4563540"/>
          </a:xfrm>
          <a:prstGeom prst="rect">
            <a:avLst/>
          </a:prstGeom>
        </p:spPr>
      </p:pic>
      <p:sp>
        <p:nvSpPr>
          <p:cNvPr id="6" name="文本框 5">
            <a:extLst>
              <a:ext uri="{FF2B5EF4-FFF2-40B4-BE49-F238E27FC236}">
                <a16:creationId xmlns:a16="http://schemas.microsoft.com/office/drawing/2014/main" id="{575BC7A4-AFBC-5643-8CEF-5547AD6DC364}"/>
              </a:ext>
            </a:extLst>
          </p:cNvPr>
          <p:cNvSpPr txBox="1"/>
          <p:nvPr/>
        </p:nvSpPr>
        <p:spPr>
          <a:xfrm>
            <a:off x="2987824" y="5877272"/>
            <a:ext cx="3600400" cy="369332"/>
          </a:xfrm>
          <a:prstGeom prst="rect">
            <a:avLst/>
          </a:prstGeom>
          <a:noFill/>
        </p:spPr>
        <p:txBody>
          <a:bodyPr wrap="square" rtlCol="0">
            <a:spAutoFit/>
          </a:bodyPr>
          <a:lstStyle/>
          <a:p>
            <a:r>
              <a:rPr kumimoji="1" lang="en-US" altLang="zh-CN" sz="1800" dirty="0"/>
              <a:t>N.</a:t>
            </a:r>
            <a:r>
              <a:rPr kumimoji="1" lang="zh-CN" altLang="en-US" sz="1800" dirty="0"/>
              <a:t> </a:t>
            </a:r>
            <a:r>
              <a:rPr kumimoji="1" lang="en-US" altLang="zh-CN" sz="1800" dirty="0" err="1"/>
              <a:t>Jacazio</a:t>
            </a:r>
            <a:r>
              <a:rPr kumimoji="1" lang="zh-CN" altLang="en-US" sz="1800" dirty="0"/>
              <a:t> </a:t>
            </a:r>
            <a:r>
              <a:rPr kumimoji="1" lang="en-US" altLang="zh-CN" sz="1800" dirty="0"/>
              <a:t>ALICE</a:t>
            </a:r>
            <a:r>
              <a:rPr kumimoji="1" lang="zh-CN" altLang="en-US" sz="1800" dirty="0"/>
              <a:t> </a:t>
            </a:r>
            <a:r>
              <a:rPr kumimoji="1" lang="en-US" altLang="zh-CN" sz="1800" dirty="0"/>
              <a:t>QM2017</a:t>
            </a:r>
            <a:endParaRPr kumimoji="1" lang="zh-CN" altLang="en-US" sz="1800" dirty="0"/>
          </a:p>
        </p:txBody>
      </p:sp>
      <p:sp>
        <p:nvSpPr>
          <p:cNvPr id="7" name="Line 26">
            <a:extLst>
              <a:ext uri="{FF2B5EF4-FFF2-40B4-BE49-F238E27FC236}">
                <a16:creationId xmlns:a16="http://schemas.microsoft.com/office/drawing/2014/main" id="{1ADCD9A6-A556-A643-BA42-5DD57C239AE0}"/>
              </a:ext>
            </a:extLst>
          </p:cNvPr>
          <p:cNvSpPr>
            <a:spLocks noChangeShapeType="1"/>
          </p:cNvSpPr>
          <p:nvPr/>
        </p:nvSpPr>
        <p:spPr bwMode="auto">
          <a:xfrm flipV="1">
            <a:off x="395288" y="990600"/>
            <a:ext cx="8353425" cy="0"/>
          </a:xfrm>
          <a:prstGeom prst="line">
            <a:avLst/>
          </a:prstGeom>
          <a:noFill/>
          <a:ln w="444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Tree>
    <p:extLst>
      <p:ext uri="{BB962C8B-B14F-4D97-AF65-F5344CB8AC3E}">
        <p14:creationId xmlns:p14="http://schemas.microsoft.com/office/powerpoint/2010/main" val="41129739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626904"/>
          </a:xfrm>
        </p:spPr>
        <p:txBody>
          <a:bodyPr/>
          <a:lstStyle/>
          <a:p>
            <a:r>
              <a:rPr kumimoji="1" lang="en-US" altLang="zh-CN" sz="3200" dirty="0" err="1">
                <a:solidFill>
                  <a:srgbClr val="0070C0"/>
                </a:solidFill>
              </a:rPr>
              <a:t>pbar</a:t>
            </a:r>
            <a:r>
              <a:rPr kumimoji="1" lang="en-US" altLang="zh-CN" sz="3200" dirty="0">
                <a:solidFill>
                  <a:srgbClr val="0070C0"/>
                </a:solidFill>
              </a:rPr>
              <a:t>/p</a:t>
            </a:r>
            <a:r>
              <a:rPr kumimoji="1" lang="zh-CN" altLang="en-US" sz="3200" dirty="0">
                <a:solidFill>
                  <a:srgbClr val="0070C0"/>
                </a:solidFill>
              </a:rPr>
              <a:t> </a:t>
            </a:r>
            <a:r>
              <a:rPr kumimoji="1" lang="en-US" altLang="zh-CN" sz="3200" dirty="0">
                <a:solidFill>
                  <a:srgbClr val="0070C0"/>
                </a:solidFill>
              </a:rPr>
              <a:t>ratio</a:t>
            </a:r>
            <a:r>
              <a:rPr kumimoji="1" lang="zh-CN" altLang="en-US" sz="3200" dirty="0">
                <a:solidFill>
                  <a:srgbClr val="0070C0"/>
                </a:solidFill>
              </a:rPr>
              <a:t> </a:t>
            </a:r>
            <a:r>
              <a:rPr kumimoji="1" lang="en-US" altLang="zh-CN" sz="3200" dirty="0">
                <a:solidFill>
                  <a:srgbClr val="0070C0"/>
                </a:solidFill>
              </a:rPr>
              <a:t>at</a:t>
            </a:r>
            <a:r>
              <a:rPr kumimoji="1" lang="zh-CN" altLang="en-US" sz="3200" dirty="0">
                <a:solidFill>
                  <a:srgbClr val="0070C0"/>
                </a:solidFill>
              </a:rPr>
              <a:t> </a:t>
            </a:r>
            <a:r>
              <a:rPr kumimoji="1" lang="en-US" altLang="zh-CN" sz="3200" dirty="0">
                <a:solidFill>
                  <a:srgbClr val="0070C0"/>
                </a:solidFill>
              </a:rPr>
              <a:t>130</a:t>
            </a:r>
            <a:r>
              <a:rPr kumimoji="1" lang="zh-CN" altLang="en-US" sz="3200" dirty="0">
                <a:solidFill>
                  <a:srgbClr val="0070C0"/>
                </a:solidFill>
              </a:rPr>
              <a:t> </a:t>
            </a:r>
            <a:r>
              <a:rPr kumimoji="1" lang="en-US" altLang="zh-CN" sz="3200" dirty="0" err="1">
                <a:solidFill>
                  <a:srgbClr val="0070C0"/>
                </a:solidFill>
              </a:rPr>
              <a:t>GeV</a:t>
            </a:r>
            <a:endParaRPr kumimoji="1" lang="zh-CN" altLang="en-US" sz="3200" dirty="0">
              <a:solidFill>
                <a:srgbClr val="0070C0"/>
              </a:solidFill>
            </a:endParaRPr>
          </a:p>
        </p:txBody>
      </p:sp>
      <p:sp>
        <p:nvSpPr>
          <p:cNvPr id="5" name="Line 5"/>
          <p:cNvSpPr>
            <a:spLocks noChangeShapeType="1"/>
          </p:cNvSpPr>
          <p:nvPr/>
        </p:nvSpPr>
        <p:spPr bwMode="auto">
          <a:xfrm>
            <a:off x="533400" y="1066800"/>
            <a:ext cx="7704138" cy="0"/>
          </a:xfrm>
          <a:prstGeom prst="line">
            <a:avLst/>
          </a:prstGeom>
          <a:noFill/>
          <a:ln w="44450">
            <a:solidFill>
              <a:srgbClr val="FF6600"/>
            </a:solidFill>
            <a:round/>
          </a:ln>
          <a:effectLst/>
        </p:spPr>
        <p:txBody>
          <a:bodyPr/>
          <a:lstStyle/>
          <a:p>
            <a:pPr>
              <a:defRPr/>
            </a:pPr>
            <a:endParaRPr lang="en-US" dirty="0"/>
          </a:p>
        </p:txBody>
      </p:sp>
      <p:sp>
        <p:nvSpPr>
          <p:cNvPr id="6" name="Line 4"/>
          <p:cNvSpPr>
            <a:spLocks noChangeShapeType="1"/>
          </p:cNvSpPr>
          <p:nvPr/>
        </p:nvSpPr>
        <p:spPr bwMode="auto">
          <a:xfrm>
            <a:off x="381000" y="6096000"/>
            <a:ext cx="7704138" cy="0"/>
          </a:xfrm>
          <a:prstGeom prst="line">
            <a:avLst/>
          </a:prstGeom>
          <a:noFill/>
          <a:ln w="44450">
            <a:solidFill>
              <a:srgbClr val="FF6600"/>
            </a:solidFill>
            <a:round/>
          </a:ln>
        </p:spPr>
        <p:txBody>
          <a:bodyPr/>
          <a:lstStyle/>
          <a:p>
            <a:endParaRPr lang="zh-CN" altLang="en-US"/>
          </a:p>
        </p:txBody>
      </p:sp>
      <p:sp>
        <p:nvSpPr>
          <p:cNvPr id="9" name="Text Box 3" descr="Light downward diagonal"/>
          <p:cNvSpPr txBox="1">
            <a:spLocks noChangeArrowheads="1"/>
          </p:cNvSpPr>
          <p:nvPr/>
        </p:nvSpPr>
        <p:spPr bwMode="auto">
          <a:xfrm>
            <a:off x="266700" y="4392511"/>
            <a:ext cx="8763000" cy="1938992"/>
          </a:xfrm>
          <a:prstGeom prst="rect">
            <a:avLst/>
          </a:prstGeom>
          <a:pattFill prst="ltDnDiag">
            <a:fgClr>
              <a:schemeClr val="accent1"/>
            </a:fgClr>
            <a:bgClr>
              <a:schemeClr val="bg1"/>
            </a:bgClr>
          </a:pattFill>
          <a:ln w="38100" cmpd="dbl">
            <a:solidFill>
              <a:srgbClr val="CC3300"/>
            </a:solidFill>
            <a:miter lim="800000"/>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457200" indent="-457200" eaLnBrk="0" hangingPunct="0">
              <a:defRPr sz="2400">
                <a:solidFill>
                  <a:schemeClr val="tx1"/>
                </a:solidFill>
                <a:latin typeface="Times New Roman" panose="02020603050405020304" charset="0"/>
              </a:defRPr>
            </a:lvl1pPr>
            <a:lvl2pPr marL="914400" indent="-457200" eaLnBrk="0" hangingPunct="0">
              <a:defRPr sz="2400">
                <a:solidFill>
                  <a:schemeClr val="tx1"/>
                </a:solidFill>
                <a:latin typeface="Times New Roman" panose="02020603050405020304" charset="0"/>
              </a:defRPr>
            </a:lvl2pPr>
            <a:lvl3pPr marL="1371600" indent="-457200" eaLnBrk="0" hangingPunct="0">
              <a:defRPr sz="2400">
                <a:solidFill>
                  <a:schemeClr val="tx1"/>
                </a:solidFill>
                <a:latin typeface="Times New Roman" panose="02020603050405020304" charset="0"/>
              </a:defRPr>
            </a:lvl3pPr>
            <a:lvl4pPr marL="1828800" indent="-457200" eaLnBrk="0" hangingPunct="0">
              <a:defRPr sz="2400">
                <a:solidFill>
                  <a:schemeClr val="tx1"/>
                </a:solidFill>
                <a:latin typeface="Times New Roman" panose="02020603050405020304" charset="0"/>
              </a:defRPr>
            </a:lvl4pPr>
            <a:lvl5pPr marL="2286000" indent="-457200" eaLnBrk="0" hangingPunct="0">
              <a:defRPr sz="2400">
                <a:solidFill>
                  <a:schemeClr val="tx1"/>
                </a:solidFill>
                <a:latin typeface="Times New Roman" panose="02020603050405020304" charset="0"/>
              </a:defRPr>
            </a:lvl5pPr>
            <a:lvl6pPr marL="2743200" indent="-457200" eaLnBrk="0" fontAlgn="base" hangingPunct="0">
              <a:spcBef>
                <a:spcPct val="0"/>
              </a:spcBef>
              <a:spcAft>
                <a:spcPct val="0"/>
              </a:spcAft>
              <a:defRPr sz="2400">
                <a:solidFill>
                  <a:schemeClr val="tx1"/>
                </a:solidFill>
                <a:latin typeface="Times New Roman" panose="02020603050405020304" charset="0"/>
              </a:defRPr>
            </a:lvl6pPr>
            <a:lvl7pPr marL="3200400" indent="-457200" eaLnBrk="0" fontAlgn="base" hangingPunct="0">
              <a:spcBef>
                <a:spcPct val="0"/>
              </a:spcBef>
              <a:spcAft>
                <a:spcPct val="0"/>
              </a:spcAft>
              <a:defRPr sz="2400">
                <a:solidFill>
                  <a:schemeClr val="tx1"/>
                </a:solidFill>
                <a:latin typeface="Times New Roman" panose="02020603050405020304" charset="0"/>
              </a:defRPr>
            </a:lvl7pPr>
            <a:lvl8pPr marL="3657600" indent="-457200" eaLnBrk="0" fontAlgn="base" hangingPunct="0">
              <a:spcBef>
                <a:spcPct val="0"/>
              </a:spcBef>
              <a:spcAft>
                <a:spcPct val="0"/>
              </a:spcAft>
              <a:defRPr sz="2400">
                <a:solidFill>
                  <a:schemeClr val="tx1"/>
                </a:solidFill>
                <a:latin typeface="Times New Roman" panose="02020603050405020304" charset="0"/>
              </a:defRPr>
            </a:lvl8pPr>
            <a:lvl9pPr marL="4114800" indent="-457200" eaLnBrk="0" fontAlgn="base" hangingPunct="0">
              <a:spcBef>
                <a:spcPct val="0"/>
              </a:spcBef>
              <a:spcAft>
                <a:spcPct val="0"/>
              </a:spcAft>
              <a:defRPr sz="2400">
                <a:solidFill>
                  <a:schemeClr val="tx1"/>
                </a:solidFill>
                <a:latin typeface="Times New Roman" panose="02020603050405020304" charset="0"/>
              </a:defRPr>
            </a:lvl9pPr>
          </a:lstStyle>
          <a:p>
            <a:pPr marL="0" indent="0" algn="l" eaLnBrk="1" hangingPunct="1"/>
            <a:r>
              <a:rPr lang="en-US" altLang="zh-CN" b="0" dirty="0"/>
              <a:t>Baryon number transport</a:t>
            </a:r>
            <a:r>
              <a:rPr lang="zh-CN" altLang="en-US" b="0" dirty="0"/>
              <a:t> </a:t>
            </a:r>
            <a:r>
              <a:rPr lang="en-US" altLang="zh-CN" b="0" dirty="0"/>
              <a:t>is</a:t>
            </a:r>
            <a:r>
              <a:rPr lang="zh-CN" altLang="en-US" b="0" dirty="0"/>
              <a:t> </a:t>
            </a:r>
            <a:r>
              <a:rPr lang="en-US" altLang="zh-CN" b="0" dirty="0"/>
              <a:t>close</a:t>
            </a:r>
            <a:r>
              <a:rPr lang="zh-CN" altLang="en-US" b="0" dirty="0"/>
              <a:t> </a:t>
            </a:r>
            <a:r>
              <a:rPr lang="en-US" altLang="zh-CN" b="0" dirty="0"/>
              <a:t>related</a:t>
            </a:r>
            <a:r>
              <a:rPr lang="zh-CN" altLang="en-US" b="0" dirty="0"/>
              <a:t> </a:t>
            </a:r>
            <a:r>
              <a:rPr lang="en-US" altLang="zh-CN" b="0" dirty="0"/>
              <a:t>to</a:t>
            </a:r>
            <a:r>
              <a:rPr lang="zh-CN" altLang="en-US" b="0" dirty="0"/>
              <a:t> </a:t>
            </a:r>
            <a:r>
              <a:rPr kumimoji="1" lang="en-US" altLang="zh-CN" b="0" dirty="0">
                <a:latin typeface="Arial" panose="020B0604020202020204" pitchFamily="34" charset="0"/>
              </a:rPr>
              <a:t>the initial conditions </a:t>
            </a:r>
            <a:r>
              <a:rPr lang="en-US" altLang="zh-CN"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rPr>
              <a:t>.</a:t>
            </a:r>
          </a:p>
          <a:p>
            <a:pPr algn="l" eaLnBrk="1" hangingPunct="1">
              <a:buFont typeface="Times" charset="0"/>
              <a:buNone/>
            </a:pPr>
            <a:endParaRPr lang="en-US" altLang="zh-CN"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endParaRPr>
          </a:p>
          <a:p>
            <a:pPr algn="l">
              <a:buAutoNum type="arabicParenR"/>
            </a:pPr>
            <a:r>
              <a:rPr lang="en-US" altLang="zh-CN" b="0" dirty="0"/>
              <a:t>At</a:t>
            </a:r>
            <a:r>
              <a:rPr lang="zh-CN" altLang="en-US" b="0" dirty="0"/>
              <a:t> </a:t>
            </a:r>
            <a:r>
              <a:rPr lang="en-US" altLang="zh-CN" b="0" dirty="0"/>
              <a:t>RHIC energy, the </a:t>
            </a:r>
            <a:r>
              <a:rPr lang="en-US" altLang="zh-CN" b="0" dirty="0" err="1"/>
              <a:t>midrapidity</a:t>
            </a:r>
            <a:r>
              <a:rPr lang="en-US" altLang="zh-CN" b="0" dirty="0"/>
              <a:t> region is not</a:t>
            </a:r>
            <a:r>
              <a:rPr lang="zh-CN" altLang="en-US" b="0" dirty="0"/>
              <a:t> </a:t>
            </a:r>
            <a:r>
              <a:rPr lang="en-US" altLang="zh-CN" b="0" dirty="0"/>
              <a:t>yet net-baryon free.</a:t>
            </a:r>
            <a:endParaRPr lang="zh-CN" altLang="en-US" b="0" dirty="0"/>
          </a:p>
          <a:p>
            <a:pPr algn="l">
              <a:buAutoNum type="arabicParenR"/>
            </a:pPr>
            <a:r>
              <a:rPr lang="en-US" altLang="zh-CN" b="0" dirty="0"/>
              <a:t>At</a:t>
            </a:r>
            <a:r>
              <a:rPr lang="zh-CN" altLang="en-US" b="0" dirty="0"/>
              <a:t> </a:t>
            </a:r>
            <a:r>
              <a:rPr lang="en-US" altLang="zh-CN" b="0" dirty="0" err="1"/>
              <a:t>midrapidity</a:t>
            </a:r>
            <a:r>
              <a:rPr lang="en-US" altLang="zh-CN" b="0" dirty="0"/>
              <a:t> </a:t>
            </a:r>
            <a:r>
              <a:rPr lang="en-US" altLang="zh-CN" b="0" dirty="0" err="1"/>
              <a:t>pbar</a:t>
            </a:r>
            <a:r>
              <a:rPr lang="en-US" altLang="zh-CN" b="0" dirty="0"/>
              <a:t>/p ratio in</a:t>
            </a:r>
            <a:r>
              <a:rPr lang="zh-CN" altLang="en-US" b="0" dirty="0"/>
              <a:t> </a:t>
            </a:r>
            <a:r>
              <a:rPr lang="en-US" altLang="zh-CN" b="0" dirty="0"/>
              <a:t>heavy-ion collisions increases significantly with the collision</a:t>
            </a:r>
            <a:r>
              <a:rPr lang="zh-CN" altLang="en-US" b="0" dirty="0"/>
              <a:t> </a:t>
            </a:r>
            <a:r>
              <a:rPr lang="en-US" altLang="zh-CN" b="0" dirty="0"/>
              <a:t>energy</a:t>
            </a:r>
            <a:endParaRPr lang="en-US" altLang="zh-CN"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endParaRPr>
          </a:p>
        </p:txBody>
      </p:sp>
      <p:pic>
        <p:nvPicPr>
          <p:cNvPr id="10" name="图片 9"/>
          <p:cNvPicPr>
            <a:picLocks noChangeAspect="1"/>
          </p:cNvPicPr>
          <p:nvPr/>
        </p:nvPicPr>
        <p:blipFill>
          <a:blip r:embed="rId3"/>
          <a:stretch>
            <a:fillRect/>
          </a:stretch>
        </p:blipFill>
        <p:spPr>
          <a:xfrm>
            <a:off x="4233069" y="1232059"/>
            <a:ext cx="3601204" cy="2550853"/>
          </a:xfrm>
          <a:prstGeom prst="rect">
            <a:avLst/>
          </a:prstGeom>
        </p:spPr>
      </p:pic>
      <p:sp>
        <p:nvSpPr>
          <p:cNvPr id="3" name="矩形 2"/>
          <p:cNvSpPr/>
          <p:nvPr/>
        </p:nvSpPr>
        <p:spPr>
          <a:xfrm>
            <a:off x="3886200" y="3836177"/>
            <a:ext cx="5143500" cy="584775"/>
          </a:xfrm>
          <a:prstGeom prst="rect">
            <a:avLst/>
          </a:prstGeom>
        </p:spPr>
        <p:txBody>
          <a:bodyPr wrap="square">
            <a:spAutoFit/>
          </a:bodyPr>
          <a:lstStyle/>
          <a:p>
            <a:pPr algn="l" eaLnBrk="1" hangingPunct="1"/>
            <a:r>
              <a:rPr lang="en-US" altLang="zh-CN" sz="1600" dirty="0"/>
              <a:t>STAR: (F.</a:t>
            </a:r>
            <a:r>
              <a:rPr lang="zh-CN" altLang="en-US" sz="1600" dirty="0"/>
              <a:t> </a:t>
            </a:r>
            <a:r>
              <a:rPr lang="en-US" altLang="zh-CN" sz="1600" dirty="0"/>
              <a:t>Wang,</a:t>
            </a:r>
            <a:r>
              <a:rPr lang="zh-CN" altLang="en-US" sz="1600" dirty="0"/>
              <a:t> </a:t>
            </a:r>
            <a:r>
              <a:rPr lang="en-US" altLang="zh-CN" sz="1600" dirty="0"/>
              <a:t>Nu</a:t>
            </a:r>
            <a:r>
              <a:rPr lang="zh-CN" altLang="en-US" sz="1600" dirty="0"/>
              <a:t> </a:t>
            </a:r>
            <a:r>
              <a:rPr lang="en-US" altLang="zh-CN" sz="1600" dirty="0"/>
              <a:t>)</a:t>
            </a:r>
            <a:r>
              <a:rPr lang="zh-CN" altLang="en-US" sz="1600" dirty="0"/>
              <a:t> </a:t>
            </a:r>
            <a:r>
              <a:rPr lang="en-US" altLang="zh-CN" sz="1600" i="1" dirty="0">
                <a:solidFill>
                  <a:srgbClr val="FF0000"/>
                </a:solidFill>
              </a:rPr>
              <a:t>PRL</a:t>
            </a:r>
            <a:r>
              <a:rPr lang="zh-CN" altLang="en-US" sz="1600" i="1" dirty="0">
                <a:solidFill>
                  <a:srgbClr val="FF0000"/>
                </a:solidFill>
              </a:rPr>
              <a:t> </a:t>
            </a:r>
            <a:r>
              <a:rPr lang="en-US" altLang="zh-CN" sz="1600" i="1" u="sng" dirty="0">
                <a:solidFill>
                  <a:srgbClr val="FF0000"/>
                </a:solidFill>
              </a:rPr>
              <a:t>86</a:t>
            </a:r>
            <a:r>
              <a:rPr lang="en-US" altLang="zh-CN" sz="1600" i="1" dirty="0">
                <a:solidFill>
                  <a:srgbClr val="FF0000"/>
                </a:solidFill>
              </a:rPr>
              <a:t>, 4778(01</a:t>
            </a:r>
            <a:r>
              <a:rPr lang="en-US" altLang="zh-CN" sz="1600" dirty="0">
                <a:solidFill>
                  <a:srgbClr val="FF0000"/>
                </a:solidFill>
              </a:rPr>
              <a:t>).</a:t>
            </a:r>
            <a:r>
              <a:rPr lang="zh-CN" altLang="en-US" sz="1600" dirty="0">
                <a:solidFill>
                  <a:srgbClr val="FF0000"/>
                </a:solidFill>
              </a:rPr>
              <a:t> </a:t>
            </a:r>
            <a:r>
              <a:rPr lang="en-US" altLang="zh-CN" sz="1600" dirty="0">
                <a:solidFill>
                  <a:srgbClr val="FF0000"/>
                </a:solidFill>
              </a:rPr>
              <a:t>[90,119903(03)</a:t>
            </a:r>
            <a:r>
              <a:rPr lang="zh-CN" altLang="en-US" sz="1600" dirty="0">
                <a:solidFill>
                  <a:srgbClr val="FF0000"/>
                </a:solidFill>
              </a:rPr>
              <a:t> </a:t>
            </a:r>
            <a:r>
              <a:rPr lang="en-US" altLang="zh-CN" sz="1600">
                <a:solidFill>
                  <a:srgbClr val="FF0000"/>
                </a:solidFill>
              </a:rPr>
              <a:t>]</a:t>
            </a:r>
            <a:endParaRPr lang="en-US" altLang="zh-CN" sz="1600" dirty="0">
              <a:solidFill>
                <a:srgbClr val="FF0000"/>
              </a:solidFill>
            </a:endParaRPr>
          </a:p>
        </p:txBody>
      </p:sp>
      <p:pic>
        <p:nvPicPr>
          <p:cNvPr id="13" name="图片 12"/>
          <p:cNvPicPr>
            <a:picLocks noChangeAspect="1"/>
          </p:cNvPicPr>
          <p:nvPr/>
        </p:nvPicPr>
        <p:blipFill rotWithShape="1">
          <a:blip r:embed="rId4"/>
          <a:srcRect t="32456"/>
          <a:stretch/>
        </p:blipFill>
        <p:spPr>
          <a:xfrm>
            <a:off x="275993" y="1142834"/>
            <a:ext cx="3375102" cy="3182239"/>
          </a:xfrm>
          <a:prstGeom prst="rect">
            <a:avLst/>
          </a:prstGeom>
        </p:spPr>
      </p:pic>
    </p:spTree>
    <p:extLst>
      <p:ext uri="{BB962C8B-B14F-4D97-AF65-F5344CB8AC3E}">
        <p14:creationId xmlns:p14="http://schemas.microsoft.com/office/powerpoint/2010/main" val="1925909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CE139E-5802-8742-A9CB-30682D13DE7C}"/>
              </a:ext>
            </a:extLst>
          </p:cNvPr>
          <p:cNvSpPr>
            <a:spLocks noGrp="1"/>
          </p:cNvSpPr>
          <p:nvPr>
            <p:ph type="title"/>
          </p:nvPr>
        </p:nvSpPr>
        <p:spPr>
          <a:xfrm>
            <a:off x="457200" y="274638"/>
            <a:ext cx="8229600" cy="562074"/>
          </a:xfrm>
        </p:spPr>
        <p:txBody>
          <a:bodyPr/>
          <a:lstStyle/>
          <a:p>
            <a:r>
              <a:rPr lang="en" altLang="zh-CN" sz="3600" dirty="0"/>
              <a:t>Statistical Model Fits </a:t>
            </a:r>
            <a:endParaRPr kumimoji="1" lang="zh-CN" altLang="en-US" sz="3600" dirty="0"/>
          </a:p>
        </p:txBody>
      </p:sp>
      <p:sp>
        <p:nvSpPr>
          <p:cNvPr id="3" name="内容占位符 2">
            <a:extLst>
              <a:ext uri="{FF2B5EF4-FFF2-40B4-BE49-F238E27FC236}">
                <a16:creationId xmlns:a16="http://schemas.microsoft.com/office/drawing/2014/main" id="{8A3023E1-B777-3944-9F2C-A7FF866ADE44}"/>
              </a:ext>
            </a:extLst>
          </p:cNvPr>
          <p:cNvSpPr>
            <a:spLocks noGrp="1"/>
          </p:cNvSpPr>
          <p:nvPr>
            <p:ph idx="1"/>
          </p:nvPr>
        </p:nvSpPr>
        <p:spPr>
          <a:xfrm>
            <a:off x="414815" y="1228513"/>
            <a:ext cx="8229600" cy="4525963"/>
          </a:xfrm>
        </p:spPr>
        <p:txBody>
          <a:bodyPr/>
          <a:lstStyle/>
          <a:p>
            <a:r>
              <a:rPr lang="en" altLang="zh-CN" sz="2000" dirty="0"/>
              <a:t> Assume thermally (constant T</a:t>
            </a:r>
            <a:r>
              <a:rPr lang="en" altLang="zh-CN" sz="2000" baseline="-25000" dirty="0"/>
              <a:t>ch</a:t>
            </a:r>
            <a:r>
              <a:rPr lang="en" altLang="zh-CN" sz="2000" dirty="0"/>
              <a:t>) and chemically (constant </a:t>
            </a:r>
            <a:r>
              <a:rPr lang="en" altLang="zh-CN" sz="2000" dirty="0" err="1"/>
              <a:t>n</a:t>
            </a:r>
            <a:r>
              <a:rPr lang="en" altLang="zh-CN" sz="2000" baseline="-25000" dirty="0" err="1"/>
              <a:t>i</a:t>
            </a:r>
            <a:r>
              <a:rPr lang="en" altLang="zh-CN" sz="2000" dirty="0"/>
              <a:t>) equilibrated system at chemical freeze-out </a:t>
            </a:r>
          </a:p>
          <a:p>
            <a:r>
              <a:rPr lang="en" altLang="zh-CN" sz="2000" dirty="0"/>
              <a:t>System composed of non-interacting hadrons and resonances </a:t>
            </a:r>
          </a:p>
          <a:p>
            <a:r>
              <a:rPr lang="en" altLang="zh-CN" sz="2000" dirty="0"/>
              <a:t> Given T</a:t>
            </a:r>
            <a:r>
              <a:rPr lang="en" altLang="zh-CN" sz="2000" baseline="-25000" dirty="0"/>
              <a:t>ch</a:t>
            </a:r>
            <a:r>
              <a:rPr lang="en" altLang="zh-CN" sz="2000" dirty="0"/>
              <a:t> and </a:t>
            </a:r>
            <a:r>
              <a:rPr lang="el-GR" altLang="zh-CN" sz="2000" dirty="0"/>
              <a:t>μ</a:t>
            </a:r>
            <a:r>
              <a:rPr lang="en" altLang="zh-CN" sz="2000" baseline="-25000" dirty="0" err="1"/>
              <a:t>i</a:t>
            </a:r>
            <a:r>
              <a:rPr lang="en" altLang="zh-CN" sz="2000" dirty="0"/>
              <a:t> 's (+ system size), </a:t>
            </a:r>
            <a:r>
              <a:rPr lang="en" altLang="zh-CN" sz="2000" dirty="0" err="1"/>
              <a:t>n</a:t>
            </a:r>
            <a:r>
              <a:rPr lang="en" altLang="zh-CN" sz="2000" baseline="-25000" dirty="0" err="1"/>
              <a:t>i</a:t>
            </a:r>
            <a:r>
              <a:rPr lang="en" altLang="zh-CN" sz="2000" dirty="0" err="1"/>
              <a:t>'s</a:t>
            </a:r>
            <a:r>
              <a:rPr lang="en" altLang="zh-CN" sz="2000" dirty="0"/>
              <a:t> can be calculated in a grand canonical ensemble </a:t>
            </a:r>
          </a:p>
          <a:p>
            <a:pPr marL="0" indent="0">
              <a:buNone/>
            </a:pPr>
            <a:endParaRPr kumimoji="1" lang="en-US" altLang="zh-CN" dirty="0"/>
          </a:p>
          <a:p>
            <a:pPr marL="0" indent="0">
              <a:buNone/>
            </a:pPr>
            <a:endParaRPr lang="en-US" altLang="zh-CN" dirty="0"/>
          </a:p>
        </p:txBody>
      </p:sp>
      <p:pic>
        <p:nvPicPr>
          <p:cNvPr id="4" name="图片 3">
            <a:extLst>
              <a:ext uri="{FF2B5EF4-FFF2-40B4-BE49-F238E27FC236}">
                <a16:creationId xmlns:a16="http://schemas.microsoft.com/office/drawing/2014/main" id="{9C80AAEF-2528-874A-8A0D-48C7A5AE8DEB}"/>
              </a:ext>
            </a:extLst>
          </p:cNvPr>
          <p:cNvPicPr>
            <a:picLocks noChangeAspect="1"/>
          </p:cNvPicPr>
          <p:nvPr/>
        </p:nvPicPr>
        <p:blipFill>
          <a:blip r:embed="rId2"/>
          <a:stretch>
            <a:fillRect/>
          </a:stretch>
        </p:blipFill>
        <p:spPr>
          <a:xfrm>
            <a:off x="1043608" y="3121398"/>
            <a:ext cx="6732240" cy="1003869"/>
          </a:xfrm>
          <a:prstGeom prst="rect">
            <a:avLst/>
          </a:prstGeom>
        </p:spPr>
      </p:pic>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435340A1-35D0-EF4A-A246-F8C6B5A871B8}"/>
                  </a:ext>
                </a:extLst>
              </p:cNvPr>
              <p:cNvSpPr/>
              <p:nvPr/>
            </p:nvSpPr>
            <p:spPr>
              <a:xfrm>
                <a:off x="482952" y="4305572"/>
                <a:ext cx="8507288" cy="1039387"/>
              </a:xfrm>
              <a:prstGeom prst="rect">
                <a:avLst/>
              </a:prstGeom>
            </p:spPr>
            <p:txBody>
              <a:bodyPr wrap="square">
                <a:spAutoFit/>
              </a:bodyPr>
              <a:lstStyle/>
              <a:p>
                <a:pPr>
                  <a:buFont typeface="Arial" panose="020B0604020202020204" pitchFamily="34" charset="0"/>
                  <a:buChar char="•"/>
                </a:pPr>
                <a:r>
                  <a:rPr lang="zh-CN" altLang="en-US" sz="2000" dirty="0">
                    <a:latin typeface="ArialMT"/>
                  </a:rPr>
                  <a:t>  </a:t>
                </a:r>
                <a:r>
                  <a:rPr lang="en" altLang="zh-CN" sz="2000" dirty="0">
                    <a:latin typeface="ArialMT"/>
                  </a:rPr>
                  <a:t>T</a:t>
                </a:r>
                <a:r>
                  <a:rPr lang="en" altLang="zh-CN" sz="2000" baseline="-25000" dirty="0">
                    <a:latin typeface="ArialMT"/>
                  </a:rPr>
                  <a:t>ch</a:t>
                </a:r>
                <a:r>
                  <a:rPr lang="zh-CN" altLang="en-US" sz="2000" dirty="0">
                    <a:latin typeface="ArialMT"/>
                  </a:rPr>
                  <a:t> </a:t>
                </a:r>
                <a:r>
                  <a:rPr lang="en" altLang="zh-CN" sz="2000" dirty="0">
                    <a:latin typeface="ArialMT"/>
                  </a:rPr>
                  <a:t>and</a:t>
                </a:r>
                <a:r>
                  <a:rPr lang="zh-CN" altLang="en-US" sz="2000" dirty="0">
                    <a:latin typeface="ArialMT"/>
                  </a:rPr>
                  <a:t> </a:t>
                </a:r>
                <a:r>
                  <a:rPr lang="el-GR" altLang="zh-CN" sz="2000" dirty="0">
                    <a:latin typeface="ArialMT"/>
                  </a:rPr>
                  <a:t>μ</a:t>
                </a:r>
                <a:r>
                  <a:rPr lang="en" altLang="zh-CN" sz="2000" baseline="-25000" dirty="0" err="1">
                    <a:latin typeface="ArialMT"/>
                  </a:rPr>
                  <a:t>i</a:t>
                </a:r>
                <a:r>
                  <a:rPr lang="zh-CN" altLang="en-US" sz="2000" baseline="-25000" dirty="0">
                    <a:latin typeface="ArialMT"/>
                  </a:rPr>
                  <a:t> </a:t>
                </a:r>
                <a:r>
                  <a:rPr lang="zh-CN" altLang="en-US" sz="2000" dirty="0">
                    <a:latin typeface="ArialMT"/>
                  </a:rPr>
                  <a:t> </a:t>
                </a:r>
                <a:r>
                  <a:rPr lang="en" altLang="zh-CN" sz="2000" b="1" i="1" dirty="0" err="1"/>
                  <a:t>i</a:t>
                </a:r>
                <a:r>
                  <a:rPr lang="en" altLang="zh-CN" sz="2000" b="1" i="1" dirty="0"/>
                  <a:t>=</a:t>
                </a:r>
                <a:r>
                  <a:rPr lang="en" altLang="zh-CN" sz="2000" b="1" i="1" dirty="0">
                    <a:solidFill>
                      <a:srgbClr val="7F0000"/>
                    </a:solidFill>
                  </a:rPr>
                  <a:t>B</a:t>
                </a:r>
                <a:r>
                  <a:rPr lang="en" altLang="zh-CN" sz="2000" b="1" i="1" dirty="0"/>
                  <a:t>,Q,S </a:t>
                </a:r>
                <a:r>
                  <a:rPr lang="zh-CN" altLang="en-US" sz="2000" b="1" i="1" dirty="0"/>
                  <a:t>   </a:t>
                </a:r>
                <a14:m>
                  <m:oMath xmlns:m="http://schemas.openxmlformats.org/officeDocument/2006/math">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ea typeface="Cambria Math" panose="02040503050406030204" pitchFamily="18" charset="0"/>
                          </a:rPr>
                          <m:t>𝝁</m:t>
                        </m:r>
                      </m:e>
                      <m:sub>
                        <m:r>
                          <m:rPr>
                            <m:sty m:val="p"/>
                          </m:rPr>
                          <a:rPr lang="en-US" altLang="zh-CN" sz="2000" b="1" i="1">
                            <a:latin typeface="Cambria Math" panose="02040503050406030204" pitchFamily="18" charset="0"/>
                          </a:rPr>
                          <m:t>i</m:t>
                        </m:r>
                      </m:sub>
                    </m:sSub>
                    <m:r>
                      <a:rPr lang="en-US" altLang="zh-CN" sz="2000" b="1" i="1" smtClean="0">
                        <a:latin typeface="Cambria Math" panose="02040503050406030204" pitchFamily="18" charset="0"/>
                      </a:rPr>
                      <m:t>=</m:t>
                    </m:r>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ea typeface="Cambria Math" panose="02040503050406030204" pitchFamily="18" charset="0"/>
                          </a:rPr>
                          <m:t>𝝁</m:t>
                        </m:r>
                      </m:e>
                      <m:sub>
                        <m:r>
                          <m:rPr>
                            <m:sty m:val="p"/>
                          </m:rPr>
                          <a:rPr lang="en-US" altLang="zh-CN" sz="2000" b="1" i="1">
                            <a:latin typeface="Cambria Math" panose="02040503050406030204" pitchFamily="18" charset="0"/>
                          </a:rPr>
                          <m:t>B</m:t>
                        </m:r>
                      </m:sub>
                    </m:sSub>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𝑩</m:t>
                        </m:r>
                      </m:e>
                      <m:sub>
                        <m:r>
                          <a:rPr lang="en-US" altLang="zh-CN" sz="2000" b="1" i="1" smtClean="0">
                            <a:latin typeface="Cambria Math" panose="02040503050406030204" pitchFamily="18" charset="0"/>
                          </a:rPr>
                          <m:t>𝒊</m:t>
                        </m:r>
                      </m:sub>
                    </m:sSub>
                    <m:r>
                      <a:rPr lang="en-US" altLang="zh-CN" sz="2000" b="1" i="1" smtClean="0">
                        <a:latin typeface="Cambria Math" panose="02040503050406030204" pitchFamily="18" charset="0"/>
                      </a:rPr>
                      <m:t>−</m:t>
                    </m:r>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ea typeface="Cambria Math" panose="02040503050406030204" pitchFamily="18" charset="0"/>
                          </a:rPr>
                          <m:t>𝝁</m:t>
                        </m:r>
                      </m:e>
                      <m:sub>
                        <m:r>
                          <a:rPr lang="en-US" altLang="zh-CN" sz="2000" b="1" i="1" smtClean="0">
                            <a:latin typeface="Cambria Math" panose="02040503050406030204" pitchFamily="18" charset="0"/>
                          </a:rPr>
                          <m:t>𝑺</m:t>
                        </m:r>
                      </m:sub>
                    </m:sSub>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𝑺</m:t>
                        </m:r>
                      </m:e>
                      <m:sub>
                        <m:r>
                          <a:rPr lang="en-US" altLang="zh-CN" sz="2000" b="1" i="1" smtClean="0">
                            <a:latin typeface="Cambria Math" panose="02040503050406030204" pitchFamily="18" charset="0"/>
                          </a:rPr>
                          <m:t>𝒊</m:t>
                        </m:r>
                      </m:sub>
                    </m:sSub>
                    <m:r>
                      <a:rPr lang="en-US" altLang="zh-CN" sz="2000" b="1" i="1" smtClean="0">
                        <a:latin typeface="Cambria Math" panose="02040503050406030204" pitchFamily="18" charset="0"/>
                      </a:rPr>
                      <m:t>−</m:t>
                    </m:r>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ea typeface="Cambria Math" panose="02040503050406030204" pitchFamily="18" charset="0"/>
                          </a:rPr>
                          <m:t>𝝁</m:t>
                        </m:r>
                      </m:e>
                      <m:sub>
                        <m:r>
                          <a:rPr lang="en-US" altLang="zh-CN" sz="2000" b="1" i="1" smtClean="0">
                            <a:latin typeface="Cambria Math" panose="02040503050406030204" pitchFamily="18" charset="0"/>
                          </a:rPr>
                          <m:t>𝑰</m:t>
                        </m:r>
                      </m:sub>
                    </m:sSub>
                    <m:sSubSup>
                      <m:sSubSupPr>
                        <m:ctrlPr>
                          <a:rPr lang="en-US" altLang="zh-CN" sz="2000" b="1" i="1" smtClean="0">
                            <a:latin typeface="Cambria Math" panose="02040503050406030204" pitchFamily="18" charset="0"/>
                          </a:rPr>
                        </m:ctrlPr>
                      </m:sSubSupPr>
                      <m:e>
                        <m:r>
                          <a:rPr lang="en-US" altLang="zh-CN" sz="2000" b="1" i="1" smtClean="0">
                            <a:latin typeface="Cambria Math" panose="02040503050406030204" pitchFamily="18" charset="0"/>
                          </a:rPr>
                          <m:t>𝑰</m:t>
                        </m:r>
                      </m:e>
                      <m:sub>
                        <m:r>
                          <a:rPr lang="en-US" altLang="zh-CN" sz="2000" b="1" i="1" smtClean="0">
                            <a:latin typeface="Cambria Math" panose="02040503050406030204" pitchFamily="18" charset="0"/>
                          </a:rPr>
                          <m:t>𝒊</m:t>
                        </m:r>
                      </m:sub>
                      <m:sup>
                        <m:r>
                          <a:rPr lang="en-US" altLang="zh-CN" sz="2000" b="1" i="1" smtClean="0">
                            <a:latin typeface="Cambria Math" panose="02040503050406030204" pitchFamily="18" charset="0"/>
                          </a:rPr>
                          <m:t>𝟑</m:t>
                        </m:r>
                      </m:sup>
                    </m:sSubSup>
                  </m:oMath>
                </a14:m>
                <a:r>
                  <a:rPr lang="en" altLang="zh-CN" sz="2000" dirty="0"/>
                  <a:t> </a:t>
                </a:r>
              </a:p>
              <a:p>
                <a:pPr>
                  <a:buFont typeface="Arial" panose="020B0604020202020204" pitchFamily="34" charset="0"/>
                  <a:buChar char="•"/>
                </a:pPr>
                <a:r>
                  <a:rPr lang="en" altLang="zh-CN" sz="2000" dirty="0">
                    <a:latin typeface="ArialMT"/>
                  </a:rPr>
                  <a:t>Obey conservation laws: Baryon Number, Strangeness, Isospin </a:t>
                </a:r>
                <a:endParaRPr lang="en" altLang="zh-CN" sz="2000" dirty="0"/>
              </a:p>
              <a:p>
                <a:pPr>
                  <a:buFont typeface="Arial" panose="020B0604020202020204" pitchFamily="34" charset="0"/>
                  <a:buChar char="•"/>
                </a:pPr>
                <a:r>
                  <a:rPr lang="zh-CN" altLang="en-US" sz="2000" dirty="0">
                    <a:latin typeface="ArialMT"/>
                  </a:rPr>
                  <a:t>  </a:t>
                </a:r>
                <a:r>
                  <a:rPr lang="en" altLang="zh-CN" sz="2000" dirty="0">
                    <a:latin typeface="ArialMT"/>
                  </a:rPr>
                  <a:t>Short-lived particles and resonances need to be taken into account </a:t>
                </a:r>
                <a:endParaRPr lang="en" altLang="zh-CN" sz="2000" dirty="0">
                  <a:effectLst/>
                </a:endParaRPr>
              </a:p>
            </p:txBody>
          </p:sp>
        </mc:Choice>
        <mc:Fallback xmlns="">
          <p:sp>
            <p:nvSpPr>
              <p:cNvPr id="5" name="矩形 4">
                <a:extLst>
                  <a:ext uri="{FF2B5EF4-FFF2-40B4-BE49-F238E27FC236}">
                    <a16:creationId xmlns:a16="http://schemas.microsoft.com/office/drawing/2014/main" id="{435340A1-35D0-EF4A-A246-F8C6B5A871B8}"/>
                  </a:ext>
                </a:extLst>
              </p:cNvPr>
              <p:cNvSpPr>
                <a:spLocks noRot="1" noChangeAspect="1" noMove="1" noResize="1" noEditPoints="1" noAdjustHandles="1" noChangeArrowheads="1" noChangeShapeType="1" noTextEdit="1"/>
              </p:cNvSpPr>
              <p:nvPr/>
            </p:nvSpPr>
            <p:spPr>
              <a:xfrm>
                <a:off x="482952" y="4305572"/>
                <a:ext cx="8507288" cy="1039387"/>
              </a:xfrm>
              <a:prstGeom prst="rect">
                <a:avLst/>
              </a:prstGeom>
              <a:blipFill>
                <a:blip r:embed="rId3"/>
                <a:stretch>
                  <a:fillRect l="-447" b="-8434"/>
                </a:stretch>
              </a:blipFill>
            </p:spPr>
            <p:txBody>
              <a:bodyPr/>
              <a:lstStyle/>
              <a:p>
                <a:r>
                  <a:rPr lang="zh-CN" altLang="en-US">
                    <a:noFill/>
                  </a:rPr>
                  <a:t> </a:t>
                </a:r>
              </a:p>
            </p:txBody>
          </p:sp>
        </mc:Fallback>
      </mc:AlternateContent>
      <p:sp>
        <p:nvSpPr>
          <p:cNvPr id="6" name="Line 26">
            <a:extLst>
              <a:ext uri="{FF2B5EF4-FFF2-40B4-BE49-F238E27FC236}">
                <a16:creationId xmlns:a16="http://schemas.microsoft.com/office/drawing/2014/main" id="{4644298E-2C17-7E4D-8513-F1B4DAA3968F}"/>
              </a:ext>
            </a:extLst>
          </p:cNvPr>
          <p:cNvSpPr>
            <a:spLocks noChangeShapeType="1"/>
          </p:cNvSpPr>
          <p:nvPr/>
        </p:nvSpPr>
        <p:spPr bwMode="auto">
          <a:xfrm flipV="1">
            <a:off x="395288" y="1052736"/>
            <a:ext cx="8353425" cy="0"/>
          </a:xfrm>
          <a:prstGeom prst="line">
            <a:avLst/>
          </a:prstGeom>
          <a:noFill/>
          <a:ln w="444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
        <p:nvSpPr>
          <p:cNvPr id="7" name="矩形 6">
            <a:extLst>
              <a:ext uri="{FF2B5EF4-FFF2-40B4-BE49-F238E27FC236}">
                <a16:creationId xmlns:a16="http://schemas.microsoft.com/office/drawing/2014/main" id="{5A5C4784-1CB7-3C42-B08A-7A452E207746}"/>
              </a:ext>
            </a:extLst>
          </p:cNvPr>
          <p:cNvSpPr/>
          <p:nvPr/>
        </p:nvSpPr>
        <p:spPr>
          <a:xfrm>
            <a:off x="2267744" y="5629487"/>
            <a:ext cx="2892138" cy="400110"/>
          </a:xfrm>
          <a:prstGeom prst="rect">
            <a:avLst/>
          </a:prstGeom>
        </p:spPr>
        <p:txBody>
          <a:bodyPr wrap="none">
            <a:spAutoFit/>
          </a:bodyPr>
          <a:lstStyle/>
          <a:p>
            <a:r>
              <a:rPr lang="en" altLang="zh-CN" sz="2000" dirty="0"/>
              <a:t>PBM. PLB465,15(1999)</a:t>
            </a:r>
          </a:p>
        </p:txBody>
      </p:sp>
    </p:spTree>
    <p:extLst>
      <p:ext uri="{BB962C8B-B14F-4D97-AF65-F5344CB8AC3E}">
        <p14:creationId xmlns:p14="http://schemas.microsoft.com/office/powerpoint/2010/main" val="36543202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a:extLst>
              <a:ext uri="{FF2B5EF4-FFF2-40B4-BE49-F238E27FC236}">
                <a16:creationId xmlns:a16="http://schemas.microsoft.com/office/drawing/2014/main" id="{6F82215F-E84C-B44D-BE67-1137F0F138E3}"/>
              </a:ext>
            </a:extLst>
          </p:cNvPr>
          <p:cNvSpPr>
            <a:spLocks noGrp="1" noChangeArrowheads="1"/>
          </p:cNvSpPr>
          <p:nvPr>
            <p:ph type="ctrTitle"/>
          </p:nvPr>
        </p:nvSpPr>
        <p:spPr>
          <a:xfrm>
            <a:off x="990600" y="-228600"/>
            <a:ext cx="7772400" cy="1143000"/>
          </a:xfrm>
        </p:spPr>
        <p:txBody>
          <a:bodyPr anchor="ctr"/>
          <a:lstStyle/>
          <a:p>
            <a:r>
              <a:rPr lang="en-US" altLang="zh-CN" sz="3600" dirty="0"/>
              <a:t>Yields Ratio Results:</a:t>
            </a:r>
            <a:r>
              <a:rPr lang="zh-CN" altLang="en-US" sz="3600" dirty="0"/>
              <a:t> </a:t>
            </a:r>
            <a:r>
              <a:rPr lang="en-US" altLang="zh-CN" sz="3600" dirty="0"/>
              <a:t>RHIC</a:t>
            </a:r>
          </a:p>
        </p:txBody>
      </p:sp>
      <p:pic>
        <p:nvPicPr>
          <p:cNvPr id="363523" name="Picture 3">
            <a:extLst>
              <a:ext uri="{FF2B5EF4-FFF2-40B4-BE49-F238E27FC236}">
                <a16:creationId xmlns:a16="http://schemas.microsoft.com/office/drawing/2014/main" id="{3A3EDD11-12DE-4148-B63E-31A5F80B4B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9" t="3410" r="1279" b="6216"/>
          <a:stretch>
            <a:fillRect/>
          </a:stretch>
        </p:blipFill>
        <p:spPr bwMode="auto">
          <a:xfrm>
            <a:off x="160962" y="902494"/>
            <a:ext cx="5791200" cy="3986213"/>
          </a:xfrm>
          <a:prstGeom prst="rect">
            <a:avLst/>
          </a:prstGeom>
          <a:noFill/>
          <a:extLst>
            <a:ext uri="{909E8E84-426E-40DD-AFC4-6F175D3DCCD1}">
              <a14:hiddenFill xmlns:a14="http://schemas.microsoft.com/office/drawing/2010/main">
                <a:solidFill>
                  <a:srgbClr val="FFFFFF"/>
                </a:solidFill>
              </a14:hiddenFill>
            </a:ext>
          </a:extLst>
        </p:spPr>
      </p:pic>
      <p:sp>
        <p:nvSpPr>
          <p:cNvPr id="363524" name="Rectangle 4">
            <a:extLst>
              <a:ext uri="{FF2B5EF4-FFF2-40B4-BE49-F238E27FC236}">
                <a16:creationId xmlns:a16="http://schemas.microsoft.com/office/drawing/2014/main" id="{30E67750-0880-CD46-B971-577A0B0E9ABA}"/>
              </a:ext>
            </a:extLst>
          </p:cNvPr>
          <p:cNvSpPr>
            <a:spLocks noChangeArrowheads="1"/>
          </p:cNvSpPr>
          <p:nvPr/>
        </p:nvSpPr>
        <p:spPr bwMode="auto">
          <a:xfrm>
            <a:off x="914400" y="4800600"/>
            <a:ext cx="7467600" cy="1533525"/>
          </a:xfrm>
          <a:prstGeom prst="rect">
            <a:avLst/>
          </a:prstGeom>
          <a:noFill/>
          <a:ln w="9525">
            <a:solidFill>
              <a:srgbClr val="791118"/>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p>
            <a:pPr>
              <a:buFontTx/>
              <a:buChar char="-"/>
            </a:pPr>
            <a:r>
              <a:rPr lang="en-US" altLang="zh-CN" sz="2000" dirty="0"/>
              <a:t> In central collisions, thermal model fit well. </a:t>
            </a:r>
          </a:p>
          <a:p>
            <a:r>
              <a:rPr lang="en-US" altLang="zh-CN" sz="2000" b="1" dirty="0">
                <a:solidFill>
                  <a:srgbClr val="791118"/>
                </a:solidFill>
              </a:rPr>
              <a:t>    </a:t>
            </a:r>
            <a:r>
              <a:rPr lang="en-US" altLang="zh-CN" sz="2000" b="1" dirty="0">
                <a:solidFill>
                  <a:srgbClr val="791118"/>
                </a:solidFill>
                <a:sym typeface="Zapf Dingbats" pitchFamily="1" charset="2"/>
              </a:rPr>
              <a:t> </a:t>
            </a:r>
            <a:r>
              <a:rPr lang="en-US" altLang="zh-CN" sz="2000" b="1" dirty="0">
                <a:solidFill>
                  <a:srgbClr val="791118"/>
                </a:solidFill>
              </a:rPr>
              <a:t>The system is thermalized at RHIC.</a:t>
            </a:r>
          </a:p>
          <a:p>
            <a:pPr>
              <a:buFontTx/>
              <a:buChar char="-"/>
            </a:pPr>
            <a:r>
              <a:rPr lang="en-US" altLang="zh-CN" sz="2000" dirty="0"/>
              <a:t> Short-lived resonances show deviations. </a:t>
            </a:r>
          </a:p>
          <a:p>
            <a:r>
              <a:rPr lang="en-US" altLang="zh-CN" sz="2000" b="1" dirty="0">
                <a:solidFill>
                  <a:srgbClr val="791118"/>
                </a:solidFill>
              </a:rPr>
              <a:t>    </a:t>
            </a:r>
            <a:r>
              <a:rPr lang="en-US" altLang="zh-CN" sz="2000" b="1" dirty="0">
                <a:solidFill>
                  <a:srgbClr val="791118"/>
                </a:solidFill>
                <a:sym typeface="Zapf Dingbats" pitchFamily="1" charset="2"/>
              </a:rPr>
              <a:t> </a:t>
            </a:r>
            <a:r>
              <a:rPr lang="en-US" altLang="zh-CN" sz="2000" b="1" dirty="0">
                <a:solidFill>
                  <a:srgbClr val="791118"/>
                </a:solidFill>
              </a:rPr>
              <a:t>There is life after chemical freeze-out.</a:t>
            </a:r>
            <a:endParaRPr lang="en-US" altLang="zh-CN" sz="1400" dirty="0"/>
          </a:p>
          <a:p>
            <a:r>
              <a:rPr lang="en-US" altLang="zh-CN" sz="1400" dirty="0"/>
              <a:t>                        RHIC white papers -  2005, </a:t>
            </a:r>
            <a:r>
              <a:rPr lang="en-US" altLang="zh-CN" sz="1400" dirty="0" err="1"/>
              <a:t>Nucl</a:t>
            </a:r>
            <a:r>
              <a:rPr lang="en-US" altLang="zh-CN" sz="1400" dirty="0"/>
              <a:t>. Phys. </a:t>
            </a:r>
            <a:r>
              <a:rPr lang="en-US" altLang="zh-CN" sz="1400" i="1" u="sng" dirty="0"/>
              <a:t>A757</a:t>
            </a:r>
            <a:r>
              <a:rPr lang="en-US" altLang="zh-CN" sz="1400" dirty="0"/>
              <a:t>, STAR: p102; PHENIX: p184.</a:t>
            </a:r>
          </a:p>
        </p:txBody>
      </p:sp>
      <p:sp>
        <p:nvSpPr>
          <p:cNvPr id="363525" name="Text Box 5">
            <a:extLst>
              <a:ext uri="{FF2B5EF4-FFF2-40B4-BE49-F238E27FC236}">
                <a16:creationId xmlns:a16="http://schemas.microsoft.com/office/drawing/2014/main" id="{F1B2E062-8E2B-7348-819E-7277C6E94B80}"/>
              </a:ext>
            </a:extLst>
          </p:cNvPr>
          <p:cNvSpPr txBox="1">
            <a:spLocks noChangeArrowheads="1"/>
          </p:cNvSpPr>
          <p:nvPr/>
        </p:nvSpPr>
        <p:spPr bwMode="auto">
          <a:xfrm>
            <a:off x="6087438" y="1017443"/>
            <a:ext cx="2895600" cy="3816429"/>
          </a:xfrm>
          <a:prstGeom prst="rect">
            <a:avLst/>
          </a:prstGeom>
          <a:noFill/>
          <a:ln w="9525">
            <a:solidFill>
              <a:srgbClr val="F3961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Arial" panose="020B0604020202020204" pitchFamily="34" charset="0"/>
                <a:ea typeface="ＭＳ Ｐゴシック" panose="020B0600070205080204" pitchFamily="34" charset="-128"/>
              </a:defRPr>
            </a:lvl1pPr>
            <a:lvl2pPr marL="914400" indent="-457200">
              <a:defRPr sz="2400">
                <a:solidFill>
                  <a:schemeClr val="tx1"/>
                </a:solidFill>
                <a:latin typeface="Arial" panose="020B0604020202020204" pitchFamily="34" charset="0"/>
                <a:ea typeface="ＭＳ Ｐゴシック" panose="020B0600070205080204" pitchFamily="34" charset="-128"/>
              </a:defRPr>
            </a:lvl2pPr>
            <a:lvl3pPr marL="1371600" indent="-457200">
              <a:defRPr sz="2400">
                <a:solidFill>
                  <a:schemeClr val="tx1"/>
                </a:solidFill>
                <a:latin typeface="Arial" panose="020B0604020202020204" pitchFamily="34" charset="0"/>
                <a:ea typeface="ＭＳ Ｐゴシック" panose="020B0600070205080204" pitchFamily="34" charset="-128"/>
              </a:defRPr>
            </a:lvl3pPr>
            <a:lvl4pPr marL="1828800" indent="-457200">
              <a:defRPr sz="2400">
                <a:solidFill>
                  <a:schemeClr val="tx1"/>
                </a:solidFill>
                <a:latin typeface="Arial" panose="020B0604020202020204" pitchFamily="34" charset="0"/>
                <a:ea typeface="ＭＳ Ｐゴシック" panose="020B0600070205080204" pitchFamily="34" charset="-128"/>
              </a:defRPr>
            </a:lvl4pPr>
            <a:lvl5pPr marL="2286000" indent="-457200">
              <a:defRPr sz="2400">
                <a:solidFill>
                  <a:schemeClr val="tx1"/>
                </a:solidFill>
                <a:latin typeface="Arial" panose="020B0604020202020204" pitchFamily="34" charset="0"/>
                <a:ea typeface="ＭＳ Ｐゴシック" panose="020B0600070205080204" pitchFamily="34" charset="-128"/>
              </a:defRPr>
            </a:lvl5pPr>
            <a:lvl6pPr marL="2743200" indent="-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200400" indent="-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657600" indent="-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4114800" indent="-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Times" pitchFamily="2" charset="0"/>
              <a:buNone/>
            </a:pPr>
            <a:r>
              <a:rPr lang="en-US" altLang="zh-CN" sz="1400" dirty="0">
                <a:ea typeface="SimSun" panose="02010600030101010101" pitchFamily="2" charset="-122"/>
              </a:rPr>
              <a:t>1) Chemical fits well for all </a:t>
            </a:r>
          </a:p>
          <a:p>
            <a:pPr eaLnBrk="1" hangingPunct="1">
              <a:buFont typeface="Times" pitchFamily="2" charset="0"/>
              <a:buNone/>
            </a:pPr>
            <a:r>
              <a:rPr lang="en-US" altLang="zh-CN" sz="1400" dirty="0">
                <a:ea typeface="SimSun" panose="02010600030101010101" pitchFamily="2" charset="-122"/>
              </a:rPr>
              <a:t>    hadron ratios at RHIC:</a:t>
            </a:r>
          </a:p>
          <a:p>
            <a:pPr eaLnBrk="1" hangingPunct="1"/>
            <a:r>
              <a:rPr lang="en-US" altLang="zh-CN" sz="1400" b="1" dirty="0">
                <a:solidFill>
                  <a:srgbClr val="CC0000"/>
                </a:solidFill>
                <a:ea typeface="SimSun" panose="02010600030101010101" pitchFamily="2" charset="-122"/>
              </a:rPr>
              <a:t>     T</a:t>
            </a:r>
            <a:r>
              <a:rPr lang="en-US" altLang="zh-CN" sz="1400" b="1" baseline="-25000" dirty="0">
                <a:solidFill>
                  <a:srgbClr val="CC0000"/>
                </a:solidFill>
                <a:ea typeface="SimSun" panose="02010600030101010101" pitchFamily="2" charset="-122"/>
              </a:rPr>
              <a:t>ch</a:t>
            </a:r>
            <a:r>
              <a:rPr lang="en-US" altLang="zh-CN" sz="1400" b="1" dirty="0">
                <a:solidFill>
                  <a:srgbClr val="CC0000"/>
                </a:solidFill>
                <a:ea typeface="SimSun" panose="02010600030101010101" pitchFamily="2" charset="-122"/>
              </a:rPr>
              <a:t> = 160 ± 10 MeV</a:t>
            </a:r>
          </a:p>
          <a:p>
            <a:pPr eaLnBrk="1" hangingPunct="1"/>
            <a:r>
              <a:rPr lang="en-US" altLang="zh-CN" sz="1400" b="1" dirty="0">
                <a:solidFill>
                  <a:srgbClr val="CC0000"/>
                </a:solidFill>
                <a:ea typeface="SimSun" panose="02010600030101010101" pitchFamily="2" charset="-122"/>
                <a:sym typeface="Symbol" pitchFamily="2" charset="2"/>
              </a:rPr>
              <a:t>     </a:t>
            </a:r>
            <a:r>
              <a:rPr lang="en-US" altLang="zh-CN" sz="1400" b="1" baseline="-25000" dirty="0">
                <a:solidFill>
                  <a:srgbClr val="CC0000"/>
                </a:solidFill>
                <a:ea typeface="SimSun" panose="02010600030101010101" pitchFamily="2" charset="-122"/>
                <a:sym typeface="Symbol" pitchFamily="2" charset="2"/>
              </a:rPr>
              <a:t>B   </a:t>
            </a:r>
            <a:r>
              <a:rPr lang="en-US" altLang="zh-CN" sz="1400" b="1" dirty="0">
                <a:solidFill>
                  <a:srgbClr val="CC0000"/>
                </a:solidFill>
                <a:ea typeface="SimSun" panose="02010600030101010101" pitchFamily="2" charset="-122"/>
                <a:sym typeface="Symbol" pitchFamily="2" charset="2"/>
              </a:rPr>
              <a:t>= 25 </a:t>
            </a:r>
            <a:r>
              <a:rPr lang="en-US" altLang="zh-CN" sz="1400" b="1" dirty="0">
                <a:solidFill>
                  <a:srgbClr val="CC0000"/>
                </a:solidFill>
                <a:ea typeface="SimSun" panose="02010600030101010101" pitchFamily="2" charset="-122"/>
              </a:rPr>
              <a:t>± 5 MeV</a:t>
            </a:r>
          </a:p>
          <a:p>
            <a:pPr eaLnBrk="1" hangingPunct="1"/>
            <a:endParaRPr lang="en-US" altLang="zh-CN" sz="1400" b="1" i="1" dirty="0">
              <a:ea typeface="SimSun" panose="02010600030101010101" pitchFamily="2" charset="-122"/>
            </a:endParaRPr>
          </a:p>
          <a:p>
            <a:pPr eaLnBrk="1" hangingPunct="1"/>
            <a:r>
              <a:rPr lang="en-US" altLang="zh-CN" sz="1400" b="1" i="1" dirty="0">
                <a:ea typeface="SimSun" panose="02010600030101010101" pitchFamily="2" charset="-122"/>
              </a:rPr>
              <a:t>Necessary for QGP!</a:t>
            </a:r>
            <a:endParaRPr lang="en-US" altLang="zh-CN" sz="1400" dirty="0">
              <a:ea typeface="SimSun" panose="02010600030101010101" pitchFamily="2" charset="-122"/>
            </a:endParaRPr>
          </a:p>
          <a:p>
            <a:pPr eaLnBrk="1" hangingPunct="1"/>
            <a:endParaRPr lang="en-US" altLang="zh-CN" sz="1400" dirty="0">
              <a:ea typeface="SimSun" panose="02010600030101010101" pitchFamily="2" charset="-122"/>
            </a:endParaRPr>
          </a:p>
          <a:p>
            <a:pPr eaLnBrk="1" hangingPunct="1"/>
            <a:r>
              <a:rPr lang="en-US" altLang="zh-CN" sz="1400" dirty="0">
                <a:ea typeface="SimSun" panose="02010600030101010101" pitchFamily="2" charset="-122"/>
              </a:rPr>
              <a:t>2) The temperature parameter</a:t>
            </a:r>
          </a:p>
          <a:p>
            <a:pPr eaLnBrk="1" hangingPunct="1"/>
            <a:r>
              <a:rPr lang="en-US" altLang="zh-CN" sz="1400" dirty="0">
                <a:ea typeface="SimSun" panose="02010600030101010101" pitchFamily="2" charset="-122"/>
              </a:rPr>
              <a:t>    T</a:t>
            </a:r>
            <a:r>
              <a:rPr lang="en-US" altLang="zh-CN" sz="1400" baseline="-25000" dirty="0">
                <a:ea typeface="SimSun" panose="02010600030101010101" pitchFamily="2" charset="-122"/>
              </a:rPr>
              <a:t>ch</a:t>
            </a:r>
            <a:r>
              <a:rPr lang="en-US" altLang="zh-CN" sz="1400" dirty="0">
                <a:ea typeface="SimSun" panose="02010600030101010101" pitchFamily="2" charset="-122"/>
              </a:rPr>
              <a:t> is close to the critical</a:t>
            </a:r>
          </a:p>
          <a:p>
            <a:pPr eaLnBrk="1" hangingPunct="1"/>
            <a:r>
              <a:rPr lang="en-US" altLang="zh-CN" sz="1400" dirty="0">
                <a:ea typeface="SimSun" panose="02010600030101010101" pitchFamily="2" charset="-122"/>
              </a:rPr>
              <a:t>    temperature T</a:t>
            </a:r>
            <a:r>
              <a:rPr lang="en-US" altLang="zh-CN" sz="1400" baseline="-25000" dirty="0">
                <a:ea typeface="SimSun" panose="02010600030101010101" pitchFamily="2" charset="-122"/>
              </a:rPr>
              <a:t>C</a:t>
            </a:r>
            <a:r>
              <a:rPr lang="en-US" altLang="zh-CN" sz="1400" dirty="0">
                <a:ea typeface="SimSun" panose="02010600030101010101" pitchFamily="2" charset="-122"/>
              </a:rPr>
              <a:t> predicted by</a:t>
            </a:r>
          </a:p>
          <a:p>
            <a:pPr eaLnBrk="1" hangingPunct="1"/>
            <a:r>
              <a:rPr lang="en-US" altLang="zh-CN" sz="1400" dirty="0">
                <a:ea typeface="SimSun" panose="02010600030101010101" pitchFamily="2" charset="-122"/>
              </a:rPr>
              <a:t>    LGT calculations </a:t>
            </a:r>
            <a:r>
              <a:rPr lang="en-US" altLang="zh-CN" sz="1400" dirty="0">
                <a:ea typeface="SimSun" panose="02010600030101010101" pitchFamily="2" charset="-122"/>
                <a:sym typeface="Zapf Dingbats" pitchFamily="1" charset="2"/>
              </a:rPr>
              <a:t> </a:t>
            </a:r>
          </a:p>
          <a:p>
            <a:pPr eaLnBrk="1" hangingPunct="1"/>
            <a:r>
              <a:rPr lang="en-US" altLang="zh-CN" sz="1400" dirty="0">
                <a:ea typeface="SimSun" panose="02010600030101010101" pitchFamily="2" charset="-122"/>
                <a:sym typeface="Zapf Dingbats" pitchFamily="1" charset="2"/>
              </a:rPr>
              <a:t>    chemical equilibrium at the</a:t>
            </a:r>
          </a:p>
          <a:p>
            <a:pPr eaLnBrk="1" hangingPunct="1"/>
            <a:r>
              <a:rPr lang="en-US" altLang="zh-CN" sz="1400" dirty="0">
                <a:ea typeface="SimSun" panose="02010600030101010101" pitchFamily="2" charset="-122"/>
                <a:sym typeface="Zapf Dingbats" pitchFamily="1" charset="2"/>
              </a:rPr>
              <a:t>    phase boundary (?)</a:t>
            </a:r>
            <a:endParaRPr lang="en-US" altLang="zh-CN" sz="1800" dirty="0">
              <a:ea typeface="SimSun" panose="02010600030101010101" pitchFamily="2" charset="-122"/>
              <a:sym typeface="Zapf Dingbats" pitchFamily="1" charset="2"/>
            </a:endParaRPr>
          </a:p>
          <a:p>
            <a:pPr eaLnBrk="1" hangingPunct="1"/>
            <a:endParaRPr lang="en-US" altLang="zh-CN" sz="1800" dirty="0">
              <a:ea typeface="SimSun" panose="02010600030101010101" pitchFamily="2" charset="-122"/>
              <a:sym typeface="Zapf Dingbats" pitchFamily="1" charset="2"/>
            </a:endParaRPr>
          </a:p>
          <a:p>
            <a:pPr eaLnBrk="1" hangingPunct="1"/>
            <a:endParaRPr lang="en-US" altLang="zh-CN" sz="1800" dirty="0">
              <a:ea typeface="SimSun" panose="02010600030101010101" pitchFamily="2" charset="-122"/>
              <a:sym typeface="Zapf Dingbats" pitchFamily="1" charset="2"/>
            </a:endParaRPr>
          </a:p>
          <a:p>
            <a:pPr eaLnBrk="1" hangingPunct="1"/>
            <a:r>
              <a:rPr lang="en-US" altLang="zh-CN" sz="1200" dirty="0">
                <a:ea typeface="SimSun" panose="02010600030101010101" pitchFamily="2" charset="-122"/>
              </a:rPr>
              <a:t>Review: P. Braun-</a:t>
            </a:r>
            <a:r>
              <a:rPr lang="en-US" altLang="zh-CN" sz="1200" dirty="0" err="1">
                <a:ea typeface="SimSun" panose="02010600030101010101" pitchFamily="2" charset="-122"/>
              </a:rPr>
              <a:t>Munzinger</a:t>
            </a:r>
            <a:r>
              <a:rPr lang="en-US" altLang="zh-CN" sz="1200" dirty="0">
                <a:ea typeface="SimSun" panose="02010600030101010101" pitchFamily="2" charset="-122"/>
              </a:rPr>
              <a:t> </a:t>
            </a:r>
            <a:r>
              <a:rPr lang="en-US" altLang="zh-CN" sz="1200" i="1" dirty="0">
                <a:ea typeface="SimSun" panose="02010600030101010101" pitchFamily="2" charset="-122"/>
              </a:rPr>
              <a:t>et al.</a:t>
            </a:r>
            <a:r>
              <a:rPr lang="en-US" altLang="zh-CN" sz="1200" dirty="0">
                <a:ea typeface="SimSun" panose="02010600030101010101" pitchFamily="2" charset="-122"/>
              </a:rPr>
              <a:t> </a:t>
            </a:r>
            <a:r>
              <a:rPr lang="en-US" altLang="zh-CN" sz="1200" dirty="0" err="1">
                <a:ea typeface="SimSun" panose="02010600030101010101" pitchFamily="2" charset="-122"/>
              </a:rPr>
              <a:t>nucl-th</a:t>
            </a:r>
            <a:r>
              <a:rPr lang="en-US" altLang="zh-CN" sz="1200" dirty="0">
                <a:ea typeface="SimSun" panose="02010600030101010101" pitchFamily="2" charset="-122"/>
              </a:rPr>
              <a:t>/0304013</a:t>
            </a:r>
          </a:p>
        </p:txBody>
      </p:sp>
      <p:sp>
        <p:nvSpPr>
          <p:cNvPr id="6" name="Line 26">
            <a:extLst>
              <a:ext uri="{FF2B5EF4-FFF2-40B4-BE49-F238E27FC236}">
                <a16:creationId xmlns:a16="http://schemas.microsoft.com/office/drawing/2014/main" id="{8A29D0EE-DFED-E24D-B24F-E583AF5F2641}"/>
              </a:ext>
            </a:extLst>
          </p:cNvPr>
          <p:cNvSpPr>
            <a:spLocks noChangeShapeType="1"/>
          </p:cNvSpPr>
          <p:nvPr/>
        </p:nvSpPr>
        <p:spPr bwMode="auto">
          <a:xfrm flipV="1">
            <a:off x="395288" y="990600"/>
            <a:ext cx="8353425" cy="0"/>
          </a:xfrm>
          <a:prstGeom prst="line">
            <a:avLst/>
          </a:prstGeom>
          <a:noFill/>
          <a:ln w="444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Tree>
    <p:extLst>
      <p:ext uri="{BB962C8B-B14F-4D97-AF65-F5344CB8AC3E}">
        <p14:creationId xmlns:p14="http://schemas.microsoft.com/office/powerpoint/2010/main" val="31935481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标题 1">
            <a:extLst>
              <a:ext uri="{FF2B5EF4-FFF2-40B4-BE49-F238E27FC236}">
                <a16:creationId xmlns:a16="http://schemas.microsoft.com/office/drawing/2014/main" id="{6623A293-B83F-B241-A39E-3F279AEE8398}"/>
              </a:ext>
            </a:extLst>
          </p:cNvPr>
          <p:cNvSpPr>
            <a:spLocks noGrp="1" noChangeArrowheads="1"/>
          </p:cNvSpPr>
          <p:nvPr>
            <p:ph type="title"/>
          </p:nvPr>
        </p:nvSpPr>
        <p:spPr>
          <a:xfrm>
            <a:off x="457200" y="72343"/>
            <a:ext cx="8229600" cy="922114"/>
          </a:xfrm>
        </p:spPr>
        <p:txBody>
          <a:bodyPr/>
          <a:lstStyle/>
          <a:p>
            <a:pPr eaLnBrk="1" hangingPunct="1"/>
            <a:r>
              <a:rPr lang="zh-CN" altLang="zh-CN" sz="2800" b="1" dirty="0"/>
              <a:t>Hadron abundances and predictions of the statistical hadronization model</a:t>
            </a:r>
            <a:r>
              <a:rPr lang="en-US" altLang="zh-CN" sz="2800" b="1" dirty="0"/>
              <a:t>:</a:t>
            </a:r>
            <a:r>
              <a:rPr lang="zh-CN" altLang="en-US" sz="2800" b="1" dirty="0"/>
              <a:t> </a:t>
            </a:r>
            <a:r>
              <a:rPr lang="en-US" altLang="zh-CN" sz="2800" b="1" dirty="0"/>
              <a:t>ALICE</a:t>
            </a:r>
            <a:endParaRPr lang="zh-CN" altLang="en-US" dirty="0"/>
          </a:p>
        </p:txBody>
      </p:sp>
      <p:pic>
        <p:nvPicPr>
          <p:cNvPr id="149506" name="内容占位符 4">
            <a:extLst>
              <a:ext uri="{FF2B5EF4-FFF2-40B4-BE49-F238E27FC236}">
                <a16:creationId xmlns:a16="http://schemas.microsoft.com/office/drawing/2014/main" id="{D2A882CA-F010-324A-8D20-CBBC3611106D}"/>
              </a:ext>
            </a:extLst>
          </p:cNvPr>
          <p:cNvPicPr>
            <a:picLocks noGrp="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19608" y="1104900"/>
            <a:ext cx="6324600" cy="4648200"/>
          </a:xfrm>
        </p:spPr>
      </p:pic>
      <p:sp>
        <p:nvSpPr>
          <p:cNvPr id="5" name="Text Box 5">
            <a:extLst>
              <a:ext uri="{FF2B5EF4-FFF2-40B4-BE49-F238E27FC236}">
                <a16:creationId xmlns:a16="http://schemas.microsoft.com/office/drawing/2014/main" id="{5ABD09B2-514F-9A4C-B365-CA661A31179A}"/>
              </a:ext>
            </a:extLst>
          </p:cNvPr>
          <p:cNvSpPr txBox="1">
            <a:spLocks noChangeArrowheads="1"/>
          </p:cNvSpPr>
          <p:nvPr/>
        </p:nvSpPr>
        <p:spPr bwMode="auto">
          <a:xfrm>
            <a:off x="6444208" y="1268760"/>
            <a:ext cx="2699792" cy="2523768"/>
          </a:xfrm>
          <a:prstGeom prst="rect">
            <a:avLst/>
          </a:prstGeom>
          <a:noFill/>
          <a:ln w="9525">
            <a:solidFill>
              <a:srgbClr val="F3961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2400">
                <a:solidFill>
                  <a:schemeClr val="tx1"/>
                </a:solidFill>
                <a:latin typeface="Arial" panose="020B0604020202020204" pitchFamily="34" charset="0"/>
                <a:ea typeface="ＭＳ Ｐゴシック" panose="020B0600070205080204" pitchFamily="34" charset="-128"/>
              </a:defRPr>
            </a:lvl1pPr>
            <a:lvl2pPr marL="914400" indent="-457200">
              <a:defRPr sz="2400">
                <a:solidFill>
                  <a:schemeClr val="tx1"/>
                </a:solidFill>
                <a:latin typeface="Arial" panose="020B0604020202020204" pitchFamily="34" charset="0"/>
                <a:ea typeface="ＭＳ Ｐゴシック" panose="020B0600070205080204" pitchFamily="34" charset="-128"/>
              </a:defRPr>
            </a:lvl2pPr>
            <a:lvl3pPr marL="1371600" indent="-457200">
              <a:defRPr sz="2400">
                <a:solidFill>
                  <a:schemeClr val="tx1"/>
                </a:solidFill>
                <a:latin typeface="Arial" panose="020B0604020202020204" pitchFamily="34" charset="0"/>
                <a:ea typeface="ＭＳ Ｐゴシック" panose="020B0600070205080204" pitchFamily="34" charset="-128"/>
              </a:defRPr>
            </a:lvl3pPr>
            <a:lvl4pPr marL="1828800" indent="-457200">
              <a:defRPr sz="2400">
                <a:solidFill>
                  <a:schemeClr val="tx1"/>
                </a:solidFill>
                <a:latin typeface="Arial" panose="020B0604020202020204" pitchFamily="34" charset="0"/>
                <a:ea typeface="ＭＳ Ｐゴシック" panose="020B0600070205080204" pitchFamily="34" charset="-128"/>
              </a:defRPr>
            </a:lvl4pPr>
            <a:lvl5pPr marL="2286000" indent="-457200">
              <a:defRPr sz="2400">
                <a:solidFill>
                  <a:schemeClr val="tx1"/>
                </a:solidFill>
                <a:latin typeface="Arial" panose="020B0604020202020204" pitchFamily="34" charset="0"/>
                <a:ea typeface="ＭＳ Ｐゴシック" panose="020B0600070205080204" pitchFamily="34" charset="-128"/>
              </a:defRPr>
            </a:lvl5pPr>
            <a:lvl6pPr marL="2743200" indent="-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200400" indent="-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657600" indent="-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4114800" indent="-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Times" pitchFamily="2" charset="0"/>
              <a:buNone/>
            </a:pPr>
            <a:r>
              <a:rPr lang="en-US" altLang="zh-CN" sz="1400" dirty="0">
                <a:ea typeface="SimSun" panose="02010600030101010101" pitchFamily="2" charset="-122"/>
              </a:rPr>
              <a:t>Chemical fits well for all </a:t>
            </a:r>
          </a:p>
          <a:p>
            <a:pPr eaLnBrk="1" hangingPunct="1">
              <a:buFont typeface="Times" pitchFamily="2" charset="0"/>
              <a:buNone/>
            </a:pPr>
            <a:r>
              <a:rPr lang="en-US" altLang="zh-CN" sz="1400" dirty="0">
                <a:ea typeface="SimSun" panose="02010600030101010101" pitchFamily="2" charset="-122"/>
              </a:rPr>
              <a:t>    hadron ratios at 2.76</a:t>
            </a:r>
            <a:r>
              <a:rPr lang="zh-CN" altLang="en-US" sz="1400" dirty="0">
                <a:ea typeface="SimSun" panose="02010600030101010101" pitchFamily="2" charset="-122"/>
              </a:rPr>
              <a:t> </a:t>
            </a:r>
            <a:r>
              <a:rPr lang="en-US" altLang="zh-CN" sz="1400" dirty="0" err="1">
                <a:ea typeface="SimSun" panose="02010600030101010101" pitchFamily="2" charset="-122"/>
              </a:rPr>
              <a:t>TeV</a:t>
            </a:r>
            <a:r>
              <a:rPr lang="en-US" altLang="zh-CN" sz="1400" dirty="0">
                <a:ea typeface="SimSun" panose="02010600030101010101" pitchFamily="2" charset="-122"/>
              </a:rPr>
              <a:t>:</a:t>
            </a:r>
          </a:p>
          <a:p>
            <a:pPr eaLnBrk="1" hangingPunct="1"/>
            <a:r>
              <a:rPr lang="en-US" altLang="zh-CN" sz="1400" b="1" dirty="0">
                <a:solidFill>
                  <a:srgbClr val="CC0000"/>
                </a:solidFill>
                <a:ea typeface="SimSun" panose="02010600030101010101" pitchFamily="2" charset="-122"/>
              </a:rPr>
              <a:t>     T</a:t>
            </a:r>
            <a:r>
              <a:rPr lang="en-US" altLang="zh-CN" sz="1400" b="1" baseline="-25000" dirty="0">
                <a:solidFill>
                  <a:srgbClr val="CC0000"/>
                </a:solidFill>
                <a:ea typeface="SimSun" panose="02010600030101010101" pitchFamily="2" charset="-122"/>
              </a:rPr>
              <a:t>ch</a:t>
            </a:r>
            <a:r>
              <a:rPr lang="en-US" altLang="zh-CN" sz="1400" b="1" dirty="0">
                <a:solidFill>
                  <a:srgbClr val="CC0000"/>
                </a:solidFill>
                <a:ea typeface="SimSun" panose="02010600030101010101" pitchFamily="2" charset="-122"/>
              </a:rPr>
              <a:t> = 156.5 ± 1.5 MeV</a:t>
            </a:r>
          </a:p>
          <a:p>
            <a:pPr eaLnBrk="1" hangingPunct="1"/>
            <a:r>
              <a:rPr lang="en-US" altLang="zh-CN" sz="1400" b="1" dirty="0">
                <a:solidFill>
                  <a:srgbClr val="CC0000"/>
                </a:solidFill>
                <a:ea typeface="SimSun" panose="02010600030101010101" pitchFamily="2" charset="-122"/>
                <a:sym typeface="Symbol" pitchFamily="2" charset="2"/>
              </a:rPr>
              <a:t>     </a:t>
            </a:r>
            <a:r>
              <a:rPr lang="en-US" altLang="zh-CN" sz="1400" b="1" baseline="-25000" dirty="0">
                <a:solidFill>
                  <a:srgbClr val="CC0000"/>
                </a:solidFill>
                <a:ea typeface="SimSun" panose="02010600030101010101" pitchFamily="2" charset="-122"/>
                <a:sym typeface="Symbol" pitchFamily="2" charset="2"/>
              </a:rPr>
              <a:t>B   </a:t>
            </a:r>
            <a:r>
              <a:rPr lang="en-US" altLang="zh-CN" sz="1400" b="1" dirty="0">
                <a:solidFill>
                  <a:srgbClr val="CC0000"/>
                </a:solidFill>
                <a:ea typeface="SimSun" panose="02010600030101010101" pitchFamily="2" charset="-122"/>
                <a:sym typeface="Symbol" pitchFamily="2" charset="2"/>
              </a:rPr>
              <a:t>= 0.7 </a:t>
            </a:r>
            <a:r>
              <a:rPr lang="en-US" altLang="zh-CN" sz="1400" b="1" dirty="0">
                <a:solidFill>
                  <a:srgbClr val="CC0000"/>
                </a:solidFill>
                <a:ea typeface="SimSun" panose="02010600030101010101" pitchFamily="2" charset="-122"/>
              </a:rPr>
              <a:t>± 3.8 MeV</a:t>
            </a:r>
          </a:p>
          <a:p>
            <a:pPr eaLnBrk="1" hangingPunct="1"/>
            <a:r>
              <a:rPr lang="en-US" altLang="zh-CN" sz="1400" b="1" dirty="0">
                <a:solidFill>
                  <a:srgbClr val="CC0000"/>
                </a:solidFill>
                <a:ea typeface="SimSun" panose="02010600030101010101" pitchFamily="2" charset="-122"/>
                <a:sym typeface="Symbol" pitchFamily="2" charset="2"/>
              </a:rPr>
              <a:t>     </a:t>
            </a:r>
            <a:endParaRPr lang="en-US" altLang="zh-CN" sz="1400" dirty="0">
              <a:ea typeface="SimSun" panose="02010600030101010101" pitchFamily="2" charset="-122"/>
            </a:endParaRPr>
          </a:p>
          <a:p>
            <a:pPr eaLnBrk="1" hangingPunct="1"/>
            <a:r>
              <a:rPr lang="en-US" altLang="zh-CN" sz="1400" dirty="0">
                <a:ea typeface="SimSun" panose="02010600030101010101" pitchFamily="2" charset="-122"/>
              </a:rPr>
              <a:t>LQCD</a:t>
            </a:r>
            <a:r>
              <a:rPr lang="zh-CN" altLang="en-US" sz="1400" dirty="0">
                <a:ea typeface="SimSun" panose="02010600030101010101" pitchFamily="2" charset="-122"/>
              </a:rPr>
              <a:t> </a:t>
            </a:r>
            <a:r>
              <a:rPr lang="en-US" altLang="zh-CN" sz="1400" dirty="0">
                <a:ea typeface="SimSun" panose="02010600030101010101" pitchFamily="2" charset="-122"/>
              </a:rPr>
              <a:t>pseudo-</a:t>
            </a:r>
            <a:r>
              <a:rPr lang="en-US" altLang="zh-CN" sz="1400" dirty="0" err="1">
                <a:ea typeface="SimSun" panose="02010600030101010101" pitchFamily="2" charset="-122"/>
              </a:rPr>
              <a:t>cretical</a:t>
            </a:r>
            <a:r>
              <a:rPr lang="zh-CN" altLang="en-US" sz="1400" dirty="0">
                <a:ea typeface="SimSun" panose="02010600030101010101" pitchFamily="2" charset="-122"/>
              </a:rPr>
              <a:t> </a:t>
            </a:r>
            <a:r>
              <a:rPr lang="en-US" altLang="zh-CN" sz="1400" dirty="0">
                <a:ea typeface="SimSun" panose="02010600030101010101" pitchFamily="2" charset="-122"/>
              </a:rPr>
              <a:t>T</a:t>
            </a:r>
            <a:r>
              <a:rPr lang="zh-CN" altLang="en-US" sz="1400" dirty="0">
                <a:ea typeface="SimSun" panose="02010600030101010101" pitchFamily="2" charset="-122"/>
              </a:rPr>
              <a:t> </a:t>
            </a:r>
            <a:endParaRPr lang="en-US" altLang="zh-CN" sz="1400" dirty="0">
              <a:ea typeface="SimSun" panose="02010600030101010101" pitchFamily="2" charset="-122"/>
            </a:endParaRPr>
          </a:p>
          <a:p>
            <a:pPr eaLnBrk="1" hangingPunct="1"/>
            <a:r>
              <a:rPr lang="en-US" altLang="zh-CN" sz="1400" b="1" dirty="0">
                <a:solidFill>
                  <a:srgbClr val="CC0000"/>
                </a:solidFill>
                <a:ea typeface="SimSun" panose="02010600030101010101" pitchFamily="2" charset="-122"/>
              </a:rPr>
              <a:t> Tc = 154 ± 9 MeV</a:t>
            </a:r>
          </a:p>
          <a:p>
            <a:pPr eaLnBrk="1" hangingPunct="1"/>
            <a:endParaRPr lang="en-US" altLang="zh-CN" sz="1800" b="1" dirty="0">
              <a:solidFill>
                <a:srgbClr val="CC0000"/>
              </a:solidFill>
              <a:ea typeface="SimSun" panose="02010600030101010101" pitchFamily="2" charset="-122"/>
            </a:endParaRPr>
          </a:p>
          <a:p>
            <a:pPr eaLnBrk="1" hangingPunct="1"/>
            <a:r>
              <a:rPr lang="zh-CN" altLang="en-US" sz="1400" b="1" dirty="0">
                <a:solidFill>
                  <a:srgbClr val="CC0000"/>
                </a:solidFill>
                <a:ea typeface="SimSun" panose="02010600030101010101" pitchFamily="2" charset="-122"/>
                <a:sym typeface="Zapf Dingbats" pitchFamily="1" charset="2"/>
              </a:rPr>
              <a:t> </a:t>
            </a:r>
            <a:r>
              <a:rPr lang="en-US" altLang="zh-CN" sz="1400" dirty="0"/>
              <a:t>A.</a:t>
            </a:r>
            <a:r>
              <a:rPr lang="zh-CN" altLang="en-US" sz="1400" dirty="0"/>
              <a:t> </a:t>
            </a:r>
            <a:r>
              <a:rPr lang="en" altLang="zh-CN" sz="1400" dirty="0" err="1"/>
              <a:t>Andronic</a:t>
            </a:r>
            <a:r>
              <a:rPr lang="en" altLang="zh-CN" sz="1400" dirty="0"/>
              <a:t>, P. Braun</a:t>
            </a:r>
            <a:r>
              <a:rPr lang="zh-CN" altLang="en-US" sz="1400" dirty="0"/>
              <a:t> </a:t>
            </a:r>
            <a:endParaRPr lang="en-US" altLang="zh-CN" sz="1400" dirty="0"/>
          </a:p>
          <a:p>
            <a:pPr marL="0" indent="0"/>
            <a:r>
              <a:rPr lang="en" altLang="zh-CN" sz="1400" dirty="0" err="1"/>
              <a:t>Munzinger</a:t>
            </a:r>
            <a:r>
              <a:rPr lang="en" altLang="zh-CN" sz="1400" dirty="0"/>
              <a:t>, K. Redlich, J. </a:t>
            </a:r>
            <a:r>
              <a:rPr lang="en" altLang="zh-CN" sz="1400" dirty="0" err="1"/>
              <a:t>Stachel</a:t>
            </a:r>
            <a:r>
              <a:rPr lang="en" altLang="zh-CN" sz="1400" dirty="0"/>
              <a:t> </a:t>
            </a:r>
            <a:r>
              <a:rPr lang="zh-CN" altLang="en-US" sz="1400" dirty="0"/>
              <a:t> </a:t>
            </a:r>
            <a:r>
              <a:rPr kumimoji="1" lang="en-US" altLang="zh-CN" sz="1400" dirty="0"/>
              <a:t>Nature 561(2018) 321</a:t>
            </a:r>
            <a:endParaRPr lang="en-US" altLang="zh-CN" sz="1400" dirty="0">
              <a:ea typeface="SimSun" panose="02010600030101010101" pitchFamily="2" charset="-122"/>
              <a:sym typeface="Zapf Dingbats" pitchFamily="1" charset="2"/>
            </a:endParaRPr>
          </a:p>
        </p:txBody>
      </p:sp>
      <p:sp>
        <p:nvSpPr>
          <p:cNvPr id="6" name="Line 26">
            <a:extLst>
              <a:ext uri="{FF2B5EF4-FFF2-40B4-BE49-F238E27FC236}">
                <a16:creationId xmlns:a16="http://schemas.microsoft.com/office/drawing/2014/main" id="{A0EBEDCB-65D5-414A-81BC-9373AF04DBB8}"/>
              </a:ext>
            </a:extLst>
          </p:cNvPr>
          <p:cNvSpPr>
            <a:spLocks noChangeShapeType="1"/>
          </p:cNvSpPr>
          <p:nvPr/>
        </p:nvSpPr>
        <p:spPr bwMode="auto">
          <a:xfrm flipV="1">
            <a:off x="395288" y="990600"/>
            <a:ext cx="8353425" cy="0"/>
          </a:xfrm>
          <a:prstGeom prst="line">
            <a:avLst/>
          </a:prstGeom>
          <a:noFill/>
          <a:ln w="444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grpSp>
        <p:nvGrpSpPr>
          <p:cNvPr id="7" name="组合 6">
            <a:extLst>
              <a:ext uri="{FF2B5EF4-FFF2-40B4-BE49-F238E27FC236}">
                <a16:creationId xmlns:a16="http://schemas.microsoft.com/office/drawing/2014/main" id="{07739E32-D241-A640-9FC6-F656319309C0}"/>
              </a:ext>
            </a:extLst>
          </p:cNvPr>
          <p:cNvGrpSpPr/>
          <p:nvPr/>
        </p:nvGrpSpPr>
        <p:grpSpPr>
          <a:xfrm>
            <a:off x="256718" y="4300324"/>
            <a:ext cx="8767674" cy="2492561"/>
            <a:chOff x="368057" y="4293979"/>
            <a:chExt cx="8767674" cy="2492561"/>
          </a:xfrm>
        </p:grpSpPr>
        <p:pic>
          <p:nvPicPr>
            <p:cNvPr id="3" name="图片 2">
              <a:extLst>
                <a:ext uri="{FF2B5EF4-FFF2-40B4-BE49-F238E27FC236}">
                  <a16:creationId xmlns:a16="http://schemas.microsoft.com/office/drawing/2014/main" id="{2B53CD9F-8DDE-DF46-B6C1-75B6F7B6DAF8}"/>
                </a:ext>
              </a:extLst>
            </p:cNvPr>
            <p:cNvPicPr>
              <a:picLocks noChangeAspect="1"/>
            </p:cNvPicPr>
            <p:nvPr/>
          </p:nvPicPr>
          <p:blipFill>
            <a:blip r:embed="rId3"/>
            <a:stretch>
              <a:fillRect/>
            </a:stretch>
          </p:blipFill>
          <p:spPr>
            <a:xfrm>
              <a:off x="368057" y="4293979"/>
              <a:ext cx="6032557" cy="2492561"/>
            </a:xfrm>
            <a:prstGeom prst="rect">
              <a:avLst/>
            </a:prstGeom>
          </p:spPr>
        </p:pic>
        <p:sp>
          <p:nvSpPr>
            <p:cNvPr id="8" name="Text Box 5">
              <a:extLst>
                <a:ext uri="{FF2B5EF4-FFF2-40B4-BE49-F238E27FC236}">
                  <a16:creationId xmlns:a16="http://schemas.microsoft.com/office/drawing/2014/main" id="{A7DCAE6B-89E9-FB41-BAFB-154A1368CB45}"/>
                </a:ext>
              </a:extLst>
            </p:cNvPr>
            <p:cNvSpPr txBox="1">
              <a:spLocks noChangeArrowheads="1"/>
            </p:cNvSpPr>
            <p:nvPr/>
          </p:nvSpPr>
          <p:spPr bwMode="auto">
            <a:xfrm>
              <a:off x="6435939" y="4538888"/>
              <a:ext cx="2699792" cy="2246769"/>
            </a:xfrm>
            <a:prstGeom prst="rect">
              <a:avLst/>
            </a:prstGeom>
            <a:noFill/>
            <a:ln w="9525">
              <a:solidFill>
                <a:srgbClr val="F3961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2400">
                  <a:solidFill>
                    <a:schemeClr val="tx1"/>
                  </a:solidFill>
                  <a:latin typeface="Arial" panose="020B0604020202020204" pitchFamily="34" charset="0"/>
                  <a:ea typeface="ＭＳ Ｐゴシック" panose="020B0600070205080204" pitchFamily="34" charset="-128"/>
                </a:defRPr>
              </a:lvl1pPr>
              <a:lvl2pPr marL="914400" indent="-457200">
                <a:defRPr sz="2400">
                  <a:solidFill>
                    <a:schemeClr val="tx1"/>
                  </a:solidFill>
                  <a:latin typeface="Arial" panose="020B0604020202020204" pitchFamily="34" charset="0"/>
                  <a:ea typeface="ＭＳ Ｐゴシック" panose="020B0600070205080204" pitchFamily="34" charset="-128"/>
                </a:defRPr>
              </a:lvl2pPr>
              <a:lvl3pPr marL="1371600" indent="-457200">
                <a:defRPr sz="2400">
                  <a:solidFill>
                    <a:schemeClr val="tx1"/>
                  </a:solidFill>
                  <a:latin typeface="Arial" panose="020B0604020202020204" pitchFamily="34" charset="0"/>
                  <a:ea typeface="ＭＳ Ｐゴシック" panose="020B0600070205080204" pitchFamily="34" charset="-128"/>
                </a:defRPr>
              </a:lvl3pPr>
              <a:lvl4pPr marL="1828800" indent="-457200">
                <a:defRPr sz="2400">
                  <a:solidFill>
                    <a:schemeClr val="tx1"/>
                  </a:solidFill>
                  <a:latin typeface="Arial" panose="020B0604020202020204" pitchFamily="34" charset="0"/>
                  <a:ea typeface="ＭＳ Ｐゴシック" panose="020B0600070205080204" pitchFamily="34" charset="-128"/>
                </a:defRPr>
              </a:lvl4pPr>
              <a:lvl5pPr marL="2286000" indent="-457200">
                <a:defRPr sz="2400">
                  <a:solidFill>
                    <a:schemeClr val="tx1"/>
                  </a:solidFill>
                  <a:latin typeface="Arial" panose="020B0604020202020204" pitchFamily="34" charset="0"/>
                  <a:ea typeface="ＭＳ Ｐゴシック" panose="020B0600070205080204" pitchFamily="34" charset="-128"/>
                </a:defRPr>
              </a:lvl5pPr>
              <a:lvl6pPr marL="2743200" indent="-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200400" indent="-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657600" indent="-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4114800" indent="-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Times" pitchFamily="2" charset="0"/>
                <a:buNone/>
              </a:pPr>
              <a:r>
                <a:rPr lang="en-US" altLang="zh-CN" sz="1400" dirty="0">
                  <a:ea typeface="SimSun" panose="02010600030101010101" pitchFamily="2" charset="-122"/>
                </a:rPr>
                <a:t>Chemical fits well for all </a:t>
              </a:r>
            </a:p>
            <a:p>
              <a:pPr eaLnBrk="1" hangingPunct="1">
                <a:buFont typeface="Times" pitchFamily="2" charset="0"/>
                <a:buNone/>
              </a:pPr>
              <a:r>
                <a:rPr lang="en-US" altLang="zh-CN" sz="1400" dirty="0">
                  <a:ea typeface="SimSun" panose="02010600030101010101" pitchFamily="2" charset="-122"/>
                </a:rPr>
                <a:t>    hadron ratios at 5.02TeV:</a:t>
              </a:r>
            </a:p>
            <a:p>
              <a:pPr eaLnBrk="1" hangingPunct="1"/>
              <a:r>
                <a:rPr lang="en-US" altLang="zh-CN" sz="1400" b="1" dirty="0">
                  <a:solidFill>
                    <a:srgbClr val="CC0000"/>
                  </a:solidFill>
                  <a:ea typeface="SimSun" panose="02010600030101010101" pitchFamily="2" charset="-122"/>
                </a:rPr>
                <a:t>     T</a:t>
              </a:r>
              <a:r>
                <a:rPr lang="en-US" altLang="zh-CN" sz="1400" b="1" baseline="-25000" dirty="0">
                  <a:solidFill>
                    <a:srgbClr val="CC0000"/>
                  </a:solidFill>
                  <a:ea typeface="SimSun" panose="02010600030101010101" pitchFamily="2" charset="-122"/>
                </a:rPr>
                <a:t>ch</a:t>
              </a:r>
              <a:r>
                <a:rPr lang="en-US" altLang="zh-CN" sz="1400" b="1" dirty="0">
                  <a:solidFill>
                    <a:srgbClr val="CC0000"/>
                  </a:solidFill>
                  <a:ea typeface="SimSun" panose="02010600030101010101" pitchFamily="2" charset="-122"/>
                </a:rPr>
                <a:t> = 152</a:t>
              </a:r>
              <a:r>
                <a:rPr lang="zh-CN" altLang="en-US" sz="1400" b="1" dirty="0">
                  <a:solidFill>
                    <a:srgbClr val="CC0000"/>
                  </a:solidFill>
                  <a:ea typeface="SimSun" panose="02010600030101010101" pitchFamily="2" charset="-122"/>
                </a:rPr>
                <a:t> </a:t>
              </a:r>
              <a:r>
                <a:rPr lang="en-US" altLang="zh-CN" sz="1400" b="1" dirty="0">
                  <a:solidFill>
                    <a:srgbClr val="CC0000"/>
                  </a:solidFill>
                  <a:ea typeface="SimSun" panose="02010600030101010101" pitchFamily="2" charset="-122"/>
                </a:rPr>
                <a:t>± 2</a:t>
              </a:r>
              <a:r>
                <a:rPr lang="zh-CN" altLang="en-US" sz="1400" b="1" dirty="0">
                  <a:solidFill>
                    <a:srgbClr val="CC0000"/>
                  </a:solidFill>
                  <a:ea typeface="SimSun" panose="02010600030101010101" pitchFamily="2" charset="-122"/>
                </a:rPr>
                <a:t> </a:t>
              </a:r>
              <a:r>
                <a:rPr lang="en-US" altLang="zh-CN" sz="1400" b="1" dirty="0">
                  <a:solidFill>
                    <a:srgbClr val="CC0000"/>
                  </a:solidFill>
                  <a:ea typeface="SimSun" panose="02010600030101010101" pitchFamily="2" charset="-122"/>
                </a:rPr>
                <a:t>MeV</a:t>
              </a:r>
            </a:p>
            <a:p>
              <a:pPr eaLnBrk="1" hangingPunct="1"/>
              <a:r>
                <a:rPr lang="en-US" altLang="zh-CN" sz="1400" b="1" dirty="0">
                  <a:solidFill>
                    <a:srgbClr val="CC0000"/>
                  </a:solidFill>
                  <a:ea typeface="SimSun" panose="02010600030101010101" pitchFamily="2" charset="-122"/>
                  <a:sym typeface="Symbol" pitchFamily="2" charset="2"/>
                </a:rPr>
                <a:t>     </a:t>
              </a:r>
            </a:p>
            <a:p>
              <a:pPr eaLnBrk="1" hangingPunct="1"/>
              <a:r>
                <a:rPr lang="en" altLang="zh-CN" sz="1400" dirty="0">
                  <a:ea typeface="SimSun" panose="02010600030101010101" pitchFamily="2" charset="-122"/>
                </a:rPr>
                <a:t>Fit at 5.02 </a:t>
              </a:r>
              <a:r>
                <a:rPr lang="en" altLang="zh-CN" sz="1400" dirty="0" err="1">
                  <a:ea typeface="SimSun" panose="02010600030101010101" pitchFamily="2" charset="-122"/>
                </a:rPr>
                <a:t>TeV</a:t>
              </a:r>
              <a:r>
                <a:rPr lang="en" altLang="zh-CN" sz="1400" dirty="0">
                  <a:ea typeface="SimSun" panose="02010600030101010101" pitchFamily="2" charset="-122"/>
                </a:rPr>
                <a:t> converges to</a:t>
              </a:r>
            </a:p>
            <a:p>
              <a:pPr eaLnBrk="1" hangingPunct="1"/>
              <a:r>
                <a:rPr lang="en" altLang="zh-CN" sz="1400" dirty="0">
                  <a:ea typeface="SimSun" panose="02010600030101010101" pitchFamily="2" charset="-122"/>
                </a:rPr>
                <a:t>slightly lower Tch than at 2.76 </a:t>
              </a:r>
            </a:p>
            <a:p>
              <a:pPr eaLnBrk="1" hangingPunct="1"/>
              <a:r>
                <a:rPr lang="en" altLang="zh-CN" sz="1400" dirty="0" err="1">
                  <a:ea typeface="SimSun" panose="02010600030101010101" pitchFamily="2" charset="-122"/>
                </a:rPr>
                <a:t>TeV</a:t>
              </a:r>
              <a:r>
                <a:rPr lang="en" altLang="zh-CN" sz="1400" dirty="0">
                  <a:ea typeface="SimSun" panose="02010600030101010101" pitchFamily="2" charset="-122"/>
                </a:rPr>
                <a:t> (153 </a:t>
              </a:r>
              <a:r>
                <a:rPr lang="en" altLang="zh-CN" sz="1400" dirty="0" err="1">
                  <a:ea typeface="SimSun" panose="02010600030101010101" pitchFamily="2" charset="-122"/>
                </a:rPr>
                <a:t>w.r.t</a:t>
              </a:r>
              <a:r>
                <a:rPr lang="en" altLang="zh-CN" sz="1400" dirty="0">
                  <a:ea typeface="SimSun" panose="02010600030101010101" pitchFamily="2" charset="-122"/>
                </a:rPr>
                <a:t> to 156 MeV) due </a:t>
              </a:r>
            </a:p>
            <a:p>
              <a:pPr eaLnBrk="1" hangingPunct="1"/>
              <a:r>
                <a:rPr lang="en" altLang="zh-CN" sz="1400" dirty="0">
                  <a:ea typeface="SimSun" panose="02010600030101010101" pitchFamily="2" charset="-122"/>
                </a:rPr>
                <a:t>to proton yield </a:t>
              </a:r>
            </a:p>
            <a:p>
              <a:pPr eaLnBrk="1" hangingPunct="1"/>
              <a:endParaRPr lang="en-US" altLang="zh-CN" sz="1400" dirty="0">
                <a:ea typeface="SimSun" panose="02010600030101010101" pitchFamily="2" charset="-122"/>
                <a:sym typeface="Zapf Dingbats" pitchFamily="1" charset="2"/>
              </a:endParaRPr>
            </a:p>
            <a:p>
              <a:pPr eaLnBrk="1" hangingPunct="1"/>
              <a:r>
                <a:rPr lang="en" altLang="zh-CN" sz="1400" dirty="0">
                  <a:ea typeface="SimSun" panose="02010600030101010101" pitchFamily="2" charset="-122"/>
                </a:rPr>
                <a:t>F. Bellini</a:t>
              </a:r>
              <a:r>
                <a:rPr lang="zh-CN" altLang="en-US" sz="1400" dirty="0">
                  <a:ea typeface="SimSun" panose="02010600030101010101" pitchFamily="2" charset="-122"/>
                </a:rPr>
                <a:t> </a:t>
              </a:r>
              <a:r>
                <a:rPr lang="en-US" altLang="zh-CN" sz="1400" dirty="0">
                  <a:ea typeface="SimSun" panose="02010600030101010101" pitchFamily="2" charset="-122"/>
                </a:rPr>
                <a:t>QM2018</a:t>
              </a:r>
              <a:endParaRPr lang="en-US" altLang="zh-CN" sz="1800" dirty="0">
                <a:ea typeface="SimSun" panose="02010600030101010101" pitchFamily="2" charset="-122"/>
                <a:sym typeface="Zapf Dingbats" pitchFamily="1" charset="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a:extLst>
              <a:ext uri="{FF2B5EF4-FFF2-40B4-BE49-F238E27FC236}">
                <a16:creationId xmlns:a16="http://schemas.microsoft.com/office/drawing/2014/main" id="{FF9799A8-86C2-D747-9D76-AC69E903F37A}"/>
              </a:ext>
            </a:extLst>
          </p:cNvPr>
          <p:cNvSpPr>
            <a:spLocks noGrp="1" noChangeArrowheads="1"/>
          </p:cNvSpPr>
          <p:nvPr>
            <p:ph type="title"/>
          </p:nvPr>
        </p:nvSpPr>
        <p:spPr>
          <a:xfrm>
            <a:off x="838200" y="142874"/>
            <a:ext cx="7772400" cy="939473"/>
          </a:xfrm>
        </p:spPr>
        <p:txBody>
          <a:bodyPr/>
          <a:lstStyle/>
          <a:p>
            <a:r>
              <a:rPr lang="en-US" altLang="zh-CN" sz="3600" dirty="0"/>
              <a:t>Thermal Model Fits (Blast-Wave)</a:t>
            </a:r>
            <a:endParaRPr lang="en-US" altLang="zh-CN" sz="3600" b="1" dirty="0"/>
          </a:p>
        </p:txBody>
      </p:sp>
      <p:sp>
        <p:nvSpPr>
          <p:cNvPr id="332803" name="Rectangle 3">
            <a:extLst>
              <a:ext uri="{FF2B5EF4-FFF2-40B4-BE49-F238E27FC236}">
                <a16:creationId xmlns:a16="http://schemas.microsoft.com/office/drawing/2014/main" id="{794762B0-4F16-8D4D-81ED-11DD58D34099}"/>
              </a:ext>
            </a:extLst>
          </p:cNvPr>
          <p:cNvSpPr>
            <a:spLocks noGrp="1" noChangeArrowheads="1"/>
          </p:cNvSpPr>
          <p:nvPr>
            <p:ph type="body" sz="half" idx="1"/>
          </p:nvPr>
        </p:nvSpPr>
        <p:spPr>
          <a:xfrm>
            <a:off x="381000" y="1295400"/>
            <a:ext cx="3810000" cy="990600"/>
          </a:xfrm>
        </p:spPr>
        <p:txBody>
          <a:bodyPr/>
          <a:lstStyle/>
          <a:p>
            <a:pPr>
              <a:lnSpc>
                <a:spcPct val="90000"/>
              </a:lnSpc>
              <a:buFontTx/>
              <a:buNone/>
            </a:pPr>
            <a:r>
              <a:rPr lang="en-US" altLang="zh-CN" sz="1800"/>
              <a:t>Source is assumed to be:</a:t>
            </a:r>
          </a:p>
          <a:p>
            <a:pPr lvl="1">
              <a:lnSpc>
                <a:spcPct val="90000"/>
              </a:lnSpc>
            </a:pPr>
            <a:r>
              <a:rPr lang="en-US" altLang="zh-CN" sz="1800"/>
              <a:t>Local thermal equilibrated</a:t>
            </a:r>
          </a:p>
          <a:p>
            <a:pPr lvl="1">
              <a:lnSpc>
                <a:spcPct val="90000"/>
              </a:lnSpc>
            </a:pPr>
            <a:r>
              <a:rPr lang="en-US" altLang="zh-CN" sz="1800"/>
              <a:t>Boosted radically</a:t>
            </a:r>
          </a:p>
        </p:txBody>
      </p:sp>
      <p:sp>
        <p:nvSpPr>
          <p:cNvPr id="332804" name="Rectangle 4" descr="Light downward diagonal">
            <a:extLst>
              <a:ext uri="{FF2B5EF4-FFF2-40B4-BE49-F238E27FC236}">
                <a16:creationId xmlns:a16="http://schemas.microsoft.com/office/drawing/2014/main" id="{A8182767-4938-F74D-BD6C-1C5ACFF25ABB}"/>
              </a:ext>
            </a:extLst>
          </p:cNvPr>
          <p:cNvSpPr>
            <a:spLocks noChangeArrowheads="1"/>
          </p:cNvSpPr>
          <p:nvPr/>
        </p:nvSpPr>
        <p:spPr bwMode="auto">
          <a:xfrm>
            <a:off x="304800" y="2362200"/>
            <a:ext cx="8305800" cy="3810000"/>
          </a:xfrm>
          <a:prstGeom prst="rect">
            <a:avLst/>
          </a:prstGeom>
          <a:blipFill dpi="0" rotWithShape="0">
            <a:blip r:embed="rId4"/>
            <a:srcRect/>
            <a:tile tx="0" ty="0" sx="100000" sy="100000" flip="none" algn="tl"/>
          </a:blipFill>
          <a:ln w="38100" cmpd="dbl">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FontTx/>
              <a:buNone/>
            </a:pPr>
            <a:endParaRPr lang="zh-CN" altLang="zh-CN" sz="1400"/>
          </a:p>
        </p:txBody>
      </p:sp>
      <p:sp>
        <p:nvSpPr>
          <p:cNvPr id="332805" name="AutoShape 5">
            <a:extLst>
              <a:ext uri="{FF2B5EF4-FFF2-40B4-BE49-F238E27FC236}">
                <a16:creationId xmlns:a16="http://schemas.microsoft.com/office/drawing/2014/main" id="{3E746E77-1BD0-664C-ABC2-59D2455A13D3}"/>
              </a:ext>
            </a:extLst>
          </p:cNvPr>
          <p:cNvSpPr>
            <a:spLocks noChangeArrowheads="1"/>
          </p:cNvSpPr>
          <p:nvPr/>
        </p:nvSpPr>
        <p:spPr bwMode="auto">
          <a:xfrm rot="10521872">
            <a:off x="7872413" y="3581400"/>
            <a:ext cx="196850" cy="211138"/>
          </a:xfrm>
          <a:prstGeom prst="cube">
            <a:avLst>
              <a:gd name="adj" fmla="val 1711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06" name="AutoShape 6">
            <a:extLst>
              <a:ext uri="{FF2B5EF4-FFF2-40B4-BE49-F238E27FC236}">
                <a16:creationId xmlns:a16="http://schemas.microsoft.com/office/drawing/2014/main" id="{FB58D62D-D006-C64B-A20B-E20BE9E18F03}"/>
              </a:ext>
            </a:extLst>
          </p:cNvPr>
          <p:cNvSpPr>
            <a:spLocks noChangeArrowheads="1"/>
          </p:cNvSpPr>
          <p:nvPr/>
        </p:nvSpPr>
        <p:spPr bwMode="auto">
          <a:xfrm rot="-27000000">
            <a:off x="7132638" y="4189412"/>
            <a:ext cx="704850" cy="974725"/>
          </a:xfrm>
          <a:prstGeom prst="can">
            <a:avLst>
              <a:gd name="adj" fmla="val 34572"/>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07" name="AutoShape 7">
            <a:extLst>
              <a:ext uri="{FF2B5EF4-FFF2-40B4-BE49-F238E27FC236}">
                <a16:creationId xmlns:a16="http://schemas.microsoft.com/office/drawing/2014/main" id="{27D98CA3-5514-4743-BAF7-DDEBECCB3112}"/>
              </a:ext>
            </a:extLst>
          </p:cNvPr>
          <p:cNvSpPr>
            <a:spLocks noChangeArrowheads="1"/>
          </p:cNvSpPr>
          <p:nvPr/>
        </p:nvSpPr>
        <p:spPr bwMode="auto">
          <a:xfrm rot="10521872">
            <a:off x="6931025" y="3597275"/>
            <a:ext cx="196850" cy="211138"/>
          </a:xfrm>
          <a:prstGeom prst="cube">
            <a:avLst>
              <a:gd name="adj" fmla="val 1711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08" name="Freeform 8">
            <a:extLst>
              <a:ext uri="{FF2B5EF4-FFF2-40B4-BE49-F238E27FC236}">
                <a16:creationId xmlns:a16="http://schemas.microsoft.com/office/drawing/2014/main" id="{FD12EAF4-EABC-9D40-88E2-24BEC5E289FA}"/>
              </a:ext>
            </a:extLst>
          </p:cNvPr>
          <p:cNvSpPr>
            <a:spLocks/>
          </p:cNvSpPr>
          <p:nvPr/>
        </p:nvSpPr>
        <p:spPr bwMode="auto">
          <a:xfrm>
            <a:off x="7561263" y="4429125"/>
            <a:ext cx="134937" cy="188913"/>
          </a:xfrm>
          <a:custGeom>
            <a:avLst/>
            <a:gdLst>
              <a:gd name="T0" fmla="*/ 107 w 134"/>
              <a:gd name="T1" fmla="*/ 0 h 119"/>
              <a:gd name="T2" fmla="*/ 128 w 134"/>
              <a:gd name="T3" fmla="*/ 60 h 119"/>
              <a:gd name="T4" fmla="*/ 118 w 134"/>
              <a:gd name="T5" fmla="*/ 118 h 119"/>
              <a:gd name="T6" fmla="*/ 27 w 134"/>
              <a:gd name="T7" fmla="*/ 119 h 119"/>
              <a:gd name="T8" fmla="*/ 23 w 134"/>
              <a:gd name="T9" fmla="*/ 63 h 119"/>
              <a:gd name="T10" fmla="*/ 10 w 134"/>
              <a:gd name="T11" fmla="*/ 1 h 119"/>
              <a:gd name="T12" fmla="*/ 107 w 134"/>
              <a:gd name="T13" fmla="*/ 0 h 119"/>
            </a:gdLst>
            <a:ahLst/>
            <a:cxnLst>
              <a:cxn ang="0">
                <a:pos x="T0" y="T1"/>
              </a:cxn>
              <a:cxn ang="0">
                <a:pos x="T2" y="T3"/>
              </a:cxn>
              <a:cxn ang="0">
                <a:pos x="T4" y="T5"/>
              </a:cxn>
              <a:cxn ang="0">
                <a:pos x="T6" y="T7"/>
              </a:cxn>
              <a:cxn ang="0">
                <a:pos x="T8" y="T9"/>
              </a:cxn>
              <a:cxn ang="0">
                <a:pos x="T10" y="T11"/>
              </a:cxn>
              <a:cxn ang="0">
                <a:pos x="T12" y="T13"/>
              </a:cxn>
            </a:cxnLst>
            <a:rect l="0" t="0" r="r" b="b"/>
            <a:pathLst>
              <a:path w="134" h="119">
                <a:moveTo>
                  <a:pt x="107" y="0"/>
                </a:moveTo>
                <a:cubicBezTo>
                  <a:pt x="127" y="10"/>
                  <a:pt x="126" y="40"/>
                  <a:pt x="128" y="60"/>
                </a:cubicBezTo>
                <a:cubicBezTo>
                  <a:pt x="130" y="88"/>
                  <a:pt x="134" y="107"/>
                  <a:pt x="118" y="118"/>
                </a:cubicBezTo>
                <a:lnTo>
                  <a:pt x="27" y="119"/>
                </a:lnTo>
                <a:cubicBezTo>
                  <a:pt x="11" y="110"/>
                  <a:pt x="31" y="116"/>
                  <a:pt x="23" y="63"/>
                </a:cubicBezTo>
                <a:cubicBezTo>
                  <a:pt x="16" y="11"/>
                  <a:pt x="0" y="10"/>
                  <a:pt x="10" y="1"/>
                </a:cubicBezTo>
                <a:lnTo>
                  <a:pt x="107" y="0"/>
                </a:lnTo>
                <a:close/>
              </a:path>
            </a:pathLst>
          </a:custGeom>
          <a:solidFill>
            <a:srgbClr val="FF602C"/>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09" name="AutoShape 9">
            <a:extLst>
              <a:ext uri="{FF2B5EF4-FFF2-40B4-BE49-F238E27FC236}">
                <a16:creationId xmlns:a16="http://schemas.microsoft.com/office/drawing/2014/main" id="{80C6ADA4-A919-7143-B829-09DA14D5B203}"/>
              </a:ext>
            </a:extLst>
          </p:cNvPr>
          <p:cNvSpPr>
            <a:spLocks noChangeArrowheads="1"/>
          </p:cNvSpPr>
          <p:nvPr/>
        </p:nvSpPr>
        <p:spPr bwMode="auto">
          <a:xfrm rot="-5400000">
            <a:off x="7464425" y="2974975"/>
            <a:ext cx="1089025" cy="777875"/>
          </a:xfrm>
          <a:prstGeom prst="rightArrow">
            <a:avLst>
              <a:gd name="adj1" fmla="val 55815"/>
              <a:gd name="adj2" fmla="val 48533"/>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10" name="Text Box 10">
            <a:extLst>
              <a:ext uri="{FF2B5EF4-FFF2-40B4-BE49-F238E27FC236}">
                <a16:creationId xmlns:a16="http://schemas.microsoft.com/office/drawing/2014/main" id="{5AF3E14F-5D94-9B4B-850C-B7D23C035C94}"/>
              </a:ext>
            </a:extLst>
          </p:cNvPr>
          <p:cNvSpPr txBox="1">
            <a:spLocks noChangeArrowheads="1"/>
          </p:cNvSpPr>
          <p:nvPr/>
        </p:nvSpPr>
        <p:spPr bwMode="auto">
          <a:xfrm>
            <a:off x="6704013" y="3048000"/>
            <a:ext cx="787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0"/>
              </a:spcBef>
              <a:buFontTx/>
              <a:buNone/>
            </a:pPr>
            <a:r>
              <a:rPr lang="en-US" altLang="zh-CN" sz="1400"/>
              <a:t>random</a:t>
            </a:r>
          </a:p>
        </p:txBody>
      </p:sp>
      <p:sp>
        <p:nvSpPr>
          <p:cNvPr id="332811" name="Text Box 11">
            <a:extLst>
              <a:ext uri="{FF2B5EF4-FFF2-40B4-BE49-F238E27FC236}">
                <a16:creationId xmlns:a16="http://schemas.microsoft.com/office/drawing/2014/main" id="{131C6FDC-7F03-0044-8CA9-393D747984C6}"/>
              </a:ext>
            </a:extLst>
          </p:cNvPr>
          <p:cNvSpPr txBox="1">
            <a:spLocks noChangeArrowheads="1"/>
          </p:cNvSpPr>
          <p:nvPr/>
        </p:nvSpPr>
        <p:spPr bwMode="auto">
          <a:xfrm>
            <a:off x="7542213" y="2514600"/>
            <a:ext cx="8175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0"/>
              </a:spcBef>
              <a:buFontTx/>
              <a:buNone/>
            </a:pPr>
            <a:r>
              <a:rPr lang="en-US" altLang="zh-CN" sz="1400"/>
              <a:t>boosted</a:t>
            </a:r>
          </a:p>
        </p:txBody>
      </p:sp>
      <p:sp>
        <p:nvSpPr>
          <p:cNvPr id="332812" name="Line 12">
            <a:extLst>
              <a:ext uri="{FF2B5EF4-FFF2-40B4-BE49-F238E27FC236}">
                <a16:creationId xmlns:a16="http://schemas.microsoft.com/office/drawing/2014/main" id="{ABC1BD46-CF09-7047-BEFE-96BDF1D47BC0}"/>
              </a:ext>
            </a:extLst>
          </p:cNvPr>
          <p:cNvSpPr>
            <a:spLocks noChangeShapeType="1"/>
          </p:cNvSpPr>
          <p:nvPr/>
        </p:nvSpPr>
        <p:spPr bwMode="auto">
          <a:xfrm flipH="1" flipV="1">
            <a:off x="6962775" y="3775075"/>
            <a:ext cx="638175" cy="841375"/>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13" name="Line 13">
            <a:extLst>
              <a:ext uri="{FF2B5EF4-FFF2-40B4-BE49-F238E27FC236}">
                <a16:creationId xmlns:a16="http://schemas.microsoft.com/office/drawing/2014/main" id="{4EBE65E1-0F98-164B-BF92-C72BA32E349C}"/>
              </a:ext>
            </a:extLst>
          </p:cNvPr>
          <p:cNvSpPr>
            <a:spLocks noChangeShapeType="1"/>
          </p:cNvSpPr>
          <p:nvPr/>
        </p:nvSpPr>
        <p:spPr bwMode="auto">
          <a:xfrm flipH="1" flipV="1">
            <a:off x="7124700" y="3598863"/>
            <a:ext cx="547688" cy="822325"/>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14" name="Line 14">
            <a:extLst>
              <a:ext uri="{FF2B5EF4-FFF2-40B4-BE49-F238E27FC236}">
                <a16:creationId xmlns:a16="http://schemas.microsoft.com/office/drawing/2014/main" id="{A9F07D37-B7CA-E24C-A051-FFF6132B03A5}"/>
              </a:ext>
            </a:extLst>
          </p:cNvPr>
          <p:cNvSpPr>
            <a:spLocks noChangeShapeType="1"/>
          </p:cNvSpPr>
          <p:nvPr/>
        </p:nvSpPr>
        <p:spPr bwMode="auto">
          <a:xfrm flipH="1">
            <a:off x="7580313" y="3590925"/>
            <a:ext cx="323850" cy="847725"/>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15" name="Line 15">
            <a:extLst>
              <a:ext uri="{FF2B5EF4-FFF2-40B4-BE49-F238E27FC236}">
                <a16:creationId xmlns:a16="http://schemas.microsoft.com/office/drawing/2014/main" id="{8C33A912-E361-3E4E-B7AB-6EC94BD83A80}"/>
              </a:ext>
            </a:extLst>
          </p:cNvPr>
          <p:cNvSpPr>
            <a:spLocks noChangeShapeType="1"/>
          </p:cNvSpPr>
          <p:nvPr/>
        </p:nvSpPr>
        <p:spPr bwMode="auto">
          <a:xfrm flipH="1">
            <a:off x="7696200" y="3748088"/>
            <a:ext cx="384175" cy="900112"/>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332816" name="Group 16">
            <a:extLst>
              <a:ext uri="{FF2B5EF4-FFF2-40B4-BE49-F238E27FC236}">
                <a16:creationId xmlns:a16="http://schemas.microsoft.com/office/drawing/2014/main" id="{6666E5A4-3570-F147-A02B-65C5A76E9DFE}"/>
              </a:ext>
            </a:extLst>
          </p:cNvPr>
          <p:cNvGrpSpPr>
            <a:grpSpLocks/>
          </p:cNvGrpSpPr>
          <p:nvPr/>
        </p:nvGrpSpPr>
        <p:grpSpPr bwMode="auto">
          <a:xfrm rot="-1552278">
            <a:off x="7686675" y="2941638"/>
            <a:ext cx="696913" cy="874712"/>
            <a:chOff x="5112" y="2291"/>
            <a:chExt cx="439" cy="551"/>
          </a:xfrm>
        </p:grpSpPr>
        <p:sp>
          <p:nvSpPr>
            <p:cNvPr id="332817" name="Line 17">
              <a:extLst>
                <a:ext uri="{FF2B5EF4-FFF2-40B4-BE49-F238E27FC236}">
                  <a16:creationId xmlns:a16="http://schemas.microsoft.com/office/drawing/2014/main" id="{55D60217-2FF2-B442-87AD-36DFC6C09376}"/>
                </a:ext>
              </a:extLst>
            </p:cNvPr>
            <p:cNvSpPr>
              <a:spLocks noChangeShapeType="1"/>
            </p:cNvSpPr>
            <p:nvPr/>
          </p:nvSpPr>
          <p:spPr bwMode="auto">
            <a:xfrm>
              <a:off x="5213" y="2744"/>
              <a:ext cx="0" cy="92"/>
            </a:xfrm>
            <a:prstGeom prst="line">
              <a:avLst/>
            </a:prstGeom>
            <a:noFill/>
            <a:ln w="9525">
              <a:solidFill>
                <a:srgbClr val="FF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18" name="Line 18">
              <a:extLst>
                <a:ext uri="{FF2B5EF4-FFF2-40B4-BE49-F238E27FC236}">
                  <a16:creationId xmlns:a16="http://schemas.microsoft.com/office/drawing/2014/main" id="{9A8ACE4C-BE66-EB4C-8939-69B321984097}"/>
                </a:ext>
              </a:extLst>
            </p:cNvPr>
            <p:cNvSpPr>
              <a:spLocks noChangeShapeType="1"/>
            </p:cNvSpPr>
            <p:nvPr/>
          </p:nvSpPr>
          <p:spPr bwMode="auto">
            <a:xfrm rot="5400000" flipH="1">
              <a:off x="5138" y="2675"/>
              <a:ext cx="40" cy="64"/>
            </a:xfrm>
            <a:prstGeom prst="line">
              <a:avLst/>
            </a:prstGeom>
            <a:noFill/>
            <a:ln w="9525">
              <a:solidFill>
                <a:srgbClr val="FF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19" name="Line 19">
              <a:extLst>
                <a:ext uri="{FF2B5EF4-FFF2-40B4-BE49-F238E27FC236}">
                  <a16:creationId xmlns:a16="http://schemas.microsoft.com/office/drawing/2014/main" id="{FE4A14B7-513F-1343-AADC-468628A7309C}"/>
                </a:ext>
              </a:extLst>
            </p:cNvPr>
            <p:cNvSpPr>
              <a:spLocks noChangeShapeType="1"/>
            </p:cNvSpPr>
            <p:nvPr/>
          </p:nvSpPr>
          <p:spPr bwMode="auto">
            <a:xfrm rot="2700000">
              <a:off x="5165" y="2727"/>
              <a:ext cx="0" cy="88"/>
            </a:xfrm>
            <a:prstGeom prst="line">
              <a:avLst/>
            </a:prstGeom>
            <a:noFill/>
            <a:ln w="9525">
              <a:solidFill>
                <a:srgbClr val="FF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20" name="Line 20">
              <a:extLst>
                <a:ext uri="{FF2B5EF4-FFF2-40B4-BE49-F238E27FC236}">
                  <a16:creationId xmlns:a16="http://schemas.microsoft.com/office/drawing/2014/main" id="{23428272-2C59-5940-A86D-C2F0DFCDA8E8}"/>
                </a:ext>
              </a:extLst>
            </p:cNvPr>
            <p:cNvSpPr>
              <a:spLocks noChangeShapeType="1"/>
            </p:cNvSpPr>
            <p:nvPr/>
          </p:nvSpPr>
          <p:spPr bwMode="auto">
            <a:xfrm rot="-2700000">
              <a:off x="5247" y="2708"/>
              <a:ext cx="55" cy="83"/>
            </a:xfrm>
            <a:prstGeom prst="line">
              <a:avLst/>
            </a:prstGeom>
            <a:noFill/>
            <a:ln w="9525">
              <a:solidFill>
                <a:srgbClr val="FF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21" name="Line 21">
              <a:extLst>
                <a:ext uri="{FF2B5EF4-FFF2-40B4-BE49-F238E27FC236}">
                  <a16:creationId xmlns:a16="http://schemas.microsoft.com/office/drawing/2014/main" id="{582BB0C8-03C5-1845-AFDB-B32CECC7F212}"/>
                </a:ext>
              </a:extLst>
            </p:cNvPr>
            <p:cNvSpPr>
              <a:spLocks noChangeShapeType="1"/>
            </p:cNvSpPr>
            <p:nvPr/>
          </p:nvSpPr>
          <p:spPr bwMode="auto">
            <a:xfrm rot="1376505">
              <a:off x="5185" y="2736"/>
              <a:ext cx="0" cy="106"/>
            </a:xfrm>
            <a:prstGeom prst="line">
              <a:avLst/>
            </a:prstGeom>
            <a:noFill/>
            <a:ln w="9525">
              <a:solidFill>
                <a:srgbClr val="FF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22" name="Line 22">
              <a:extLst>
                <a:ext uri="{FF2B5EF4-FFF2-40B4-BE49-F238E27FC236}">
                  <a16:creationId xmlns:a16="http://schemas.microsoft.com/office/drawing/2014/main" id="{7FB6F03D-1071-0E45-9E06-F95B3AB7A172}"/>
                </a:ext>
              </a:extLst>
            </p:cNvPr>
            <p:cNvSpPr>
              <a:spLocks noChangeShapeType="1"/>
            </p:cNvSpPr>
            <p:nvPr/>
          </p:nvSpPr>
          <p:spPr bwMode="auto">
            <a:xfrm rot="6776505" flipH="1">
              <a:off x="5131" y="2629"/>
              <a:ext cx="82" cy="75"/>
            </a:xfrm>
            <a:prstGeom prst="line">
              <a:avLst/>
            </a:prstGeom>
            <a:noFill/>
            <a:ln w="9525">
              <a:solidFill>
                <a:srgbClr val="FF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23" name="Line 23">
              <a:extLst>
                <a:ext uri="{FF2B5EF4-FFF2-40B4-BE49-F238E27FC236}">
                  <a16:creationId xmlns:a16="http://schemas.microsoft.com/office/drawing/2014/main" id="{1483DC8A-D894-0F48-8317-DE1A4832D36E}"/>
                </a:ext>
              </a:extLst>
            </p:cNvPr>
            <p:cNvSpPr>
              <a:spLocks noChangeShapeType="1"/>
            </p:cNvSpPr>
            <p:nvPr/>
          </p:nvSpPr>
          <p:spPr bwMode="auto">
            <a:xfrm rot="14959742" flipV="1">
              <a:off x="5149" y="2706"/>
              <a:ext cx="7" cy="82"/>
            </a:xfrm>
            <a:prstGeom prst="line">
              <a:avLst/>
            </a:prstGeom>
            <a:noFill/>
            <a:ln w="9525">
              <a:solidFill>
                <a:srgbClr val="FF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24" name="Line 24">
              <a:extLst>
                <a:ext uri="{FF2B5EF4-FFF2-40B4-BE49-F238E27FC236}">
                  <a16:creationId xmlns:a16="http://schemas.microsoft.com/office/drawing/2014/main" id="{CEDAC68F-A0FB-3C4C-AEB8-8CAE04A58123}"/>
                </a:ext>
              </a:extLst>
            </p:cNvPr>
            <p:cNvSpPr>
              <a:spLocks noChangeShapeType="1"/>
            </p:cNvSpPr>
            <p:nvPr/>
          </p:nvSpPr>
          <p:spPr bwMode="auto">
            <a:xfrm rot="-1323495">
              <a:off x="5234" y="2740"/>
              <a:ext cx="9" cy="81"/>
            </a:xfrm>
            <a:prstGeom prst="line">
              <a:avLst/>
            </a:prstGeom>
            <a:noFill/>
            <a:ln w="9525">
              <a:solidFill>
                <a:srgbClr val="FF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25" name="Line 25">
              <a:extLst>
                <a:ext uri="{FF2B5EF4-FFF2-40B4-BE49-F238E27FC236}">
                  <a16:creationId xmlns:a16="http://schemas.microsoft.com/office/drawing/2014/main" id="{465E9884-3F5C-A74F-86AD-A5B2A56CB435}"/>
                </a:ext>
              </a:extLst>
            </p:cNvPr>
            <p:cNvSpPr>
              <a:spLocks noChangeShapeType="1"/>
            </p:cNvSpPr>
            <p:nvPr/>
          </p:nvSpPr>
          <p:spPr bwMode="auto">
            <a:xfrm rot="10800000" flipH="1">
              <a:off x="5210" y="2347"/>
              <a:ext cx="123" cy="359"/>
            </a:xfrm>
            <a:prstGeom prst="line">
              <a:avLst/>
            </a:prstGeom>
            <a:noFill/>
            <a:ln w="9525">
              <a:solidFill>
                <a:srgbClr val="FF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26" name="Line 26">
              <a:extLst>
                <a:ext uri="{FF2B5EF4-FFF2-40B4-BE49-F238E27FC236}">
                  <a16:creationId xmlns:a16="http://schemas.microsoft.com/office/drawing/2014/main" id="{5DCCF975-3943-BA4A-8219-80861D7D8750}"/>
                </a:ext>
              </a:extLst>
            </p:cNvPr>
            <p:cNvSpPr>
              <a:spLocks noChangeShapeType="1"/>
            </p:cNvSpPr>
            <p:nvPr/>
          </p:nvSpPr>
          <p:spPr bwMode="auto">
            <a:xfrm rot="5400000" flipH="1" flipV="1">
              <a:off x="5260" y="2553"/>
              <a:ext cx="143" cy="197"/>
            </a:xfrm>
            <a:prstGeom prst="line">
              <a:avLst/>
            </a:prstGeom>
            <a:noFill/>
            <a:ln w="9525">
              <a:solidFill>
                <a:srgbClr val="FF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27" name="Line 27">
              <a:extLst>
                <a:ext uri="{FF2B5EF4-FFF2-40B4-BE49-F238E27FC236}">
                  <a16:creationId xmlns:a16="http://schemas.microsoft.com/office/drawing/2014/main" id="{5D5CE408-F3E5-C747-9D7E-C9AA5FC0A085}"/>
                </a:ext>
              </a:extLst>
            </p:cNvPr>
            <p:cNvSpPr>
              <a:spLocks noChangeShapeType="1"/>
            </p:cNvSpPr>
            <p:nvPr/>
          </p:nvSpPr>
          <p:spPr bwMode="auto">
            <a:xfrm rot="-8100000">
              <a:off x="5314" y="2338"/>
              <a:ext cx="66" cy="408"/>
            </a:xfrm>
            <a:prstGeom prst="line">
              <a:avLst/>
            </a:prstGeom>
            <a:noFill/>
            <a:ln w="9525">
              <a:solidFill>
                <a:srgbClr val="FF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28" name="Line 28">
              <a:extLst>
                <a:ext uri="{FF2B5EF4-FFF2-40B4-BE49-F238E27FC236}">
                  <a16:creationId xmlns:a16="http://schemas.microsoft.com/office/drawing/2014/main" id="{1A4FEBB8-785C-2949-B02E-22D251ABD47F}"/>
                </a:ext>
              </a:extLst>
            </p:cNvPr>
            <p:cNvSpPr>
              <a:spLocks noChangeShapeType="1"/>
            </p:cNvSpPr>
            <p:nvPr/>
          </p:nvSpPr>
          <p:spPr bwMode="auto">
            <a:xfrm rot="8100000" flipH="1">
              <a:off x="5129" y="2551"/>
              <a:ext cx="132" cy="130"/>
            </a:xfrm>
            <a:prstGeom prst="line">
              <a:avLst/>
            </a:prstGeom>
            <a:noFill/>
            <a:ln w="9525">
              <a:solidFill>
                <a:srgbClr val="FF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29" name="Line 29">
              <a:extLst>
                <a:ext uri="{FF2B5EF4-FFF2-40B4-BE49-F238E27FC236}">
                  <a16:creationId xmlns:a16="http://schemas.microsoft.com/office/drawing/2014/main" id="{BD272337-DF84-2945-9088-0C5AB7C0F807}"/>
                </a:ext>
              </a:extLst>
            </p:cNvPr>
            <p:cNvSpPr>
              <a:spLocks noChangeShapeType="1"/>
            </p:cNvSpPr>
            <p:nvPr/>
          </p:nvSpPr>
          <p:spPr bwMode="auto">
            <a:xfrm rot="12176505" flipH="1">
              <a:off x="5301" y="2291"/>
              <a:ext cx="41" cy="443"/>
            </a:xfrm>
            <a:prstGeom prst="line">
              <a:avLst/>
            </a:prstGeom>
            <a:noFill/>
            <a:ln w="9525">
              <a:solidFill>
                <a:srgbClr val="FF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30" name="Line 30">
              <a:extLst>
                <a:ext uri="{FF2B5EF4-FFF2-40B4-BE49-F238E27FC236}">
                  <a16:creationId xmlns:a16="http://schemas.microsoft.com/office/drawing/2014/main" id="{ECE9D935-0FEE-374D-8FC2-710FA97D4CD3}"/>
                </a:ext>
              </a:extLst>
            </p:cNvPr>
            <p:cNvSpPr>
              <a:spLocks noChangeShapeType="1"/>
            </p:cNvSpPr>
            <p:nvPr/>
          </p:nvSpPr>
          <p:spPr bwMode="auto">
            <a:xfrm rot="6957272" flipH="1" flipV="1">
              <a:off x="5251" y="2647"/>
              <a:ext cx="114" cy="114"/>
            </a:xfrm>
            <a:prstGeom prst="line">
              <a:avLst/>
            </a:prstGeom>
            <a:noFill/>
            <a:ln w="9525">
              <a:solidFill>
                <a:srgbClr val="FF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31" name="Line 31">
              <a:extLst>
                <a:ext uri="{FF2B5EF4-FFF2-40B4-BE49-F238E27FC236}">
                  <a16:creationId xmlns:a16="http://schemas.microsoft.com/office/drawing/2014/main" id="{826098CA-485F-8745-B082-5F24C870BF5A}"/>
                </a:ext>
              </a:extLst>
            </p:cNvPr>
            <p:cNvSpPr>
              <a:spLocks noChangeShapeType="1"/>
            </p:cNvSpPr>
            <p:nvPr/>
          </p:nvSpPr>
          <p:spPr bwMode="auto">
            <a:xfrm rot="-6723495">
              <a:off x="5283" y="2445"/>
              <a:ext cx="128" cy="305"/>
            </a:xfrm>
            <a:prstGeom prst="line">
              <a:avLst/>
            </a:prstGeom>
            <a:noFill/>
            <a:ln w="9525">
              <a:solidFill>
                <a:srgbClr val="FF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32" name="Line 32">
              <a:extLst>
                <a:ext uri="{FF2B5EF4-FFF2-40B4-BE49-F238E27FC236}">
                  <a16:creationId xmlns:a16="http://schemas.microsoft.com/office/drawing/2014/main" id="{FB9109D0-E23A-7449-9140-83BDF516E764}"/>
                </a:ext>
              </a:extLst>
            </p:cNvPr>
            <p:cNvSpPr>
              <a:spLocks noChangeShapeType="1"/>
            </p:cNvSpPr>
            <p:nvPr/>
          </p:nvSpPr>
          <p:spPr bwMode="auto">
            <a:xfrm rot="9476505" flipH="1">
              <a:off x="5153" y="2451"/>
              <a:ext cx="142" cy="234"/>
            </a:xfrm>
            <a:prstGeom prst="line">
              <a:avLst/>
            </a:prstGeom>
            <a:noFill/>
            <a:ln w="9525">
              <a:solidFill>
                <a:srgbClr val="FF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332833" name="Group 33">
            <a:extLst>
              <a:ext uri="{FF2B5EF4-FFF2-40B4-BE49-F238E27FC236}">
                <a16:creationId xmlns:a16="http://schemas.microsoft.com/office/drawing/2014/main" id="{777A474C-B9CF-B240-9285-7A1E6EF1BE84}"/>
              </a:ext>
            </a:extLst>
          </p:cNvPr>
          <p:cNvGrpSpPr>
            <a:grpSpLocks/>
          </p:cNvGrpSpPr>
          <p:nvPr/>
        </p:nvGrpSpPr>
        <p:grpSpPr bwMode="auto">
          <a:xfrm>
            <a:off x="6691313" y="3343275"/>
            <a:ext cx="687387" cy="685800"/>
            <a:chOff x="4279" y="2447"/>
            <a:chExt cx="433" cy="432"/>
          </a:xfrm>
        </p:grpSpPr>
        <p:sp>
          <p:nvSpPr>
            <p:cNvPr id="332834" name="Line 34">
              <a:extLst>
                <a:ext uri="{FF2B5EF4-FFF2-40B4-BE49-F238E27FC236}">
                  <a16:creationId xmlns:a16="http://schemas.microsoft.com/office/drawing/2014/main" id="{B663F9E2-DCA1-374E-A933-3C86EDD8CA74}"/>
                </a:ext>
              </a:extLst>
            </p:cNvPr>
            <p:cNvSpPr>
              <a:spLocks noChangeShapeType="1"/>
            </p:cNvSpPr>
            <p:nvPr/>
          </p:nvSpPr>
          <p:spPr bwMode="auto">
            <a:xfrm>
              <a:off x="4496" y="2685"/>
              <a:ext cx="0" cy="194"/>
            </a:xfrm>
            <a:prstGeom prst="line">
              <a:avLst/>
            </a:prstGeom>
            <a:noFill/>
            <a:ln w="9525">
              <a:solidFill>
                <a:srgbClr val="000099"/>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35" name="Line 35">
              <a:extLst>
                <a:ext uri="{FF2B5EF4-FFF2-40B4-BE49-F238E27FC236}">
                  <a16:creationId xmlns:a16="http://schemas.microsoft.com/office/drawing/2014/main" id="{A79CC18F-D73F-D14F-9537-B712CA0040C8}"/>
                </a:ext>
              </a:extLst>
            </p:cNvPr>
            <p:cNvSpPr>
              <a:spLocks noChangeShapeType="1"/>
            </p:cNvSpPr>
            <p:nvPr/>
          </p:nvSpPr>
          <p:spPr bwMode="auto">
            <a:xfrm rot="-5400000">
              <a:off x="4615" y="2570"/>
              <a:ext cx="0" cy="194"/>
            </a:xfrm>
            <a:prstGeom prst="line">
              <a:avLst/>
            </a:prstGeom>
            <a:noFill/>
            <a:ln w="9525">
              <a:solidFill>
                <a:srgbClr val="000099"/>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36" name="Line 36">
              <a:extLst>
                <a:ext uri="{FF2B5EF4-FFF2-40B4-BE49-F238E27FC236}">
                  <a16:creationId xmlns:a16="http://schemas.microsoft.com/office/drawing/2014/main" id="{7B2E80EF-AD62-8F42-AE4E-FC19C24AD059}"/>
                </a:ext>
              </a:extLst>
            </p:cNvPr>
            <p:cNvSpPr>
              <a:spLocks noChangeShapeType="1"/>
            </p:cNvSpPr>
            <p:nvPr/>
          </p:nvSpPr>
          <p:spPr bwMode="auto">
            <a:xfrm rot="5400000" flipH="1">
              <a:off x="4376" y="2571"/>
              <a:ext cx="0" cy="194"/>
            </a:xfrm>
            <a:prstGeom prst="line">
              <a:avLst/>
            </a:prstGeom>
            <a:noFill/>
            <a:ln w="9525">
              <a:solidFill>
                <a:srgbClr val="000099"/>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37" name="Line 37">
              <a:extLst>
                <a:ext uri="{FF2B5EF4-FFF2-40B4-BE49-F238E27FC236}">
                  <a16:creationId xmlns:a16="http://schemas.microsoft.com/office/drawing/2014/main" id="{2418D879-37E1-8D46-9293-99C5B0C7268B}"/>
                </a:ext>
              </a:extLst>
            </p:cNvPr>
            <p:cNvSpPr>
              <a:spLocks noChangeShapeType="1"/>
            </p:cNvSpPr>
            <p:nvPr/>
          </p:nvSpPr>
          <p:spPr bwMode="auto">
            <a:xfrm flipV="1">
              <a:off x="4495" y="2447"/>
              <a:ext cx="0" cy="194"/>
            </a:xfrm>
            <a:prstGeom prst="line">
              <a:avLst/>
            </a:prstGeom>
            <a:noFill/>
            <a:ln w="9525">
              <a:solidFill>
                <a:srgbClr val="000099"/>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38" name="Line 38">
              <a:extLst>
                <a:ext uri="{FF2B5EF4-FFF2-40B4-BE49-F238E27FC236}">
                  <a16:creationId xmlns:a16="http://schemas.microsoft.com/office/drawing/2014/main" id="{BDE5700C-47D1-334D-B748-67C586A54B5A}"/>
                </a:ext>
              </a:extLst>
            </p:cNvPr>
            <p:cNvSpPr>
              <a:spLocks noChangeShapeType="1"/>
            </p:cNvSpPr>
            <p:nvPr/>
          </p:nvSpPr>
          <p:spPr bwMode="auto">
            <a:xfrm rot="2700000">
              <a:off x="4411" y="2653"/>
              <a:ext cx="0" cy="194"/>
            </a:xfrm>
            <a:prstGeom prst="line">
              <a:avLst/>
            </a:prstGeom>
            <a:noFill/>
            <a:ln w="9525">
              <a:solidFill>
                <a:srgbClr val="000099"/>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39" name="Line 39">
              <a:extLst>
                <a:ext uri="{FF2B5EF4-FFF2-40B4-BE49-F238E27FC236}">
                  <a16:creationId xmlns:a16="http://schemas.microsoft.com/office/drawing/2014/main" id="{35D04CCA-1EE9-124E-90CB-81E47744508D}"/>
                </a:ext>
              </a:extLst>
            </p:cNvPr>
            <p:cNvSpPr>
              <a:spLocks noChangeShapeType="1"/>
            </p:cNvSpPr>
            <p:nvPr/>
          </p:nvSpPr>
          <p:spPr bwMode="auto">
            <a:xfrm rot="-2700000">
              <a:off x="4578" y="2653"/>
              <a:ext cx="0" cy="194"/>
            </a:xfrm>
            <a:prstGeom prst="line">
              <a:avLst/>
            </a:prstGeom>
            <a:noFill/>
            <a:ln w="9525">
              <a:solidFill>
                <a:srgbClr val="000099"/>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40" name="Line 40">
              <a:extLst>
                <a:ext uri="{FF2B5EF4-FFF2-40B4-BE49-F238E27FC236}">
                  <a16:creationId xmlns:a16="http://schemas.microsoft.com/office/drawing/2014/main" id="{0A1F2D72-C79B-A645-BE34-B3F9464C5818}"/>
                </a:ext>
              </a:extLst>
            </p:cNvPr>
            <p:cNvSpPr>
              <a:spLocks noChangeShapeType="1"/>
            </p:cNvSpPr>
            <p:nvPr/>
          </p:nvSpPr>
          <p:spPr bwMode="auto">
            <a:xfrm rot="8100000" flipH="1">
              <a:off x="4408" y="2486"/>
              <a:ext cx="0" cy="194"/>
            </a:xfrm>
            <a:prstGeom prst="line">
              <a:avLst/>
            </a:prstGeom>
            <a:noFill/>
            <a:ln w="9525">
              <a:solidFill>
                <a:srgbClr val="000099"/>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41" name="Line 41">
              <a:extLst>
                <a:ext uri="{FF2B5EF4-FFF2-40B4-BE49-F238E27FC236}">
                  <a16:creationId xmlns:a16="http://schemas.microsoft.com/office/drawing/2014/main" id="{350FCFEA-8196-1F4C-8B00-2F69BB71A7D2}"/>
                </a:ext>
              </a:extLst>
            </p:cNvPr>
            <p:cNvSpPr>
              <a:spLocks noChangeShapeType="1"/>
            </p:cNvSpPr>
            <p:nvPr/>
          </p:nvSpPr>
          <p:spPr bwMode="auto">
            <a:xfrm rot="2700000" flipV="1">
              <a:off x="4582" y="2485"/>
              <a:ext cx="0" cy="194"/>
            </a:xfrm>
            <a:prstGeom prst="line">
              <a:avLst/>
            </a:prstGeom>
            <a:noFill/>
            <a:ln w="9525">
              <a:solidFill>
                <a:srgbClr val="000099"/>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42" name="Line 42">
              <a:extLst>
                <a:ext uri="{FF2B5EF4-FFF2-40B4-BE49-F238E27FC236}">
                  <a16:creationId xmlns:a16="http://schemas.microsoft.com/office/drawing/2014/main" id="{9FEA31AB-C2D0-B045-B438-FB4E74828AEF}"/>
                </a:ext>
              </a:extLst>
            </p:cNvPr>
            <p:cNvSpPr>
              <a:spLocks noChangeShapeType="1"/>
            </p:cNvSpPr>
            <p:nvPr/>
          </p:nvSpPr>
          <p:spPr bwMode="auto">
            <a:xfrm rot="1376505">
              <a:off x="4451" y="2674"/>
              <a:ext cx="0" cy="194"/>
            </a:xfrm>
            <a:prstGeom prst="line">
              <a:avLst/>
            </a:prstGeom>
            <a:noFill/>
            <a:ln w="9525">
              <a:solidFill>
                <a:srgbClr val="000099"/>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43" name="Line 43">
              <a:extLst>
                <a:ext uri="{FF2B5EF4-FFF2-40B4-BE49-F238E27FC236}">
                  <a16:creationId xmlns:a16="http://schemas.microsoft.com/office/drawing/2014/main" id="{97B2AC60-6147-5F4E-A979-7E79C456587A}"/>
                </a:ext>
              </a:extLst>
            </p:cNvPr>
            <p:cNvSpPr>
              <a:spLocks noChangeShapeType="1"/>
            </p:cNvSpPr>
            <p:nvPr/>
          </p:nvSpPr>
          <p:spPr bwMode="auto">
            <a:xfrm rot="-4023495">
              <a:off x="4604" y="2615"/>
              <a:ext cx="0" cy="194"/>
            </a:xfrm>
            <a:prstGeom prst="line">
              <a:avLst/>
            </a:prstGeom>
            <a:noFill/>
            <a:ln w="9525">
              <a:solidFill>
                <a:srgbClr val="000099"/>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44" name="Line 44">
              <a:extLst>
                <a:ext uri="{FF2B5EF4-FFF2-40B4-BE49-F238E27FC236}">
                  <a16:creationId xmlns:a16="http://schemas.microsoft.com/office/drawing/2014/main" id="{0E4F3214-C35E-BA43-8412-FBE13DB20DD7}"/>
                </a:ext>
              </a:extLst>
            </p:cNvPr>
            <p:cNvSpPr>
              <a:spLocks noChangeShapeType="1"/>
            </p:cNvSpPr>
            <p:nvPr/>
          </p:nvSpPr>
          <p:spPr bwMode="auto">
            <a:xfrm rot="6776505" flipH="1">
              <a:off x="4385" y="2526"/>
              <a:ext cx="0" cy="194"/>
            </a:xfrm>
            <a:prstGeom prst="line">
              <a:avLst/>
            </a:prstGeom>
            <a:noFill/>
            <a:ln w="9525">
              <a:solidFill>
                <a:srgbClr val="000099"/>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45" name="Line 45">
              <a:extLst>
                <a:ext uri="{FF2B5EF4-FFF2-40B4-BE49-F238E27FC236}">
                  <a16:creationId xmlns:a16="http://schemas.microsoft.com/office/drawing/2014/main" id="{19B2D8D4-9780-1A46-BEF1-5F7A3643F318}"/>
                </a:ext>
              </a:extLst>
            </p:cNvPr>
            <p:cNvSpPr>
              <a:spLocks noChangeShapeType="1"/>
            </p:cNvSpPr>
            <p:nvPr/>
          </p:nvSpPr>
          <p:spPr bwMode="auto">
            <a:xfrm rot="1376505" flipV="1">
              <a:off x="4543" y="2460"/>
              <a:ext cx="0" cy="194"/>
            </a:xfrm>
            <a:prstGeom prst="line">
              <a:avLst/>
            </a:prstGeom>
            <a:noFill/>
            <a:ln w="9525">
              <a:solidFill>
                <a:srgbClr val="000099"/>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46" name="Line 46">
              <a:extLst>
                <a:ext uri="{FF2B5EF4-FFF2-40B4-BE49-F238E27FC236}">
                  <a16:creationId xmlns:a16="http://schemas.microsoft.com/office/drawing/2014/main" id="{6974578E-13E6-4A4E-9C0E-C3BCD1BFD5B5}"/>
                </a:ext>
              </a:extLst>
            </p:cNvPr>
            <p:cNvSpPr>
              <a:spLocks noChangeShapeType="1"/>
            </p:cNvSpPr>
            <p:nvPr/>
          </p:nvSpPr>
          <p:spPr bwMode="auto">
            <a:xfrm rot="4076505">
              <a:off x="4386" y="2615"/>
              <a:ext cx="0" cy="194"/>
            </a:xfrm>
            <a:prstGeom prst="line">
              <a:avLst/>
            </a:prstGeom>
            <a:noFill/>
            <a:ln w="9525">
              <a:solidFill>
                <a:srgbClr val="000099"/>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47" name="Line 47">
              <a:extLst>
                <a:ext uri="{FF2B5EF4-FFF2-40B4-BE49-F238E27FC236}">
                  <a16:creationId xmlns:a16="http://schemas.microsoft.com/office/drawing/2014/main" id="{6D63FCF4-334E-CE41-A12F-3F8C465285E7}"/>
                </a:ext>
              </a:extLst>
            </p:cNvPr>
            <p:cNvSpPr>
              <a:spLocks noChangeShapeType="1"/>
            </p:cNvSpPr>
            <p:nvPr/>
          </p:nvSpPr>
          <p:spPr bwMode="auto">
            <a:xfrm rot="-1323495">
              <a:off x="4540" y="2680"/>
              <a:ext cx="0" cy="194"/>
            </a:xfrm>
            <a:prstGeom prst="line">
              <a:avLst/>
            </a:prstGeom>
            <a:noFill/>
            <a:ln w="9525">
              <a:solidFill>
                <a:srgbClr val="000099"/>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48" name="Line 48">
              <a:extLst>
                <a:ext uri="{FF2B5EF4-FFF2-40B4-BE49-F238E27FC236}">
                  <a16:creationId xmlns:a16="http://schemas.microsoft.com/office/drawing/2014/main" id="{FA322AC4-DD13-3446-8FF9-237FF307EC4A}"/>
                </a:ext>
              </a:extLst>
            </p:cNvPr>
            <p:cNvSpPr>
              <a:spLocks noChangeShapeType="1"/>
            </p:cNvSpPr>
            <p:nvPr/>
          </p:nvSpPr>
          <p:spPr bwMode="auto">
            <a:xfrm rot="9476505" flipH="1">
              <a:off x="4450" y="2459"/>
              <a:ext cx="0" cy="194"/>
            </a:xfrm>
            <a:prstGeom prst="line">
              <a:avLst/>
            </a:prstGeom>
            <a:noFill/>
            <a:ln w="9525">
              <a:solidFill>
                <a:srgbClr val="000099"/>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49" name="Line 49">
              <a:extLst>
                <a:ext uri="{FF2B5EF4-FFF2-40B4-BE49-F238E27FC236}">
                  <a16:creationId xmlns:a16="http://schemas.microsoft.com/office/drawing/2014/main" id="{2F9D8AA1-A36D-5B47-AD4F-B2222936B4B1}"/>
                </a:ext>
              </a:extLst>
            </p:cNvPr>
            <p:cNvSpPr>
              <a:spLocks noChangeShapeType="1"/>
            </p:cNvSpPr>
            <p:nvPr/>
          </p:nvSpPr>
          <p:spPr bwMode="auto">
            <a:xfrm rot="4076505" flipV="1">
              <a:off x="4606" y="2525"/>
              <a:ext cx="0" cy="194"/>
            </a:xfrm>
            <a:prstGeom prst="line">
              <a:avLst/>
            </a:prstGeom>
            <a:noFill/>
            <a:ln w="9525">
              <a:solidFill>
                <a:srgbClr val="000099"/>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
        <p:nvSpPr>
          <p:cNvPr id="332850" name="Rectangle 50">
            <a:extLst>
              <a:ext uri="{FF2B5EF4-FFF2-40B4-BE49-F238E27FC236}">
                <a16:creationId xmlns:a16="http://schemas.microsoft.com/office/drawing/2014/main" id="{43109C67-E358-0E41-A407-98997252C4CC}"/>
              </a:ext>
            </a:extLst>
          </p:cNvPr>
          <p:cNvSpPr>
            <a:spLocks noChangeArrowheads="1"/>
          </p:cNvSpPr>
          <p:nvPr/>
        </p:nvSpPr>
        <p:spPr bwMode="auto">
          <a:xfrm>
            <a:off x="304800" y="2667000"/>
            <a:ext cx="6172200" cy="16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0"/>
              </a:spcBef>
              <a:defRPr>
                <a:solidFill>
                  <a:schemeClr val="tx1"/>
                </a:solidFill>
                <a:latin typeface="Arial" panose="020B0604020202020204" pitchFamily="34" charset="0"/>
                <a:ea typeface="宋体" panose="02010600030101010101" pitchFamily="2" charset="-122"/>
              </a:defRPr>
            </a:lvl1pPr>
            <a:lvl2pPr marL="190500">
              <a:spcBef>
                <a:spcPct val="0"/>
              </a:spcBef>
              <a:defRPr>
                <a:solidFill>
                  <a:schemeClr val="tx1"/>
                </a:solidFill>
                <a:latin typeface="Arial" panose="020B0604020202020204" pitchFamily="34" charset="0"/>
                <a:ea typeface="宋体" panose="02010600030101010101" pitchFamily="2" charset="-122"/>
              </a:defRPr>
            </a:lvl2pPr>
            <a:lvl3pPr marL="1674813" indent="-457200">
              <a:spcBef>
                <a:spcPct val="0"/>
              </a:spcBef>
              <a:defRPr>
                <a:solidFill>
                  <a:schemeClr val="tx1"/>
                </a:solidFill>
                <a:latin typeface="Arial" panose="020B0604020202020204" pitchFamily="34" charset="0"/>
                <a:ea typeface="宋体" panose="02010600030101010101" pitchFamily="2" charset="-122"/>
              </a:defRPr>
            </a:lvl3pPr>
            <a:lvl4pPr marL="2322513" indent="-457200">
              <a:spcBef>
                <a:spcPct val="0"/>
              </a:spcBef>
              <a:defRPr>
                <a:solidFill>
                  <a:schemeClr val="tx1"/>
                </a:solidFill>
                <a:latin typeface="Arial" panose="020B0604020202020204" pitchFamily="34" charset="0"/>
                <a:ea typeface="宋体" panose="02010600030101010101" pitchFamily="2" charset="-122"/>
              </a:defRPr>
            </a:lvl4pPr>
            <a:lvl5pPr marL="2970213" indent="-457200">
              <a:spcBef>
                <a:spcPct val="0"/>
              </a:spcBef>
              <a:defRPr>
                <a:solidFill>
                  <a:schemeClr val="tx1"/>
                </a:solidFill>
                <a:latin typeface="Arial" panose="020B0604020202020204" pitchFamily="34" charset="0"/>
                <a:ea typeface="宋体" panose="02010600030101010101" pitchFamily="2" charset="-122"/>
              </a:defRPr>
            </a:lvl5pPr>
            <a:lvl6pPr marL="3427413" indent="-4572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884613" indent="-4572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4341813" indent="-4572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799013" indent="-4572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1">
              <a:lnSpc>
                <a:spcPct val="80000"/>
              </a:lnSpc>
              <a:spcBef>
                <a:spcPct val="20000"/>
              </a:spcBef>
              <a:buSzPct val="50000"/>
              <a:buFont typeface="Wingdings" pitchFamily="2" charset="2"/>
              <a:buNone/>
            </a:pPr>
            <a:r>
              <a:rPr lang="en-US" altLang="zh-CN" sz="1400" i="1"/>
              <a:t>E.Schnedermann, J.Sollfrank, and U.Heinz, Phys. Rev. </a:t>
            </a:r>
            <a:r>
              <a:rPr lang="en-US" altLang="zh-CN" sz="1400" b="1" i="1"/>
              <a:t>C48</a:t>
            </a:r>
            <a:r>
              <a:rPr lang="en-US" altLang="zh-CN" sz="1400" i="1"/>
              <a:t>, 2462(1993)</a:t>
            </a:r>
          </a:p>
        </p:txBody>
      </p:sp>
      <p:graphicFrame>
        <p:nvGraphicFramePr>
          <p:cNvPr id="332851" name="Object 51">
            <a:extLst>
              <a:ext uri="{FF2B5EF4-FFF2-40B4-BE49-F238E27FC236}">
                <a16:creationId xmlns:a16="http://schemas.microsoft.com/office/drawing/2014/main" id="{EBD0799F-491C-CE4A-8D74-64F19A76FE24}"/>
              </a:ext>
            </a:extLst>
          </p:cNvPr>
          <p:cNvGraphicFramePr>
            <a:graphicFrameLocks noGrp="1" noChangeAspect="1"/>
          </p:cNvGraphicFramePr>
          <p:nvPr>
            <p:ph sz="half" idx="2"/>
          </p:nvPr>
        </p:nvGraphicFramePr>
        <p:xfrm>
          <a:off x="682625" y="3048000"/>
          <a:ext cx="5299075" cy="2493963"/>
        </p:xfrm>
        <a:graphic>
          <a:graphicData uri="http://schemas.openxmlformats.org/presentationml/2006/ole">
            <mc:AlternateContent xmlns:mc="http://schemas.openxmlformats.org/markup-compatibility/2006">
              <mc:Choice xmlns:v="urn:schemas-microsoft-com:vml" Requires="v">
                <p:oleObj spid="_x0000_s258237" name="Equation" r:id="rId5" imgW="17411700" imgH="8191500" progId="Equation.3">
                  <p:embed/>
                </p:oleObj>
              </mc:Choice>
              <mc:Fallback>
                <p:oleObj name="Equation" r:id="rId5" imgW="17411700" imgH="8191500" progId="Equation.3">
                  <p:embed/>
                  <p:pic>
                    <p:nvPicPr>
                      <p:cNvPr id="332851" name="Object 51">
                        <a:extLst>
                          <a:ext uri="{FF2B5EF4-FFF2-40B4-BE49-F238E27FC236}">
                            <a16:creationId xmlns:a16="http://schemas.microsoft.com/office/drawing/2014/main" id="{EBD0799F-491C-CE4A-8D74-64F19A76FE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625" y="3048000"/>
                        <a:ext cx="5299075" cy="2493963"/>
                      </a:xfrm>
                      <a:prstGeom prst="rect">
                        <a:avLst/>
                      </a:prstGeom>
                      <a:noFill/>
                      <a:ln w="9525">
                        <a:solidFill>
                          <a:srgbClr val="FFFF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2852" name="Oval 52">
            <a:extLst>
              <a:ext uri="{FF2B5EF4-FFF2-40B4-BE49-F238E27FC236}">
                <a16:creationId xmlns:a16="http://schemas.microsoft.com/office/drawing/2014/main" id="{D2015418-6574-A74C-8CE8-38491BF284A4}"/>
              </a:ext>
            </a:extLst>
          </p:cNvPr>
          <p:cNvSpPr>
            <a:spLocks noChangeArrowheads="1"/>
          </p:cNvSpPr>
          <p:nvPr/>
        </p:nvSpPr>
        <p:spPr bwMode="auto">
          <a:xfrm>
            <a:off x="5029200" y="4343400"/>
            <a:ext cx="457200" cy="304800"/>
          </a:xfrm>
          <a:prstGeom prst="ellipse">
            <a:avLst/>
          </a:prstGeom>
          <a:noFill/>
          <a:ln w="1270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53" name="Oval 53">
            <a:extLst>
              <a:ext uri="{FF2B5EF4-FFF2-40B4-BE49-F238E27FC236}">
                <a16:creationId xmlns:a16="http://schemas.microsoft.com/office/drawing/2014/main" id="{0D8A1019-9003-794D-B031-C4D96E3A4830}"/>
              </a:ext>
            </a:extLst>
          </p:cNvPr>
          <p:cNvSpPr>
            <a:spLocks noChangeArrowheads="1"/>
          </p:cNvSpPr>
          <p:nvPr/>
        </p:nvSpPr>
        <p:spPr bwMode="auto">
          <a:xfrm>
            <a:off x="3429000" y="5029200"/>
            <a:ext cx="457200" cy="304800"/>
          </a:xfrm>
          <a:prstGeom prst="ellipse">
            <a:avLst/>
          </a:prstGeom>
          <a:noFill/>
          <a:ln w="190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54" name="Rectangle 54">
            <a:extLst>
              <a:ext uri="{FF2B5EF4-FFF2-40B4-BE49-F238E27FC236}">
                <a16:creationId xmlns:a16="http://schemas.microsoft.com/office/drawing/2014/main" id="{D0523F90-C03B-0840-8011-955C4BEF5D40}"/>
              </a:ext>
            </a:extLst>
          </p:cNvPr>
          <p:cNvSpPr>
            <a:spLocks noChangeArrowheads="1"/>
          </p:cNvSpPr>
          <p:nvPr/>
        </p:nvSpPr>
        <p:spPr bwMode="auto">
          <a:xfrm>
            <a:off x="609600" y="5775325"/>
            <a:ext cx="6813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0"/>
              </a:spcBef>
              <a:buFontTx/>
              <a:buNone/>
            </a:pPr>
            <a:r>
              <a:rPr lang="en-US" altLang="zh-CN" sz="2000"/>
              <a:t>Extract thermal temperature </a:t>
            </a:r>
            <a:r>
              <a:rPr lang="en-US" altLang="zh-CN" sz="2000" i="1"/>
              <a:t>T</a:t>
            </a:r>
            <a:r>
              <a:rPr lang="en-US" altLang="zh-CN" sz="2000" i="1" baseline="-25000"/>
              <a:t>fo</a:t>
            </a:r>
            <a:r>
              <a:rPr lang="en-US" altLang="zh-CN" sz="2000"/>
              <a:t> and velocity parameter </a:t>
            </a:r>
            <a:r>
              <a:rPr lang="en-US" altLang="zh-CN" sz="2000">
                <a:sym typeface="Symbol" pitchFamily="2" charset="2"/>
              </a:rPr>
              <a:t></a:t>
            </a:r>
            <a:r>
              <a:rPr lang="en-US" altLang="zh-CN" sz="2000" i="1">
                <a:sym typeface="Symbol" pitchFamily="2" charset="2"/>
              </a:rPr>
              <a:t></a:t>
            </a:r>
            <a:r>
              <a:rPr lang="en-US" altLang="zh-CN" sz="2000" i="1" baseline="-25000">
                <a:sym typeface="Symbol" pitchFamily="2" charset="2"/>
              </a:rPr>
              <a:t>T</a:t>
            </a:r>
            <a:r>
              <a:rPr lang="en-US" altLang="zh-CN" sz="2000">
                <a:sym typeface="Symbol" pitchFamily="2" charset="2"/>
              </a:rPr>
              <a:t></a:t>
            </a:r>
            <a:endParaRPr lang="en-US" altLang="zh-CN" sz="1400"/>
          </a:p>
        </p:txBody>
      </p:sp>
      <p:sp>
        <p:nvSpPr>
          <p:cNvPr id="55" name="Line 26">
            <a:extLst>
              <a:ext uri="{FF2B5EF4-FFF2-40B4-BE49-F238E27FC236}">
                <a16:creationId xmlns:a16="http://schemas.microsoft.com/office/drawing/2014/main" id="{CBCFB6ED-F69D-274B-B5BA-9DAA391F6008}"/>
              </a:ext>
            </a:extLst>
          </p:cNvPr>
          <p:cNvSpPr>
            <a:spLocks noChangeShapeType="1"/>
          </p:cNvSpPr>
          <p:nvPr/>
        </p:nvSpPr>
        <p:spPr bwMode="auto">
          <a:xfrm flipV="1">
            <a:off x="395288" y="990600"/>
            <a:ext cx="8353425" cy="0"/>
          </a:xfrm>
          <a:prstGeom prst="line">
            <a:avLst/>
          </a:prstGeom>
          <a:noFill/>
          <a:ln w="444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Tree>
    <p:extLst>
      <p:ext uri="{BB962C8B-B14F-4D97-AF65-F5344CB8AC3E}">
        <p14:creationId xmlns:p14="http://schemas.microsoft.com/office/powerpoint/2010/main" val="92062764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a:extLst>
              <a:ext uri="{FF2B5EF4-FFF2-40B4-BE49-F238E27FC236}">
                <a16:creationId xmlns:a16="http://schemas.microsoft.com/office/drawing/2014/main" id="{15C225F3-3AF7-4742-8649-BC285A84FE48}"/>
              </a:ext>
            </a:extLst>
          </p:cNvPr>
          <p:cNvSpPr>
            <a:spLocks noGrp="1" noChangeArrowheads="1"/>
          </p:cNvSpPr>
          <p:nvPr>
            <p:ph type="title"/>
          </p:nvPr>
        </p:nvSpPr>
        <p:spPr>
          <a:xfrm>
            <a:off x="1111250" y="114300"/>
            <a:ext cx="7042150" cy="642938"/>
          </a:xfrm>
        </p:spPr>
        <p:txBody>
          <a:bodyPr/>
          <a:lstStyle/>
          <a:p>
            <a:pPr eaLnBrk="1" hangingPunct="1"/>
            <a:r>
              <a:rPr lang="en-US" altLang="zh-CN" sz="3200">
                <a:solidFill>
                  <a:srgbClr val="0070C0"/>
                </a:solidFill>
              </a:rPr>
              <a:t>Thermal fits: T</a:t>
            </a:r>
            <a:r>
              <a:rPr lang="en-US" altLang="zh-CN" sz="3200" baseline="-25000">
                <a:solidFill>
                  <a:srgbClr val="0070C0"/>
                </a:solidFill>
              </a:rPr>
              <a:t>fo</a:t>
            </a:r>
            <a:r>
              <a:rPr lang="en-US" altLang="zh-CN" sz="3200">
                <a:solidFill>
                  <a:srgbClr val="0070C0"/>
                </a:solidFill>
              </a:rPr>
              <a:t> vs. &lt; </a:t>
            </a:r>
            <a:r>
              <a:rPr lang="en-US" altLang="zh-CN" sz="3200">
                <a:solidFill>
                  <a:srgbClr val="0070C0"/>
                </a:solidFill>
                <a:latin typeface="Symbol" pitchFamily="2" charset="2"/>
              </a:rPr>
              <a:t>b</a:t>
            </a:r>
            <a:r>
              <a:rPr lang="en-US" altLang="zh-CN" sz="3200" baseline="-25000">
                <a:solidFill>
                  <a:srgbClr val="0070C0"/>
                </a:solidFill>
                <a:latin typeface="Symbol" pitchFamily="2" charset="2"/>
              </a:rPr>
              <a:t>T</a:t>
            </a:r>
            <a:r>
              <a:rPr lang="en-US" altLang="zh-CN" sz="3200" baseline="-25000">
                <a:solidFill>
                  <a:srgbClr val="0070C0"/>
                </a:solidFill>
              </a:rPr>
              <a:t>  </a:t>
            </a:r>
            <a:r>
              <a:rPr lang="en-US" altLang="zh-CN" sz="3200">
                <a:solidFill>
                  <a:srgbClr val="0070C0"/>
                </a:solidFill>
              </a:rPr>
              <a:t>&gt;</a:t>
            </a:r>
            <a:r>
              <a:rPr lang="zh-CN" altLang="en-US" sz="3200">
                <a:solidFill>
                  <a:srgbClr val="0070C0"/>
                </a:solidFill>
              </a:rPr>
              <a:t> </a:t>
            </a:r>
            <a:r>
              <a:rPr lang="en-US" altLang="zh-CN" sz="3200">
                <a:solidFill>
                  <a:srgbClr val="0070C0"/>
                </a:solidFill>
              </a:rPr>
              <a:t>at</a:t>
            </a:r>
            <a:r>
              <a:rPr lang="zh-CN" altLang="en-US" sz="3200">
                <a:solidFill>
                  <a:srgbClr val="0070C0"/>
                </a:solidFill>
              </a:rPr>
              <a:t> </a:t>
            </a:r>
            <a:r>
              <a:rPr lang="en-US" altLang="zh-CN" sz="3200">
                <a:solidFill>
                  <a:srgbClr val="0070C0"/>
                </a:solidFill>
              </a:rPr>
              <a:t>200GeV</a:t>
            </a:r>
          </a:p>
        </p:txBody>
      </p:sp>
      <p:sp>
        <p:nvSpPr>
          <p:cNvPr id="369667" name="Text Box 3" descr="Light downward diagonal">
            <a:extLst>
              <a:ext uri="{FF2B5EF4-FFF2-40B4-BE49-F238E27FC236}">
                <a16:creationId xmlns:a16="http://schemas.microsoft.com/office/drawing/2014/main" id="{9E099F21-07D8-CE4C-B0D4-6ABFD7406E15}"/>
              </a:ext>
            </a:extLst>
          </p:cNvPr>
          <p:cNvSpPr txBox="1">
            <a:spLocks noChangeArrowheads="1"/>
          </p:cNvSpPr>
          <p:nvPr/>
        </p:nvSpPr>
        <p:spPr bwMode="auto">
          <a:xfrm>
            <a:off x="5638800" y="1066800"/>
            <a:ext cx="3048000" cy="4130361"/>
          </a:xfrm>
          <a:prstGeom prst="rect">
            <a:avLst/>
          </a:prstGeom>
          <a:pattFill prst="ltDnDiag">
            <a:fgClr>
              <a:schemeClr val="accent1"/>
            </a:fgClr>
            <a:bgClr>
              <a:schemeClr val="bg1"/>
            </a:bgClr>
          </a:pattFill>
          <a:ln w="38100" cmpd="dbl">
            <a:solidFill>
              <a:srgbClr val="CC3300"/>
            </a:solidFill>
            <a:miter lim="800000"/>
          </a:ln>
          <a:effectLst/>
        </p:spPr>
        <p:txBody>
          <a:bodyPr>
            <a:spAutoFit/>
          </a:bodyPr>
          <a:lstStyle>
            <a:lvl1pPr marL="457200" indent="-457200" eaLnBrk="0" hangingPunct="0">
              <a:defRPr sz="2400">
                <a:solidFill>
                  <a:schemeClr val="tx1"/>
                </a:solidFill>
                <a:latin typeface="Times New Roman" panose="02020603050405020304" charset="0"/>
              </a:defRPr>
            </a:lvl1pPr>
            <a:lvl2pPr marL="914400" indent="-457200" eaLnBrk="0" hangingPunct="0">
              <a:defRPr sz="2400">
                <a:solidFill>
                  <a:schemeClr val="tx1"/>
                </a:solidFill>
                <a:latin typeface="Times New Roman" panose="02020603050405020304" charset="0"/>
              </a:defRPr>
            </a:lvl2pPr>
            <a:lvl3pPr marL="1371600" indent="-457200" eaLnBrk="0" hangingPunct="0">
              <a:defRPr sz="2400">
                <a:solidFill>
                  <a:schemeClr val="tx1"/>
                </a:solidFill>
                <a:latin typeface="Times New Roman" panose="02020603050405020304" charset="0"/>
              </a:defRPr>
            </a:lvl3pPr>
            <a:lvl4pPr marL="1828800" indent="-457200" eaLnBrk="0" hangingPunct="0">
              <a:defRPr sz="2400">
                <a:solidFill>
                  <a:schemeClr val="tx1"/>
                </a:solidFill>
                <a:latin typeface="Times New Roman" panose="02020603050405020304" charset="0"/>
              </a:defRPr>
            </a:lvl4pPr>
            <a:lvl5pPr marL="2286000" indent="-457200" eaLnBrk="0" hangingPunct="0">
              <a:defRPr sz="2400">
                <a:solidFill>
                  <a:schemeClr val="tx1"/>
                </a:solidFill>
                <a:latin typeface="Times New Roman" panose="02020603050405020304" charset="0"/>
              </a:defRPr>
            </a:lvl5pPr>
            <a:lvl6pPr marL="2743200" indent="-457200" eaLnBrk="0" fontAlgn="base" hangingPunct="0">
              <a:spcBef>
                <a:spcPct val="0"/>
              </a:spcBef>
              <a:spcAft>
                <a:spcPct val="0"/>
              </a:spcAft>
              <a:defRPr sz="2400">
                <a:solidFill>
                  <a:schemeClr val="tx1"/>
                </a:solidFill>
                <a:latin typeface="Times New Roman" panose="02020603050405020304" charset="0"/>
              </a:defRPr>
            </a:lvl6pPr>
            <a:lvl7pPr marL="3200400" indent="-457200" eaLnBrk="0" fontAlgn="base" hangingPunct="0">
              <a:spcBef>
                <a:spcPct val="0"/>
              </a:spcBef>
              <a:spcAft>
                <a:spcPct val="0"/>
              </a:spcAft>
              <a:defRPr sz="2400">
                <a:solidFill>
                  <a:schemeClr val="tx1"/>
                </a:solidFill>
                <a:latin typeface="Times New Roman" panose="02020603050405020304" charset="0"/>
              </a:defRPr>
            </a:lvl7pPr>
            <a:lvl8pPr marL="3657600" indent="-457200" eaLnBrk="0" fontAlgn="base" hangingPunct="0">
              <a:spcBef>
                <a:spcPct val="0"/>
              </a:spcBef>
              <a:spcAft>
                <a:spcPct val="0"/>
              </a:spcAft>
              <a:defRPr sz="2400">
                <a:solidFill>
                  <a:schemeClr val="tx1"/>
                </a:solidFill>
                <a:latin typeface="Times New Roman" panose="02020603050405020304" charset="0"/>
              </a:defRPr>
            </a:lvl8pPr>
            <a:lvl9pPr marL="4114800" indent="-457200" eaLnBrk="0" fontAlgn="base" hangingPunct="0">
              <a:spcBef>
                <a:spcPct val="0"/>
              </a:spcBef>
              <a:spcAft>
                <a:spcPct val="0"/>
              </a:spcAft>
              <a:defRPr sz="2400">
                <a:solidFill>
                  <a:schemeClr val="tx1"/>
                </a:solidFill>
                <a:latin typeface="Times New Roman" panose="02020603050405020304" charset="0"/>
              </a:defRPr>
            </a:lvl9pPr>
          </a:lstStyle>
          <a:p>
            <a:pPr eaLnBrk="1" hangingPunct="1">
              <a:spcBef>
                <a:spcPct val="20000"/>
              </a:spcBef>
              <a:buFont typeface="Times" charset="0"/>
              <a:buNone/>
              <a:defRPr/>
            </a:pPr>
            <a:r>
              <a:rPr lang="en-US" altLang="zh-CN" sz="1600"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rPr>
              <a:t>1) </a:t>
            </a:r>
            <a:r>
              <a:rPr lang="en-US" altLang="zh-CN" sz="1600" i="1" dirty="0">
                <a:solidFill>
                  <a:schemeClr val="tx2"/>
                </a:solidFill>
                <a:effectLst>
                  <a:outerShdw blurRad="38100" dist="38100" dir="2700000" algn="tl">
                    <a:srgbClr val="C0C0C0"/>
                  </a:outerShdw>
                </a:effectLst>
                <a:latin typeface="Symbol" panose="05050102010706020507" charset="2"/>
                <a:sym typeface="Symbol" panose="05050102010706020507" charset="2"/>
              </a:rPr>
              <a:t>p</a:t>
            </a:r>
            <a:r>
              <a:rPr lang="en-US" altLang="zh-CN" sz="1600"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rPr>
              <a:t>, </a:t>
            </a:r>
            <a:r>
              <a:rPr lang="en-US" altLang="zh-CN" sz="1600" i="1"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rPr>
              <a:t>K</a:t>
            </a:r>
            <a:r>
              <a:rPr lang="en-US" altLang="zh-CN" sz="1600"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rPr>
              <a:t>, and </a:t>
            </a:r>
            <a:r>
              <a:rPr lang="en-US" altLang="zh-CN" sz="1600" i="1"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rPr>
              <a:t>p</a:t>
            </a:r>
            <a:r>
              <a:rPr lang="en-US" altLang="zh-CN" sz="1600"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rPr>
              <a:t> change</a:t>
            </a:r>
          </a:p>
          <a:p>
            <a:pPr eaLnBrk="1" hangingPunct="1">
              <a:spcBef>
                <a:spcPct val="20000"/>
              </a:spcBef>
              <a:buFont typeface="Times" charset="0"/>
              <a:buNone/>
              <a:defRPr/>
            </a:pPr>
            <a:r>
              <a:rPr lang="en-US" altLang="zh-CN" sz="1600"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rPr>
              <a:t>   smoothly from peripheral </a:t>
            </a:r>
          </a:p>
          <a:p>
            <a:pPr eaLnBrk="1" hangingPunct="1">
              <a:spcBef>
                <a:spcPct val="20000"/>
              </a:spcBef>
              <a:buFont typeface="Times" charset="0"/>
              <a:buNone/>
              <a:defRPr/>
            </a:pPr>
            <a:r>
              <a:rPr lang="en-US" altLang="zh-CN" sz="1600"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rPr>
              <a:t>   to central collisions.</a:t>
            </a:r>
          </a:p>
          <a:p>
            <a:pPr eaLnBrk="1" hangingPunct="1">
              <a:spcBef>
                <a:spcPct val="20000"/>
              </a:spcBef>
              <a:buFont typeface="Times" charset="0"/>
              <a:buNone/>
              <a:defRPr/>
            </a:pPr>
            <a:endParaRPr lang="en-US" altLang="zh-CN" sz="800"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endParaRPr>
          </a:p>
          <a:p>
            <a:pPr eaLnBrk="1" hangingPunct="1">
              <a:spcBef>
                <a:spcPct val="20000"/>
              </a:spcBef>
              <a:buFont typeface="Times" charset="0"/>
              <a:buNone/>
              <a:defRPr/>
            </a:pPr>
            <a:r>
              <a:rPr lang="en-US" altLang="zh-CN" sz="1600"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rPr>
              <a:t>2)  At the most central</a:t>
            </a:r>
          </a:p>
          <a:p>
            <a:pPr eaLnBrk="1" hangingPunct="1">
              <a:spcBef>
                <a:spcPct val="20000"/>
              </a:spcBef>
              <a:buFont typeface="Times" charset="0"/>
              <a:buNone/>
              <a:defRPr/>
            </a:pPr>
            <a:r>
              <a:rPr lang="en-US" altLang="zh-CN" sz="1600"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rPr>
              <a:t>    collisions, &lt;</a:t>
            </a:r>
            <a:r>
              <a:rPr lang="en-US" altLang="zh-CN" sz="1600" baseline="-25000"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rPr>
              <a:t>T</a:t>
            </a:r>
            <a:r>
              <a:rPr lang="en-US" altLang="zh-CN" sz="1600"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rPr>
              <a:t>&gt; reaches</a:t>
            </a:r>
          </a:p>
          <a:p>
            <a:pPr eaLnBrk="1" hangingPunct="1">
              <a:spcBef>
                <a:spcPct val="20000"/>
              </a:spcBef>
              <a:buFont typeface="Times" charset="0"/>
              <a:buNone/>
              <a:defRPr/>
            </a:pPr>
            <a:r>
              <a:rPr lang="en-US" altLang="zh-CN" sz="1600"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rPr>
              <a:t>   0.6c.</a:t>
            </a:r>
          </a:p>
          <a:p>
            <a:pPr marL="0" indent="0" eaLnBrk="1" hangingPunct="1">
              <a:spcBef>
                <a:spcPct val="20000"/>
              </a:spcBef>
              <a:defRPr/>
            </a:pPr>
            <a:endParaRPr lang="en-US" altLang="zh-CN" sz="800"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endParaRPr>
          </a:p>
          <a:p>
            <a:pPr eaLnBrk="1" hangingPunct="1">
              <a:spcBef>
                <a:spcPct val="20000"/>
              </a:spcBef>
              <a:buFont typeface="Times" charset="0"/>
              <a:buNone/>
              <a:defRPr/>
            </a:pPr>
            <a:r>
              <a:rPr lang="en-US" altLang="zh-CN" sz="1600"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rPr>
              <a:t>3) Multi-strange particles ,</a:t>
            </a:r>
          </a:p>
          <a:p>
            <a:pPr eaLnBrk="1" hangingPunct="1">
              <a:spcBef>
                <a:spcPct val="20000"/>
              </a:spcBef>
              <a:buFont typeface="Times" charset="0"/>
              <a:buNone/>
              <a:defRPr/>
            </a:pPr>
            <a:r>
              <a:rPr lang="en-US" altLang="zh-CN" sz="1600"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rPr>
              <a:t>     are found at higher </a:t>
            </a:r>
            <a:r>
              <a:rPr lang="en-US" altLang="zh-CN" sz="1600" dirty="0" err="1">
                <a:solidFill>
                  <a:schemeClr val="tx2"/>
                </a:solidFill>
                <a:effectLst>
                  <a:outerShdw blurRad="38100" dist="38100" dir="2700000" algn="tl">
                    <a:srgbClr val="C0C0C0"/>
                  </a:outerShdw>
                </a:effectLst>
                <a:latin typeface="Arial" panose="020B0604020202020204" pitchFamily="34" charset="0"/>
                <a:sym typeface="Symbol" panose="05050102010706020507" charset="2"/>
              </a:rPr>
              <a:t>T</a:t>
            </a:r>
            <a:r>
              <a:rPr lang="en-US" altLang="zh-CN" sz="1600" baseline="-25000" dirty="0" err="1">
                <a:solidFill>
                  <a:schemeClr val="tx2"/>
                </a:solidFill>
                <a:effectLst>
                  <a:outerShdw blurRad="38100" dist="38100" dir="2700000" algn="tl">
                    <a:srgbClr val="C0C0C0"/>
                  </a:outerShdw>
                </a:effectLst>
                <a:latin typeface="Arial" panose="020B0604020202020204" pitchFamily="34" charset="0"/>
                <a:sym typeface="Symbol" panose="05050102010706020507" charset="2"/>
              </a:rPr>
              <a:t>fo</a:t>
            </a:r>
            <a:endParaRPr lang="en-US" altLang="zh-CN" sz="1600" baseline="-25000"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endParaRPr>
          </a:p>
          <a:p>
            <a:pPr eaLnBrk="1" hangingPunct="1">
              <a:spcBef>
                <a:spcPct val="20000"/>
              </a:spcBef>
              <a:buFont typeface="Times" charset="0"/>
              <a:buNone/>
              <a:defRPr/>
            </a:pPr>
            <a:r>
              <a:rPr lang="en-US" altLang="zh-CN" sz="1600" baseline="-25000"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rPr>
              <a:t>     </a:t>
            </a:r>
            <a:r>
              <a:rPr lang="en-US" altLang="zh-CN" sz="1600"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rPr>
              <a:t>(</a:t>
            </a:r>
            <a:r>
              <a:rPr lang="en-US" altLang="zh-CN" sz="1600" dirty="0" err="1">
                <a:solidFill>
                  <a:schemeClr val="tx2"/>
                </a:solidFill>
                <a:effectLst>
                  <a:outerShdw blurRad="38100" dist="38100" dir="2700000" algn="tl">
                    <a:srgbClr val="C0C0C0"/>
                  </a:outerShdw>
                </a:effectLst>
                <a:latin typeface="Arial" panose="020B0604020202020204" pitchFamily="34" charset="0"/>
                <a:sym typeface="Symbol" panose="05050102010706020507" charset="2"/>
              </a:rPr>
              <a:t>T~T</a:t>
            </a:r>
            <a:r>
              <a:rPr lang="en-US" altLang="zh-CN" sz="1600" baseline="-25000" dirty="0" err="1">
                <a:solidFill>
                  <a:schemeClr val="tx2"/>
                </a:solidFill>
                <a:effectLst>
                  <a:outerShdw blurRad="38100" dist="38100" dir="2700000" algn="tl">
                    <a:srgbClr val="C0C0C0"/>
                  </a:outerShdw>
                </a:effectLst>
                <a:latin typeface="Arial" panose="020B0604020202020204" pitchFamily="34" charset="0"/>
                <a:sym typeface="Symbol" panose="05050102010706020507" charset="2"/>
              </a:rPr>
              <a:t>ch</a:t>
            </a:r>
            <a:r>
              <a:rPr lang="en-US" altLang="zh-CN" sz="1600"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rPr>
              <a:t>) and lower &lt;</a:t>
            </a:r>
            <a:r>
              <a:rPr lang="en-US" altLang="zh-CN" sz="1600" baseline="-25000"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rPr>
              <a:t>T</a:t>
            </a:r>
            <a:r>
              <a:rPr lang="en-US" altLang="zh-CN" sz="1600"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rPr>
              <a:t>&gt;</a:t>
            </a:r>
            <a:r>
              <a:rPr lang="en-US" altLang="zh-CN" sz="1600" dirty="0">
                <a:solidFill>
                  <a:schemeClr val="tx2"/>
                </a:solidFill>
                <a:latin typeface="Arial" panose="020B0604020202020204" pitchFamily="34" charset="0"/>
                <a:sym typeface="Symbol" panose="05050102010706020507" charset="2"/>
              </a:rPr>
              <a:t> </a:t>
            </a:r>
          </a:p>
          <a:p>
            <a:pPr eaLnBrk="1" hangingPunct="1">
              <a:spcBef>
                <a:spcPct val="20000"/>
              </a:spcBef>
              <a:buFontTx/>
              <a:buAutoNum type="arabicParenR"/>
              <a:defRPr/>
            </a:pPr>
            <a:endParaRPr lang="en-US" altLang="zh-CN" sz="1600" b="1" dirty="0">
              <a:solidFill>
                <a:schemeClr val="tx2"/>
              </a:solidFill>
              <a:effectLst>
                <a:outerShdw blurRad="38100" dist="38100" dir="2700000" algn="tl">
                  <a:srgbClr val="C0C0C0"/>
                </a:outerShdw>
              </a:effectLst>
              <a:latin typeface="Arial" panose="020B0604020202020204" pitchFamily="34" charset="0"/>
            </a:endParaRPr>
          </a:p>
          <a:p>
            <a:pPr eaLnBrk="1" hangingPunct="1">
              <a:spcBef>
                <a:spcPct val="20000"/>
              </a:spcBef>
              <a:buFontTx/>
              <a:buChar char="•"/>
              <a:defRPr/>
            </a:pPr>
            <a:r>
              <a:rPr lang="en-US" altLang="zh-CN" sz="1600" b="1" dirty="0">
                <a:solidFill>
                  <a:srgbClr val="CC0000"/>
                </a:solidFill>
                <a:effectLst>
                  <a:outerShdw blurRad="38100" dist="38100" dir="2700000" algn="tl">
                    <a:srgbClr val="C0C0C0"/>
                  </a:outerShdw>
                </a:effectLst>
                <a:latin typeface="Arial" panose="020B0604020202020204" pitchFamily="34" charset="0"/>
                <a:sym typeface="Symbol" panose="05050102010706020507" charset="2"/>
              </a:rPr>
              <a:t> S</a:t>
            </a:r>
            <a:r>
              <a:rPr lang="en-US" altLang="zh-CN" sz="1600" b="1" dirty="0">
                <a:solidFill>
                  <a:srgbClr val="CC0000"/>
                </a:solidFill>
                <a:effectLst>
                  <a:outerShdw blurRad="38100" dist="38100" dir="2700000" algn="tl">
                    <a:srgbClr val="C0C0C0"/>
                  </a:outerShdw>
                </a:effectLst>
                <a:latin typeface="Arial" panose="020B0604020202020204" pitchFamily="34" charset="0"/>
              </a:rPr>
              <a:t>ensitive to early partonic stage!</a:t>
            </a:r>
          </a:p>
          <a:p>
            <a:pPr eaLnBrk="1" hangingPunct="1">
              <a:spcBef>
                <a:spcPct val="20000"/>
              </a:spcBef>
              <a:buFontTx/>
              <a:buChar char="•"/>
              <a:defRPr/>
            </a:pPr>
            <a:r>
              <a:rPr lang="en-US" altLang="zh-CN" sz="1600" b="1" dirty="0">
                <a:solidFill>
                  <a:srgbClr val="CC0000"/>
                </a:solidFill>
                <a:effectLst>
                  <a:outerShdw blurRad="38100" dist="38100" dir="2700000" algn="tl">
                    <a:srgbClr val="C0C0C0"/>
                  </a:outerShdw>
                </a:effectLst>
                <a:latin typeface="Arial" panose="020B0604020202020204" pitchFamily="34" charset="0"/>
                <a:sym typeface="Zapf Dingbats" charset="0"/>
              </a:rPr>
              <a:t> </a:t>
            </a:r>
            <a:r>
              <a:rPr lang="en-US" altLang="zh-CN" sz="1600" b="1" dirty="0">
                <a:solidFill>
                  <a:srgbClr val="CC0000"/>
                </a:solidFill>
                <a:effectLst>
                  <a:outerShdw blurRad="38100" dist="38100" dir="2700000" algn="tl">
                    <a:srgbClr val="C0C0C0"/>
                  </a:outerShdw>
                </a:effectLst>
                <a:latin typeface="Arial" panose="020B0604020202020204" pitchFamily="34" charset="0"/>
              </a:rPr>
              <a:t>How about v</a:t>
            </a:r>
            <a:r>
              <a:rPr lang="en-US" altLang="zh-CN" sz="1600" b="1" baseline="-25000" dirty="0">
                <a:solidFill>
                  <a:srgbClr val="CC0000"/>
                </a:solidFill>
                <a:effectLst>
                  <a:outerShdw blurRad="38100" dist="38100" dir="2700000" algn="tl">
                    <a:srgbClr val="C0C0C0"/>
                  </a:outerShdw>
                </a:effectLst>
                <a:latin typeface="Arial" panose="020B0604020202020204" pitchFamily="34" charset="0"/>
              </a:rPr>
              <a:t>2</a:t>
            </a:r>
            <a:r>
              <a:rPr lang="en-US" altLang="zh-CN" sz="1600" b="1" dirty="0">
                <a:solidFill>
                  <a:srgbClr val="CC0000"/>
                </a:solidFill>
                <a:effectLst>
                  <a:outerShdw blurRad="38100" dist="38100" dir="2700000" algn="tl">
                    <a:srgbClr val="C0C0C0"/>
                  </a:outerShdw>
                </a:effectLst>
                <a:latin typeface="Arial" panose="020B0604020202020204" pitchFamily="34" charset="0"/>
              </a:rPr>
              <a:t>?</a:t>
            </a:r>
          </a:p>
        </p:txBody>
      </p:sp>
      <p:sp>
        <p:nvSpPr>
          <p:cNvPr id="369670" name="Rectangle 6">
            <a:extLst>
              <a:ext uri="{FF2B5EF4-FFF2-40B4-BE49-F238E27FC236}">
                <a16:creationId xmlns:a16="http://schemas.microsoft.com/office/drawing/2014/main" id="{20D29E98-5E7D-AE47-AD71-666A36796FB4}"/>
              </a:ext>
            </a:extLst>
          </p:cNvPr>
          <p:cNvSpPr>
            <a:spLocks noChangeArrowheads="1"/>
          </p:cNvSpPr>
          <p:nvPr/>
        </p:nvSpPr>
        <p:spPr bwMode="auto">
          <a:xfrm>
            <a:off x="682625" y="5421313"/>
            <a:ext cx="184150" cy="366712"/>
          </a:xfrm>
          <a:prstGeom prst="rect">
            <a:avLst/>
          </a:prstGeom>
          <a:noFill/>
          <a:ln>
            <a:noFill/>
          </a:ln>
          <a:effectLst/>
        </p:spPr>
        <p:txBody>
          <a:bodyPr wrap="none">
            <a:spAutoFit/>
          </a:bodyPr>
          <a:lstStyle/>
          <a:p>
            <a:pPr eaLnBrk="1" hangingPunct="1">
              <a:spcBef>
                <a:spcPct val="20000"/>
              </a:spcBef>
              <a:buFontTx/>
              <a:buChar char="•"/>
              <a:defRPr/>
            </a:pPr>
            <a:endParaRPr lang="zh-CN" altLang="zh-CN"/>
          </a:p>
        </p:txBody>
      </p:sp>
      <p:sp>
        <p:nvSpPr>
          <p:cNvPr id="152580" name="Line 5">
            <a:extLst>
              <a:ext uri="{FF2B5EF4-FFF2-40B4-BE49-F238E27FC236}">
                <a16:creationId xmlns:a16="http://schemas.microsoft.com/office/drawing/2014/main" id="{2235DF40-D0A6-5F43-9E17-A90FFDE07022}"/>
              </a:ext>
            </a:extLst>
          </p:cNvPr>
          <p:cNvSpPr>
            <a:spLocks noChangeShapeType="1"/>
          </p:cNvSpPr>
          <p:nvPr/>
        </p:nvSpPr>
        <p:spPr bwMode="auto">
          <a:xfrm>
            <a:off x="762000" y="914400"/>
            <a:ext cx="7704138"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52581" name="Line 4">
            <a:extLst>
              <a:ext uri="{FF2B5EF4-FFF2-40B4-BE49-F238E27FC236}">
                <a16:creationId xmlns:a16="http://schemas.microsoft.com/office/drawing/2014/main" id="{503DCD10-4152-F843-96AD-1ED51A125610}"/>
              </a:ext>
            </a:extLst>
          </p:cNvPr>
          <p:cNvSpPr>
            <a:spLocks noChangeShapeType="1"/>
          </p:cNvSpPr>
          <p:nvPr/>
        </p:nvSpPr>
        <p:spPr bwMode="auto">
          <a:xfrm>
            <a:off x="685800" y="6096000"/>
            <a:ext cx="7704138"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pic>
        <p:nvPicPr>
          <p:cNvPr id="152582" name="图片 1">
            <a:extLst>
              <a:ext uri="{FF2B5EF4-FFF2-40B4-BE49-F238E27FC236}">
                <a16:creationId xmlns:a16="http://schemas.microsoft.com/office/drawing/2014/main" id="{895FD374-FDAC-1948-A28F-9665A0096A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03325"/>
            <a:ext cx="52578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3" descr="Light downward diagonal">
            <a:extLst>
              <a:ext uri="{FF2B5EF4-FFF2-40B4-BE49-F238E27FC236}">
                <a16:creationId xmlns:a16="http://schemas.microsoft.com/office/drawing/2014/main" id="{2479608A-04CE-454D-8E62-1EF953E2CBB8}"/>
              </a:ext>
            </a:extLst>
          </p:cNvPr>
          <p:cNvSpPr txBox="1">
            <a:spLocks noChangeArrowheads="1"/>
          </p:cNvSpPr>
          <p:nvPr/>
        </p:nvSpPr>
        <p:spPr bwMode="auto">
          <a:xfrm>
            <a:off x="706598" y="5369719"/>
            <a:ext cx="7700963" cy="646113"/>
          </a:xfrm>
          <a:prstGeom prst="rect">
            <a:avLst/>
          </a:prstGeom>
          <a:pattFill prst="ltDnDiag">
            <a:fgClr>
              <a:schemeClr val="accent1"/>
            </a:fgClr>
            <a:bgClr>
              <a:schemeClr val="bg1"/>
            </a:bgClr>
          </a:pattFill>
          <a:ln w="38100" cmpd="dbl">
            <a:solidFill>
              <a:srgbClr val="CC3300"/>
            </a:solidFill>
            <a:miter lim="800000"/>
          </a:ln>
          <a:effectLst/>
        </p:spPr>
        <p:txBody>
          <a:bodyPr>
            <a:spAutoFit/>
          </a:bodyPr>
          <a:lstStyle>
            <a:lvl1pPr marL="457200" indent="-457200" eaLnBrk="0" hangingPunct="0">
              <a:defRPr sz="2400">
                <a:solidFill>
                  <a:schemeClr val="tx1"/>
                </a:solidFill>
                <a:latin typeface="Times New Roman" panose="02020603050405020304" charset="0"/>
              </a:defRPr>
            </a:lvl1pPr>
            <a:lvl2pPr marL="914400" indent="-457200" eaLnBrk="0" hangingPunct="0">
              <a:defRPr sz="2400">
                <a:solidFill>
                  <a:schemeClr val="tx1"/>
                </a:solidFill>
                <a:latin typeface="Times New Roman" panose="02020603050405020304" charset="0"/>
              </a:defRPr>
            </a:lvl2pPr>
            <a:lvl3pPr marL="1371600" indent="-457200" eaLnBrk="0" hangingPunct="0">
              <a:defRPr sz="2400">
                <a:solidFill>
                  <a:schemeClr val="tx1"/>
                </a:solidFill>
                <a:latin typeface="Times New Roman" panose="02020603050405020304" charset="0"/>
              </a:defRPr>
            </a:lvl3pPr>
            <a:lvl4pPr marL="1828800" indent="-457200" eaLnBrk="0" hangingPunct="0">
              <a:defRPr sz="2400">
                <a:solidFill>
                  <a:schemeClr val="tx1"/>
                </a:solidFill>
                <a:latin typeface="Times New Roman" panose="02020603050405020304" charset="0"/>
              </a:defRPr>
            </a:lvl4pPr>
            <a:lvl5pPr marL="2286000" indent="-457200" eaLnBrk="0" hangingPunct="0">
              <a:defRPr sz="2400">
                <a:solidFill>
                  <a:schemeClr val="tx1"/>
                </a:solidFill>
                <a:latin typeface="Times New Roman" panose="02020603050405020304" charset="0"/>
              </a:defRPr>
            </a:lvl5pPr>
            <a:lvl6pPr marL="2743200" indent="-457200" eaLnBrk="0" fontAlgn="base" hangingPunct="0">
              <a:spcBef>
                <a:spcPct val="0"/>
              </a:spcBef>
              <a:spcAft>
                <a:spcPct val="0"/>
              </a:spcAft>
              <a:defRPr sz="2400">
                <a:solidFill>
                  <a:schemeClr val="tx1"/>
                </a:solidFill>
                <a:latin typeface="Times New Roman" panose="02020603050405020304" charset="0"/>
              </a:defRPr>
            </a:lvl6pPr>
            <a:lvl7pPr marL="3200400" indent="-457200" eaLnBrk="0" fontAlgn="base" hangingPunct="0">
              <a:spcBef>
                <a:spcPct val="0"/>
              </a:spcBef>
              <a:spcAft>
                <a:spcPct val="0"/>
              </a:spcAft>
              <a:defRPr sz="2400">
                <a:solidFill>
                  <a:schemeClr val="tx1"/>
                </a:solidFill>
                <a:latin typeface="Times New Roman" panose="02020603050405020304" charset="0"/>
              </a:defRPr>
            </a:lvl7pPr>
            <a:lvl8pPr marL="3657600" indent="-457200" eaLnBrk="0" fontAlgn="base" hangingPunct="0">
              <a:spcBef>
                <a:spcPct val="0"/>
              </a:spcBef>
              <a:spcAft>
                <a:spcPct val="0"/>
              </a:spcAft>
              <a:defRPr sz="2400">
                <a:solidFill>
                  <a:schemeClr val="tx1"/>
                </a:solidFill>
                <a:latin typeface="Times New Roman" panose="02020603050405020304" charset="0"/>
              </a:defRPr>
            </a:lvl8pPr>
            <a:lvl9pPr marL="4114800" indent="-457200" eaLnBrk="0" fontAlgn="base" hangingPunct="0">
              <a:spcBef>
                <a:spcPct val="0"/>
              </a:spcBef>
              <a:spcAft>
                <a:spcPct val="0"/>
              </a:spcAft>
              <a:defRPr sz="2400">
                <a:solidFill>
                  <a:schemeClr val="tx1"/>
                </a:solidFill>
                <a:latin typeface="Times New Roman" panose="02020603050405020304" charset="0"/>
              </a:defRPr>
            </a:lvl9pPr>
          </a:lstStyle>
          <a:p>
            <a:pPr eaLnBrk="1" hangingPunct="1">
              <a:spcBef>
                <a:spcPct val="20000"/>
              </a:spcBef>
              <a:buFontTx/>
              <a:buChar char="•"/>
              <a:defRPr/>
            </a:pPr>
            <a:r>
              <a:rPr lang="en-US" altLang="zh-CN" sz="1200" dirty="0">
                <a:latin typeface="Arial" panose="020B0604020202020204" pitchFamily="34" charset="0"/>
              </a:rPr>
              <a:t>STAR</a:t>
            </a:r>
            <a:r>
              <a:rPr lang="en-US" altLang="zh-CN" sz="1200" dirty="0">
                <a:latin typeface="Arial" panose="020B0604020202020204" pitchFamily="34" charset="0"/>
                <a:sym typeface="Wingdings" panose="05000000000000000000"/>
              </a:rPr>
              <a:t>:NPA</a:t>
            </a:r>
            <a:r>
              <a:rPr lang="en-US" altLang="zh-CN" sz="1200" u="sng" dirty="0">
                <a:latin typeface="Arial" panose="020B0604020202020204" pitchFamily="34" charset="0"/>
                <a:sym typeface="Wingdings" panose="05000000000000000000"/>
              </a:rPr>
              <a:t>757</a:t>
            </a:r>
            <a:r>
              <a:rPr lang="en-US" altLang="zh-CN" sz="1200" dirty="0">
                <a:latin typeface="Arial" panose="020B0604020202020204" pitchFamily="34" charset="0"/>
                <a:sym typeface="Wingdings" panose="05000000000000000000"/>
              </a:rPr>
              <a:t>,102(05)</a:t>
            </a:r>
            <a:r>
              <a:rPr lang="zh-CN" altLang="en-US" sz="1200" dirty="0">
                <a:latin typeface="Arial" panose="020B0604020202020204" pitchFamily="34" charset="0"/>
                <a:sym typeface="Wingdings" panose="05000000000000000000"/>
              </a:rPr>
              <a:t> </a:t>
            </a:r>
            <a:r>
              <a:rPr lang="en-US" altLang="zh-CN" sz="1200" dirty="0">
                <a:latin typeface="Arial" panose="020B0604020202020204" pitchFamily="34" charset="0"/>
                <a:sym typeface="Wingdings" panose="05000000000000000000"/>
              </a:rPr>
              <a:t>,</a:t>
            </a:r>
            <a:r>
              <a:rPr lang="zh-CN" altLang="en-US" sz="1200" dirty="0">
                <a:latin typeface="Arial" panose="020B0604020202020204" pitchFamily="34" charset="0"/>
                <a:sym typeface="Wingdings" panose="05000000000000000000"/>
              </a:rPr>
              <a:t> </a:t>
            </a:r>
            <a:r>
              <a:rPr lang="en-US" altLang="zh-CN" sz="1200" dirty="0">
                <a:latin typeface="Arial" panose="020B0604020202020204" pitchFamily="34" charset="0"/>
              </a:rPr>
              <a:t>(F.</a:t>
            </a:r>
            <a:r>
              <a:rPr lang="zh-CN" altLang="en-US" sz="1200" dirty="0">
                <a:latin typeface="Arial" panose="020B0604020202020204" pitchFamily="34" charset="0"/>
              </a:rPr>
              <a:t> </a:t>
            </a:r>
            <a:r>
              <a:rPr lang="en-US" altLang="zh-CN" sz="1200" dirty="0">
                <a:latin typeface="Arial" panose="020B0604020202020204" pitchFamily="34" charset="0"/>
              </a:rPr>
              <a:t>Wang)</a:t>
            </a:r>
            <a:r>
              <a:rPr lang="zh-CN" altLang="en-US" sz="1200" dirty="0">
                <a:latin typeface="Arial" panose="020B0604020202020204" pitchFamily="34" charset="0"/>
              </a:rPr>
              <a:t> </a:t>
            </a:r>
            <a:r>
              <a:rPr lang="en-US" altLang="zh-CN" sz="1200" dirty="0">
                <a:solidFill>
                  <a:srgbClr val="FF0000"/>
                </a:solidFill>
              </a:rPr>
              <a:t>NPA</a:t>
            </a:r>
            <a:r>
              <a:rPr lang="en-US" altLang="zh-CN" sz="1200" u="sng" dirty="0">
                <a:solidFill>
                  <a:srgbClr val="FF0000"/>
                </a:solidFill>
              </a:rPr>
              <a:t>715</a:t>
            </a:r>
            <a:r>
              <a:rPr lang="en-US" altLang="zh-CN" sz="1200" dirty="0">
                <a:solidFill>
                  <a:srgbClr val="FF0000"/>
                </a:solidFill>
              </a:rPr>
              <a:t>, 466c (03) </a:t>
            </a:r>
            <a:r>
              <a:rPr lang="en-US" altLang="zh-CN" sz="1200" dirty="0"/>
              <a:t>;</a:t>
            </a:r>
            <a:endParaRPr lang="zh-CN" altLang="en-US" sz="1200" dirty="0">
              <a:latin typeface="Arial" panose="020B0604020202020204" pitchFamily="34" charset="0"/>
              <a:sym typeface="Wingdings" panose="05000000000000000000"/>
            </a:endParaRPr>
          </a:p>
          <a:p>
            <a:pPr>
              <a:spcBef>
                <a:spcPct val="20000"/>
              </a:spcBef>
              <a:buFontTx/>
              <a:buChar char="•"/>
              <a:defRPr/>
            </a:pPr>
            <a:r>
              <a:rPr lang="en-US" altLang="zh-CN" sz="1200" dirty="0">
                <a:latin typeface="Arial" panose="020B0604020202020204" pitchFamily="34" charset="0"/>
              </a:rPr>
              <a:t>P. Braun-</a:t>
            </a:r>
            <a:r>
              <a:rPr lang="en-US" altLang="zh-CN" sz="1200" dirty="0" err="1">
                <a:latin typeface="Arial" panose="020B0604020202020204" pitchFamily="34" charset="0"/>
              </a:rPr>
              <a:t>Munzinger</a:t>
            </a:r>
            <a:r>
              <a:rPr lang="en-US" altLang="zh-CN" sz="1200" dirty="0">
                <a:latin typeface="Arial" panose="020B0604020202020204" pitchFamily="34" charset="0"/>
              </a:rPr>
              <a:t>, J. </a:t>
            </a:r>
            <a:r>
              <a:rPr lang="en-US" altLang="zh-CN" sz="1200" dirty="0" err="1">
                <a:latin typeface="Arial" panose="020B0604020202020204" pitchFamily="34" charset="0"/>
              </a:rPr>
              <a:t>Stachel</a:t>
            </a:r>
            <a:r>
              <a:rPr lang="en-US" altLang="zh-CN" sz="1200" dirty="0">
                <a:latin typeface="Arial" panose="020B0604020202020204" pitchFamily="34" charset="0"/>
              </a:rPr>
              <a:t>, J. </a:t>
            </a:r>
            <a:r>
              <a:rPr lang="en-US" altLang="zh-CN" sz="1200" dirty="0" err="1">
                <a:latin typeface="Arial" panose="020B0604020202020204" pitchFamily="34" charset="0"/>
              </a:rPr>
              <a:t>Wessels</a:t>
            </a:r>
            <a:r>
              <a:rPr lang="en-US" altLang="zh-CN" sz="1200" dirty="0">
                <a:latin typeface="Arial" panose="020B0604020202020204" pitchFamily="34" charset="0"/>
              </a:rPr>
              <a:t>, N. Xu, Phys. </a:t>
            </a:r>
            <a:r>
              <a:rPr lang="en-US" altLang="zh-CN" sz="1200" dirty="0" err="1">
                <a:latin typeface="Arial" panose="020B0604020202020204" pitchFamily="34" charset="0"/>
              </a:rPr>
              <a:t>Lett</a:t>
            </a:r>
            <a:r>
              <a:rPr lang="en-US" altLang="zh-CN" sz="1200" dirty="0">
                <a:latin typeface="Arial" panose="020B0604020202020204" pitchFamily="34" charset="0"/>
              </a:rPr>
              <a:t>. B 344 (1995) 43;</a:t>
            </a:r>
          </a:p>
          <a:p>
            <a:pPr>
              <a:spcBef>
                <a:spcPct val="20000"/>
              </a:spcBef>
              <a:buFontTx/>
              <a:buChar char="•"/>
              <a:defRPr/>
            </a:pPr>
            <a:r>
              <a:rPr lang="en-US" altLang="zh-CN" sz="1200" dirty="0">
                <a:latin typeface="Arial" panose="020B0604020202020204" pitchFamily="34" charset="0"/>
              </a:rPr>
              <a:t>P. Braun-</a:t>
            </a:r>
            <a:r>
              <a:rPr lang="en-US" altLang="zh-CN" sz="1200" dirty="0" err="1">
                <a:latin typeface="Arial" panose="020B0604020202020204" pitchFamily="34" charset="0"/>
              </a:rPr>
              <a:t>Munzinger</a:t>
            </a:r>
            <a:r>
              <a:rPr lang="en-US" altLang="zh-CN" sz="1200" dirty="0">
                <a:latin typeface="Arial" panose="020B0604020202020204" pitchFamily="34" charset="0"/>
              </a:rPr>
              <a:t>, I. </a:t>
            </a:r>
            <a:r>
              <a:rPr lang="en-US" altLang="zh-CN" sz="1200" dirty="0" err="1">
                <a:latin typeface="Arial" panose="020B0604020202020204" pitchFamily="34" charset="0"/>
              </a:rPr>
              <a:t>Heppe</a:t>
            </a:r>
            <a:r>
              <a:rPr lang="en-US" altLang="zh-CN" sz="1200" dirty="0">
                <a:latin typeface="Arial" panose="020B0604020202020204" pitchFamily="34" charset="0"/>
              </a:rPr>
              <a:t>, J. </a:t>
            </a:r>
            <a:r>
              <a:rPr lang="en-US" altLang="zh-CN" sz="1200" dirty="0" err="1">
                <a:latin typeface="Arial" panose="020B0604020202020204" pitchFamily="34" charset="0"/>
              </a:rPr>
              <a:t>Stachel</a:t>
            </a:r>
            <a:r>
              <a:rPr lang="en-US" altLang="zh-CN" sz="1200" dirty="0">
                <a:latin typeface="Arial" panose="020B0604020202020204" pitchFamily="34" charset="0"/>
              </a:rPr>
              <a:t>, Phys. </a:t>
            </a:r>
            <a:r>
              <a:rPr lang="en-US" altLang="zh-CN" sz="1200" dirty="0" err="1">
                <a:latin typeface="Arial" panose="020B0604020202020204" pitchFamily="34" charset="0"/>
              </a:rPr>
              <a:t>Lett</a:t>
            </a:r>
            <a:r>
              <a:rPr lang="en-US" altLang="zh-CN" sz="1200" dirty="0">
                <a:latin typeface="Arial" panose="020B0604020202020204" pitchFamily="34" charset="0"/>
              </a:rPr>
              <a:t>. B 465 (1999) 15.</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a:extLst>
              <a:ext uri="{FF2B5EF4-FFF2-40B4-BE49-F238E27FC236}">
                <a16:creationId xmlns:a16="http://schemas.microsoft.com/office/drawing/2014/main" id="{8A12F34B-AEFD-5843-9D89-E279376F38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93D03C-A210-C741-BE06-37998D80CF81}"/>
              </a:ext>
            </a:extLst>
          </p:cNvPr>
          <p:cNvSpPr>
            <a:spLocks noGrp="1"/>
          </p:cNvSpPr>
          <p:nvPr>
            <p:ph type="title"/>
          </p:nvPr>
        </p:nvSpPr>
        <p:spPr>
          <a:xfrm>
            <a:off x="457200" y="274638"/>
            <a:ext cx="8229600" cy="706090"/>
          </a:xfrm>
        </p:spPr>
        <p:txBody>
          <a:bodyPr/>
          <a:lstStyle/>
          <a:p>
            <a:r>
              <a:rPr lang="en" altLang="zh-CN" sz="3600" dirty="0"/>
              <a:t>Blast Wave Fits: LHC </a:t>
            </a:r>
            <a:endParaRPr kumimoji="1" lang="zh-CN" altLang="en-US" sz="3600" dirty="0"/>
          </a:p>
        </p:txBody>
      </p:sp>
      <p:sp>
        <p:nvSpPr>
          <p:cNvPr id="5" name="矩形 4">
            <a:extLst>
              <a:ext uri="{FF2B5EF4-FFF2-40B4-BE49-F238E27FC236}">
                <a16:creationId xmlns:a16="http://schemas.microsoft.com/office/drawing/2014/main" id="{8F91F8FA-974A-004D-BA74-59506C073EB0}"/>
              </a:ext>
            </a:extLst>
          </p:cNvPr>
          <p:cNvSpPr/>
          <p:nvPr/>
        </p:nvSpPr>
        <p:spPr>
          <a:xfrm>
            <a:off x="1043608" y="5013176"/>
            <a:ext cx="7931224" cy="2154436"/>
          </a:xfrm>
          <a:prstGeom prst="rect">
            <a:avLst/>
          </a:prstGeom>
        </p:spPr>
        <p:txBody>
          <a:bodyPr wrap="square">
            <a:spAutoFit/>
          </a:bodyPr>
          <a:lstStyle/>
          <a:p>
            <a:r>
              <a:rPr lang="en" altLang="zh-CN" sz="2400" b="1" dirty="0"/>
              <a:t>Kinetic Freeze-out </a:t>
            </a:r>
            <a:r>
              <a:rPr lang="en" altLang="zh-CN" sz="2400" dirty="0">
                <a:latin typeface="ArialMT"/>
              </a:rPr>
              <a:t>at LHC similar to that from RHIC. Collective velocity parameter </a:t>
            </a:r>
            <a:r>
              <a:rPr lang="el-GR" altLang="zh-CN" sz="2400" b="1" i="1" dirty="0">
                <a:solidFill>
                  <a:srgbClr val="7F0000"/>
                </a:solidFill>
              </a:rPr>
              <a:t>β </a:t>
            </a:r>
            <a:r>
              <a:rPr lang="en" altLang="zh-CN" sz="2400" dirty="0">
                <a:latin typeface="ArialMT"/>
              </a:rPr>
              <a:t>is stronger in the most central collisions =&gt; Stronger collective expansion at LHC! </a:t>
            </a:r>
          </a:p>
          <a:p>
            <a:endParaRPr lang="en" altLang="zh-CN" sz="2400" dirty="0"/>
          </a:p>
          <a:p>
            <a:r>
              <a:rPr lang="en" altLang="zh-CN" sz="1400" dirty="0">
                <a:latin typeface="ArialMT"/>
              </a:rPr>
              <a:t>ALICE: B. </a:t>
            </a:r>
            <a:r>
              <a:rPr lang="en" altLang="zh-CN" sz="1400" dirty="0" err="1">
                <a:latin typeface="ArialMT"/>
              </a:rPr>
              <a:t>Abelev</a:t>
            </a:r>
            <a:r>
              <a:rPr lang="en" altLang="zh-CN" sz="1400" dirty="0">
                <a:latin typeface="ArialMT"/>
              </a:rPr>
              <a:t> et al, Phys. Rev. Lett. </a:t>
            </a:r>
            <a:r>
              <a:rPr lang="en" altLang="zh-CN" sz="1400" b="1" dirty="0"/>
              <a:t>109</a:t>
            </a:r>
            <a:r>
              <a:rPr lang="en" altLang="zh-CN" sz="1400" dirty="0">
                <a:latin typeface="ArialMT"/>
              </a:rPr>
              <a:t>, (12) 252301; Phys. Rev. </a:t>
            </a:r>
            <a:r>
              <a:rPr lang="en" altLang="zh-CN" sz="1400" b="1" dirty="0"/>
              <a:t>C88</a:t>
            </a:r>
            <a:r>
              <a:rPr lang="en" altLang="zh-CN" sz="1400" dirty="0">
                <a:latin typeface="ArialMT"/>
              </a:rPr>
              <a:t>, (13) 044910 </a:t>
            </a:r>
            <a:endParaRPr lang="en" altLang="zh-CN" sz="1400" dirty="0">
              <a:effectLst/>
            </a:endParaRPr>
          </a:p>
        </p:txBody>
      </p:sp>
      <p:pic>
        <p:nvPicPr>
          <p:cNvPr id="6" name="图片 5">
            <a:extLst>
              <a:ext uri="{FF2B5EF4-FFF2-40B4-BE49-F238E27FC236}">
                <a16:creationId xmlns:a16="http://schemas.microsoft.com/office/drawing/2014/main" id="{644979D0-1FFE-614A-9D19-4DF7E4121F51}"/>
              </a:ext>
            </a:extLst>
          </p:cNvPr>
          <p:cNvPicPr>
            <a:picLocks noChangeAspect="1"/>
          </p:cNvPicPr>
          <p:nvPr/>
        </p:nvPicPr>
        <p:blipFill>
          <a:blip r:embed="rId2"/>
          <a:stretch>
            <a:fillRect/>
          </a:stretch>
        </p:blipFill>
        <p:spPr>
          <a:xfrm>
            <a:off x="1763688" y="1069328"/>
            <a:ext cx="5040669" cy="3816424"/>
          </a:xfrm>
          <a:prstGeom prst="rect">
            <a:avLst/>
          </a:prstGeom>
        </p:spPr>
      </p:pic>
      <p:sp>
        <p:nvSpPr>
          <p:cNvPr id="8" name="文本框 7">
            <a:extLst>
              <a:ext uri="{FF2B5EF4-FFF2-40B4-BE49-F238E27FC236}">
                <a16:creationId xmlns:a16="http://schemas.microsoft.com/office/drawing/2014/main" id="{7E45A227-6526-E041-89D5-A7AD07BF6DC8}"/>
              </a:ext>
            </a:extLst>
          </p:cNvPr>
          <p:cNvSpPr txBox="1"/>
          <p:nvPr/>
        </p:nvSpPr>
        <p:spPr>
          <a:xfrm>
            <a:off x="6876256" y="3134125"/>
            <a:ext cx="1954560" cy="646331"/>
          </a:xfrm>
          <a:prstGeom prst="rect">
            <a:avLst/>
          </a:prstGeom>
          <a:noFill/>
        </p:spPr>
        <p:txBody>
          <a:bodyPr wrap="square" rtlCol="0">
            <a:spAutoFit/>
          </a:bodyPr>
          <a:lstStyle/>
          <a:p>
            <a:r>
              <a:rPr kumimoji="1" lang="en-US" altLang="zh-CN" sz="1800" dirty="0"/>
              <a:t>N.</a:t>
            </a:r>
            <a:r>
              <a:rPr kumimoji="1" lang="zh-CN" altLang="en-US" sz="1800" dirty="0"/>
              <a:t> </a:t>
            </a:r>
            <a:r>
              <a:rPr kumimoji="1" lang="en-US" altLang="zh-CN" sz="1800" dirty="0" err="1"/>
              <a:t>Jacazio</a:t>
            </a:r>
            <a:r>
              <a:rPr kumimoji="1" lang="zh-CN" altLang="en-US" sz="1800" dirty="0"/>
              <a:t> </a:t>
            </a:r>
            <a:r>
              <a:rPr kumimoji="1" lang="en-US" altLang="zh-CN" sz="1800" dirty="0"/>
              <a:t>ALICE</a:t>
            </a:r>
            <a:r>
              <a:rPr kumimoji="1" lang="zh-CN" altLang="en-US" sz="1800" dirty="0"/>
              <a:t> </a:t>
            </a:r>
            <a:r>
              <a:rPr kumimoji="1" lang="en-US" altLang="zh-CN" sz="1800" dirty="0"/>
              <a:t>QM2017</a:t>
            </a:r>
            <a:endParaRPr kumimoji="1" lang="zh-CN" altLang="en-US" sz="1800" dirty="0"/>
          </a:p>
        </p:txBody>
      </p:sp>
      <p:sp>
        <p:nvSpPr>
          <p:cNvPr id="7" name="Line 26">
            <a:extLst>
              <a:ext uri="{FF2B5EF4-FFF2-40B4-BE49-F238E27FC236}">
                <a16:creationId xmlns:a16="http://schemas.microsoft.com/office/drawing/2014/main" id="{EF6E0345-F8C7-3746-85C4-6B3EFE5BB8E3}"/>
              </a:ext>
            </a:extLst>
          </p:cNvPr>
          <p:cNvSpPr>
            <a:spLocks noChangeShapeType="1"/>
          </p:cNvSpPr>
          <p:nvPr/>
        </p:nvSpPr>
        <p:spPr bwMode="auto">
          <a:xfrm flipV="1">
            <a:off x="395288" y="990600"/>
            <a:ext cx="8353425" cy="0"/>
          </a:xfrm>
          <a:prstGeom prst="line">
            <a:avLst/>
          </a:prstGeom>
          <a:noFill/>
          <a:ln w="444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Tree>
    <p:extLst>
      <p:ext uri="{BB962C8B-B14F-4D97-AF65-F5344CB8AC3E}">
        <p14:creationId xmlns:p14="http://schemas.microsoft.com/office/powerpoint/2010/main" val="3191099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a:xfrm>
            <a:off x="1219200" y="76200"/>
            <a:ext cx="6705600" cy="1143000"/>
          </a:xfrm>
        </p:spPr>
        <p:txBody>
          <a:bodyPr/>
          <a:lstStyle/>
          <a:p>
            <a:r>
              <a:rPr lang="en-US" altLang="zh-CN" sz="3600" dirty="0">
                <a:effectLst/>
              </a:rPr>
              <a:t>Compare with Model Results</a:t>
            </a:r>
            <a:endParaRPr lang="en-US" altLang="zh-CN" sz="3600" dirty="0"/>
          </a:p>
        </p:txBody>
      </p:sp>
      <p:pic>
        <p:nvPicPr>
          <p:cNvPr id="370691" name="Picture 3" descr="hydro_mpt_200gev.pdf                                           0012FE94Macintosh HD                   B7464D7A:"/>
          <p:cNvPicPr>
            <a:picLocks noChangeAspect="1" noChangeArrowheads="1"/>
          </p:cNvPicPr>
          <p:nvPr/>
        </p:nvPicPr>
        <p:blipFill>
          <a:blip r:embed="rId2">
            <a:extLst>
              <a:ext uri="{28A0092B-C50C-407E-A947-70E740481C1C}">
                <a14:useLocalDpi xmlns:a14="http://schemas.microsoft.com/office/drawing/2010/main" val="0"/>
              </a:ext>
            </a:extLst>
          </a:blip>
          <a:srcRect t="5878" b="10364"/>
          <a:stretch>
            <a:fillRect/>
          </a:stretch>
        </p:blipFill>
        <p:spPr bwMode="auto">
          <a:xfrm>
            <a:off x="990600" y="1143000"/>
            <a:ext cx="6858000" cy="3941763"/>
          </a:xfrm>
          <a:prstGeom prst="rect">
            <a:avLst/>
          </a:prstGeom>
          <a:noFill/>
          <a:extLst>
            <a:ext uri="{909E8E84-426E-40DD-AFC4-6F175D3DCCD1}">
              <a14:hiddenFill xmlns:a14="http://schemas.microsoft.com/office/drawing/2010/main">
                <a:solidFill>
                  <a:srgbClr val="FFFFFF"/>
                </a:solidFill>
              </a14:hiddenFill>
            </a:ext>
          </a:extLst>
        </p:spPr>
      </p:pic>
      <p:sp>
        <p:nvSpPr>
          <p:cNvPr id="370692" name="Text Box 4"/>
          <p:cNvSpPr txBox="1">
            <a:spLocks noChangeArrowheads="1"/>
          </p:cNvSpPr>
          <p:nvPr/>
        </p:nvSpPr>
        <p:spPr bwMode="auto">
          <a:xfrm>
            <a:off x="304800" y="5308600"/>
            <a:ext cx="8610600" cy="1384995"/>
          </a:xfrm>
          <a:prstGeom prst="rect">
            <a:avLst/>
          </a:prstGeom>
          <a:noFill/>
          <a:ln w="9525">
            <a:solidFill>
              <a:srgbClr val="F3961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zh-CN" sz="2400" dirty="0"/>
              <a:t>Model results fit to </a:t>
            </a:r>
            <a:r>
              <a:rPr lang="en-US" altLang="zh-CN" sz="2400" i="1" dirty="0">
                <a:sym typeface="Symbol" charset="2"/>
              </a:rPr>
              <a:t></a:t>
            </a:r>
            <a:r>
              <a:rPr lang="en-US" altLang="zh-CN" sz="2400" i="1" dirty="0"/>
              <a:t>, K, p</a:t>
            </a:r>
            <a:r>
              <a:rPr lang="en-US" altLang="zh-CN" sz="2400" dirty="0"/>
              <a:t> spectra well, but over predicted &lt;</a:t>
            </a:r>
            <a:r>
              <a:rPr lang="en-US" altLang="zh-CN" sz="2400" dirty="0" err="1"/>
              <a:t>p</a:t>
            </a:r>
            <a:r>
              <a:rPr lang="en-US" altLang="zh-CN" sz="2400" baseline="-25000" dirty="0" err="1"/>
              <a:t>T</a:t>
            </a:r>
            <a:r>
              <a:rPr lang="en-US" altLang="zh-CN" sz="2400" dirty="0"/>
              <a:t>&gt; for multi-strange hadrons - </a:t>
            </a:r>
            <a:r>
              <a:rPr lang="en-US" altLang="zh-CN" sz="2400" b="1" dirty="0">
                <a:solidFill>
                  <a:srgbClr val="CC0000"/>
                </a:solidFill>
              </a:rPr>
              <a:t>Do they freeze-out earlier?</a:t>
            </a:r>
            <a:endParaRPr lang="en-US" altLang="zh-CN" sz="2400" dirty="0"/>
          </a:p>
          <a:p>
            <a:pPr>
              <a:buFont typeface="Times" charset="0"/>
              <a:buNone/>
            </a:pPr>
            <a:endParaRPr lang="en-US" altLang="zh-CN" sz="2400" i="1" dirty="0"/>
          </a:p>
          <a:p>
            <a:pPr>
              <a:buFont typeface="Times" charset="0"/>
              <a:buNone/>
            </a:pPr>
            <a:r>
              <a:rPr lang="en-US" altLang="zh-CN" sz="1200" i="1" dirty="0"/>
              <a:t>Phys. Rev. </a:t>
            </a:r>
            <a:r>
              <a:rPr lang="en-US" altLang="zh-CN" sz="1200" b="1" i="1" u="sng" dirty="0"/>
              <a:t>C69</a:t>
            </a:r>
            <a:r>
              <a:rPr lang="en-US" altLang="zh-CN" sz="1200" i="1" dirty="0"/>
              <a:t>  034909 (04); Phys. Rev. </a:t>
            </a:r>
            <a:r>
              <a:rPr lang="en-US" altLang="zh-CN" sz="1200" i="1" dirty="0" err="1"/>
              <a:t>Lett</a:t>
            </a:r>
            <a:r>
              <a:rPr lang="en-US" altLang="zh-CN" sz="1200" i="1" dirty="0"/>
              <a:t>. </a:t>
            </a:r>
            <a:r>
              <a:rPr lang="en-US" altLang="zh-CN" sz="1200" b="1" i="1" u="sng" dirty="0"/>
              <a:t>92</a:t>
            </a:r>
            <a:r>
              <a:rPr lang="en-US" altLang="zh-CN" sz="1200" i="1" dirty="0"/>
              <a:t>, 112301(04); </a:t>
            </a:r>
            <a:r>
              <a:rPr lang="en-US" altLang="zh-CN" sz="1200" b="1" i="1" u="sng" dirty="0"/>
              <a:t>92</a:t>
            </a:r>
            <a:r>
              <a:rPr lang="en-US" altLang="zh-CN" sz="1200" i="1" dirty="0"/>
              <a:t>, 182301(04); P. Kolb et al., Phys. Rev. </a:t>
            </a:r>
            <a:r>
              <a:rPr lang="en-US" altLang="zh-CN" sz="1200" b="1" i="1" u="sng" dirty="0"/>
              <a:t>C67</a:t>
            </a:r>
            <a:r>
              <a:rPr lang="en-US" altLang="zh-CN" sz="1200" i="1" dirty="0"/>
              <a:t> 044903(03)</a:t>
            </a:r>
          </a:p>
        </p:txBody>
      </p:sp>
      <p:sp>
        <p:nvSpPr>
          <p:cNvPr id="5" name="Line 26">
            <a:extLst>
              <a:ext uri="{FF2B5EF4-FFF2-40B4-BE49-F238E27FC236}">
                <a16:creationId xmlns:a16="http://schemas.microsoft.com/office/drawing/2014/main" id="{F6C4D2A3-B91C-2E44-9027-E1C0364858B7}"/>
              </a:ext>
            </a:extLst>
          </p:cNvPr>
          <p:cNvSpPr>
            <a:spLocks noChangeShapeType="1"/>
          </p:cNvSpPr>
          <p:nvPr/>
        </p:nvSpPr>
        <p:spPr bwMode="auto">
          <a:xfrm flipV="1">
            <a:off x="395288" y="990600"/>
            <a:ext cx="8353425" cy="0"/>
          </a:xfrm>
          <a:prstGeom prst="line">
            <a:avLst/>
          </a:prstGeom>
          <a:noFill/>
          <a:ln w="444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Tree>
    <p:extLst>
      <p:ext uri="{BB962C8B-B14F-4D97-AF65-F5344CB8AC3E}">
        <p14:creationId xmlns:p14="http://schemas.microsoft.com/office/powerpoint/2010/main" val="37251169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a:xfrm>
            <a:off x="914400" y="304800"/>
            <a:ext cx="7391400" cy="457200"/>
          </a:xfrm>
        </p:spPr>
        <p:txBody>
          <a:bodyPr/>
          <a:lstStyle/>
          <a:p>
            <a:pPr>
              <a:lnSpc>
                <a:spcPct val="120000"/>
              </a:lnSpc>
            </a:pPr>
            <a:r>
              <a:rPr lang="en-US" altLang="zh-CN" sz="3200" dirty="0"/>
              <a:t>Tests with Transport Model</a:t>
            </a:r>
            <a:endParaRPr lang="en-US" altLang="zh-CN" dirty="0"/>
          </a:p>
        </p:txBody>
      </p:sp>
      <p:pic>
        <p:nvPicPr>
          <p:cNvPr id="325635" name="Picture 3"/>
          <p:cNvPicPr>
            <a:picLocks noChangeAspect="1" noChangeArrowheads="1"/>
          </p:cNvPicPr>
          <p:nvPr/>
        </p:nvPicPr>
        <p:blipFill>
          <a:blip r:embed="rId3">
            <a:extLst>
              <a:ext uri="{28A0092B-C50C-407E-A947-70E740481C1C}">
                <a14:useLocalDpi xmlns:a14="http://schemas.microsoft.com/office/drawing/2010/main" val="0"/>
              </a:ext>
            </a:extLst>
          </a:blip>
          <a:srcRect t="8778" r="5516" b="5344"/>
          <a:stretch>
            <a:fillRect/>
          </a:stretch>
        </p:blipFill>
        <p:spPr bwMode="auto">
          <a:xfrm>
            <a:off x="152400" y="1066800"/>
            <a:ext cx="4343400" cy="3741738"/>
          </a:xfrm>
          <a:prstGeom prst="rect">
            <a:avLst/>
          </a:prstGeom>
          <a:noFill/>
          <a:extLst>
            <a:ext uri="{909E8E84-426E-40DD-AFC4-6F175D3DCCD1}">
              <a14:hiddenFill xmlns:a14="http://schemas.microsoft.com/office/drawing/2010/main">
                <a:solidFill>
                  <a:srgbClr val="FFFFFF"/>
                </a:solidFill>
              </a14:hiddenFill>
            </a:ext>
          </a:extLst>
        </p:spPr>
      </p:pic>
      <p:pic>
        <p:nvPicPr>
          <p:cNvPr id="325636" name="Picture 4"/>
          <p:cNvPicPr>
            <a:picLocks noChangeAspect="1" noChangeArrowheads="1"/>
          </p:cNvPicPr>
          <p:nvPr/>
        </p:nvPicPr>
        <p:blipFill>
          <a:blip r:embed="rId4">
            <a:extLst>
              <a:ext uri="{28A0092B-C50C-407E-A947-70E740481C1C}">
                <a14:useLocalDpi xmlns:a14="http://schemas.microsoft.com/office/drawing/2010/main" val="0"/>
              </a:ext>
            </a:extLst>
          </a:blip>
          <a:srcRect l="3362" t="11882" b="7648"/>
          <a:stretch>
            <a:fillRect/>
          </a:stretch>
        </p:blipFill>
        <p:spPr bwMode="auto">
          <a:xfrm>
            <a:off x="4343400" y="1295400"/>
            <a:ext cx="4381500" cy="3040063"/>
          </a:xfrm>
          <a:prstGeom prst="rect">
            <a:avLst/>
          </a:prstGeom>
          <a:noFill/>
          <a:extLst>
            <a:ext uri="{909E8E84-426E-40DD-AFC4-6F175D3DCCD1}">
              <a14:hiddenFill xmlns:a14="http://schemas.microsoft.com/office/drawing/2010/main">
                <a:solidFill>
                  <a:srgbClr val="FFFFFF"/>
                </a:solidFill>
              </a14:hiddenFill>
            </a:ext>
          </a:extLst>
        </p:spPr>
      </p:pic>
      <p:sp>
        <p:nvSpPr>
          <p:cNvPr id="325637" name="Rectangle 5"/>
          <p:cNvSpPr>
            <a:spLocks noChangeArrowheads="1"/>
          </p:cNvSpPr>
          <p:nvPr/>
        </p:nvSpPr>
        <p:spPr bwMode="auto">
          <a:xfrm>
            <a:off x="762000" y="4953000"/>
            <a:ext cx="7772400" cy="1320800"/>
          </a:xfrm>
          <a:prstGeom prst="rect">
            <a:avLst/>
          </a:prstGeom>
          <a:noFill/>
          <a:ln w="952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spcBef>
                <a:spcPct val="0"/>
              </a:spcBef>
              <a:defRPr>
                <a:solidFill>
                  <a:schemeClr val="tx1"/>
                </a:solidFill>
                <a:latin typeface="Arial" charset="0"/>
                <a:ea typeface="宋体" charset="0"/>
              </a:defRPr>
            </a:lvl1pPr>
            <a:lvl2pPr marL="914400" indent="-457200">
              <a:spcBef>
                <a:spcPct val="0"/>
              </a:spcBef>
              <a:defRPr>
                <a:solidFill>
                  <a:schemeClr val="tx1"/>
                </a:solidFill>
                <a:latin typeface="Arial" charset="0"/>
                <a:ea typeface="宋体" charset="0"/>
              </a:defRPr>
            </a:lvl2pPr>
            <a:lvl3pPr marL="1371600" indent="-457200">
              <a:spcBef>
                <a:spcPct val="0"/>
              </a:spcBef>
              <a:defRPr>
                <a:solidFill>
                  <a:schemeClr val="tx1"/>
                </a:solidFill>
                <a:latin typeface="Arial" charset="0"/>
                <a:ea typeface="宋体" charset="0"/>
              </a:defRPr>
            </a:lvl3pPr>
            <a:lvl4pPr marL="1828800" indent="-457200">
              <a:spcBef>
                <a:spcPct val="0"/>
              </a:spcBef>
              <a:defRPr>
                <a:solidFill>
                  <a:schemeClr val="tx1"/>
                </a:solidFill>
                <a:latin typeface="Arial" charset="0"/>
                <a:ea typeface="宋体" charset="0"/>
              </a:defRPr>
            </a:lvl4pPr>
            <a:lvl5pPr marL="2286000" indent="-457200">
              <a:spcBef>
                <a:spcPct val="0"/>
              </a:spcBef>
              <a:defRPr>
                <a:solidFill>
                  <a:schemeClr val="tx1"/>
                </a:solidFill>
                <a:latin typeface="Arial" charset="0"/>
                <a:ea typeface="宋体" charset="0"/>
              </a:defRPr>
            </a:lvl5pPr>
            <a:lvl6pPr marL="2743200" indent="-457200" fontAlgn="base">
              <a:spcBef>
                <a:spcPct val="0"/>
              </a:spcBef>
              <a:spcAft>
                <a:spcPct val="0"/>
              </a:spcAft>
              <a:defRPr>
                <a:solidFill>
                  <a:schemeClr val="tx1"/>
                </a:solidFill>
                <a:latin typeface="Arial" charset="0"/>
                <a:ea typeface="宋体" charset="0"/>
              </a:defRPr>
            </a:lvl6pPr>
            <a:lvl7pPr marL="3200400" indent="-457200" fontAlgn="base">
              <a:spcBef>
                <a:spcPct val="0"/>
              </a:spcBef>
              <a:spcAft>
                <a:spcPct val="0"/>
              </a:spcAft>
              <a:defRPr>
                <a:solidFill>
                  <a:schemeClr val="tx1"/>
                </a:solidFill>
                <a:latin typeface="Arial" charset="0"/>
                <a:ea typeface="宋体" charset="0"/>
              </a:defRPr>
            </a:lvl7pPr>
            <a:lvl8pPr marL="3657600" indent="-457200" fontAlgn="base">
              <a:spcBef>
                <a:spcPct val="0"/>
              </a:spcBef>
              <a:spcAft>
                <a:spcPct val="0"/>
              </a:spcAft>
              <a:defRPr>
                <a:solidFill>
                  <a:schemeClr val="tx1"/>
                </a:solidFill>
                <a:latin typeface="Arial" charset="0"/>
                <a:ea typeface="宋体" charset="0"/>
              </a:defRPr>
            </a:lvl8pPr>
            <a:lvl9pPr marL="4114800" indent="-457200" fontAlgn="base">
              <a:spcBef>
                <a:spcPct val="0"/>
              </a:spcBef>
              <a:spcAft>
                <a:spcPct val="0"/>
              </a:spcAft>
              <a:defRPr>
                <a:solidFill>
                  <a:schemeClr val="tx1"/>
                </a:solidFill>
                <a:latin typeface="Arial" charset="0"/>
                <a:ea typeface="宋体" charset="0"/>
              </a:defRPr>
            </a:lvl9pPr>
          </a:lstStyle>
          <a:p>
            <a:pPr>
              <a:buFont typeface="Times" charset="0"/>
              <a:buAutoNum type="arabicParenBoth"/>
            </a:pPr>
            <a:r>
              <a:rPr lang="en-US" altLang="zh-CN" sz="2000" dirty="0">
                <a:latin typeface="Times New Roman" charset="0"/>
                <a:ea typeface="GungsuhChe" charset="0"/>
              </a:rPr>
              <a:t>The &lt;</a:t>
            </a:r>
            <a:r>
              <a:rPr lang="en-US" altLang="zh-CN" sz="2000" dirty="0" err="1">
                <a:latin typeface="Times New Roman" charset="0"/>
                <a:ea typeface="GungsuhChe" charset="0"/>
              </a:rPr>
              <a:t>pt</a:t>
            </a:r>
            <a:r>
              <a:rPr lang="en-US" altLang="zh-CN" sz="2000" dirty="0">
                <a:latin typeface="Times New Roman" charset="0"/>
                <a:ea typeface="GungsuhChe" charset="0"/>
              </a:rPr>
              <a:t>&gt; increases vs. centrality  </a:t>
            </a:r>
            <a:r>
              <a:rPr lang="en-US" altLang="zh-CN" sz="2000" dirty="0">
                <a:latin typeface="Times New Roman" charset="0"/>
                <a:ea typeface="GungsuhChe" charset="0"/>
                <a:sym typeface="Symbol" charset="2"/>
              </a:rPr>
              <a:t></a:t>
            </a:r>
            <a:r>
              <a:rPr lang="en-US" altLang="zh-CN" sz="2000" dirty="0">
                <a:latin typeface="Times New Roman" charset="0"/>
                <a:ea typeface="GungsuhChe" charset="0"/>
              </a:rPr>
              <a:t> collective expansion</a:t>
            </a:r>
            <a:r>
              <a:rPr lang="en-US" altLang="zh-CN" sz="1800" b="1" dirty="0">
                <a:latin typeface="Times New Roman" charset="0"/>
                <a:ea typeface="GungsuhChe" charset="0"/>
              </a:rPr>
              <a:t> </a:t>
            </a:r>
            <a:endParaRPr lang="en-US" altLang="zh-CN" sz="2000" dirty="0">
              <a:latin typeface="Times New Roman" charset="0"/>
            </a:endParaRPr>
          </a:p>
          <a:p>
            <a:pPr>
              <a:buFont typeface="Times" charset="0"/>
              <a:buAutoNum type="arabicParenBoth"/>
            </a:pPr>
            <a:r>
              <a:rPr lang="en-US" altLang="zh-CN" sz="2000" dirty="0"/>
              <a:t>Hadronic transport model RQMD calculations reproduced the collectivity for copiously produced hadrons </a:t>
            </a:r>
            <a:r>
              <a:rPr lang="en-US" altLang="zh-CN" sz="2000" dirty="0">
                <a:sym typeface="Symbol" charset="2"/>
              </a:rPr>
              <a:t>, </a:t>
            </a:r>
            <a:r>
              <a:rPr lang="en-US" altLang="zh-CN" sz="2000" dirty="0"/>
              <a:t>K, p. </a:t>
            </a:r>
          </a:p>
          <a:p>
            <a:pPr>
              <a:buFont typeface="Times" charset="0"/>
              <a:buAutoNum type="arabicParenBoth"/>
            </a:pPr>
            <a:r>
              <a:rPr lang="en-US" altLang="zh-CN" sz="2000" b="1" dirty="0">
                <a:solidFill>
                  <a:srgbClr val="FB352F"/>
                </a:solidFill>
              </a:rPr>
              <a:t>Re-scatterings are import for collectivity !</a:t>
            </a:r>
          </a:p>
        </p:txBody>
      </p:sp>
      <p:sp>
        <p:nvSpPr>
          <p:cNvPr id="325639" name="Line 7"/>
          <p:cNvSpPr>
            <a:spLocks noChangeShapeType="1"/>
          </p:cNvSpPr>
          <p:nvPr/>
        </p:nvSpPr>
        <p:spPr bwMode="auto">
          <a:xfrm>
            <a:off x="762000" y="990600"/>
            <a:ext cx="7704138" cy="0"/>
          </a:xfrm>
          <a:prstGeom prst="line">
            <a:avLst/>
          </a:prstGeom>
          <a:noFill/>
          <a:ln w="444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zh-CN" altLang="en-US"/>
          </a:p>
        </p:txBody>
      </p:sp>
    </p:spTree>
    <p:extLst>
      <p:ext uri="{BB962C8B-B14F-4D97-AF65-F5344CB8AC3E}">
        <p14:creationId xmlns:p14="http://schemas.microsoft.com/office/powerpoint/2010/main" val="424613651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a:xfrm>
            <a:off x="762000" y="228600"/>
            <a:ext cx="7473950" cy="609600"/>
          </a:xfrm>
        </p:spPr>
        <p:txBody>
          <a:bodyPr/>
          <a:lstStyle/>
          <a:p>
            <a:r>
              <a:rPr lang="en-US" altLang="zh-CN" sz="4000"/>
              <a:t>Tests with Transport Model</a:t>
            </a:r>
          </a:p>
        </p:txBody>
      </p:sp>
      <p:pic>
        <p:nvPicPr>
          <p:cNvPr id="327683" name="Picture 3"/>
          <p:cNvPicPr>
            <a:picLocks noChangeAspect="1" noChangeArrowheads="1"/>
          </p:cNvPicPr>
          <p:nvPr/>
        </p:nvPicPr>
        <p:blipFill>
          <a:blip r:embed="rId3">
            <a:extLst>
              <a:ext uri="{28A0092B-C50C-407E-A947-70E740481C1C}">
                <a14:useLocalDpi xmlns:a14="http://schemas.microsoft.com/office/drawing/2010/main" val="0"/>
              </a:ext>
            </a:extLst>
          </a:blip>
          <a:srcRect l="2942" t="11882" b="9059"/>
          <a:stretch>
            <a:fillRect/>
          </a:stretch>
        </p:blipFill>
        <p:spPr bwMode="auto">
          <a:xfrm>
            <a:off x="1905000" y="1143000"/>
            <a:ext cx="5486400" cy="3722688"/>
          </a:xfrm>
          <a:prstGeom prst="rect">
            <a:avLst/>
          </a:prstGeom>
          <a:noFill/>
          <a:extLst>
            <a:ext uri="{909E8E84-426E-40DD-AFC4-6F175D3DCCD1}">
              <a14:hiddenFill xmlns:a14="http://schemas.microsoft.com/office/drawing/2010/main">
                <a:solidFill>
                  <a:srgbClr val="FFFFFF"/>
                </a:solidFill>
              </a14:hiddenFill>
            </a:ext>
          </a:extLst>
        </p:spPr>
      </p:pic>
      <p:sp>
        <p:nvSpPr>
          <p:cNvPr id="327684" name="Rectangle 4"/>
          <p:cNvSpPr>
            <a:spLocks noChangeArrowheads="1"/>
          </p:cNvSpPr>
          <p:nvPr/>
        </p:nvSpPr>
        <p:spPr bwMode="auto">
          <a:xfrm>
            <a:off x="838200" y="4953000"/>
            <a:ext cx="7772400" cy="1320800"/>
          </a:xfrm>
          <a:prstGeom prst="rect">
            <a:avLst/>
          </a:prstGeom>
          <a:noFill/>
          <a:ln w="952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spcBef>
                <a:spcPct val="0"/>
              </a:spcBef>
              <a:defRPr>
                <a:solidFill>
                  <a:schemeClr val="tx1"/>
                </a:solidFill>
                <a:latin typeface="Arial" charset="0"/>
                <a:ea typeface="宋体" charset="0"/>
              </a:defRPr>
            </a:lvl1pPr>
            <a:lvl2pPr marL="914400" indent="-457200">
              <a:spcBef>
                <a:spcPct val="0"/>
              </a:spcBef>
              <a:defRPr>
                <a:solidFill>
                  <a:schemeClr val="tx1"/>
                </a:solidFill>
                <a:latin typeface="Arial" charset="0"/>
                <a:ea typeface="宋体" charset="0"/>
              </a:defRPr>
            </a:lvl2pPr>
            <a:lvl3pPr marL="1371600" indent="-457200">
              <a:spcBef>
                <a:spcPct val="0"/>
              </a:spcBef>
              <a:defRPr>
                <a:solidFill>
                  <a:schemeClr val="tx1"/>
                </a:solidFill>
                <a:latin typeface="Arial" charset="0"/>
                <a:ea typeface="宋体" charset="0"/>
              </a:defRPr>
            </a:lvl3pPr>
            <a:lvl4pPr marL="1828800" indent="-457200">
              <a:spcBef>
                <a:spcPct val="0"/>
              </a:spcBef>
              <a:defRPr>
                <a:solidFill>
                  <a:schemeClr val="tx1"/>
                </a:solidFill>
                <a:latin typeface="Arial" charset="0"/>
                <a:ea typeface="宋体" charset="0"/>
              </a:defRPr>
            </a:lvl4pPr>
            <a:lvl5pPr marL="2286000" indent="-457200">
              <a:spcBef>
                <a:spcPct val="0"/>
              </a:spcBef>
              <a:defRPr>
                <a:solidFill>
                  <a:schemeClr val="tx1"/>
                </a:solidFill>
                <a:latin typeface="Arial" charset="0"/>
                <a:ea typeface="宋体" charset="0"/>
              </a:defRPr>
            </a:lvl5pPr>
            <a:lvl6pPr marL="2743200" indent="-457200" fontAlgn="base">
              <a:spcBef>
                <a:spcPct val="0"/>
              </a:spcBef>
              <a:spcAft>
                <a:spcPct val="0"/>
              </a:spcAft>
              <a:defRPr>
                <a:solidFill>
                  <a:schemeClr val="tx1"/>
                </a:solidFill>
                <a:latin typeface="Arial" charset="0"/>
                <a:ea typeface="宋体" charset="0"/>
              </a:defRPr>
            </a:lvl6pPr>
            <a:lvl7pPr marL="3200400" indent="-457200" fontAlgn="base">
              <a:spcBef>
                <a:spcPct val="0"/>
              </a:spcBef>
              <a:spcAft>
                <a:spcPct val="0"/>
              </a:spcAft>
              <a:defRPr>
                <a:solidFill>
                  <a:schemeClr val="tx1"/>
                </a:solidFill>
                <a:latin typeface="Arial" charset="0"/>
                <a:ea typeface="宋体" charset="0"/>
              </a:defRPr>
            </a:lvl7pPr>
            <a:lvl8pPr marL="3657600" indent="-457200" fontAlgn="base">
              <a:spcBef>
                <a:spcPct val="0"/>
              </a:spcBef>
              <a:spcAft>
                <a:spcPct val="0"/>
              </a:spcAft>
              <a:defRPr>
                <a:solidFill>
                  <a:schemeClr val="tx1"/>
                </a:solidFill>
                <a:latin typeface="Arial" charset="0"/>
                <a:ea typeface="宋体" charset="0"/>
              </a:defRPr>
            </a:lvl8pPr>
            <a:lvl9pPr marL="4114800" indent="-457200" fontAlgn="base">
              <a:spcBef>
                <a:spcPct val="0"/>
              </a:spcBef>
              <a:spcAft>
                <a:spcPct val="0"/>
              </a:spcAft>
              <a:defRPr>
                <a:solidFill>
                  <a:schemeClr val="tx1"/>
                </a:solidFill>
                <a:latin typeface="Arial" charset="0"/>
                <a:ea typeface="宋体" charset="0"/>
              </a:defRPr>
            </a:lvl9pPr>
          </a:lstStyle>
          <a:p>
            <a:pPr>
              <a:buFont typeface="Times" charset="0"/>
              <a:buAutoNum type="arabicParenBoth"/>
            </a:pPr>
            <a:r>
              <a:rPr lang="en-US" altLang="zh-CN" sz="2000"/>
              <a:t>Hadronic transport model RQMD can not reproduced the anti-proton over proton ratios as a function of centrality.</a:t>
            </a:r>
          </a:p>
          <a:p>
            <a:pPr>
              <a:buFont typeface="Times" charset="0"/>
              <a:buAutoNum type="arabicParenBoth"/>
            </a:pPr>
            <a:r>
              <a:rPr lang="en-US" altLang="zh-CN" sz="2000">
                <a:latin typeface="Times New Roman" charset="0"/>
                <a:ea typeface="GungsuhChe" charset="0"/>
                <a:sym typeface="Wingdings" charset="2"/>
              </a:rPr>
              <a:t>RQMD underestimates pbar yield due to large annihilation X-section</a:t>
            </a:r>
          </a:p>
          <a:p>
            <a:pPr>
              <a:buFontTx/>
              <a:buNone/>
            </a:pPr>
            <a:r>
              <a:rPr lang="en-US" altLang="zh-CN" sz="2000">
                <a:latin typeface="Times New Roman" charset="0"/>
                <a:ea typeface="GungsuhChe" charset="0"/>
                <a:sym typeface="Wingdings" charset="2"/>
              </a:rPr>
              <a:t>	 </a:t>
            </a:r>
            <a:r>
              <a:rPr lang="en-US" altLang="zh-CN" sz="2000" b="1">
                <a:solidFill>
                  <a:srgbClr val="912400"/>
                </a:solidFill>
                <a:latin typeface="Times New Roman" charset="0"/>
                <a:ea typeface="GungsuhChe" charset="0"/>
                <a:sym typeface="Symbol" charset="2"/>
              </a:rPr>
              <a:t></a:t>
            </a:r>
            <a:r>
              <a:rPr lang="en-US" altLang="zh-CN" sz="2000" b="1">
                <a:solidFill>
                  <a:srgbClr val="912400"/>
                </a:solidFill>
                <a:latin typeface="Times New Roman" charset="0"/>
                <a:ea typeface="GungsuhChe" charset="0"/>
                <a:sym typeface="Wingdings" charset="2"/>
              </a:rPr>
              <a:t> re-scattering at earlier pre-hadronic stage?</a:t>
            </a:r>
          </a:p>
        </p:txBody>
      </p:sp>
      <p:sp>
        <p:nvSpPr>
          <p:cNvPr id="327685" name="Line 5"/>
          <p:cNvSpPr>
            <a:spLocks noChangeShapeType="1"/>
          </p:cNvSpPr>
          <p:nvPr/>
        </p:nvSpPr>
        <p:spPr bwMode="auto">
          <a:xfrm>
            <a:off x="990600" y="990600"/>
            <a:ext cx="7704138" cy="0"/>
          </a:xfrm>
          <a:prstGeom prst="line">
            <a:avLst/>
          </a:prstGeom>
          <a:noFill/>
          <a:ln w="444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zh-CN" altLang="en-US"/>
          </a:p>
        </p:txBody>
      </p:sp>
      <p:sp>
        <p:nvSpPr>
          <p:cNvPr id="327686" name="Line 6"/>
          <p:cNvSpPr>
            <a:spLocks noChangeShapeType="1"/>
          </p:cNvSpPr>
          <p:nvPr/>
        </p:nvSpPr>
        <p:spPr bwMode="auto">
          <a:xfrm>
            <a:off x="906463" y="6400800"/>
            <a:ext cx="7704137" cy="0"/>
          </a:xfrm>
          <a:prstGeom prst="line">
            <a:avLst/>
          </a:prstGeom>
          <a:noFill/>
          <a:ln w="444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zh-CN" altLang="en-US"/>
          </a:p>
        </p:txBody>
      </p:sp>
    </p:spTree>
    <p:extLst>
      <p:ext uri="{BB962C8B-B14F-4D97-AF65-F5344CB8AC3E}">
        <p14:creationId xmlns:p14="http://schemas.microsoft.com/office/powerpoint/2010/main" val="371717146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Text Box 2">
            <a:extLst>
              <a:ext uri="{FF2B5EF4-FFF2-40B4-BE49-F238E27FC236}">
                <a16:creationId xmlns:a16="http://schemas.microsoft.com/office/drawing/2014/main" id="{7E7E398D-53BA-7B45-AA88-ED4F96B42726}"/>
              </a:ext>
            </a:extLst>
          </p:cNvPr>
          <p:cNvSpPr txBox="1">
            <a:spLocks noGrp="1" noChangeArrowheads="1"/>
          </p:cNvSpPr>
          <p:nvPr>
            <p:ph type="title"/>
          </p:nvPr>
        </p:nvSpPr>
        <p:spPr>
          <a:xfrm>
            <a:off x="827088" y="333375"/>
            <a:ext cx="7516812" cy="322263"/>
          </a:xfrm>
        </p:spPr>
        <p:txBody>
          <a:bodyPr/>
          <a:lstStyle/>
          <a:p>
            <a:pPr eaLnBrk="1" hangingPunct="1">
              <a:defRPr/>
            </a:pPr>
            <a:r>
              <a:rPr kumimoji="0" lang="en-US" altLang="zh-CN" sz="2800" b="1">
                <a:effectLst>
                  <a:outerShdw blurRad="38100" dist="38100" dir="2700000" algn="tl">
                    <a:srgbClr val="C0C0C0"/>
                  </a:outerShdw>
                </a:effectLst>
              </a:rPr>
              <a:t>Anisotropy parameter v</a:t>
            </a:r>
            <a:r>
              <a:rPr kumimoji="0" lang="en-US" altLang="zh-CN" sz="2800" b="1" baseline="-25000">
                <a:effectLst>
                  <a:outerShdw blurRad="38100" dist="38100" dir="2700000" algn="tl">
                    <a:srgbClr val="C0C0C0"/>
                  </a:outerShdw>
                </a:effectLst>
              </a:rPr>
              <a:t>2</a:t>
            </a:r>
          </a:p>
        </p:txBody>
      </p:sp>
      <p:sp>
        <p:nvSpPr>
          <p:cNvPr id="83970" name="Text Box 3">
            <a:extLst>
              <a:ext uri="{FF2B5EF4-FFF2-40B4-BE49-F238E27FC236}">
                <a16:creationId xmlns:a16="http://schemas.microsoft.com/office/drawing/2014/main" id="{FD326909-A26B-5741-811C-9B8AB7E76D8B}"/>
              </a:ext>
            </a:extLst>
          </p:cNvPr>
          <p:cNvSpPr txBox="1">
            <a:spLocks noChangeArrowheads="1"/>
          </p:cNvSpPr>
          <p:nvPr/>
        </p:nvSpPr>
        <p:spPr bwMode="auto">
          <a:xfrm>
            <a:off x="539750" y="981075"/>
            <a:ext cx="81899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800">
                <a:solidFill>
                  <a:srgbClr val="CC0000"/>
                </a:solidFill>
                <a:latin typeface="Arial Black" panose="020B0604020202020204" pitchFamily="34" charset="0"/>
              </a:rPr>
              <a:t>Sensitive to initial/final conditions and equation of state (EOS) !</a:t>
            </a:r>
            <a:r>
              <a:rPr lang="en-US" altLang="zh-CN" sz="1600">
                <a:solidFill>
                  <a:srgbClr val="CC0000"/>
                </a:solidFill>
                <a:latin typeface="Arial Black" panose="020B0604020202020204" pitchFamily="34" charset="0"/>
              </a:rPr>
              <a:t> </a:t>
            </a:r>
          </a:p>
          <a:p>
            <a:pPr eaLnBrk="1" hangingPunct="1">
              <a:spcBef>
                <a:spcPct val="0"/>
              </a:spcBef>
              <a:buFontTx/>
              <a:buNone/>
            </a:pPr>
            <a:r>
              <a:rPr lang="en-US" altLang="zh-CN" sz="1800">
                <a:solidFill>
                  <a:srgbClr val="CC0000"/>
                </a:solidFill>
                <a:latin typeface="Arial Black" panose="020B0604020202020204" pitchFamily="34" charset="0"/>
              </a:rPr>
              <a:t>  coordinate-space-anisotropy </a:t>
            </a:r>
            <a:r>
              <a:rPr lang="en-US" altLang="zh-CN" sz="1800">
                <a:solidFill>
                  <a:srgbClr val="CC0000"/>
                </a:solidFill>
                <a:latin typeface="Arial Black" panose="020B0604020202020204" pitchFamily="34" charset="0"/>
                <a:sym typeface="Symbol" pitchFamily="2" charset="2"/>
              </a:rPr>
              <a:t></a:t>
            </a:r>
            <a:r>
              <a:rPr lang="en-US" altLang="zh-CN" sz="1800">
                <a:solidFill>
                  <a:srgbClr val="CC0000"/>
                </a:solidFill>
                <a:latin typeface="Arial Black" panose="020B0604020202020204" pitchFamily="34" charset="0"/>
              </a:rPr>
              <a:t> momentum-space-anisotropy</a:t>
            </a:r>
          </a:p>
        </p:txBody>
      </p:sp>
      <p:grpSp>
        <p:nvGrpSpPr>
          <p:cNvPr id="83971" name="Group 4">
            <a:extLst>
              <a:ext uri="{FF2B5EF4-FFF2-40B4-BE49-F238E27FC236}">
                <a16:creationId xmlns:a16="http://schemas.microsoft.com/office/drawing/2014/main" id="{C268E90C-FC75-064C-8752-614FA04BBC9A}"/>
              </a:ext>
            </a:extLst>
          </p:cNvPr>
          <p:cNvGrpSpPr>
            <a:grpSpLocks/>
          </p:cNvGrpSpPr>
          <p:nvPr/>
        </p:nvGrpSpPr>
        <p:grpSpPr bwMode="auto">
          <a:xfrm>
            <a:off x="468313" y="1628775"/>
            <a:ext cx="7758112" cy="3803650"/>
            <a:chOff x="347" y="1336"/>
            <a:chExt cx="4887" cy="2396"/>
          </a:xfrm>
        </p:grpSpPr>
        <p:sp>
          <p:nvSpPr>
            <p:cNvPr id="83975" name="Rectangle 5">
              <a:extLst>
                <a:ext uri="{FF2B5EF4-FFF2-40B4-BE49-F238E27FC236}">
                  <a16:creationId xmlns:a16="http://schemas.microsoft.com/office/drawing/2014/main" id="{5231F3A1-32AB-1F48-8734-D51CACBD8379}"/>
                </a:ext>
              </a:extLst>
            </p:cNvPr>
            <p:cNvSpPr>
              <a:spLocks noChangeArrowheads="1"/>
            </p:cNvSpPr>
            <p:nvPr/>
          </p:nvSpPr>
          <p:spPr bwMode="auto">
            <a:xfrm>
              <a:off x="347" y="1336"/>
              <a:ext cx="4887" cy="1791"/>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83976" name="Oval 6">
              <a:extLst>
                <a:ext uri="{FF2B5EF4-FFF2-40B4-BE49-F238E27FC236}">
                  <a16:creationId xmlns:a16="http://schemas.microsoft.com/office/drawing/2014/main" id="{3AE01661-146D-234E-BFF1-29A28F348AA5}"/>
                </a:ext>
              </a:extLst>
            </p:cNvPr>
            <p:cNvSpPr>
              <a:spLocks noChangeArrowheads="1"/>
            </p:cNvSpPr>
            <p:nvPr/>
          </p:nvSpPr>
          <p:spPr bwMode="auto">
            <a:xfrm rot="-5396455">
              <a:off x="3609" y="1962"/>
              <a:ext cx="425" cy="805"/>
            </a:xfrm>
            <a:prstGeom prst="ellipse">
              <a:avLst/>
            </a:prstGeom>
            <a:gradFill rotWithShape="0">
              <a:gsLst>
                <a:gs pos="0">
                  <a:srgbClr val="FFFF00"/>
                </a:gs>
                <a:gs pos="100000">
                  <a:srgbClr val="FF3300"/>
                </a:gs>
              </a:gsLst>
              <a:path path="shape">
                <a:fillToRect l="50000" t="50000" r="50000" b="50000"/>
              </a:path>
            </a:gradFill>
            <a:ln w="9525">
              <a:solidFill>
                <a:srgbClr val="CC0000"/>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83977" name="Line 7">
              <a:extLst>
                <a:ext uri="{FF2B5EF4-FFF2-40B4-BE49-F238E27FC236}">
                  <a16:creationId xmlns:a16="http://schemas.microsoft.com/office/drawing/2014/main" id="{DA519EFA-F31D-2640-84E8-4946429DC05F}"/>
                </a:ext>
              </a:extLst>
            </p:cNvPr>
            <p:cNvSpPr>
              <a:spLocks noChangeShapeType="1"/>
            </p:cNvSpPr>
            <p:nvPr/>
          </p:nvSpPr>
          <p:spPr bwMode="auto">
            <a:xfrm rot="-5400000">
              <a:off x="3510" y="2034"/>
              <a:ext cx="627" cy="1"/>
            </a:xfrm>
            <a:prstGeom prst="line">
              <a:avLst/>
            </a:prstGeom>
            <a:noFill/>
            <a:ln w="19050">
              <a:solidFill>
                <a:schemeClr val="bg1"/>
              </a:solidFill>
              <a:round/>
              <a:headEnd/>
              <a:tailEnd type="triangle" w="sm" len="lg"/>
            </a:ln>
            <a:extLst>
              <a:ext uri="{909E8E84-426E-40DD-AFC4-6F175D3DCCD1}">
                <a14:hiddenFill xmlns:a14="http://schemas.microsoft.com/office/drawing/2010/main">
                  <a:noFill/>
                </a14:hiddenFill>
              </a:ext>
            </a:extLst>
          </p:spPr>
          <p:txBody>
            <a:bodyPr/>
            <a:lstStyle/>
            <a:p>
              <a:endParaRPr lang="zh-CN" altLang="en-US"/>
            </a:p>
          </p:txBody>
        </p:sp>
        <p:sp>
          <p:nvSpPr>
            <p:cNvPr id="83978" name="Line 8">
              <a:extLst>
                <a:ext uri="{FF2B5EF4-FFF2-40B4-BE49-F238E27FC236}">
                  <a16:creationId xmlns:a16="http://schemas.microsoft.com/office/drawing/2014/main" id="{884235B5-243E-814A-B207-AD1118906DF9}"/>
                </a:ext>
              </a:extLst>
            </p:cNvPr>
            <p:cNvSpPr>
              <a:spLocks noChangeShapeType="1"/>
            </p:cNvSpPr>
            <p:nvPr/>
          </p:nvSpPr>
          <p:spPr bwMode="auto">
            <a:xfrm>
              <a:off x="3822" y="2348"/>
              <a:ext cx="892" cy="1"/>
            </a:xfrm>
            <a:prstGeom prst="line">
              <a:avLst/>
            </a:prstGeom>
            <a:noFill/>
            <a:ln w="19050">
              <a:solidFill>
                <a:schemeClr val="bg1"/>
              </a:solidFill>
              <a:round/>
              <a:headEnd/>
              <a:tailEnd type="triangle" w="sm" len="lg"/>
            </a:ln>
            <a:extLst>
              <a:ext uri="{909E8E84-426E-40DD-AFC4-6F175D3DCCD1}">
                <a14:hiddenFill xmlns:a14="http://schemas.microsoft.com/office/drawing/2010/main">
                  <a:noFill/>
                </a14:hiddenFill>
              </a:ext>
            </a:extLst>
          </p:spPr>
          <p:txBody>
            <a:bodyPr/>
            <a:lstStyle/>
            <a:p>
              <a:endParaRPr lang="zh-CN" altLang="en-US"/>
            </a:p>
          </p:txBody>
        </p:sp>
        <p:sp>
          <p:nvSpPr>
            <p:cNvPr id="83979" name="Oval 9">
              <a:extLst>
                <a:ext uri="{FF2B5EF4-FFF2-40B4-BE49-F238E27FC236}">
                  <a16:creationId xmlns:a16="http://schemas.microsoft.com/office/drawing/2014/main" id="{9AF392E1-F2FA-1548-852A-1FC4391025C7}"/>
                </a:ext>
              </a:extLst>
            </p:cNvPr>
            <p:cNvSpPr>
              <a:spLocks noChangeArrowheads="1"/>
            </p:cNvSpPr>
            <p:nvPr/>
          </p:nvSpPr>
          <p:spPr bwMode="auto">
            <a:xfrm>
              <a:off x="976" y="1944"/>
              <a:ext cx="849" cy="811"/>
            </a:xfrm>
            <a:prstGeom prst="ellipse">
              <a:avLst/>
            </a:prstGeom>
            <a:gradFill rotWithShape="0">
              <a:gsLst>
                <a:gs pos="0">
                  <a:srgbClr val="FFFF00"/>
                </a:gs>
                <a:gs pos="100000">
                  <a:srgbClr val="767600"/>
                </a:gs>
              </a:gsLst>
              <a:path path="shape">
                <a:fillToRect l="50000" t="50000" r="50000" b="50000"/>
              </a:path>
            </a:gradFill>
            <a:ln w="3175">
              <a:solidFill>
                <a:schemeClr val="tx1"/>
              </a:solidFill>
              <a:prstDash val="lgDash"/>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83980" name="Oval 10">
              <a:extLst>
                <a:ext uri="{FF2B5EF4-FFF2-40B4-BE49-F238E27FC236}">
                  <a16:creationId xmlns:a16="http://schemas.microsoft.com/office/drawing/2014/main" id="{017C1BD4-4DCC-5745-B82A-50A7F9A20706}"/>
                </a:ext>
              </a:extLst>
            </p:cNvPr>
            <p:cNvSpPr>
              <a:spLocks noChangeArrowheads="1"/>
            </p:cNvSpPr>
            <p:nvPr/>
          </p:nvSpPr>
          <p:spPr bwMode="auto">
            <a:xfrm>
              <a:off x="1336" y="1944"/>
              <a:ext cx="849" cy="811"/>
            </a:xfrm>
            <a:prstGeom prst="ellipse">
              <a:avLst/>
            </a:prstGeom>
            <a:gradFill rotWithShape="0">
              <a:gsLst>
                <a:gs pos="0">
                  <a:srgbClr val="FF9933"/>
                </a:gs>
                <a:gs pos="100000">
                  <a:srgbClr val="764718"/>
                </a:gs>
              </a:gsLst>
              <a:path path="shape">
                <a:fillToRect l="50000" t="50000" r="50000" b="50000"/>
              </a:path>
            </a:gradFill>
            <a:ln w="9525">
              <a:solidFill>
                <a:schemeClr val="tx1"/>
              </a:solidFill>
              <a:prstDash val="lgDash"/>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83981" name="Text Box 11">
              <a:extLst>
                <a:ext uri="{FF2B5EF4-FFF2-40B4-BE49-F238E27FC236}">
                  <a16:creationId xmlns:a16="http://schemas.microsoft.com/office/drawing/2014/main" id="{343C0BB4-8A04-614E-85B8-07B4A0FC5E50}"/>
                </a:ext>
              </a:extLst>
            </p:cNvPr>
            <p:cNvSpPr txBox="1">
              <a:spLocks noChangeArrowheads="1"/>
            </p:cNvSpPr>
            <p:nvPr/>
          </p:nvSpPr>
          <p:spPr bwMode="auto">
            <a:xfrm>
              <a:off x="1483" y="1492"/>
              <a:ext cx="18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600">
                  <a:solidFill>
                    <a:schemeClr val="bg1"/>
                  </a:solidFill>
                  <a:latin typeface="BellGothic" pitchFamily="34" charset="0"/>
                </a:rPr>
                <a:t>y</a:t>
              </a:r>
            </a:p>
          </p:txBody>
        </p:sp>
        <p:sp>
          <p:nvSpPr>
            <p:cNvPr id="83982" name="Text Box 12">
              <a:extLst>
                <a:ext uri="{FF2B5EF4-FFF2-40B4-BE49-F238E27FC236}">
                  <a16:creationId xmlns:a16="http://schemas.microsoft.com/office/drawing/2014/main" id="{17C8E0B4-95AE-6549-A4E9-C194FA004B93}"/>
                </a:ext>
              </a:extLst>
            </p:cNvPr>
            <p:cNvSpPr txBox="1">
              <a:spLocks noChangeArrowheads="1"/>
            </p:cNvSpPr>
            <p:nvPr/>
          </p:nvSpPr>
          <p:spPr bwMode="auto">
            <a:xfrm>
              <a:off x="2292" y="2143"/>
              <a:ext cx="18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600">
                  <a:solidFill>
                    <a:schemeClr val="bg1"/>
                  </a:solidFill>
                  <a:latin typeface="BellGothic" pitchFamily="34" charset="0"/>
                </a:rPr>
                <a:t>x</a:t>
              </a:r>
              <a:endParaRPr lang="en-US" altLang="zh-CN" sz="1600" baseline="-25000">
                <a:solidFill>
                  <a:schemeClr val="bg1"/>
                </a:solidFill>
                <a:latin typeface="BellGothic" pitchFamily="34" charset="0"/>
              </a:endParaRPr>
            </a:p>
          </p:txBody>
        </p:sp>
        <p:sp>
          <p:nvSpPr>
            <p:cNvPr id="83983" name="Oval 13">
              <a:extLst>
                <a:ext uri="{FF2B5EF4-FFF2-40B4-BE49-F238E27FC236}">
                  <a16:creationId xmlns:a16="http://schemas.microsoft.com/office/drawing/2014/main" id="{7A71FA21-94A1-C346-823C-CDBF4C29DA2D}"/>
                </a:ext>
              </a:extLst>
            </p:cNvPr>
            <p:cNvSpPr>
              <a:spLocks noChangeArrowheads="1"/>
            </p:cNvSpPr>
            <p:nvPr/>
          </p:nvSpPr>
          <p:spPr bwMode="auto">
            <a:xfrm>
              <a:off x="1335" y="1951"/>
              <a:ext cx="464" cy="805"/>
            </a:xfrm>
            <a:prstGeom prst="ellipse">
              <a:avLst/>
            </a:prstGeom>
            <a:gradFill rotWithShape="0">
              <a:gsLst>
                <a:gs pos="0">
                  <a:srgbClr val="00CC00"/>
                </a:gs>
                <a:gs pos="50000">
                  <a:srgbClr val="006600"/>
                </a:gs>
                <a:gs pos="100000">
                  <a:srgbClr val="00CC00"/>
                </a:gs>
              </a:gsLst>
              <a:lin ang="0" scaled="1"/>
            </a:gradFill>
            <a:ln w="9525">
              <a:solidFill>
                <a:srgbClr val="00CC00"/>
              </a:solidFill>
              <a:prstDash val="lgDash"/>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83984" name="Line 14">
              <a:extLst>
                <a:ext uri="{FF2B5EF4-FFF2-40B4-BE49-F238E27FC236}">
                  <a16:creationId xmlns:a16="http://schemas.microsoft.com/office/drawing/2014/main" id="{B0BD650F-59D0-924C-8501-46BDB788B24D}"/>
                </a:ext>
              </a:extLst>
            </p:cNvPr>
            <p:cNvSpPr>
              <a:spLocks noChangeShapeType="1"/>
            </p:cNvSpPr>
            <p:nvPr/>
          </p:nvSpPr>
          <p:spPr bwMode="auto">
            <a:xfrm>
              <a:off x="1570" y="2357"/>
              <a:ext cx="778" cy="0"/>
            </a:xfrm>
            <a:prstGeom prst="line">
              <a:avLst/>
            </a:prstGeom>
            <a:noFill/>
            <a:ln w="19050">
              <a:solidFill>
                <a:schemeClr val="bg1"/>
              </a:solidFill>
              <a:round/>
              <a:headEnd/>
              <a:tailEnd type="triangle" w="sm" len="lg"/>
            </a:ln>
            <a:extLst>
              <a:ext uri="{909E8E84-426E-40DD-AFC4-6F175D3DCCD1}">
                <a14:hiddenFill xmlns:a14="http://schemas.microsoft.com/office/drawing/2010/main">
                  <a:noFill/>
                </a14:hiddenFill>
              </a:ext>
            </a:extLst>
          </p:spPr>
          <p:txBody>
            <a:bodyPr/>
            <a:lstStyle/>
            <a:p>
              <a:endParaRPr lang="zh-CN" altLang="en-US"/>
            </a:p>
          </p:txBody>
        </p:sp>
        <p:sp>
          <p:nvSpPr>
            <p:cNvPr id="83985" name="Line 15">
              <a:extLst>
                <a:ext uri="{FF2B5EF4-FFF2-40B4-BE49-F238E27FC236}">
                  <a16:creationId xmlns:a16="http://schemas.microsoft.com/office/drawing/2014/main" id="{18028D55-3144-3243-8480-B89761538E2F}"/>
                </a:ext>
              </a:extLst>
            </p:cNvPr>
            <p:cNvSpPr>
              <a:spLocks noChangeShapeType="1"/>
            </p:cNvSpPr>
            <p:nvPr/>
          </p:nvSpPr>
          <p:spPr bwMode="auto">
            <a:xfrm flipV="1">
              <a:off x="1570" y="1734"/>
              <a:ext cx="1" cy="632"/>
            </a:xfrm>
            <a:prstGeom prst="line">
              <a:avLst/>
            </a:prstGeom>
            <a:noFill/>
            <a:ln w="19050">
              <a:solidFill>
                <a:schemeClr val="bg1"/>
              </a:solidFill>
              <a:round/>
              <a:headEnd/>
              <a:tailEnd type="triangle" w="sm" len="lg"/>
            </a:ln>
            <a:extLst>
              <a:ext uri="{909E8E84-426E-40DD-AFC4-6F175D3DCCD1}">
                <a14:hiddenFill xmlns:a14="http://schemas.microsoft.com/office/drawing/2010/main">
                  <a:noFill/>
                </a14:hiddenFill>
              </a:ext>
            </a:extLst>
          </p:spPr>
          <p:txBody>
            <a:bodyPr/>
            <a:lstStyle/>
            <a:p>
              <a:endParaRPr lang="zh-CN" altLang="en-US"/>
            </a:p>
          </p:txBody>
        </p:sp>
        <p:sp>
          <p:nvSpPr>
            <p:cNvPr id="83986" name="Text Box 16">
              <a:extLst>
                <a:ext uri="{FF2B5EF4-FFF2-40B4-BE49-F238E27FC236}">
                  <a16:creationId xmlns:a16="http://schemas.microsoft.com/office/drawing/2014/main" id="{BAA9B6E6-18B4-D243-A9E2-B0BC72D42B67}"/>
                </a:ext>
              </a:extLst>
            </p:cNvPr>
            <p:cNvSpPr txBox="1">
              <a:spLocks noChangeArrowheads="1"/>
            </p:cNvSpPr>
            <p:nvPr/>
          </p:nvSpPr>
          <p:spPr bwMode="auto">
            <a:xfrm rot="16278">
              <a:off x="3731" y="1503"/>
              <a:ext cx="23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600">
                  <a:solidFill>
                    <a:schemeClr val="bg1"/>
                  </a:solidFill>
                  <a:latin typeface="BellGothic" pitchFamily="34" charset="0"/>
                </a:rPr>
                <a:t>p</a:t>
              </a:r>
              <a:r>
                <a:rPr lang="en-US" altLang="zh-CN" sz="1600" baseline="-25000">
                  <a:solidFill>
                    <a:schemeClr val="bg1"/>
                  </a:solidFill>
                  <a:latin typeface="BellGothic" pitchFamily="34" charset="0"/>
                </a:rPr>
                <a:t>y</a:t>
              </a:r>
              <a:endParaRPr lang="en-US" altLang="zh-CN" sz="1600">
                <a:solidFill>
                  <a:schemeClr val="bg1"/>
                </a:solidFill>
                <a:latin typeface="BellGothic" pitchFamily="34" charset="0"/>
              </a:endParaRPr>
            </a:p>
          </p:txBody>
        </p:sp>
        <p:sp>
          <p:nvSpPr>
            <p:cNvPr id="83987" name="Text Box 17">
              <a:extLst>
                <a:ext uri="{FF2B5EF4-FFF2-40B4-BE49-F238E27FC236}">
                  <a16:creationId xmlns:a16="http://schemas.microsoft.com/office/drawing/2014/main" id="{8656237A-DF9B-7048-89E8-1FEFF7F0319D}"/>
                </a:ext>
              </a:extLst>
            </p:cNvPr>
            <p:cNvSpPr txBox="1">
              <a:spLocks noChangeArrowheads="1"/>
            </p:cNvSpPr>
            <p:nvPr/>
          </p:nvSpPr>
          <p:spPr bwMode="auto">
            <a:xfrm rot="32774">
              <a:off x="4663" y="2139"/>
              <a:ext cx="34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600">
                  <a:solidFill>
                    <a:schemeClr val="bg1"/>
                  </a:solidFill>
                  <a:latin typeface="BellGothic" pitchFamily="34" charset="0"/>
                </a:rPr>
                <a:t>p</a:t>
              </a:r>
              <a:r>
                <a:rPr lang="en-US" altLang="zh-CN" sz="1600" baseline="-25000">
                  <a:solidFill>
                    <a:schemeClr val="bg1"/>
                  </a:solidFill>
                  <a:latin typeface="BellGothic" pitchFamily="34" charset="0"/>
                </a:rPr>
                <a:t>x</a:t>
              </a:r>
            </a:p>
          </p:txBody>
        </p:sp>
        <p:sp>
          <p:nvSpPr>
            <p:cNvPr id="360466" name="AutoShape 18">
              <a:extLst>
                <a:ext uri="{FF2B5EF4-FFF2-40B4-BE49-F238E27FC236}">
                  <a16:creationId xmlns:a16="http://schemas.microsoft.com/office/drawing/2014/main" id="{E30B3E70-4C6E-374C-82B7-182134DA8D03}"/>
                </a:ext>
              </a:extLst>
            </p:cNvPr>
            <p:cNvSpPr>
              <a:spLocks noChangeArrowheads="1"/>
            </p:cNvSpPr>
            <p:nvPr/>
          </p:nvSpPr>
          <p:spPr bwMode="auto">
            <a:xfrm rot="8235543">
              <a:off x="3300" y="2540"/>
              <a:ext cx="159" cy="56"/>
            </a:xfrm>
            <a:custGeom>
              <a:avLst/>
              <a:gdLst>
                <a:gd name="T0" fmla="*/ 119 w 21600"/>
                <a:gd name="T1" fmla="*/ 0 h 21600"/>
                <a:gd name="T2" fmla="*/ 0 w 21600"/>
                <a:gd name="T3" fmla="*/ 28 h 21600"/>
                <a:gd name="T4" fmla="*/ 119 w 21600"/>
                <a:gd name="T5" fmla="*/ 56 h 21600"/>
                <a:gd name="T6" fmla="*/ 159 w 21600"/>
                <a:gd name="T7" fmla="*/ 28 h 21600"/>
                <a:gd name="T8" fmla="*/ 17694720 60000 65536"/>
                <a:gd name="T9" fmla="*/ 11796480 60000 65536"/>
                <a:gd name="T10" fmla="*/ 5898240 60000 65536"/>
                <a:gd name="T11" fmla="*/ 0 60000 65536"/>
                <a:gd name="T12" fmla="*/ 3396 w 21600"/>
                <a:gd name="T13" fmla="*/ 5400 h 21600"/>
                <a:gd name="T14" fmla="*/ 18883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F3300"/>
                </a:gs>
                <a:gs pos="100000">
                  <a:srgbClr val="FFFF00"/>
                </a:gs>
              </a:gsLst>
              <a:lin ang="0" scaled="1"/>
            </a:gradFill>
            <a:ln w="9525">
              <a:solidFill>
                <a:schemeClr val="bg1"/>
              </a:solidFill>
              <a:miter lim="800000"/>
              <a:headEnd/>
              <a:tailEnd/>
            </a:ln>
            <a:effectLst/>
          </p:spPr>
          <p:txBody>
            <a:bodyPr wrap="none" anchor="ctr"/>
            <a:lstStyle/>
            <a:p>
              <a:pPr eaLnBrk="1" hangingPunct="1">
                <a:spcBef>
                  <a:spcPct val="20000"/>
                </a:spcBef>
                <a:buFontTx/>
                <a:buChar char="•"/>
                <a:defRPr/>
              </a:pPr>
              <a:endParaRPr lang="zh-CN" altLang="en-US"/>
            </a:p>
          </p:txBody>
        </p:sp>
        <p:sp>
          <p:nvSpPr>
            <p:cNvPr id="360467" name="AutoShape 19">
              <a:extLst>
                <a:ext uri="{FF2B5EF4-FFF2-40B4-BE49-F238E27FC236}">
                  <a16:creationId xmlns:a16="http://schemas.microsoft.com/office/drawing/2014/main" id="{DE94FAA5-DE9F-7E49-8F7E-7E393C80BD5F}"/>
                </a:ext>
              </a:extLst>
            </p:cNvPr>
            <p:cNvSpPr>
              <a:spLocks noChangeArrowheads="1"/>
            </p:cNvSpPr>
            <p:nvPr/>
          </p:nvSpPr>
          <p:spPr bwMode="auto">
            <a:xfrm rot="2195161">
              <a:off x="4181" y="2545"/>
              <a:ext cx="162" cy="55"/>
            </a:xfrm>
            <a:custGeom>
              <a:avLst/>
              <a:gdLst>
                <a:gd name="T0" fmla="*/ 122 w 21600"/>
                <a:gd name="T1" fmla="*/ 0 h 21600"/>
                <a:gd name="T2" fmla="*/ 0 w 21600"/>
                <a:gd name="T3" fmla="*/ 28 h 21600"/>
                <a:gd name="T4" fmla="*/ 122 w 21600"/>
                <a:gd name="T5" fmla="*/ 55 h 21600"/>
                <a:gd name="T6" fmla="*/ 162 w 21600"/>
                <a:gd name="T7" fmla="*/ 28 h 21600"/>
                <a:gd name="T8" fmla="*/ 17694720 60000 65536"/>
                <a:gd name="T9" fmla="*/ 11796480 60000 65536"/>
                <a:gd name="T10" fmla="*/ 5898240 60000 65536"/>
                <a:gd name="T11" fmla="*/ 0 60000 65536"/>
                <a:gd name="T12" fmla="*/ 3333 w 21600"/>
                <a:gd name="T13" fmla="*/ 5498 h 21600"/>
                <a:gd name="T14" fmla="*/ 18933 w 21600"/>
                <a:gd name="T15" fmla="*/ 1610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F3300"/>
                </a:gs>
                <a:gs pos="100000">
                  <a:srgbClr val="FFFF00"/>
                </a:gs>
              </a:gsLst>
              <a:lin ang="0" scaled="1"/>
            </a:gradFill>
            <a:ln w="9525">
              <a:solidFill>
                <a:schemeClr val="bg1"/>
              </a:solidFill>
              <a:miter lim="800000"/>
              <a:headEnd/>
              <a:tailEnd/>
            </a:ln>
            <a:effectLst/>
          </p:spPr>
          <p:txBody>
            <a:bodyPr wrap="none" anchor="ctr"/>
            <a:lstStyle/>
            <a:p>
              <a:pPr eaLnBrk="1" hangingPunct="1">
                <a:spcBef>
                  <a:spcPct val="20000"/>
                </a:spcBef>
                <a:buFontTx/>
                <a:buChar char="•"/>
                <a:defRPr/>
              </a:pPr>
              <a:endParaRPr lang="zh-CN" altLang="en-US"/>
            </a:p>
          </p:txBody>
        </p:sp>
        <p:sp>
          <p:nvSpPr>
            <p:cNvPr id="360468" name="AutoShape 20">
              <a:extLst>
                <a:ext uri="{FF2B5EF4-FFF2-40B4-BE49-F238E27FC236}">
                  <a16:creationId xmlns:a16="http://schemas.microsoft.com/office/drawing/2014/main" id="{65C9B223-FD51-6B40-A466-8CA8638C917F}"/>
                </a:ext>
              </a:extLst>
            </p:cNvPr>
            <p:cNvSpPr>
              <a:spLocks noChangeArrowheads="1"/>
            </p:cNvSpPr>
            <p:nvPr/>
          </p:nvSpPr>
          <p:spPr bwMode="auto">
            <a:xfrm rot="-8195698">
              <a:off x="3348" y="2110"/>
              <a:ext cx="158" cy="57"/>
            </a:xfrm>
            <a:custGeom>
              <a:avLst/>
              <a:gdLst>
                <a:gd name="T0" fmla="*/ 119 w 21600"/>
                <a:gd name="T1" fmla="*/ 0 h 21600"/>
                <a:gd name="T2" fmla="*/ 0 w 21600"/>
                <a:gd name="T3" fmla="*/ 29 h 21600"/>
                <a:gd name="T4" fmla="*/ 119 w 21600"/>
                <a:gd name="T5" fmla="*/ 57 h 21600"/>
                <a:gd name="T6" fmla="*/ 158 w 21600"/>
                <a:gd name="T7" fmla="*/ 29 h 21600"/>
                <a:gd name="T8" fmla="*/ 17694720 60000 65536"/>
                <a:gd name="T9" fmla="*/ 11796480 60000 65536"/>
                <a:gd name="T10" fmla="*/ 5898240 60000 65536"/>
                <a:gd name="T11" fmla="*/ 0 60000 65536"/>
                <a:gd name="T12" fmla="*/ 3418 w 21600"/>
                <a:gd name="T13" fmla="*/ 5305 h 21600"/>
                <a:gd name="T14" fmla="*/ 18866 w 21600"/>
                <a:gd name="T15" fmla="*/ 16295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F3300"/>
                </a:gs>
                <a:gs pos="100000">
                  <a:srgbClr val="FFFF00"/>
                </a:gs>
              </a:gsLst>
              <a:lin ang="0" scaled="1"/>
            </a:gradFill>
            <a:ln w="9525">
              <a:solidFill>
                <a:schemeClr val="bg1"/>
              </a:solidFill>
              <a:miter lim="800000"/>
              <a:headEnd/>
              <a:tailEnd/>
            </a:ln>
            <a:effectLst/>
          </p:spPr>
          <p:txBody>
            <a:bodyPr wrap="none" anchor="ctr"/>
            <a:lstStyle/>
            <a:p>
              <a:pPr eaLnBrk="1" hangingPunct="1">
                <a:spcBef>
                  <a:spcPct val="20000"/>
                </a:spcBef>
                <a:buFontTx/>
                <a:buChar char="•"/>
                <a:defRPr/>
              </a:pPr>
              <a:endParaRPr lang="zh-CN" altLang="en-US"/>
            </a:p>
          </p:txBody>
        </p:sp>
        <p:sp>
          <p:nvSpPr>
            <p:cNvPr id="360469" name="AutoShape 21">
              <a:extLst>
                <a:ext uri="{FF2B5EF4-FFF2-40B4-BE49-F238E27FC236}">
                  <a16:creationId xmlns:a16="http://schemas.microsoft.com/office/drawing/2014/main" id="{41F9FEFA-AFFB-F747-9ACA-3FD12D9C0A34}"/>
                </a:ext>
              </a:extLst>
            </p:cNvPr>
            <p:cNvSpPr>
              <a:spLocks noChangeArrowheads="1"/>
            </p:cNvSpPr>
            <p:nvPr/>
          </p:nvSpPr>
          <p:spPr bwMode="auto">
            <a:xfrm rot="-6451382">
              <a:off x="3522" y="2032"/>
              <a:ext cx="158" cy="56"/>
            </a:xfrm>
            <a:custGeom>
              <a:avLst/>
              <a:gdLst>
                <a:gd name="T0" fmla="*/ 119 w 21600"/>
                <a:gd name="T1" fmla="*/ 0 h 21600"/>
                <a:gd name="T2" fmla="*/ 0 w 21600"/>
                <a:gd name="T3" fmla="*/ 28 h 21600"/>
                <a:gd name="T4" fmla="*/ 119 w 21600"/>
                <a:gd name="T5" fmla="*/ 56 h 21600"/>
                <a:gd name="T6" fmla="*/ 158 w 21600"/>
                <a:gd name="T7" fmla="*/ 28 h 21600"/>
                <a:gd name="T8" fmla="*/ 17694720 60000 65536"/>
                <a:gd name="T9" fmla="*/ 11796480 60000 65536"/>
                <a:gd name="T10" fmla="*/ 5898240 60000 65536"/>
                <a:gd name="T11" fmla="*/ 0 60000 65536"/>
                <a:gd name="T12" fmla="*/ 3418 w 21600"/>
                <a:gd name="T13" fmla="*/ 5400 h 21600"/>
                <a:gd name="T14" fmla="*/ 18866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F3300"/>
                </a:gs>
                <a:gs pos="100000">
                  <a:srgbClr val="FFFF00"/>
                </a:gs>
              </a:gsLst>
              <a:lin ang="0" scaled="1"/>
            </a:gradFill>
            <a:ln w="9525">
              <a:solidFill>
                <a:schemeClr val="bg1"/>
              </a:solidFill>
              <a:miter lim="800000"/>
              <a:headEnd/>
              <a:tailEnd/>
            </a:ln>
            <a:effectLst/>
          </p:spPr>
          <p:txBody>
            <a:bodyPr wrap="none" anchor="ctr"/>
            <a:lstStyle/>
            <a:p>
              <a:pPr eaLnBrk="1" hangingPunct="1">
                <a:spcBef>
                  <a:spcPct val="20000"/>
                </a:spcBef>
                <a:buFontTx/>
                <a:buChar char="•"/>
                <a:defRPr/>
              </a:pPr>
              <a:endParaRPr lang="zh-CN" altLang="en-US"/>
            </a:p>
          </p:txBody>
        </p:sp>
        <p:sp>
          <p:nvSpPr>
            <p:cNvPr id="360470" name="AutoShape 22">
              <a:extLst>
                <a:ext uri="{FF2B5EF4-FFF2-40B4-BE49-F238E27FC236}">
                  <a16:creationId xmlns:a16="http://schemas.microsoft.com/office/drawing/2014/main" id="{72D3E791-C081-7748-91A9-25595FF65317}"/>
                </a:ext>
              </a:extLst>
            </p:cNvPr>
            <p:cNvSpPr>
              <a:spLocks noChangeArrowheads="1"/>
            </p:cNvSpPr>
            <p:nvPr/>
          </p:nvSpPr>
          <p:spPr bwMode="auto">
            <a:xfrm rot="-2675131">
              <a:off x="4168" y="2138"/>
              <a:ext cx="158" cy="57"/>
            </a:xfrm>
            <a:custGeom>
              <a:avLst/>
              <a:gdLst>
                <a:gd name="T0" fmla="*/ 119 w 21600"/>
                <a:gd name="T1" fmla="*/ 0 h 21600"/>
                <a:gd name="T2" fmla="*/ 0 w 21600"/>
                <a:gd name="T3" fmla="*/ 29 h 21600"/>
                <a:gd name="T4" fmla="*/ 119 w 21600"/>
                <a:gd name="T5" fmla="*/ 57 h 21600"/>
                <a:gd name="T6" fmla="*/ 158 w 21600"/>
                <a:gd name="T7" fmla="*/ 29 h 21600"/>
                <a:gd name="T8" fmla="*/ 17694720 60000 65536"/>
                <a:gd name="T9" fmla="*/ 11796480 60000 65536"/>
                <a:gd name="T10" fmla="*/ 5898240 60000 65536"/>
                <a:gd name="T11" fmla="*/ 0 60000 65536"/>
                <a:gd name="T12" fmla="*/ 3418 w 21600"/>
                <a:gd name="T13" fmla="*/ 5305 h 21600"/>
                <a:gd name="T14" fmla="*/ 18866 w 21600"/>
                <a:gd name="T15" fmla="*/ 16295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F3300"/>
                </a:gs>
                <a:gs pos="100000">
                  <a:srgbClr val="FFFF00"/>
                </a:gs>
              </a:gsLst>
              <a:lin ang="0" scaled="1"/>
            </a:gradFill>
            <a:ln w="9525">
              <a:solidFill>
                <a:schemeClr val="bg1"/>
              </a:solidFill>
              <a:miter lim="800000"/>
              <a:headEnd/>
              <a:tailEnd/>
            </a:ln>
            <a:effectLst/>
          </p:spPr>
          <p:txBody>
            <a:bodyPr wrap="none" anchor="ctr"/>
            <a:lstStyle/>
            <a:p>
              <a:pPr eaLnBrk="1" hangingPunct="1">
                <a:spcBef>
                  <a:spcPct val="20000"/>
                </a:spcBef>
                <a:buFontTx/>
                <a:buChar char="•"/>
                <a:defRPr/>
              </a:pPr>
              <a:endParaRPr lang="zh-CN" altLang="en-US"/>
            </a:p>
          </p:txBody>
        </p:sp>
        <p:sp>
          <p:nvSpPr>
            <p:cNvPr id="360471" name="AutoShape 23">
              <a:extLst>
                <a:ext uri="{FF2B5EF4-FFF2-40B4-BE49-F238E27FC236}">
                  <a16:creationId xmlns:a16="http://schemas.microsoft.com/office/drawing/2014/main" id="{311FDD10-CBCA-1041-86E1-E5239F01A483}"/>
                </a:ext>
              </a:extLst>
            </p:cNvPr>
            <p:cNvSpPr>
              <a:spLocks noChangeArrowheads="1"/>
            </p:cNvSpPr>
            <p:nvPr/>
          </p:nvSpPr>
          <p:spPr bwMode="auto">
            <a:xfrm rot="5363457">
              <a:off x="3748" y="2670"/>
              <a:ext cx="159" cy="57"/>
            </a:xfrm>
            <a:custGeom>
              <a:avLst/>
              <a:gdLst>
                <a:gd name="T0" fmla="*/ 119 w 21600"/>
                <a:gd name="T1" fmla="*/ 0 h 21600"/>
                <a:gd name="T2" fmla="*/ 0 w 21600"/>
                <a:gd name="T3" fmla="*/ 29 h 21600"/>
                <a:gd name="T4" fmla="*/ 119 w 21600"/>
                <a:gd name="T5" fmla="*/ 57 h 21600"/>
                <a:gd name="T6" fmla="*/ 159 w 21600"/>
                <a:gd name="T7" fmla="*/ 29 h 21600"/>
                <a:gd name="T8" fmla="*/ 17694720 60000 65536"/>
                <a:gd name="T9" fmla="*/ 11796480 60000 65536"/>
                <a:gd name="T10" fmla="*/ 5898240 60000 65536"/>
                <a:gd name="T11" fmla="*/ 0 60000 65536"/>
                <a:gd name="T12" fmla="*/ 3396 w 21600"/>
                <a:gd name="T13" fmla="*/ 5305 h 21600"/>
                <a:gd name="T14" fmla="*/ 18883 w 21600"/>
                <a:gd name="T15" fmla="*/ 16295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F3300"/>
                </a:gs>
                <a:gs pos="100000">
                  <a:srgbClr val="FFFF00"/>
                </a:gs>
              </a:gsLst>
              <a:lin ang="0" scaled="1"/>
            </a:gradFill>
            <a:ln w="9525">
              <a:solidFill>
                <a:schemeClr val="bg1"/>
              </a:solidFill>
              <a:miter lim="800000"/>
              <a:headEnd/>
              <a:tailEnd/>
            </a:ln>
            <a:effectLst/>
          </p:spPr>
          <p:txBody>
            <a:bodyPr wrap="none" anchor="ctr"/>
            <a:lstStyle/>
            <a:p>
              <a:pPr eaLnBrk="1" hangingPunct="1">
                <a:spcBef>
                  <a:spcPct val="20000"/>
                </a:spcBef>
                <a:buFontTx/>
                <a:buChar char="•"/>
                <a:defRPr/>
              </a:pPr>
              <a:endParaRPr lang="zh-CN" altLang="en-US"/>
            </a:p>
          </p:txBody>
        </p:sp>
        <p:sp>
          <p:nvSpPr>
            <p:cNvPr id="360472" name="AutoShape 24">
              <a:extLst>
                <a:ext uri="{FF2B5EF4-FFF2-40B4-BE49-F238E27FC236}">
                  <a16:creationId xmlns:a16="http://schemas.microsoft.com/office/drawing/2014/main" id="{A0961898-A389-4248-8500-CFF4FCA9A020}"/>
                </a:ext>
              </a:extLst>
            </p:cNvPr>
            <p:cNvSpPr>
              <a:spLocks noChangeArrowheads="1"/>
            </p:cNvSpPr>
            <p:nvPr/>
          </p:nvSpPr>
          <p:spPr bwMode="auto">
            <a:xfrm rot="24786">
              <a:off x="4255" y="2336"/>
              <a:ext cx="162" cy="55"/>
            </a:xfrm>
            <a:custGeom>
              <a:avLst/>
              <a:gdLst>
                <a:gd name="T0" fmla="*/ 122 w 21600"/>
                <a:gd name="T1" fmla="*/ 0 h 21600"/>
                <a:gd name="T2" fmla="*/ 0 w 21600"/>
                <a:gd name="T3" fmla="*/ 28 h 21600"/>
                <a:gd name="T4" fmla="*/ 122 w 21600"/>
                <a:gd name="T5" fmla="*/ 55 h 21600"/>
                <a:gd name="T6" fmla="*/ 162 w 21600"/>
                <a:gd name="T7" fmla="*/ 28 h 21600"/>
                <a:gd name="T8" fmla="*/ 17694720 60000 65536"/>
                <a:gd name="T9" fmla="*/ 11796480 60000 65536"/>
                <a:gd name="T10" fmla="*/ 5898240 60000 65536"/>
                <a:gd name="T11" fmla="*/ 0 60000 65536"/>
                <a:gd name="T12" fmla="*/ 3333 w 21600"/>
                <a:gd name="T13" fmla="*/ 5498 h 21600"/>
                <a:gd name="T14" fmla="*/ 18933 w 21600"/>
                <a:gd name="T15" fmla="*/ 1610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F3300"/>
                </a:gs>
                <a:gs pos="100000">
                  <a:srgbClr val="FFFF00"/>
                </a:gs>
              </a:gsLst>
              <a:lin ang="0" scaled="1"/>
            </a:gradFill>
            <a:ln w="9525">
              <a:solidFill>
                <a:schemeClr val="bg1"/>
              </a:solidFill>
              <a:miter lim="800000"/>
              <a:headEnd/>
              <a:tailEnd/>
            </a:ln>
            <a:effectLst/>
          </p:spPr>
          <p:txBody>
            <a:bodyPr wrap="none" anchor="ctr"/>
            <a:lstStyle/>
            <a:p>
              <a:pPr eaLnBrk="1" hangingPunct="1">
                <a:spcBef>
                  <a:spcPct val="20000"/>
                </a:spcBef>
                <a:buFontTx/>
                <a:buChar char="•"/>
                <a:defRPr/>
              </a:pPr>
              <a:endParaRPr lang="zh-CN" altLang="en-US"/>
            </a:p>
          </p:txBody>
        </p:sp>
        <p:sp>
          <p:nvSpPr>
            <p:cNvPr id="360473" name="AutoShape 25">
              <a:extLst>
                <a:ext uri="{FF2B5EF4-FFF2-40B4-BE49-F238E27FC236}">
                  <a16:creationId xmlns:a16="http://schemas.microsoft.com/office/drawing/2014/main" id="{6F6314D9-8B08-ED48-837B-FBFBFEAB2FFB}"/>
                </a:ext>
              </a:extLst>
            </p:cNvPr>
            <p:cNvSpPr>
              <a:spLocks noChangeArrowheads="1"/>
            </p:cNvSpPr>
            <p:nvPr/>
          </p:nvSpPr>
          <p:spPr bwMode="auto">
            <a:xfrm rot="3817646">
              <a:off x="3999" y="2655"/>
              <a:ext cx="159" cy="56"/>
            </a:xfrm>
            <a:custGeom>
              <a:avLst/>
              <a:gdLst>
                <a:gd name="T0" fmla="*/ 119 w 21600"/>
                <a:gd name="T1" fmla="*/ 0 h 21600"/>
                <a:gd name="T2" fmla="*/ 0 w 21600"/>
                <a:gd name="T3" fmla="*/ 28 h 21600"/>
                <a:gd name="T4" fmla="*/ 119 w 21600"/>
                <a:gd name="T5" fmla="*/ 56 h 21600"/>
                <a:gd name="T6" fmla="*/ 159 w 21600"/>
                <a:gd name="T7" fmla="*/ 28 h 21600"/>
                <a:gd name="T8" fmla="*/ 17694720 60000 65536"/>
                <a:gd name="T9" fmla="*/ 11796480 60000 65536"/>
                <a:gd name="T10" fmla="*/ 5898240 60000 65536"/>
                <a:gd name="T11" fmla="*/ 0 60000 65536"/>
                <a:gd name="T12" fmla="*/ 3396 w 21600"/>
                <a:gd name="T13" fmla="*/ 5400 h 21600"/>
                <a:gd name="T14" fmla="*/ 18883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F3300"/>
                </a:gs>
                <a:gs pos="100000">
                  <a:srgbClr val="FFFF00"/>
                </a:gs>
              </a:gsLst>
              <a:lin ang="0" scaled="1"/>
            </a:gradFill>
            <a:ln w="9525">
              <a:solidFill>
                <a:schemeClr val="bg1"/>
              </a:solidFill>
              <a:miter lim="800000"/>
              <a:headEnd/>
              <a:tailEnd/>
            </a:ln>
            <a:effectLst/>
          </p:spPr>
          <p:txBody>
            <a:bodyPr wrap="none" anchor="ctr"/>
            <a:lstStyle/>
            <a:p>
              <a:pPr eaLnBrk="1" hangingPunct="1">
                <a:spcBef>
                  <a:spcPct val="20000"/>
                </a:spcBef>
                <a:buFontTx/>
                <a:buChar char="•"/>
                <a:defRPr/>
              </a:pPr>
              <a:endParaRPr lang="zh-CN" altLang="en-US"/>
            </a:p>
          </p:txBody>
        </p:sp>
        <p:sp>
          <p:nvSpPr>
            <p:cNvPr id="360474" name="AutoShape 26">
              <a:extLst>
                <a:ext uri="{FF2B5EF4-FFF2-40B4-BE49-F238E27FC236}">
                  <a16:creationId xmlns:a16="http://schemas.microsoft.com/office/drawing/2014/main" id="{0F3C4D4D-9B29-784D-B889-71F06C8CD148}"/>
                </a:ext>
              </a:extLst>
            </p:cNvPr>
            <p:cNvSpPr>
              <a:spLocks noChangeArrowheads="1"/>
            </p:cNvSpPr>
            <p:nvPr/>
          </p:nvSpPr>
          <p:spPr bwMode="auto">
            <a:xfrm rot="-4256754">
              <a:off x="3952" y="2041"/>
              <a:ext cx="158" cy="56"/>
            </a:xfrm>
            <a:custGeom>
              <a:avLst/>
              <a:gdLst>
                <a:gd name="T0" fmla="*/ 119 w 21600"/>
                <a:gd name="T1" fmla="*/ 0 h 21600"/>
                <a:gd name="T2" fmla="*/ 0 w 21600"/>
                <a:gd name="T3" fmla="*/ 28 h 21600"/>
                <a:gd name="T4" fmla="*/ 119 w 21600"/>
                <a:gd name="T5" fmla="*/ 56 h 21600"/>
                <a:gd name="T6" fmla="*/ 158 w 21600"/>
                <a:gd name="T7" fmla="*/ 28 h 21600"/>
                <a:gd name="T8" fmla="*/ 17694720 60000 65536"/>
                <a:gd name="T9" fmla="*/ 11796480 60000 65536"/>
                <a:gd name="T10" fmla="*/ 5898240 60000 65536"/>
                <a:gd name="T11" fmla="*/ 0 60000 65536"/>
                <a:gd name="T12" fmla="*/ 3418 w 21600"/>
                <a:gd name="T13" fmla="*/ 5400 h 21600"/>
                <a:gd name="T14" fmla="*/ 18866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F3300"/>
                </a:gs>
                <a:gs pos="100000">
                  <a:srgbClr val="FFFF00"/>
                </a:gs>
              </a:gsLst>
              <a:lin ang="0" scaled="1"/>
            </a:gradFill>
            <a:ln w="9525">
              <a:solidFill>
                <a:schemeClr val="bg1"/>
              </a:solidFill>
              <a:miter lim="800000"/>
              <a:headEnd/>
              <a:tailEnd/>
            </a:ln>
            <a:effectLst/>
          </p:spPr>
          <p:txBody>
            <a:bodyPr wrap="none" anchor="ctr"/>
            <a:lstStyle/>
            <a:p>
              <a:pPr eaLnBrk="1" hangingPunct="1">
                <a:spcBef>
                  <a:spcPct val="20000"/>
                </a:spcBef>
                <a:buFontTx/>
                <a:buChar char="•"/>
                <a:defRPr/>
              </a:pPr>
              <a:endParaRPr lang="zh-CN" altLang="en-US"/>
            </a:p>
          </p:txBody>
        </p:sp>
        <p:sp>
          <p:nvSpPr>
            <p:cNvPr id="360475" name="AutoShape 27">
              <a:extLst>
                <a:ext uri="{FF2B5EF4-FFF2-40B4-BE49-F238E27FC236}">
                  <a16:creationId xmlns:a16="http://schemas.microsoft.com/office/drawing/2014/main" id="{8E795883-77A2-7F43-9D64-65491BB6147E}"/>
                </a:ext>
              </a:extLst>
            </p:cNvPr>
            <p:cNvSpPr>
              <a:spLocks noChangeArrowheads="1"/>
            </p:cNvSpPr>
            <p:nvPr/>
          </p:nvSpPr>
          <p:spPr bwMode="auto">
            <a:xfrm rot="-10731225">
              <a:off x="3226" y="2322"/>
              <a:ext cx="162" cy="55"/>
            </a:xfrm>
            <a:custGeom>
              <a:avLst/>
              <a:gdLst>
                <a:gd name="T0" fmla="*/ 122 w 21600"/>
                <a:gd name="T1" fmla="*/ 0 h 21600"/>
                <a:gd name="T2" fmla="*/ 0 w 21600"/>
                <a:gd name="T3" fmla="*/ 28 h 21600"/>
                <a:gd name="T4" fmla="*/ 122 w 21600"/>
                <a:gd name="T5" fmla="*/ 55 h 21600"/>
                <a:gd name="T6" fmla="*/ 162 w 21600"/>
                <a:gd name="T7" fmla="*/ 28 h 21600"/>
                <a:gd name="T8" fmla="*/ 17694720 60000 65536"/>
                <a:gd name="T9" fmla="*/ 11796480 60000 65536"/>
                <a:gd name="T10" fmla="*/ 5898240 60000 65536"/>
                <a:gd name="T11" fmla="*/ 0 60000 65536"/>
                <a:gd name="T12" fmla="*/ 3333 w 21600"/>
                <a:gd name="T13" fmla="*/ 5498 h 21600"/>
                <a:gd name="T14" fmla="*/ 18933 w 21600"/>
                <a:gd name="T15" fmla="*/ 1610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F3300"/>
                </a:gs>
                <a:gs pos="100000">
                  <a:srgbClr val="FFFF00"/>
                </a:gs>
              </a:gsLst>
              <a:lin ang="0" scaled="1"/>
            </a:gradFill>
            <a:ln w="9525">
              <a:solidFill>
                <a:schemeClr val="bg1"/>
              </a:solidFill>
              <a:miter lim="800000"/>
              <a:headEnd/>
              <a:tailEnd/>
            </a:ln>
            <a:effectLst/>
          </p:spPr>
          <p:txBody>
            <a:bodyPr wrap="none" anchor="ctr"/>
            <a:lstStyle/>
            <a:p>
              <a:pPr eaLnBrk="1" hangingPunct="1">
                <a:spcBef>
                  <a:spcPct val="20000"/>
                </a:spcBef>
                <a:buFontTx/>
                <a:buChar char="•"/>
                <a:defRPr/>
              </a:pPr>
              <a:endParaRPr lang="zh-CN" altLang="en-US"/>
            </a:p>
          </p:txBody>
        </p:sp>
        <p:sp>
          <p:nvSpPr>
            <p:cNvPr id="360476" name="AutoShape 28">
              <a:extLst>
                <a:ext uri="{FF2B5EF4-FFF2-40B4-BE49-F238E27FC236}">
                  <a16:creationId xmlns:a16="http://schemas.microsoft.com/office/drawing/2014/main" id="{919A4CAF-507C-7E47-A01A-6972F308F9A8}"/>
                </a:ext>
              </a:extLst>
            </p:cNvPr>
            <p:cNvSpPr>
              <a:spLocks noChangeArrowheads="1"/>
            </p:cNvSpPr>
            <p:nvPr/>
          </p:nvSpPr>
          <p:spPr bwMode="auto">
            <a:xfrm rot="-5502003">
              <a:off x="3737" y="2003"/>
              <a:ext cx="158" cy="56"/>
            </a:xfrm>
            <a:custGeom>
              <a:avLst/>
              <a:gdLst>
                <a:gd name="T0" fmla="*/ 119 w 21600"/>
                <a:gd name="T1" fmla="*/ 0 h 21600"/>
                <a:gd name="T2" fmla="*/ 0 w 21600"/>
                <a:gd name="T3" fmla="*/ 28 h 21600"/>
                <a:gd name="T4" fmla="*/ 119 w 21600"/>
                <a:gd name="T5" fmla="*/ 56 h 21600"/>
                <a:gd name="T6" fmla="*/ 158 w 21600"/>
                <a:gd name="T7" fmla="*/ 28 h 21600"/>
                <a:gd name="T8" fmla="*/ 17694720 60000 65536"/>
                <a:gd name="T9" fmla="*/ 11796480 60000 65536"/>
                <a:gd name="T10" fmla="*/ 5898240 60000 65536"/>
                <a:gd name="T11" fmla="*/ 0 60000 65536"/>
                <a:gd name="T12" fmla="*/ 3418 w 21600"/>
                <a:gd name="T13" fmla="*/ 5400 h 21600"/>
                <a:gd name="T14" fmla="*/ 18866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F3300"/>
                </a:gs>
                <a:gs pos="100000">
                  <a:srgbClr val="FFFF00"/>
                </a:gs>
              </a:gsLst>
              <a:lin ang="0" scaled="1"/>
            </a:gradFill>
            <a:ln w="9525">
              <a:solidFill>
                <a:schemeClr val="bg1"/>
              </a:solidFill>
              <a:miter lim="800000"/>
              <a:headEnd/>
              <a:tailEnd/>
            </a:ln>
            <a:effectLst/>
          </p:spPr>
          <p:txBody>
            <a:bodyPr wrap="none" anchor="ctr"/>
            <a:lstStyle/>
            <a:p>
              <a:pPr eaLnBrk="1" hangingPunct="1">
                <a:spcBef>
                  <a:spcPct val="20000"/>
                </a:spcBef>
                <a:buFontTx/>
                <a:buChar char="•"/>
                <a:defRPr/>
              </a:pPr>
              <a:endParaRPr lang="zh-CN" altLang="en-US"/>
            </a:p>
          </p:txBody>
        </p:sp>
        <p:sp>
          <p:nvSpPr>
            <p:cNvPr id="360477" name="AutoShape 29">
              <a:extLst>
                <a:ext uri="{FF2B5EF4-FFF2-40B4-BE49-F238E27FC236}">
                  <a16:creationId xmlns:a16="http://schemas.microsoft.com/office/drawing/2014/main" id="{037BB0A3-7B52-9046-B126-D0FB73898802}"/>
                </a:ext>
              </a:extLst>
            </p:cNvPr>
            <p:cNvSpPr>
              <a:spLocks noChangeArrowheads="1"/>
            </p:cNvSpPr>
            <p:nvPr/>
          </p:nvSpPr>
          <p:spPr bwMode="auto">
            <a:xfrm rot="6601722">
              <a:off x="3526" y="2649"/>
              <a:ext cx="159" cy="56"/>
            </a:xfrm>
            <a:custGeom>
              <a:avLst/>
              <a:gdLst>
                <a:gd name="T0" fmla="*/ 119 w 21600"/>
                <a:gd name="T1" fmla="*/ 0 h 21600"/>
                <a:gd name="T2" fmla="*/ 0 w 21600"/>
                <a:gd name="T3" fmla="*/ 28 h 21600"/>
                <a:gd name="T4" fmla="*/ 119 w 21600"/>
                <a:gd name="T5" fmla="*/ 56 h 21600"/>
                <a:gd name="T6" fmla="*/ 159 w 21600"/>
                <a:gd name="T7" fmla="*/ 28 h 21600"/>
                <a:gd name="T8" fmla="*/ 17694720 60000 65536"/>
                <a:gd name="T9" fmla="*/ 11796480 60000 65536"/>
                <a:gd name="T10" fmla="*/ 5898240 60000 65536"/>
                <a:gd name="T11" fmla="*/ 0 60000 65536"/>
                <a:gd name="T12" fmla="*/ 3396 w 21600"/>
                <a:gd name="T13" fmla="*/ 5400 h 21600"/>
                <a:gd name="T14" fmla="*/ 18883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F3300"/>
                </a:gs>
                <a:gs pos="100000">
                  <a:srgbClr val="FFFF00"/>
                </a:gs>
              </a:gsLst>
              <a:lin ang="0" scaled="1"/>
            </a:gradFill>
            <a:ln w="9525">
              <a:solidFill>
                <a:schemeClr val="bg1"/>
              </a:solidFill>
              <a:miter lim="800000"/>
              <a:headEnd/>
              <a:tailEnd/>
            </a:ln>
            <a:effectLst/>
          </p:spPr>
          <p:txBody>
            <a:bodyPr wrap="none" anchor="ctr"/>
            <a:lstStyle/>
            <a:p>
              <a:pPr eaLnBrk="1" hangingPunct="1">
                <a:spcBef>
                  <a:spcPct val="20000"/>
                </a:spcBef>
                <a:buFontTx/>
                <a:buChar char="•"/>
                <a:defRPr/>
              </a:pPr>
              <a:endParaRPr lang="zh-CN" altLang="en-US"/>
            </a:p>
          </p:txBody>
        </p:sp>
        <p:graphicFrame>
          <p:nvGraphicFramePr>
            <p:cNvPr id="84000" name="Object 30">
              <a:extLst>
                <a:ext uri="{FF2B5EF4-FFF2-40B4-BE49-F238E27FC236}">
                  <a16:creationId xmlns:a16="http://schemas.microsoft.com/office/drawing/2014/main" id="{BE5846BE-B9B7-6E49-BAD4-5A8DF954A47A}"/>
                </a:ext>
              </a:extLst>
            </p:cNvPr>
            <p:cNvGraphicFramePr>
              <a:graphicFrameLocks noChangeAspect="1"/>
            </p:cNvGraphicFramePr>
            <p:nvPr/>
          </p:nvGraphicFramePr>
          <p:xfrm>
            <a:off x="945" y="3215"/>
            <a:ext cx="1034" cy="489"/>
          </p:xfrm>
          <a:graphic>
            <a:graphicData uri="http://schemas.openxmlformats.org/presentationml/2006/ole">
              <mc:AlternateContent xmlns:mc="http://schemas.openxmlformats.org/markup-compatibility/2006">
                <mc:Choice xmlns:v="urn:schemas-microsoft-com:vml" Requires="v">
                  <p:oleObj spid="_x0000_s84488" name="Equation" r:id="rId4" imgW="21653500" imgH="10236200" progId="Equation.3">
                    <p:embed/>
                  </p:oleObj>
                </mc:Choice>
                <mc:Fallback>
                  <p:oleObj name="Equation" r:id="rId4" imgW="21653500" imgH="10236200" progId="Equation.3">
                    <p:embed/>
                    <p:pic>
                      <p:nvPicPr>
                        <p:cNvPr id="0" name="Object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 y="3215"/>
                          <a:ext cx="1034" cy="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84001" name="Object 31">
              <a:extLst>
                <a:ext uri="{FF2B5EF4-FFF2-40B4-BE49-F238E27FC236}">
                  <a16:creationId xmlns:a16="http://schemas.microsoft.com/office/drawing/2014/main" id="{728D95B3-A373-EA46-BEE3-E8408061B357}"/>
                </a:ext>
              </a:extLst>
            </p:cNvPr>
            <p:cNvGraphicFramePr>
              <a:graphicFrameLocks noChangeAspect="1"/>
            </p:cNvGraphicFramePr>
            <p:nvPr/>
          </p:nvGraphicFramePr>
          <p:xfrm>
            <a:off x="2503" y="3173"/>
            <a:ext cx="2575" cy="559"/>
          </p:xfrm>
          <a:graphic>
            <a:graphicData uri="http://schemas.openxmlformats.org/presentationml/2006/ole">
              <mc:AlternateContent xmlns:mc="http://schemas.openxmlformats.org/markup-compatibility/2006">
                <mc:Choice xmlns:v="urn:schemas-microsoft-com:vml" Requires="v">
                  <p:oleObj spid="_x0000_s84489" name="Equation" r:id="rId6" imgW="45059600" imgH="10528300" progId="Equation.3">
                    <p:embed/>
                  </p:oleObj>
                </mc:Choice>
                <mc:Fallback>
                  <p:oleObj name="Equation" r:id="rId6" imgW="45059600" imgH="10528300" progId="Equation.3">
                    <p:embed/>
                    <p:pic>
                      <p:nvPicPr>
                        <p:cNvPr id="0" name="Object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3" y="3173"/>
                          <a:ext cx="2575" cy="5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sp>
        <p:nvSpPr>
          <p:cNvPr id="83972" name="Line 32">
            <a:extLst>
              <a:ext uri="{FF2B5EF4-FFF2-40B4-BE49-F238E27FC236}">
                <a16:creationId xmlns:a16="http://schemas.microsoft.com/office/drawing/2014/main" id="{DDBE1DA3-47D1-9345-A6AE-1A5BA8061BAD}"/>
              </a:ext>
            </a:extLst>
          </p:cNvPr>
          <p:cNvSpPr>
            <a:spLocks noChangeShapeType="1"/>
          </p:cNvSpPr>
          <p:nvPr/>
        </p:nvSpPr>
        <p:spPr bwMode="auto">
          <a:xfrm>
            <a:off x="395288" y="914400"/>
            <a:ext cx="82804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3973" name="Line 33">
            <a:extLst>
              <a:ext uri="{FF2B5EF4-FFF2-40B4-BE49-F238E27FC236}">
                <a16:creationId xmlns:a16="http://schemas.microsoft.com/office/drawing/2014/main" id="{538EDBA4-DA45-0F44-8A9A-1204DA275F9F}"/>
              </a:ext>
            </a:extLst>
          </p:cNvPr>
          <p:cNvSpPr>
            <a:spLocks noChangeShapeType="1"/>
          </p:cNvSpPr>
          <p:nvPr/>
        </p:nvSpPr>
        <p:spPr bwMode="auto">
          <a:xfrm>
            <a:off x="539750" y="6308725"/>
            <a:ext cx="8135938" cy="1588"/>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3974" name="Text Box 34">
            <a:extLst>
              <a:ext uri="{FF2B5EF4-FFF2-40B4-BE49-F238E27FC236}">
                <a16:creationId xmlns:a16="http://schemas.microsoft.com/office/drawing/2014/main" id="{14201A34-3B6F-C84D-A366-95D6626D326C}"/>
              </a:ext>
            </a:extLst>
          </p:cNvPr>
          <p:cNvSpPr txBox="1">
            <a:spLocks noChangeArrowheads="1"/>
          </p:cNvSpPr>
          <p:nvPr/>
        </p:nvSpPr>
        <p:spPr bwMode="auto">
          <a:xfrm>
            <a:off x="611188" y="5373688"/>
            <a:ext cx="8401050"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000">
                <a:ea typeface="幼圆" pitchFamily="49" charset="-122"/>
              </a:rPr>
              <a:t>         </a:t>
            </a:r>
            <a:r>
              <a:rPr lang="en-US" altLang="zh-CN" sz="2000">
                <a:solidFill>
                  <a:srgbClr val="FF0000"/>
                </a:solidFill>
                <a:ea typeface="幼圆" pitchFamily="49" charset="-122"/>
              </a:rPr>
              <a:t>v</a:t>
            </a:r>
            <a:r>
              <a:rPr lang="en-US" altLang="zh-CN" sz="2000" baseline="-25000">
                <a:solidFill>
                  <a:srgbClr val="FF0000"/>
                </a:solidFill>
                <a:ea typeface="幼圆" pitchFamily="49" charset="-122"/>
              </a:rPr>
              <a:t>2</a:t>
            </a:r>
            <a:r>
              <a:rPr lang="en-US" altLang="zh-CN" sz="2000">
                <a:solidFill>
                  <a:srgbClr val="FF0000"/>
                </a:solidFill>
                <a:ea typeface="幼圆" pitchFamily="49" charset="-122"/>
              </a:rPr>
              <a:t> :</a:t>
            </a:r>
            <a:r>
              <a:rPr lang="en-US" altLang="zh-CN" sz="2000">
                <a:ea typeface="幼圆" pitchFamily="49" charset="-122"/>
              </a:rPr>
              <a:t>  </a:t>
            </a:r>
            <a:r>
              <a:rPr lang="en-US" altLang="zh-CN" sz="2000">
                <a:solidFill>
                  <a:srgbClr val="0000FF"/>
                </a:solidFill>
                <a:ea typeface="幼圆" pitchFamily="49" charset="-122"/>
              </a:rPr>
              <a:t>a probe of the dynamics governing the system</a:t>
            </a:r>
            <a:r>
              <a:rPr lang="zh-CN" altLang="en-US" sz="2000">
                <a:solidFill>
                  <a:srgbClr val="0000FF"/>
                </a:solidFill>
                <a:ea typeface="幼圆" pitchFamily="49" charset="-122"/>
              </a:rPr>
              <a:t>’</a:t>
            </a:r>
            <a:r>
              <a:rPr lang="en-US" altLang="zh-CN" sz="2000">
                <a:solidFill>
                  <a:srgbClr val="0000FF"/>
                </a:solidFill>
                <a:ea typeface="幼圆" pitchFamily="49" charset="-122"/>
              </a:rPr>
              <a:t>s evolution</a:t>
            </a:r>
            <a:r>
              <a:rPr lang="en-US" altLang="zh-CN" sz="2000">
                <a:ea typeface="幼圆" pitchFamily="49" charset="-122"/>
              </a:rPr>
              <a:t>  </a:t>
            </a:r>
          </a:p>
          <a:p>
            <a:pPr eaLnBrk="1" hangingPunct="1">
              <a:spcBef>
                <a:spcPct val="0"/>
              </a:spcBef>
              <a:buFontTx/>
              <a:buNone/>
            </a:pPr>
            <a:r>
              <a:rPr lang="en-US" altLang="zh-CN" sz="2000">
                <a:ea typeface="幼圆" pitchFamily="49" charset="-122"/>
              </a:rPr>
              <a:t>     </a:t>
            </a:r>
            <a:r>
              <a:rPr lang="en-US" altLang="zh-CN" sz="2000">
                <a:solidFill>
                  <a:srgbClr val="FF0000"/>
                </a:solidFill>
                <a:ea typeface="幼圆" pitchFamily="49" charset="-122"/>
              </a:rPr>
              <a:t>Flow :</a:t>
            </a:r>
            <a:r>
              <a:rPr lang="en-US" altLang="zh-CN" sz="2000">
                <a:ea typeface="幼圆" pitchFamily="49" charset="-122"/>
              </a:rPr>
              <a:t>  </a:t>
            </a:r>
            <a:r>
              <a:rPr lang="en-US" altLang="zh-CN" sz="2000">
                <a:solidFill>
                  <a:srgbClr val="0000FF"/>
                </a:solidFill>
                <a:ea typeface="幼圆" pitchFamily="49" charset="-122"/>
              </a:rPr>
              <a:t>represents the collective motion of particles</a:t>
            </a:r>
            <a:r>
              <a:rPr lang="en-US" altLang="zh-CN" sz="2300">
                <a:ea typeface="幼圆" pitchFamily="49" charset="-122"/>
              </a:rPr>
              <a:t>.</a:t>
            </a:r>
            <a:endParaRPr lang="en-US" altLang="zh-CN" sz="24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a:extLst>
              <a:ext uri="{FF2B5EF4-FFF2-40B4-BE49-F238E27FC236}">
                <a16:creationId xmlns:a16="http://schemas.microsoft.com/office/drawing/2014/main" id="{C97E2004-5060-624E-884E-6E307B7EE4CD}"/>
              </a:ext>
            </a:extLst>
          </p:cNvPr>
          <p:cNvSpPr>
            <a:spLocks noGrp="1" noChangeArrowheads="1"/>
          </p:cNvSpPr>
          <p:nvPr>
            <p:ph type="title"/>
          </p:nvPr>
        </p:nvSpPr>
        <p:spPr>
          <a:xfrm>
            <a:off x="609600" y="0"/>
            <a:ext cx="8061325" cy="1066800"/>
          </a:xfrm>
        </p:spPr>
        <p:txBody>
          <a:bodyPr/>
          <a:lstStyle/>
          <a:p>
            <a:pPr eaLnBrk="1" hangingPunct="1"/>
            <a:r>
              <a:rPr kumimoji="0" lang="en-US" altLang="zh-CN" sz="3600"/>
              <a:t>Space-momentum correlation</a:t>
            </a:r>
            <a:br>
              <a:rPr kumimoji="0" lang="en-US" altLang="zh-CN" sz="3600" b="1"/>
            </a:br>
            <a:r>
              <a:rPr kumimoji="0" lang="en-US" altLang="zh-CN" sz="1400" b="1"/>
              <a:t> </a:t>
            </a:r>
            <a:r>
              <a:rPr kumimoji="0" lang="en-US" altLang="zh-CN" sz="1400">
                <a:solidFill>
                  <a:schemeClr val="tx1"/>
                </a:solidFill>
              </a:rPr>
              <a:t>Jingbo Zhang, J. Yang, et al.-LBNL</a:t>
            </a:r>
            <a:r>
              <a:rPr kumimoji="0" lang="en-US" altLang="zh-CN" sz="1400" b="1">
                <a:latin typeface="Arial Black" panose="020B0604020202020204" pitchFamily="34" charset="0"/>
              </a:rPr>
              <a:t> </a:t>
            </a:r>
          </a:p>
        </p:txBody>
      </p:sp>
      <p:pic>
        <p:nvPicPr>
          <p:cNvPr id="154626" name="Picture 3">
            <a:extLst>
              <a:ext uri="{FF2B5EF4-FFF2-40B4-BE49-F238E27FC236}">
                <a16:creationId xmlns:a16="http://schemas.microsoft.com/office/drawing/2014/main" id="{390A6DF4-16E8-3647-ADEE-E8177E86B4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707" t="38962" r="32158"/>
          <a:stretch>
            <a:fillRect/>
          </a:stretch>
        </p:blipFill>
        <p:spPr bwMode="auto">
          <a:xfrm>
            <a:off x="381000" y="1066800"/>
            <a:ext cx="3816350"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8" name="Line 6">
            <a:extLst>
              <a:ext uri="{FF2B5EF4-FFF2-40B4-BE49-F238E27FC236}">
                <a16:creationId xmlns:a16="http://schemas.microsoft.com/office/drawing/2014/main" id="{C5D18B13-932A-144F-A016-10EB0A163840}"/>
              </a:ext>
            </a:extLst>
          </p:cNvPr>
          <p:cNvSpPr>
            <a:spLocks noChangeShapeType="1"/>
          </p:cNvSpPr>
          <p:nvPr/>
        </p:nvSpPr>
        <p:spPr bwMode="auto">
          <a:xfrm flipV="1">
            <a:off x="468313" y="1143000"/>
            <a:ext cx="8135937"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 name="矩形 1">
            <a:extLst>
              <a:ext uri="{FF2B5EF4-FFF2-40B4-BE49-F238E27FC236}">
                <a16:creationId xmlns:a16="http://schemas.microsoft.com/office/drawing/2014/main" id="{82A556B2-6C04-B74C-93CE-BA4C4F99FDBB}"/>
              </a:ext>
            </a:extLst>
          </p:cNvPr>
          <p:cNvSpPr/>
          <p:nvPr/>
        </p:nvSpPr>
        <p:spPr>
          <a:xfrm>
            <a:off x="4355976" y="1905506"/>
            <a:ext cx="4572000" cy="3046988"/>
          </a:xfrm>
          <a:prstGeom prst="rect">
            <a:avLst/>
          </a:prstGeom>
          <a:solidFill>
            <a:schemeClr val="accent1"/>
          </a:solidFill>
        </p:spPr>
        <p:txBody>
          <a:bodyPr>
            <a:spAutoFit/>
          </a:bodyPr>
          <a:lstStyle/>
          <a:p>
            <a:pPr eaLnBrk="1" hangingPunct="1"/>
            <a:r>
              <a:rPr lang="en-US" altLang="zh-CN" sz="1600" dirty="0">
                <a:solidFill>
                  <a:srgbClr val="CC0000"/>
                </a:solidFill>
              </a:rPr>
              <a:t>RQMD(v2.4) </a:t>
            </a:r>
            <a:r>
              <a:rPr lang="en-US" altLang="zh-CN" sz="1600" dirty="0" err="1">
                <a:solidFill>
                  <a:srgbClr val="CC0000"/>
                </a:solidFill>
              </a:rPr>
              <a:t>Au+Au</a:t>
            </a:r>
            <a:r>
              <a:rPr lang="en-US" altLang="zh-CN" sz="1600" dirty="0">
                <a:solidFill>
                  <a:srgbClr val="CC0000"/>
                </a:solidFill>
              </a:rPr>
              <a:t> at 200 GeV</a:t>
            </a:r>
          </a:p>
          <a:p>
            <a:pPr eaLnBrk="1" hangingPunct="1"/>
            <a:endParaRPr lang="en-US" altLang="zh-CN" sz="1600" dirty="0">
              <a:solidFill>
                <a:srgbClr val="CC0000"/>
              </a:solidFill>
            </a:endParaRPr>
          </a:p>
          <a:p>
            <a:pPr eaLnBrk="1" hangingPunct="1"/>
            <a:r>
              <a:rPr lang="en-US" altLang="zh-CN" sz="1600" dirty="0"/>
              <a:t>1) Spatial anisotropy leads to momentum </a:t>
            </a:r>
          </a:p>
          <a:p>
            <a:pPr eaLnBrk="1" hangingPunct="1"/>
            <a:r>
              <a:rPr lang="en-US" altLang="zh-CN" sz="1600" dirty="0"/>
              <a:t>    space anisotropy.</a:t>
            </a:r>
          </a:p>
          <a:p>
            <a:pPr eaLnBrk="1" hangingPunct="1"/>
            <a:endParaRPr lang="en-US" altLang="zh-CN" sz="1600" dirty="0"/>
          </a:p>
          <a:p>
            <a:pPr eaLnBrk="1" hangingPunct="1"/>
            <a:r>
              <a:rPr lang="en-US" altLang="zh-CN" sz="1600" dirty="0"/>
              <a:t>2) At early time, the anisotropy is the strongest</a:t>
            </a:r>
          </a:p>
          <a:p>
            <a:pPr eaLnBrk="1" hangingPunct="1"/>
            <a:endParaRPr lang="en-US" altLang="zh-CN" sz="1600" dirty="0"/>
          </a:p>
          <a:p>
            <a:pPr eaLnBrk="1" hangingPunct="1"/>
            <a:r>
              <a:rPr lang="en-US" altLang="zh-CN" sz="1600" dirty="0"/>
              <a:t>3) Space part can be tested via two-particle</a:t>
            </a:r>
          </a:p>
          <a:p>
            <a:pPr eaLnBrk="1" hangingPunct="1"/>
            <a:r>
              <a:rPr lang="en-US" altLang="zh-CN" sz="1600" dirty="0"/>
              <a:t>    correlation function measurements</a:t>
            </a:r>
          </a:p>
          <a:p>
            <a:pPr eaLnBrk="1" hangingPunct="1"/>
            <a:endParaRPr lang="en-US" altLang="zh-CN" sz="1600" dirty="0"/>
          </a:p>
          <a:p>
            <a:pPr eaLnBrk="1" hangingPunct="1"/>
            <a:r>
              <a:rPr lang="en-US" altLang="zh-CN" sz="1600" dirty="0"/>
              <a:t>4) Anisotropy in space is not totally </a:t>
            </a:r>
            <a:r>
              <a:rPr lang="zh-CN" altLang="en-US" sz="1600" dirty="0"/>
              <a:t>‘</a:t>
            </a:r>
            <a:r>
              <a:rPr lang="en-US" altLang="zh-CN" sz="1600" dirty="0"/>
              <a:t>quenched</a:t>
            </a:r>
            <a:r>
              <a:rPr lang="zh-CN" altLang="en-US" sz="1600" dirty="0"/>
              <a:t>’</a:t>
            </a:r>
            <a:endParaRPr lang="en-US" altLang="zh-CN" sz="1600" dirty="0"/>
          </a:p>
          <a:p>
            <a:pPr eaLnBrk="1" hangingPunct="1"/>
            <a:r>
              <a:rPr lang="en-US" altLang="zh-CN" sz="1600" dirty="0"/>
              <a:t>    at later time.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a:extLst>
              <a:ext uri="{FF2B5EF4-FFF2-40B4-BE49-F238E27FC236}">
                <a16:creationId xmlns:a16="http://schemas.microsoft.com/office/drawing/2014/main" id="{1078AF8F-8247-F942-BCE7-F783087C20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03" t="4236" r="5292" b="9647"/>
          <a:stretch>
            <a:fillRect/>
          </a:stretch>
        </p:blipFill>
        <p:spPr bwMode="auto">
          <a:xfrm>
            <a:off x="990600" y="1066800"/>
            <a:ext cx="6553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Rectangle 3">
            <a:extLst>
              <a:ext uri="{FF2B5EF4-FFF2-40B4-BE49-F238E27FC236}">
                <a16:creationId xmlns:a16="http://schemas.microsoft.com/office/drawing/2014/main" id="{8E4AE289-9F06-0345-AF59-E9D82AD89C50}"/>
              </a:ext>
            </a:extLst>
          </p:cNvPr>
          <p:cNvSpPr>
            <a:spLocks noGrp="1" noChangeArrowheads="1"/>
          </p:cNvSpPr>
          <p:nvPr>
            <p:ph type="title"/>
          </p:nvPr>
        </p:nvSpPr>
        <p:spPr>
          <a:xfrm>
            <a:off x="1800225" y="76200"/>
            <a:ext cx="5459413" cy="792163"/>
          </a:xfrm>
        </p:spPr>
        <p:txBody>
          <a:bodyPr/>
          <a:lstStyle/>
          <a:p>
            <a:pPr eaLnBrk="1" hangingPunct="1"/>
            <a:r>
              <a:rPr kumimoji="0" lang="en-US" altLang="zh-CN"/>
              <a:t>v</a:t>
            </a:r>
            <a:r>
              <a:rPr kumimoji="0" lang="en-US" altLang="zh-CN" baseline="-25000"/>
              <a:t>2</a:t>
            </a:r>
            <a:r>
              <a:rPr kumimoji="0" lang="en-US" altLang="zh-CN"/>
              <a:t> at Low p</a:t>
            </a:r>
            <a:r>
              <a:rPr kumimoji="0" lang="en-US" altLang="zh-CN" baseline="-25000"/>
              <a:t>T </a:t>
            </a:r>
            <a:r>
              <a:rPr kumimoji="0" lang="en-US" altLang="zh-CN"/>
              <a:t>Region</a:t>
            </a:r>
          </a:p>
        </p:txBody>
      </p:sp>
      <p:sp>
        <p:nvSpPr>
          <p:cNvPr id="86019" name="Rectangle 4">
            <a:extLst>
              <a:ext uri="{FF2B5EF4-FFF2-40B4-BE49-F238E27FC236}">
                <a16:creationId xmlns:a16="http://schemas.microsoft.com/office/drawing/2014/main" id="{044AC932-5BF0-C843-8FFF-D1360D5017CA}"/>
              </a:ext>
            </a:extLst>
          </p:cNvPr>
          <p:cNvSpPr>
            <a:spLocks noChangeArrowheads="1"/>
          </p:cNvSpPr>
          <p:nvPr/>
        </p:nvSpPr>
        <p:spPr bwMode="auto">
          <a:xfrm>
            <a:off x="685800" y="5749925"/>
            <a:ext cx="7772400" cy="650875"/>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Char char="-"/>
            </a:pPr>
            <a:r>
              <a:rPr lang="en-US" altLang="zh-CN" sz="1800"/>
              <a:t>   Minimum bias data!     At low p</a:t>
            </a:r>
            <a:r>
              <a:rPr lang="en-US" altLang="zh-CN" sz="1800" baseline="-25000"/>
              <a:t>T</a:t>
            </a:r>
            <a:r>
              <a:rPr lang="en-US" altLang="zh-CN" sz="1800"/>
              <a:t>, model result fits mass hierarchy well!</a:t>
            </a:r>
          </a:p>
          <a:p>
            <a:pPr eaLnBrk="1" hangingPunct="1">
              <a:spcBef>
                <a:spcPct val="0"/>
              </a:spcBef>
              <a:buFontTx/>
              <a:buNone/>
            </a:pPr>
            <a:r>
              <a:rPr lang="en-US" altLang="zh-CN" sz="1800"/>
              <a:t>-   Details does not work, need more flow in the model!</a:t>
            </a:r>
          </a:p>
        </p:txBody>
      </p:sp>
      <p:sp>
        <p:nvSpPr>
          <p:cNvPr id="86020" name="Rectangle 5">
            <a:extLst>
              <a:ext uri="{FF2B5EF4-FFF2-40B4-BE49-F238E27FC236}">
                <a16:creationId xmlns:a16="http://schemas.microsoft.com/office/drawing/2014/main" id="{3349BC91-0C78-5A40-B3DE-7D8F90723E33}"/>
              </a:ext>
            </a:extLst>
          </p:cNvPr>
          <p:cNvSpPr>
            <a:spLocks noChangeArrowheads="1"/>
          </p:cNvSpPr>
          <p:nvPr/>
        </p:nvSpPr>
        <p:spPr bwMode="auto">
          <a:xfrm rot="5386176">
            <a:off x="5511801" y="3240087"/>
            <a:ext cx="3725862" cy="284163"/>
          </a:xfrm>
          <a:prstGeom prst="rect">
            <a:avLst/>
          </a:prstGeom>
          <a:solidFill>
            <a:schemeClr val="bg1"/>
          </a:solidFill>
          <a:ln w="9525">
            <a:solidFill>
              <a:srgbClr val="F3961E"/>
            </a:solidFill>
            <a:miter lim="800000"/>
            <a:headEnd/>
            <a:tailEnd/>
          </a:ln>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200" i="1"/>
              <a:t>P. Hu</a:t>
            </a:r>
            <a:r>
              <a:rPr lang="en-US" altLang="zh-CN" sz="1200" i="1">
                <a:solidFill>
                  <a:srgbClr val="000000"/>
                </a:solidFill>
                <a:latin typeface="Helvetica" pitchFamily="2" charset="0"/>
              </a:rPr>
              <a:t>ovinen, private communications, 2004              </a:t>
            </a:r>
            <a:endParaRPr lang="en-US" altLang="zh-CN" sz="2400">
              <a:solidFill>
                <a:srgbClr val="000000"/>
              </a:solidFill>
              <a:latin typeface="Helvetica" pitchFamily="2" charset="0"/>
            </a:endParaRPr>
          </a:p>
        </p:txBody>
      </p:sp>
      <p:sp>
        <p:nvSpPr>
          <p:cNvPr id="86021" name="Line 6">
            <a:extLst>
              <a:ext uri="{FF2B5EF4-FFF2-40B4-BE49-F238E27FC236}">
                <a16:creationId xmlns:a16="http://schemas.microsoft.com/office/drawing/2014/main" id="{731F36FF-F8C8-854C-8016-60F8A9657F17}"/>
              </a:ext>
            </a:extLst>
          </p:cNvPr>
          <p:cNvSpPr>
            <a:spLocks noChangeShapeType="1"/>
          </p:cNvSpPr>
          <p:nvPr/>
        </p:nvSpPr>
        <p:spPr bwMode="auto">
          <a:xfrm flipV="1">
            <a:off x="468313" y="1066800"/>
            <a:ext cx="8135937"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descr="Pi_K_P_Lam_fig1_color">
            <a:extLst>
              <a:ext uri="{FF2B5EF4-FFF2-40B4-BE49-F238E27FC236}">
                <a16:creationId xmlns:a16="http://schemas.microsoft.com/office/drawing/2014/main" id="{B321244F-B9C8-4D4B-B9E6-23248AD5ED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760"/>
            <a:ext cx="6477000" cy="558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6" name="Text Box 3">
            <a:extLst>
              <a:ext uri="{FF2B5EF4-FFF2-40B4-BE49-F238E27FC236}">
                <a16:creationId xmlns:a16="http://schemas.microsoft.com/office/drawing/2014/main" id="{0A483637-CB34-9F4D-AC54-FCCB9502FB45}"/>
              </a:ext>
            </a:extLst>
          </p:cNvPr>
          <p:cNvSpPr txBox="1">
            <a:spLocks noChangeArrowheads="1"/>
          </p:cNvSpPr>
          <p:nvPr/>
        </p:nvSpPr>
        <p:spPr bwMode="auto">
          <a:xfrm>
            <a:off x="6172200" y="2257425"/>
            <a:ext cx="28194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0">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buFontTx/>
              <a:buNone/>
            </a:pPr>
            <a:r>
              <a:rPr lang="en-US" altLang="zh-CN" sz="2000" b="1">
                <a:solidFill>
                  <a:schemeClr val="accent2"/>
                </a:solidFill>
                <a:latin typeface="Tahoma" panose="020B0604030504040204" pitchFamily="34" charset="0"/>
              </a:rPr>
              <a:t>Hydro calculations break-down at higher p</a:t>
            </a:r>
            <a:r>
              <a:rPr lang="en-US" altLang="zh-CN" sz="2000" b="1" baseline="-25000">
                <a:solidFill>
                  <a:schemeClr val="accent2"/>
                </a:solidFill>
                <a:latin typeface="Tahoma" panose="020B0604030504040204" pitchFamily="34" charset="0"/>
              </a:rPr>
              <a:t>T</a:t>
            </a:r>
            <a:r>
              <a:rPr lang="en-US" altLang="zh-CN" sz="2000" b="1">
                <a:solidFill>
                  <a:schemeClr val="accent2"/>
                </a:solidFill>
                <a:latin typeface="Tahoma" panose="020B0604030504040204" pitchFamily="34" charset="0"/>
              </a:rPr>
              <a:t> (as expected).</a:t>
            </a:r>
          </a:p>
          <a:p>
            <a:endParaRPr lang="en-US" altLang="zh-CN" sz="2000" b="1">
              <a:solidFill>
                <a:schemeClr val="accent2"/>
              </a:solidFill>
              <a:latin typeface="Tahoma" panose="020B0604030504040204" pitchFamily="34" charset="0"/>
            </a:endParaRPr>
          </a:p>
          <a:p>
            <a:pPr>
              <a:buFontTx/>
              <a:buNone/>
            </a:pPr>
            <a:r>
              <a:rPr lang="en-US" altLang="zh-CN" sz="2000" b="1">
                <a:solidFill>
                  <a:schemeClr val="accent2"/>
                </a:solidFill>
                <a:latin typeface="Tahoma" panose="020B0604030504040204" pitchFamily="34" charset="0"/>
              </a:rPr>
              <a:t>How is v</a:t>
            </a:r>
            <a:r>
              <a:rPr lang="en-US" altLang="zh-CN" sz="2000" b="1" baseline="-25000">
                <a:solidFill>
                  <a:schemeClr val="accent2"/>
                </a:solidFill>
                <a:latin typeface="Tahoma" panose="020B0604030504040204" pitchFamily="34" charset="0"/>
              </a:rPr>
              <a:t>2</a:t>
            </a:r>
            <a:r>
              <a:rPr lang="en-US" altLang="zh-CN" sz="2000" b="1">
                <a:solidFill>
                  <a:schemeClr val="accent2"/>
                </a:solidFill>
                <a:latin typeface="Tahoma" panose="020B0604030504040204" pitchFamily="34" charset="0"/>
              </a:rPr>
              <a:t> established at p</a:t>
            </a:r>
            <a:r>
              <a:rPr lang="en-US" altLang="zh-CN" sz="2000" b="1" baseline="-25000">
                <a:solidFill>
                  <a:schemeClr val="accent2"/>
                </a:solidFill>
                <a:latin typeface="Tahoma" panose="020B0604030504040204" pitchFamily="34" charset="0"/>
              </a:rPr>
              <a:t>T</a:t>
            </a:r>
            <a:r>
              <a:rPr lang="en-US" altLang="zh-CN" sz="2000" b="1">
                <a:solidFill>
                  <a:schemeClr val="accent2"/>
                </a:solidFill>
                <a:latin typeface="Tahoma" panose="020B0604030504040204" pitchFamily="34" charset="0"/>
              </a:rPr>
              <a:t> above 2 GeV/c?</a:t>
            </a:r>
          </a:p>
          <a:p>
            <a:endParaRPr lang="en-US" altLang="zh-CN" sz="2000" b="1">
              <a:solidFill>
                <a:schemeClr val="accent2"/>
              </a:solidFill>
              <a:latin typeface="Tahoma" panose="020B0604030504040204" pitchFamily="34" charset="0"/>
            </a:endParaRPr>
          </a:p>
          <a:p>
            <a:pPr>
              <a:buFontTx/>
              <a:buNone/>
            </a:pPr>
            <a:r>
              <a:rPr lang="en-US" altLang="zh-CN" sz="2000" b="1">
                <a:solidFill>
                  <a:schemeClr val="accent2"/>
                </a:solidFill>
                <a:latin typeface="Tahoma" panose="020B0604030504040204" pitchFamily="34" charset="0"/>
              </a:rPr>
              <a:t>Why is baryon v</a:t>
            </a:r>
            <a:r>
              <a:rPr lang="en-US" altLang="zh-CN" sz="2000" b="1" baseline="-25000">
                <a:solidFill>
                  <a:schemeClr val="accent2"/>
                </a:solidFill>
                <a:latin typeface="Tahoma" panose="020B0604030504040204" pitchFamily="34" charset="0"/>
              </a:rPr>
              <a:t>2</a:t>
            </a:r>
            <a:r>
              <a:rPr lang="en-US" altLang="zh-CN" sz="2000" b="1">
                <a:solidFill>
                  <a:schemeClr val="accent2"/>
                </a:solidFill>
                <a:latin typeface="Tahoma" panose="020B0604030504040204" pitchFamily="34" charset="0"/>
              </a:rPr>
              <a:t> so large?</a:t>
            </a:r>
          </a:p>
        </p:txBody>
      </p:sp>
      <p:sp>
        <p:nvSpPr>
          <p:cNvPr id="88067" name="Rectangle 4">
            <a:extLst>
              <a:ext uri="{FF2B5EF4-FFF2-40B4-BE49-F238E27FC236}">
                <a16:creationId xmlns:a16="http://schemas.microsoft.com/office/drawing/2014/main" id="{5AFC6E91-37E1-8848-AB0B-1D55F3EBD2B0}"/>
              </a:ext>
            </a:extLst>
          </p:cNvPr>
          <p:cNvSpPr>
            <a:spLocks noChangeArrowheads="1"/>
          </p:cNvSpPr>
          <p:nvPr/>
        </p:nvSpPr>
        <p:spPr bwMode="auto">
          <a:xfrm>
            <a:off x="1806575" y="1277938"/>
            <a:ext cx="29162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buFontTx/>
              <a:buNone/>
            </a:pPr>
            <a:r>
              <a:rPr lang="en-US" altLang="zh-CN" sz="1200">
                <a:latin typeface="Times-Roman" pitchFamily="2" charset="0"/>
              </a:rPr>
              <a:t>PRL </a:t>
            </a:r>
            <a:r>
              <a:rPr lang="en-US" altLang="zh-CN" sz="1200" b="1">
                <a:latin typeface="Times-Bold" pitchFamily="2" charset="0"/>
              </a:rPr>
              <a:t>92 </a:t>
            </a:r>
            <a:r>
              <a:rPr lang="en-US" altLang="zh-CN" sz="1200">
                <a:latin typeface="Times-Roman" pitchFamily="2" charset="0"/>
              </a:rPr>
              <a:t>(2004) 052302; PRL </a:t>
            </a:r>
            <a:r>
              <a:rPr lang="en-US" altLang="zh-CN" sz="1200" b="1">
                <a:latin typeface="Times-Bold" pitchFamily="2" charset="0"/>
              </a:rPr>
              <a:t>91 </a:t>
            </a:r>
            <a:r>
              <a:rPr lang="en-US" altLang="zh-CN" sz="1200">
                <a:latin typeface="Times-Roman" pitchFamily="2" charset="0"/>
              </a:rPr>
              <a:t>(2003) 182301 </a:t>
            </a:r>
          </a:p>
        </p:txBody>
      </p:sp>
      <p:sp>
        <p:nvSpPr>
          <p:cNvPr id="88068" name="Rectangle 5">
            <a:extLst>
              <a:ext uri="{FF2B5EF4-FFF2-40B4-BE49-F238E27FC236}">
                <a16:creationId xmlns:a16="http://schemas.microsoft.com/office/drawing/2014/main" id="{9C553308-B530-E44D-89A4-E25E82F9A641}"/>
              </a:ext>
            </a:extLst>
          </p:cNvPr>
          <p:cNvSpPr>
            <a:spLocks noChangeArrowheads="1"/>
          </p:cNvSpPr>
          <p:nvPr/>
        </p:nvSpPr>
        <p:spPr bwMode="auto">
          <a:xfrm>
            <a:off x="838200" y="228600"/>
            <a:ext cx="7543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buFontTx/>
              <a:buNone/>
            </a:pPr>
            <a:r>
              <a:rPr lang="en-US" altLang="zh-CN" sz="4400" b="1">
                <a:solidFill>
                  <a:srgbClr val="FF0000"/>
                </a:solidFill>
              </a:rPr>
              <a:t>Elliptic Flow v</a:t>
            </a:r>
            <a:r>
              <a:rPr lang="en-US" altLang="zh-CN" sz="4400" b="1" baseline="-25000">
                <a:solidFill>
                  <a:srgbClr val="FF0000"/>
                </a:solidFill>
              </a:rPr>
              <a:t>2</a:t>
            </a:r>
          </a:p>
        </p:txBody>
      </p:sp>
      <p:sp>
        <p:nvSpPr>
          <p:cNvPr id="6" name="Line 26">
            <a:extLst>
              <a:ext uri="{FF2B5EF4-FFF2-40B4-BE49-F238E27FC236}">
                <a16:creationId xmlns:a16="http://schemas.microsoft.com/office/drawing/2014/main" id="{0469AF44-04DE-5648-B925-F73477F6AC52}"/>
              </a:ext>
            </a:extLst>
          </p:cNvPr>
          <p:cNvSpPr>
            <a:spLocks noChangeShapeType="1"/>
          </p:cNvSpPr>
          <p:nvPr/>
        </p:nvSpPr>
        <p:spPr bwMode="auto">
          <a:xfrm flipV="1">
            <a:off x="395288" y="990600"/>
            <a:ext cx="8353425" cy="0"/>
          </a:xfrm>
          <a:prstGeom prst="line">
            <a:avLst/>
          </a:prstGeom>
          <a:noFill/>
          <a:ln w="444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a:extLst>
              <a:ext uri="{FF2B5EF4-FFF2-40B4-BE49-F238E27FC236}">
                <a16:creationId xmlns:a16="http://schemas.microsoft.com/office/drawing/2014/main" id="{9940FA3C-7537-B34B-93D5-07B3E9090F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838200"/>
            <a:ext cx="5181600"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Rectangle 3">
            <a:extLst>
              <a:ext uri="{FF2B5EF4-FFF2-40B4-BE49-F238E27FC236}">
                <a16:creationId xmlns:a16="http://schemas.microsoft.com/office/drawing/2014/main" id="{8AA3643D-4B3B-1048-ABBA-77F32B13E5CA}"/>
              </a:ext>
            </a:extLst>
          </p:cNvPr>
          <p:cNvSpPr>
            <a:spLocks noChangeArrowheads="1"/>
          </p:cNvSpPr>
          <p:nvPr/>
        </p:nvSpPr>
        <p:spPr bwMode="auto">
          <a:xfrm>
            <a:off x="1143000" y="152400"/>
            <a:ext cx="7010400" cy="639763"/>
          </a:xfrm>
          <a:prstGeom prst="rect">
            <a:avLst/>
          </a:prstGeom>
          <a:solidFill>
            <a:srgbClr val="DBC81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buFontTx/>
              <a:buNone/>
            </a:pPr>
            <a:r>
              <a:rPr lang="en-US" altLang="zh-CN" b="1">
                <a:solidFill>
                  <a:srgbClr val="FF0000"/>
                </a:solidFill>
              </a:rPr>
              <a:t>Constituent Quark Degree of Freedom</a:t>
            </a:r>
          </a:p>
        </p:txBody>
      </p:sp>
      <p:pic>
        <p:nvPicPr>
          <p:cNvPr id="89091" name="Picture 4" descr="almond">
            <a:extLst>
              <a:ext uri="{FF2B5EF4-FFF2-40B4-BE49-F238E27FC236}">
                <a16:creationId xmlns:a16="http://schemas.microsoft.com/office/drawing/2014/main" id="{F98E5679-0F84-714C-9CBF-7D5CB9BA57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066800"/>
            <a:ext cx="19812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 Box 5">
            <a:extLst>
              <a:ext uri="{FF2B5EF4-FFF2-40B4-BE49-F238E27FC236}">
                <a16:creationId xmlns:a16="http://schemas.microsoft.com/office/drawing/2014/main" id="{3EB6AEFC-BB21-7F40-9913-E441477E5740}"/>
              </a:ext>
            </a:extLst>
          </p:cNvPr>
          <p:cNvSpPr txBox="1">
            <a:spLocks noChangeArrowheads="1"/>
          </p:cNvSpPr>
          <p:nvPr/>
        </p:nvSpPr>
        <p:spPr bwMode="auto">
          <a:xfrm>
            <a:off x="228600" y="3165475"/>
            <a:ext cx="3622675"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1600" b="1">
                <a:solidFill>
                  <a:srgbClr val="FF0000"/>
                </a:solidFill>
              </a:rPr>
              <a:t>K</a:t>
            </a:r>
            <a:r>
              <a:rPr kumimoji="0" lang="en-US" altLang="zh-CN" sz="1600" b="1" baseline="-25000">
                <a:solidFill>
                  <a:srgbClr val="FF0000"/>
                </a:solidFill>
              </a:rPr>
              <a:t>S</a:t>
            </a:r>
            <a:r>
              <a:rPr kumimoji="0" lang="en-US" altLang="zh-CN" sz="1600" b="1">
                <a:solidFill>
                  <a:srgbClr val="FF0000"/>
                </a:solidFill>
              </a:rPr>
              <a:t> – two quark coalescence</a:t>
            </a:r>
          </a:p>
          <a:p>
            <a:pPr eaLnBrk="1" hangingPunct="1">
              <a:buFont typeface="Symbol" pitchFamily="2" charset="2"/>
              <a:buChar char="L"/>
            </a:pPr>
            <a:r>
              <a:rPr kumimoji="0" lang="en-US" altLang="zh-CN" sz="1600" b="1">
                <a:solidFill>
                  <a:srgbClr val="FF0000"/>
                </a:solidFill>
              </a:rPr>
              <a:t>– three quark coalescence</a:t>
            </a:r>
          </a:p>
          <a:p>
            <a:pPr eaLnBrk="1" hangingPunct="1">
              <a:buFont typeface="Symbol" pitchFamily="2" charset="2"/>
              <a:buNone/>
            </a:pPr>
            <a:r>
              <a:rPr kumimoji="0" lang="en-US" altLang="zh-CN" sz="1600" b="1">
                <a:solidFill>
                  <a:srgbClr val="FF0000"/>
                </a:solidFill>
              </a:rPr>
              <a:t>  from the partonic matter surface?!</a:t>
            </a:r>
          </a:p>
          <a:p>
            <a:pPr eaLnBrk="1" hangingPunct="1">
              <a:buFont typeface="Symbol" pitchFamily="2" charset="2"/>
              <a:buNone/>
            </a:pPr>
            <a:r>
              <a:rPr kumimoji="0" lang="en-US" altLang="zh-CN" sz="1600" b="1">
                <a:solidFill>
                  <a:srgbClr val="FF0000"/>
                </a:solidFill>
              </a:rPr>
              <a:t>Particle v</a:t>
            </a:r>
            <a:r>
              <a:rPr kumimoji="0" lang="en-US" altLang="zh-CN" sz="1600" b="1" baseline="-25000">
                <a:solidFill>
                  <a:srgbClr val="FF0000"/>
                </a:solidFill>
              </a:rPr>
              <a:t>2</a:t>
            </a:r>
            <a:r>
              <a:rPr kumimoji="0" lang="en-US" altLang="zh-CN" sz="1600" b="1">
                <a:solidFill>
                  <a:srgbClr val="FF0000"/>
                </a:solidFill>
              </a:rPr>
              <a:t> may be related to </a:t>
            </a:r>
          </a:p>
          <a:p>
            <a:pPr eaLnBrk="1" hangingPunct="1">
              <a:buFont typeface="Symbol" pitchFamily="2" charset="2"/>
              <a:buNone/>
            </a:pPr>
            <a:r>
              <a:rPr kumimoji="0" lang="en-US" altLang="zh-CN" sz="1600" b="1">
                <a:solidFill>
                  <a:srgbClr val="FF0000"/>
                </a:solidFill>
              </a:rPr>
              <a:t>quark matter anisotropy !!</a:t>
            </a:r>
          </a:p>
        </p:txBody>
      </p:sp>
      <p:sp>
        <p:nvSpPr>
          <p:cNvPr id="89093" name="Text Box 7">
            <a:extLst>
              <a:ext uri="{FF2B5EF4-FFF2-40B4-BE49-F238E27FC236}">
                <a16:creationId xmlns:a16="http://schemas.microsoft.com/office/drawing/2014/main" id="{F2ACC2BA-27CE-7548-92C1-AC7DDBE6E731}"/>
              </a:ext>
            </a:extLst>
          </p:cNvPr>
          <p:cNvSpPr txBox="1">
            <a:spLocks noChangeArrowheads="1"/>
          </p:cNvSpPr>
          <p:nvPr/>
        </p:nvSpPr>
        <p:spPr bwMode="auto">
          <a:xfrm>
            <a:off x="152400" y="2590800"/>
            <a:ext cx="2727325" cy="633413"/>
          </a:xfrm>
          <a:prstGeom prst="rect">
            <a:avLst/>
          </a:prstGeom>
          <a:solidFill>
            <a:srgbClr val="DDB55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1600" b="1">
                <a:solidFill>
                  <a:schemeClr val="accent2"/>
                </a:solidFill>
              </a:rPr>
              <a:t>Hadronization Scheme for </a:t>
            </a:r>
          </a:p>
          <a:p>
            <a:pPr eaLnBrk="1" hangingPunct="1">
              <a:buFontTx/>
              <a:buNone/>
            </a:pPr>
            <a:r>
              <a:rPr lang="en-US" altLang="zh-CN" sz="1600" b="1">
                <a:solidFill>
                  <a:schemeClr val="accent2"/>
                </a:solidFill>
              </a:rPr>
              <a:t>   Bulk Partonic Matter:</a:t>
            </a:r>
          </a:p>
        </p:txBody>
      </p:sp>
      <p:graphicFrame>
        <p:nvGraphicFramePr>
          <p:cNvPr id="89094" name="Object 6" descr="Light downward diagonal">
            <a:extLst>
              <a:ext uri="{FF2B5EF4-FFF2-40B4-BE49-F238E27FC236}">
                <a16:creationId xmlns:a16="http://schemas.microsoft.com/office/drawing/2014/main" id="{680402C3-6BF3-AF49-B78F-1E91AE586515}"/>
              </a:ext>
            </a:extLst>
          </p:cNvPr>
          <p:cNvGraphicFramePr>
            <a:graphicFrameLocks noChangeAspect="1"/>
          </p:cNvGraphicFramePr>
          <p:nvPr/>
        </p:nvGraphicFramePr>
        <p:xfrm>
          <a:off x="76200" y="4899025"/>
          <a:ext cx="3941763" cy="1654175"/>
        </p:xfrm>
        <a:graphic>
          <a:graphicData uri="http://schemas.openxmlformats.org/presentationml/2006/ole">
            <mc:AlternateContent xmlns:mc="http://schemas.openxmlformats.org/markup-compatibility/2006">
              <mc:Choice xmlns:v="urn:schemas-microsoft-com:vml" Requires="v">
                <p:oleObj spid="_x0000_s89338" name="公式" r:id="rId5" imgW="54127400" imgH="21653500" progId="Equation.3">
                  <p:embed/>
                </p:oleObj>
              </mc:Choice>
              <mc:Fallback>
                <p:oleObj name="公式" r:id="rId5" imgW="54127400" imgH="21653500" progId="Equation.3">
                  <p:embed/>
                  <p:pic>
                    <p:nvPicPr>
                      <p:cNvPr id="0" name="Object 6" descr="Light downward diagon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4899025"/>
                        <a:ext cx="3941763" cy="1654175"/>
                      </a:xfrm>
                      <a:prstGeom prst="rect">
                        <a:avLst/>
                      </a:prstGeom>
                      <a:blipFill dpi="0" rotWithShape="0">
                        <a:blip r:embed="rId7"/>
                        <a:srcRect/>
                        <a:tile tx="0" ty="0" sx="100000" sy="100000" flip="none" algn="tl"/>
                      </a:blipFill>
                      <a:ln w="9525">
                        <a:solidFill>
                          <a:srgbClr val="FF3300"/>
                        </a:solidFill>
                        <a:miter lim="800000"/>
                        <a:headEnd/>
                        <a:tailEnd/>
                      </a:ln>
                    </p:spPr>
                  </p:pic>
                </p:oleObj>
              </mc:Fallback>
            </mc:AlternateContent>
          </a:graphicData>
        </a:graphic>
      </p:graphicFrame>
      <p:sp>
        <p:nvSpPr>
          <p:cNvPr id="8" name="Line 26">
            <a:extLst>
              <a:ext uri="{FF2B5EF4-FFF2-40B4-BE49-F238E27FC236}">
                <a16:creationId xmlns:a16="http://schemas.microsoft.com/office/drawing/2014/main" id="{CF1813EC-6463-AF4D-9E68-A2CA631518DD}"/>
              </a:ext>
            </a:extLst>
          </p:cNvPr>
          <p:cNvSpPr>
            <a:spLocks noChangeShapeType="1"/>
          </p:cNvSpPr>
          <p:nvPr/>
        </p:nvSpPr>
        <p:spPr bwMode="auto">
          <a:xfrm flipV="1">
            <a:off x="395288" y="990600"/>
            <a:ext cx="8353425" cy="0"/>
          </a:xfrm>
          <a:prstGeom prst="line">
            <a:avLst/>
          </a:prstGeom>
          <a:noFill/>
          <a:ln w="444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a:extLst>
              <a:ext uri="{FF2B5EF4-FFF2-40B4-BE49-F238E27FC236}">
                <a16:creationId xmlns:a16="http://schemas.microsoft.com/office/drawing/2014/main" id="{0757CBF3-231E-B049-B3DA-1061FE5F472A}"/>
              </a:ext>
            </a:extLst>
          </p:cNvPr>
          <p:cNvSpPr>
            <a:spLocks noGrp="1" noChangeArrowheads="1"/>
          </p:cNvSpPr>
          <p:nvPr>
            <p:ph type="title"/>
          </p:nvPr>
        </p:nvSpPr>
        <p:spPr>
          <a:xfrm>
            <a:off x="304800" y="76200"/>
            <a:ext cx="8610600" cy="914400"/>
          </a:xfrm>
        </p:spPr>
        <p:txBody>
          <a:bodyPr/>
          <a:lstStyle/>
          <a:p>
            <a:pPr>
              <a:defRPr/>
            </a:pPr>
            <a:r>
              <a:rPr kumimoji="0" lang="en-US" altLang="zh-CN" sz="3600"/>
              <a:t>Centrality Dependence of NQ Scaling</a:t>
            </a:r>
            <a:r>
              <a:rPr kumimoji="0" lang="en-US" altLang="zh-CN"/>
              <a:t> </a:t>
            </a:r>
          </a:p>
        </p:txBody>
      </p:sp>
      <p:sp>
        <p:nvSpPr>
          <p:cNvPr id="404483" name="Text Box 3">
            <a:extLst>
              <a:ext uri="{FF2B5EF4-FFF2-40B4-BE49-F238E27FC236}">
                <a16:creationId xmlns:a16="http://schemas.microsoft.com/office/drawing/2014/main" id="{4EB675CE-4493-644E-9C0B-66C71E160440}"/>
              </a:ext>
            </a:extLst>
          </p:cNvPr>
          <p:cNvSpPr txBox="1">
            <a:spLocks noChangeArrowheads="1"/>
          </p:cNvSpPr>
          <p:nvPr/>
        </p:nvSpPr>
        <p:spPr bwMode="auto">
          <a:xfrm>
            <a:off x="1676400" y="6070600"/>
            <a:ext cx="5867400" cy="406400"/>
          </a:xfrm>
          <a:prstGeom prst="rect">
            <a:avLst/>
          </a:prstGeom>
          <a:noFill/>
          <a:ln w="9525">
            <a:solidFill>
              <a:srgbClr val="80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0"/>
              </a:spcBef>
              <a:buClr>
                <a:srgbClr val="800000"/>
              </a:buClr>
              <a:buFont typeface="Wingdings" charset="0"/>
              <a:buChar char="Ø"/>
              <a:defRPr/>
            </a:pPr>
            <a:r>
              <a:rPr kumimoji="1" lang="en-US" altLang="zh-CN" sz="2000">
                <a:latin typeface="Arial" charset="0"/>
                <a:ea typeface="宋体" charset="0"/>
              </a:rPr>
              <a:t> </a:t>
            </a:r>
            <a:r>
              <a:rPr kumimoji="1" lang="en-US" altLang="zh-CN" sz="2000">
                <a:solidFill>
                  <a:srgbClr val="800000"/>
                </a:solidFill>
                <a:latin typeface="Arial" charset="0"/>
                <a:ea typeface="宋体" charset="0"/>
              </a:rPr>
              <a:t>m</a:t>
            </a:r>
            <a:r>
              <a:rPr kumimoji="1" lang="en-US" altLang="zh-CN" sz="2000" baseline="-25000">
                <a:solidFill>
                  <a:srgbClr val="800000"/>
                </a:solidFill>
                <a:latin typeface="Arial" charset="0"/>
                <a:ea typeface="宋体" charset="0"/>
              </a:rPr>
              <a:t>T </a:t>
            </a:r>
            <a:r>
              <a:rPr kumimoji="1" lang="en-US" altLang="zh-CN" sz="2000">
                <a:solidFill>
                  <a:srgbClr val="800000"/>
                </a:solidFill>
                <a:latin typeface="Arial" charset="0"/>
                <a:ea typeface="宋体" charset="0"/>
              </a:rPr>
              <a:t>-n</a:t>
            </a:r>
            <a:r>
              <a:rPr kumimoji="1" lang="en-US" altLang="zh-CN" sz="2000" baseline="-25000">
                <a:solidFill>
                  <a:srgbClr val="800000"/>
                </a:solidFill>
                <a:latin typeface="Arial" charset="0"/>
                <a:ea typeface="宋体" charset="0"/>
              </a:rPr>
              <a:t>q</a:t>
            </a:r>
            <a:r>
              <a:rPr kumimoji="1" lang="en-US" altLang="zh-CN" sz="2000">
                <a:solidFill>
                  <a:srgbClr val="800000"/>
                </a:solidFill>
                <a:latin typeface="Arial" charset="0"/>
                <a:ea typeface="宋体" charset="0"/>
              </a:rPr>
              <a:t> scaling is observed at all centrality bins.</a:t>
            </a:r>
          </a:p>
        </p:txBody>
      </p:sp>
      <p:pic>
        <p:nvPicPr>
          <p:cNvPr id="91140" name="Picture 5" descr="v2ncqCen_color">
            <a:extLst>
              <a:ext uri="{FF2B5EF4-FFF2-40B4-BE49-F238E27FC236}">
                <a16:creationId xmlns:a16="http://schemas.microsoft.com/office/drawing/2014/main" id="{847A1F37-3C08-FB49-AADE-F2C1D8CCAD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19" t="2733" r="12589" b="2708"/>
          <a:stretch>
            <a:fillRect/>
          </a:stretch>
        </p:blipFill>
        <p:spPr bwMode="auto">
          <a:xfrm>
            <a:off x="53975" y="1219200"/>
            <a:ext cx="44418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6" descr="v2ncqCenDevi">
            <a:extLst>
              <a:ext uri="{FF2B5EF4-FFF2-40B4-BE49-F238E27FC236}">
                <a16:creationId xmlns:a16="http://schemas.microsoft.com/office/drawing/2014/main" id="{05FC47F6-CAB7-B54D-8544-EE6547C396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652" t="2733" r="12589" b="2708"/>
          <a:stretch>
            <a:fillRect/>
          </a:stretch>
        </p:blipFill>
        <p:spPr bwMode="auto">
          <a:xfrm>
            <a:off x="4724400" y="1219200"/>
            <a:ext cx="43815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87" name="Line 7">
            <a:extLst>
              <a:ext uri="{FF2B5EF4-FFF2-40B4-BE49-F238E27FC236}">
                <a16:creationId xmlns:a16="http://schemas.microsoft.com/office/drawing/2014/main" id="{87BBEC34-14C6-294F-9062-425BC20DF766}"/>
              </a:ext>
            </a:extLst>
          </p:cNvPr>
          <p:cNvSpPr>
            <a:spLocks noChangeShapeType="1"/>
          </p:cNvSpPr>
          <p:nvPr/>
        </p:nvSpPr>
        <p:spPr bwMode="auto">
          <a:xfrm flipV="1">
            <a:off x="609600" y="914400"/>
            <a:ext cx="8135938" cy="0"/>
          </a:xfrm>
          <a:prstGeom prst="line">
            <a:avLst/>
          </a:prstGeom>
          <a:noFill/>
          <a:ln w="44450">
            <a:solidFill>
              <a:srgbClr val="FF66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宋体" charset="0"/>
            </a:endParaRPr>
          </a:p>
        </p:txBody>
      </p:sp>
    </p:spTree>
    <p:extLst>
      <p:ext uri="{BB962C8B-B14F-4D97-AF65-F5344CB8AC3E}">
        <p14:creationId xmlns:p14="http://schemas.microsoft.com/office/powerpoint/2010/main" val="2086048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标题 1">
            <a:extLst>
              <a:ext uri="{FF2B5EF4-FFF2-40B4-BE49-F238E27FC236}">
                <a16:creationId xmlns:a16="http://schemas.microsoft.com/office/drawing/2014/main" id="{0172F66B-E4C0-D14A-84FF-0749E20CD398}"/>
              </a:ext>
            </a:extLst>
          </p:cNvPr>
          <p:cNvSpPr>
            <a:spLocks noGrp="1" noChangeArrowheads="1"/>
          </p:cNvSpPr>
          <p:nvPr>
            <p:ph type="title"/>
          </p:nvPr>
        </p:nvSpPr>
        <p:spPr>
          <a:xfrm>
            <a:off x="457200" y="174625"/>
            <a:ext cx="8229600" cy="715963"/>
          </a:xfrm>
        </p:spPr>
        <p:txBody>
          <a:bodyPr/>
          <a:lstStyle/>
          <a:p>
            <a:pPr eaLnBrk="1" hangingPunct="1"/>
            <a:r>
              <a:rPr lang="zh-CN" altLang="en-US"/>
              <a:t>等离子体</a:t>
            </a:r>
          </a:p>
        </p:txBody>
      </p:sp>
      <p:sp>
        <p:nvSpPr>
          <p:cNvPr id="143362" name="文本框 1">
            <a:extLst>
              <a:ext uri="{FF2B5EF4-FFF2-40B4-BE49-F238E27FC236}">
                <a16:creationId xmlns:a16="http://schemas.microsoft.com/office/drawing/2014/main" id="{64BF1282-551E-3A45-ACFA-4FCFA3F3052C}"/>
              </a:ext>
            </a:extLst>
          </p:cNvPr>
          <p:cNvSpPr txBox="1">
            <a:spLocks noChangeArrowheads="1"/>
          </p:cNvSpPr>
          <p:nvPr/>
        </p:nvSpPr>
        <p:spPr bwMode="auto">
          <a:xfrm>
            <a:off x="114300" y="1103313"/>
            <a:ext cx="891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kumimoji="0" lang="zh-CN" altLang="en-US" sz="2800"/>
              <a:t>固态、液态、气态，</a:t>
            </a:r>
            <a:r>
              <a:rPr kumimoji="0" lang="zh-CN" altLang="en-US" sz="2800" b="1">
                <a:solidFill>
                  <a:srgbClr val="FF0000"/>
                </a:solidFill>
              </a:rPr>
              <a:t>物质第四态 </a:t>
            </a:r>
            <a:r>
              <a:rPr kumimoji="0" lang="zh-CN" altLang="en-US" sz="2800"/>
              <a:t>等离子体态</a:t>
            </a:r>
            <a:endParaRPr lang="zh-CN" altLang="en-US" sz="2800"/>
          </a:p>
        </p:txBody>
      </p:sp>
      <p:sp>
        <p:nvSpPr>
          <p:cNvPr id="143363" name="文本框 5">
            <a:extLst>
              <a:ext uri="{FF2B5EF4-FFF2-40B4-BE49-F238E27FC236}">
                <a16:creationId xmlns:a16="http://schemas.microsoft.com/office/drawing/2014/main" id="{6C30BE48-2148-7642-9657-EFB94BF4F6E3}"/>
              </a:ext>
            </a:extLst>
          </p:cNvPr>
          <p:cNvSpPr txBox="1">
            <a:spLocks noChangeArrowheads="1"/>
          </p:cNvSpPr>
          <p:nvPr/>
        </p:nvSpPr>
        <p:spPr bwMode="auto">
          <a:xfrm>
            <a:off x="350838" y="1703388"/>
            <a:ext cx="84645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kumimoji="0" lang="zh-CN" altLang="en-US" sz="2800" dirty="0"/>
              <a:t>原子当被加热到足够高的温度或其他原因，外层电子摆脱原子核的束缚成为自由电子，电子离开原子核，这个过程就叫做“电离”</a:t>
            </a:r>
          </a:p>
        </p:txBody>
      </p:sp>
      <p:sp>
        <p:nvSpPr>
          <p:cNvPr id="143364" name="文本框 1">
            <a:extLst>
              <a:ext uri="{FF2B5EF4-FFF2-40B4-BE49-F238E27FC236}">
                <a16:creationId xmlns:a16="http://schemas.microsoft.com/office/drawing/2014/main" id="{B869BFD7-CAEC-D74C-9550-49A9A192775A}"/>
              </a:ext>
            </a:extLst>
          </p:cNvPr>
          <p:cNvSpPr txBox="1">
            <a:spLocks noChangeArrowheads="1"/>
          </p:cNvSpPr>
          <p:nvPr/>
        </p:nvSpPr>
        <p:spPr bwMode="auto">
          <a:xfrm>
            <a:off x="190500" y="3946454"/>
            <a:ext cx="8785225" cy="208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zh-CN" altLang="en-US" sz="2800" b="1" dirty="0">
                <a:solidFill>
                  <a:srgbClr val="FF0000"/>
                </a:solidFill>
              </a:rPr>
              <a:t>夸克胶子等离子体</a:t>
            </a:r>
            <a:r>
              <a:rPr kumimoji="0" lang="en-US" altLang="zh-CN" sz="2800" b="1" dirty="0">
                <a:solidFill>
                  <a:srgbClr val="FF0000"/>
                </a:solidFill>
              </a:rPr>
              <a:t>:</a:t>
            </a:r>
            <a:r>
              <a:rPr kumimoji="0" lang="zh-CN" altLang="en-US" sz="2800" b="1" dirty="0">
                <a:solidFill>
                  <a:srgbClr val="002060"/>
                </a:solidFill>
              </a:rPr>
              <a:t>由夸克和胶子组成的等离子体。</a:t>
            </a:r>
            <a:endParaRPr kumimoji="0" lang="en-US" altLang="zh-CN" sz="2800" b="1" dirty="0">
              <a:solidFill>
                <a:srgbClr val="002060"/>
              </a:solidFill>
            </a:endParaRPr>
          </a:p>
          <a:p>
            <a:pPr eaLnBrk="1" hangingPunct="1">
              <a:buFontTx/>
              <a:buNone/>
            </a:pPr>
            <a:r>
              <a:rPr kumimoji="0" lang="zh-CN" altLang="en-US" sz="2800" b="1" dirty="0">
                <a:solidFill>
                  <a:srgbClr val="002060"/>
                </a:solidFill>
              </a:rPr>
              <a:t>夸克、胶子：  组成物质的最基础单元</a:t>
            </a:r>
            <a:endParaRPr kumimoji="0" lang="en-US" altLang="zh-CN" sz="2800" b="1" dirty="0">
              <a:solidFill>
                <a:srgbClr val="002060"/>
              </a:solidFill>
            </a:endParaRPr>
          </a:p>
          <a:p>
            <a:pPr eaLnBrk="1" hangingPunct="1">
              <a:buFontTx/>
              <a:buNone/>
            </a:pPr>
            <a:endParaRPr kumimoji="0" lang="en-US" altLang="zh-CN" sz="1000" dirty="0"/>
          </a:p>
          <a:p>
            <a:pPr eaLnBrk="1" hangingPunct="1">
              <a:spcBef>
                <a:spcPct val="0"/>
              </a:spcBef>
              <a:buFontTx/>
              <a:buNone/>
            </a:pPr>
            <a:r>
              <a:rPr kumimoji="0" lang="en-US" altLang="zh-CN" sz="2800" b="1" dirty="0">
                <a:solidFill>
                  <a:srgbClr val="FB352F"/>
                </a:solidFill>
              </a:rPr>
              <a:t>Temperature: </a:t>
            </a:r>
            <a:r>
              <a:rPr kumimoji="0" lang="zh-CN" altLang="en-US" sz="2800" b="1" dirty="0">
                <a:solidFill>
                  <a:schemeClr val="accent2"/>
                </a:solidFill>
              </a:rPr>
              <a:t> </a:t>
            </a:r>
            <a:r>
              <a:rPr kumimoji="0" lang="en-US" altLang="zh-CN" sz="2800" b="1" dirty="0">
                <a:solidFill>
                  <a:schemeClr val="accent2"/>
                </a:solidFill>
              </a:rPr>
              <a:t>MeV ~ 1.16 x 10</a:t>
            </a:r>
            <a:r>
              <a:rPr kumimoji="0" lang="en-US" altLang="zh-CN" sz="2800" b="1" baseline="30000" dirty="0">
                <a:solidFill>
                  <a:schemeClr val="accent2"/>
                </a:solidFill>
              </a:rPr>
              <a:t>10 </a:t>
            </a:r>
            <a:r>
              <a:rPr kumimoji="0" lang="en-US" altLang="zh-CN" sz="2800" b="1" dirty="0">
                <a:solidFill>
                  <a:schemeClr val="accent2"/>
                </a:solidFill>
              </a:rPr>
              <a:t>K</a:t>
            </a:r>
          </a:p>
          <a:p>
            <a:pPr eaLnBrk="1" hangingPunct="1">
              <a:spcBef>
                <a:spcPct val="0"/>
              </a:spcBef>
              <a:buFontTx/>
              <a:buNone/>
            </a:pPr>
            <a:r>
              <a:rPr kumimoji="0" lang="en-US" altLang="zh-CN" sz="2800" b="1" dirty="0">
                <a:solidFill>
                  <a:schemeClr val="accent2"/>
                </a:solidFill>
              </a:rPr>
              <a:t>10</a:t>
            </a:r>
            <a:r>
              <a:rPr kumimoji="0" lang="en-US" altLang="zh-CN" sz="2800" b="1" baseline="30000" dirty="0">
                <a:solidFill>
                  <a:schemeClr val="accent2"/>
                </a:solidFill>
              </a:rPr>
              <a:t>-6</a:t>
            </a:r>
            <a:r>
              <a:rPr kumimoji="0" lang="en-US" altLang="zh-CN" sz="2800" b="1" dirty="0">
                <a:solidFill>
                  <a:schemeClr val="accent2"/>
                </a:solidFill>
              </a:rPr>
              <a:t> second after the Big Bang T~10</a:t>
            </a:r>
            <a:r>
              <a:rPr kumimoji="0" lang="en-US" altLang="zh-CN" sz="2800" b="1" baseline="30000" dirty="0">
                <a:solidFill>
                  <a:schemeClr val="accent2"/>
                </a:solidFill>
              </a:rPr>
              <a:t>13 </a:t>
            </a:r>
            <a:r>
              <a:rPr kumimoji="0" lang="en-US" altLang="zh-CN" sz="2800" b="1" dirty="0">
                <a:solidFill>
                  <a:schemeClr val="accent2"/>
                </a:solidFill>
              </a:rPr>
              <a:t>K</a:t>
            </a:r>
            <a:endParaRPr kumimoji="0" lang="en-US" altLang="zh-CN" sz="2800" dirty="0"/>
          </a:p>
        </p:txBody>
      </p:sp>
      <p:sp>
        <p:nvSpPr>
          <p:cNvPr id="143365" name="文本框 2">
            <a:extLst>
              <a:ext uri="{FF2B5EF4-FFF2-40B4-BE49-F238E27FC236}">
                <a16:creationId xmlns:a16="http://schemas.microsoft.com/office/drawing/2014/main" id="{C1DC7E9D-5416-0644-84A2-837A1B4973B8}"/>
              </a:ext>
            </a:extLst>
          </p:cNvPr>
          <p:cNvSpPr txBox="1">
            <a:spLocks noChangeArrowheads="1"/>
          </p:cNvSpPr>
          <p:nvPr/>
        </p:nvSpPr>
        <p:spPr bwMode="auto">
          <a:xfrm>
            <a:off x="19969" y="3221226"/>
            <a:ext cx="91240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None/>
            </a:pPr>
            <a:r>
              <a:rPr kumimoji="0" lang="zh-CN" altLang="en-US" sz="2800" b="1" dirty="0">
                <a:solidFill>
                  <a:srgbClr val="FF0000"/>
                </a:solidFill>
              </a:rPr>
              <a:t>电磁等离子体：</a:t>
            </a:r>
            <a:r>
              <a:rPr kumimoji="0" lang="zh-CN" altLang="en-US" sz="2800" b="1" dirty="0">
                <a:solidFill>
                  <a:srgbClr val="000066"/>
                </a:solidFill>
              </a:rPr>
              <a:t>正离子和电子的密度大致相等的电离气体</a:t>
            </a:r>
          </a:p>
        </p:txBody>
      </p:sp>
      <p:sp>
        <p:nvSpPr>
          <p:cNvPr id="7" name="Line 26">
            <a:extLst>
              <a:ext uri="{FF2B5EF4-FFF2-40B4-BE49-F238E27FC236}">
                <a16:creationId xmlns:a16="http://schemas.microsoft.com/office/drawing/2014/main" id="{D8DA9024-D9AF-AA4A-A553-67BAC98619B3}"/>
              </a:ext>
            </a:extLst>
          </p:cNvPr>
          <p:cNvSpPr>
            <a:spLocks noChangeShapeType="1"/>
          </p:cNvSpPr>
          <p:nvPr/>
        </p:nvSpPr>
        <p:spPr bwMode="auto">
          <a:xfrm flipV="1">
            <a:off x="395288" y="990600"/>
            <a:ext cx="8353425" cy="0"/>
          </a:xfrm>
          <a:prstGeom prst="line">
            <a:avLst/>
          </a:prstGeom>
          <a:noFill/>
          <a:ln w="444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64"/>
                                        </p:tgtEl>
                                        <p:attrNameLst>
                                          <p:attrName>style.visibility</p:attrName>
                                        </p:attrNameLst>
                                      </p:cBhvr>
                                      <p:to>
                                        <p:strVal val="visible"/>
                                      </p:to>
                                    </p:set>
                                    <p:anim calcmode="lin" valueType="num">
                                      <p:cBhvr additive="base">
                                        <p:cTn id="7" dur="500" fill="hold"/>
                                        <p:tgtEl>
                                          <p:spTgt spid="143364"/>
                                        </p:tgtEl>
                                        <p:attrNameLst>
                                          <p:attrName>ppt_x</p:attrName>
                                        </p:attrNameLst>
                                      </p:cBhvr>
                                      <p:tavLst>
                                        <p:tav tm="0">
                                          <p:val>
                                            <p:strVal val="#ppt_x"/>
                                          </p:val>
                                        </p:tav>
                                        <p:tav tm="100000">
                                          <p:val>
                                            <p:strVal val="#ppt_x"/>
                                          </p:val>
                                        </p:tav>
                                      </p:tavLst>
                                    </p:anim>
                                    <p:anim calcmode="lin" valueType="num">
                                      <p:cBhvr additive="base">
                                        <p:cTn id="8" dur="500" fill="hold"/>
                                        <p:tgtEl>
                                          <p:spTgt spid="1433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2" name="Text Box 14">
            <a:extLst>
              <a:ext uri="{FF2B5EF4-FFF2-40B4-BE49-F238E27FC236}">
                <a16:creationId xmlns:a16="http://schemas.microsoft.com/office/drawing/2014/main" id="{C7242622-FA39-ED49-864B-290ADA56CC2E}"/>
              </a:ext>
            </a:extLst>
          </p:cNvPr>
          <p:cNvSpPr txBox="1">
            <a:spLocks noChangeArrowheads="1"/>
          </p:cNvSpPr>
          <p:nvPr/>
        </p:nvSpPr>
        <p:spPr bwMode="auto">
          <a:xfrm>
            <a:off x="336492" y="5464558"/>
            <a:ext cx="8839200" cy="52322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dirty="0">
                <a:solidFill>
                  <a:srgbClr val="002060"/>
                </a:solidFill>
              </a:rPr>
              <a:t>2 Re-scatterings </a:t>
            </a:r>
            <a:r>
              <a:rPr lang="en-US" altLang="zh-CN" dirty="0">
                <a:solidFill>
                  <a:srgbClr val="FF0000"/>
                </a:solidFill>
              </a:rPr>
              <a:t>at partonic level</a:t>
            </a:r>
            <a:r>
              <a:rPr lang="en-US" altLang="zh-CN" dirty="0">
                <a:solidFill>
                  <a:schemeClr val="accent1"/>
                </a:solidFill>
              </a:rPr>
              <a:t> </a:t>
            </a:r>
            <a:r>
              <a:rPr lang="en-US" altLang="zh-CN" dirty="0">
                <a:solidFill>
                  <a:srgbClr val="002060"/>
                </a:solidFill>
              </a:rPr>
              <a:t>are essential.</a:t>
            </a:r>
          </a:p>
        </p:txBody>
      </p:sp>
      <p:sp>
        <p:nvSpPr>
          <p:cNvPr id="2066" name="Text Box 18">
            <a:extLst>
              <a:ext uri="{FF2B5EF4-FFF2-40B4-BE49-F238E27FC236}">
                <a16:creationId xmlns:a16="http://schemas.microsoft.com/office/drawing/2014/main" id="{5DE34431-ECE0-104F-ACF3-490381CB5FB4}"/>
              </a:ext>
            </a:extLst>
          </p:cNvPr>
          <p:cNvSpPr txBox="1">
            <a:spLocks noChangeArrowheads="1"/>
          </p:cNvSpPr>
          <p:nvPr/>
        </p:nvSpPr>
        <p:spPr bwMode="auto">
          <a:xfrm>
            <a:off x="336492" y="5024316"/>
            <a:ext cx="523630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dirty="0">
                <a:solidFill>
                  <a:srgbClr val="002060"/>
                </a:solidFill>
              </a:rPr>
              <a:t>1 Re-scatterings are necessary.</a:t>
            </a:r>
          </a:p>
        </p:txBody>
      </p:sp>
      <p:sp>
        <p:nvSpPr>
          <p:cNvPr id="2069" name="Text Box 21">
            <a:extLst>
              <a:ext uri="{FF2B5EF4-FFF2-40B4-BE49-F238E27FC236}">
                <a16:creationId xmlns:a16="http://schemas.microsoft.com/office/drawing/2014/main" id="{2B39BD1D-4BD0-3747-B4AF-628C1EFE895F}"/>
              </a:ext>
            </a:extLst>
          </p:cNvPr>
          <p:cNvSpPr txBox="1">
            <a:spLocks noChangeArrowheads="1"/>
          </p:cNvSpPr>
          <p:nvPr/>
        </p:nvSpPr>
        <p:spPr bwMode="auto">
          <a:xfrm>
            <a:off x="1104900" y="5999435"/>
            <a:ext cx="7239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2800" i="1" dirty="0">
                <a:solidFill>
                  <a:srgbClr val="FF0000"/>
                </a:solidFill>
                <a:effectLst>
                  <a:outerShdw blurRad="38100" dist="38100" dir="2700000" algn="tl">
                    <a:srgbClr val="C0C0C0"/>
                  </a:outerShdw>
                </a:effectLst>
              </a:rPr>
              <a:t>Originates from at partonic stage?</a:t>
            </a:r>
          </a:p>
        </p:txBody>
      </p:sp>
      <p:sp>
        <p:nvSpPr>
          <p:cNvPr id="2071" name="Text Box 23">
            <a:extLst>
              <a:ext uri="{FF2B5EF4-FFF2-40B4-BE49-F238E27FC236}">
                <a16:creationId xmlns:a16="http://schemas.microsoft.com/office/drawing/2014/main" id="{5C17E964-16F3-D640-9747-FD01FAF24F8E}"/>
              </a:ext>
            </a:extLst>
          </p:cNvPr>
          <p:cNvSpPr txBox="1">
            <a:spLocks noChangeArrowheads="1"/>
          </p:cNvSpPr>
          <p:nvPr/>
        </p:nvSpPr>
        <p:spPr bwMode="auto">
          <a:xfrm>
            <a:off x="5194742" y="1380277"/>
            <a:ext cx="3962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1800" dirty="0">
                <a:solidFill>
                  <a:srgbClr val="FF00FF"/>
                </a:solidFill>
              </a:rPr>
              <a:t>Almost </a:t>
            </a:r>
            <a:r>
              <a:rPr lang="en-US" altLang="zh-CN" sz="1800" dirty="0" err="1">
                <a:solidFill>
                  <a:srgbClr val="FF00FF"/>
                </a:solidFill>
              </a:rPr>
              <a:t>zero.Even</a:t>
            </a:r>
            <a:r>
              <a:rPr lang="en-US" altLang="zh-CN" sz="1800" dirty="0">
                <a:solidFill>
                  <a:srgbClr val="FF00FF"/>
                </a:solidFill>
              </a:rPr>
              <a:t> though </a:t>
            </a:r>
          </a:p>
          <a:p>
            <a:r>
              <a:rPr lang="en-US" altLang="zh-CN" sz="1800" dirty="0">
                <a:solidFill>
                  <a:srgbClr val="FF00FF"/>
                </a:solidFill>
              </a:rPr>
              <a:t>initial space anisotropy </a:t>
            </a:r>
            <a:r>
              <a:rPr lang="en-US" altLang="zh-CN" sz="1800" dirty="0" err="1">
                <a:solidFill>
                  <a:srgbClr val="FF00FF"/>
                </a:solidFill>
              </a:rPr>
              <a:t>exists,momentum</a:t>
            </a:r>
            <a:r>
              <a:rPr lang="en-US" altLang="zh-CN" sz="1800" dirty="0">
                <a:solidFill>
                  <a:srgbClr val="FF00FF"/>
                </a:solidFill>
              </a:rPr>
              <a:t> anisotropy can’t be converted into</a:t>
            </a:r>
            <a:r>
              <a:rPr lang="en-US" altLang="zh-CN" sz="1600" dirty="0">
                <a:solidFill>
                  <a:srgbClr val="FF00FF"/>
                </a:solidFill>
              </a:rPr>
              <a:t>.</a:t>
            </a:r>
          </a:p>
        </p:txBody>
      </p:sp>
      <p:sp>
        <p:nvSpPr>
          <p:cNvPr id="2074" name="Text Box 26">
            <a:extLst>
              <a:ext uri="{FF2B5EF4-FFF2-40B4-BE49-F238E27FC236}">
                <a16:creationId xmlns:a16="http://schemas.microsoft.com/office/drawing/2014/main" id="{8694F7E9-CD81-A84A-ABAB-DDD1F36E8D59}"/>
              </a:ext>
            </a:extLst>
          </p:cNvPr>
          <p:cNvSpPr txBox="1">
            <a:spLocks noChangeArrowheads="1"/>
          </p:cNvSpPr>
          <p:nvPr/>
        </p:nvSpPr>
        <p:spPr bwMode="auto">
          <a:xfrm>
            <a:off x="5436096" y="2745715"/>
            <a:ext cx="390207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1800" dirty="0">
                <a:solidFill>
                  <a:srgbClr val="FF0000"/>
                </a:solidFill>
              </a:rPr>
              <a:t>Reproduce the trend of experiment but have smaller value than experiment’s.</a:t>
            </a:r>
          </a:p>
          <a:p>
            <a:endParaRPr lang="en-US" altLang="zh-CN" sz="1800" dirty="0">
              <a:solidFill>
                <a:srgbClr val="FF0000"/>
              </a:solidFill>
            </a:endParaRPr>
          </a:p>
          <a:p>
            <a:r>
              <a:rPr lang="en-US" altLang="zh-CN" sz="1800" dirty="0">
                <a:solidFill>
                  <a:srgbClr val="FF0000"/>
                </a:solidFill>
              </a:rPr>
              <a:t>Re-scatterings only among hadrons are not enough.</a:t>
            </a:r>
          </a:p>
        </p:txBody>
      </p:sp>
      <p:grpSp>
        <p:nvGrpSpPr>
          <p:cNvPr id="2" name="组合 1">
            <a:extLst>
              <a:ext uri="{FF2B5EF4-FFF2-40B4-BE49-F238E27FC236}">
                <a16:creationId xmlns:a16="http://schemas.microsoft.com/office/drawing/2014/main" id="{AC83E4A9-5050-F749-82C1-B22C47FBEB70}"/>
              </a:ext>
            </a:extLst>
          </p:cNvPr>
          <p:cNvGrpSpPr/>
          <p:nvPr/>
        </p:nvGrpSpPr>
        <p:grpSpPr>
          <a:xfrm>
            <a:off x="19360" y="870222"/>
            <a:ext cx="5257800" cy="4148793"/>
            <a:chOff x="19360" y="-110193"/>
            <a:chExt cx="5257800" cy="4148793"/>
          </a:xfrm>
        </p:grpSpPr>
        <p:pic>
          <p:nvPicPr>
            <p:cNvPr id="2050" name="Picture 2" descr="C:\Documents and Settings\Administrator\桌面\fig\v2nch4cent.gif">
              <a:extLst>
                <a:ext uri="{FF2B5EF4-FFF2-40B4-BE49-F238E27FC236}">
                  <a16:creationId xmlns:a16="http://schemas.microsoft.com/office/drawing/2014/main" id="{6364B746-479F-E148-9C3A-979C786DEC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0" y="-110193"/>
              <a:ext cx="5257800" cy="3529013"/>
            </a:xfrm>
            <a:prstGeom prst="rect">
              <a:avLst/>
            </a:prstGeom>
            <a:noFill/>
            <a:extLst>
              <a:ext uri="{909E8E84-426E-40DD-AFC4-6F175D3DCCD1}">
                <a14:hiddenFill xmlns:a14="http://schemas.microsoft.com/office/drawing/2010/main">
                  <a:solidFill>
                    <a:srgbClr val="FFFFFF"/>
                  </a:solidFill>
                </a14:hiddenFill>
              </a:ext>
            </a:extLst>
          </p:spPr>
        </p:pic>
        <p:sp>
          <p:nvSpPr>
            <p:cNvPr id="2073" name="Line 25">
              <a:extLst>
                <a:ext uri="{FF2B5EF4-FFF2-40B4-BE49-F238E27FC236}">
                  <a16:creationId xmlns:a16="http://schemas.microsoft.com/office/drawing/2014/main" id="{2A967B48-94D5-2A41-8A58-303278C8A04D}"/>
                </a:ext>
              </a:extLst>
            </p:cNvPr>
            <p:cNvSpPr>
              <a:spLocks noChangeShapeType="1"/>
            </p:cNvSpPr>
            <p:nvPr/>
          </p:nvSpPr>
          <p:spPr bwMode="auto">
            <a:xfrm flipV="1">
              <a:off x="3505200" y="685800"/>
              <a:ext cx="1600200" cy="2362200"/>
            </a:xfrm>
            <a:prstGeom prst="line">
              <a:avLst/>
            </a:prstGeom>
            <a:noFill/>
            <a:ln w="381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075" name="Line 27">
              <a:extLst>
                <a:ext uri="{FF2B5EF4-FFF2-40B4-BE49-F238E27FC236}">
                  <a16:creationId xmlns:a16="http://schemas.microsoft.com/office/drawing/2014/main" id="{A0D03215-0E55-8E4E-8895-3701791F0441}"/>
                </a:ext>
              </a:extLst>
            </p:cNvPr>
            <p:cNvSpPr>
              <a:spLocks noChangeShapeType="1"/>
            </p:cNvSpPr>
            <p:nvPr/>
          </p:nvSpPr>
          <p:spPr bwMode="auto">
            <a:xfrm flipV="1">
              <a:off x="3505200" y="2286000"/>
              <a:ext cx="1600200" cy="304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2083" name="Group 35">
              <a:extLst>
                <a:ext uri="{FF2B5EF4-FFF2-40B4-BE49-F238E27FC236}">
                  <a16:creationId xmlns:a16="http://schemas.microsoft.com/office/drawing/2014/main" id="{3C3A59FB-51A3-1546-9CF7-95BF109DA1BB}"/>
                </a:ext>
              </a:extLst>
            </p:cNvPr>
            <p:cNvGrpSpPr>
              <a:grpSpLocks/>
            </p:cNvGrpSpPr>
            <p:nvPr/>
          </p:nvGrpSpPr>
          <p:grpSpPr bwMode="auto">
            <a:xfrm>
              <a:off x="457200" y="3505200"/>
              <a:ext cx="685800" cy="533400"/>
              <a:chOff x="384" y="2352"/>
              <a:chExt cx="432" cy="336"/>
            </a:xfrm>
          </p:grpSpPr>
          <p:sp>
            <p:nvSpPr>
              <p:cNvPr id="2080" name="Oval 32">
                <a:extLst>
                  <a:ext uri="{FF2B5EF4-FFF2-40B4-BE49-F238E27FC236}">
                    <a16:creationId xmlns:a16="http://schemas.microsoft.com/office/drawing/2014/main" id="{9290C2C7-2CE6-4A45-8D26-3627D5721038}"/>
                  </a:ext>
                </a:extLst>
              </p:cNvPr>
              <p:cNvSpPr>
                <a:spLocks noChangeArrowheads="1"/>
              </p:cNvSpPr>
              <p:nvPr/>
            </p:nvSpPr>
            <p:spPr bwMode="auto">
              <a:xfrm>
                <a:off x="384" y="2352"/>
                <a:ext cx="336" cy="33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81" name="Oval 33">
                <a:extLst>
                  <a:ext uri="{FF2B5EF4-FFF2-40B4-BE49-F238E27FC236}">
                    <a16:creationId xmlns:a16="http://schemas.microsoft.com/office/drawing/2014/main" id="{C5C6171C-0534-9D49-82CF-EAD2E35E2CCA}"/>
                  </a:ext>
                </a:extLst>
              </p:cNvPr>
              <p:cNvSpPr>
                <a:spLocks noChangeArrowheads="1"/>
              </p:cNvSpPr>
              <p:nvPr/>
            </p:nvSpPr>
            <p:spPr bwMode="auto">
              <a:xfrm>
                <a:off x="480" y="2352"/>
                <a:ext cx="336" cy="33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82" name="Oval 34">
                <a:extLst>
                  <a:ext uri="{FF2B5EF4-FFF2-40B4-BE49-F238E27FC236}">
                    <a16:creationId xmlns:a16="http://schemas.microsoft.com/office/drawing/2014/main" id="{7FAA92E0-0D1D-1145-BA00-041686660B4B}"/>
                  </a:ext>
                </a:extLst>
              </p:cNvPr>
              <p:cNvSpPr>
                <a:spLocks noChangeArrowheads="1"/>
              </p:cNvSpPr>
              <p:nvPr/>
            </p:nvSpPr>
            <p:spPr bwMode="auto">
              <a:xfrm>
                <a:off x="480" y="2352"/>
                <a:ext cx="240" cy="33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2088" name="Group 40">
              <a:extLst>
                <a:ext uri="{FF2B5EF4-FFF2-40B4-BE49-F238E27FC236}">
                  <a16:creationId xmlns:a16="http://schemas.microsoft.com/office/drawing/2014/main" id="{F32FC862-B2B3-0A4E-A07C-FB1D421C1582}"/>
                </a:ext>
              </a:extLst>
            </p:cNvPr>
            <p:cNvGrpSpPr>
              <a:grpSpLocks/>
            </p:cNvGrpSpPr>
            <p:nvPr/>
          </p:nvGrpSpPr>
          <p:grpSpPr bwMode="auto">
            <a:xfrm>
              <a:off x="3657600" y="3505200"/>
              <a:ext cx="914400" cy="533400"/>
              <a:chOff x="912" y="2208"/>
              <a:chExt cx="576" cy="336"/>
            </a:xfrm>
          </p:grpSpPr>
          <p:sp>
            <p:nvSpPr>
              <p:cNvPr id="2084" name="Oval 36">
                <a:extLst>
                  <a:ext uri="{FF2B5EF4-FFF2-40B4-BE49-F238E27FC236}">
                    <a16:creationId xmlns:a16="http://schemas.microsoft.com/office/drawing/2014/main" id="{EC8E0AA0-4D4B-0542-9918-AFE86B1BA9A3}"/>
                  </a:ext>
                </a:extLst>
              </p:cNvPr>
              <p:cNvSpPr>
                <a:spLocks noChangeArrowheads="1"/>
              </p:cNvSpPr>
              <p:nvPr/>
            </p:nvSpPr>
            <p:spPr bwMode="auto">
              <a:xfrm>
                <a:off x="912" y="2208"/>
                <a:ext cx="336" cy="33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85" name="Oval 37">
                <a:extLst>
                  <a:ext uri="{FF2B5EF4-FFF2-40B4-BE49-F238E27FC236}">
                    <a16:creationId xmlns:a16="http://schemas.microsoft.com/office/drawing/2014/main" id="{9C87C362-5527-694E-9A01-74FDD2115EE8}"/>
                  </a:ext>
                </a:extLst>
              </p:cNvPr>
              <p:cNvSpPr>
                <a:spLocks noChangeArrowheads="1"/>
              </p:cNvSpPr>
              <p:nvPr/>
            </p:nvSpPr>
            <p:spPr bwMode="auto">
              <a:xfrm>
                <a:off x="1152" y="2208"/>
                <a:ext cx="336" cy="33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87" name="Oval 39">
                <a:extLst>
                  <a:ext uri="{FF2B5EF4-FFF2-40B4-BE49-F238E27FC236}">
                    <a16:creationId xmlns:a16="http://schemas.microsoft.com/office/drawing/2014/main" id="{BA1D845B-5C60-244B-9692-A66F309C5944}"/>
                  </a:ext>
                </a:extLst>
              </p:cNvPr>
              <p:cNvSpPr>
                <a:spLocks noChangeArrowheads="1"/>
              </p:cNvSpPr>
              <p:nvPr/>
            </p:nvSpPr>
            <p:spPr bwMode="auto">
              <a:xfrm>
                <a:off x="1152" y="2256"/>
                <a:ext cx="96" cy="24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sp>
        <p:nvSpPr>
          <p:cNvPr id="19" name="Line 26">
            <a:extLst>
              <a:ext uri="{FF2B5EF4-FFF2-40B4-BE49-F238E27FC236}">
                <a16:creationId xmlns:a16="http://schemas.microsoft.com/office/drawing/2014/main" id="{167A7FFC-CE6B-9C4D-8F5D-F288F1F85CA1}"/>
              </a:ext>
            </a:extLst>
          </p:cNvPr>
          <p:cNvSpPr>
            <a:spLocks noChangeShapeType="1"/>
          </p:cNvSpPr>
          <p:nvPr/>
        </p:nvSpPr>
        <p:spPr bwMode="auto">
          <a:xfrm flipV="1">
            <a:off x="395288" y="990600"/>
            <a:ext cx="8353425" cy="0"/>
          </a:xfrm>
          <a:prstGeom prst="line">
            <a:avLst/>
          </a:prstGeom>
          <a:noFill/>
          <a:ln w="444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Tree>
    <p:extLst>
      <p:ext uri="{BB962C8B-B14F-4D97-AF65-F5344CB8AC3E}">
        <p14:creationId xmlns:p14="http://schemas.microsoft.com/office/powerpoint/2010/main" val="36188647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blinds(horizontal)">
                                      <p:cBhvr>
                                        <p:cTn id="7" dur="500"/>
                                        <p:tgtEl>
                                          <p:spTgt spid="20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2066"/>
                                        </p:tgtEl>
                                        <p:attrNameLst>
                                          <p:attrName>style.visibility</p:attrName>
                                        </p:attrNameLst>
                                      </p:cBhvr>
                                      <p:to>
                                        <p:strVal val="visible"/>
                                      </p:to>
                                    </p:set>
                                    <p:animEffect transition="in" filter="blinds(vertical)">
                                      <p:cBhvr>
                                        <p:cTn id="12" dur="500"/>
                                        <p:tgtEl>
                                          <p:spTgt spid="2066"/>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2074"/>
                                        </p:tgtEl>
                                        <p:attrNameLst>
                                          <p:attrName>style.visibility</p:attrName>
                                        </p:attrNameLst>
                                      </p:cBhvr>
                                      <p:to>
                                        <p:strVal val="visible"/>
                                      </p:to>
                                    </p:set>
                                    <p:animEffect transition="in" filter="dissolve">
                                      <p:cBhvr>
                                        <p:cTn id="16" dur="500"/>
                                        <p:tgtEl>
                                          <p:spTgt spid="207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5" fill="hold" grpId="0" nodeType="clickEffect">
                                  <p:stCondLst>
                                    <p:cond delay="0"/>
                                  </p:stCondLst>
                                  <p:childTnLst>
                                    <p:set>
                                      <p:cBhvr>
                                        <p:cTn id="20" dur="1" fill="hold">
                                          <p:stCondLst>
                                            <p:cond delay="0"/>
                                          </p:stCondLst>
                                        </p:cTn>
                                        <p:tgtEl>
                                          <p:spTgt spid="2062"/>
                                        </p:tgtEl>
                                        <p:attrNameLst>
                                          <p:attrName>style.visibility</p:attrName>
                                        </p:attrNameLst>
                                      </p:cBhvr>
                                      <p:to>
                                        <p:strVal val="visible"/>
                                      </p:to>
                                    </p:set>
                                    <p:animEffect transition="in" filter="blinds(vertical)">
                                      <p:cBhvr>
                                        <p:cTn id="21" dur="500"/>
                                        <p:tgtEl>
                                          <p:spTgt spid="206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2069"/>
                                        </p:tgtEl>
                                        <p:attrNameLst>
                                          <p:attrName>style.visibility</p:attrName>
                                        </p:attrNameLst>
                                      </p:cBhvr>
                                      <p:to>
                                        <p:strVal val="visible"/>
                                      </p:to>
                                    </p:set>
                                    <p:anim calcmode="lin" valueType="num">
                                      <p:cBhvr additive="base">
                                        <p:cTn id="26" dur="500"/>
                                        <p:tgtEl>
                                          <p:spTgt spid="2069"/>
                                        </p:tgtEl>
                                        <p:attrNameLst>
                                          <p:attrName>ppt_y</p:attrName>
                                        </p:attrNameLst>
                                      </p:cBhvr>
                                      <p:tavLst>
                                        <p:tav tm="0">
                                          <p:val>
                                            <p:strVal val="#ppt_y+#ppt_h*1.125000"/>
                                          </p:val>
                                        </p:tav>
                                        <p:tav tm="100000">
                                          <p:val>
                                            <p:strVal val="#ppt_y"/>
                                          </p:val>
                                        </p:tav>
                                      </p:tavLst>
                                    </p:anim>
                                    <p:animEffect transition="in" filter="wipe(up)">
                                      <p:cBhvr>
                                        <p:cTn id="27" dur="500"/>
                                        <p:tgtEl>
                                          <p:spTgt spid="2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2" grpId="0" animBg="1" autoUpdateAnimBg="0"/>
      <p:bldP spid="2066" grpId="0" autoUpdateAnimBg="0"/>
      <p:bldP spid="2069" grpId="0" autoUpdateAnimBg="0"/>
      <p:bldP spid="2071" grpId="0" autoUpdateAnimBg="0"/>
      <p:bldP spid="2074"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7" name="Rectangle 2" descr="Zig zag">
            <a:extLst>
              <a:ext uri="{FF2B5EF4-FFF2-40B4-BE49-F238E27FC236}">
                <a16:creationId xmlns:a16="http://schemas.microsoft.com/office/drawing/2014/main" id="{C1F2D3F8-43B0-AD48-A6C8-981EDDB9D4FE}"/>
              </a:ext>
            </a:extLst>
          </p:cNvPr>
          <p:cNvSpPr>
            <a:spLocks noChangeArrowheads="1"/>
          </p:cNvSpPr>
          <p:nvPr/>
        </p:nvSpPr>
        <p:spPr bwMode="auto">
          <a:xfrm>
            <a:off x="304800" y="4648200"/>
            <a:ext cx="8382000" cy="1828800"/>
          </a:xfrm>
          <a:prstGeom prst="rect">
            <a:avLst/>
          </a:prstGeom>
          <a:solidFill>
            <a:srgbClr val="FFC0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endParaRPr kumimoji="0" lang="en-US" altLang="zh-CN" sz="2800"/>
          </a:p>
        </p:txBody>
      </p:sp>
      <p:sp>
        <p:nvSpPr>
          <p:cNvPr id="52227" name="Text Box 3">
            <a:extLst>
              <a:ext uri="{FF2B5EF4-FFF2-40B4-BE49-F238E27FC236}">
                <a16:creationId xmlns:a16="http://schemas.microsoft.com/office/drawing/2014/main" id="{58C72FE8-DC60-A54E-95DC-79D8D43E243A}"/>
              </a:ext>
            </a:extLst>
          </p:cNvPr>
          <p:cNvSpPr txBox="1">
            <a:spLocks noChangeArrowheads="1"/>
          </p:cNvSpPr>
          <p:nvPr/>
        </p:nvSpPr>
        <p:spPr bwMode="auto">
          <a:xfrm>
            <a:off x="1447800" y="152400"/>
            <a:ext cx="6205538" cy="641350"/>
          </a:xfrm>
          <a:prstGeom prst="rect">
            <a:avLst/>
          </a:prstGeom>
          <a:noFill/>
          <a:ln>
            <a:noFill/>
          </a:ln>
          <a:effectLst/>
        </p:spPr>
        <p:txBody>
          <a:bodyPr wrap="none">
            <a:spAutoFit/>
          </a:bodyPr>
          <a:lstStyle/>
          <a:p>
            <a:pPr eaLnBrk="1" hangingPunct="1">
              <a:spcBef>
                <a:spcPct val="20000"/>
              </a:spcBef>
              <a:buFontTx/>
              <a:buChar char="•"/>
              <a:defRPr/>
            </a:pPr>
            <a:r>
              <a:rPr lang="en-US" altLang="zh-CN" sz="3600" b="1" dirty="0"/>
              <a:t>Nuclear Modification Factor</a:t>
            </a:r>
            <a:endParaRPr lang="en-US" altLang="zh-CN" sz="3600" b="1" dirty="0">
              <a:effectLst>
                <a:outerShdw blurRad="38100" dist="38100" dir="2700000" algn="tl">
                  <a:srgbClr val="DDDDDD"/>
                </a:outerShdw>
              </a:effectLst>
            </a:endParaRPr>
          </a:p>
        </p:txBody>
      </p:sp>
      <p:graphicFrame>
        <p:nvGraphicFramePr>
          <p:cNvPr id="96259" name="Object 4">
            <a:extLst>
              <a:ext uri="{FF2B5EF4-FFF2-40B4-BE49-F238E27FC236}">
                <a16:creationId xmlns:a16="http://schemas.microsoft.com/office/drawing/2014/main" id="{C97CB3A9-AB21-E549-97BA-37E151C63FF6}"/>
              </a:ext>
            </a:extLst>
          </p:cNvPr>
          <p:cNvGraphicFramePr>
            <a:graphicFrameLocks noGrp="1" noChangeAspect="1"/>
          </p:cNvGraphicFramePr>
          <p:nvPr>
            <p:ph sz="half" idx="1"/>
          </p:nvPr>
        </p:nvGraphicFramePr>
        <p:xfrm>
          <a:off x="434975" y="4800600"/>
          <a:ext cx="4060825" cy="768350"/>
        </p:xfrm>
        <a:graphic>
          <a:graphicData uri="http://schemas.openxmlformats.org/presentationml/2006/ole">
            <mc:AlternateContent xmlns:mc="http://schemas.openxmlformats.org/markup-compatibility/2006">
              <mc:Choice xmlns:v="urn:schemas-microsoft-com:vml" Requires="v">
                <p:oleObj spid="_x0000_s275621" name="Formel" r:id="rId3" imgW="2552700" imgH="482600" progId="Equation.3">
                  <p:embed/>
                </p:oleObj>
              </mc:Choice>
              <mc:Fallback>
                <p:oleObj name="Formel" r:id="rId3" imgW="2552700" imgH="482600" progId="Equation.3">
                  <p:embed/>
                  <p:pic>
                    <p:nvPicPr>
                      <p:cNvPr id="96259" name="Object 4">
                        <a:extLst>
                          <a:ext uri="{FF2B5EF4-FFF2-40B4-BE49-F238E27FC236}">
                            <a16:creationId xmlns:a16="http://schemas.microsoft.com/office/drawing/2014/main" id="{C97CB3A9-AB21-E549-97BA-37E151C63FF6}"/>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975" y="4800600"/>
                        <a:ext cx="4060825" cy="768350"/>
                      </a:xfrm>
                      <a:prstGeom prst="rect">
                        <a:avLst/>
                      </a:prstGeom>
                      <a:solidFill>
                        <a:schemeClr val="bg1"/>
                      </a:solidFill>
                      <a:ln w="9525">
                        <a:solidFill>
                          <a:srgbClr val="99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2229" name="Text Box 5">
            <a:extLst>
              <a:ext uri="{FF2B5EF4-FFF2-40B4-BE49-F238E27FC236}">
                <a16:creationId xmlns:a16="http://schemas.microsoft.com/office/drawing/2014/main" id="{439549B5-CAB6-D243-96E0-5EE779EA457A}"/>
              </a:ext>
            </a:extLst>
          </p:cNvPr>
          <p:cNvSpPr txBox="1">
            <a:spLocks noChangeArrowheads="1"/>
          </p:cNvSpPr>
          <p:nvPr/>
        </p:nvSpPr>
        <p:spPr bwMode="auto">
          <a:xfrm>
            <a:off x="5029200" y="4859338"/>
            <a:ext cx="3581400" cy="1698625"/>
          </a:xfrm>
          <a:prstGeom prst="rect">
            <a:avLst/>
          </a:prstGeom>
          <a:noFill/>
          <a:ln>
            <a:noFill/>
          </a:ln>
          <a:effectLst/>
        </p:spPr>
        <p:txBody>
          <a:bodyPr>
            <a:spAutoFit/>
          </a:bodyPr>
          <a:lstStyle>
            <a:lvl1pPr marL="457200" indent="-457200">
              <a:defRPr>
                <a:solidFill>
                  <a:schemeClr val="tx1"/>
                </a:solidFill>
                <a:latin typeface="Arial" charset="0"/>
                <a:ea typeface="SimSun" charset="0"/>
                <a:cs typeface="SimSun" charset="0"/>
              </a:defRPr>
            </a:lvl1pPr>
            <a:lvl2pPr marL="914400" indent="-457200">
              <a:defRPr>
                <a:solidFill>
                  <a:schemeClr val="tx1"/>
                </a:solidFill>
                <a:latin typeface="Arial" charset="0"/>
                <a:ea typeface="SimSun" charset="0"/>
                <a:cs typeface="SimSun" charset="0"/>
              </a:defRPr>
            </a:lvl2pPr>
            <a:lvl3pPr marL="1371600" indent="-457200">
              <a:defRPr>
                <a:solidFill>
                  <a:schemeClr val="tx1"/>
                </a:solidFill>
                <a:latin typeface="Arial" charset="0"/>
                <a:ea typeface="SimSun" charset="0"/>
                <a:cs typeface="SimSun" charset="0"/>
              </a:defRPr>
            </a:lvl3pPr>
            <a:lvl4pPr marL="1828800" indent="-457200">
              <a:defRPr>
                <a:solidFill>
                  <a:schemeClr val="tx1"/>
                </a:solidFill>
                <a:latin typeface="Arial" charset="0"/>
                <a:ea typeface="SimSun" charset="0"/>
                <a:cs typeface="SimSun" charset="0"/>
              </a:defRPr>
            </a:lvl4pPr>
            <a:lvl5pPr marL="2286000" indent="-457200">
              <a:defRPr>
                <a:solidFill>
                  <a:schemeClr val="tx1"/>
                </a:solidFill>
                <a:latin typeface="Arial" charset="0"/>
                <a:ea typeface="SimSun" charset="0"/>
                <a:cs typeface="SimSun" charset="0"/>
              </a:defRPr>
            </a:lvl5pPr>
            <a:lvl6pPr marL="2743200" indent="-457200" fontAlgn="base">
              <a:spcBef>
                <a:spcPct val="0"/>
              </a:spcBef>
              <a:spcAft>
                <a:spcPct val="0"/>
              </a:spcAft>
              <a:defRPr>
                <a:solidFill>
                  <a:schemeClr val="tx1"/>
                </a:solidFill>
                <a:latin typeface="Arial" charset="0"/>
                <a:ea typeface="SimSun" charset="0"/>
                <a:cs typeface="SimSun" charset="0"/>
              </a:defRPr>
            </a:lvl6pPr>
            <a:lvl7pPr marL="3200400" indent="-457200" fontAlgn="base">
              <a:spcBef>
                <a:spcPct val="0"/>
              </a:spcBef>
              <a:spcAft>
                <a:spcPct val="0"/>
              </a:spcAft>
              <a:defRPr>
                <a:solidFill>
                  <a:schemeClr val="tx1"/>
                </a:solidFill>
                <a:latin typeface="Arial" charset="0"/>
                <a:ea typeface="SimSun" charset="0"/>
                <a:cs typeface="SimSun" charset="0"/>
              </a:defRPr>
            </a:lvl7pPr>
            <a:lvl8pPr marL="3657600" indent="-457200" fontAlgn="base">
              <a:spcBef>
                <a:spcPct val="0"/>
              </a:spcBef>
              <a:spcAft>
                <a:spcPct val="0"/>
              </a:spcAft>
              <a:defRPr>
                <a:solidFill>
                  <a:schemeClr val="tx1"/>
                </a:solidFill>
                <a:latin typeface="Arial" charset="0"/>
                <a:ea typeface="SimSun" charset="0"/>
                <a:cs typeface="SimSun" charset="0"/>
              </a:defRPr>
            </a:lvl8pPr>
            <a:lvl9pPr marL="4114800" indent="-457200" fontAlgn="base">
              <a:spcBef>
                <a:spcPct val="0"/>
              </a:spcBef>
              <a:spcAft>
                <a:spcPct val="0"/>
              </a:spcAft>
              <a:defRPr>
                <a:solidFill>
                  <a:schemeClr val="tx1"/>
                </a:solidFill>
                <a:latin typeface="Arial" charset="0"/>
                <a:ea typeface="SimSun" charset="0"/>
                <a:cs typeface="SimSun" charset="0"/>
              </a:defRPr>
            </a:lvl9pPr>
          </a:lstStyle>
          <a:p>
            <a:pPr marL="0" indent="0" eaLnBrk="1" hangingPunct="1">
              <a:spcBef>
                <a:spcPct val="20000"/>
              </a:spcBef>
              <a:buFontTx/>
              <a:buChar char="•"/>
              <a:defRPr/>
            </a:pPr>
            <a:r>
              <a:rPr lang="en-US" altLang="zh-CN" sz="1800" dirty="0"/>
              <a:t>1) Baryon vs. meson effect!</a:t>
            </a:r>
          </a:p>
          <a:p>
            <a:pPr eaLnBrk="1" hangingPunct="1">
              <a:spcBef>
                <a:spcPct val="20000"/>
              </a:spcBef>
              <a:buFont typeface="Times" charset="0"/>
              <a:buNone/>
              <a:defRPr/>
            </a:pPr>
            <a:endParaRPr lang="en-US" altLang="zh-CN" sz="1800" dirty="0"/>
          </a:p>
          <a:p>
            <a:pPr eaLnBrk="1" hangingPunct="1">
              <a:spcBef>
                <a:spcPct val="20000"/>
              </a:spcBef>
              <a:buFont typeface="Times" charset="0"/>
              <a:buNone/>
              <a:defRPr/>
            </a:pPr>
            <a:r>
              <a:rPr lang="en-US" altLang="zh-CN" sz="1800" dirty="0"/>
              <a:t>2) Hadronization via coalescence</a:t>
            </a:r>
          </a:p>
          <a:p>
            <a:pPr eaLnBrk="1" hangingPunct="1">
              <a:spcBef>
                <a:spcPct val="20000"/>
              </a:spcBef>
              <a:buFont typeface="Times" charset="0"/>
              <a:buNone/>
              <a:defRPr/>
            </a:pPr>
            <a:endParaRPr lang="en-US" altLang="zh-CN" sz="1800" dirty="0"/>
          </a:p>
          <a:p>
            <a:pPr eaLnBrk="1" hangingPunct="1">
              <a:spcBef>
                <a:spcPct val="20000"/>
              </a:spcBef>
              <a:buFont typeface="Times" charset="0"/>
              <a:buNone/>
              <a:defRPr/>
            </a:pPr>
            <a:r>
              <a:rPr lang="en-US" altLang="zh-CN" sz="1800" dirty="0"/>
              <a:t>3) Parton thermalization (model)</a:t>
            </a:r>
            <a:endParaRPr lang="en-US" altLang="zh-CN" sz="1800" i="1" dirty="0">
              <a:solidFill>
                <a:srgbClr val="000000"/>
              </a:solidFill>
            </a:endParaRPr>
          </a:p>
        </p:txBody>
      </p:sp>
      <p:pic>
        <p:nvPicPr>
          <p:cNvPr id="96261" name="Picture 6">
            <a:extLst>
              <a:ext uri="{FF2B5EF4-FFF2-40B4-BE49-F238E27FC236}">
                <a16:creationId xmlns:a16="http://schemas.microsoft.com/office/drawing/2014/main" id="{1EDC7489-B989-E245-84A0-19A8543621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6136" r="2393" b="10835"/>
          <a:stretch>
            <a:fillRect/>
          </a:stretch>
        </p:blipFill>
        <p:spPr bwMode="auto">
          <a:xfrm>
            <a:off x="1479550" y="1066800"/>
            <a:ext cx="644525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Text Box 7">
            <a:extLst>
              <a:ext uri="{FF2B5EF4-FFF2-40B4-BE49-F238E27FC236}">
                <a16:creationId xmlns:a16="http://schemas.microsoft.com/office/drawing/2014/main" id="{67752407-2312-4444-95E6-0E2DCB1D35D8}"/>
              </a:ext>
            </a:extLst>
          </p:cNvPr>
          <p:cNvSpPr txBox="1">
            <a:spLocks noChangeArrowheads="1"/>
          </p:cNvSpPr>
          <p:nvPr/>
        </p:nvSpPr>
        <p:spPr bwMode="auto">
          <a:xfrm>
            <a:off x="381000" y="5837238"/>
            <a:ext cx="36576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 typeface="Times" pitchFamily="2" charset="0"/>
              <a:buNone/>
            </a:pPr>
            <a:endParaRPr kumimoji="0" lang="en-US" altLang="zh-CN" sz="1200"/>
          </a:p>
          <a:p>
            <a:pPr eaLnBrk="1" hangingPunct="1">
              <a:buFont typeface="Times" pitchFamily="2" charset="0"/>
              <a:buNone/>
            </a:pPr>
            <a:r>
              <a:rPr kumimoji="0" lang="en-US" altLang="zh-CN" sz="1200"/>
              <a:t> - (K</a:t>
            </a:r>
            <a:r>
              <a:rPr kumimoji="0" lang="en-US" altLang="zh-CN" sz="1200" baseline="30000"/>
              <a:t>0</a:t>
            </a:r>
            <a:r>
              <a:rPr kumimoji="0" lang="en-US" altLang="zh-CN" sz="1200"/>
              <a:t>, </a:t>
            </a:r>
            <a:r>
              <a:rPr kumimoji="0" lang="en-US" altLang="zh-CN" sz="1200">
                <a:sym typeface="Symbol" pitchFamily="2" charset="2"/>
              </a:rPr>
              <a:t>)</a:t>
            </a:r>
            <a:r>
              <a:rPr kumimoji="0" lang="en-US" altLang="zh-CN" sz="1200" i="1"/>
              <a:t>: PRL</a:t>
            </a:r>
            <a:r>
              <a:rPr kumimoji="0" lang="en-US" altLang="zh-CN" sz="1200" b="1" i="1" u="sng"/>
              <a:t>92</a:t>
            </a:r>
            <a:r>
              <a:rPr kumimoji="0" lang="en-US" altLang="zh-CN" sz="1200" i="1"/>
              <a:t>, 052303(04); NP</a:t>
            </a:r>
            <a:r>
              <a:rPr kumimoji="0" lang="en-US" altLang="zh-CN" sz="1200" b="1" i="1" u="sng"/>
              <a:t>A715</a:t>
            </a:r>
            <a:r>
              <a:rPr kumimoji="0" lang="en-US" altLang="zh-CN" sz="1200" i="1"/>
              <a:t>, 466c(03);</a:t>
            </a:r>
            <a:r>
              <a:rPr kumimoji="0" lang="en-US" altLang="zh-CN" sz="1200"/>
              <a:t> </a:t>
            </a:r>
          </a:p>
          <a:p>
            <a:pPr eaLnBrk="1" hangingPunct="1">
              <a:buFont typeface="Times" pitchFamily="2" charset="0"/>
              <a:buNone/>
            </a:pPr>
            <a:r>
              <a:rPr kumimoji="0" lang="en-US" altLang="zh-CN" sz="1200" i="1">
                <a:solidFill>
                  <a:srgbClr val="000000"/>
                </a:solidFill>
              </a:rPr>
              <a:t> - R. Fries et al, PR</a:t>
            </a:r>
            <a:r>
              <a:rPr kumimoji="0" lang="en-US" altLang="zh-CN" sz="1200" b="1" i="1">
                <a:solidFill>
                  <a:srgbClr val="000000"/>
                </a:solidFill>
              </a:rPr>
              <a:t>C68</a:t>
            </a:r>
            <a:r>
              <a:rPr kumimoji="0" lang="en-US" altLang="zh-CN" sz="1200" i="1">
                <a:solidFill>
                  <a:srgbClr val="000000"/>
                </a:solidFill>
              </a:rPr>
              <a:t>, 044902(03)</a:t>
            </a:r>
            <a:endParaRPr kumimoji="0" lang="en-US" altLang="zh-CN" sz="2800"/>
          </a:p>
        </p:txBody>
      </p:sp>
      <p:sp>
        <p:nvSpPr>
          <p:cNvPr id="96263" name="Line 26">
            <a:extLst>
              <a:ext uri="{FF2B5EF4-FFF2-40B4-BE49-F238E27FC236}">
                <a16:creationId xmlns:a16="http://schemas.microsoft.com/office/drawing/2014/main" id="{E290208B-D7FB-964F-A8BC-6AE3DC86C42B}"/>
              </a:ext>
            </a:extLst>
          </p:cNvPr>
          <p:cNvSpPr>
            <a:spLocks noChangeShapeType="1"/>
          </p:cNvSpPr>
          <p:nvPr/>
        </p:nvSpPr>
        <p:spPr bwMode="auto">
          <a:xfrm flipV="1">
            <a:off x="914400" y="838200"/>
            <a:ext cx="73152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extLst>
      <p:ext uri="{BB962C8B-B14F-4D97-AF65-F5344CB8AC3E}">
        <p14:creationId xmlns:p14="http://schemas.microsoft.com/office/powerpoint/2010/main" val="38473766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Box 3">
            <a:extLst>
              <a:ext uri="{FF2B5EF4-FFF2-40B4-BE49-F238E27FC236}">
                <a16:creationId xmlns:a16="http://schemas.microsoft.com/office/drawing/2014/main" id="{D2755ED9-9F5C-0648-8927-662A74D9751D}"/>
              </a:ext>
            </a:extLst>
          </p:cNvPr>
          <p:cNvSpPr txBox="1">
            <a:spLocks noChangeArrowheads="1"/>
          </p:cNvSpPr>
          <p:nvPr/>
        </p:nvSpPr>
        <p:spPr bwMode="auto">
          <a:xfrm>
            <a:off x="946266" y="3689860"/>
            <a:ext cx="7543800" cy="954107"/>
          </a:xfrm>
          <a:prstGeom prst="rect">
            <a:avLst/>
          </a:prstGeom>
          <a:solidFill>
            <a:schemeClr val="bg1"/>
          </a:solidFill>
          <a:ln>
            <a:noFill/>
          </a:ln>
          <a:extLst>
            <a:ext uri="{91240B29-F687-4F45-9708-019B960494DF}">
              <a14:hiddenLine xmlns:a14="http://schemas.microsoft.com/office/drawing/2010/main" w="57150" cmpd="thickThin">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endParaRPr kumimoji="0" lang="en-US" altLang="zh-CN" sz="800" dirty="0">
              <a:cs typeface="Arial" panose="020B0604020202020204" pitchFamily="34" charset="0"/>
            </a:endParaRPr>
          </a:p>
          <a:p>
            <a:pPr eaLnBrk="1" hangingPunct="1">
              <a:buFontTx/>
              <a:buNone/>
            </a:pPr>
            <a:r>
              <a:rPr kumimoji="0" lang="en-US" altLang="zh-CN" sz="2000" b="1" i="1" dirty="0">
                <a:solidFill>
                  <a:srgbClr val="800000"/>
                </a:solidFill>
                <a:cs typeface="Arial" panose="020B0604020202020204" pitchFamily="34" charset="0"/>
              </a:rPr>
              <a:t> </a:t>
            </a:r>
            <a:r>
              <a:rPr kumimoji="0" lang="en-US" altLang="zh-CN" sz="2000" dirty="0"/>
              <a:t>Low </a:t>
            </a:r>
            <a:r>
              <a:rPr kumimoji="0" lang="en-US" altLang="zh-CN" sz="2000" dirty="0" err="1"/>
              <a:t>p</a:t>
            </a:r>
            <a:r>
              <a:rPr kumimoji="0" lang="en-US" altLang="zh-CN" sz="2000" baseline="-25000" dirty="0" err="1"/>
              <a:t>T</a:t>
            </a:r>
            <a:r>
              <a:rPr kumimoji="0" lang="en-US" altLang="zh-CN" sz="2000" baseline="-25000" dirty="0"/>
              <a:t> </a:t>
            </a:r>
            <a:r>
              <a:rPr kumimoji="0" lang="en-US" altLang="zh-CN" sz="2000" dirty="0"/>
              <a:t>(≤ 2 GeV/c): hydrodynamic mass ordering</a:t>
            </a:r>
          </a:p>
          <a:p>
            <a:pPr eaLnBrk="1" hangingPunct="1">
              <a:buFontTx/>
              <a:buNone/>
            </a:pPr>
            <a:r>
              <a:rPr kumimoji="0" lang="en-US" altLang="zh-CN" sz="2000" dirty="0"/>
              <a:t> High </a:t>
            </a:r>
            <a:r>
              <a:rPr kumimoji="0" lang="en-US" altLang="zh-CN" sz="2000" dirty="0" err="1"/>
              <a:t>p</a:t>
            </a:r>
            <a:r>
              <a:rPr kumimoji="0" lang="en-US" altLang="zh-CN" sz="2000" baseline="-25000" dirty="0" err="1"/>
              <a:t>T</a:t>
            </a:r>
            <a:r>
              <a:rPr kumimoji="0" lang="en-US" altLang="zh-CN" sz="2000" dirty="0"/>
              <a:t> (&gt; 2 GeV/c): </a:t>
            </a:r>
            <a:r>
              <a:rPr kumimoji="0" lang="en-US" altLang="zh-CN" sz="2000" b="1" i="1" dirty="0"/>
              <a:t>number of quarks scaling</a:t>
            </a:r>
            <a:endParaRPr kumimoji="0" lang="en-US" altLang="zh-CN" sz="2400" b="1" dirty="0">
              <a:solidFill>
                <a:srgbClr val="800000"/>
              </a:solidFill>
              <a:cs typeface="Arial" panose="020B0604020202020204" pitchFamily="34" charset="0"/>
            </a:endParaRPr>
          </a:p>
        </p:txBody>
      </p:sp>
      <p:sp>
        <p:nvSpPr>
          <p:cNvPr id="90115" name="TextBox 4">
            <a:extLst>
              <a:ext uri="{FF2B5EF4-FFF2-40B4-BE49-F238E27FC236}">
                <a16:creationId xmlns:a16="http://schemas.microsoft.com/office/drawing/2014/main" id="{B5D1BF3C-5551-7D4B-95FF-F1E299F7755F}"/>
              </a:ext>
            </a:extLst>
          </p:cNvPr>
          <p:cNvSpPr txBox="1">
            <a:spLocks noChangeArrowheads="1"/>
          </p:cNvSpPr>
          <p:nvPr/>
        </p:nvSpPr>
        <p:spPr bwMode="auto">
          <a:xfrm>
            <a:off x="990600" y="-38100"/>
            <a:ext cx="7391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eaLnBrk="1" hangingPunct="1">
              <a:buFontTx/>
              <a:buNone/>
            </a:pPr>
            <a:r>
              <a:rPr kumimoji="0" lang="en-US" altLang="zh-CN" sz="3600">
                <a:cs typeface="Arial" panose="020B0604020202020204" pitchFamily="34" charset="0"/>
              </a:rPr>
              <a:t>Partonic Collectivity at RHIC</a:t>
            </a:r>
          </a:p>
        </p:txBody>
      </p:sp>
      <p:sp>
        <p:nvSpPr>
          <p:cNvPr id="90118" name="Line 26">
            <a:extLst>
              <a:ext uri="{FF2B5EF4-FFF2-40B4-BE49-F238E27FC236}">
                <a16:creationId xmlns:a16="http://schemas.microsoft.com/office/drawing/2014/main" id="{D5B8A7EF-FF8A-8545-84A0-029ACC16E71E}"/>
              </a:ext>
            </a:extLst>
          </p:cNvPr>
          <p:cNvSpPr>
            <a:spLocks noChangeShapeType="1"/>
          </p:cNvSpPr>
          <p:nvPr/>
        </p:nvSpPr>
        <p:spPr bwMode="auto">
          <a:xfrm flipV="1">
            <a:off x="914400" y="685800"/>
            <a:ext cx="73152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10" name="组合 9">
            <a:extLst>
              <a:ext uri="{FF2B5EF4-FFF2-40B4-BE49-F238E27FC236}">
                <a16:creationId xmlns:a16="http://schemas.microsoft.com/office/drawing/2014/main" id="{1C7F290C-8981-1B47-BA73-FD1E3A40471C}"/>
              </a:ext>
            </a:extLst>
          </p:cNvPr>
          <p:cNvGrpSpPr/>
          <p:nvPr/>
        </p:nvGrpSpPr>
        <p:grpSpPr>
          <a:xfrm>
            <a:off x="366756" y="974246"/>
            <a:ext cx="8639087" cy="2688552"/>
            <a:chOff x="397409" y="821312"/>
            <a:chExt cx="11461219" cy="2971524"/>
          </a:xfrm>
        </p:grpSpPr>
        <p:pic>
          <p:nvPicPr>
            <p:cNvPr id="11" name="图片 10" descr="v2CompareWithData.eps">
              <a:extLst>
                <a:ext uri="{FF2B5EF4-FFF2-40B4-BE49-F238E27FC236}">
                  <a16:creationId xmlns:a16="http://schemas.microsoft.com/office/drawing/2014/main" id="{E3951015-A799-B64F-B5EE-DBBB190810F1}"/>
                </a:ext>
              </a:extLst>
            </p:cNvPr>
            <p:cNvPicPr>
              <a:picLocks noChangeAspect="1"/>
            </p:cNvPicPr>
            <p:nvPr/>
          </p:nvPicPr>
          <p:blipFill rotWithShape="1">
            <a:blip r:embed="rId3">
              <a:extLst>
                <a:ext uri="{28A0092B-C50C-407E-A947-70E740481C1C}">
                  <a14:useLocalDpi xmlns:a14="http://schemas.microsoft.com/office/drawing/2010/main" val="0"/>
                </a:ext>
              </a:extLst>
            </a:blip>
            <a:srcRect t="49830"/>
            <a:stretch/>
          </p:blipFill>
          <p:spPr>
            <a:xfrm>
              <a:off x="7540710" y="1187439"/>
              <a:ext cx="3866561" cy="2514600"/>
            </a:xfrm>
            <a:prstGeom prst="rect">
              <a:avLst/>
            </a:prstGeom>
          </p:spPr>
        </p:pic>
        <p:pic>
          <p:nvPicPr>
            <p:cNvPr id="12" name="图片 11">
              <a:extLst>
                <a:ext uri="{FF2B5EF4-FFF2-40B4-BE49-F238E27FC236}">
                  <a16:creationId xmlns:a16="http://schemas.microsoft.com/office/drawing/2014/main" id="{FCBC1AC1-B954-2E4D-A30E-00EFF43D8736}"/>
                </a:ext>
              </a:extLst>
            </p:cNvPr>
            <p:cNvPicPr>
              <a:picLocks noChangeAspect="1"/>
            </p:cNvPicPr>
            <p:nvPr/>
          </p:nvPicPr>
          <p:blipFill>
            <a:blip r:embed="rId4"/>
            <a:stretch>
              <a:fillRect/>
            </a:stretch>
          </p:blipFill>
          <p:spPr>
            <a:xfrm>
              <a:off x="652468" y="1143487"/>
              <a:ext cx="6675129" cy="2529975"/>
            </a:xfrm>
            <a:prstGeom prst="rect">
              <a:avLst/>
            </a:prstGeom>
          </p:spPr>
        </p:pic>
        <p:sp>
          <p:nvSpPr>
            <p:cNvPr id="13" name="Rounded Rectangle 7">
              <a:extLst>
                <a:ext uri="{FF2B5EF4-FFF2-40B4-BE49-F238E27FC236}">
                  <a16:creationId xmlns:a16="http://schemas.microsoft.com/office/drawing/2014/main" id="{8C2DF682-10F1-D548-A153-6782B22F874D}"/>
                </a:ext>
              </a:extLst>
            </p:cNvPr>
            <p:cNvSpPr/>
            <p:nvPr/>
          </p:nvSpPr>
          <p:spPr>
            <a:xfrm>
              <a:off x="397409" y="843935"/>
              <a:ext cx="11461219" cy="2948901"/>
            </a:xfrm>
            <a:prstGeom prst="roundRect">
              <a:avLst>
                <a:gd name="adj" fmla="val 4724"/>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
              <a:extLst>
                <a:ext uri="{FF2B5EF4-FFF2-40B4-BE49-F238E27FC236}">
                  <a16:creationId xmlns:a16="http://schemas.microsoft.com/office/drawing/2014/main" id="{CB6B981F-015B-C142-990B-FB5830F24EA3}"/>
                </a:ext>
              </a:extLst>
            </p:cNvPr>
            <p:cNvSpPr txBox="1"/>
            <p:nvPr/>
          </p:nvSpPr>
          <p:spPr>
            <a:xfrm>
              <a:off x="1492328" y="821312"/>
              <a:ext cx="9313052" cy="408204"/>
            </a:xfrm>
            <a:prstGeom prst="rect">
              <a:avLst/>
            </a:prstGeom>
            <a:noFill/>
          </p:spPr>
          <p:txBody>
            <a:bodyPr wrap="none" rtlCol="0">
              <a:spAutoFit/>
            </a:bodyPr>
            <a:lstStyle/>
            <a:p>
              <a:r>
                <a:rPr lang="zh-CN" altLang="en-US" sz="1800" dirty="0">
                  <a:solidFill>
                    <a:srgbClr val="FF0000"/>
                  </a:solidFill>
                  <a:latin typeface="Times" pitchFamily="2" charset="0"/>
                </a:rPr>
                <a:t>    </a:t>
              </a:r>
              <a:r>
                <a:rPr lang="en-US" sz="1800" dirty="0">
                  <a:solidFill>
                    <a:srgbClr val="FF0000"/>
                  </a:solidFill>
                  <a:latin typeface="Times" pitchFamily="2" charset="0"/>
                </a:rPr>
                <a:t>u- and d-quarks                   s-quarks                                          c-quarks</a:t>
              </a:r>
            </a:p>
          </p:txBody>
        </p:sp>
      </p:grpSp>
      <p:sp>
        <p:nvSpPr>
          <p:cNvPr id="2" name="矩形 1">
            <a:extLst>
              <a:ext uri="{FF2B5EF4-FFF2-40B4-BE49-F238E27FC236}">
                <a16:creationId xmlns:a16="http://schemas.microsoft.com/office/drawing/2014/main" id="{A64CCFAA-B0BD-AE4D-847B-013420E35789}"/>
              </a:ext>
            </a:extLst>
          </p:cNvPr>
          <p:cNvSpPr/>
          <p:nvPr/>
        </p:nvSpPr>
        <p:spPr>
          <a:xfrm>
            <a:off x="683568" y="4771383"/>
            <a:ext cx="8206680" cy="707886"/>
          </a:xfrm>
          <a:prstGeom prst="rect">
            <a:avLst/>
          </a:prstGeom>
        </p:spPr>
        <p:txBody>
          <a:bodyPr wrap="square">
            <a:spAutoFit/>
          </a:bodyPr>
          <a:lstStyle/>
          <a:p>
            <a:r>
              <a:rPr lang="zh-CN" altLang="en-US" sz="2000" dirty="0">
                <a:solidFill>
                  <a:prstClr val="black"/>
                </a:solidFill>
                <a:latin typeface="等线" panose="02010600030101010101" pitchFamily="2" charset="-122"/>
              </a:rPr>
              <a:t>含有</a:t>
            </a:r>
            <a:r>
              <a:rPr lang="en-US" altLang="zh-CN" sz="2000" dirty="0">
                <a:solidFill>
                  <a:prstClr val="black"/>
                </a:solidFill>
              </a:rPr>
              <a:t> </a:t>
            </a:r>
            <a:r>
              <a:rPr lang="en-US" altLang="zh-CN" sz="2000" i="1" dirty="0">
                <a:solidFill>
                  <a:srgbClr val="FF0000"/>
                </a:solidFill>
              </a:rPr>
              <a:t>u, d, s, c-</a:t>
            </a:r>
            <a:r>
              <a:rPr lang="zh-CN" altLang="en-US" sz="2000" dirty="0">
                <a:solidFill>
                  <a:prstClr val="black"/>
                </a:solidFill>
                <a:latin typeface="等线" panose="02010600030101010101" pitchFamily="2" charset="-122"/>
              </a:rPr>
              <a:t>夸克的强子中都表现出很强的集体运动，这表明夸克</a:t>
            </a:r>
            <a:r>
              <a:rPr lang="en-US" altLang="zh-CN" sz="2000" dirty="0">
                <a:solidFill>
                  <a:prstClr val="black"/>
                </a:solidFill>
                <a:latin typeface="等线" panose="02010600030101010101" pitchFamily="2" charset="-122"/>
              </a:rPr>
              <a:t>-</a:t>
            </a:r>
            <a:r>
              <a:rPr lang="zh-CN" altLang="en-US" sz="2000" dirty="0">
                <a:solidFill>
                  <a:prstClr val="black"/>
                </a:solidFill>
                <a:latin typeface="等线" panose="02010600030101010101" pitchFamily="2" charset="-122"/>
              </a:rPr>
              <a:t>胶子等离子体</a:t>
            </a:r>
            <a:r>
              <a:rPr lang="en-US" altLang="zh-CN" sz="2000" dirty="0">
                <a:solidFill>
                  <a:prstClr val="black"/>
                </a:solidFill>
                <a:latin typeface="等线" panose="02010600030101010101" pitchFamily="2" charset="-122"/>
              </a:rPr>
              <a:t> (QGP) </a:t>
            </a:r>
            <a:r>
              <a:rPr lang="zh-CN" altLang="en-US" sz="2000" dirty="0">
                <a:solidFill>
                  <a:prstClr val="black"/>
                </a:solidFill>
                <a:latin typeface="等线" panose="02010600030101010101" pitchFamily="2" charset="-122"/>
              </a:rPr>
              <a:t>热化核物质在高能核</a:t>
            </a:r>
            <a:r>
              <a:rPr lang="en-US" altLang="zh-CN" sz="2000" dirty="0">
                <a:solidFill>
                  <a:prstClr val="black"/>
                </a:solidFill>
                <a:latin typeface="等线" panose="02010600030101010101" pitchFamily="2" charset="-122"/>
              </a:rPr>
              <a:t>-</a:t>
            </a:r>
            <a:r>
              <a:rPr lang="zh-CN" altLang="en-US" sz="2000" dirty="0">
                <a:solidFill>
                  <a:prstClr val="black"/>
                </a:solidFill>
                <a:latin typeface="等线" panose="02010600030101010101" pitchFamily="2" charset="-122"/>
              </a:rPr>
              <a:t>核碰撞中的产生</a:t>
            </a:r>
            <a:r>
              <a:rPr lang="en-US" altLang="zh-CN" sz="2000" dirty="0">
                <a:solidFill>
                  <a:prstClr val="black"/>
                </a:solidFill>
                <a:latin typeface="等线" panose="02010600030101010101" pitchFamily="2" charset="-122"/>
              </a:rPr>
              <a:t>;</a:t>
            </a:r>
          </a:p>
        </p:txBody>
      </p:sp>
      <p:sp>
        <p:nvSpPr>
          <p:cNvPr id="16" name="TextBox 3">
            <a:extLst>
              <a:ext uri="{FF2B5EF4-FFF2-40B4-BE49-F238E27FC236}">
                <a16:creationId xmlns:a16="http://schemas.microsoft.com/office/drawing/2014/main" id="{29E42420-35DD-7543-AB67-6993F4AC9214}"/>
              </a:ext>
            </a:extLst>
          </p:cNvPr>
          <p:cNvSpPr txBox="1">
            <a:spLocks noChangeArrowheads="1"/>
          </p:cNvSpPr>
          <p:nvPr/>
        </p:nvSpPr>
        <p:spPr bwMode="auto">
          <a:xfrm>
            <a:off x="755576" y="5627952"/>
            <a:ext cx="7543800" cy="904863"/>
          </a:xfrm>
          <a:prstGeom prst="rect">
            <a:avLst/>
          </a:prstGeom>
          <a:solidFill>
            <a:schemeClr val="bg1"/>
          </a:solidFill>
          <a:ln>
            <a:noFill/>
          </a:ln>
          <a:extLst>
            <a:ext uri="{91240B29-F687-4F45-9708-019B960494DF}">
              <a14:hiddenLine xmlns:a14="http://schemas.microsoft.com/office/drawing/2010/main" w="57150" cmpd="thickThin">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None/>
            </a:pPr>
            <a:r>
              <a:rPr kumimoji="0" lang="en-US" altLang="zh-CN" sz="2400" b="1" dirty="0">
                <a:solidFill>
                  <a:srgbClr val="800000"/>
                </a:solidFill>
                <a:latin typeface="Wingdings" pitchFamily="2" charset="2"/>
              </a:rPr>
              <a:t> </a:t>
            </a:r>
            <a:r>
              <a:rPr kumimoji="0" lang="en-US" altLang="zh-CN" sz="2400" b="1" i="1" dirty="0">
                <a:solidFill>
                  <a:srgbClr val="800000"/>
                </a:solidFill>
                <a:cs typeface="Arial" panose="020B0604020202020204" pitchFamily="34" charset="0"/>
              </a:rPr>
              <a:t> Partonic Collectivity, necessary for QGP!</a:t>
            </a:r>
            <a:endParaRPr kumimoji="0" lang="en-US" altLang="zh-CN" sz="2400" b="1" dirty="0">
              <a:solidFill>
                <a:srgbClr val="800000"/>
              </a:solidFill>
              <a:cs typeface="Arial" panose="020B0604020202020204" pitchFamily="34" charset="0"/>
            </a:endParaRPr>
          </a:p>
          <a:p>
            <a:pPr eaLnBrk="1" hangingPunct="1">
              <a:buFontTx/>
              <a:buNone/>
            </a:pPr>
            <a:r>
              <a:rPr kumimoji="0" lang="en-US" altLang="zh-CN" sz="2400" b="1" dirty="0">
                <a:solidFill>
                  <a:srgbClr val="800000"/>
                </a:solidFill>
                <a:latin typeface="Wingdings" pitchFamily="2" charset="2"/>
              </a:rPr>
              <a:t> </a:t>
            </a:r>
            <a:r>
              <a:rPr kumimoji="0" lang="en-US" altLang="zh-CN" sz="2400" b="1" dirty="0">
                <a:solidFill>
                  <a:srgbClr val="800000"/>
                </a:solidFill>
              </a:rPr>
              <a:t> </a:t>
            </a:r>
            <a:r>
              <a:rPr kumimoji="0" lang="en-US" altLang="zh-CN" sz="2400" b="1" i="1" dirty="0">
                <a:solidFill>
                  <a:srgbClr val="800000"/>
                </a:solidFill>
              </a:rPr>
              <a:t>De-confinement in </a:t>
            </a:r>
            <a:r>
              <a:rPr kumimoji="0" lang="en-US" altLang="zh-CN" sz="2400" b="1" i="1" dirty="0" err="1">
                <a:solidFill>
                  <a:srgbClr val="800000"/>
                </a:solidFill>
              </a:rPr>
              <a:t>Au+Au</a:t>
            </a:r>
            <a:r>
              <a:rPr kumimoji="0" lang="en-US" altLang="zh-CN" sz="2400" b="1" i="1" dirty="0">
                <a:solidFill>
                  <a:srgbClr val="800000"/>
                </a:solidFill>
              </a:rPr>
              <a:t> collisions at RHIC!</a:t>
            </a:r>
            <a:endParaRPr kumimoji="0" lang="en-US" altLang="zh-CN" sz="2400" b="1" dirty="0">
              <a:solidFill>
                <a:srgbClr val="800000"/>
              </a:solidFill>
              <a:cs typeface="Arial" panose="020B0604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9" descr="C:\Users\sss\Desktop\DNP\DNP.png">
            <a:extLst>
              <a:ext uri="{FF2B5EF4-FFF2-40B4-BE49-F238E27FC236}">
                <a16:creationId xmlns:a16="http://schemas.microsoft.com/office/drawing/2014/main" id="{8C200F4E-D7E3-644C-904C-4AC7286BF4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853" r="7716"/>
          <a:stretch>
            <a:fillRect/>
          </a:stretch>
        </p:blipFill>
        <p:spPr bwMode="auto">
          <a:xfrm>
            <a:off x="152400" y="1066800"/>
            <a:ext cx="4343400"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2" name="Rectangle 28">
            <a:extLst>
              <a:ext uri="{FF2B5EF4-FFF2-40B4-BE49-F238E27FC236}">
                <a16:creationId xmlns:a16="http://schemas.microsoft.com/office/drawing/2014/main" id="{5613CCAB-F580-DF47-A87C-C3C359EB2E09}"/>
              </a:ext>
            </a:extLst>
          </p:cNvPr>
          <p:cNvSpPr>
            <a:spLocks noChangeArrowheads="1"/>
          </p:cNvSpPr>
          <p:nvPr/>
        </p:nvSpPr>
        <p:spPr bwMode="auto">
          <a:xfrm>
            <a:off x="1143000" y="152400"/>
            <a:ext cx="6858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73" tIns="45587" rIns="91173" bIns="45587" anchor="ct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800">
                <a:solidFill>
                  <a:srgbClr val="0000FF"/>
                </a:solidFill>
                <a:latin typeface="Times New Roman" panose="02020603050405020304" pitchFamily="18" charset="0"/>
              </a:rPr>
              <a:t>System </a:t>
            </a:r>
            <a:r>
              <a:rPr kumimoji="0" lang="zh-CN" altLang="en-US" sz="2800">
                <a:solidFill>
                  <a:srgbClr val="0000FF"/>
                </a:solidFill>
                <a:latin typeface="Times New Roman" panose="02020603050405020304" pitchFamily="18" charset="0"/>
              </a:rPr>
              <a:t>、</a:t>
            </a:r>
            <a:r>
              <a:rPr kumimoji="0" lang="en-US" altLang="zh-CN" sz="2800">
                <a:solidFill>
                  <a:srgbClr val="0000FF"/>
                </a:solidFill>
                <a:latin typeface="Times New Roman" panose="02020603050405020304" pitchFamily="18" charset="0"/>
              </a:rPr>
              <a:t>Energy and Centrality Dependence</a:t>
            </a:r>
            <a:endParaRPr kumimoji="0" lang="el-GR" altLang="zh-CN" sz="2800">
              <a:solidFill>
                <a:srgbClr val="0000FF"/>
              </a:solidFill>
              <a:latin typeface="Times New Roman" panose="02020603050405020304" pitchFamily="18" charset="0"/>
            </a:endParaRPr>
          </a:p>
        </p:txBody>
      </p:sp>
      <p:cxnSp>
        <p:nvCxnSpPr>
          <p:cNvPr id="92163" name="直接连接符 6">
            <a:extLst>
              <a:ext uri="{FF2B5EF4-FFF2-40B4-BE49-F238E27FC236}">
                <a16:creationId xmlns:a16="http://schemas.microsoft.com/office/drawing/2014/main" id="{E0A2EF64-4D5C-5246-920A-B0E5C1462660}"/>
              </a:ext>
            </a:extLst>
          </p:cNvPr>
          <p:cNvCxnSpPr>
            <a:cxnSpLocks noChangeShapeType="1"/>
          </p:cNvCxnSpPr>
          <p:nvPr/>
        </p:nvCxnSpPr>
        <p:spPr bwMode="auto">
          <a:xfrm>
            <a:off x="914400" y="2133600"/>
            <a:ext cx="3200400" cy="0"/>
          </a:xfrm>
          <a:prstGeom prst="line">
            <a:avLst/>
          </a:prstGeom>
          <a:noFill/>
          <a:ln w="19050">
            <a:solidFill>
              <a:srgbClr val="FF0000"/>
            </a:solidFill>
            <a:prstDash val="sysDash"/>
            <a:round/>
            <a:headEnd/>
            <a:tailEnd/>
          </a:ln>
          <a:extLst>
            <a:ext uri="{909E8E84-426E-40DD-AFC4-6F175D3DCCD1}">
              <a14:hiddenFill xmlns:a14="http://schemas.microsoft.com/office/drawing/2010/main">
                <a:noFill/>
              </a14:hiddenFill>
            </a:ext>
          </a:extLst>
        </p:spPr>
      </p:cxnSp>
      <p:cxnSp>
        <p:nvCxnSpPr>
          <p:cNvPr id="92164" name="直接连接符 12">
            <a:extLst>
              <a:ext uri="{FF2B5EF4-FFF2-40B4-BE49-F238E27FC236}">
                <a16:creationId xmlns:a16="http://schemas.microsoft.com/office/drawing/2014/main" id="{8BCBD71B-3880-A84F-8541-E8971BE0585B}"/>
              </a:ext>
            </a:extLst>
          </p:cNvPr>
          <p:cNvCxnSpPr>
            <a:cxnSpLocks noChangeShapeType="1"/>
          </p:cNvCxnSpPr>
          <p:nvPr/>
        </p:nvCxnSpPr>
        <p:spPr bwMode="auto">
          <a:xfrm>
            <a:off x="838200" y="3505200"/>
            <a:ext cx="3276600" cy="0"/>
          </a:xfrm>
          <a:prstGeom prst="line">
            <a:avLst/>
          </a:prstGeom>
          <a:noFill/>
          <a:ln w="19050">
            <a:solidFill>
              <a:srgbClr val="FF0000"/>
            </a:solidFill>
            <a:prstDash val="sysDash"/>
            <a:round/>
            <a:headEnd/>
            <a:tailEnd/>
          </a:ln>
          <a:extLst>
            <a:ext uri="{909E8E84-426E-40DD-AFC4-6F175D3DCCD1}">
              <a14:hiddenFill xmlns:a14="http://schemas.microsoft.com/office/drawing/2010/main">
                <a:noFill/>
              </a14:hiddenFill>
            </a:ext>
          </a:extLst>
        </p:spPr>
      </p:cxnSp>
      <p:sp>
        <p:nvSpPr>
          <p:cNvPr id="92165" name="Rectangle 6">
            <a:extLst>
              <a:ext uri="{FF2B5EF4-FFF2-40B4-BE49-F238E27FC236}">
                <a16:creationId xmlns:a16="http://schemas.microsoft.com/office/drawing/2014/main" id="{90D16259-1E88-EB4F-BF1D-0A8FC79CEBDC}"/>
              </a:ext>
            </a:extLst>
          </p:cNvPr>
          <p:cNvSpPr>
            <a:spLocks/>
          </p:cNvSpPr>
          <p:nvPr/>
        </p:nvSpPr>
        <p:spPr bwMode="auto">
          <a:xfrm>
            <a:off x="3048000" y="838200"/>
            <a:ext cx="487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defTabSz="642938">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defTabSz="642938">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defTabSz="642938">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defTabSz="642938">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defTabSz="642938">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defTabSz="642938"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defTabSz="642938"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defTabSz="642938"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defTabSz="642938"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000">
                <a:latin typeface="Times New Roman" panose="02020603050405020304" pitchFamily="18" charset="0"/>
                <a:cs typeface="Times New Roman" panose="02020603050405020304" pitchFamily="18" charset="0"/>
                <a:sym typeface="Arial" panose="020B0604020202020204" pitchFamily="34" charset="0"/>
              </a:rPr>
              <a:t>STAR Au + Au 62.4 GeV : PRC75, 054906 (2007),</a:t>
            </a:r>
            <a:r>
              <a:rPr kumimoji="0" lang="en-US" altLang="zh-CN" sz="1000"/>
              <a:t> </a:t>
            </a:r>
            <a:r>
              <a:rPr kumimoji="0" lang="en-US" altLang="zh-CN" sz="1000">
                <a:latin typeface="Times New Roman" panose="02020603050405020304" pitchFamily="18" charset="0"/>
                <a:cs typeface="Times New Roman" panose="02020603050405020304" pitchFamily="18" charset="0"/>
                <a:sym typeface="Arial" panose="020B0604020202020204" pitchFamily="34" charset="0"/>
              </a:rPr>
              <a:t>PRC81, 044902 (2010),</a:t>
            </a:r>
            <a:r>
              <a:rPr kumimoji="0" lang="en-US" altLang="zh-CN" sz="1000"/>
              <a:t> </a:t>
            </a:r>
          </a:p>
          <a:p>
            <a:pPr eaLnBrk="1" hangingPunct="1"/>
            <a:r>
              <a:rPr kumimoji="0" lang="el-GR" altLang="zh-CN" sz="1000">
                <a:latin typeface="Times New Roman" panose="02020603050405020304" pitchFamily="18" charset="0"/>
                <a:cs typeface="Times New Roman" panose="02020603050405020304" pitchFamily="18" charset="0"/>
              </a:rPr>
              <a:t>ε</a:t>
            </a:r>
            <a:r>
              <a:rPr kumimoji="0" lang="en-US" altLang="zh-CN" sz="1000" baseline="-25000">
                <a:latin typeface="Times New Roman" panose="02020603050405020304" pitchFamily="18" charset="0"/>
                <a:cs typeface="Times New Roman" panose="02020603050405020304" pitchFamily="18" charset="0"/>
              </a:rPr>
              <a:t>part</a:t>
            </a:r>
            <a:r>
              <a:rPr kumimoji="0" lang="en-US" altLang="zh-CN" sz="1000">
                <a:latin typeface="Times New Roman" panose="02020603050405020304" pitchFamily="18" charset="0"/>
                <a:cs typeface="Times New Roman" panose="02020603050405020304" pitchFamily="18" charset="0"/>
              </a:rPr>
              <a:t>{2}: </a:t>
            </a:r>
            <a:r>
              <a:rPr kumimoji="0" lang="de-DE" altLang="zh-CN" sz="1000">
                <a:latin typeface="Times New Roman" panose="02020603050405020304" pitchFamily="18" charset="0"/>
                <a:cs typeface="Times New Roman" panose="02020603050405020304" pitchFamily="18" charset="0"/>
              </a:rPr>
              <a:t>J. Y. Ollitrault, A. M. Poskanzer and S. A. Voloshin, </a:t>
            </a:r>
            <a:r>
              <a:rPr kumimoji="0" lang="en-US" altLang="zh-CN" sz="1000">
                <a:latin typeface="Times New Roman" panose="02020603050405020304" pitchFamily="18" charset="0"/>
                <a:cs typeface="Times New Roman" panose="02020603050405020304" pitchFamily="18" charset="0"/>
              </a:rPr>
              <a:t>PRC80, 014904 (2009)</a:t>
            </a:r>
            <a:endParaRPr kumimoji="0" lang="en-US" altLang="zh-CN" sz="1000">
              <a:latin typeface="Times New Roman" panose="02020603050405020304" pitchFamily="18" charset="0"/>
              <a:cs typeface="Times New Roman" panose="02020603050405020304" pitchFamily="18" charset="0"/>
              <a:sym typeface="Arial" panose="020B0604020202020204" pitchFamily="34" charset="0"/>
            </a:endParaRPr>
          </a:p>
        </p:txBody>
      </p:sp>
      <p:sp>
        <p:nvSpPr>
          <p:cNvPr id="92166" name="Line 26">
            <a:extLst>
              <a:ext uri="{FF2B5EF4-FFF2-40B4-BE49-F238E27FC236}">
                <a16:creationId xmlns:a16="http://schemas.microsoft.com/office/drawing/2014/main" id="{33B08DFC-8DE1-0C43-859B-68E642FFC671}"/>
              </a:ext>
            </a:extLst>
          </p:cNvPr>
          <p:cNvSpPr>
            <a:spLocks noChangeShapeType="1"/>
          </p:cNvSpPr>
          <p:nvPr/>
        </p:nvSpPr>
        <p:spPr bwMode="auto">
          <a:xfrm flipV="1">
            <a:off x="395288" y="762000"/>
            <a:ext cx="8353425"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pic>
        <p:nvPicPr>
          <p:cNvPr id="92167" name="Picture 7" descr="C:\Users\sss\Desktop\STAR_v2_plot\tonu\glauber.png">
            <a:extLst>
              <a:ext uri="{FF2B5EF4-FFF2-40B4-BE49-F238E27FC236}">
                <a16:creationId xmlns:a16="http://schemas.microsoft.com/office/drawing/2014/main" id="{8F805C8D-BAFA-194D-BDD6-54D48ACECE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375" b="5965"/>
          <a:stretch>
            <a:fillRect/>
          </a:stretch>
        </p:blipFill>
        <p:spPr bwMode="auto">
          <a:xfrm>
            <a:off x="4419600" y="1295400"/>
            <a:ext cx="47418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8" name="TextBox 37">
            <a:extLst>
              <a:ext uri="{FF2B5EF4-FFF2-40B4-BE49-F238E27FC236}">
                <a16:creationId xmlns:a16="http://schemas.microsoft.com/office/drawing/2014/main" id="{0BB3746F-33FD-014F-B250-57A59615949C}"/>
              </a:ext>
            </a:extLst>
          </p:cNvPr>
          <p:cNvSpPr txBox="1">
            <a:spLocks noChangeArrowheads="1"/>
          </p:cNvSpPr>
          <p:nvPr/>
        </p:nvSpPr>
        <p:spPr bwMode="auto">
          <a:xfrm>
            <a:off x="228600" y="4965700"/>
            <a:ext cx="8305800" cy="15875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1800"/>
              <a:t>Au+Au and Cu+Cu at 200 GeV</a:t>
            </a:r>
            <a:r>
              <a:rPr kumimoji="0" lang="zh-CN" altLang="en-US" sz="1800"/>
              <a:t> </a:t>
            </a:r>
            <a:r>
              <a:rPr kumimoji="0" lang="en-US" altLang="zh-CN" sz="1800"/>
              <a:t> </a:t>
            </a:r>
            <a:r>
              <a:rPr kumimoji="0" lang="en-US" altLang="zh-CN" sz="1600" b="1">
                <a:solidFill>
                  <a:srgbClr val="0000FF"/>
                </a:solidFill>
              </a:rPr>
              <a:t>Scaled by eccentricity</a:t>
            </a:r>
            <a:r>
              <a:rPr kumimoji="0" lang="en-US" altLang="zh-CN" sz="1600">
                <a:solidFill>
                  <a:srgbClr val="0000FF"/>
                </a:solidFill>
              </a:rPr>
              <a:t> remove the initial geometry</a:t>
            </a:r>
            <a:endParaRPr kumimoji="0" lang="en-US" altLang="zh-CN" sz="1800">
              <a:solidFill>
                <a:srgbClr val="0000FF"/>
              </a:solidFill>
            </a:endParaRPr>
          </a:p>
          <a:p>
            <a:pPr lvl="1" eaLnBrk="1" hangingPunct="1">
              <a:buFont typeface="Wingdings" pitchFamily="2" charset="2"/>
              <a:buChar char="Ø"/>
            </a:pPr>
            <a:r>
              <a:rPr kumimoji="0" lang="en-US" altLang="zh-CN" sz="1600"/>
              <a:t>NQ scaling for each centrality bin</a:t>
            </a:r>
            <a:endParaRPr kumimoji="0" lang="en-US" altLang="zh-CN" sz="1600" b="1">
              <a:solidFill>
                <a:srgbClr val="FF0000"/>
              </a:solidFill>
            </a:endParaRPr>
          </a:p>
          <a:p>
            <a:pPr eaLnBrk="1" hangingPunct="1">
              <a:buFont typeface="Wingdings" pitchFamily="2" charset="2"/>
              <a:buChar char="Ø"/>
            </a:pPr>
            <a:r>
              <a:rPr kumimoji="0" lang="en-US" altLang="zh-CN" sz="1800"/>
              <a:t>Collective flow: depends on the number of participants</a:t>
            </a:r>
            <a:endParaRPr kumimoji="0" lang="en-US" altLang="zh-CN" sz="1800" i="1"/>
          </a:p>
          <a:p>
            <a:pPr lvl="1" eaLnBrk="1" hangingPunct="1">
              <a:buFont typeface="Wingdings" pitchFamily="2" charset="2"/>
              <a:buChar char="Ø"/>
            </a:pPr>
            <a:r>
              <a:rPr lang="en-US" altLang="zh-CN" sz="1600">
                <a:cs typeface="Arial" panose="020B0604020202020204" pitchFamily="34" charset="0"/>
              </a:rPr>
              <a:t>Larger v</a:t>
            </a:r>
            <a:r>
              <a:rPr lang="en-US" altLang="zh-CN" sz="1600" baseline="-25000">
                <a:cs typeface="Arial" panose="020B0604020202020204" pitchFamily="34" charset="0"/>
              </a:rPr>
              <a:t>2</a:t>
            </a:r>
            <a:r>
              <a:rPr lang="en-US" altLang="zh-CN" sz="1600">
                <a:cs typeface="Arial" panose="020B0604020202020204" pitchFamily="34" charset="0"/>
              </a:rPr>
              <a:t>/</a:t>
            </a:r>
            <a:r>
              <a:rPr lang="en-US" altLang="zh-CN" sz="1600">
                <a:sym typeface="Symbol" pitchFamily="2" charset="2"/>
              </a:rPr>
              <a:t></a:t>
            </a:r>
            <a:r>
              <a:rPr lang="en-US" altLang="zh-CN" sz="1600" baseline="-25000">
                <a:cs typeface="Arial" panose="020B0604020202020204" pitchFamily="34" charset="0"/>
                <a:sym typeface="Symbol" pitchFamily="2" charset="2"/>
              </a:rPr>
              <a:t>part </a:t>
            </a:r>
            <a:r>
              <a:rPr lang="en-US" altLang="zh-CN" sz="1600">
                <a:cs typeface="Arial" panose="020B0604020202020204" pitchFamily="34" charset="0"/>
                <a:sym typeface="Symbol" pitchFamily="2" charset="2"/>
              </a:rPr>
              <a:t>indicates stronger collective flow in more central collisions.</a:t>
            </a:r>
            <a:r>
              <a:rPr kumimoji="0" lang="en-US" altLang="zh-CN" sz="1600"/>
              <a:t> </a:t>
            </a:r>
          </a:p>
          <a:p>
            <a:pPr eaLnBrk="1" hangingPunct="1">
              <a:buFontTx/>
              <a:buNone/>
            </a:pPr>
            <a:r>
              <a:rPr kumimoji="0" lang="en-US" altLang="zh-CN" sz="1600"/>
              <a:t>           </a:t>
            </a:r>
            <a:endParaRPr kumimoji="0" lang="en-US" altLang="zh-CN" sz="1600" b="1">
              <a:solidFill>
                <a:srgbClr val="FF0000"/>
              </a:solidFill>
            </a:endParaRPr>
          </a:p>
        </p:txBody>
      </p:sp>
      <p:sp>
        <p:nvSpPr>
          <p:cNvPr id="92169" name="Rectangle 3">
            <a:extLst>
              <a:ext uri="{FF2B5EF4-FFF2-40B4-BE49-F238E27FC236}">
                <a16:creationId xmlns:a16="http://schemas.microsoft.com/office/drawing/2014/main" id="{930C65AB-B0F9-5B4E-B435-41144C1FBA58}"/>
              </a:ext>
            </a:extLst>
          </p:cNvPr>
          <p:cNvSpPr>
            <a:spLocks noChangeArrowheads="1"/>
          </p:cNvSpPr>
          <p:nvPr/>
        </p:nvSpPr>
        <p:spPr bwMode="auto">
          <a:xfrm>
            <a:off x="1752600" y="1447800"/>
            <a:ext cx="1828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1200"/>
              <a:t>Minimum</a:t>
            </a:r>
            <a:r>
              <a:rPr kumimoji="0" lang="zh-CN" altLang="en-US" sz="1200"/>
              <a:t> </a:t>
            </a:r>
            <a:r>
              <a:rPr kumimoji="0" lang="en-US" altLang="zh-CN" sz="1200"/>
              <a:t> bias events</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4">
            <a:extLst>
              <a:ext uri="{FF2B5EF4-FFF2-40B4-BE49-F238E27FC236}">
                <a16:creationId xmlns:a16="http://schemas.microsoft.com/office/drawing/2014/main" id="{24E4D7C6-B902-A649-992F-C25727D0AD2D}"/>
              </a:ext>
            </a:extLst>
          </p:cNvPr>
          <p:cNvSpPr>
            <a:spLocks noGrp="1" noChangeArrowheads="1"/>
          </p:cNvSpPr>
          <p:nvPr>
            <p:ph type="title"/>
          </p:nvPr>
        </p:nvSpPr>
        <p:spPr>
          <a:xfrm>
            <a:off x="106363" y="-28575"/>
            <a:ext cx="8931275" cy="714375"/>
          </a:xfrm>
        </p:spPr>
        <p:txBody>
          <a:bodyPr/>
          <a:lstStyle/>
          <a:p>
            <a:pPr defTabSz="261938" eaLnBrk="1" hangingPunct="1"/>
            <a:r>
              <a:rPr lang="en-US" altLang="zh-CN" b="1" dirty="0">
                <a:latin typeface="Times New Roman" panose="02020603050405020304" pitchFamily="18" charset="0"/>
                <a:cs typeface="Times New Roman" panose="02020603050405020304" pitchFamily="18" charset="0"/>
              </a:rPr>
              <a:t>Elliptic Flow at LHC</a:t>
            </a:r>
            <a:endParaRPr lang="zh-CN" altLang="en-US" b="1" dirty="0">
              <a:latin typeface="宋体" panose="02010600030101010101" pitchFamily="2" charset="-122"/>
            </a:endParaRPr>
          </a:p>
        </p:txBody>
      </p:sp>
      <p:sp>
        <p:nvSpPr>
          <p:cNvPr id="156677" name="文本框 2">
            <a:extLst>
              <a:ext uri="{FF2B5EF4-FFF2-40B4-BE49-F238E27FC236}">
                <a16:creationId xmlns:a16="http://schemas.microsoft.com/office/drawing/2014/main" id="{D1D4CD01-FDB7-C842-91AB-AD3787B9772F}"/>
              </a:ext>
            </a:extLst>
          </p:cNvPr>
          <p:cNvSpPr txBox="1">
            <a:spLocks noChangeArrowheads="1"/>
          </p:cNvSpPr>
          <p:nvPr/>
        </p:nvSpPr>
        <p:spPr bwMode="auto">
          <a:xfrm>
            <a:off x="1187624" y="5872114"/>
            <a:ext cx="687325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buFont typeface="Wingdings" pitchFamily="2" charset="2"/>
              <a:buChar char="Ø"/>
            </a:pPr>
            <a:r>
              <a:rPr kumimoji="1" lang="en-US" altLang="zh-CN" sz="2000" dirty="0"/>
              <a:t>Mass ordering is observed for </a:t>
            </a:r>
            <a:r>
              <a:rPr kumimoji="1" lang="en-US" altLang="zh-CN" sz="2000" dirty="0" err="1"/>
              <a:t>p</a:t>
            </a:r>
            <a:r>
              <a:rPr kumimoji="1" lang="en-US" altLang="zh-CN" sz="2000" baseline="-25000" dirty="0" err="1"/>
              <a:t>T</a:t>
            </a:r>
            <a:r>
              <a:rPr kumimoji="1" lang="en-US" altLang="zh-CN" sz="2000" dirty="0"/>
              <a:t>&lt;2GeV </a:t>
            </a:r>
          </a:p>
          <a:p>
            <a:pPr eaLnBrk="1" hangingPunct="1">
              <a:buFont typeface="Wingdings" pitchFamily="2" charset="2"/>
              <a:buChar char="Ø"/>
            </a:pPr>
            <a:r>
              <a:rPr kumimoji="1" lang="en-US" altLang="zh-CN" sz="2000" dirty="0"/>
              <a:t>Approximate particle </a:t>
            </a:r>
            <a:r>
              <a:rPr kumimoji="1" lang="zh-CN" altLang="en-US" sz="2000" dirty="0"/>
              <a:t> </a:t>
            </a:r>
            <a:r>
              <a:rPr kumimoji="1" lang="en-US" altLang="zh-CN" sz="2000" dirty="0"/>
              <a:t>type scaling for </a:t>
            </a:r>
            <a:r>
              <a:rPr kumimoji="1" lang="en-US" altLang="zh-CN" sz="2000" dirty="0" err="1"/>
              <a:t>p</a:t>
            </a:r>
            <a:r>
              <a:rPr kumimoji="1" lang="en-US" altLang="zh-CN" sz="2000" baseline="-25000" dirty="0" err="1"/>
              <a:t>T</a:t>
            </a:r>
            <a:r>
              <a:rPr kumimoji="1" lang="en-US" altLang="zh-CN" sz="2000" dirty="0"/>
              <a:t>&gt;2.5GeV/c</a:t>
            </a:r>
          </a:p>
        </p:txBody>
      </p:sp>
      <p:sp>
        <p:nvSpPr>
          <p:cNvPr id="156678" name="文本框 17">
            <a:extLst>
              <a:ext uri="{FF2B5EF4-FFF2-40B4-BE49-F238E27FC236}">
                <a16:creationId xmlns:a16="http://schemas.microsoft.com/office/drawing/2014/main" id="{551B60A0-D9AE-0D4F-85E5-79D1F7CCFE25}"/>
              </a:ext>
            </a:extLst>
          </p:cNvPr>
          <p:cNvSpPr txBox="1">
            <a:spLocks noChangeArrowheads="1"/>
          </p:cNvSpPr>
          <p:nvPr/>
        </p:nvSpPr>
        <p:spPr bwMode="auto">
          <a:xfrm>
            <a:off x="5815291" y="1075091"/>
            <a:ext cx="29625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en-US" altLang="zh-CN" sz="1200" b="1" dirty="0">
                <a:solidFill>
                  <a:schemeClr val="bg2"/>
                </a:solidFill>
              </a:rPr>
              <a:t>ALICE: </a:t>
            </a:r>
            <a:r>
              <a:rPr lang="de-DE" altLang="zh-CN" sz="1200" dirty="0">
                <a:solidFill>
                  <a:schemeClr val="bg2"/>
                </a:solidFill>
              </a:rPr>
              <a:t>ICHEP 2018, ATHIC 2018</a:t>
            </a:r>
            <a:endParaRPr lang="en-US" altLang="zh-CN" sz="1200" dirty="0">
              <a:solidFill>
                <a:schemeClr val="bg2"/>
              </a:solidFill>
            </a:endParaRPr>
          </a:p>
        </p:txBody>
      </p:sp>
      <p:pic>
        <p:nvPicPr>
          <p:cNvPr id="156680" name="图片 5">
            <a:extLst>
              <a:ext uri="{FF2B5EF4-FFF2-40B4-BE49-F238E27FC236}">
                <a16:creationId xmlns:a16="http://schemas.microsoft.com/office/drawing/2014/main" id="{D660428E-255A-B443-BDAE-B00719F4BC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1316102"/>
            <a:ext cx="3578225"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26">
            <a:extLst>
              <a:ext uri="{FF2B5EF4-FFF2-40B4-BE49-F238E27FC236}">
                <a16:creationId xmlns:a16="http://schemas.microsoft.com/office/drawing/2014/main" id="{24EEFF24-E980-AB4D-996E-82281E1A5811}"/>
              </a:ext>
            </a:extLst>
          </p:cNvPr>
          <p:cNvSpPr>
            <a:spLocks noChangeShapeType="1"/>
          </p:cNvSpPr>
          <p:nvPr/>
        </p:nvSpPr>
        <p:spPr bwMode="auto">
          <a:xfrm flipV="1">
            <a:off x="395288" y="990600"/>
            <a:ext cx="8353425" cy="0"/>
          </a:xfrm>
          <a:prstGeom prst="line">
            <a:avLst/>
          </a:prstGeom>
          <a:noFill/>
          <a:ln w="444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grpSp>
        <p:nvGrpSpPr>
          <p:cNvPr id="2" name="组合 1">
            <a:extLst>
              <a:ext uri="{FF2B5EF4-FFF2-40B4-BE49-F238E27FC236}">
                <a16:creationId xmlns:a16="http://schemas.microsoft.com/office/drawing/2014/main" id="{4D9F2785-2377-2D4B-9735-1430EBFB9ABD}"/>
              </a:ext>
            </a:extLst>
          </p:cNvPr>
          <p:cNvGrpSpPr/>
          <p:nvPr/>
        </p:nvGrpSpPr>
        <p:grpSpPr>
          <a:xfrm>
            <a:off x="179512" y="1075091"/>
            <a:ext cx="3549650" cy="2940792"/>
            <a:chOff x="106363" y="1171575"/>
            <a:chExt cx="3549650" cy="2940792"/>
          </a:xfrm>
        </p:grpSpPr>
        <p:sp>
          <p:nvSpPr>
            <p:cNvPr id="156675" name="文本框 1">
              <a:extLst>
                <a:ext uri="{FF2B5EF4-FFF2-40B4-BE49-F238E27FC236}">
                  <a16:creationId xmlns:a16="http://schemas.microsoft.com/office/drawing/2014/main" id="{9C79B2C9-D0C8-2D47-8508-FB898A4D4389}"/>
                </a:ext>
              </a:extLst>
            </p:cNvPr>
            <p:cNvSpPr txBox="1">
              <a:spLocks noChangeArrowheads="1"/>
            </p:cNvSpPr>
            <p:nvPr/>
          </p:nvSpPr>
          <p:spPr bwMode="auto">
            <a:xfrm>
              <a:off x="1200150" y="1171575"/>
              <a:ext cx="12874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kumimoji="1" lang="en-US" altLang="zh-CN" sz="1100">
                  <a:cs typeface="Arial" panose="020B0604020202020204" pitchFamily="34" charset="0"/>
                </a:rPr>
                <a:t>Pb + Pb 5.02 TeV</a:t>
              </a:r>
              <a:endParaRPr kumimoji="1" lang="zh-CN" altLang="en-US" sz="1100">
                <a:cs typeface="Arial" panose="020B0604020202020204" pitchFamily="34" charset="0"/>
              </a:endParaRPr>
            </a:p>
          </p:txBody>
        </p:sp>
        <p:pic>
          <p:nvPicPr>
            <p:cNvPr id="156673" name="图片 6">
              <a:extLst>
                <a:ext uri="{FF2B5EF4-FFF2-40B4-BE49-F238E27FC236}">
                  <a16:creationId xmlns:a16="http://schemas.microsoft.com/office/drawing/2014/main" id="{AF77F2D4-6750-2C46-95E5-25A1E0887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3" y="1412029"/>
              <a:ext cx="354965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9" name="图片 3">
              <a:extLst>
                <a:ext uri="{FF2B5EF4-FFF2-40B4-BE49-F238E27FC236}">
                  <a16:creationId xmlns:a16="http://schemas.microsoft.com/office/drawing/2014/main" id="{A8F7EA54-0CB9-8C42-90B4-F59B7D05A9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1546908"/>
              <a:ext cx="7715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图片 2">
            <a:extLst>
              <a:ext uri="{FF2B5EF4-FFF2-40B4-BE49-F238E27FC236}">
                <a16:creationId xmlns:a16="http://schemas.microsoft.com/office/drawing/2014/main" id="{6FA872ED-FCA0-CA49-A65B-AD3B7F617D10}"/>
              </a:ext>
            </a:extLst>
          </p:cNvPr>
          <p:cNvPicPr>
            <a:picLocks noChangeAspect="1"/>
          </p:cNvPicPr>
          <p:nvPr/>
        </p:nvPicPr>
        <p:blipFill>
          <a:blip r:embed="rId5"/>
          <a:stretch>
            <a:fillRect/>
          </a:stretch>
        </p:blipFill>
        <p:spPr>
          <a:xfrm>
            <a:off x="122368" y="3981028"/>
            <a:ext cx="7275810" cy="1918236"/>
          </a:xfrm>
          <a:prstGeom prst="rect">
            <a:avLst/>
          </a:prstGeom>
        </p:spPr>
      </p:pic>
      <p:sp>
        <p:nvSpPr>
          <p:cNvPr id="4" name="文本框 3">
            <a:extLst>
              <a:ext uri="{FF2B5EF4-FFF2-40B4-BE49-F238E27FC236}">
                <a16:creationId xmlns:a16="http://schemas.microsoft.com/office/drawing/2014/main" id="{4C1ADE5C-F750-A44F-BD38-CEF9626FC55E}"/>
              </a:ext>
            </a:extLst>
          </p:cNvPr>
          <p:cNvSpPr txBox="1"/>
          <p:nvPr/>
        </p:nvSpPr>
        <p:spPr>
          <a:xfrm>
            <a:off x="7452320" y="4341941"/>
            <a:ext cx="1077539" cy="246221"/>
          </a:xfrm>
          <a:prstGeom prst="rect">
            <a:avLst/>
          </a:prstGeom>
          <a:noFill/>
        </p:spPr>
        <p:txBody>
          <a:bodyPr wrap="none" rtlCol="0">
            <a:spAutoFit/>
          </a:bodyPr>
          <a:lstStyle/>
          <a:p>
            <a:r>
              <a:rPr kumimoji="1" lang="en-US" altLang="zh-CN" sz="1000" dirty="0"/>
              <a:t>ALICE QM2017</a:t>
            </a:r>
            <a:endParaRPr kumimoji="1" lang="zh-CN" altLang="en-US" sz="1000" dirty="0"/>
          </a:p>
        </p:txBody>
      </p:sp>
    </p:spTree>
    <p:extLst>
      <p:ext uri="{BB962C8B-B14F-4D97-AF65-F5344CB8AC3E}">
        <p14:creationId xmlns:p14="http://schemas.microsoft.com/office/powerpoint/2010/main" val="1762098357"/>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6" descr="integral_v2_energy.eps">
            <a:extLst>
              <a:ext uri="{FF2B5EF4-FFF2-40B4-BE49-F238E27FC236}">
                <a16:creationId xmlns:a16="http://schemas.microsoft.com/office/drawing/2014/main" id="{EA8A67A0-4FBC-FD4E-9127-4B9E51784E07}"/>
              </a:ext>
            </a:extLst>
          </p:cNvPr>
          <p:cNvPicPr>
            <a:picLocks noChangeAspect="1"/>
          </p:cNvPicPr>
          <p:nvPr/>
        </p:nvPicPr>
        <p:blipFill>
          <a:blip r:embed="rId3">
            <a:extLst>
              <a:ext uri="{28A0092B-C50C-407E-A947-70E740481C1C}">
                <a14:useLocalDpi xmlns:a14="http://schemas.microsoft.com/office/drawing/2010/main" val="0"/>
              </a:ext>
            </a:extLst>
          </a:blip>
          <a:srcRect t="7816"/>
          <a:stretch>
            <a:fillRect/>
          </a:stretch>
        </p:blipFill>
        <p:spPr bwMode="auto">
          <a:xfrm>
            <a:off x="152400" y="1066800"/>
            <a:ext cx="5334000"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Rectangle 9">
            <a:extLst>
              <a:ext uri="{FF2B5EF4-FFF2-40B4-BE49-F238E27FC236}">
                <a16:creationId xmlns:a16="http://schemas.microsoft.com/office/drawing/2014/main" id="{291E2E9D-E75A-6E42-89E8-1B762F104587}"/>
              </a:ext>
            </a:extLst>
          </p:cNvPr>
          <p:cNvSpPr>
            <a:spLocks noGrp="1" noChangeArrowheads="1"/>
          </p:cNvSpPr>
          <p:nvPr>
            <p:ph type="title" idx="4294967295"/>
          </p:nvPr>
        </p:nvSpPr>
        <p:spPr>
          <a:xfrm>
            <a:off x="533400" y="152400"/>
            <a:ext cx="7772400" cy="411163"/>
          </a:xfrm>
        </p:spPr>
        <p:txBody>
          <a:bodyPr/>
          <a:lstStyle/>
          <a:p>
            <a:pPr eaLnBrk="1" hangingPunct="1"/>
            <a:r>
              <a:rPr kumimoji="0" lang="en-US" altLang="zh-CN" sz="2800" b="1">
                <a:solidFill>
                  <a:srgbClr val="0000FF"/>
                </a:solidFill>
                <a:latin typeface="Times New Roman" panose="02020603050405020304" pitchFamily="18" charset="0"/>
              </a:rPr>
              <a:t>Energy Dependence</a:t>
            </a:r>
          </a:p>
        </p:txBody>
      </p:sp>
      <p:sp>
        <p:nvSpPr>
          <p:cNvPr id="21508" name="Rectangle 4">
            <a:extLst>
              <a:ext uri="{FF2B5EF4-FFF2-40B4-BE49-F238E27FC236}">
                <a16:creationId xmlns:a16="http://schemas.microsoft.com/office/drawing/2014/main" id="{EDDC4106-32B8-7742-81CA-E930F78640DE}"/>
              </a:ext>
            </a:extLst>
          </p:cNvPr>
          <p:cNvSpPr txBox="1">
            <a:spLocks noChangeArrowheads="1"/>
          </p:cNvSpPr>
          <p:nvPr/>
        </p:nvSpPr>
        <p:spPr bwMode="auto">
          <a:xfrm>
            <a:off x="5410200" y="1143000"/>
            <a:ext cx="2819400" cy="4267200"/>
          </a:xfrm>
          <a:prstGeom prst="rect">
            <a:avLst/>
          </a:prstGeom>
          <a:noFill/>
          <a:ln w="25400">
            <a:solidFill>
              <a:schemeClr val="tx1"/>
            </a:solidFill>
            <a:miter lim="800000"/>
            <a:headEnd/>
            <a:tailEnd/>
          </a:ln>
        </p:spPr>
        <p:txBody>
          <a:bodyPr rIns="35717"/>
          <a:lstStyle/>
          <a:p>
            <a:pPr marL="342900" indent="-342900">
              <a:spcBef>
                <a:spcPct val="20000"/>
              </a:spcBef>
              <a:buFont typeface="Wingdings" charset="2"/>
              <a:buChar char="Ø"/>
              <a:defRPr/>
            </a:pPr>
            <a:r>
              <a:rPr lang="en-US" altLang="zh-CN" sz="1800" dirty="0">
                <a:latin typeface="Arial" charset="0"/>
                <a:ea typeface="宋体" charset="0"/>
              </a:rPr>
              <a:t>STAR, ALICE:</a:t>
            </a:r>
          </a:p>
          <a:p>
            <a:pPr>
              <a:spcBef>
                <a:spcPct val="20000"/>
              </a:spcBef>
              <a:defRPr/>
            </a:pPr>
            <a:r>
              <a:rPr lang="en-US" altLang="zh-CN" sz="1800" dirty="0">
                <a:latin typeface="Arial" charset="0"/>
                <a:ea typeface="宋体" charset="0"/>
              </a:rPr>
              <a:t>v</a:t>
            </a:r>
            <a:r>
              <a:rPr lang="en-US" altLang="zh-CN" sz="1800" baseline="-25000" dirty="0">
                <a:latin typeface="Arial" charset="0"/>
                <a:ea typeface="宋体" charset="0"/>
              </a:rPr>
              <a:t>2</a:t>
            </a:r>
            <a:r>
              <a:rPr lang="en-US" altLang="zh-CN" sz="1800" dirty="0">
                <a:latin typeface="Arial" charset="0"/>
                <a:ea typeface="宋体" charset="0"/>
              </a:rPr>
              <a:t>{4} results</a:t>
            </a:r>
          </a:p>
          <a:p>
            <a:pPr>
              <a:spcBef>
                <a:spcPct val="20000"/>
              </a:spcBef>
              <a:defRPr/>
            </a:pPr>
            <a:r>
              <a:rPr lang="en-US" altLang="zh-CN" sz="1600" dirty="0">
                <a:latin typeface="Arial" charset="0"/>
                <a:ea typeface="宋体" charset="0"/>
              </a:rPr>
              <a:t>Centrality: 20-30%</a:t>
            </a:r>
          </a:p>
          <a:p>
            <a:pPr>
              <a:spcBef>
                <a:spcPct val="20000"/>
              </a:spcBef>
              <a:buFontTx/>
              <a:buChar char="•"/>
              <a:defRPr/>
            </a:pPr>
            <a:endParaRPr lang="en-US" altLang="zh-CN" sz="1600" dirty="0">
              <a:latin typeface="Arial" charset="0"/>
              <a:ea typeface="宋体" charset="0"/>
            </a:endParaRPr>
          </a:p>
          <a:p>
            <a:pPr marL="342900" indent="-342900">
              <a:spcBef>
                <a:spcPct val="20000"/>
              </a:spcBef>
              <a:buFont typeface="Wingdings" charset="2"/>
              <a:buChar char="Ø"/>
              <a:defRPr/>
            </a:pPr>
            <a:r>
              <a:rPr lang="en-US" altLang="zh-CN" sz="1800" dirty="0">
                <a:latin typeface="Arial" charset="0"/>
                <a:ea typeface="宋体" charset="0"/>
              </a:rPr>
              <a:t>An increasing </a:t>
            </a:r>
          </a:p>
          <a:p>
            <a:pPr>
              <a:spcBef>
                <a:spcPct val="20000"/>
              </a:spcBef>
              <a:defRPr/>
            </a:pPr>
            <a:r>
              <a:rPr lang="en-US" altLang="zh-CN" sz="1800" dirty="0">
                <a:latin typeface="Arial" charset="0"/>
                <a:ea typeface="宋体" charset="0"/>
              </a:rPr>
              <a:t>trend is observed for </a:t>
            </a:r>
          </a:p>
          <a:p>
            <a:pPr>
              <a:spcBef>
                <a:spcPct val="20000"/>
              </a:spcBef>
              <a:defRPr/>
            </a:pPr>
            <a:r>
              <a:rPr lang="en-US" altLang="zh-CN" sz="1800" dirty="0">
                <a:latin typeface="Arial" charset="0"/>
                <a:ea typeface="宋体" charset="0"/>
              </a:rPr>
              <a:t>p</a:t>
            </a:r>
            <a:r>
              <a:rPr lang="en-US" altLang="zh-CN" sz="1800" baseline="-25000" dirty="0">
                <a:latin typeface="Arial" charset="0"/>
                <a:ea typeface="宋体" charset="0"/>
              </a:rPr>
              <a:t>T</a:t>
            </a:r>
            <a:r>
              <a:rPr lang="en-US" altLang="zh-CN" sz="1800" dirty="0">
                <a:latin typeface="Arial" charset="0"/>
                <a:ea typeface="宋体" charset="0"/>
              </a:rPr>
              <a:t> integrated v</a:t>
            </a:r>
            <a:r>
              <a:rPr lang="en-US" altLang="zh-CN" sz="1800" baseline="-25000" dirty="0">
                <a:latin typeface="Arial" charset="0"/>
                <a:ea typeface="宋体" charset="0"/>
              </a:rPr>
              <a:t>2</a:t>
            </a:r>
            <a:r>
              <a:rPr lang="en-US" altLang="zh-CN" sz="1800" dirty="0">
                <a:latin typeface="Arial" charset="0"/>
                <a:ea typeface="宋体" charset="0"/>
              </a:rPr>
              <a:t> from </a:t>
            </a:r>
          </a:p>
          <a:p>
            <a:pPr>
              <a:spcBef>
                <a:spcPct val="20000"/>
              </a:spcBef>
              <a:defRPr/>
            </a:pPr>
            <a:r>
              <a:rPr lang="en-US" altLang="zh-CN" sz="1800" dirty="0">
                <a:latin typeface="Arial" charset="0"/>
                <a:ea typeface="宋体" charset="0"/>
              </a:rPr>
              <a:t>AGS to LHC</a:t>
            </a:r>
          </a:p>
          <a:p>
            <a:pPr marL="342900" indent="-342900">
              <a:spcBef>
                <a:spcPct val="20000"/>
              </a:spcBef>
              <a:buFontTx/>
              <a:buChar char="•"/>
              <a:defRPr/>
            </a:pPr>
            <a:endParaRPr lang="en-US" altLang="zh-CN" dirty="0">
              <a:latin typeface="Arial" charset="0"/>
              <a:ea typeface="宋体" charset="0"/>
            </a:endParaRPr>
          </a:p>
          <a:p>
            <a:pPr marL="342900" indent="-342900">
              <a:spcBef>
                <a:spcPct val="20000"/>
              </a:spcBef>
              <a:buFontTx/>
              <a:buChar char="•"/>
              <a:defRPr/>
            </a:pPr>
            <a:endParaRPr lang="en-US" altLang="zh-CN" dirty="0">
              <a:latin typeface="Arial" charset="0"/>
              <a:ea typeface="宋体" charset="0"/>
            </a:endParaRPr>
          </a:p>
        </p:txBody>
      </p:sp>
      <p:sp>
        <p:nvSpPr>
          <p:cNvPr id="94212" name="Rectangle 8">
            <a:extLst>
              <a:ext uri="{FF2B5EF4-FFF2-40B4-BE49-F238E27FC236}">
                <a16:creationId xmlns:a16="http://schemas.microsoft.com/office/drawing/2014/main" id="{78B0AFB0-3C15-5047-9327-5EE89BC1E9D5}"/>
              </a:ext>
            </a:extLst>
          </p:cNvPr>
          <p:cNvSpPr>
            <a:spLocks noChangeArrowheads="1"/>
          </p:cNvSpPr>
          <p:nvPr/>
        </p:nvSpPr>
        <p:spPr bwMode="auto">
          <a:xfrm>
            <a:off x="4572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900"/>
              <a:t>ALICE: Phys. Rev. Lett. 105, 252302 (2010);    PHENIX: Phys. Rev.Lett. 98, 162301 (2007). </a:t>
            </a:r>
          </a:p>
          <a:p>
            <a:pPr eaLnBrk="1" hangingPunct="1"/>
            <a:r>
              <a:rPr kumimoji="0" lang="en-US" altLang="zh-CN" sz="900"/>
              <a:t>PHOBOS: Phys. Rev.Lett. 98, 242302 (2007).   CERES: Nucl. Phys. A 698, 253c (2002).</a:t>
            </a:r>
          </a:p>
          <a:p>
            <a:pPr eaLnBrk="1" hangingPunct="1"/>
            <a:r>
              <a:rPr kumimoji="0" lang="en-US" altLang="zh-CN" sz="900"/>
              <a:t>E877: Nucl. Phys. A 638, 3c(1998).    E895: Phys. Rev. Lett. 83, 1295 (1999). </a:t>
            </a:r>
          </a:p>
          <a:p>
            <a:pPr eaLnBrk="1" hangingPunct="1"/>
            <a:r>
              <a:rPr kumimoji="0" lang="en-US" altLang="zh-CN" sz="900"/>
              <a:t>STAR 130 and 200 GeV: Phys. Rev. C 66,873 034904 (2002); Phys. Rev. C 72,790 014904 (2005); QM2012,Nucl. Phys. A904-905(2013)895C=909C </a:t>
            </a:r>
          </a:p>
          <a:p>
            <a:pPr eaLnBrk="1" hangingPunct="1"/>
            <a:endParaRPr kumimoji="0" lang="en-US" altLang="zh-CN" sz="900"/>
          </a:p>
          <a:p>
            <a:pPr eaLnBrk="1" hangingPunct="1"/>
            <a:endParaRPr kumimoji="0" lang="zh-CN" altLang="en-US" sz="900"/>
          </a:p>
        </p:txBody>
      </p:sp>
      <p:sp>
        <p:nvSpPr>
          <p:cNvPr id="94213" name="TextBox 5">
            <a:extLst>
              <a:ext uri="{FF2B5EF4-FFF2-40B4-BE49-F238E27FC236}">
                <a16:creationId xmlns:a16="http://schemas.microsoft.com/office/drawing/2014/main" id="{9916EE4C-91C2-0844-9015-B42FACD88B45}"/>
              </a:ext>
            </a:extLst>
          </p:cNvPr>
          <p:cNvSpPr txBox="1">
            <a:spLocks noChangeArrowheads="1"/>
          </p:cNvSpPr>
          <p:nvPr/>
        </p:nvSpPr>
        <p:spPr bwMode="auto">
          <a:xfrm>
            <a:off x="1524000" y="1524000"/>
            <a:ext cx="1395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200" b="1">
                <a:solidFill>
                  <a:schemeClr val="accent2"/>
                </a:solidFill>
              </a:rPr>
              <a:t>STAR Preliminary</a:t>
            </a:r>
          </a:p>
        </p:txBody>
      </p:sp>
      <p:sp>
        <p:nvSpPr>
          <p:cNvPr id="94214" name="Line 11">
            <a:extLst>
              <a:ext uri="{FF2B5EF4-FFF2-40B4-BE49-F238E27FC236}">
                <a16:creationId xmlns:a16="http://schemas.microsoft.com/office/drawing/2014/main" id="{DBAA00B5-83CD-1B42-9D33-3194BAAED240}"/>
              </a:ext>
            </a:extLst>
          </p:cNvPr>
          <p:cNvSpPr>
            <a:spLocks noChangeShapeType="1"/>
          </p:cNvSpPr>
          <p:nvPr/>
        </p:nvSpPr>
        <p:spPr bwMode="auto">
          <a:xfrm>
            <a:off x="685800" y="6324600"/>
            <a:ext cx="7704138"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4215" name="Slide Number Placeholder 19">
            <a:extLst>
              <a:ext uri="{FF2B5EF4-FFF2-40B4-BE49-F238E27FC236}">
                <a16:creationId xmlns:a16="http://schemas.microsoft.com/office/drawing/2014/main" id="{6EF9CD31-F58C-C340-99DA-AF2A34D6BC02}"/>
              </a:ext>
            </a:extLst>
          </p:cNvPr>
          <p:cNvSpPr txBox="1">
            <a:spLocks/>
          </p:cNvSpPr>
          <p:nvPr/>
        </p:nvSpPr>
        <p:spPr bwMode="auto">
          <a:xfrm>
            <a:off x="1828800" y="64008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r" eaLnBrk="1" hangingPunct="1">
              <a:spcBef>
                <a:spcPct val="0"/>
              </a:spcBef>
              <a:buNone/>
            </a:pPr>
            <a:endParaRPr kumimoji="0" lang="en-US" altLang="zh-CN" sz="1800" dirty="0"/>
          </a:p>
        </p:txBody>
      </p:sp>
      <p:sp>
        <p:nvSpPr>
          <p:cNvPr id="94216" name="Line 26">
            <a:extLst>
              <a:ext uri="{FF2B5EF4-FFF2-40B4-BE49-F238E27FC236}">
                <a16:creationId xmlns:a16="http://schemas.microsoft.com/office/drawing/2014/main" id="{9DCF0495-9BD8-2843-A337-5F941C1E0702}"/>
              </a:ext>
            </a:extLst>
          </p:cNvPr>
          <p:cNvSpPr>
            <a:spLocks noChangeShapeType="1"/>
          </p:cNvSpPr>
          <p:nvPr/>
        </p:nvSpPr>
        <p:spPr bwMode="auto">
          <a:xfrm flipV="1">
            <a:off x="914400" y="838200"/>
            <a:ext cx="73152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9D3BEA8-523B-7342-A4BF-AB3C5E56ADA8}"/>
              </a:ext>
            </a:extLst>
          </p:cNvPr>
          <p:cNvPicPr>
            <a:picLocks noChangeAspect="1"/>
          </p:cNvPicPr>
          <p:nvPr/>
        </p:nvPicPr>
        <p:blipFill>
          <a:blip r:embed="rId2"/>
          <a:stretch>
            <a:fillRect/>
          </a:stretch>
        </p:blipFill>
        <p:spPr>
          <a:xfrm>
            <a:off x="5148064" y="816820"/>
            <a:ext cx="3335660" cy="1048842"/>
          </a:xfrm>
          <a:prstGeom prst="rect">
            <a:avLst/>
          </a:prstGeom>
        </p:spPr>
      </p:pic>
      <p:pic>
        <p:nvPicPr>
          <p:cNvPr id="4" name="图片 3">
            <a:extLst>
              <a:ext uri="{FF2B5EF4-FFF2-40B4-BE49-F238E27FC236}">
                <a16:creationId xmlns:a16="http://schemas.microsoft.com/office/drawing/2014/main" id="{1CBBEA94-B663-F148-B219-85619BC766D0}"/>
              </a:ext>
            </a:extLst>
          </p:cNvPr>
          <p:cNvPicPr>
            <a:picLocks noChangeAspect="1"/>
          </p:cNvPicPr>
          <p:nvPr/>
        </p:nvPicPr>
        <p:blipFill>
          <a:blip r:embed="rId3"/>
          <a:stretch>
            <a:fillRect/>
          </a:stretch>
        </p:blipFill>
        <p:spPr>
          <a:xfrm>
            <a:off x="4917675" y="1844824"/>
            <a:ext cx="4136493" cy="4774840"/>
          </a:xfrm>
          <a:prstGeom prst="rect">
            <a:avLst/>
          </a:prstGeom>
        </p:spPr>
      </p:pic>
      <p:pic>
        <p:nvPicPr>
          <p:cNvPr id="5" name="图片 4">
            <a:extLst>
              <a:ext uri="{FF2B5EF4-FFF2-40B4-BE49-F238E27FC236}">
                <a16:creationId xmlns:a16="http://schemas.microsoft.com/office/drawing/2014/main" id="{61556B42-33FB-6843-AD31-1CA6BDD69EC1}"/>
              </a:ext>
            </a:extLst>
          </p:cNvPr>
          <p:cNvPicPr>
            <a:picLocks noChangeAspect="1"/>
          </p:cNvPicPr>
          <p:nvPr/>
        </p:nvPicPr>
        <p:blipFill>
          <a:blip r:embed="rId4"/>
          <a:stretch>
            <a:fillRect/>
          </a:stretch>
        </p:blipFill>
        <p:spPr>
          <a:xfrm>
            <a:off x="49861" y="1081296"/>
            <a:ext cx="4522139" cy="3002012"/>
          </a:xfrm>
          <a:prstGeom prst="rect">
            <a:avLst/>
          </a:prstGeom>
        </p:spPr>
      </p:pic>
      <p:pic>
        <p:nvPicPr>
          <p:cNvPr id="6" name="图片 5">
            <a:extLst>
              <a:ext uri="{FF2B5EF4-FFF2-40B4-BE49-F238E27FC236}">
                <a16:creationId xmlns:a16="http://schemas.microsoft.com/office/drawing/2014/main" id="{0F3449F4-AB31-9244-AD62-CA03D105B601}"/>
              </a:ext>
            </a:extLst>
          </p:cNvPr>
          <p:cNvPicPr>
            <a:picLocks noChangeAspect="1"/>
          </p:cNvPicPr>
          <p:nvPr/>
        </p:nvPicPr>
        <p:blipFill>
          <a:blip r:embed="rId5"/>
          <a:stretch>
            <a:fillRect/>
          </a:stretch>
        </p:blipFill>
        <p:spPr>
          <a:xfrm>
            <a:off x="395536" y="3789040"/>
            <a:ext cx="4047035" cy="2934100"/>
          </a:xfrm>
          <a:prstGeom prst="rect">
            <a:avLst/>
          </a:prstGeom>
        </p:spPr>
      </p:pic>
      <p:sp>
        <p:nvSpPr>
          <p:cNvPr id="7" name="Line 26">
            <a:extLst>
              <a:ext uri="{FF2B5EF4-FFF2-40B4-BE49-F238E27FC236}">
                <a16:creationId xmlns:a16="http://schemas.microsoft.com/office/drawing/2014/main" id="{C65FC50A-F225-9D48-A2B6-946F6221A448}"/>
              </a:ext>
            </a:extLst>
          </p:cNvPr>
          <p:cNvSpPr>
            <a:spLocks noChangeShapeType="1"/>
          </p:cNvSpPr>
          <p:nvPr/>
        </p:nvSpPr>
        <p:spPr bwMode="auto">
          <a:xfrm flipV="1">
            <a:off x="395288" y="990600"/>
            <a:ext cx="8353425" cy="0"/>
          </a:xfrm>
          <a:prstGeom prst="line">
            <a:avLst/>
          </a:prstGeom>
          <a:noFill/>
          <a:ln w="444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
        <p:nvSpPr>
          <p:cNvPr id="8" name="矩形 7">
            <a:extLst>
              <a:ext uri="{FF2B5EF4-FFF2-40B4-BE49-F238E27FC236}">
                <a16:creationId xmlns:a16="http://schemas.microsoft.com/office/drawing/2014/main" id="{9FCD9A3C-7F09-8845-B5CE-A8B2179D3013}"/>
              </a:ext>
            </a:extLst>
          </p:cNvPr>
          <p:cNvSpPr/>
          <p:nvPr/>
        </p:nvSpPr>
        <p:spPr>
          <a:xfrm>
            <a:off x="2699792" y="251119"/>
            <a:ext cx="3005951" cy="523220"/>
          </a:xfrm>
          <a:prstGeom prst="rect">
            <a:avLst/>
          </a:prstGeom>
        </p:spPr>
        <p:txBody>
          <a:bodyPr wrap="none">
            <a:spAutoFit/>
          </a:bodyPr>
          <a:lstStyle/>
          <a:p>
            <a:r>
              <a:rPr lang="en-US" altLang="zh-CN" dirty="0">
                <a:solidFill>
                  <a:srgbClr val="FF0000"/>
                </a:solidFill>
                <a:ea typeface="Arial Unicode MS" panose="020B0604020202020204" pitchFamily="34" charset="-128"/>
                <a:cs typeface="Arial Unicode MS" panose="020B0604020202020204" pitchFamily="34" charset="-128"/>
              </a:rPr>
              <a:t>Higher harmonics</a:t>
            </a:r>
          </a:p>
        </p:txBody>
      </p:sp>
    </p:spTree>
    <p:extLst>
      <p:ext uri="{BB962C8B-B14F-4D97-AF65-F5344CB8AC3E}">
        <p14:creationId xmlns:p14="http://schemas.microsoft.com/office/powerpoint/2010/main" val="22369761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3">
            <a:extLst>
              <a:ext uri="{FF2B5EF4-FFF2-40B4-BE49-F238E27FC236}">
                <a16:creationId xmlns:a16="http://schemas.microsoft.com/office/drawing/2014/main" id="{38DCAA38-5CC5-2648-AE4F-3C2CFFAF46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3886200"/>
            <a:ext cx="7246938"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6" name="Rectangle 2">
            <a:extLst>
              <a:ext uri="{FF2B5EF4-FFF2-40B4-BE49-F238E27FC236}">
                <a16:creationId xmlns:a16="http://schemas.microsoft.com/office/drawing/2014/main" id="{C0925BC3-DC35-DB4F-AA24-6F5E750458BE}"/>
              </a:ext>
            </a:extLst>
          </p:cNvPr>
          <p:cNvSpPr>
            <a:spLocks noGrp="1" noChangeArrowheads="1"/>
          </p:cNvSpPr>
          <p:nvPr>
            <p:ph type="title"/>
          </p:nvPr>
        </p:nvSpPr>
        <p:spPr>
          <a:xfrm>
            <a:off x="1219200" y="152400"/>
            <a:ext cx="6781800" cy="577850"/>
          </a:xfrm>
        </p:spPr>
        <p:txBody>
          <a:bodyPr/>
          <a:lstStyle/>
          <a:p>
            <a:pPr eaLnBrk="1" hangingPunct="1"/>
            <a:r>
              <a:rPr lang="en-US" altLang="zh-CN" sz="4000"/>
              <a:t> </a:t>
            </a:r>
            <a:r>
              <a:rPr lang="en-US" altLang="zh-CN" sz="3200"/>
              <a:t>Perfect Liquid at RHIC </a:t>
            </a:r>
          </a:p>
        </p:txBody>
      </p:sp>
      <p:sp>
        <p:nvSpPr>
          <p:cNvPr id="98307" name="Text Box 4">
            <a:extLst>
              <a:ext uri="{FF2B5EF4-FFF2-40B4-BE49-F238E27FC236}">
                <a16:creationId xmlns:a16="http://schemas.microsoft.com/office/drawing/2014/main" id="{D8173977-AA30-DE45-A311-F60BC759503E}"/>
              </a:ext>
            </a:extLst>
          </p:cNvPr>
          <p:cNvSpPr txBox="1">
            <a:spLocks noChangeArrowheads="1"/>
          </p:cNvSpPr>
          <p:nvPr/>
        </p:nvSpPr>
        <p:spPr bwMode="auto">
          <a:xfrm>
            <a:off x="4641273" y="1086644"/>
            <a:ext cx="4343400" cy="2874962"/>
          </a:xfrm>
          <a:prstGeom prst="rect">
            <a:avLst/>
          </a:prstGeom>
          <a:solidFill>
            <a:srgbClr val="FF9900"/>
          </a:solidFill>
          <a:ln w="9525">
            <a:solidFill>
              <a:srgbClr val="FF0000"/>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000" dirty="0"/>
              <a:t>v</a:t>
            </a:r>
            <a:r>
              <a:rPr kumimoji="0" lang="en-US" altLang="zh-CN" sz="2000" baseline="-25000" dirty="0"/>
              <a:t>2</a:t>
            </a:r>
            <a:r>
              <a:rPr kumimoji="0" lang="en-US" altLang="zh-CN" sz="2000" dirty="0"/>
              <a:t>/</a:t>
            </a:r>
            <a:r>
              <a:rPr kumimoji="0" lang="en-US" altLang="zh-CN" sz="2000" dirty="0">
                <a:sym typeface="Symbol" pitchFamily="2" charset="2"/>
              </a:rPr>
              <a:t> approaches the limit of ideal hydrodynamics</a:t>
            </a:r>
          </a:p>
          <a:p>
            <a:pPr eaLnBrk="1" hangingPunct="1">
              <a:buFontTx/>
              <a:buNone/>
            </a:pPr>
            <a:endParaRPr kumimoji="0" lang="en-US" altLang="zh-CN" sz="1200" dirty="0">
              <a:solidFill>
                <a:schemeClr val="bg1"/>
              </a:solidFill>
            </a:endParaRPr>
          </a:p>
          <a:p>
            <a:pPr eaLnBrk="1" hangingPunct="1">
              <a:buFontTx/>
              <a:buNone/>
            </a:pPr>
            <a:r>
              <a:rPr kumimoji="0" lang="en-US" altLang="zh-CN" sz="2000" dirty="0"/>
              <a:t>Small value of specific viscosity over entropy </a:t>
            </a:r>
            <a:r>
              <a:rPr kumimoji="0" lang="en-US" altLang="zh-CN" sz="2000" b="1" i="1" dirty="0" err="1"/>
              <a:t>η</a:t>
            </a:r>
            <a:r>
              <a:rPr kumimoji="0" lang="en-US" altLang="zh-CN" sz="2000" b="1" i="1" dirty="0"/>
              <a:t>/s</a:t>
            </a:r>
          </a:p>
          <a:p>
            <a:pPr eaLnBrk="1" hangingPunct="1">
              <a:buFontTx/>
              <a:buNone/>
            </a:pPr>
            <a:endParaRPr kumimoji="0" lang="en-US" altLang="zh-CN" sz="1200" b="1" i="1" dirty="0"/>
          </a:p>
          <a:p>
            <a:pPr eaLnBrk="1" hangingPunct="1">
              <a:buFontTx/>
              <a:buNone/>
            </a:pPr>
            <a:r>
              <a:rPr kumimoji="0" lang="en-US" altLang="zh-CN" sz="2000" dirty="0"/>
              <a:t>Model uncertainty dominated by initial eccentricity </a:t>
            </a:r>
            <a:r>
              <a:rPr kumimoji="0" lang="en-US" altLang="zh-CN" sz="2000" dirty="0" err="1"/>
              <a:t>ε</a:t>
            </a:r>
            <a:r>
              <a:rPr kumimoji="0" lang="en-US" altLang="zh-CN" sz="2000" dirty="0"/>
              <a:t>                                                                                       </a:t>
            </a:r>
          </a:p>
          <a:p>
            <a:pPr eaLnBrk="1" hangingPunct="1">
              <a:buFontTx/>
              <a:buNone/>
            </a:pPr>
            <a:r>
              <a:rPr kumimoji="0" lang="en-US" altLang="zh-CN" sz="2000" dirty="0"/>
              <a:t>                       </a:t>
            </a:r>
            <a:r>
              <a:rPr kumimoji="0" lang="en-US" altLang="zh-CN" sz="1200" dirty="0"/>
              <a:t>Model: Song </a:t>
            </a:r>
            <a:r>
              <a:rPr kumimoji="0" lang="en-US" altLang="zh-CN" sz="1200" i="1" dirty="0"/>
              <a:t>et al. arXiv:1011.2783</a:t>
            </a:r>
            <a:endParaRPr kumimoji="0" lang="en-US" altLang="zh-CN" sz="1200" dirty="0"/>
          </a:p>
        </p:txBody>
      </p:sp>
      <p:grpSp>
        <p:nvGrpSpPr>
          <p:cNvPr id="98308" name="组合 13">
            <a:extLst>
              <a:ext uri="{FF2B5EF4-FFF2-40B4-BE49-F238E27FC236}">
                <a16:creationId xmlns:a16="http://schemas.microsoft.com/office/drawing/2014/main" id="{6E0813CA-19AA-6E44-A88D-23F6F51A975A}"/>
              </a:ext>
            </a:extLst>
          </p:cNvPr>
          <p:cNvGrpSpPr>
            <a:grpSpLocks/>
          </p:cNvGrpSpPr>
          <p:nvPr/>
        </p:nvGrpSpPr>
        <p:grpSpPr bwMode="auto">
          <a:xfrm>
            <a:off x="152400" y="1086644"/>
            <a:ext cx="4343400" cy="2590800"/>
            <a:chOff x="487114" y="914400"/>
            <a:chExt cx="4375547" cy="3661320"/>
          </a:xfrm>
        </p:grpSpPr>
        <p:pic>
          <p:nvPicPr>
            <p:cNvPr id="98309" name="Picture 1">
              <a:extLst>
                <a:ext uri="{FF2B5EF4-FFF2-40B4-BE49-F238E27FC236}">
                  <a16:creationId xmlns:a16="http://schemas.microsoft.com/office/drawing/2014/main" id="{83B3A1B5-7418-CE4E-8FF3-46AE0CB071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73" t="8203" r="8723" b="4883"/>
            <a:stretch>
              <a:fillRect/>
            </a:stretch>
          </p:blipFill>
          <p:spPr bwMode="auto">
            <a:xfrm>
              <a:off x="487114" y="914400"/>
              <a:ext cx="4375547" cy="362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8310" name="Rectangle 9">
              <a:extLst>
                <a:ext uri="{FF2B5EF4-FFF2-40B4-BE49-F238E27FC236}">
                  <a16:creationId xmlns:a16="http://schemas.microsoft.com/office/drawing/2014/main" id="{57B80DE0-B7EF-3D49-B61E-CEA77458845C}"/>
                </a:ext>
              </a:extLst>
            </p:cNvPr>
            <p:cNvSpPr>
              <a:spLocks/>
            </p:cNvSpPr>
            <p:nvPr/>
          </p:nvSpPr>
          <p:spPr bwMode="auto">
            <a:xfrm>
              <a:off x="2288241" y="4223617"/>
              <a:ext cx="2483263" cy="35210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000" b="1">
                  <a:cs typeface="Arial" panose="020B0604020202020204" pitchFamily="34" charset="0"/>
                </a:rPr>
                <a:t>1/S dN</a:t>
              </a:r>
              <a:r>
                <a:rPr kumimoji="0" lang="en-US" altLang="zh-CN" sz="2000" b="1" baseline="-6000">
                  <a:cs typeface="Arial" panose="020B0604020202020204" pitchFamily="34" charset="0"/>
                </a:rPr>
                <a:t>ch</a:t>
              </a:r>
              <a:r>
                <a:rPr kumimoji="0" lang="en-US" altLang="zh-CN" sz="2000" b="1">
                  <a:cs typeface="Arial" panose="020B0604020202020204" pitchFamily="34" charset="0"/>
                </a:rPr>
                <a:t>/dy (fm</a:t>
              </a:r>
              <a:r>
                <a:rPr kumimoji="0" lang="en-US" altLang="zh-CN" sz="2000" b="1" baseline="32000">
                  <a:cs typeface="Arial" panose="020B0604020202020204" pitchFamily="34" charset="0"/>
                </a:rPr>
                <a:t>-2</a:t>
              </a:r>
              <a:r>
                <a:rPr kumimoji="0" lang="en-US" altLang="zh-CN" sz="2000" b="1">
                  <a:cs typeface="Arial" panose="020B0604020202020204" pitchFamily="34" charset="0"/>
                </a:rPr>
                <a:t>)</a:t>
              </a:r>
            </a:p>
          </p:txBody>
        </p:sp>
      </p:grpSp>
      <p:sp>
        <p:nvSpPr>
          <p:cNvPr id="8" name="Line 26">
            <a:extLst>
              <a:ext uri="{FF2B5EF4-FFF2-40B4-BE49-F238E27FC236}">
                <a16:creationId xmlns:a16="http://schemas.microsoft.com/office/drawing/2014/main" id="{AC506DD9-53EB-4543-ABFD-E00C18855FFF}"/>
              </a:ext>
            </a:extLst>
          </p:cNvPr>
          <p:cNvSpPr>
            <a:spLocks noChangeShapeType="1"/>
          </p:cNvSpPr>
          <p:nvPr/>
        </p:nvSpPr>
        <p:spPr bwMode="auto">
          <a:xfrm flipV="1">
            <a:off x="395288" y="990600"/>
            <a:ext cx="8353425" cy="0"/>
          </a:xfrm>
          <a:prstGeom prst="line">
            <a:avLst/>
          </a:prstGeom>
          <a:noFill/>
          <a:ln w="444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2">
            <a:extLst>
              <a:ext uri="{FF2B5EF4-FFF2-40B4-BE49-F238E27FC236}">
                <a16:creationId xmlns:a16="http://schemas.microsoft.com/office/drawing/2014/main" id="{8B355866-0C4A-AA47-A930-748F709BA15D}"/>
              </a:ext>
            </a:extLst>
          </p:cNvPr>
          <p:cNvSpPr>
            <a:spLocks noGrp="1" noChangeArrowheads="1"/>
          </p:cNvSpPr>
          <p:nvPr>
            <p:ph type="ctrTitle"/>
          </p:nvPr>
        </p:nvSpPr>
        <p:spPr>
          <a:xfrm>
            <a:off x="990600" y="-228600"/>
            <a:ext cx="7772400" cy="1143000"/>
          </a:xfrm>
        </p:spPr>
        <p:txBody>
          <a:bodyPr anchor="ctr"/>
          <a:lstStyle/>
          <a:p>
            <a:r>
              <a:rPr lang="en-US" altLang="zh-CN" sz="3600"/>
              <a:t>Viscosity and the Perfect Fluid</a:t>
            </a:r>
          </a:p>
        </p:txBody>
      </p:sp>
      <p:sp>
        <p:nvSpPr>
          <p:cNvPr id="492548" name="Rectangle 4">
            <a:extLst>
              <a:ext uri="{FF2B5EF4-FFF2-40B4-BE49-F238E27FC236}">
                <a16:creationId xmlns:a16="http://schemas.microsoft.com/office/drawing/2014/main" id="{FE16EC94-DECA-5C40-8CE5-0C33E31EC0F3}"/>
              </a:ext>
            </a:extLst>
          </p:cNvPr>
          <p:cNvSpPr>
            <a:spLocks noChangeArrowheads="1"/>
          </p:cNvSpPr>
          <p:nvPr/>
        </p:nvSpPr>
        <p:spPr bwMode="auto">
          <a:xfrm>
            <a:off x="5354638" y="5165427"/>
            <a:ext cx="3789362"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1600" b="1" dirty="0">
                <a:ea typeface="SimSun" panose="02010600030101010101" pitchFamily="2" charset="-122"/>
              </a:rPr>
              <a:t>Caption: </a:t>
            </a:r>
            <a:r>
              <a:rPr lang="en-US" altLang="zh-CN" sz="1600" dirty="0">
                <a:ea typeface="SimSun" panose="02010600030101010101" pitchFamily="2" charset="-122"/>
              </a:rPr>
              <a:t>The viscosity to entropy ratio versus a reduced temperature.</a:t>
            </a:r>
          </a:p>
          <a:p>
            <a:pPr eaLnBrk="1" hangingPunct="1"/>
            <a:endParaRPr lang="en-US" altLang="zh-CN" sz="1400" dirty="0">
              <a:ea typeface="SimSun" panose="02010600030101010101" pitchFamily="2" charset="-122"/>
            </a:endParaRPr>
          </a:p>
          <a:p>
            <a:pPr eaLnBrk="1" hangingPunct="1"/>
            <a:r>
              <a:rPr lang="en-US" altLang="zh-CN" sz="1400" dirty="0">
                <a:ea typeface="SimSun" panose="02010600030101010101" pitchFamily="2" charset="-122"/>
              </a:rPr>
              <a:t>                 Lacey et </a:t>
            </a:r>
            <a:r>
              <a:rPr lang="en-US" altLang="zh-CN" sz="1400" dirty="0"/>
              <a:t>al. PRL </a:t>
            </a:r>
            <a:r>
              <a:rPr lang="en-US" altLang="zh-CN" sz="1400" b="1" dirty="0"/>
              <a:t>98</a:t>
            </a:r>
            <a:r>
              <a:rPr lang="en-US" altLang="zh-CN" sz="1400" dirty="0"/>
              <a:t>:092301(07)</a:t>
            </a:r>
            <a:endParaRPr lang="en-US" altLang="zh-CN" sz="1400" i="1" dirty="0"/>
          </a:p>
          <a:p>
            <a:pPr eaLnBrk="1" hangingPunct="1"/>
            <a:r>
              <a:rPr lang="en-US" altLang="zh-CN" sz="1400" dirty="0"/>
              <a:t>                 hep-</a:t>
            </a:r>
            <a:r>
              <a:rPr lang="en-US" altLang="zh-CN" sz="1400" dirty="0" err="1"/>
              <a:t>lat</a:t>
            </a:r>
            <a:r>
              <a:rPr lang="en-US" altLang="zh-CN" sz="1400" dirty="0"/>
              <a:t>/0406009</a:t>
            </a:r>
          </a:p>
          <a:p>
            <a:pPr eaLnBrk="1" hangingPunct="1"/>
            <a:r>
              <a:rPr lang="en-US" altLang="zh-CN" sz="1400" dirty="0"/>
              <a:t>                 hep-</a:t>
            </a:r>
            <a:r>
              <a:rPr lang="en-US" altLang="zh-CN" sz="1400" dirty="0" err="1"/>
              <a:t>ph</a:t>
            </a:r>
            <a:r>
              <a:rPr lang="en-US" altLang="zh-CN" sz="1400" dirty="0"/>
              <a:t>/0604138</a:t>
            </a:r>
            <a:endParaRPr lang="en-US" altLang="zh-CN" sz="1600" dirty="0">
              <a:latin typeface="Times New Roman" panose="02020603050405020304" pitchFamily="18" charset="0"/>
              <a:ea typeface="SimSun" panose="02010600030101010101" pitchFamily="2" charset="-122"/>
            </a:endParaRPr>
          </a:p>
        </p:txBody>
      </p:sp>
      <p:grpSp>
        <p:nvGrpSpPr>
          <p:cNvPr id="2" name="组合 1">
            <a:extLst>
              <a:ext uri="{FF2B5EF4-FFF2-40B4-BE49-F238E27FC236}">
                <a16:creationId xmlns:a16="http://schemas.microsoft.com/office/drawing/2014/main" id="{5AC7E6B7-3471-4347-B07C-F2255346BD89}"/>
              </a:ext>
            </a:extLst>
          </p:cNvPr>
          <p:cNvGrpSpPr/>
          <p:nvPr/>
        </p:nvGrpSpPr>
        <p:grpSpPr>
          <a:xfrm>
            <a:off x="5105400" y="990600"/>
            <a:ext cx="3841750" cy="4040188"/>
            <a:chOff x="304800" y="838200"/>
            <a:chExt cx="3841750" cy="4040188"/>
          </a:xfrm>
        </p:grpSpPr>
        <p:pic>
          <p:nvPicPr>
            <p:cNvPr id="492547" name="Picture 3">
              <a:extLst>
                <a:ext uri="{FF2B5EF4-FFF2-40B4-BE49-F238E27FC236}">
                  <a16:creationId xmlns:a16="http://schemas.microsoft.com/office/drawing/2014/main" id="{3263C14E-A60E-E84E-B00B-F90A9251D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3841750" cy="404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2550" name="Rectangle 6">
              <a:extLst>
                <a:ext uri="{FF2B5EF4-FFF2-40B4-BE49-F238E27FC236}">
                  <a16:creationId xmlns:a16="http://schemas.microsoft.com/office/drawing/2014/main" id="{EF5581D8-15B5-194E-AFC2-A98936010BF2}"/>
                </a:ext>
              </a:extLst>
            </p:cNvPr>
            <p:cNvSpPr>
              <a:spLocks noChangeArrowheads="1"/>
            </p:cNvSpPr>
            <p:nvPr/>
          </p:nvSpPr>
          <p:spPr bwMode="auto">
            <a:xfrm>
              <a:off x="2293938" y="990600"/>
              <a:ext cx="754062" cy="457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CN" dirty="0"/>
                <a:t>H</a:t>
              </a:r>
              <a:r>
                <a:rPr lang="en-US" altLang="zh-CN" baseline="-25000" dirty="0"/>
                <a:t>2</a:t>
              </a:r>
              <a:r>
                <a:rPr lang="en-US" altLang="zh-CN" dirty="0"/>
                <a:t>O</a:t>
              </a:r>
            </a:p>
          </p:txBody>
        </p:sp>
        <p:sp>
          <p:nvSpPr>
            <p:cNvPr id="492551" name="Rectangle 7">
              <a:extLst>
                <a:ext uri="{FF2B5EF4-FFF2-40B4-BE49-F238E27FC236}">
                  <a16:creationId xmlns:a16="http://schemas.microsoft.com/office/drawing/2014/main" id="{088649DD-AD39-0D48-9941-11214DA48A4F}"/>
                </a:ext>
              </a:extLst>
            </p:cNvPr>
            <p:cNvSpPr>
              <a:spLocks noChangeArrowheads="1"/>
            </p:cNvSpPr>
            <p:nvPr/>
          </p:nvSpPr>
          <p:spPr bwMode="auto">
            <a:xfrm>
              <a:off x="3352800" y="1066800"/>
              <a:ext cx="517525" cy="457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CN"/>
                <a:t>N</a:t>
              </a:r>
              <a:r>
                <a:rPr lang="en-US" altLang="zh-CN" baseline="-25000"/>
                <a:t>2</a:t>
              </a:r>
              <a:endParaRPr lang="en-US" altLang="zh-CN"/>
            </a:p>
          </p:txBody>
        </p:sp>
        <p:sp>
          <p:nvSpPr>
            <p:cNvPr id="492552" name="Rectangle 8">
              <a:extLst>
                <a:ext uri="{FF2B5EF4-FFF2-40B4-BE49-F238E27FC236}">
                  <a16:creationId xmlns:a16="http://schemas.microsoft.com/office/drawing/2014/main" id="{8F03DDCA-196D-B346-943B-49F1B207AD8F}"/>
                </a:ext>
              </a:extLst>
            </p:cNvPr>
            <p:cNvSpPr>
              <a:spLocks noChangeArrowheads="1"/>
            </p:cNvSpPr>
            <p:nvPr/>
          </p:nvSpPr>
          <p:spPr bwMode="auto">
            <a:xfrm>
              <a:off x="3276600" y="1828800"/>
              <a:ext cx="57308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CN"/>
                <a:t>He</a:t>
              </a:r>
            </a:p>
          </p:txBody>
        </p:sp>
        <p:sp>
          <p:nvSpPr>
            <p:cNvPr id="492553" name="Rectangle 9">
              <a:extLst>
                <a:ext uri="{FF2B5EF4-FFF2-40B4-BE49-F238E27FC236}">
                  <a16:creationId xmlns:a16="http://schemas.microsoft.com/office/drawing/2014/main" id="{287C71A2-82FF-B144-A66D-CB6A7BD77C37}"/>
                </a:ext>
              </a:extLst>
            </p:cNvPr>
            <p:cNvSpPr>
              <a:spLocks noChangeArrowheads="1"/>
            </p:cNvSpPr>
            <p:nvPr/>
          </p:nvSpPr>
          <p:spPr bwMode="auto">
            <a:xfrm>
              <a:off x="685800" y="2819400"/>
              <a:ext cx="11493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CN" sz="1800" b="1" i="1"/>
                <a:t>hadronic</a:t>
              </a:r>
              <a:endParaRPr lang="en-US" altLang="zh-CN"/>
            </a:p>
          </p:txBody>
        </p:sp>
        <p:sp>
          <p:nvSpPr>
            <p:cNvPr id="492554" name="Rectangle 10">
              <a:extLst>
                <a:ext uri="{FF2B5EF4-FFF2-40B4-BE49-F238E27FC236}">
                  <a16:creationId xmlns:a16="http://schemas.microsoft.com/office/drawing/2014/main" id="{67803AE8-74DE-EB4E-8309-763D2176AA2D}"/>
                </a:ext>
              </a:extLst>
            </p:cNvPr>
            <p:cNvSpPr>
              <a:spLocks noChangeArrowheads="1"/>
            </p:cNvSpPr>
            <p:nvPr/>
          </p:nvSpPr>
          <p:spPr bwMode="auto">
            <a:xfrm>
              <a:off x="2889250" y="2971800"/>
              <a:ext cx="10858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CN" sz="1800" b="1" i="1"/>
                <a:t>partonic</a:t>
              </a:r>
              <a:endParaRPr lang="en-US" altLang="zh-CN"/>
            </a:p>
          </p:txBody>
        </p:sp>
      </p:grpSp>
      <p:pic>
        <p:nvPicPr>
          <p:cNvPr id="11" name="Picture 5">
            <a:extLst>
              <a:ext uri="{FF2B5EF4-FFF2-40B4-BE49-F238E27FC236}">
                <a16:creationId xmlns:a16="http://schemas.microsoft.com/office/drawing/2014/main" id="{3454B973-F706-3945-914B-ABB0C0BFE6EA}"/>
              </a:ext>
            </a:extLst>
          </p:cNvPr>
          <p:cNvPicPr>
            <a:picLocks noChangeAspect="1" noChangeArrowheads="1"/>
          </p:cNvPicPr>
          <p:nvPr/>
        </p:nvPicPr>
        <p:blipFill>
          <a:blip r:embed="rId4"/>
          <a:srcRect l="15495" t="29167" r="14063" b="14583"/>
          <a:stretch>
            <a:fillRect/>
          </a:stretch>
        </p:blipFill>
        <p:spPr bwMode="auto">
          <a:xfrm>
            <a:off x="382299" y="1212629"/>
            <a:ext cx="4629150" cy="3496270"/>
          </a:xfrm>
          <a:prstGeom prst="rect">
            <a:avLst/>
          </a:prstGeom>
          <a:noFill/>
          <a:ln w="9525">
            <a:noFill/>
            <a:miter lim="800000"/>
            <a:headEnd/>
            <a:tailEnd/>
          </a:ln>
          <a:effectLst/>
        </p:spPr>
      </p:pic>
      <p:sp>
        <p:nvSpPr>
          <p:cNvPr id="12" name="TextBox 4">
            <a:extLst>
              <a:ext uri="{FF2B5EF4-FFF2-40B4-BE49-F238E27FC236}">
                <a16:creationId xmlns:a16="http://schemas.microsoft.com/office/drawing/2014/main" id="{30BD5017-3F62-D742-99E2-33773CBFBC22}"/>
              </a:ext>
            </a:extLst>
          </p:cNvPr>
          <p:cNvSpPr txBox="1"/>
          <p:nvPr/>
        </p:nvSpPr>
        <p:spPr>
          <a:xfrm>
            <a:off x="203574" y="4800600"/>
            <a:ext cx="5546726" cy="1569660"/>
          </a:xfrm>
          <a:prstGeom prst="rect">
            <a:avLst/>
          </a:prstGeom>
          <a:noFill/>
        </p:spPr>
        <p:txBody>
          <a:bodyPr wrap="square" rtlCol="0">
            <a:spAutoFit/>
          </a:bodyPr>
          <a:lstStyle/>
          <a:p>
            <a:pPr marL="457200" indent="-457200">
              <a:buAutoNum type="arabicParenR"/>
            </a:pPr>
            <a:r>
              <a:rPr lang="en-US" sz="2400" b="1" i="1" dirty="0" err="1"/>
              <a:t>η</a:t>
            </a:r>
            <a:r>
              <a:rPr lang="en-US" sz="2400" b="1" i="1" dirty="0"/>
              <a:t>/s ≥ 1/4π</a:t>
            </a:r>
          </a:p>
          <a:p>
            <a:endParaRPr lang="en-US" sz="2400" b="1" i="1" dirty="0"/>
          </a:p>
          <a:p>
            <a:endParaRPr lang="en-US" sz="2400" b="1" i="1" dirty="0"/>
          </a:p>
          <a:p>
            <a:r>
              <a:rPr lang="en-US" sz="2400" dirty="0"/>
              <a:t>2)</a:t>
            </a:r>
            <a:r>
              <a:rPr lang="en-US" sz="2400" b="1" i="1" dirty="0"/>
              <a:t> </a:t>
            </a:r>
            <a:r>
              <a:rPr lang="en-US" sz="2400" b="1" i="1" dirty="0" err="1"/>
              <a:t>η/s</a:t>
            </a:r>
            <a:r>
              <a:rPr lang="en-US" sz="2400" dirty="0" err="1"/>
              <a:t>(QCD</a:t>
            </a:r>
            <a:r>
              <a:rPr lang="en-US" sz="2400" dirty="0"/>
              <a:t> matter) &lt; </a:t>
            </a:r>
            <a:r>
              <a:rPr lang="en-US" sz="2400" b="1" i="1" dirty="0" err="1"/>
              <a:t>η/s</a:t>
            </a:r>
            <a:r>
              <a:rPr lang="en-US" sz="2400" dirty="0" err="1"/>
              <a:t>(QED</a:t>
            </a:r>
            <a:r>
              <a:rPr lang="en-US" sz="2400" dirty="0"/>
              <a:t> matter)</a:t>
            </a:r>
          </a:p>
        </p:txBody>
      </p:sp>
      <p:sp>
        <p:nvSpPr>
          <p:cNvPr id="13" name="Line 26">
            <a:extLst>
              <a:ext uri="{FF2B5EF4-FFF2-40B4-BE49-F238E27FC236}">
                <a16:creationId xmlns:a16="http://schemas.microsoft.com/office/drawing/2014/main" id="{24B3E6B1-B8B3-AE4C-89CE-AD9405870DE6}"/>
              </a:ext>
            </a:extLst>
          </p:cNvPr>
          <p:cNvSpPr>
            <a:spLocks noChangeShapeType="1"/>
          </p:cNvSpPr>
          <p:nvPr/>
        </p:nvSpPr>
        <p:spPr bwMode="auto">
          <a:xfrm flipV="1">
            <a:off x="395288" y="990600"/>
            <a:ext cx="8353425" cy="0"/>
          </a:xfrm>
          <a:prstGeom prst="line">
            <a:avLst/>
          </a:prstGeom>
          <a:noFill/>
          <a:ln w="444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Tree>
    <p:extLst>
      <p:ext uri="{BB962C8B-B14F-4D97-AF65-F5344CB8AC3E}">
        <p14:creationId xmlns:p14="http://schemas.microsoft.com/office/powerpoint/2010/main" val="21416620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descr="Narrow vertical">
            <a:extLst>
              <a:ext uri="{FF2B5EF4-FFF2-40B4-BE49-F238E27FC236}">
                <a16:creationId xmlns:a16="http://schemas.microsoft.com/office/drawing/2014/main" id="{13C4FE02-765F-3847-83CF-C75ACFDC9921}"/>
              </a:ext>
            </a:extLst>
          </p:cNvPr>
          <p:cNvSpPr>
            <a:spLocks noGrp="1" noChangeArrowheads="1"/>
          </p:cNvSpPr>
          <p:nvPr>
            <p:ph type="title"/>
          </p:nvPr>
        </p:nvSpPr>
        <p:spPr>
          <a:xfrm>
            <a:off x="762000" y="152400"/>
            <a:ext cx="7543800" cy="684213"/>
          </a:xfrm>
          <a:extLst>
            <a:ext uri="{909E8E84-426E-40DD-AFC4-6F175D3DCCD1}">
              <a14:hiddenFill xmlns:a14="http://schemas.microsoft.com/office/drawing/2010/main">
                <a:blipFill dpi="0" rotWithShape="0">
                  <a:blip r:embed="rId2"/>
                  <a:srcRect/>
                  <a:tile tx="0" ty="0" sx="100000" sy="100000" flip="none" algn="tl"/>
                </a:blipFill>
              </a14:hiddenFill>
            </a:ext>
          </a:extLst>
        </p:spPr>
        <p:txBody>
          <a:bodyPr/>
          <a:lstStyle/>
          <a:p>
            <a:pPr eaLnBrk="1" hangingPunct="1"/>
            <a:r>
              <a:rPr lang="en-US" altLang="zh-CN" sz="2800" dirty="0">
                <a:solidFill>
                  <a:srgbClr val="FF0000"/>
                </a:solidFill>
                <a:latin typeface="Arial Black" panose="020B0604020202020204" pitchFamily="34" charset="0"/>
              </a:rPr>
              <a:t>Summary  and Outlook</a:t>
            </a:r>
          </a:p>
        </p:txBody>
      </p:sp>
      <p:sp>
        <p:nvSpPr>
          <p:cNvPr id="99330" name="Rectangle 3">
            <a:extLst>
              <a:ext uri="{FF2B5EF4-FFF2-40B4-BE49-F238E27FC236}">
                <a16:creationId xmlns:a16="http://schemas.microsoft.com/office/drawing/2014/main" id="{A78495EB-27C6-604E-86CC-C5A500D84FDA}"/>
              </a:ext>
            </a:extLst>
          </p:cNvPr>
          <p:cNvSpPr>
            <a:spLocks noChangeArrowheads="1"/>
          </p:cNvSpPr>
          <p:nvPr/>
        </p:nvSpPr>
        <p:spPr bwMode="auto">
          <a:xfrm>
            <a:off x="323850" y="1052513"/>
            <a:ext cx="8610600" cy="5281612"/>
          </a:xfrm>
          <a:prstGeom prst="rect">
            <a:avLst/>
          </a:prstGeom>
          <a:solidFill>
            <a:srgbClr val="FFFF66"/>
          </a:solidFill>
          <a:ln w="57150" cmpd="thinThick">
            <a:solidFill>
              <a:srgbClr val="CC0000"/>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914400" indent="-45720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lvl="1" eaLnBrk="1" hangingPunct="1">
              <a:buFont typeface="Times" pitchFamily="2" charset="0"/>
              <a:buNone/>
            </a:pPr>
            <a:r>
              <a:rPr kumimoji="0" lang="en-US" altLang="zh-CN" sz="3000" dirty="0"/>
              <a:t>(1) Parton energy loss - </a:t>
            </a:r>
            <a:r>
              <a:rPr kumimoji="0" lang="en-US" altLang="zh-CN" sz="3000" b="1" i="1" dirty="0">
                <a:solidFill>
                  <a:srgbClr val="CC0000"/>
                </a:solidFill>
              </a:rPr>
              <a:t>QCD</a:t>
            </a:r>
            <a:r>
              <a:rPr kumimoji="0" lang="en-US" altLang="zh-CN" sz="3000" dirty="0"/>
              <a:t> at work</a:t>
            </a:r>
          </a:p>
          <a:p>
            <a:pPr lvl="1" eaLnBrk="1" hangingPunct="1">
              <a:buFont typeface="Times" pitchFamily="2" charset="0"/>
              <a:buNone/>
            </a:pPr>
            <a:r>
              <a:rPr kumimoji="0" lang="en-US" altLang="zh-CN" sz="3000" dirty="0"/>
              <a:t>     </a:t>
            </a:r>
            <a:r>
              <a:rPr kumimoji="0" lang="en-US" altLang="zh-CN" sz="2400" dirty="0">
                <a:solidFill>
                  <a:srgbClr val="FF0000"/>
                </a:solidFill>
              </a:rPr>
              <a:t>High density matter has been created</a:t>
            </a:r>
            <a:r>
              <a:rPr kumimoji="0" lang="en-US" altLang="zh-CN" sz="3000" dirty="0"/>
              <a:t> </a:t>
            </a:r>
          </a:p>
          <a:p>
            <a:pPr lvl="1" eaLnBrk="1" hangingPunct="1">
              <a:buFont typeface="Times" pitchFamily="2" charset="0"/>
              <a:buNone/>
            </a:pPr>
            <a:r>
              <a:rPr kumimoji="0" lang="en-US" altLang="zh-CN" sz="3000" dirty="0"/>
              <a:t>(2) Collectivity -</a:t>
            </a:r>
            <a:endParaRPr kumimoji="0" lang="en-US" altLang="zh-CN" b="1" dirty="0">
              <a:solidFill>
                <a:schemeClr val="accent2"/>
              </a:solidFill>
            </a:endParaRPr>
          </a:p>
          <a:p>
            <a:pPr eaLnBrk="1" hangingPunct="1">
              <a:buFontTx/>
              <a:buNone/>
            </a:pPr>
            <a:r>
              <a:rPr kumimoji="0" lang="en-US" altLang="zh-CN" sz="2400" b="1" dirty="0">
                <a:solidFill>
                  <a:schemeClr val="accent2"/>
                </a:solidFill>
              </a:rPr>
              <a:t>           </a:t>
            </a:r>
            <a:r>
              <a:rPr kumimoji="0" lang="en-US" altLang="zh-CN" sz="2400" b="1" dirty="0">
                <a:solidFill>
                  <a:srgbClr val="FF0000"/>
                </a:solidFill>
              </a:rPr>
              <a:t>Hydrodynamic Description of Bulk Particle</a:t>
            </a:r>
          </a:p>
          <a:p>
            <a:pPr eaLnBrk="1" hangingPunct="1">
              <a:buFontTx/>
              <a:buNone/>
            </a:pPr>
            <a:r>
              <a:rPr kumimoji="0" lang="en-US" altLang="zh-CN" sz="2400" b="1" dirty="0">
                <a:solidFill>
                  <a:schemeClr val="accent2"/>
                </a:solidFill>
              </a:rPr>
              <a:t>           </a:t>
            </a:r>
            <a:r>
              <a:rPr kumimoji="0" lang="en-US" altLang="zh-CN" sz="2400" b="1" dirty="0">
                <a:solidFill>
                  <a:srgbClr val="000066"/>
                </a:solidFill>
              </a:rPr>
              <a:t>Properties – v</a:t>
            </a:r>
            <a:r>
              <a:rPr kumimoji="0" lang="en-US" altLang="zh-CN" sz="2400" baseline="-25000" dirty="0">
                <a:solidFill>
                  <a:srgbClr val="000066"/>
                </a:solidFill>
              </a:rPr>
              <a:t>2</a:t>
            </a:r>
            <a:r>
              <a:rPr kumimoji="0" lang="en-US" altLang="zh-CN" sz="2400" b="1" dirty="0">
                <a:solidFill>
                  <a:srgbClr val="000066"/>
                </a:solidFill>
              </a:rPr>
              <a:t> and Spectra Shape – Successful</a:t>
            </a:r>
            <a:r>
              <a:rPr kumimoji="0" lang="en-US" altLang="zh-CN" sz="2400" b="1" dirty="0">
                <a:solidFill>
                  <a:schemeClr val="accent2"/>
                </a:solidFill>
              </a:rPr>
              <a:t>.</a:t>
            </a:r>
            <a:r>
              <a:rPr kumimoji="0" lang="en-US" altLang="zh-CN" sz="3000" b="1" i="1" baseline="-25000" dirty="0">
                <a:solidFill>
                  <a:srgbClr val="CC0000"/>
                </a:solidFill>
              </a:rPr>
              <a:t>                      </a:t>
            </a:r>
            <a:r>
              <a:rPr kumimoji="0" lang="zh-CN" altLang="en-US" sz="3000" b="1" i="1" baseline="-25000" dirty="0">
                <a:solidFill>
                  <a:srgbClr val="CC0000"/>
                </a:solidFill>
              </a:rPr>
              <a:t>               </a:t>
            </a:r>
            <a:endParaRPr kumimoji="0" lang="en-US" altLang="zh-CN" sz="3000" b="1" i="1" baseline="-25000" dirty="0">
              <a:solidFill>
                <a:srgbClr val="CC0000"/>
              </a:solidFill>
            </a:endParaRPr>
          </a:p>
          <a:p>
            <a:pPr eaLnBrk="1" hangingPunct="1">
              <a:buFontTx/>
              <a:buNone/>
            </a:pPr>
            <a:r>
              <a:rPr kumimoji="0" lang="zh-CN" altLang="zh-CN" sz="3000" b="1" i="1" baseline="-25000" dirty="0">
                <a:solidFill>
                  <a:srgbClr val="CC0000"/>
                </a:solidFill>
              </a:rPr>
              <a:t> </a:t>
            </a:r>
            <a:r>
              <a:rPr kumimoji="0" lang="zh-CN" altLang="en-US" sz="3000" b="1" i="1" baseline="-25000" dirty="0">
                <a:solidFill>
                  <a:srgbClr val="CC0000"/>
                </a:solidFill>
              </a:rPr>
              <a:t>     </a:t>
            </a:r>
            <a:r>
              <a:rPr kumimoji="0" lang="en-US" altLang="zh-CN" sz="2400" dirty="0">
                <a:solidFill>
                  <a:srgbClr val="FF0000"/>
                </a:solidFill>
              </a:rPr>
              <a:t>Constituent Quark scaling work for v</a:t>
            </a:r>
            <a:r>
              <a:rPr kumimoji="0" lang="en-US" altLang="zh-CN" sz="2400" baseline="-25000" dirty="0">
                <a:solidFill>
                  <a:srgbClr val="FF0000"/>
                </a:solidFill>
              </a:rPr>
              <a:t>2</a:t>
            </a:r>
            <a:r>
              <a:rPr kumimoji="0" lang="en-US" altLang="zh-CN" sz="2400" dirty="0">
                <a:solidFill>
                  <a:srgbClr val="FF0000"/>
                </a:solidFill>
              </a:rPr>
              <a:t> and R</a:t>
            </a:r>
            <a:r>
              <a:rPr kumimoji="0" lang="en-US" altLang="zh-CN" sz="2400" baseline="-25000" dirty="0">
                <a:solidFill>
                  <a:srgbClr val="FF0000"/>
                </a:solidFill>
              </a:rPr>
              <a:t>AA</a:t>
            </a:r>
            <a:r>
              <a:rPr kumimoji="0" lang="en-US" altLang="zh-CN" sz="2400" dirty="0">
                <a:solidFill>
                  <a:srgbClr val="FF0000"/>
                </a:solidFill>
              </a:rPr>
              <a:t> (R</a:t>
            </a:r>
            <a:r>
              <a:rPr kumimoji="0" lang="en-US" altLang="zh-CN" sz="2400" baseline="-25000" dirty="0">
                <a:solidFill>
                  <a:srgbClr val="FF0000"/>
                </a:solidFill>
              </a:rPr>
              <a:t>CP</a:t>
            </a:r>
            <a:r>
              <a:rPr kumimoji="0" lang="en-US" altLang="zh-CN" sz="2400" dirty="0">
                <a:solidFill>
                  <a:srgbClr val="FF0000"/>
                </a:solidFill>
              </a:rPr>
              <a:t>)</a:t>
            </a:r>
          </a:p>
          <a:p>
            <a:pPr eaLnBrk="1" hangingPunct="1">
              <a:lnSpc>
                <a:spcPct val="70000"/>
              </a:lnSpc>
              <a:buFont typeface="Times" pitchFamily="2" charset="0"/>
              <a:buNone/>
            </a:pPr>
            <a:r>
              <a:rPr kumimoji="0" lang="en-US" altLang="zh-CN" sz="3000" i="1" baseline="-25000" dirty="0">
                <a:latin typeface="Courier CE" pitchFamily="2" charset="0"/>
              </a:rPr>
              <a:t>	</a:t>
            </a:r>
            <a:endParaRPr kumimoji="0" lang="en-US" altLang="zh-CN" dirty="0"/>
          </a:p>
          <a:p>
            <a:pPr eaLnBrk="1" hangingPunct="1">
              <a:buFontTx/>
              <a:buNone/>
            </a:pPr>
            <a:r>
              <a:rPr kumimoji="0" lang="en-US" altLang="zh-CN" sz="2400" dirty="0">
                <a:solidFill>
                  <a:srgbClr val="02621E"/>
                </a:solidFill>
              </a:rPr>
              <a:t>     </a:t>
            </a:r>
            <a:r>
              <a:rPr kumimoji="0" lang="en-US" altLang="zh-CN" sz="3000" dirty="0"/>
              <a:t>3) The matter behavior like a </a:t>
            </a:r>
            <a:r>
              <a:rPr kumimoji="0" lang="en-US" altLang="zh-CN" sz="3000" b="1" i="1" dirty="0"/>
              <a:t>quantum  liquid </a:t>
            </a:r>
            <a:r>
              <a:rPr kumimoji="0" lang="en-US" altLang="zh-CN" sz="3000" dirty="0"/>
              <a:t>with small </a:t>
            </a:r>
            <a:r>
              <a:rPr kumimoji="0" lang="en-US" altLang="zh-CN" sz="3000" b="1" i="1" dirty="0" err="1"/>
              <a:t>η</a:t>
            </a:r>
            <a:r>
              <a:rPr kumimoji="0" lang="en-US" altLang="zh-CN" sz="3000" b="1" i="1" dirty="0"/>
              <a:t>/s</a:t>
            </a:r>
          </a:p>
          <a:p>
            <a:pPr eaLnBrk="1" hangingPunct="1">
              <a:buFontTx/>
              <a:buNone/>
            </a:pPr>
            <a:endParaRPr kumimoji="0" lang="en-US" altLang="zh-CN" sz="2000" b="1" dirty="0">
              <a:solidFill>
                <a:srgbClr val="CC0000"/>
              </a:solidFill>
            </a:endParaRPr>
          </a:p>
          <a:p>
            <a:pPr eaLnBrk="1" hangingPunct="1">
              <a:buFontTx/>
              <a:buNone/>
            </a:pPr>
            <a:r>
              <a:rPr kumimoji="0" lang="en-US" altLang="zh-CN" sz="2400" b="1" dirty="0">
                <a:solidFill>
                  <a:srgbClr val="CC0000"/>
                </a:solidFill>
              </a:rPr>
              <a:t>Search for QCD </a:t>
            </a:r>
            <a:r>
              <a:rPr kumimoji="0" lang="en-US" altLang="zh-CN" sz="2400" b="1" dirty="0" err="1">
                <a:solidFill>
                  <a:srgbClr val="CC0000"/>
                </a:solidFill>
              </a:rPr>
              <a:t>cretical</a:t>
            </a:r>
            <a:r>
              <a:rPr kumimoji="0" lang="en-US" altLang="zh-CN" sz="2400" b="1" dirty="0">
                <a:solidFill>
                  <a:srgbClr val="CC0000"/>
                </a:solidFill>
              </a:rPr>
              <a:t> point and phase boundary</a:t>
            </a:r>
            <a:endParaRPr kumimoji="0" lang="en-US" altLang="zh-CN" sz="2400" b="1" dirty="0"/>
          </a:p>
        </p:txBody>
      </p:sp>
      <p:sp>
        <p:nvSpPr>
          <p:cNvPr id="4" name="Line 26">
            <a:extLst>
              <a:ext uri="{FF2B5EF4-FFF2-40B4-BE49-F238E27FC236}">
                <a16:creationId xmlns:a16="http://schemas.microsoft.com/office/drawing/2014/main" id="{084AECF8-71DA-5548-9036-E48245F8CFEE}"/>
              </a:ext>
            </a:extLst>
          </p:cNvPr>
          <p:cNvSpPr>
            <a:spLocks noChangeShapeType="1"/>
          </p:cNvSpPr>
          <p:nvPr/>
        </p:nvSpPr>
        <p:spPr bwMode="auto">
          <a:xfrm flipV="1">
            <a:off x="395288" y="990600"/>
            <a:ext cx="8353425" cy="0"/>
          </a:xfrm>
          <a:prstGeom prst="line">
            <a:avLst/>
          </a:prstGeom>
          <a:noFill/>
          <a:ln w="444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phasediag_125">
            <a:extLst>
              <a:ext uri="{FF2B5EF4-FFF2-40B4-BE49-F238E27FC236}">
                <a16:creationId xmlns:a16="http://schemas.microsoft.com/office/drawing/2014/main" id="{55038DDB-6FF6-AE45-904B-0E05EDE5BB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19200"/>
            <a:ext cx="8229600" cy="5397500"/>
          </a:xfrm>
          <a:prstGeom prst="rect">
            <a:avLst/>
          </a:prstGeom>
          <a:solidFill>
            <a:schemeClr val="bg1"/>
          </a:solidFill>
          <a:ln w="57150" cmpd="thickThin">
            <a:solidFill>
              <a:srgbClr val="CC0000"/>
            </a:solidFill>
            <a:miter lim="800000"/>
            <a:headEnd/>
            <a:tailEnd/>
          </a:ln>
        </p:spPr>
      </p:pic>
      <p:sp>
        <p:nvSpPr>
          <p:cNvPr id="44034" name="Text Box 3">
            <a:extLst>
              <a:ext uri="{FF2B5EF4-FFF2-40B4-BE49-F238E27FC236}">
                <a16:creationId xmlns:a16="http://schemas.microsoft.com/office/drawing/2014/main" id="{F465B7BA-65A6-2B4D-802A-9BF494528512}"/>
              </a:ext>
            </a:extLst>
          </p:cNvPr>
          <p:cNvSpPr txBox="1">
            <a:spLocks noChangeArrowheads="1"/>
          </p:cNvSpPr>
          <p:nvPr/>
        </p:nvSpPr>
        <p:spPr bwMode="auto">
          <a:xfrm>
            <a:off x="990600" y="273050"/>
            <a:ext cx="7067550" cy="641350"/>
          </a:xfrm>
          <a:prstGeom prst="rect">
            <a:avLst/>
          </a:prstGeom>
          <a:solidFill>
            <a:srgbClr val="EFD8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3600" b="1">
                <a:solidFill>
                  <a:srgbClr val="FF0000"/>
                </a:solidFill>
              </a:rPr>
              <a:t>Quark-Hadron Phase Transition</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a:extLst>
              <a:ext uri="{FF2B5EF4-FFF2-40B4-BE49-F238E27FC236}">
                <a16:creationId xmlns:a16="http://schemas.microsoft.com/office/drawing/2014/main" id="{30CD5122-7B55-B646-9ECB-A69C16479A47}"/>
              </a:ext>
            </a:extLst>
          </p:cNvPr>
          <p:cNvSpPr>
            <a:spLocks noGrp="1" noChangeArrowheads="1"/>
          </p:cNvSpPr>
          <p:nvPr>
            <p:ph type="title"/>
          </p:nvPr>
        </p:nvSpPr>
        <p:spPr>
          <a:xfrm>
            <a:off x="1219200" y="-76200"/>
            <a:ext cx="6934200" cy="685800"/>
          </a:xfrm>
        </p:spPr>
        <p:txBody>
          <a:bodyPr/>
          <a:lstStyle/>
          <a:p>
            <a:pPr eaLnBrk="1" hangingPunct="1"/>
            <a:r>
              <a:rPr lang="en-US" altLang="zh-CN" sz="3600" b="1" dirty="0">
                <a:solidFill>
                  <a:srgbClr val="0070C0"/>
                </a:solidFill>
                <a:latin typeface="Arial Narrow" pitchFamily="-65" charset="0"/>
              </a:rPr>
              <a:t>QCD</a:t>
            </a:r>
            <a:r>
              <a:rPr lang="zh-CN" altLang="en-US" sz="3600" b="1" dirty="0">
                <a:solidFill>
                  <a:srgbClr val="0070C0"/>
                </a:solidFill>
                <a:latin typeface="Arial Narrow" pitchFamily="-65" charset="0"/>
              </a:rPr>
              <a:t>相变 临界点的寻找</a:t>
            </a:r>
            <a:endParaRPr kumimoji="0" lang="en-US" altLang="zh-CN" sz="3600" dirty="0">
              <a:latin typeface="Arial Narrow" panose="020B0604020202020204" pitchFamily="34" charset="0"/>
            </a:endParaRPr>
          </a:p>
        </p:txBody>
      </p:sp>
      <p:sp>
        <p:nvSpPr>
          <p:cNvPr id="100355" name="TextBox 6">
            <a:extLst>
              <a:ext uri="{FF2B5EF4-FFF2-40B4-BE49-F238E27FC236}">
                <a16:creationId xmlns:a16="http://schemas.microsoft.com/office/drawing/2014/main" id="{14FAB4A2-9A38-0849-AE54-15F05D61CE49}"/>
              </a:ext>
            </a:extLst>
          </p:cNvPr>
          <p:cNvSpPr txBox="1">
            <a:spLocks noChangeArrowheads="1"/>
          </p:cNvSpPr>
          <p:nvPr/>
        </p:nvSpPr>
        <p:spPr bwMode="auto">
          <a:xfrm>
            <a:off x="609600" y="5105400"/>
            <a:ext cx="38100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000" b="1"/>
              <a:t>Study QCD Phase Structure</a:t>
            </a:r>
          </a:p>
          <a:p>
            <a:pPr eaLnBrk="1" hangingPunct="1">
              <a:buFontTx/>
              <a:buNone/>
            </a:pPr>
            <a:r>
              <a:rPr kumimoji="0" lang="en-US" altLang="zh-CN" sz="2800"/>
              <a:t> </a:t>
            </a:r>
            <a:r>
              <a:rPr kumimoji="0" lang="en-US" altLang="zh-CN" sz="2000"/>
              <a:t>- Signals for onset of sQGP   </a:t>
            </a:r>
          </a:p>
          <a:p>
            <a:pPr eaLnBrk="1" hangingPunct="1">
              <a:buFontTx/>
              <a:buNone/>
            </a:pPr>
            <a:r>
              <a:rPr kumimoji="0" lang="en-US" altLang="zh-CN" sz="2000"/>
              <a:t> - Signals for phase boundary</a:t>
            </a:r>
          </a:p>
          <a:p>
            <a:pPr eaLnBrk="1" hangingPunct="1">
              <a:buFontTx/>
              <a:buNone/>
            </a:pPr>
            <a:r>
              <a:rPr kumimoji="0" lang="en-US" altLang="zh-CN" sz="2000"/>
              <a:t> - Signals for critical point</a:t>
            </a:r>
          </a:p>
        </p:txBody>
      </p:sp>
      <p:pic>
        <p:nvPicPr>
          <p:cNvPr id="9" name="Picture 8">
            <a:extLst>
              <a:ext uri="{FF2B5EF4-FFF2-40B4-BE49-F238E27FC236}">
                <a16:creationId xmlns:a16="http://schemas.microsoft.com/office/drawing/2014/main" id="{2DF38074-4E6D-5341-977B-91EEBA391AE7}"/>
              </a:ext>
            </a:extLst>
          </p:cNvPr>
          <p:cNvPicPr>
            <a:picLocks noChangeAspect="1"/>
          </p:cNvPicPr>
          <p:nvPr/>
        </p:nvPicPr>
        <p:blipFill>
          <a:blip r:embed="rId3"/>
          <a:stretch>
            <a:fillRect/>
          </a:stretch>
        </p:blipFill>
        <p:spPr>
          <a:xfrm>
            <a:off x="609600" y="1066800"/>
            <a:ext cx="4038600" cy="3962400"/>
          </a:xfrm>
          <a:prstGeom prst="rect">
            <a:avLst/>
          </a:prstGeom>
          <a:ln w="38100" cap="flat" cmpd="sng" algn="ctr">
            <a:solidFill>
              <a:schemeClr val="tx2">
                <a:lumMod val="20000"/>
                <a:lumOff val="80000"/>
              </a:schemeClr>
            </a:solidFill>
            <a:prstDash val="solid"/>
            <a:round/>
            <a:headEnd type="none" w="med" len="med"/>
            <a:tailEnd type="none" w="med" len="med"/>
          </a:ln>
        </p:spPr>
      </p:pic>
      <p:sp>
        <p:nvSpPr>
          <p:cNvPr id="100360" name="TextBox 12">
            <a:extLst>
              <a:ext uri="{FF2B5EF4-FFF2-40B4-BE49-F238E27FC236}">
                <a16:creationId xmlns:a16="http://schemas.microsoft.com/office/drawing/2014/main" id="{12E92900-952D-8B44-AEFD-30473E2BD708}"/>
              </a:ext>
            </a:extLst>
          </p:cNvPr>
          <p:cNvSpPr txBox="1">
            <a:spLocks noChangeArrowheads="1"/>
          </p:cNvSpPr>
          <p:nvPr/>
        </p:nvSpPr>
        <p:spPr bwMode="auto">
          <a:xfrm>
            <a:off x="4343400" y="6324600"/>
            <a:ext cx="45069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600" b="1"/>
              <a:t>BES-I:  </a:t>
            </a:r>
            <a:r>
              <a:rPr kumimoji="0" lang="en-US" altLang="zh-CN" sz="1600" b="1" i="1"/>
              <a:t>√s</a:t>
            </a:r>
            <a:r>
              <a:rPr kumimoji="0" lang="en-US" altLang="zh-CN" sz="1600" b="1" i="1" baseline="-25000"/>
              <a:t>NN</a:t>
            </a:r>
            <a:r>
              <a:rPr kumimoji="0" lang="en-US" altLang="zh-CN" sz="1600" b="1" i="1"/>
              <a:t> = </a:t>
            </a:r>
            <a:r>
              <a:rPr kumimoji="0" lang="en-US" altLang="zh-CN" sz="1600" b="1"/>
              <a:t>7.7, 11.5, </a:t>
            </a:r>
            <a:r>
              <a:rPr kumimoji="0" lang="en-US" altLang="zh-CN" sz="1600" b="1">
                <a:solidFill>
                  <a:srgbClr val="008000"/>
                </a:solidFill>
              </a:rPr>
              <a:t>14.5</a:t>
            </a:r>
            <a:r>
              <a:rPr kumimoji="0" lang="en-US" altLang="zh-CN" sz="1600" b="1"/>
              <a:t>, 19.6, 27, 39GeV  </a:t>
            </a:r>
          </a:p>
        </p:txBody>
      </p:sp>
      <p:grpSp>
        <p:nvGrpSpPr>
          <p:cNvPr id="3" name="组合 2">
            <a:extLst>
              <a:ext uri="{FF2B5EF4-FFF2-40B4-BE49-F238E27FC236}">
                <a16:creationId xmlns:a16="http://schemas.microsoft.com/office/drawing/2014/main" id="{59543EC9-6779-2244-8957-0DE72E74509B}"/>
              </a:ext>
            </a:extLst>
          </p:cNvPr>
          <p:cNvGrpSpPr/>
          <p:nvPr/>
        </p:nvGrpSpPr>
        <p:grpSpPr>
          <a:xfrm>
            <a:off x="5029200" y="685800"/>
            <a:ext cx="3662363" cy="5334000"/>
            <a:chOff x="5029200" y="685800"/>
            <a:chExt cx="3662363" cy="5334000"/>
          </a:xfrm>
        </p:grpSpPr>
        <p:sp>
          <p:nvSpPr>
            <p:cNvPr id="100354" name="TextBox 5">
              <a:extLst>
                <a:ext uri="{FF2B5EF4-FFF2-40B4-BE49-F238E27FC236}">
                  <a16:creationId xmlns:a16="http://schemas.microsoft.com/office/drawing/2014/main" id="{824B67A6-13AA-5D4D-852C-596D0999D20D}"/>
                </a:ext>
              </a:extLst>
            </p:cNvPr>
            <p:cNvSpPr txBox="1">
              <a:spLocks noChangeArrowheads="1"/>
            </p:cNvSpPr>
            <p:nvPr/>
          </p:nvSpPr>
          <p:spPr bwMode="auto">
            <a:xfrm>
              <a:off x="5029200" y="685800"/>
              <a:ext cx="3662363"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400" b="1" i="1" dirty="0">
                  <a:solidFill>
                    <a:srgbClr val="800000"/>
                  </a:solidFill>
                </a:rPr>
                <a:t>Observables:</a:t>
              </a:r>
            </a:p>
            <a:p>
              <a:pPr eaLnBrk="1" hangingPunct="1"/>
              <a:endParaRPr kumimoji="0" lang="en-US" altLang="zh-CN" sz="1200" b="1" dirty="0"/>
            </a:p>
            <a:p>
              <a:pPr eaLnBrk="1" hangingPunct="1">
                <a:buFontTx/>
                <a:buNone/>
              </a:pPr>
              <a:r>
                <a:rPr kumimoji="0" lang="en-US" altLang="zh-CN" sz="2000" b="1" i="1" dirty="0"/>
                <a:t>1</a:t>
              </a:r>
              <a:r>
                <a:rPr kumimoji="0" lang="en-US" altLang="zh-CN" sz="2000" b="1" i="1" baseline="30000" dirty="0"/>
                <a:t>st</a:t>
              </a:r>
              <a:r>
                <a:rPr kumimoji="0" lang="en-US" altLang="zh-CN" sz="2000" b="1" i="1" dirty="0"/>
                <a:t> order phase transition</a:t>
              </a:r>
              <a:r>
                <a:rPr kumimoji="0" lang="en-US" altLang="zh-CN" sz="2000" b="1" dirty="0"/>
                <a:t>  </a:t>
              </a:r>
            </a:p>
            <a:p>
              <a:pPr eaLnBrk="1" hangingPunct="1">
                <a:buFontTx/>
                <a:buNone/>
              </a:pPr>
              <a:r>
                <a:rPr kumimoji="0" lang="zh-CN" altLang="en-US" sz="1600" dirty="0"/>
                <a:t>   </a:t>
              </a:r>
              <a:r>
                <a:rPr kumimoji="0" lang="en-US" altLang="zh-CN" sz="1600" dirty="0"/>
                <a:t>(1) Azimuthally sensitive HBT</a:t>
              </a:r>
            </a:p>
            <a:p>
              <a:pPr eaLnBrk="1" hangingPunct="1">
                <a:buFontTx/>
                <a:buNone/>
              </a:pPr>
              <a:r>
                <a:rPr kumimoji="0" lang="zh-CN" altLang="en-US" sz="1600" dirty="0"/>
                <a:t>   </a:t>
              </a:r>
              <a:r>
                <a:rPr kumimoji="0" lang="en-US" altLang="zh-CN" sz="1600" dirty="0"/>
                <a:t>(2) Directed flow v</a:t>
              </a:r>
              <a:r>
                <a:rPr kumimoji="0" lang="en-US" altLang="zh-CN" sz="1600" baseline="-25000" dirty="0"/>
                <a:t>1</a:t>
              </a:r>
              <a:endParaRPr kumimoji="0" lang="en-US" altLang="zh-CN" sz="1600" dirty="0"/>
            </a:p>
            <a:p>
              <a:pPr eaLnBrk="1" hangingPunct="1"/>
              <a:endParaRPr kumimoji="0" lang="en-US" altLang="zh-CN" sz="2800" b="1" baseline="-25000" dirty="0">
                <a:solidFill>
                  <a:srgbClr val="000000"/>
                </a:solidFill>
              </a:endParaRPr>
            </a:p>
            <a:p>
              <a:pPr eaLnBrk="1" hangingPunct="1"/>
              <a:endParaRPr kumimoji="0" lang="en-US" altLang="zh-CN" sz="800" dirty="0"/>
            </a:p>
            <a:p>
              <a:pPr eaLnBrk="1" hangingPunct="1">
                <a:buFontTx/>
                <a:buNone/>
              </a:pPr>
              <a:r>
                <a:rPr kumimoji="0" lang="en-US" altLang="zh-CN" sz="2000" b="1" i="1" dirty="0"/>
                <a:t>Partonic vs. hadronic </a:t>
              </a:r>
              <a:r>
                <a:rPr kumimoji="0" lang="en-US" altLang="zh-CN" sz="2000" b="1" i="1" dirty="0" err="1"/>
                <a:t>dof</a:t>
              </a:r>
              <a:endParaRPr kumimoji="0" lang="en-US" altLang="zh-CN" sz="2000" b="1" i="1" dirty="0"/>
            </a:p>
            <a:p>
              <a:pPr eaLnBrk="1" hangingPunct="1">
                <a:buFontTx/>
                <a:buNone/>
              </a:pPr>
              <a:r>
                <a:rPr kumimoji="0" lang="zh-CN" altLang="en-US" sz="1600" dirty="0"/>
                <a:t> </a:t>
              </a:r>
              <a:r>
                <a:rPr kumimoji="0" lang="en-US" altLang="zh-CN" sz="1600" dirty="0"/>
                <a:t> (3) R</a:t>
              </a:r>
              <a:r>
                <a:rPr kumimoji="0" lang="en-US" altLang="zh-CN" sz="1600" baseline="-25000" dirty="0"/>
                <a:t>AA</a:t>
              </a:r>
              <a:r>
                <a:rPr kumimoji="0" lang="en-US" altLang="zh-CN" sz="1600" dirty="0"/>
                <a:t>: N.M.F.</a:t>
              </a:r>
            </a:p>
            <a:p>
              <a:pPr eaLnBrk="1" hangingPunct="1">
                <a:buFontTx/>
                <a:buNone/>
              </a:pPr>
              <a:r>
                <a:rPr kumimoji="0" lang="en-US" altLang="zh-CN" sz="1600" dirty="0"/>
                <a:t>  (4) Charge separation</a:t>
              </a:r>
            </a:p>
            <a:p>
              <a:pPr eaLnBrk="1" hangingPunct="1">
                <a:buFontTx/>
                <a:buNone/>
              </a:pPr>
              <a:r>
                <a:rPr kumimoji="0" lang="zh-CN" altLang="en-US" sz="1600" dirty="0"/>
                <a:t>  </a:t>
              </a:r>
              <a:r>
                <a:rPr kumimoji="0" lang="en-US" altLang="zh-CN" sz="1600" dirty="0"/>
                <a:t>(5) v</a:t>
              </a:r>
              <a:r>
                <a:rPr kumimoji="0" lang="en-US" altLang="zh-CN" sz="1600" baseline="-25000" dirty="0"/>
                <a:t>2</a:t>
              </a:r>
              <a:r>
                <a:rPr kumimoji="0" lang="en-US" altLang="zh-CN" sz="1600" dirty="0"/>
                <a:t> - NCQ scaling</a:t>
              </a:r>
            </a:p>
            <a:p>
              <a:pPr eaLnBrk="1" hangingPunct="1"/>
              <a:endParaRPr kumimoji="0" lang="en-US" altLang="zh-CN" sz="800" b="1" dirty="0"/>
            </a:p>
            <a:p>
              <a:pPr eaLnBrk="1" hangingPunct="1"/>
              <a:endParaRPr kumimoji="0" lang="en-US" altLang="zh-CN" sz="800" b="1" dirty="0"/>
            </a:p>
            <a:p>
              <a:pPr eaLnBrk="1" hangingPunct="1">
                <a:buFontTx/>
                <a:buNone/>
              </a:pPr>
              <a:r>
                <a:rPr kumimoji="0" lang="en-US" altLang="zh-CN" sz="2000" b="1" i="1" dirty="0"/>
                <a:t>Critical point, correl. length</a:t>
              </a:r>
              <a:endParaRPr kumimoji="0" lang="en-US" altLang="zh-CN" sz="2000" b="1" dirty="0"/>
            </a:p>
            <a:p>
              <a:pPr eaLnBrk="1" hangingPunct="1">
                <a:buFontTx/>
                <a:buNone/>
              </a:pPr>
              <a:r>
                <a:rPr kumimoji="0" lang="zh-CN" altLang="en-US" sz="1600" dirty="0"/>
                <a:t> </a:t>
              </a:r>
              <a:r>
                <a:rPr kumimoji="0" lang="en-US" altLang="zh-CN" sz="1600" dirty="0"/>
                <a:t> (6) Fluctuations</a:t>
              </a:r>
              <a:r>
                <a:rPr kumimoji="0" lang="zh-CN" altLang="en-US" sz="1600" dirty="0"/>
                <a:t> </a:t>
              </a:r>
              <a:endParaRPr kumimoji="0" lang="en-US" altLang="zh-CN" sz="1600" dirty="0"/>
            </a:p>
            <a:p>
              <a:pPr eaLnBrk="1" hangingPunct="1"/>
              <a:endParaRPr kumimoji="0" lang="en-US" altLang="zh-CN" sz="1200" b="1" dirty="0"/>
            </a:p>
            <a:p>
              <a:pPr eaLnBrk="1" hangingPunct="1">
                <a:buFontTx/>
                <a:buNone/>
              </a:pPr>
              <a:r>
                <a:rPr kumimoji="0" lang="en-US" altLang="zh-CN" sz="2000" b="1" dirty="0"/>
                <a:t>Chiral symmetry restoration</a:t>
              </a:r>
            </a:p>
            <a:p>
              <a:pPr eaLnBrk="1" hangingPunct="1">
                <a:buFontTx/>
                <a:buNone/>
              </a:pPr>
              <a:r>
                <a:rPr kumimoji="0" lang="zh-CN" altLang="en-US" sz="1600" dirty="0"/>
                <a:t> </a:t>
              </a:r>
              <a:r>
                <a:rPr kumimoji="0" lang="en-US" altLang="zh-CN" sz="1600" dirty="0"/>
                <a:t> (7) Di-lepton production</a:t>
              </a:r>
            </a:p>
          </p:txBody>
        </p:sp>
        <p:sp>
          <p:nvSpPr>
            <p:cNvPr id="8" name="Rounded Rectangle 7">
              <a:extLst>
                <a:ext uri="{FF2B5EF4-FFF2-40B4-BE49-F238E27FC236}">
                  <a16:creationId xmlns:a16="http://schemas.microsoft.com/office/drawing/2014/main" id="{17ECC914-6FCE-3A46-9538-603E5FBB9142}"/>
                </a:ext>
              </a:extLst>
            </p:cNvPr>
            <p:cNvSpPr>
              <a:spLocks noChangeArrowheads="1"/>
            </p:cNvSpPr>
            <p:nvPr/>
          </p:nvSpPr>
          <p:spPr bwMode="auto">
            <a:xfrm>
              <a:off x="5029200" y="1231900"/>
              <a:ext cx="3552825" cy="1231900"/>
            </a:xfrm>
            <a:prstGeom prst="roundRect">
              <a:avLst>
                <a:gd name="adj" fmla="val 6944"/>
              </a:avLst>
            </a:prstGeom>
            <a:noFill/>
            <a:ln w="57150" cmpd="thinThick">
              <a:solidFill>
                <a:srgbClr val="FF0000"/>
              </a:solidFill>
              <a:round/>
              <a:headEnd/>
              <a:tailEnd/>
            </a:ln>
            <a:effectLst>
              <a:outerShdw blurRad="40000" dist="23000" dir="5400000" rotWithShape="0">
                <a:srgbClr val="808080">
                  <a:alpha val="34999"/>
                </a:srgbClr>
              </a:outerShdw>
            </a:effectLst>
          </p:spPr>
          <p:txBody>
            <a:bodyPr anchor="ctr"/>
            <a:lstStyle>
              <a:lvl1pPr>
                <a:defRPr kumimoji="1" sz="2800">
                  <a:solidFill>
                    <a:schemeClr val="tx1"/>
                  </a:solidFill>
                  <a:latin typeface="Arial" panose="020B0604020202020204" pitchFamily="34" charset="0"/>
                  <a:ea typeface="宋体" panose="02010600030101010101" pitchFamily="2" charset="-122"/>
                </a:defRPr>
              </a:lvl1pPr>
              <a:lvl2pPr marL="742950" indent="-285750">
                <a:defRPr kumimoji="1" sz="2800">
                  <a:solidFill>
                    <a:schemeClr val="tx1"/>
                  </a:solidFill>
                  <a:latin typeface="Arial" panose="020B0604020202020204" pitchFamily="34" charset="0"/>
                  <a:ea typeface="宋体" panose="02010600030101010101" pitchFamily="2" charset="-122"/>
                </a:defRPr>
              </a:lvl2pPr>
              <a:lvl3pPr marL="1143000" indent="-228600">
                <a:defRPr kumimoji="1" sz="2800">
                  <a:solidFill>
                    <a:schemeClr val="tx1"/>
                  </a:solidFill>
                  <a:latin typeface="Arial" panose="020B0604020202020204" pitchFamily="34" charset="0"/>
                  <a:ea typeface="宋体" panose="02010600030101010101" pitchFamily="2" charset="-122"/>
                </a:defRPr>
              </a:lvl3pPr>
              <a:lvl4pPr marL="1600200" indent="-228600">
                <a:defRPr kumimoji="1" sz="2800">
                  <a:solidFill>
                    <a:schemeClr val="tx1"/>
                  </a:solidFill>
                  <a:latin typeface="Arial" panose="020B0604020202020204" pitchFamily="34" charset="0"/>
                  <a:ea typeface="宋体" panose="02010600030101010101" pitchFamily="2" charset="-122"/>
                </a:defRPr>
              </a:lvl4pPr>
              <a:lvl5pPr marL="2057400" indent="-228600">
                <a:defRPr kumimoji="1" sz="28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9pPr>
            </a:lstStyle>
            <a:p>
              <a:pPr algn="ctr" eaLnBrk="1" hangingPunct="1">
                <a:spcBef>
                  <a:spcPct val="20000"/>
                </a:spcBef>
                <a:buFontTx/>
                <a:buChar char="•"/>
                <a:defRPr/>
              </a:pPr>
              <a:endParaRPr kumimoji="0" lang="en-US" altLang="zh-CN">
                <a:solidFill>
                  <a:srgbClr val="FFFFFF"/>
                </a:solidFill>
              </a:endParaRPr>
            </a:p>
          </p:txBody>
        </p:sp>
        <p:sp>
          <p:nvSpPr>
            <p:cNvPr id="10" name="Rounded Rectangle 9">
              <a:extLst>
                <a:ext uri="{FF2B5EF4-FFF2-40B4-BE49-F238E27FC236}">
                  <a16:creationId xmlns:a16="http://schemas.microsoft.com/office/drawing/2014/main" id="{6351A8DC-E552-9747-90A7-A55DE99D6704}"/>
                </a:ext>
              </a:extLst>
            </p:cNvPr>
            <p:cNvSpPr>
              <a:spLocks noChangeArrowheads="1"/>
            </p:cNvSpPr>
            <p:nvPr/>
          </p:nvSpPr>
          <p:spPr bwMode="auto">
            <a:xfrm>
              <a:off x="5029200" y="2552700"/>
              <a:ext cx="3552825" cy="1638300"/>
            </a:xfrm>
            <a:prstGeom prst="roundRect">
              <a:avLst>
                <a:gd name="adj" fmla="val 6944"/>
              </a:avLst>
            </a:prstGeom>
            <a:noFill/>
            <a:ln w="38100" cmpd="dbl">
              <a:solidFill>
                <a:srgbClr val="008000"/>
              </a:solidFill>
              <a:round/>
              <a:headEnd/>
              <a:tailEnd/>
            </a:ln>
            <a:effectLst>
              <a:outerShdw blurRad="40000" dist="23000" dir="5400000" rotWithShape="0">
                <a:srgbClr val="808080">
                  <a:alpha val="34999"/>
                </a:srgbClr>
              </a:outerShdw>
            </a:effectLst>
          </p:spPr>
          <p:txBody>
            <a:bodyPr anchor="ctr"/>
            <a:lstStyle>
              <a:lvl1pPr>
                <a:defRPr kumimoji="1" sz="2800">
                  <a:solidFill>
                    <a:schemeClr val="tx1"/>
                  </a:solidFill>
                  <a:latin typeface="Arial" panose="020B0604020202020204" pitchFamily="34" charset="0"/>
                  <a:ea typeface="宋体" panose="02010600030101010101" pitchFamily="2" charset="-122"/>
                </a:defRPr>
              </a:lvl1pPr>
              <a:lvl2pPr marL="742950" indent="-285750">
                <a:defRPr kumimoji="1" sz="2800">
                  <a:solidFill>
                    <a:schemeClr val="tx1"/>
                  </a:solidFill>
                  <a:latin typeface="Arial" panose="020B0604020202020204" pitchFamily="34" charset="0"/>
                  <a:ea typeface="宋体" panose="02010600030101010101" pitchFamily="2" charset="-122"/>
                </a:defRPr>
              </a:lvl2pPr>
              <a:lvl3pPr marL="1143000" indent="-228600">
                <a:defRPr kumimoji="1" sz="2800">
                  <a:solidFill>
                    <a:schemeClr val="tx1"/>
                  </a:solidFill>
                  <a:latin typeface="Arial" panose="020B0604020202020204" pitchFamily="34" charset="0"/>
                  <a:ea typeface="宋体" panose="02010600030101010101" pitchFamily="2" charset="-122"/>
                </a:defRPr>
              </a:lvl3pPr>
              <a:lvl4pPr marL="1600200" indent="-228600">
                <a:defRPr kumimoji="1" sz="2800">
                  <a:solidFill>
                    <a:schemeClr val="tx1"/>
                  </a:solidFill>
                  <a:latin typeface="Arial" panose="020B0604020202020204" pitchFamily="34" charset="0"/>
                  <a:ea typeface="宋体" panose="02010600030101010101" pitchFamily="2" charset="-122"/>
                </a:defRPr>
              </a:lvl4pPr>
              <a:lvl5pPr marL="2057400" indent="-228600">
                <a:defRPr kumimoji="1" sz="28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9pPr>
            </a:lstStyle>
            <a:p>
              <a:pPr algn="ctr" eaLnBrk="1" hangingPunct="1">
                <a:spcBef>
                  <a:spcPct val="20000"/>
                </a:spcBef>
                <a:buFontTx/>
                <a:buChar char="•"/>
                <a:defRPr/>
              </a:pPr>
              <a:endParaRPr kumimoji="0" lang="en-US" altLang="zh-CN">
                <a:solidFill>
                  <a:srgbClr val="FFFFFF"/>
                </a:solidFill>
              </a:endParaRPr>
            </a:p>
          </p:txBody>
        </p:sp>
        <p:sp>
          <p:nvSpPr>
            <p:cNvPr id="11" name="Rounded Rectangle 10">
              <a:extLst>
                <a:ext uri="{FF2B5EF4-FFF2-40B4-BE49-F238E27FC236}">
                  <a16:creationId xmlns:a16="http://schemas.microsoft.com/office/drawing/2014/main" id="{C5654648-6677-3449-8E47-E24CCCABDFEC}"/>
                </a:ext>
              </a:extLst>
            </p:cNvPr>
            <p:cNvSpPr>
              <a:spLocks noChangeArrowheads="1"/>
            </p:cNvSpPr>
            <p:nvPr/>
          </p:nvSpPr>
          <p:spPr bwMode="auto">
            <a:xfrm>
              <a:off x="5029200" y="4267200"/>
              <a:ext cx="3552825" cy="838200"/>
            </a:xfrm>
            <a:prstGeom prst="roundRect">
              <a:avLst>
                <a:gd name="adj" fmla="val 6944"/>
              </a:avLst>
            </a:prstGeom>
            <a:noFill/>
            <a:ln w="38100" cmpd="dbl">
              <a:solidFill>
                <a:srgbClr val="000090"/>
              </a:solidFill>
              <a:round/>
              <a:headEnd/>
              <a:tailEnd/>
            </a:ln>
            <a:effectLst>
              <a:outerShdw blurRad="40000" dist="23000" dir="5400000" rotWithShape="0">
                <a:srgbClr val="808080">
                  <a:alpha val="34999"/>
                </a:srgbClr>
              </a:outerShdw>
            </a:effectLst>
          </p:spPr>
          <p:txBody>
            <a:bodyPr anchor="ctr"/>
            <a:lstStyle>
              <a:lvl1pPr>
                <a:defRPr kumimoji="1" sz="2800">
                  <a:solidFill>
                    <a:schemeClr val="tx1"/>
                  </a:solidFill>
                  <a:latin typeface="Arial" panose="020B0604020202020204" pitchFamily="34" charset="0"/>
                  <a:ea typeface="宋体" panose="02010600030101010101" pitchFamily="2" charset="-122"/>
                </a:defRPr>
              </a:lvl1pPr>
              <a:lvl2pPr marL="742950" indent="-285750">
                <a:defRPr kumimoji="1" sz="2800">
                  <a:solidFill>
                    <a:schemeClr val="tx1"/>
                  </a:solidFill>
                  <a:latin typeface="Arial" panose="020B0604020202020204" pitchFamily="34" charset="0"/>
                  <a:ea typeface="宋体" panose="02010600030101010101" pitchFamily="2" charset="-122"/>
                </a:defRPr>
              </a:lvl2pPr>
              <a:lvl3pPr marL="1143000" indent="-228600">
                <a:defRPr kumimoji="1" sz="2800">
                  <a:solidFill>
                    <a:schemeClr val="tx1"/>
                  </a:solidFill>
                  <a:latin typeface="Arial" panose="020B0604020202020204" pitchFamily="34" charset="0"/>
                  <a:ea typeface="宋体" panose="02010600030101010101" pitchFamily="2" charset="-122"/>
                </a:defRPr>
              </a:lvl3pPr>
              <a:lvl4pPr marL="1600200" indent="-228600">
                <a:defRPr kumimoji="1" sz="2800">
                  <a:solidFill>
                    <a:schemeClr val="tx1"/>
                  </a:solidFill>
                  <a:latin typeface="Arial" panose="020B0604020202020204" pitchFamily="34" charset="0"/>
                  <a:ea typeface="宋体" panose="02010600030101010101" pitchFamily="2" charset="-122"/>
                </a:defRPr>
              </a:lvl4pPr>
              <a:lvl5pPr marL="2057400" indent="-228600">
                <a:defRPr kumimoji="1" sz="28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9pPr>
            </a:lstStyle>
            <a:p>
              <a:pPr algn="ctr" eaLnBrk="1" hangingPunct="1">
                <a:spcBef>
                  <a:spcPct val="20000"/>
                </a:spcBef>
                <a:buFontTx/>
                <a:buChar char="•"/>
                <a:defRPr/>
              </a:pPr>
              <a:endParaRPr kumimoji="0" lang="en-US" altLang="zh-CN">
                <a:solidFill>
                  <a:srgbClr val="FFFFFF"/>
                </a:solidFill>
              </a:endParaRPr>
            </a:p>
          </p:txBody>
        </p:sp>
        <p:sp>
          <p:nvSpPr>
            <p:cNvPr id="14" name="Rounded Rectangle 13">
              <a:extLst>
                <a:ext uri="{FF2B5EF4-FFF2-40B4-BE49-F238E27FC236}">
                  <a16:creationId xmlns:a16="http://schemas.microsoft.com/office/drawing/2014/main" id="{B628CCB8-7A1F-DA40-BE74-A613FB939FE2}"/>
                </a:ext>
              </a:extLst>
            </p:cNvPr>
            <p:cNvSpPr>
              <a:spLocks noChangeArrowheads="1"/>
            </p:cNvSpPr>
            <p:nvPr/>
          </p:nvSpPr>
          <p:spPr bwMode="auto">
            <a:xfrm>
              <a:off x="5029200" y="5181600"/>
              <a:ext cx="3552825" cy="838200"/>
            </a:xfrm>
            <a:prstGeom prst="roundRect">
              <a:avLst>
                <a:gd name="adj" fmla="val 6944"/>
              </a:avLst>
            </a:prstGeom>
            <a:noFill/>
            <a:ln w="38100" cmpd="dbl">
              <a:solidFill>
                <a:srgbClr val="6B6BCF"/>
              </a:solidFill>
              <a:round/>
              <a:headEnd/>
              <a:tailEnd/>
            </a:ln>
            <a:effectLst>
              <a:outerShdw blurRad="40000" dist="23000" dir="5400000" rotWithShape="0">
                <a:srgbClr val="808080">
                  <a:alpha val="34999"/>
                </a:srgbClr>
              </a:outerShdw>
            </a:effectLst>
          </p:spPr>
          <p:txBody>
            <a:bodyPr anchor="ctr"/>
            <a:lstStyle>
              <a:lvl1pPr>
                <a:defRPr kumimoji="1" sz="2800">
                  <a:solidFill>
                    <a:schemeClr val="tx1"/>
                  </a:solidFill>
                  <a:latin typeface="Arial" panose="020B0604020202020204" pitchFamily="34" charset="0"/>
                  <a:ea typeface="宋体" panose="02010600030101010101" pitchFamily="2" charset="-122"/>
                </a:defRPr>
              </a:lvl1pPr>
              <a:lvl2pPr marL="742950" indent="-285750">
                <a:defRPr kumimoji="1" sz="2800">
                  <a:solidFill>
                    <a:schemeClr val="tx1"/>
                  </a:solidFill>
                  <a:latin typeface="Arial" panose="020B0604020202020204" pitchFamily="34" charset="0"/>
                  <a:ea typeface="宋体" panose="02010600030101010101" pitchFamily="2" charset="-122"/>
                </a:defRPr>
              </a:lvl2pPr>
              <a:lvl3pPr marL="1143000" indent="-228600">
                <a:defRPr kumimoji="1" sz="2800">
                  <a:solidFill>
                    <a:schemeClr val="tx1"/>
                  </a:solidFill>
                  <a:latin typeface="Arial" panose="020B0604020202020204" pitchFamily="34" charset="0"/>
                  <a:ea typeface="宋体" panose="02010600030101010101" pitchFamily="2" charset="-122"/>
                </a:defRPr>
              </a:lvl3pPr>
              <a:lvl4pPr marL="1600200" indent="-228600">
                <a:defRPr kumimoji="1" sz="2800">
                  <a:solidFill>
                    <a:schemeClr val="tx1"/>
                  </a:solidFill>
                  <a:latin typeface="Arial" panose="020B0604020202020204" pitchFamily="34" charset="0"/>
                  <a:ea typeface="宋体" panose="02010600030101010101" pitchFamily="2" charset="-122"/>
                </a:defRPr>
              </a:lvl4pPr>
              <a:lvl5pPr marL="2057400" indent="-228600">
                <a:defRPr kumimoji="1" sz="28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9pPr>
            </a:lstStyle>
            <a:p>
              <a:pPr algn="ctr" eaLnBrk="1" hangingPunct="1">
                <a:spcBef>
                  <a:spcPct val="20000"/>
                </a:spcBef>
                <a:buFontTx/>
                <a:buChar char="•"/>
                <a:defRPr/>
              </a:pPr>
              <a:endParaRPr kumimoji="0" lang="en-US" altLang="zh-CN">
                <a:solidFill>
                  <a:srgbClr val="FFFFFF"/>
                </a:solidFill>
              </a:endParaRPr>
            </a:p>
          </p:txBody>
        </p:sp>
      </p:grpSp>
      <p:sp>
        <p:nvSpPr>
          <p:cNvPr id="100362" name="Line 26">
            <a:extLst>
              <a:ext uri="{FF2B5EF4-FFF2-40B4-BE49-F238E27FC236}">
                <a16:creationId xmlns:a16="http://schemas.microsoft.com/office/drawing/2014/main" id="{7D8EA3B9-B2C7-E544-BFAB-F274572878B5}"/>
              </a:ext>
            </a:extLst>
          </p:cNvPr>
          <p:cNvSpPr>
            <a:spLocks noChangeShapeType="1"/>
          </p:cNvSpPr>
          <p:nvPr/>
        </p:nvSpPr>
        <p:spPr bwMode="auto">
          <a:xfrm flipV="1">
            <a:off x="914400" y="685800"/>
            <a:ext cx="73152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5" name="Rounded Rectangle 6">
            <a:extLst>
              <a:ext uri="{FF2B5EF4-FFF2-40B4-BE49-F238E27FC236}">
                <a16:creationId xmlns:a16="http://schemas.microsoft.com/office/drawing/2014/main" id="{72253915-0C7E-AF41-B2F3-61BE065CFACC}"/>
              </a:ext>
            </a:extLst>
          </p:cNvPr>
          <p:cNvSpPr/>
          <p:nvPr/>
        </p:nvSpPr>
        <p:spPr>
          <a:xfrm>
            <a:off x="5014913" y="797768"/>
            <a:ext cx="3835400" cy="5414864"/>
          </a:xfrm>
          <a:prstGeom prst="roundRect">
            <a:avLst>
              <a:gd name="adj" fmla="val 4134"/>
            </a:avLst>
          </a:prstGeom>
          <a:solidFill>
            <a:schemeClr val="bg1"/>
          </a:solidFill>
          <a:ln w="38100" cap="flat" cmpd="dbl"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r>
              <a:rPr lang="en-US" altLang="zh-CN" sz="1800" b="1" dirty="0">
                <a:solidFill>
                  <a:srgbClr val="800000"/>
                </a:solidFill>
                <a:latin typeface="Arial"/>
                <a:cs typeface="Arial"/>
              </a:rPr>
              <a:t>2000 – 2012: RHIC</a:t>
            </a:r>
            <a:r>
              <a:rPr lang="zh-CN" altLang="en-US" sz="1800" b="1" dirty="0">
                <a:solidFill>
                  <a:srgbClr val="800000"/>
                </a:solidFill>
                <a:latin typeface="Arial"/>
                <a:cs typeface="Arial"/>
              </a:rPr>
              <a:t>、</a:t>
            </a:r>
            <a:r>
              <a:rPr lang="en-US" altLang="zh-CN" sz="1800" b="1" dirty="0">
                <a:solidFill>
                  <a:srgbClr val="800000"/>
                </a:solidFill>
                <a:latin typeface="Arial"/>
                <a:cs typeface="Arial"/>
              </a:rPr>
              <a:t>LHC</a:t>
            </a:r>
            <a:endParaRPr lang="zh-CN" altLang="en-US" sz="1800" b="1" dirty="0">
              <a:solidFill>
                <a:srgbClr val="800000"/>
              </a:solidFill>
              <a:latin typeface="Arial"/>
              <a:cs typeface="Arial"/>
            </a:endParaRPr>
          </a:p>
          <a:p>
            <a:r>
              <a:rPr lang="zh-CN" altLang="en-US" sz="1800" b="1" dirty="0">
                <a:solidFill>
                  <a:srgbClr val="800000"/>
                </a:solidFill>
                <a:latin typeface="Arial"/>
                <a:cs typeface="Arial"/>
              </a:rPr>
              <a:t>（</a:t>
            </a:r>
            <a:r>
              <a:rPr lang="en-US" altLang="zh-CN" sz="1800" b="1" dirty="0">
                <a:solidFill>
                  <a:srgbClr val="800000"/>
                </a:solidFill>
                <a:latin typeface="Arial"/>
                <a:cs typeface="Arial"/>
              </a:rPr>
              <a:t>1</a:t>
            </a:r>
            <a:r>
              <a:rPr lang="zh-CN" altLang="en-US" sz="1800" b="1" dirty="0">
                <a:solidFill>
                  <a:srgbClr val="800000"/>
                </a:solidFill>
                <a:latin typeface="Arial"/>
                <a:cs typeface="Arial"/>
              </a:rPr>
              <a:t>）椭圆流组分夸克的标度性</a:t>
            </a:r>
          </a:p>
          <a:p>
            <a:r>
              <a:rPr lang="zh-CN" altLang="en-US" sz="1800" b="1" dirty="0">
                <a:solidFill>
                  <a:srgbClr val="800000"/>
                </a:solidFill>
                <a:latin typeface="Arial"/>
                <a:cs typeface="Arial"/>
              </a:rPr>
              <a:t>（</a:t>
            </a:r>
            <a:r>
              <a:rPr lang="en-US" altLang="zh-CN" sz="1800" b="1" dirty="0">
                <a:solidFill>
                  <a:srgbClr val="800000"/>
                </a:solidFill>
                <a:latin typeface="Arial"/>
                <a:cs typeface="Arial"/>
              </a:rPr>
              <a:t>2</a:t>
            </a:r>
            <a:r>
              <a:rPr lang="zh-CN" altLang="en-US" sz="1800" b="1" dirty="0">
                <a:solidFill>
                  <a:srgbClr val="800000"/>
                </a:solidFill>
                <a:latin typeface="Arial"/>
                <a:cs typeface="Arial"/>
              </a:rPr>
              <a:t>）大横动量粒子的能量损失</a:t>
            </a:r>
          </a:p>
          <a:p>
            <a:endParaRPr lang="en-US" altLang="zh-CN" sz="1800" b="1" dirty="0">
              <a:solidFill>
                <a:srgbClr val="800000"/>
              </a:solidFill>
              <a:latin typeface="Arial"/>
              <a:cs typeface="Arial"/>
            </a:endParaRPr>
          </a:p>
          <a:p>
            <a:r>
              <a:rPr lang="zh-CN" altLang="en-US" sz="1800" dirty="0">
                <a:solidFill>
                  <a:srgbClr val="FF0000"/>
                </a:solidFill>
                <a:latin typeface="宋体" charset="0"/>
              </a:rPr>
              <a:t>强耦合夸克胶子等离子体</a:t>
            </a:r>
            <a:r>
              <a:rPr lang="en-US" altLang="zh-CN" sz="1800" dirty="0">
                <a:solidFill>
                  <a:srgbClr val="FF0000"/>
                </a:solidFill>
                <a:latin typeface="宋体" charset="0"/>
              </a:rPr>
              <a:t>(</a:t>
            </a:r>
            <a:r>
              <a:rPr lang="en-US" altLang="zh-CN" sz="1800" dirty="0" err="1">
                <a:solidFill>
                  <a:srgbClr val="FF0000"/>
                </a:solidFill>
                <a:latin typeface="宋体" charset="0"/>
              </a:rPr>
              <a:t>sQGP</a:t>
            </a:r>
            <a:r>
              <a:rPr lang="en-US" altLang="zh-CN" sz="1800" dirty="0">
                <a:solidFill>
                  <a:srgbClr val="FF0000"/>
                </a:solidFill>
                <a:latin typeface="宋体" charset="0"/>
              </a:rPr>
              <a:t>)</a:t>
            </a:r>
            <a:r>
              <a:rPr lang="zh-CN" altLang="en-US" sz="1800" dirty="0">
                <a:solidFill>
                  <a:srgbClr val="FF0000"/>
                </a:solidFill>
                <a:latin typeface="宋体" charset="0"/>
              </a:rPr>
              <a:t>产生，其物理性质类似于粘滞系数与熵密度之比接近于零的理想液体。</a:t>
            </a:r>
            <a:endParaRPr lang="en-US" altLang="zh-CN" sz="1800" dirty="0">
              <a:solidFill>
                <a:srgbClr val="FF0000"/>
              </a:solidFill>
              <a:latin typeface="宋体" charset="0"/>
            </a:endParaRPr>
          </a:p>
          <a:p>
            <a:pPr>
              <a:buFont typeface="Arial" charset="0"/>
              <a:buAutoNum type="arabicParenR"/>
            </a:pPr>
            <a:endParaRPr lang="en-US" altLang="zh-CN" sz="1800" dirty="0">
              <a:solidFill>
                <a:srgbClr val="FF0000"/>
              </a:solidFill>
              <a:latin typeface="宋体" charset="0"/>
            </a:endParaRPr>
          </a:p>
          <a:p>
            <a:r>
              <a:rPr lang="zh-CN" altLang="en-US" sz="1800" dirty="0">
                <a:solidFill>
                  <a:srgbClr val="FF0000"/>
                </a:solidFill>
                <a:latin typeface="宋体" charset="0"/>
              </a:rPr>
              <a:t>在</a:t>
            </a:r>
            <a:r>
              <a:rPr lang="zh-CN" altLang="en-US" sz="1800" b="1" dirty="0">
                <a:solidFill>
                  <a:srgbClr val="FF0000"/>
                </a:solidFill>
                <a:latin typeface="Times New Roman" charset="0"/>
                <a:cs typeface="Times New Roman" charset="0"/>
              </a:rPr>
              <a:t>μ</a:t>
            </a:r>
            <a:r>
              <a:rPr lang="en-US" altLang="zh-CN" sz="1800" b="1" baseline="-25000" dirty="0">
                <a:solidFill>
                  <a:srgbClr val="FF0000"/>
                </a:solidFill>
                <a:latin typeface="Times New Roman" charset="0"/>
                <a:cs typeface="Times New Roman" charset="0"/>
              </a:rPr>
              <a:t>B</a:t>
            </a:r>
            <a:r>
              <a:rPr lang="zh-CN" altLang="en-US" sz="1800" b="1" dirty="0">
                <a:solidFill>
                  <a:srgbClr val="FF0000"/>
                </a:solidFill>
                <a:latin typeface="Times New Roman" charset="0"/>
                <a:cs typeface="Times New Roman" charset="0"/>
              </a:rPr>
              <a:t>＝</a:t>
            </a:r>
            <a:r>
              <a:rPr lang="en-US" altLang="zh-CN" sz="1800" b="1" dirty="0">
                <a:solidFill>
                  <a:srgbClr val="FF0000"/>
                </a:solidFill>
                <a:latin typeface="Times New Roman" charset="0"/>
                <a:cs typeface="Times New Roman" charset="0"/>
              </a:rPr>
              <a:t>0</a:t>
            </a:r>
            <a:r>
              <a:rPr lang="zh-CN" altLang="en-US" sz="1800" dirty="0">
                <a:solidFill>
                  <a:srgbClr val="FF0000"/>
                </a:solidFill>
                <a:latin typeface="Times New Roman" charset="0"/>
                <a:cs typeface="Times New Roman" charset="0"/>
              </a:rPr>
              <a:t>附近的相变是平滑过渡</a:t>
            </a:r>
            <a:endParaRPr lang="en-US" sz="1800" dirty="0">
              <a:solidFill>
                <a:srgbClr val="FF0000"/>
              </a:solidFill>
              <a:latin typeface="Arial"/>
              <a:cs typeface="Arial"/>
            </a:endParaRPr>
          </a:p>
          <a:p>
            <a:endParaRPr lang="en-US" sz="1800" dirty="0">
              <a:latin typeface="Arial"/>
              <a:cs typeface="Arial"/>
            </a:endParaRPr>
          </a:p>
          <a:p>
            <a:r>
              <a:rPr lang="zh-CN" altLang="en-US" sz="1800" b="1" dirty="0">
                <a:solidFill>
                  <a:srgbClr val="800000"/>
                </a:solidFill>
                <a:latin typeface="Arial"/>
                <a:cs typeface="Arial"/>
              </a:rPr>
              <a:t>重离子碰撞的研究任务：</a:t>
            </a:r>
          </a:p>
          <a:p>
            <a:endParaRPr lang="zh-CN" altLang="en-US" sz="1800" b="1" dirty="0">
              <a:solidFill>
                <a:srgbClr val="800000"/>
              </a:solidFill>
              <a:latin typeface="Arial"/>
              <a:cs typeface="Arial"/>
            </a:endParaRPr>
          </a:p>
          <a:p>
            <a:r>
              <a:rPr lang="en-US" altLang="zh-CN" sz="1800" b="1" dirty="0">
                <a:solidFill>
                  <a:srgbClr val="800000"/>
                </a:solidFill>
                <a:latin typeface="Arial"/>
                <a:cs typeface="Arial"/>
              </a:rPr>
              <a:t>1</a:t>
            </a:r>
            <a:r>
              <a:rPr lang="zh-CN" altLang="en-US" sz="1800" b="1" dirty="0">
                <a:solidFill>
                  <a:srgbClr val="800000"/>
                </a:solidFill>
                <a:latin typeface="Arial"/>
                <a:cs typeface="Arial"/>
              </a:rPr>
              <a:t>）寻找</a:t>
            </a:r>
            <a:r>
              <a:rPr lang="en-US" altLang="zh-CN" sz="1800" b="1" dirty="0">
                <a:solidFill>
                  <a:srgbClr val="800000"/>
                </a:solidFill>
                <a:latin typeface="Arial"/>
                <a:cs typeface="Arial"/>
              </a:rPr>
              <a:t>QCD</a:t>
            </a:r>
            <a:r>
              <a:rPr lang="zh-CN" altLang="en-US" sz="1800" b="1" dirty="0">
                <a:solidFill>
                  <a:srgbClr val="800000"/>
                </a:solidFill>
                <a:latin typeface="Arial"/>
                <a:cs typeface="Arial"/>
              </a:rPr>
              <a:t>临界点和相边界</a:t>
            </a:r>
          </a:p>
          <a:p>
            <a:r>
              <a:rPr lang="en-US" altLang="zh-CN" sz="1800" b="1" dirty="0">
                <a:solidFill>
                  <a:srgbClr val="800000"/>
                </a:solidFill>
                <a:latin typeface="Arial"/>
                <a:cs typeface="Arial"/>
              </a:rPr>
              <a:t>2</a:t>
            </a:r>
            <a:r>
              <a:rPr lang="zh-CN" altLang="en-US" sz="1800" b="1" dirty="0">
                <a:solidFill>
                  <a:srgbClr val="800000"/>
                </a:solidFill>
                <a:latin typeface="Arial"/>
                <a:cs typeface="Arial"/>
              </a:rPr>
              <a:t>）研究极端条件下</a:t>
            </a:r>
            <a:r>
              <a:rPr lang="en-US" altLang="zh-CN" sz="1800" b="1" dirty="0" err="1">
                <a:solidFill>
                  <a:srgbClr val="800000"/>
                </a:solidFill>
                <a:latin typeface="Arial"/>
                <a:cs typeface="Arial"/>
              </a:rPr>
              <a:t>sQGP</a:t>
            </a:r>
            <a:r>
              <a:rPr lang="zh-CN" altLang="en-US" sz="1800" b="1" dirty="0">
                <a:solidFill>
                  <a:srgbClr val="800000"/>
                </a:solidFill>
                <a:latin typeface="Arial"/>
                <a:cs typeface="Arial"/>
              </a:rPr>
              <a:t>的性质 </a:t>
            </a:r>
          </a:p>
          <a:p>
            <a:endParaRPr lang="zh-CN" altLang="en-US" sz="1800" b="1" dirty="0">
              <a:solidFill>
                <a:srgbClr val="800000"/>
              </a:solidFill>
              <a:latin typeface="Arial"/>
              <a:cs typeface="Arial"/>
            </a:endParaRPr>
          </a:p>
          <a:p>
            <a:endParaRPr lang="zh-CN" altLang="en-US" sz="1800" b="1" dirty="0">
              <a:solidFill>
                <a:srgbClr val="800000"/>
              </a:solidFill>
              <a:latin typeface="Arial"/>
              <a:cs typeface="Arial"/>
            </a:endParaRPr>
          </a:p>
          <a:p>
            <a:r>
              <a:rPr lang="en-US" altLang="zh-CN" sz="1800" b="1" dirty="0">
                <a:solidFill>
                  <a:srgbClr val="FF0000"/>
                </a:solidFill>
                <a:latin typeface="Arial"/>
                <a:cs typeface="Arial"/>
              </a:rPr>
              <a:t>QCD</a:t>
            </a:r>
            <a:r>
              <a:rPr lang="zh-CN" altLang="en-US" sz="1800" b="1" dirty="0">
                <a:solidFill>
                  <a:srgbClr val="FF0000"/>
                </a:solidFill>
                <a:latin typeface="Arial"/>
                <a:cs typeface="Arial"/>
              </a:rPr>
              <a:t>临界点的寻找和状态方程的研究已成为国际研究热点</a:t>
            </a:r>
            <a:endParaRPr lang="en-US" sz="1800" b="1" dirty="0">
              <a:solidFill>
                <a:srgbClr val="FF0000"/>
              </a:solidFill>
              <a:latin typeface="Arial"/>
              <a:cs typeface="Arial"/>
            </a:endParaRPr>
          </a:p>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6625F-A4F2-474F-A182-5E72A6AAFDFE}"/>
              </a:ext>
            </a:extLst>
          </p:cNvPr>
          <p:cNvSpPr>
            <a:spLocks noGrp="1"/>
          </p:cNvSpPr>
          <p:nvPr>
            <p:ph type="title"/>
          </p:nvPr>
        </p:nvSpPr>
        <p:spPr>
          <a:xfrm>
            <a:off x="368300" y="12700"/>
            <a:ext cx="8382000" cy="488950"/>
          </a:xfrm>
        </p:spPr>
        <p:txBody>
          <a:bodyPr>
            <a:normAutofit fontScale="90000"/>
          </a:bodyPr>
          <a:lstStyle/>
          <a:p>
            <a:pPr eaLnBrk="1" hangingPunct="1">
              <a:defRPr/>
            </a:pPr>
            <a:r>
              <a:rPr lang="en-US" altLang="zh-CN" dirty="0"/>
              <a:t>RHIC</a:t>
            </a:r>
            <a:r>
              <a:rPr lang="zh-CN" altLang="en-US" dirty="0"/>
              <a:t> </a:t>
            </a:r>
            <a:r>
              <a:rPr lang="en-US" dirty="0"/>
              <a:t>BES-I </a:t>
            </a:r>
            <a:r>
              <a:rPr lang="zh-CN" altLang="en-US" dirty="0"/>
              <a:t>数据样本</a:t>
            </a:r>
            <a:endParaRPr lang="en-US" dirty="0"/>
          </a:p>
        </p:txBody>
      </p:sp>
      <p:graphicFrame>
        <p:nvGraphicFramePr>
          <p:cNvPr id="7" name="Table 6">
            <a:extLst>
              <a:ext uri="{FF2B5EF4-FFF2-40B4-BE49-F238E27FC236}">
                <a16:creationId xmlns:a16="http://schemas.microsoft.com/office/drawing/2014/main" id="{EC33EDAC-823E-FB40-AC52-6134901539BB}"/>
              </a:ext>
            </a:extLst>
          </p:cNvPr>
          <p:cNvGraphicFramePr>
            <a:graphicFrameLocks noGrp="1"/>
          </p:cNvGraphicFramePr>
          <p:nvPr/>
        </p:nvGraphicFramePr>
        <p:xfrm>
          <a:off x="457200" y="1009650"/>
          <a:ext cx="3724275" cy="3540565"/>
        </p:xfrm>
        <a:graphic>
          <a:graphicData uri="http://schemas.openxmlformats.org/drawingml/2006/table">
            <a:tbl>
              <a:tblPr firstRow="1" bandRow="1">
                <a:tableStyleId>{5C22544A-7EE6-4342-B048-85BDC9FD1C3A}</a:tableStyleId>
              </a:tblPr>
              <a:tblGrid>
                <a:gridCol w="1295279">
                  <a:extLst>
                    <a:ext uri="{9D8B030D-6E8A-4147-A177-3AD203B41FA5}">
                      <a16:colId xmlns:a16="http://schemas.microsoft.com/office/drawing/2014/main" val="20000"/>
                    </a:ext>
                  </a:extLst>
                </a:gridCol>
                <a:gridCol w="1523857">
                  <a:extLst>
                    <a:ext uri="{9D8B030D-6E8A-4147-A177-3AD203B41FA5}">
                      <a16:colId xmlns:a16="http://schemas.microsoft.com/office/drawing/2014/main" val="20001"/>
                    </a:ext>
                  </a:extLst>
                </a:gridCol>
                <a:gridCol w="905139">
                  <a:extLst>
                    <a:ext uri="{9D8B030D-6E8A-4147-A177-3AD203B41FA5}">
                      <a16:colId xmlns:a16="http://schemas.microsoft.com/office/drawing/2014/main" val="20002"/>
                    </a:ext>
                  </a:extLst>
                </a:gridCol>
              </a:tblGrid>
              <a:tr h="370773">
                <a:tc>
                  <a:txBody>
                    <a:bodyPr/>
                    <a:lstStyle/>
                    <a:p>
                      <a:pPr algn="ctr"/>
                      <a:r>
                        <a:rPr lang="en-US" sz="1800" dirty="0">
                          <a:solidFill>
                            <a:srgbClr val="800000"/>
                          </a:solidFill>
                          <a:latin typeface="Arial"/>
                          <a:cs typeface="Arial"/>
                        </a:rPr>
                        <a:t>√</a:t>
                      </a:r>
                      <a:r>
                        <a:rPr lang="en-US" sz="1800" dirty="0" err="1">
                          <a:solidFill>
                            <a:srgbClr val="800000"/>
                          </a:solidFill>
                          <a:latin typeface="Arial"/>
                          <a:cs typeface="Arial"/>
                        </a:rPr>
                        <a:t>s</a:t>
                      </a:r>
                      <a:r>
                        <a:rPr lang="en-US" sz="1800" baseline="-25000" dirty="0" err="1">
                          <a:solidFill>
                            <a:srgbClr val="800000"/>
                          </a:solidFill>
                          <a:latin typeface="Arial"/>
                          <a:cs typeface="Arial"/>
                        </a:rPr>
                        <a:t>NN</a:t>
                      </a:r>
                      <a:r>
                        <a:rPr lang="en-US" sz="1800" baseline="0" dirty="0">
                          <a:solidFill>
                            <a:srgbClr val="800000"/>
                          </a:solidFill>
                          <a:latin typeface="Arial"/>
                          <a:cs typeface="Arial"/>
                        </a:rPr>
                        <a:t> </a:t>
                      </a:r>
                      <a:r>
                        <a:rPr lang="en-US" sz="1400" baseline="0" dirty="0">
                          <a:solidFill>
                            <a:srgbClr val="800000"/>
                          </a:solidFill>
                          <a:latin typeface="Arial"/>
                          <a:cs typeface="Arial"/>
                        </a:rPr>
                        <a:t>(GeV)</a:t>
                      </a:r>
                      <a:endParaRPr lang="en-US" sz="1400" baseline="-25000" dirty="0">
                        <a:solidFill>
                          <a:srgbClr val="800000"/>
                        </a:solidFill>
                        <a:latin typeface="Arial"/>
                        <a:cs typeface="Arial"/>
                      </a:endParaRPr>
                    </a:p>
                  </a:txBody>
                  <a:tcPr marL="91431" marR="91431" marT="45712" marB="45712"/>
                </a:tc>
                <a:tc>
                  <a:txBody>
                    <a:bodyPr/>
                    <a:lstStyle/>
                    <a:p>
                      <a:pPr algn="ctr"/>
                      <a:r>
                        <a:rPr lang="en-US" sz="1800" dirty="0">
                          <a:solidFill>
                            <a:srgbClr val="800000"/>
                          </a:solidFill>
                          <a:latin typeface="Arial"/>
                          <a:cs typeface="Arial"/>
                        </a:rPr>
                        <a:t>Events </a:t>
                      </a:r>
                      <a:r>
                        <a:rPr lang="en-US" sz="1400" dirty="0">
                          <a:solidFill>
                            <a:srgbClr val="800000"/>
                          </a:solidFill>
                          <a:latin typeface="Arial"/>
                          <a:cs typeface="Arial"/>
                        </a:rPr>
                        <a:t>(10</a:t>
                      </a:r>
                      <a:r>
                        <a:rPr lang="en-US" sz="1400" baseline="30000" dirty="0">
                          <a:solidFill>
                            <a:srgbClr val="800000"/>
                          </a:solidFill>
                          <a:latin typeface="Arial"/>
                          <a:cs typeface="Arial"/>
                        </a:rPr>
                        <a:t>6</a:t>
                      </a:r>
                      <a:r>
                        <a:rPr lang="en-US" sz="1400" dirty="0">
                          <a:solidFill>
                            <a:srgbClr val="800000"/>
                          </a:solidFill>
                          <a:latin typeface="Arial"/>
                          <a:cs typeface="Arial"/>
                        </a:rPr>
                        <a:t>)</a:t>
                      </a:r>
                    </a:p>
                  </a:txBody>
                  <a:tcPr marL="91431" marR="91431" marT="45712" marB="45712"/>
                </a:tc>
                <a:tc>
                  <a:txBody>
                    <a:bodyPr/>
                    <a:lstStyle/>
                    <a:p>
                      <a:pPr algn="ctr"/>
                      <a:r>
                        <a:rPr lang="en-US" sz="1800" dirty="0">
                          <a:solidFill>
                            <a:srgbClr val="800000"/>
                          </a:solidFill>
                          <a:latin typeface="Arial"/>
                          <a:cs typeface="Arial"/>
                        </a:rPr>
                        <a:t>Year</a:t>
                      </a:r>
                    </a:p>
                  </a:txBody>
                  <a:tcPr marL="91431" marR="91431" marT="45712" marB="45712"/>
                </a:tc>
                <a:extLst>
                  <a:ext uri="{0D108BD9-81ED-4DB2-BD59-A6C34878D82A}">
                    <a16:rowId xmlns:a16="http://schemas.microsoft.com/office/drawing/2014/main" val="10000"/>
                  </a:ext>
                </a:extLst>
              </a:tr>
              <a:tr h="396169">
                <a:tc>
                  <a:txBody>
                    <a:bodyPr/>
                    <a:lstStyle/>
                    <a:p>
                      <a:r>
                        <a:rPr lang="en-US" sz="2000" dirty="0">
                          <a:latin typeface="Arial"/>
                          <a:cs typeface="Arial"/>
                        </a:rPr>
                        <a:t>200</a:t>
                      </a:r>
                    </a:p>
                  </a:txBody>
                  <a:tcPr marL="91431" marR="91431" marT="45712" marB="45712"/>
                </a:tc>
                <a:tc>
                  <a:txBody>
                    <a:bodyPr/>
                    <a:lstStyle/>
                    <a:p>
                      <a:r>
                        <a:rPr lang="en-US" sz="2000" dirty="0">
                          <a:latin typeface="Arial"/>
                          <a:cs typeface="Arial"/>
                        </a:rPr>
                        <a:t>350</a:t>
                      </a:r>
                    </a:p>
                  </a:txBody>
                  <a:tcPr marL="91431" marR="91431" marT="45712" marB="45712"/>
                </a:tc>
                <a:tc>
                  <a:txBody>
                    <a:bodyPr/>
                    <a:lstStyle/>
                    <a:p>
                      <a:r>
                        <a:rPr lang="en-US" sz="2000" dirty="0">
                          <a:latin typeface="Arial"/>
                          <a:cs typeface="Arial"/>
                        </a:rPr>
                        <a:t>2010</a:t>
                      </a:r>
                    </a:p>
                  </a:txBody>
                  <a:tcPr marL="91431" marR="91431" marT="45712" marB="45712"/>
                </a:tc>
                <a:extLst>
                  <a:ext uri="{0D108BD9-81ED-4DB2-BD59-A6C34878D82A}">
                    <a16:rowId xmlns:a16="http://schemas.microsoft.com/office/drawing/2014/main" val="10001"/>
                  </a:ext>
                </a:extLst>
              </a:tr>
              <a:tr h="396169">
                <a:tc>
                  <a:txBody>
                    <a:bodyPr/>
                    <a:lstStyle/>
                    <a:p>
                      <a:r>
                        <a:rPr lang="en-US" sz="2000" dirty="0">
                          <a:latin typeface="Arial"/>
                          <a:cs typeface="Arial"/>
                        </a:rPr>
                        <a:t>62.4</a:t>
                      </a:r>
                    </a:p>
                  </a:txBody>
                  <a:tcPr marL="91431" marR="91431" marT="45712" marB="45712"/>
                </a:tc>
                <a:tc>
                  <a:txBody>
                    <a:bodyPr/>
                    <a:lstStyle/>
                    <a:p>
                      <a:r>
                        <a:rPr lang="en-US" sz="2000" dirty="0">
                          <a:latin typeface="Arial"/>
                          <a:cs typeface="Arial"/>
                        </a:rPr>
                        <a:t>67</a:t>
                      </a:r>
                    </a:p>
                  </a:txBody>
                  <a:tcPr marL="91431" marR="91431" marT="45712" marB="45712"/>
                </a:tc>
                <a:tc>
                  <a:txBody>
                    <a:bodyPr/>
                    <a:lstStyle/>
                    <a:p>
                      <a:r>
                        <a:rPr lang="en-US" sz="2000" dirty="0">
                          <a:latin typeface="Arial"/>
                          <a:cs typeface="Arial"/>
                        </a:rPr>
                        <a:t>2010</a:t>
                      </a:r>
                    </a:p>
                  </a:txBody>
                  <a:tcPr marL="91431" marR="91431" marT="45712" marB="45712"/>
                </a:tc>
                <a:extLst>
                  <a:ext uri="{0D108BD9-81ED-4DB2-BD59-A6C34878D82A}">
                    <a16:rowId xmlns:a16="http://schemas.microsoft.com/office/drawing/2014/main" val="10002"/>
                  </a:ext>
                </a:extLst>
              </a:tr>
              <a:tr h="396169">
                <a:tc>
                  <a:txBody>
                    <a:bodyPr/>
                    <a:lstStyle/>
                    <a:p>
                      <a:r>
                        <a:rPr lang="en-US" sz="2000" dirty="0">
                          <a:latin typeface="Arial"/>
                          <a:cs typeface="Arial"/>
                        </a:rPr>
                        <a:t>39</a:t>
                      </a:r>
                    </a:p>
                  </a:txBody>
                  <a:tcPr marL="91431" marR="91431" marT="45712" marB="45712"/>
                </a:tc>
                <a:tc>
                  <a:txBody>
                    <a:bodyPr/>
                    <a:lstStyle/>
                    <a:p>
                      <a:r>
                        <a:rPr lang="en-US" sz="2000" dirty="0">
                          <a:latin typeface="Arial"/>
                          <a:cs typeface="Arial"/>
                        </a:rPr>
                        <a:t>39</a:t>
                      </a:r>
                    </a:p>
                  </a:txBody>
                  <a:tcPr marL="91431" marR="91431" marT="45712" marB="45712"/>
                </a:tc>
                <a:tc>
                  <a:txBody>
                    <a:bodyPr/>
                    <a:lstStyle/>
                    <a:p>
                      <a:r>
                        <a:rPr lang="en-US" sz="2000" dirty="0">
                          <a:latin typeface="Arial"/>
                          <a:cs typeface="Arial"/>
                        </a:rPr>
                        <a:t>2010</a:t>
                      </a:r>
                    </a:p>
                  </a:txBody>
                  <a:tcPr marL="91431" marR="91431" marT="45712" marB="45712"/>
                </a:tc>
                <a:extLst>
                  <a:ext uri="{0D108BD9-81ED-4DB2-BD59-A6C34878D82A}">
                    <a16:rowId xmlns:a16="http://schemas.microsoft.com/office/drawing/2014/main" val="10003"/>
                  </a:ext>
                </a:extLst>
              </a:tr>
              <a:tr h="396169">
                <a:tc>
                  <a:txBody>
                    <a:bodyPr/>
                    <a:lstStyle/>
                    <a:p>
                      <a:r>
                        <a:rPr lang="en-US" sz="2000" dirty="0">
                          <a:latin typeface="Arial"/>
                          <a:cs typeface="Arial"/>
                        </a:rPr>
                        <a:t>27</a:t>
                      </a:r>
                    </a:p>
                  </a:txBody>
                  <a:tcPr marL="91431" marR="91431" marT="45712" marB="45712"/>
                </a:tc>
                <a:tc>
                  <a:txBody>
                    <a:bodyPr/>
                    <a:lstStyle/>
                    <a:p>
                      <a:r>
                        <a:rPr lang="en-US" sz="2000" dirty="0">
                          <a:latin typeface="Arial"/>
                          <a:cs typeface="Arial"/>
                        </a:rPr>
                        <a:t>70</a:t>
                      </a:r>
                    </a:p>
                  </a:txBody>
                  <a:tcPr marL="91431" marR="91431" marT="45712" marB="45712"/>
                </a:tc>
                <a:tc>
                  <a:txBody>
                    <a:bodyPr/>
                    <a:lstStyle/>
                    <a:p>
                      <a:r>
                        <a:rPr lang="en-US" sz="2000" dirty="0">
                          <a:latin typeface="Arial"/>
                          <a:cs typeface="Arial"/>
                        </a:rPr>
                        <a:t>2011</a:t>
                      </a:r>
                    </a:p>
                  </a:txBody>
                  <a:tcPr marL="91431" marR="91431" marT="45712" marB="45712"/>
                </a:tc>
                <a:extLst>
                  <a:ext uri="{0D108BD9-81ED-4DB2-BD59-A6C34878D82A}">
                    <a16:rowId xmlns:a16="http://schemas.microsoft.com/office/drawing/2014/main" val="10004"/>
                  </a:ext>
                </a:extLst>
              </a:tr>
              <a:tr h="396169">
                <a:tc>
                  <a:txBody>
                    <a:bodyPr/>
                    <a:lstStyle/>
                    <a:p>
                      <a:r>
                        <a:rPr lang="en-US" sz="2000" dirty="0">
                          <a:latin typeface="Arial"/>
                          <a:cs typeface="Arial"/>
                        </a:rPr>
                        <a:t>19.6</a:t>
                      </a:r>
                    </a:p>
                  </a:txBody>
                  <a:tcPr marL="91431" marR="91431" marT="45712" marB="45712"/>
                </a:tc>
                <a:tc>
                  <a:txBody>
                    <a:bodyPr/>
                    <a:lstStyle/>
                    <a:p>
                      <a:r>
                        <a:rPr lang="en-US" sz="2000" dirty="0">
                          <a:latin typeface="Arial"/>
                          <a:cs typeface="Arial"/>
                        </a:rPr>
                        <a:t>36</a:t>
                      </a:r>
                    </a:p>
                  </a:txBody>
                  <a:tcPr marL="91431" marR="91431" marT="45712" marB="45712"/>
                </a:tc>
                <a:tc>
                  <a:txBody>
                    <a:bodyPr/>
                    <a:lstStyle/>
                    <a:p>
                      <a:r>
                        <a:rPr lang="en-US" sz="2000" dirty="0">
                          <a:latin typeface="Arial"/>
                          <a:cs typeface="Arial"/>
                        </a:rPr>
                        <a:t>2011</a:t>
                      </a:r>
                    </a:p>
                  </a:txBody>
                  <a:tcPr marL="91431" marR="91431" marT="45712" marB="45712"/>
                </a:tc>
                <a:extLst>
                  <a:ext uri="{0D108BD9-81ED-4DB2-BD59-A6C34878D82A}">
                    <a16:rowId xmlns:a16="http://schemas.microsoft.com/office/drawing/2014/main" val="10005"/>
                  </a:ext>
                </a:extLst>
              </a:tr>
              <a:tr h="396169">
                <a:tc>
                  <a:txBody>
                    <a:bodyPr/>
                    <a:lstStyle/>
                    <a:p>
                      <a:r>
                        <a:rPr lang="en-US" sz="2000" dirty="0">
                          <a:latin typeface="Arial"/>
                          <a:cs typeface="Arial"/>
                        </a:rPr>
                        <a:t>14.5</a:t>
                      </a:r>
                    </a:p>
                  </a:txBody>
                  <a:tcPr marL="91431" marR="91431" marT="45712" marB="45712"/>
                </a:tc>
                <a:tc>
                  <a:txBody>
                    <a:bodyPr/>
                    <a:lstStyle/>
                    <a:p>
                      <a:r>
                        <a:rPr lang="en-US" sz="2000" dirty="0">
                          <a:latin typeface="Arial"/>
                          <a:cs typeface="Arial"/>
                        </a:rPr>
                        <a:t>20</a:t>
                      </a:r>
                    </a:p>
                  </a:txBody>
                  <a:tcPr marL="91431" marR="91431" marT="45712" marB="45712"/>
                </a:tc>
                <a:tc>
                  <a:txBody>
                    <a:bodyPr/>
                    <a:lstStyle/>
                    <a:p>
                      <a:r>
                        <a:rPr lang="en-US" sz="2000" dirty="0">
                          <a:latin typeface="Arial"/>
                          <a:cs typeface="Arial"/>
                        </a:rPr>
                        <a:t>2014</a:t>
                      </a:r>
                    </a:p>
                  </a:txBody>
                  <a:tcPr marL="91431" marR="91431" marT="45712" marB="45712"/>
                </a:tc>
                <a:extLst>
                  <a:ext uri="{0D108BD9-81ED-4DB2-BD59-A6C34878D82A}">
                    <a16:rowId xmlns:a16="http://schemas.microsoft.com/office/drawing/2014/main" val="10006"/>
                  </a:ext>
                </a:extLst>
              </a:tr>
              <a:tr h="396169">
                <a:tc>
                  <a:txBody>
                    <a:bodyPr/>
                    <a:lstStyle/>
                    <a:p>
                      <a:r>
                        <a:rPr lang="en-US" sz="2000" dirty="0">
                          <a:latin typeface="Arial"/>
                          <a:cs typeface="Arial"/>
                        </a:rPr>
                        <a:t>11.5</a:t>
                      </a:r>
                    </a:p>
                  </a:txBody>
                  <a:tcPr marL="91431" marR="91431" marT="45712" marB="45712"/>
                </a:tc>
                <a:tc>
                  <a:txBody>
                    <a:bodyPr/>
                    <a:lstStyle/>
                    <a:p>
                      <a:r>
                        <a:rPr lang="en-US" sz="2000" dirty="0">
                          <a:latin typeface="Arial"/>
                          <a:cs typeface="Arial"/>
                        </a:rPr>
                        <a:t>12</a:t>
                      </a:r>
                    </a:p>
                  </a:txBody>
                  <a:tcPr marL="91431" marR="91431" marT="45712" marB="45712"/>
                </a:tc>
                <a:tc>
                  <a:txBody>
                    <a:bodyPr/>
                    <a:lstStyle/>
                    <a:p>
                      <a:r>
                        <a:rPr lang="en-US" sz="2000" dirty="0">
                          <a:latin typeface="Arial"/>
                          <a:cs typeface="Arial"/>
                        </a:rPr>
                        <a:t>2010</a:t>
                      </a:r>
                    </a:p>
                  </a:txBody>
                  <a:tcPr marL="91431" marR="91431" marT="45712" marB="45712"/>
                </a:tc>
                <a:extLst>
                  <a:ext uri="{0D108BD9-81ED-4DB2-BD59-A6C34878D82A}">
                    <a16:rowId xmlns:a16="http://schemas.microsoft.com/office/drawing/2014/main" val="10007"/>
                  </a:ext>
                </a:extLst>
              </a:tr>
              <a:tr h="396169">
                <a:tc>
                  <a:txBody>
                    <a:bodyPr/>
                    <a:lstStyle/>
                    <a:p>
                      <a:r>
                        <a:rPr lang="en-US" sz="2000" dirty="0">
                          <a:latin typeface="Arial"/>
                          <a:cs typeface="Arial"/>
                        </a:rPr>
                        <a:t>7.7</a:t>
                      </a:r>
                    </a:p>
                  </a:txBody>
                  <a:tcPr marL="91431" marR="91431" marT="45712" marB="45712"/>
                </a:tc>
                <a:tc>
                  <a:txBody>
                    <a:bodyPr/>
                    <a:lstStyle/>
                    <a:p>
                      <a:r>
                        <a:rPr lang="en-US" sz="2000" dirty="0">
                          <a:latin typeface="Arial"/>
                          <a:cs typeface="Arial"/>
                        </a:rPr>
                        <a:t>4</a:t>
                      </a:r>
                    </a:p>
                  </a:txBody>
                  <a:tcPr marL="91431" marR="91431" marT="45712" marB="45712"/>
                </a:tc>
                <a:tc>
                  <a:txBody>
                    <a:bodyPr/>
                    <a:lstStyle/>
                    <a:p>
                      <a:r>
                        <a:rPr lang="en-US" sz="2000" dirty="0">
                          <a:latin typeface="Arial"/>
                          <a:cs typeface="Arial"/>
                        </a:rPr>
                        <a:t>2010</a:t>
                      </a:r>
                    </a:p>
                  </a:txBody>
                  <a:tcPr marL="91431" marR="91431" marT="45712" marB="45712"/>
                </a:tc>
                <a:extLst>
                  <a:ext uri="{0D108BD9-81ED-4DB2-BD59-A6C34878D82A}">
                    <a16:rowId xmlns:a16="http://schemas.microsoft.com/office/drawing/2014/main" val="10008"/>
                  </a:ext>
                </a:extLst>
              </a:tr>
            </a:tbl>
          </a:graphicData>
        </a:graphic>
      </p:graphicFrame>
      <p:sp>
        <p:nvSpPr>
          <p:cNvPr id="158764" name="Shape 88">
            <a:extLst>
              <a:ext uri="{FF2B5EF4-FFF2-40B4-BE49-F238E27FC236}">
                <a16:creationId xmlns:a16="http://schemas.microsoft.com/office/drawing/2014/main" id="{00C1132F-AA18-6D4D-A499-6CA769D32789}"/>
              </a:ext>
            </a:extLst>
          </p:cNvPr>
          <p:cNvSpPr>
            <a:spLocks noChangeArrowheads="1"/>
          </p:cNvSpPr>
          <p:nvPr/>
        </p:nvSpPr>
        <p:spPr bwMode="auto">
          <a:xfrm>
            <a:off x="12271375" y="10896600"/>
            <a:ext cx="8485188" cy="587375"/>
          </a:xfrm>
          <a:prstGeom prst="rect">
            <a:avLst/>
          </a:prstGeom>
          <a:noFill/>
          <a:ln w="38100">
            <a:solidFill>
              <a:srgbClr val="861001"/>
            </a:solidFill>
            <a:miter lim="400000"/>
            <a:headEnd/>
            <a:tailE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zh-CN" altLang="zh-CN" sz="3000"/>
              <a:t>μ</a:t>
            </a:r>
            <a:r>
              <a:rPr lang="zh-CN" altLang="zh-CN" sz="3000" baseline="-6000"/>
              <a:t>B</a:t>
            </a:r>
            <a:r>
              <a:rPr lang="zh-CN" altLang="zh-CN" sz="3000"/>
              <a:t>, T : J. Cleymans et al., PRC 73, 034905 (2006)</a:t>
            </a:r>
          </a:p>
        </p:txBody>
      </p:sp>
      <p:sp>
        <p:nvSpPr>
          <p:cNvPr id="158765" name="Shape 88">
            <a:extLst>
              <a:ext uri="{FF2B5EF4-FFF2-40B4-BE49-F238E27FC236}">
                <a16:creationId xmlns:a16="http://schemas.microsoft.com/office/drawing/2014/main" id="{828EC47A-9DAF-0344-87F5-3C98547807E5}"/>
              </a:ext>
            </a:extLst>
          </p:cNvPr>
          <p:cNvSpPr>
            <a:spLocks noChangeArrowheads="1"/>
          </p:cNvSpPr>
          <p:nvPr/>
        </p:nvSpPr>
        <p:spPr bwMode="auto">
          <a:xfrm>
            <a:off x="12423775" y="11049000"/>
            <a:ext cx="8485188" cy="587375"/>
          </a:xfrm>
          <a:prstGeom prst="rect">
            <a:avLst/>
          </a:prstGeom>
          <a:noFill/>
          <a:ln w="38100">
            <a:solidFill>
              <a:srgbClr val="861001"/>
            </a:solidFill>
            <a:miter lim="400000"/>
            <a:headEnd/>
            <a:tailE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zh-CN" altLang="zh-CN" sz="3000"/>
              <a:t>μ</a:t>
            </a:r>
            <a:r>
              <a:rPr lang="zh-CN" altLang="zh-CN" sz="3000" baseline="-6000"/>
              <a:t>B</a:t>
            </a:r>
            <a:r>
              <a:rPr lang="zh-CN" altLang="zh-CN" sz="3000"/>
              <a:t>, T : J. Cleymans et al., PRC 73, 034905 (2006)</a:t>
            </a:r>
          </a:p>
        </p:txBody>
      </p:sp>
      <p:sp>
        <p:nvSpPr>
          <p:cNvPr id="158766" name="Shape 88">
            <a:extLst>
              <a:ext uri="{FF2B5EF4-FFF2-40B4-BE49-F238E27FC236}">
                <a16:creationId xmlns:a16="http://schemas.microsoft.com/office/drawing/2014/main" id="{9CF28202-06B1-7145-8835-5CD2F25B3C27}"/>
              </a:ext>
            </a:extLst>
          </p:cNvPr>
          <p:cNvSpPr>
            <a:spLocks noChangeArrowheads="1"/>
          </p:cNvSpPr>
          <p:nvPr/>
        </p:nvSpPr>
        <p:spPr bwMode="auto">
          <a:xfrm>
            <a:off x="12271375" y="9804400"/>
            <a:ext cx="1628775" cy="2770188"/>
          </a:xfrm>
          <a:prstGeom prst="rect">
            <a:avLst/>
          </a:prstGeom>
          <a:noFill/>
          <a:ln w="38100">
            <a:solidFill>
              <a:srgbClr val="861001"/>
            </a:solidFill>
            <a:miter lim="400000"/>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zh-CN" altLang="zh-CN" sz="3000"/>
              <a:t>μ</a:t>
            </a:r>
            <a:r>
              <a:rPr lang="zh-CN" altLang="zh-CN" sz="3000" baseline="-6000"/>
              <a:t>B</a:t>
            </a:r>
            <a:r>
              <a:rPr lang="zh-CN" altLang="zh-CN" sz="3000"/>
              <a:t>, T : J. Cleymans et al., PRC 73, 034905 (2006)</a:t>
            </a:r>
          </a:p>
        </p:txBody>
      </p:sp>
      <p:sp>
        <p:nvSpPr>
          <p:cNvPr id="158767" name="Shape 88">
            <a:extLst>
              <a:ext uri="{FF2B5EF4-FFF2-40B4-BE49-F238E27FC236}">
                <a16:creationId xmlns:a16="http://schemas.microsoft.com/office/drawing/2014/main" id="{076535E7-12F3-C649-979C-56686BE23694}"/>
              </a:ext>
            </a:extLst>
          </p:cNvPr>
          <p:cNvSpPr>
            <a:spLocks noChangeArrowheads="1"/>
          </p:cNvSpPr>
          <p:nvPr/>
        </p:nvSpPr>
        <p:spPr bwMode="auto">
          <a:xfrm>
            <a:off x="12423775" y="9956800"/>
            <a:ext cx="1628775" cy="2770188"/>
          </a:xfrm>
          <a:prstGeom prst="rect">
            <a:avLst/>
          </a:prstGeom>
          <a:noFill/>
          <a:ln w="38100">
            <a:solidFill>
              <a:srgbClr val="861001"/>
            </a:solidFill>
            <a:miter lim="400000"/>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zh-CN" altLang="zh-CN" sz="3000"/>
              <a:t>μ</a:t>
            </a:r>
            <a:r>
              <a:rPr lang="zh-CN" altLang="zh-CN" sz="3000" baseline="-6000"/>
              <a:t>B</a:t>
            </a:r>
            <a:r>
              <a:rPr lang="zh-CN" altLang="zh-CN" sz="3000"/>
              <a:t>, T : J. Cleymans et al., PRC 73, 034905 (2006)</a:t>
            </a:r>
          </a:p>
        </p:txBody>
      </p:sp>
      <p:sp>
        <p:nvSpPr>
          <p:cNvPr id="158768" name="Shape 88">
            <a:extLst>
              <a:ext uri="{FF2B5EF4-FFF2-40B4-BE49-F238E27FC236}">
                <a16:creationId xmlns:a16="http://schemas.microsoft.com/office/drawing/2014/main" id="{5245BAE6-5437-1D4F-ACB6-5D583B33255B}"/>
              </a:ext>
            </a:extLst>
          </p:cNvPr>
          <p:cNvSpPr>
            <a:spLocks noChangeArrowheads="1"/>
          </p:cNvSpPr>
          <p:nvPr/>
        </p:nvSpPr>
        <p:spPr bwMode="auto">
          <a:xfrm>
            <a:off x="12576175" y="10109200"/>
            <a:ext cx="1628775" cy="2770188"/>
          </a:xfrm>
          <a:prstGeom prst="rect">
            <a:avLst/>
          </a:prstGeom>
          <a:noFill/>
          <a:ln w="38100">
            <a:solidFill>
              <a:srgbClr val="861001"/>
            </a:solidFill>
            <a:miter lim="400000"/>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zh-CN" altLang="zh-CN" sz="3000"/>
              <a:t>μ</a:t>
            </a:r>
            <a:r>
              <a:rPr lang="zh-CN" altLang="zh-CN" sz="3000" baseline="-6000"/>
              <a:t>B</a:t>
            </a:r>
            <a:r>
              <a:rPr lang="zh-CN" altLang="zh-CN" sz="3000"/>
              <a:t>, T : J. Cleymans et al., PRC 73, 034905 (2006)</a:t>
            </a:r>
          </a:p>
        </p:txBody>
      </p:sp>
      <p:sp>
        <p:nvSpPr>
          <p:cNvPr id="158769" name="Shape 88">
            <a:extLst>
              <a:ext uri="{FF2B5EF4-FFF2-40B4-BE49-F238E27FC236}">
                <a16:creationId xmlns:a16="http://schemas.microsoft.com/office/drawing/2014/main" id="{BFAC71F7-2158-C348-94A2-E4EFE6418AD6}"/>
              </a:ext>
            </a:extLst>
          </p:cNvPr>
          <p:cNvSpPr>
            <a:spLocks noChangeArrowheads="1"/>
          </p:cNvSpPr>
          <p:nvPr/>
        </p:nvSpPr>
        <p:spPr bwMode="auto">
          <a:xfrm>
            <a:off x="12728575" y="10261600"/>
            <a:ext cx="1628775" cy="2770188"/>
          </a:xfrm>
          <a:prstGeom prst="rect">
            <a:avLst/>
          </a:prstGeom>
          <a:noFill/>
          <a:ln w="38100">
            <a:solidFill>
              <a:srgbClr val="861001"/>
            </a:solidFill>
            <a:miter lim="400000"/>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zh-CN" altLang="zh-CN" sz="3000"/>
              <a:t>μ</a:t>
            </a:r>
            <a:r>
              <a:rPr lang="zh-CN" altLang="zh-CN" sz="3000" baseline="-6000"/>
              <a:t>B</a:t>
            </a:r>
            <a:r>
              <a:rPr lang="zh-CN" altLang="zh-CN" sz="3000"/>
              <a:t>, T : J. Cleymans et al., PRC 73, 034905 (2006)</a:t>
            </a:r>
          </a:p>
        </p:txBody>
      </p:sp>
      <p:sp>
        <p:nvSpPr>
          <p:cNvPr id="14" name="TextBox 13">
            <a:extLst>
              <a:ext uri="{FF2B5EF4-FFF2-40B4-BE49-F238E27FC236}">
                <a16:creationId xmlns:a16="http://schemas.microsoft.com/office/drawing/2014/main" id="{BEF2AE83-4BE9-A243-A9F7-E06F95562A29}"/>
              </a:ext>
            </a:extLst>
          </p:cNvPr>
          <p:cNvSpPr txBox="1"/>
          <p:nvPr/>
        </p:nvSpPr>
        <p:spPr>
          <a:xfrm>
            <a:off x="482600" y="4800600"/>
            <a:ext cx="7991475" cy="1532727"/>
          </a:xfrm>
          <a:prstGeom prst="rect">
            <a:avLst/>
          </a:prstGeom>
          <a:noFill/>
        </p:spPr>
        <p:txBody>
          <a:bodyPr>
            <a:spAutoFit/>
          </a:bodyPr>
          <a:lstStyle/>
          <a:p>
            <a:pPr marL="342900" indent="-342900" eaLnBrk="1" hangingPunct="1">
              <a:spcBef>
                <a:spcPct val="20000"/>
              </a:spcBef>
              <a:buFontTx/>
              <a:buAutoNum type="arabicParenR"/>
              <a:defRPr/>
            </a:pPr>
            <a:r>
              <a:rPr lang="zh-CN" altLang="en-US" sz="2400" dirty="0">
                <a:latin typeface="Arial"/>
                <a:cs typeface="Arial"/>
              </a:rPr>
              <a:t>不同碰撞能量最大的数据样本</a:t>
            </a:r>
          </a:p>
          <a:p>
            <a:pPr marL="342900" indent="-342900" eaLnBrk="1" hangingPunct="1">
              <a:spcBef>
                <a:spcPct val="20000"/>
              </a:spcBef>
              <a:buFontTx/>
              <a:buAutoNum type="arabicParenR"/>
              <a:defRPr/>
            </a:pPr>
            <a:r>
              <a:rPr lang="en-US" sz="2400" dirty="0">
                <a:latin typeface="Arial"/>
                <a:cs typeface="Arial"/>
              </a:rPr>
              <a:t>STAR: </a:t>
            </a:r>
            <a:r>
              <a:rPr lang="zh-CN" altLang="en-US" sz="2400" dirty="0">
                <a:latin typeface="Arial"/>
                <a:cs typeface="Arial"/>
              </a:rPr>
              <a:t>大并且均匀接收度</a:t>
            </a:r>
            <a:r>
              <a:rPr lang="en-US" sz="2400" dirty="0">
                <a:latin typeface="Arial"/>
                <a:cs typeface="Arial"/>
              </a:rPr>
              <a:t>, </a:t>
            </a:r>
            <a:r>
              <a:rPr lang="zh-CN" altLang="en-US" sz="2400" dirty="0">
                <a:latin typeface="Arial"/>
                <a:cs typeface="Arial"/>
              </a:rPr>
              <a:t>良好的粒子鉴别能力</a:t>
            </a:r>
          </a:p>
          <a:p>
            <a:pPr eaLnBrk="1" hangingPunct="1">
              <a:spcBef>
                <a:spcPct val="20000"/>
              </a:spcBef>
              <a:buFontTx/>
              <a:buChar char="•"/>
              <a:defRPr/>
            </a:pPr>
            <a:endParaRPr lang="zh-CN" altLang="en-US" sz="1000" dirty="0">
              <a:latin typeface="Arial"/>
              <a:cs typeface="Arial"/>
            </a:endParaRPr>
          </a:p>
          <a:p>
            <a:pPr eaLnBrk="1" hangingPunct="1">
              <a:spcBef>
                <a:spcPct val="20000"/>
              </a:spcBef>
              <a:buFontTx/>
              <a:buChar char="•"/>
              <a:defRPr/>
            </a:pPr>
            <a:r>
              <a:rPr lang="zh-CN" altLang="en-US" sz="2400" dirty="0">
                <a:latin typeface="Arial"/>
                <a:cs typeface="Arial"/>
              </a:rPr>
              <a:t>    </a:t>
            </a:r>
            <a:r>
              <a:rPr lang="en-US" sz="2400" dirty="0">
                <a:latin typeface="Arial"/>
                <a:cs typeface="Arial"/>
              </a:rPr>
              <a:t> </a:t>
            </a:r>
            <a:r>
              <a:rPr lang="zh-CN" altLang="en-US" sz="2400" b="1" dirty="0">
                <a:solidFill>
                  <a:srgbClr val="FF0000"/>
                </a:solidFill>
                <a:latin typeface="Arial"/>
                <a:cs typeface="Arial"/>
              </a:rPr>
              <a:t>为开展临界点的寻找和状态方程的研究提供了可能</a:t>
            </a:r>
            <a:endParaRPr lang="en-US" sz="2400" b="1" dirty="0">
              <a:solidFill>
                <a:srgbClr val="FF0000"/>
              </a:solidFill>
              <a:latin typeface="Arial"/>
              <a:cs typeface="Arial"/>
            </a:endParaRPr>
          </a:p>
        </p:txBody>
      </p:sp>
      <p:grpSp>
        <p:nvGrpSpPr>
          <p:cNvPr id="158771" name="Group 34">
            <a:extLst>
              <a:ext uri="{FF2B5EF4-FFF2-40B4-BE49-F238E27FC236}">
                <a16:creationId xmlns:a16="http://schemas.microsoft.com/office/drawing/2014/main" id="{15C80E52-CC0B-EC49-997C-32AFC88E8C08}"/>
              </a:ext>
            </a:extLst>
          </p:cNvPr>
          <p:cNvGrpSpPr>
            <a:grpSpLocks/>
          </p:cNvGrpSpPr>
          <p:nvPr/>
        </p:nvGrpSpPr>
        <p:grpSpPr bwMode="auto">
          <a:xfrm>
            <a:off x="7553325" y="1036638"/>
            <a:ext cx="1282700" cy="3476625"/>
            <a:chOff x="6042547" y="850900"/>
            <a:chExt cx="2717797" cy="5526541"/>
          </a:xfrm>
        </p:grpSpPr>
        <p:sp>
          <p:nvSpPr>
            <p:cNvPr id="26" name="Rectangle 25">
              <a:extLst>
                <a:ext uri="{FF2B5EF4-FFF2-40B4-BE49-F238E27FC236}">
                  <a16:creationId xmlns:a16="http://schemas.microsoft.com/office/drawing/2014/main" id="{0CB0C333-6993-DA4C-AF1C-608A5CEEAF5B}"/>
                </a:ext>
              </a:extLst>
            </p:cNvPr>
            <p:cNvSpPr/>
            <p:nvPr/>
          </p:nvSpPr>
          <p:spPr>
            <a:xfrm>
              <a:off x="6220819" y="850900"/>
              <a:ext cx="2539525" cy="5526541"/>
            </a:xfrm>
            <a:prstGeom prst="rect">
              <a:avLst/>
            </a:prstGeom>
            <a:solidFill>
              <a:srgbClr val="FFFFFF"/>
            </a:solidFill>
            <a:ln w="381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spcBef>
                  <a:spcPct val="20000"/>
                </a:spcBef>
                <a:buFontTx/>
                <a:buChar char="•"/>
                <a:defRPr/>
              </a:pPr>
              <a:endParaRPr lang="en-US"/>
            </a:p>
          </p:txBody>
        </p:sp>
        <p:pic>
          <p:nvPicPr>
            <p:cNvPr id="158788" name="Picture 26" descr="pirap_200_tpc_logz.pdf">
              <a:extLst>
                <a:ext uri="{FF2B5EF4-FFF2-40B4-BE49-F238E27FC236}">
                  <a16:creationId xmlns:a16="http://schemas.microsoft.com/office/drawing/2014/main" id="{08992A08-EED2-0D41-AEF3-0367D4DD43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810" r="8907"/>
            <a:stretch>
              <a:fillRect/>
            </a:stretch>
          </p:blipFill>
          <p:spPr bwMode="auto">
            <a:xfrm>
              <a:off x="6086025" y="914400"/>
              <a:ext cx="2600776"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89" name="Picture 27" descr="karap_200_tpc_logz.pdf">
              <a:extLst>
                <a:ext uri="{FF2B5EF4-FFF2-40B4-BE49-F238E27FC236}">
                  <a16:creationId xmlns:a16="http://schemas.microsoft.com/office/drawing/2014/main" id="{3B3D0DCC-6606-0C4E-8689-792075D5C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064" r="8995"/>
            <a:stretch>
              <a:fillRect/>
            </a:stretch>
          </p:blipFill>
          <p:spPr bwMode="auto">
            <a:xfrm>
              <a:off x="6042547" y="2602325"/>
              <a:ext cx="2578100" cy="20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90" name="Picture 28" descr="prrap_200_tpc_logz.pdf">
              <a:extLst>
                <a:ext uri="{FF2B5EF4-FFF2-40B4-BE49-F238E27FC236}">
                  <a16:creationId xmlns:a16="http://schemas.microsoft.com/office/drawing/2014/main" id="{95F77B41-AB3E-374F-B18F-289C9463B0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8238" r="8995"/>
            <a:stretch>
              <a:fillRect/>
            </a:stretch>
          </p:blipFill>
          <p:spPr bwMode="auto">
            <a:xfrm>
              <a:off x="6104742" y="4368800"/>
              <a:ext cx="2582058"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8772" name="TextBox 31">
            <a:extLst>
              <a:ext uri="{FF2B5EF4-FFF2-40B4-BE49-F238E27FC236}">
                <a16:creationId xmlns:a16="http://schemas.microsoft.com/office/drawing/2014/main" id="{B115E256-E0B8-6141-972A-EC67EDEAADAC}"/>
              </a:ext>
            </a:extLst>
          </p:cNvPr>
          <p:cNvSpPr txBox="1">
            <a:spLocks noChangeArrowheads="1"/>
          </p:cNvSpPr>
          <p:nvPr/>
        </p:nvSpPr>
        <p:spPr bwMode="auto">
          <a:xfrm>
            <a:off x="5991225" y="4506913"/>
            <a:ext cx="1852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en-US" altLang="zh-CN" sz="1800"/>
              <a:t>Particle Rapidity</a:t>
            </a:r>
          </a:p>
        </p:txBody>
      </p:sp>
      <p:sp>
        <p:nvSpPr>
          <p:cNvPr id="158773" name="TextBox 32">
            <a:extLst>
              <a:ext uri="{FF2B5EF4-FFF2-40B4-BE49-F238E27FC236}">
                <a16:creationId xmlns:a16="http://schemas.microsoft.com/office/drawing/2014/main" id="{27F25A0C-49A6-8148-A7F8-F2DB539BDE38}"/>
              </a:ext>
            </a:extLst>
          </p:cNvPr>
          <p:cNvSpPr txBox="1">
            <a:spLocks noChangeArrowheads="1"/>
          </p:cNvSpPr>
          <p:nvPr/>
        </p:nvSpPr>
        <p:spPr bwMode="auto">
          <a:xfrm rot="-5400000">
            <a:off x="2959101" y="2568575"/>
            <a:ext cx="3408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en-US" altLang="zh-CN" sz="1800"/>
              <a:t>Transverse Momentum (GeV/c)</a:t>
            </a:r>
          </a:p>
        </p:txBody>
      </p:sp>
      <p:grpSp>
        <p:nvGrpSpPr>
          <p:cNvPr id="158774" name="Group 30">
            <a:extLst>
              <a:ext uri="{FF2B5EF4-FFF2-40B4-BE49-F238E27FC236}">
                <a16:creationId xmlns:a16="http://schemas.microsoft.com/office/drawing/2014/main" id="{2A50CC85-E211-8F4B-94EA-3324DF34F484}"/>
              </a:ext>
            </a:extLst>
          </p:cNvPr>
          <p:cNvGrpSpPr>
            <a:grpSpLocks/>
          </p:cNvGrpSpPr>
          <p:nvPr/>
        </p:nvGrpSpPr>
        <p:grpSpPr bwMode="auto">
          <a:xfrm>
            <a:off x="6203950" y="1028700"/>
            <a:ext cx="1395413" cy="3500438"/>
            <a:chOff x="3340101" y="861558"/>
            <a:chExt cx="2603496" cy="5546157"/>
          </a:xfrm>
        </p:grpSpPr>
        <p:sp>
          <p:nvSpPr>
            <p:cNvPr id="21" name="Rectangle 20">
              <a:extLst>
                <a:ext uri="{FF2B5EF4-FFF2-40B4-BE49-F238E27FC236}">
                  <a16:creationId xmlns:a16="http://schemas.microsoft.com/office/drawing/2014/main" id="{E46C6B1E-5D80-7741-A339-5DB75A03A6D0}"/>
                </a:ext>
              </a:extLst>
            </p:cNvPr>
            <p:cNvSpPr/>
            <p:nvPr/>
          </p:nvSpPr>
          <p:spPr>
            <a:xfrm>
              <a:off x="3461539" y="861558"/>
              <a:ext cx="2482058" cy="5526035"/>
            </a:xfrm>
            <a:prstGeom prst="rect">
              <a:avLst/>
            </a:prstGeom>
            <a:solidFill>
              <a:srgbClr val="FFFFFF"/>
            </a:solidFill>
            <a:ln w="38100" cap="flat" cmpd="sng"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spcBef>
                  <a:spcPct val="20000"/>
                </a:spcBef>
                <a:buFontTx/>
                <a:buChar char="•"/>
                <a:defRPr/>
              </a:pPr>
              <a:endParaRPr lang="en-US"/>
            </a:p>
          </p:txBody>
        </p:sp>
        <p:pic>
          <p:nvPicPr>
            <p:cNvPr id="158784" name="Picture 21" descr="pirap_39_tpc_logz.pdf">
              <a:extLst>
                <a:ext uri="{FF2B5EF4-FFF2-40B4-BE49-F238E27FC236}">
                  <a16:creationId xmlns:a16="http://schemas.microsoft.com/office/drawing/2014/main" id="{A7D257F9-31BD-E042-9731-C3A068EED4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8200" r="8466"/>
            <a:stretch>
              <a:fillRect/>
            </a:stretch>
          </p:blipFill>
          <p:spPr bwMode="auto">
            <a:xfrm>
              <a:off x="3340101" y="901700"/>
              <a:ext cx="2540000" cy="1972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85" name="Picture 22" descr="karap_39_tpc_logz.pdf">
              <a:extLst>
                <a:ext uri="{FF2B5EF4-FFF2-40B4-BE49-F238E27FC236}">
                  <a16:creationId xmlns:a16="http://schemas.microsoft.com/office/drawing/2014/main" id="{2626102C-2137-9B4C-8DE8-A4F70BABAB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6651" r="8289"/>
            <a:stretch>
              <a:fillRect/>
            </a:stretch>
          </p:blipFill>
          <p:spPr bwMode="auto">
            <a:xfrm>
              <a:off x="3340101" y="2565401"/>
              <a:ext cx="2539999" cy="2046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86" name="Picture 23" descr="prrap_39_tpc_logz.pdf">
              <a:extLst>
                <a:ext uri="{FF2B5EF4-FFF2-40B4-BE49-F238E27FC236}">
                  <a16:creationId xmlns:a16="http://schemas.microsoft.com/office/drawing/2014/main" id="{3B6C1536-372E-C648-8D88-68A14CC2F3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7510" r="8995"/>
            <a:stretch>
              <a:fillRect/>
            </a:stretch>
          </p:blipFill>
          <p:spPr bwMode="auto">
            <a:xfrm>
              <a:off x="3340101" y="4307342"/>
              <a:ext cx="2514600" cy="21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8775" name="Group 31">
            <a:extLst>
              <a:ext uri="{FF2B5EF4-FFF2-40B4-BE49-F238E27FC236}">
                <a16:creationId xmlns:a16="http://schemas.microsoft.com/office/drawing/2014/main" id="{1906170E-8ED3-1749-AF2E-51646495131E}"/>
              </a:ext>
            </a:extLst>
          </p:cNvPr>
          <p:cNvGrpSpPr>
            <a:grpSpLocks/>
          </p:cNvGrpSpPr>
          <p:nvPr/>
        </p:nvGrpSpPr>
        <p:grpSpPr bwMode="auto">
          <a:xfrm>
            <a:off x="4838700" y="1033463"/>
            <a:ext cx="1368425" cy="3481387"/>
            <a:chOff x="557386" y="861558"/>
            <a:chExt cx="2566811" cy="5526541"/>
          </a:xfrm>
        </p:grpSpPr>
        <p:sp>
          <p:nvSpPr>
            <p:cNvPr id="16" name="Rectangle 15">
              <a:extLst>
                <a:ext uri="{FF2B5EF4-FFF2-40B4-BE49-F238E27FC236}">
                  <a16:creationId xmlns:a16="http://schemas.microsoft.com/office/drawing/2014/main" id="{B19B86A0-47C0-924C-A12B-EC777BFB4A12}"/>
                </a:ext>
              </a:extLst>
            </p:cNvPr>
            <p:cNvSpPr/>
            <p:nvPr/>
          </p:nvSpPr>
          <p:spPr>
            <a:xfrm>
              <a:off x="557386" y="861558"/>
              <a:ext cx="2566811" cy="5526541"/>
            </a:xfrm>
            <a:prstGeom prst="rect">
              <a:avLst/>
            </a:prstGeom>
            <a:solidFill>
              <a:srgbClr val="FFFFFF"/>
            </a:solidFill>
            <a:ln w="38100"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spcBef>
                  <a:spcPct val="20000"/>
                </a:spcBef>
                <a:buFontTx/>
                <a:buChar char="•"/>
                <a:defRPr/>
              </a:pPr>
              <a:endParaRPr lang="en-US" dirty="0"/>
            </a:p>
          </p:txBody>
        </p:sp>
        <p:pic>
          <p:nvPicPr>
            <p:cNvPr id="158780" name="Picture 16" descr="pirap_7_tpc_logz.pdf">
              <a:extLst>
                <a:ext uri="{FF2B5EF4-FFF2-40B4-BE49-F238E27FC236}">
                  <a16:creationId xmlns:a16="http://schemas.microsoft.com/office/drawing/2014/main" id="{E699504B-6EF7-7C4F-9DB0-DD37E9A480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7726" r="7938"/>
            <a:stretch>
              <a:fillRect/>
            </a:stretch>
          </p:blipFill>
          <p:spPr bwMode="auto">
            <a:xfrm>
              <a:off x="642390" y="886600"/>
              <a:ext cx="2456409" cy="2023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81" name="Picture 17" descr="karap_7_tpc_logz.pdf">
              <a:extLst>
                <a:ext uri="{FF2B5EF4-FFF2-40B4-BE49-F238E27FC236}">
                  <a16:creationId xmlns:a16="http://schemas.microsoft.com/office/drawing/2014/main" id="{EE5601DC-2C3C-1B4B-8F4F-70D9CDB7A0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9013" r="8995"/>
            <a:stretch>
              <a:fillRect/>
            </a:stretch>
          </p:blipFill>
          <p:spPr bwMode="auto">
            <a:xfrm>
              <a:off x="635000" y="2641600"/>
              <a:ext cx="2426538"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82" name="Picture 18" descr="prrap_7_tpc_logz.pdf">
              <a:extLst>
                <a:ext uri="{FF2B5EF4-FFF2-40B4-BE49-F238E27FC236}">
                  <a16:creationId xmlns:a16="http://schemas.microsoft.com/office/drawing/2014/main" id="{571F8783-BFE7-6E4B-955A-ECBDCA84749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t="8141" r="8995"/>
            <a:stretch>
              <a:fillRect/>
            </a:stretch>
          </p:blipFill>
          <p:spPr bwMode="auto">
            <a:xfrm>
              <a:off x="632734" y="4343399"/>
              <a:ext cx="2418812" cy="2006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8776" name="TextBox 33">
            <a:extLst>
              <a:ext uri="{FF2B5EF4-FFF2-40B4-BE49-F238E27FC236}">
                <a16:creationId xmlns:a16="http://schemas.microsoft.com/office/drawing/2014/main" id="{8CEBE323-58B9-B949-8C8F-6F26FD0C4D89}"/>
              </a:ext>
            </a:extLst>
          </p:cNvPr>
          <p:cNvSpPr txBox="1">
            <a:spLocks noChangeArrowheads="1"/>
          </p:cNvSpPr>
          <p:nvPr/>
        </p:nvSpPr>
        <p:spPr bwMode="auto">
          <a:xfrm>
            <a:off x="5035550" y="706438"/>
            <a:ext cx="3879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en-US" altLang="zh-CN" sz="1800">
                <a:cs typeface="Arial" panose="020B0604020202020204" pitchFamily="34" charset="0"/>
              </a:rPr>
              <a:t>7.7 GeV          39 GeV       200 GeV</a:t>
            </a:r>
          </a:p>
        </p:txBody>
      </p:sp>
      <p:sp>
        <p:nvSpPr>
          <p:cNvPr id="158777" name="TextBox 34">
            <a:extLst>
              <a:ext uri="{FF2B5EF4-FFF2-40B4-BE49-F238E27FC236}">
                <a16:creationId xmlns:a16="http://schemas.microsoft.com/office/drawing/2014/main" id="{46AB94D5-D5AD-5641-A897-EF7975A9CC09}"/>
              </a:ext>
            </a:extLst>
          </p:cNvPr>
          <p:cNvSpPr txBox="1">
            <a:spLocks noChangeArrowheads="1"/>
          </p:cNvSpPr>
          <p:nvPr/>
        </p:nvSpPr>
        <p:spPr bwMode="auto">
          <a:xfrm>
            <a:off x="5387638" y="1475355"/>
            <a:ext cx="529312" cy="2548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en-US" altLang="zh-CN" sz="1800" b="1" dirty="0">
                <a:cs typeface="Arial" panose="020B0604020202020204" pitchFamily="34" charset="0"/>
              </a:rPr>
              <a:t>π</a:t>
            </a:r>
          </a:p>
          <a:p>
            <a:pPr eaLnBrk="1" hangingPunct="1"/>
            <a:endParaRPr lang="en-US" altLang="zh-CN" sz="1800" dirty="0">
              <a:cs typeface="Arial" panose="020B0604020202020204" pitchFamily="34" charset="0"/>
            </a:endParaRPr>
          </a:p>
          <a:p>
            <a:pPr eaLnBrk="1" hangingPunct="1"/>
            <a:endParaRPr lang="en-US" altLang="zh-CN" sz="1800" dirty="0">
              <a:cs typeface="Arial" panose="020B0604020202020204" pitchFamily="34" charset="0"/>
            </a:endParaRPr>
          </a:p>
          <a:p>
            <a:pPr eaLnBrk="1" hangingPunct="1"/>
            <a:endParaRPr lang="en-US" altLang="zh-CN" sz="1800" dirty="0">
              <a:cs typeface="Arial" panose="020B0604020202020204" pitchFamily="34" charset="0"/>
            </a:endParaRPr>
          </a:p>
          <a:p>
            <a:pPr eaLnBrk="1" hangingPunct="1"/>
            <a:r>
              <a:rPr lang="en-US" altLang="zh-CN" sz="1800" b="1" dirty="0">
                <a:cs typeface="Arial" panose="020B0604020202020204" pitchFamily="34" charset="0"/>
              </a:rPr>
              <a:t>K</a:t>
            </a:r>
          </a:p>
          <a:p>
            <a:pPr eaLnBrk="1" hangingPunct="1">
              <a:buNone/>
            </a:pPr>
            <a:endParaRPr lang="en-US" altLang="zh-CN" sz="1800" dirty="0">
              <a:cs typeface="Arial" panose="020B0604020202020204" pitchFamily="34" charset="0"/>
            </a:endParaRPr>
          </a:p>
          <a:p>
            <a:pPr eaLnBrk="1" hangingPunct="1"/>
            <a:r>
              <a:rPr lang="en-US" altLang="zh-CN" b="1" dirty="0">
                <a:cs typeface="Arial" panose="020B0604020202020204" pitchFamily="34" charset="0"/>
              </a:rPr>
              <a:t>p</a:t>
            </a:r>
          </a:p>
        </p:txBody>
      </p:sp>
      <p:sp>
        <p:nvSpPr>
          <p:cNvPr id="158778" name="Line 26">
            <a:extLst>
              <a:ext uri="{FF2B5EF4-FFF2-40B4-BE49-F238E27FC236}">
                <a16:creationId xmlns:a16="http://schemas.microsoft.com/office/drawing/2014/main" id="{D749A44E-1F05-A544-AA11-1B9E365D520E}"/>
              </a:ext>
            </a:extLst>
          </p:cNvPr>
          <p:cNvSpPr>
            <a:spLocks noChangeShapeType="1"/>
          </p:cNvSpPr>
          <p:nvPr/>
        </p:nvSpPr>
        <p:spPr bwMode="auto">
          <a:xfrm flipV="1">
            <a:off x="395288" y="698500"/>
            <a:ext cx="8353425"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10" descr="plot2_ck_fo_dec2016.eps">
            <a:extLst>
              <a:ext uri="{FF2B5EF4-FFF2-40B4-BE49-F238E27FC236}">
                <a16:creationId xmlns:a16="http://schemas.microsoft.com/office/drawing/2014/main" id="{2CE600BB-82AC-5749-9349-4F225D71F4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9" y="388465"/>
            <a:ext cx="8813800"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a:extLst>
              <a:ext uri="{FF2B5EF4-FFF2-40B4-BE49-F238E27FC236}">
                <a16:creationId xmlns:a16="http://schemas.microsoft.com/office/drawing/2014/main" id="{C20F6C50-C685-8940-ABA8-16CF3DA61EF7}"/>
              </a:ext>
            </a:extLst>
          </p:cNvPr>
          <p:cNvPicPr>
            <a:picLocks noChangeAspect="1"/>
          </p:cNvPicPr>
          <p:nvPr/>
        </p:nvPicPr>
        <p:blipFill>
          <a:blip r:embed="rId3"/>
          <a:stretch>
            <a:fillRect/>
          </a:stretch>
        </p:blipFill>
        <p:spPr>
          <a:xfrm>
            <a:off x="194793" y="698500"/>
            <a:ext cx="4348162" cy="3495726"/>
          </a:xfrm>
          <a:prstGeom prst="rect">
            <a:avLst/>
          </a:prstGeom>
        </p:spPr>
      </p:pic>
      <p:sp>
        <p:nvSpPr>
          <p:cNvPr id="2" name="Title 1">
            <a:extLst>
              <a:ext uri="{FF2B5EF4-FFF2-40B4-BE49-F238E27FC236}">
                <a16:creationId xmlns:a16="http://schemas.microsoft.com/office/drawing/2014/main" id="{BE304EC7-C83D-AD48-A4BC-F4B6230443C1}"/>
              </a:ext>
            </a:extLst>
          </p:cNvPr>
          <p:cNvSpPr>
            <a:spLocks noGrp="1"/>
          </p:cNvSpPr>
          <p:nvPr>
            <p:ph type="title"/>
          </p:nvPr>
        </p:nvSpPr>
        <p:spPr>
          <a:xfrm>
            <a:off x="457200" y="152400"/>
            <a:ext cx="8229600" cy="423863"/>
          </a:xfrm>
        </p:spPr>
        <p:txBody>
          <a:bodyPr>
            <a:normAutofit fontScale="90000"/>
          </a:bodyPr>
          <a:lstStyle/>
          <a:p>
            <a:pPr eaLnBrk="1" hangingPunct="1">
              <a:defRPr/>
            </a:pPr>
            <a:r>
              <a:rPr lang="en-US" sz="3200" dirty="0"/>
              <a:t>Bulk Properties at Freeze-outs</a:t>
            </a:r>
          </a:p>
        </p:txBody>
      </p:sp>
      <p:sp>
        <p:nvSpPr>
          <p:cNvPr id="159747" name="TextBox 4">
            <a:extLst>
              <a:ext uri="{FF2B5EF4-FFF2-40B4-BE49-F238E27FC236}">
                <a16:creationId xmlns:a16="http://schemas.microsoft.com/office/drawing/2014/main" id="{7C8E417A-52A7-1246-B398-65A9E70E512D}"/>
              </a:ext>
            </a:extLst>
          </p:cNvPr>
          <p:cNvSpPr txBox="1">
            <a:spLocks noChangeArrowheads="1"/>
          </p:cNvSpPr>
          <p:nvPr/>
        </p:nvSpPr>
        <p:spPr bwMode="auto">
          <a:xfrm>
            <a:off x="4643438" y="4103688"/>
            <a:ext cx="4348162" cy="179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en-US" altLang="zh-CN" sz="1800" b="1" i="1" dirty="0">
                <a:cs typeface="Arial" panose="020B0604020202020204" pitchFamily="34" charset="0"/>
              </a:rPr>
              <a:t>Kinetic Freeze-out: </a:t>
            </a:r>
            <a:endParaRPr lang="en-US" altLang="zh-CN" sz="1800" dirty="0">
              <a:cs typeface="Arial" panose="020B0604020202020204" pitchFamily="34" charset="0"/>
            </a:endParaRPr>
          </a:p>
          <a:p>
            <a:pPr eaLnBrk="1" hangingPunct="1">
              <a:buFontTx/>
              <a:buChar char="-"/>
            </a:pPr>
            <a:r>
              <a:rPr lang="en-US" altLang="zh-CN" sz="1800" dirty="0">
                <a:cs typeface="Arial" panose="020B0604020202020204" pitchFamily="34" charset="0"/>
              </a:rPr>
              <a:t> Central collisions =&gt; lower value of</a:t>
            </a:r>
          </a:p>
          <a:p>
            <a:pPr eaLnBrk="1" hangingPunct="1"/>
            <a:r>
              <a:rPr lang="en-US" altLang="zh-CN" sz="1800" b="1" i="1" dirty="0">
                <a:solidFill>
                  <a:srgbClr val="800000"/>
                </a:solidFill>
                <a:cs typeface="Arial" panose="020B0604020202020204" pitchFamily="34" charset="0"/>
              </a:rPr>
              <a:t>   </a:t>
            </a:r>
            <a:r>
              <a:rPr lang="en-US" altLang="zh-CN" sz="1800" b="1" i="1" dirty="0" err="1">
                <a:solidFill>
                  <a:srgbClr val="800000"/>
                </a:solidFill>
                <a:cs typeface="Arial" panose="020B0604020202020204" pitchFamily="34" charset="0"/>
              </a:rPr>
              <a:t>T</a:t>
            </a:r>
            <a:r>
              <a:rPr lang="en-US" altLang="zh-CN" sz="1800" b="1" i="1" baseline="-25000" dirty="0" err="1">
                <a:solidFill>
                  <a:srgbClr val="800000"/>
                </a:solidFill>
                <a:cs typeface="Arial" panose="020B0604020202020204" pitchFamily="34" charset="0"/>
              </a:rPr>
              <a:t>fo</a:t>
            </a:r>
            <a:r>
              <a:rPr lang="en-US" altLang="zh-CN" sz="1800" b="1" i="1" dirty="0">
                <a:solidFill>
                  <a:srgbClr val="800000"/>
                </a:solidFill>
                <a:cs typeface="Arial" panose="020B0604020202020204" pitchFamily="34" charset="0"/>
              </a:rPr>
              <a:t> </a:t>
            </a:r>
            <a:r>
              <a:rPr lang="en-US" altLang="zh-CN" sz="1800" dirty="0">
                <a:cs typeface="Arial" panose="020B0604020202020204" pitchFamily="34" charset="0"/>
              </a:rPr>
              <a:t>and larger collectivity </a:t>
            </a:r>
            <a:r>
              <a:rPr lang="en-US" altLang="zh-CN" sz="1800" b="1" i="1" dirty="0">
                <a:solidFill>
                  <a:srgbClr val="800000"/>
                </a:solidFill>
                <a:cs typeface="Arial" panose="020B0604020202020204" pitchFamily="34" charset="0"/>
              </a:rPr>
              <a:t>β</a:t>
            </a:r>
            <a:r>
              <a:rPr lang="en-US" altLang="zh-CN" sz="1800" b="1" i="1" baseline="-25000" dirty="0">
                <a:solidFill>
                  <a:srgbClr val="800000"/>
                </a:solidFill>
                <a:cs typeface="Arial" panose="020B0604020202020204" pitchFamily="34" charset="0"/>
              </a:rPr>
              <a:t>T</a:t>
            </a:r>
            <a:r>
              <a:rPr lang="en-US" altLang="zh-CN" sz="1800" dirty="0">
                <a:cs typeface="Arial" panose="020B0604020202020204" pitchFamily="34" charset="0"/>
              </a:rPr>
              <a:t> </a:t>
            </a:r>
          </a:p>
          <a:p>
            <a:pPr eaLnBrk="1" hangingPunct="1"/>
            <a:endParaRPr lang="en-US" altLang="zh-CN" sz="800" dirty="0">
              <a:cs typeface="Arial" panose="020B0604020202020204" pitchFamily="34" charset="0"/>
            </a:endParaRPr>
          </a:p>
          <a:p>
            <a:pPr eaLnBrk="1" hangingPunct="1">
              <a:buFontTx/>
              <a:buChar char="-"/>
            </a:pPr>
            <a:r>
              <a:rPr lang="en-US" altLang="zh-CN" sz="1800" dirty="0">
                <a:cs typeface="Arial" panose="020B0604020202020204" pitchFamily="34" charset="0"/>
              </a:rPr>
              <a:t> </a:t>
            </a:r>
            <a:r>
              <a:rPr lang="en-US" altLang="zh-CN" sz="1800" b="1" dirty="0">
                <a:solidFill>
                  <a:srgbClr val="800000"/>
                </a:solidFill>
                <a:cs typeface="Arial" panose="020B0604020202020204" pitchFamily="34" charset="0"/>
              </a:rPr>
              <a:t>Stronger collectivity at higher energy, even for peripheral collisions</a:t>
            </a:r>
            <a:endParaRPr lang="en-US" altLang="zh-CN" sz="1800" b="1" dirty="0">
              <a:solidFill>
                <a:srgbClr val="800000"/>
              </a:solidFill>
            </a:endParaRPr>
          </a:p>
        </p:txBody>
      </p:sp>
      <p:sp>
        <p:nvSpPr>
          <p:cNvPr id="159748" name="TextBox 5">
            <a:extLst>
              <a:ext uri="{FF2B5EF4-FFF2-40B4-BE49-F238E27FC236}">
                <a16:creationId xmlns:a16="http://schemas.microsoft.com/office/drawing/2014/main" id="{D3F456A7-72EF-2647-A4B5-464E61888279}"/>
              </a:ext>
            </a:extLst>
          </p:cNvPr>
          <p:cNvSpPr txBox="1">
            <a:spLocks noChangeArrowheads="1"/>
          </p:cNvSpPr>
          <p:nvPr/>
        </p:nvSpPr>
        <p:spPr bwMode="auto">
          <a:xfrm>
            <a:off x="207963" y="4165600"/>
            <a:ext cx="40592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en-US" altLang="zh-CN" sz="1800" b="1" i="1">
                <a:cs typeface="Arial" panose="020B0604020202020204" pitchFamily="34" charset="0"/>
              </a:rPr>
              <a:t>Chemical Freeze-out: (GCE)</a:t>
            </a:r>
          </a:p>
          <a:p>
            <a:pPr eaLnBrk="1" hangingPunct="1"/>
            <a:r>
              <a:rPr lang="en-US" altLang="zh-CN" sz="1800">
                <a:cs typeface="Arial" panose="020B0604020202020204" pitchFamily="34" charset="0"/>
              </a:rPr>
              <a:t> - Weak temperature dependence </a:t>
            </a:r>
          </a:p>
          <a:p>
            <a:pPr eaLnBrk="1" hangingPunct="1"/>
            <a:r>
              <a:rPr lang="en-US" altLang="zh-CN" sz="1800">
                <a:cs typeface="Arial" panose="020B0604020202020204" pitchFamily="34" charset="0"/>
              </a:rPr>
              <a:t> - Centrality dependence </a:t>
            </a:r>
            <a:r>
              <a:rPr lang="en-US" altLang="zh-CN" sz="1800" b="1" i="1">
                <a:solidFill>
                  <a:srgbClr val="800000"/>
                </a:solidFill>
                <a:cs typeface="Arial" panose="020B0604020202020204" pitchFamily="34" charset="0"/>
              </a:rPr>
              <a:t>μ</a:t>
            </a:r>
            <a:r>
              <a:rPr lang="en-US" altLang="zh-CN" sz="1800" b="1" i="1" baseline="-25000">
                <a:solidFill>
                  <a:srgbClr val="800000"/>
                </a:solidFill>
                <a:cs typeface="Arial" panose="020B0604020202020204" pitchFamily="34" charset="0"/>
              </a:rPr>
              <a:t>B</a:t>
            </a:r>
            <a:r>
              <a:rPr lang="en-US" altLang="zh-CN" sz="1800">
                <a:cs typeface="Arial" panose="020B0604020202020204" pitchFamily="34" charset="0"/>
              </a:rPr>
              <a:t>!</a:t>
            </a:r>
          </a:p>
          <a:p>
            <a:pPr eaLnBrk="1" hangingPunct="1"/>
            <a:r>
              <a:rPr lang="en-US" altLang="zh-CN" sz="1800">
                <a:cs typeface="Arial" panose="020B0604020202020204" pitchFamily="34" charset="0"/>
              </a:rPr>
              <a:t> - LGT calculations indicate Critical </a:t>
            </a:r>
          </a:p>
          <a:p>
            <a:pPr eaLnBrk="1" hangingPunct="1"/>
            <a:r>
              <a:rPr lang="en-US" altLang="zh-CN" sz="1800">
                <a:cs typeface="Arial" panose="020B0604020202020204" pitchFamily="34" charset="0"/>
              </a:rPr>
              <a:t>   region above</a:t>
            </a:r>
            <a:r>
              <a:rPr lang="en-US" altLang="zh-CN" sz="1800" b="1">
                <a:cs typeface="Arial" panose="020B0604020202020204" pitchFamily="34" charset="0"/>
              </a:rPr>
              <a:t> </a:t>
            </a:r>
            <a:r>
              <a:rPr lang="en-US" altLang="zh-CN" sz="1800" b="1" i="1">
                <a:cs typeface="Arial" panose="020B0604020202020204" pitchFamily="34" charset="0"/>
              </a:rPr>
              <a:t>μ</a:t>
            </a:r>
            <a:r>
              <a:rPr lang="en-US" altLang="zh-CN" sz="1800" b="1" i="1" baseline="-25000">
                <a:cs typeface="Arial" panose="020B0604020202020204" pitchFamily="34" charset="0"/>
              </a:rPr>
              <a:t>B</a:t>
            </a:r>
            <a:r>
              <a:rPr lang="en-US" altLang="zh-CN" sz="1800" b="1" i="1">
                <a:cs typeface="Arial" panose="020B0604020202020204" pitchFamily="34" charset="0"/>
              </a:rPr>
              <a:t> ~ </a:t>
            </a:r>
            <a:r>
              <a:rPr lang="en-US" altLang="zh-CN" sz="1800" b="1">
                <a:cs typeface="Arial" panose="020B0604020202020204" pitchFamily="34" charset="0"/>
              </a:rPr>
              <a:t>300 MeV? </a:t>
            </a:r>
          </a:p>
          <a:p>
            <a:pPr eaLnBrk="1" hangingPunct="1"/>
            <a:endParaRPr lang="en-US" altLang="zh-CN" sz="1800"/>
          </a:p>
        </p:txBody>
      </p:sp>
      <p:sp>
        <p:nvSpPr>
          <p:cNvPr id="159749" name="TextBox 6">
            <a:extLst>
              <a:ext uri="{FF2B5EF4-FFF2-40B4-BE49-F238E27FC236}">
                <a16:creationId xmlns:a16="http://schemas.microsoft.com/office/drawing/2014/main" id="{9876D2F3-1CA3-5249-8476-52A49B4C4374}"/>
              </a:ext>
            </a:extLst>
          </p:cNvPr>
          <p:cNvSpPr txBox="1">
            <a:spLocks noChangeArrowheads="1"/>
          </p:cNvSpPr>
          <p:nvPr/>
        </p:nvSpPr>
        <p:spPr bwMode="auto">
          <a:xfrm>
            <a:off x="469900" y="5842000"/>
            <a:ext cx="77803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en-US" altLang="zh-CN" sz="1200">
                <a:cs typeface="Arial" panose="020B0604020202020204" pitchFamily="34" charset="0"/>
              </a:rPr>
              <a:t>- ALICE: B.Abelev et al., PRL109, 252301(12); PRC88, 044910(2013).</a:t>
            </a:r>
          </a:p>
          <a:p>
            <a:pPr eaLnBrk="1" hangingPunct="1"/>
            <a:r>
              <a:rPr lang="en-US" altLang="zh-CN" sz="1200">
                <a:cs typeface="Arial" panose="020B0604020202020204" pitchFamily="34" charset="0"/>
              </a:rPr>
              <a:t>- STAR:  J. Adams, et al., NPA757, 102(05); X.L. Zhu, NPA931, c1098(14); L. Kumar, NPA931, c1114(14)</a:t>
            </a:r>
          </a:p>
          <a:p>
            <a:pPr eaLnBrk="1" hangingPunct="1"/>
            <a:r>
              <a:rPr lang="en-US" altLang="zh-CN" sz="1200">
                <a:cs typeface="Arial" panose="020B0604020202020204" pitchFamily="34" charset="0"/>
              </a:rPr>
              <a:t>- S. Mukherjee: Private communications. August, 2012 </a:t>
            </a:r>
          </a:p>
        </p:txBody>
      </p:sp>
      <p:sp>
        <p:nvSpPr>
          <p:cNvPr id="8" name="Oval 7">
            <a:extLst>
              <a:ext uri="{FF2B5EF4-FFF2-40B4-BE49-F238E27FC236}">
                <a16:creationId xmlns:a16="http://schemas.microsoft.com/office/drawing/2014/main" id="{D4B9C3C4-F771-1940-8A03-3A0C14D40674}"/>
              </a:ext>
            </a:extLst>
          </p:cNvPr>
          <p:cNvSpPr/>
          <p:nvPr/>
        </p:nvSpPr>
        <p:spPr>
          <a:xfrm rot="2422406">
            <a:off x="3390900" y="1433513"/>
            <a:ext cx="381000" cy="409575"/>
          </a:xfrm>
          <a:prstGeom prst="ellipse">
            <a:avLst/>
          </a:prstGeom>
          <a:noFill/>
          <a:ln w="9525" cap="flat" cmpd="sng" algn="ctr">
            <a:solidFill>
              <a:srgbClr val="008000"/>
            </a:solidFill>
            <a:prstDash val="lg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spcBef>
                <a:spcPct val="20000"/>
              </a:spcBef>
              <a:buFontTx/>
              <a:buChar char="•"/>
              <a:defRPr/>
            </a:pPr>
            <a:endParaRPr lang="en-US"/>
          </a:p>
        </p:txBody>
      </p:sp>
      <p:sp>
        <p:nvSpPr>
          <p:cNvPr id="159751" name="Line 26">
            <a:extLst>
              <a:ext uri="{FF2B5EF4-FFF2-40B4-BE49-F238E27FC236}">
                <a16:creationId xmlns:a16="http://schemas.microsoft.com/office/drawing/2014/main" id="{2CF4A7DE-0A3C-6C4F-AE5B-D986EB62DC8E}"/>
              </a:ext>
            </a:extLst>
          </p:cNvPr>
          <p:cNvSpPr>
            <a:spLocks noChangeShapeType="1"/>
          </p:cNvSpPr>
          <p:nvPr/>
        </p:nvSpPr>
        <p:spPr bwMode="auto">
          <a:xfrm flipV="1">
            <a:off x="395288" y="698500"/>
            <a:ext cx="8353425"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475" t="2214" r="3802"/>
          <a:stretch/>
        </p:blipFill>
        <p:spPr>
          <a:xfrm>
            <a:off x="4659905" y="797467"/>
            <a:ext cx="3798295" cy="2684267"/>
          </a:xfrm>
          <a:prstGeom prst="rect">
            <a:avLst/>
          </a:prstGeom>
        </p:spPr>
      </p:pic>
      <p:sp>
        <p:nvSpPr>
          <p:cNvPr id="3" name="文本框 2"/>
          <p:cNvSpPr txBox="1"/>
          <p:nvPr/>
        </p:nvSpPr>
        <p:spPr>
          <a:xfrm>
            <a:off x="304800" y="3429000"/>
            <a:ext cx="4800600" cy="2462213"/>
          </a:xfrm>
          <a:prstGeom prst="rect">
            <a:avLst/>
          </a:prstGeom>
          <a:noFill/>
        </p:spPr>
        <p:txBody>
          <a:bodyPr wrap="square" rtlCol="0">
            <a:spAutoFit/>
          </a:bodyPr>
          <a:lstStyle/>
          <a:p>
            <a:pPr marL="342900" indent="-342900"/>
            <a:r>
              <a:rPr kumimoji="1" lang="en-US" altLang="zh-CN" sz="2000" b="1" dirty="0">
                <a:latin typeface="Arial"/>
                <a:cs typeface="Arial"/>
              </a:rPr>
              <a:t>Lattice</a:t>
            </a:r>
            <a:r>
              <a:rPr kumimoji="1" lang="zh-CN" altLang="en-US" sz="2000" b="1" dirty="0">
                <a:latin typeface="Arial"/>
                <a:cs typeface="Arial"/>
              </a:rPr>
              <a:t> </a:t>
            </a:r>
            <a:r>
              <a:rPr kumimoji="1" lang="en-US" altLang="zh-CN" sz="2000" b="1" dirty="0">
                <a:latin typeface="Arial"/>
                <a:cs typeface="Arial"/>
              </a:rPr>
              <a:t>QCD</a:t>
            </a:r>
            <a:r>
              <a:rPr kumimoji="1" lang="zh-CN" altLang="en-US" sz="2000" b="1" dirty="0">
                <a:latin typeface="Arial"/>
                <a:cs typeface="Arial"/>
              </a:rPr>
              <a:t>：</a:t>
            </a:r>
            <a:endParaRPr kumimoji="1" lang="en-US" altLang="zh-CN" sz="2000" b="1" dirty="0">
              <a:latin typeface="Arial"/>
              <a:cs typeface="Arial"/>
            </a:endParaRPr>
          </a:p>
          <a:p>
            <a:pPr marL="342900" indent="-342900"/>
            <a:r>
              <a:rPr lang="zh-CN" altLang="zh-CN" sz="1600" dirty="0">
                <a:latin typeface="Arial"/>
                <a:cs typeface="Arial"/>
              </a:rPr>
              <a:t>1</a:t>
            </a:r>
            <a:r>
              <a:rPr lang="en-US" altLang="zh-CN" sz="1600" dirty="0">
                <a:latin typeface="Arial"/>
                <a:cs typeface="Arial"/>
              </a:rPr>
              <a:t>):</a:t>
            </a:r>
            <a:r>
              <a:rPr lang="zh-CN" altLang="en-US" sz="1600" dirty="0">
                <a:latin typeface="Arial"/>
                <a:cs typeface="Arial"/>
              </a:rPr>
              <a:t> </a:t>
            </a:r>
            <a:r>
              <a:rPr lang="en-US" altLang="zh-CN" sz="1600" dirty="0">
                <a:latin typeface="Arial"/>
                <a:cs typeface="Arial"/>
              </a:rPr>
              <a:t>Fodor</a:t>
            </a:r>
            <a:r>
              <a:rPr lang="zh-CN" altLang="en-US" sz="1600" dirty="0">
                <a:latin typeface="Arial"/>
                <a:cs typeface="Arial"/>
              </a:rPr>
              <a:t>&amp;</a:t>
            </a:r>
            <a:r>
              <a:rPr lang="en-US" altLang="zh-CN" sz="1600" dirty="0">
                <a:latin typeface="Arial"/>
                <a:cs typeface="Arial"/>
              </a:rPr>
              <a:t>Katz,</a:t>
            </a:r>
            <a:r>
              <a:rPr lang="en-US" sz="1600" dirty="0">
                <a:latin typeface="Arial"/>
                <a:cs typeface="Arial"/>
              </a:rPr>
              <a:t> JHEP 04</a:t>
            </a:r>
            <a:r>
              <a:rPr lang="en-US" altLang="zh-CN" sz="1600" dirty="0">
                <a:latin typeface="Arial"/>
                <a:cs typeface="Arial"/>
              </a:rPr>
              <a:t>04,</a:t>
            </a:r>
            <a:r>
              <a:rPr lang="en-US" sz="1600" dirty="0">
                <a:latin typeface="Arial"/>
                <a:cs typeface="Arial"/>
              </a:rPr>
              <a:t>050</a:t>
            </a:r>
            <a:r>
              <a:rPr lang="zh-CN" altLang="en-US" sz="1600" dirty="0">
                <a:latin typeface="Arial"/>
                <a:cs typeface="Arial"/>
              </a:rPr>
              <a:t> </a:t>
            </a:r>
            <a:r>
              <a:rPr lang="en-US" altLang="zh-CN" sz="1600" dirty="0">
                <a:latin typeface="Arial"/>
                <a:cs typeface="Arial"/>
              </a:rPr>
              <a:t>(2004):</a:t>
            </a:r>
          </a:p>
          <a:p>
            <a:pPr marL="342900" indent="-342900"/>
            <a:r>
              <a:rPr kumimoji="1" lang="zh-CN" altLang="en-US" sz="1800" dirty="0">
                <a:latin typeface="Arial"/>
                <a:cs typeface="Arial"/>
              </a:rPr>
              <a:t> </a:t>
            </a:r>
            <a:r>
              <a:rPr lang="en-US" altLang="zh-CN" sz="1800" dirty="0">
                <a:latin typeface="Arial"/>
                <a:cs typeface="Arial"/>
              </a:rPr>
              <a:t>(</a:t>
            </a:r>
            <a:r>
              <a:rPr lang="en-US" altLang="zh-CN" sz="1800" dirty="0" err="1">
                <a:latin typeface="Arial"/>
                <a:cs typeface="Arial"/>
              </a:rPr>
              <a:t>μ</a:t>
            </a:r>
            <a:r>
              <a:rPr lang="en-US" altLang="zh-CN" sz="1800" baseline="30000" dirty="0" err="1">
                <a:latin typeface="Arial"/>
                <a:cs typeface="Arial"/>
              </a:rPr>
              <a:t>E</a:t>
            </a:r>
            <a:r>
              <a:rPr lang="en-US" altLang="zh-CN" sz="1800" baseline="-25000" dirty="0" err="1">
                <a:latin typeface="Arial"/>
                <a:cs typeface="Arial"/>
              </a:rPr>
              <a:t>B</a:t>
            </a:r>
            <a:r>
              <a:rPr lang="en-US" altLang="zh-CN" sz="1800" dirty="0">
                <a:latin typeface="Arial"/>
                <a:cs typeface="Arial"/>
              </a:rPr>
              <a:t>,</a:t>
            </a:r>
            <a:r>
              <a:rPr lang="zh-CN" altLang="en-US" sz="1800" dirty="0">
                <a:latin typeface="Arial"/>
                <a:cs typeface="Arial"/>
              </a:rPr>
              <a:t> </a:t>
            </a:r>
            <a:r>
              <a:rPr lang="en-US" altLang="zh-CN" sz="1800" dirty="0">
                <a:latin typeface="Arial"/>
                <a:cs typeface="Arial"/>
              </a:rPr>
              <a:t>T</a:t>
            </a:r>
            <a:r>
              <a:rPr lang="en-US" altLang="zh-CN" sz="1800" baseline="-25000" dirty="0">
                <a:latin typeface="Arial"/>
                <a:cs typeface="Arial"/>
              </a:rPr>
              <a:t>E</a:t>
            </a:r>
            <a:r>
              <a:rPr lang="en-US" altLang="zh-CN" sz="1800" dirty="0">
                <a:latin typeface="Arial"/>
                <a:cs typeface="Arial"/>
              </a:rPr>
              <a:t> )=</a:t>
            </a:r>
            <a:r>
              <a:rPr lang="zh-CN" altLang="en-US" sz="1800" dirty="0">
                <a:latin typeface="Arial"/>
                <a:cs typeface="Arial"/>
              </a:rPr>
              <a:t> </a:t>
            </a:r>
            <a:r>
              <a:rPr lang="en-US" altLang="zh-CN" sz="1800" dirty="0">
                <a:latin typeface="Arial"/>
                <a:cs typeface="Arial"/>
              </a:rPr>
              <a:t>(360,</a:t>
            </a:r>
            <a:r>
              <a:rPr lang="zh-CN" altLang="en-US" sz="1800" dirty="0">
                <a:latin typeface="Arial"/>
                <a:cs typeface="Arial"/>
              </a:rPr>
              <a:t> </a:t>
            </a:r>
            <a:r>
              <a:rPr lang="en-US" altLang="zh-CN" sz="1800" dirty="0">
                <a:latin typeface="Arial"/>
                <a:cs typeface="Arial"/>
              </a:rPr>
              <a:t>162)</a:t>
            </a:r>
            <a:r>
              <a:rPr lang="zh-CN" altLang="en-US" sz="1800" dirty="0">
                <a:latin typeface="Arial"/>
                <a:cs typeface="Arial"/>
              </a:rPr>
              <a:t> </a:t>
            </a:r>
            <a:r>
              <a:rPr lang="en-US" altLang="zh-CN" sz="1800" dirty="0">
                <a:latin typeface="Arial"/>
                <a:cs typeface="Arial"/>
              </a:rPr>
              <a:t>MeV</a:t>
            </a:r>
            <a:r>
              <a:rPr lang="zh-CN" altLang="en-US" sz="1800" dirty="0">
                <a:latin typeface="Arial"/>
                <a:cs typeface="Arial"/>
              </a:rPr>
              <a:t> </a:t>
            </a:r>
            <a:r>
              <a:rPr lang="en-US" altLang="zh-CN" sz="1800" dirty="0">
                <a:latin typeface="Arial"/>
                <a:cs typeface="Arial"/>
              </a:rPr>
              <a:t>(Reweighting)</a:t>
            </a:r>
          </a:p>
          <a:p>
            <a:pPr marL="342900" indent="-342900"/>
            <a:endParaRPr lang="en-US" altLang="zh-CN" sz="1400" dirty="0">
              <a:latin typeface="Arial"/>
              <a:cs typeface="Arial"/>
            </a:endParaRPr>
          </a:p>
          <a:p>
            <a:r>
              <a:rPr lang="zh-CN" altLang="zh-CN" sz="1600" dirty="0">
                <a:latin typeface="Arial"/>
                <a:cs typeface="Arial"/>
              </a:rPr>
              <a:t>2</a:t>
            </a:r>
            <a:r>
              <a:rPr lang="en-US" altLang="zh-CN" sz="1600" dirty="0">
                <a:latin typeface="Arial"/>
                <a:cs typeface="Arial"/>
              </a:rPr>
              <a:t>):</a:t>
            </a:r>
            <a:r>
              <a:rPr lang="zh-CN" altLang="en-US" sz="1600" dirty="0">
                <a:latin typeface="Arial"/>
                <a:cs typeface="Arial"/>
              </a:rPr>
              <a:t> </a:t>
            </a:r>
            <a:r>
              <a:rPr lang="en-US" altLang="zh-CN" sz="1600" dirty="0" err="1">
                <a:latin typeface="Arial"/>
                <a:cs typeface="Arial"/>
              </a:rPr>
              <a:t>Gavai</a:t>
            </a:r>
            <a:r>
              <a:rPr lang="zh-CN" altLang="zh-CN" sz="1600" dirty="0">
                <a:latin typeface="Arial"/>
                <a:cs typeface="Arial"/>
              </a:rPr>
              <a:t>&amp;</a:t>
            </a:r>
            <a:r>
              <a:rPr lang="en-US" altLang="zh-CN" sz="1600" dirty="0">
                <a:latin typeface="Arial"/>
                <a:cs typeface="Arial"/>
              </a:rPr>
              <a:t>Gupta,</a:t>
            </a:r>
            <a:r>
              <a:rPr lang="zh-CN" altLang="en-US" sz="1600" dirty="0">
                <a:latin typeface="Arial"/>
                <a:cs typeface="Arial"/>
              </a:rPr>
              <a:t> </a:t>
            </a:r>
            <a:r>
              <a:rPr lang="en-US" altLang="zh-CN" sz="1600" dirty="0">
                <a:latin typeface="Arial"/>
                <a:cs typeface="Arial"/>
              </a:rPr>
              <a:t>NPA</a:t>
            </a:r>
            <a:r>
              <a:rPr lang="zh-CN" altLang="en-US" sz="1600" dirty="0">
                <a:latin typeface="Arial"/>
                <a:cs typeface="Arial"/>
              </a:rPr>
              <a:t> </a:t>
            </a:r>
            <a:r>
              <a:rPr lang="en-US" altLang="zh-CN" sz="1600" dirty="0">
                <a:latin typeface="Arial"/>
                <a:cs typeface="Arial"/>
              </a:rPr>
              <a:t>904,</a:t>
            </a:r>
            <a:r>
              <a:rPr lang="zh-CN" altLang="en-US" sz="1600" dirty="0">
                <a:latin typeface="Arial"/>
                <a:cs typeface="Arial"/>
              </a:rPr>
              <a:t> </a:t>
            </a:r>
            <a:r>
              <a:rPr lang="en-US" altLang="zh-CN" sz="1600" dirty="0">
                <a:latin typeface="Arial"/>
                <a:cs typeface="Arial"/>
              </a:rPr>
              <a:t>883c</a:t>
            </a:r>
            <a:r>
              <a:rPr lang="zh-CN" altLang="en-US" sz="1600" dirty="0">
                <a:latin typeface="Arial"/>
                <a:cs typeface="Arial"/>
              </a:rPr>
              <a:t> </a:t>
            </a:r>
            <a:r>
              <a:rPr lang="en-US" altLang="zh-CN" sz="1600" dirty="0">
                <a:latin typeface="Arial"/>
                <a:cs typeface="Arial"/>
              </a:rPr>
              <a:t>(2013):</a:t>
            </a:r>
          </a:p>
          <a:p>
            <a:r>
              <a:rPr lang="en-US" altLang="zh-CN" sz="1800" dirty="0">
                <a:latin typeface="Arial"/>
                <a:cs typeface="Arial"/>
              </a:rPr>
              <a:t>(</a:t>
            </a:r>
            <a:r>
              <a:rPr lang="en-US" altLang="zh-CN" sz="1800" dirty="0" err="1">
                <a:latin typeface="Arial"/>
                <a:cs typeface="Arial"/>
              </a:rPr>
              <a:t>μ</a:t>
            </a:r>
            <a:r>
              <a:rPr lang="en-US" altLang="zh-CN" sz="1800" baseline="30000" dirty="0" err="1">
                <a:latin typeface="Arial"/>
                <a:cs typeface="Arial"/>
              </a:rPr>
              <a:t>E</a:t>
            </a:r>
            <a:r>
              <a:rPr lang="en-US" altLang="zh-CN" sz="1800" baseline="-25000" dirty="0" err="1">
                <a:latin typeface="Arial"/>
                <a:cs typeface="Arial"/>
              </a:rPr>
              <a:t>B</a:t>
            </a:r>
            <a:r>
              <a:rPr lang="en-US" altLang="zh-CN" sz="1800" dirty="0">
                <a:latin typeface="Arial"/>
                <a:cs typeface="Arial"/>
              </a:rPr>
              <a:t>,</a:t>
            </a:r>
            <a:r>
              <a:rPr lang="zh-CN" altLang="en-US" sz="1800" dirty="0">
                <a:latin typeface="Arial"/>
                <a:cs typeface="Arial"/>
              </a:rPr>
              <a:t> </a:t>
            </a:r>
            <a:r>
              <a:rPr lang="en-US" altLang="zh-CN" sz="1800" dirty="0">
                <a:latin typeface="Arial"/>
                <a:cs typeface="Arial"/>
              </a:rPr>
              <a:t>T</a:t>
            </a:r>
            <a:r>
              <a:rPr lang="en-US" altLang="zh-CN" sz="1800" baseline="-25000" dirty="0">
                <a:latin typeface="Arial"/>
                <a:cs typeface="Arial"/>
              </a:rPr>
              <a:t>E</a:t>
            </a:r>
            <a:r>
              <a:rPr lang="en-US" altLang="zh-CN" sz="1800" dirty="0">
                <a:latin typeface="Arial"/>
                <a:cs typeface="Arial"/>
              </a:rPr>
              <a:t> )=</a:t>
            </a:r>
            <a:r>
              <a:rPr lang="zh-CN" altLang="en-US" sz="1800" dirty="0">
                <a:latin typeface="Arial"/>
                <a:cs typeface="Arial"/>
              </a:rPr>
              <a:t> </a:t>
            </a:r>
            <a:r>
              <a:rPr lang="en-US" altLang="zh-CN" sz="1800" dirty="0">
                <a:latin typeface="Arial"/>
                <a:cs typeface="Arial"/>
              </a:rPr>
              <a:t>(279,</a:t>
            </a:r>
            <a:r>
              <a:rPr lang="zh-CN" altLang="en-US" sz="1800" dirty="0">
                <a:latin typeface="Arial"/>
                <a:cs typeface="Arial"/>
              </a:rPr>
              <a:t> </a:t>
            </a:r>
            <a:r>
              <a:rPr lang="en-US" altLang="zh-CN" sz="1800" dirty="0">
                <a:latin typeface="Arial"/>
                <a:cs typeface="Arial"/>
              </a:rPr>
              <a:t>155)</a:t>
            </a:r>
            <a:r>
              <a:rPr lang="zh-CN" altLang="en-US" sz="1800" dirty="0">
                <a:latin typeface="Arial"/>
                <a:cs typeface="Arial"/>
              </a:rPr>
              <a:t> </a:t>
            </a:r>
            <a:r>
              <a:rPr lang="en-US" altLang="zh-CN" sz="1800" dirty="0">
                <a:latin typeface="Arial"/>
                <a:cs typeface="Arial"/>
              </a:rPr>
              <a:t>MeV</a:t>
            </a:r>
            <a:r>
              <a:rPr lang="zh-CN" altLang="en-US" sz="1800" dirty="0">
                <a:latin typeface="Arial"/>
                <a:cs typeface="Arial"/>
              </a:rPr>
              <a:t> </a:t>
            </a:r>
            <a:r>
              <a:rPr lang="en-US" altLang="zh-CN" sz="1800" dirty="0">
                <a:latin typeface="Arial"/>
                <a:cs typeface="Arial"/>
              </a:rPr>
              <a:t>(Taylor</a:t>
            </a:r>
            <a:r>
              <a:rPr lang="zh-CN" altLang="en-US" sz="1800" dirty="0">
                <a:latin typeface="Arial"/>
                <a:cs typeface="Arial"/>
              </a:rPr>
              <a:t> </a:t>
            </a:r>
            <a:r>
              <a:rPr lang="en-US" altLang="zh-CN" sz="1800" dirty="0">
                <a:latin typeface="Arial"/>
                <a:cs typeface="Arial"/>
              </a:rPr>
              <a:t>Exp.)</a:t>
            </a:r>
            <a:endParaRPr lang="zh-CN" altLang="en-US" sz="1800" dirty="0">
              <a:latin typeface="Arial"/>
              <a:cs typeface="Arial"/>
            </a:endParaRPr>
          </a:p>
          <a:p>
            <a:endParaRPr lang="zh-CN" altLang="en-US" sz="800" dirty="0">
              <a:latin typeface="Arial"/>
              <a:cs typeface="Arial"/>
            </a:endParaRPr>
          </a:p>
          <a:p>
            <a:r>
              <a:rPr lang="en-US" altLang="zh-CN" sz="1600" dirty="0">
                <a:latin typeface="Arial"/>
                <a:cs typeface="Arial"/>
              </a:rPr>
              <a:t>3):</a:t>
            </a:r>
            <a:r>
              <a:rPr lang="zh-CN" altLang="en-US" sz="1600" dirty="0">
                <a:latin typeface="Arial"/>
                <a:cs typeface="Arial"/>
              </a:rPr>
              <a:t> </a:t>
            </a:r>
            <a:r>
              <a:rPr lang="en-US" altLang="zh-CN" sz="1600" dirty="0">
                <a:latin typeface="Arial"/>
                <a:cs typeface="Arial"/>
              </a:rPr>
              <a:t>F.</a:t>
            </a:r>
            <a:r>
              <a:rPr lang="zh-CN" altLang="en-US" sz="1600" dirty="0">
                <a:latin typeface="Arial"/>
                <a:cs typeface="Arial"/>
              </a:rPr>
              <a:t> </a:t>
            </a:r>
            <a:r>
              <a:rPr lang="en-US" altLang="zh-CN" sz="1600" dirty="0" err="1">
                <a:latin typeface="Arial"/>
                <a:cs typeface="Arial"/>
              </a:rPr>
              <a:t>Karsch</a:t>
            </a:r>
            <a:r>
              <a:rPr lang="zh-CN" altLang="en-US" sz="1600" dirty="0">
                <a:latin typeface="Arial"/>
                <a:cs typeface="Arial"/>
              </a:rPr>
              <a:t> </a:t>
            </a:r>
            <a:r>
              <a:rPr lang="en-US" altLang="zh-CN" sz="1600" dirty="0">
                <a:latin typeface="Arial"/>
                <a:cs typeface="Arial"/>
              </a:rPr>
              <a:t>(</a:t>
            </a:r>
            <a:r>
              <a:rPr lang="en-US" altLang="zh-CN" sz="1600" dirty="0" err="1">
                <a:latin typeface="Arial"/>
                <a:cs typeface="Arial"/>
              </a:rPr>
              <a:t>μ</a:t>
            </a:r>
            <a:r>
              <a:rPr lang="en-US" altLang="zh-CN" sz="1600" baseline="30000" dirty="0" err="1">
                <a:latin typeface="Arial"/>
                <a:cs typeface="Arial"/>
              </a:rPr>
              <a:t>E</a:t>
            </a:r>
            <a:r>
              <a:rPr lang="en-US" altLang="zh-CN" sz="1600" baseline="-25000" dirty="0" err="1">
                <a:latin typeface="Arial"/>
                <a:cs typeface="Arial"/>
              </a:rPr>
              <a:t>B</a:t>
            </a:r>
            <a:r>
              <a:rPr lang="en-US" altLang="zh-CN" sz="1600" dirty="0">
                <a:latin typeface="Arial"/>
                <a:cs typeface="Arial"/>
              </a:rPr>
              <a:t>/</a:t>
            </a:r>
            <a:r>
              <a:rPr kumimoji="1" lang="en-US" altLang="zh-CN" sz="1600" dirty="0">
                <a:latin typeface="Arial"/>
                <a:cs typeface="Arial"/>
              </a:rPr>
              <a:t> T</a:t>
            </a:r>
            <a:r>
              <a:rPr kumimoji="1" lang="en-US" altLang="zh-CN" sz="1600" baseline="-25000" dirty="0">
                <a:latin typeface="Arial"/>
                <a:cs typeface="Arial"/>
              </a:rPr>
              <a:t>E</a:t>
            </a:r>
            <a:r>
              <a:rPr kumimoji="1" lang="zh-CN" altLang="en-US" sz="1600" dirty="0">
                <a:latin typeface="Arial"/>
                <a:cs typeface="Arial"/>
              </a:rPr>
              <a:t> </a:t>
            </a:r>
            <a:r>
              <a:rPr lang="en-US" altLang="zh-CN" sz="1600" dirty="0">
                <a:latin typeface="Arial"/>
                <a:cs typeface="Arial"/>
              </a:rPr>
              <a:t>&gt;2,</a:t>
            </a:r>
            <a:r>
              <a:rPr lang="zh-CN" altLang="en-US" sz="1600" dirty="0">
                <a:latin typeface="Arial"/>
                <a:cs typeface="Arial"/>
              </a:rPr>
              <a:t> </a:t>
            </a:r>
            <a:r>
              <a:rPr lang="en-US" altLang="zh-CN" sz="1600" dirty="0">
                <a:latin typeface="Arial"/>
                <a:cs typeface="Arial"/>
              </a:rPr>
              <a:t>CPOD2016)</a:t>
            </a:r>
          </a:p>
          <a:p>
            <a:endParaRPr kumimoji="1" lang="en-US" altLang="zh-CN" dirty="0">
              <a:cs typeface="Arial"/>
            </a:endParaRPr>
          </a:p>
        </p:txBody>
      </p:sp>
      <p:pic>
        <p:nvPicPr>
          <p:cNvPr id="11" name="图片 10"/>
          <p:cNvPicPr>
            <a:picLocks noChangeAspect="1"/>
          </p:cNvPicPr>
          <p:nvPr/>
        </p:nvPicPr>
        <p:blipFill>
          <a:blip r:embed="rId4"/>
          <a:stretch>
            <a:fillRect/>
          </a:stretch>
        </p:blipFill>
        <p:spPr>
          <a:xfrm>
            <a:off x="673100" y="742095"/>
            <a:ext cx="3849842" cy="2660255"/>
          </a:xfrm>
          <a:prstGeom prst="rect">
            <a:avLst/>
          </a:prstGeom>
        </p:spPr>
      </p:pic>
      <p:sp>
        <p:nvSpPr>
          <p:cNvPr id="14" name="标题 13"/>
          <p:cNvSpPr txBox="1">
            <a:spLocks noGrp="1"/>
          </p:cNvSpPr>
          <p:nvPr>
            <p:ph type="title"/>
          </p:nvPr>
        </p:nvSpPr>
        <p:spPr>
          <a:xfrm>
            <a:off x="2052150" y="-51375"/>
            <a:ext cx="5097949" cy="646331"/>
          </a:xfrm>
          <a:prstGeom prst="rect">
            <a:avLst/>
          </a:prstGeom>
          <a:noFill/>
        </p:spPr>
        <p:txBody>
          <a:bodyPr wrap="square" rtlCol="0">
            <a:spAutoFit/>
          </a:bodyPr>
          <a:lstStyle/>
          <a:p>
            <a:r>
              <a:rPr kumimoji="1" lang="en-US" altLang="zh-CN" sz="3600" dirty="0"/>
              <a:t>Status on</a:t>
            </a:r>
            <a:r>
              <a:rPr kumimoji="1" lang="zh-CN" altLang="en-US" sz="3600" dirty="0"/>
              <a:t> </a:t>
            </a:r>
            <a:r>
              <a:rPr kumimoji="1" lang="en-US" altLang="zh-CN" sz="3600" dirty="0"/>
              <a:t>Predictions</a:t>
            </a:r>
            <a:endParaRPr kumimoji="1" lang="zh-CN" altLang="en-US" sz="3600" dirty="0"/>
          </a:p>
        </p:txBody>
      </p:sp>
      <p:sp>
        <p:nvSpPr>
          <p:cNvPr id="6" name="矩形 5"/>
          <p:cNvSpPr/>
          <p:nvPr/>
        </p:nvSpPr>
        <p:spPr>
          <a:xfrm>
            <a:off x="4572000" y="3429000"/>
            <a:ext cx="4572000" cy="2369880"/>
          </a:xfrm>
          <a:prstGeom prst="rect">
            <a:avLst/>
          </a:prstGeom>
        </p:spPr>
        <p:txBody>
          <a:bodyPr>
            <a:spAutoFit/>
          </a:bodyPr>
          <a:lstStyle/>
          <a:p>
            <a:pPr marL="342900" indent="-342900"/>
            <a:r>
              <a:rPr lang="en-US" altLang="zh-CN" sz="2000" b="1" dirty="0">
                <a:solidFill>
                  <a:srgbClr val="000090"/>
                </a:solidFill>
                <a:latin typeface="Arial"/>
                <a:cs typeface="Arial"/>
              </a:rPr>
              <a:t>DSE:</a:t>
            </a:r>
            <a:endParaRPr lang="zh-CN" altLang="en-US" sz="2000" b="1" dirty="0">
              <a:solidFill>
                <a:srgbClr val="000090"/>
              </a:solidFill>
              <a:latin typeface="Arial"/>
              <a:cs typeface="Arial"/>
            </a:endParaRPr>
          </a:p>
          <a:p>
            <a:pPr marL="342900" indent="-342900"/>
            <a:r>
              <a:rPr lang="en-US" altLang="zh-CN" sz="1600" dirty="0">
                <a:solidFill>
                  <a:srgbClr val="000090"/>
                </a:solidFill>
                <a:latin typeface="Arial"/>
                <a:cs typeface="Arial"/>
              </a:rPr>
              <a:t>1):</a:t>
            </a:r>
            <a:r>
              <a:rPr lang="zh-CN" altLang="en-US" sz="1600" dirty="0">
                <a:solidFill>
                  <a:srgbClr val="000090"/>
                </a:solidFill>
                <a:latin typeface="Arial"/>
                <a:cs typeface="Arial"/>
              </a:rPr>
              <a:t> </a:t>
            </a:r>
            <a:r>
              <a:rPr lang="en-US" altLang="zh-CN" sz="1600" dirty="0">
                <a:solidFill>
                  <a:srgbClr val="000090"/>
                </a:solidFill>
                <a:latin typeface="Arial"/>
                <a:cs typeface="Arial"/>
              </a:rPr>
              <a:t>Y.</a:t>
            </a:r>
            <a:r>
              <a:rPr lang="zh-CN" altLang="en-US" sz="1600" dirty="0">
                <a:solidFill>
                  <a:srgbClr val="000090"/>
                </a:solidFill>
                <a:latin typeface="Arial"/>
                <a:cs typeface="Arial"/>
              </a:rPr>
              <a:t> </a:t>
            </a:r>
            <a:r>
              <a:rPr lang="en-US" altLang="zh-CN" sz="1600" dirty="0">
                <a:solidFill>
                  <a:srgbClr val="000090"/>
                </a:solidFill>
                <a:latin typeface="Arial"/>
                <a:cs typeface="Arial"/>
              </a:rPr>
              <a:t>X. Liu, et</a:t>
            </a:r>
            <a:r>
              <a:rPr lang="zh-CN" altLang="en-US" sz="1600" dirty="0">
                <a:solidFill>
                  <a:srgbClr val="000090"/>
                </a:solidFill>
                <a:latin typeface="Arial"/>
                <a:cs typeface="Arial"/>
              </a:rPr>
              <a:t> </a:t>
            </a:r>
            <a:r>
              <a:rPr lang="en-US" altLang="zh-CN" sz="1600" dirty="0">
                <a:solidFill>
                  <a:srgbClr val="000090"/>
                </a:solidFill>
                <a:latin typeface="Arial"/>
                <a:cs typeface="Arial"/>
              </a:rPr>
              <a:t>al.</a:t>
            </a:r>
            <a:r>
              <a:rPr lang="zh-CN" altLang="en-US" sz="1600" dirty="0">
                <a:solidFill>
                  <a:srgbClr val="000090"/>
                </a:solidFill>
                <a:latin typeface="Arial"/>
                <a:cs typeface="Arial"/>
              </a:rPr>
              <a:t>,</a:t>
            </a:r>
            <a:r>
              <a:rPr lang="en-US" altLang="zh-CN" sz="1600" dirty="0">
                <a:solidFill>
                  <a:srgbClr val="000090"/>
                </a:solidFill>
                <a:latin typeface="Arial"/>
                <a:cs typeface="Arial"/>
              </a:rPr>
              <a:t> PRD90,</a:t>
            </a:r>
            <a:r>
              <a:rPr lang="zh-CN" altLang="en-US" sz="1600" dirty="0">
                <a:solidFill>
                  <a:srgbClr val="000090"/>
                </a:solidFill>
                <a:latin typeface="Arial"/>
                <a:cs typeface="Arial"/>
              </a:rPr>
              <a:t> </a:t>
            </a:r>
            <a:r>
              <a:rPr lang="en-US" altLang="zh-CN" sz="1600" dirty="0">
                <a:solidFill>
                  <a:srgbClr val="000090"/>
                </a:solidFill>
                <a:latin typeface="Arial"/>
                <a:cs typeface="Arial"/>
              </a:rPr>
              <a:t>076006(2014):</a:t>
            </a:r>
            <a:endParaRPr lang="zh-CN" altLang="en-US" sz="1600" dirty="0">
              <a:solidFill>
                <a:srgbClr val="000090"/>
              </a:solidFill>
              <a:latin typeface="Arial"/>
              <a:cs typeface="Arial"/>
            </a:endParaRPr>
          </a:p>
          <a:p>
            <a:pPr marL="342900" indent="-342900"/>
            <a:r>
              <a:rPr lang="zh-CN" altLang="en-US" dirty="0">
                <a:latin typeface="Arial"/>
                <a:cs typeface="Arial"/>
              </a:rPr>
              <a:t>    </a:t>
            </a:r>
            <a:r>
              <a:rPr lang="en-US" altLang="zh-CN" sz="1800" dirty="0">
                <a:latin typeface="Arial"/>
                <a:cs typeface="Arial"/>
              </a:rPr>
              <a:t>(</a:t>
            </a:r>
            <a:r>
              <a:rPr lang="en-US" altLang="zh-CN" sz="1800" dirty="0" err="1">
                <a:latin typeface="Arial"/>
                <a:cs typeface="Arial"/>
              </a:rPr>
              <a:t>μ</a:t>
            </a:r>
            <a:r>
              <a:rPr lang="en-US" altLang="zh-CN" sz="1800" baseline="30000" dirty="0" err="1">
                <a:latin typeface="Arial"/>
                <a:cs typeface="Arial"/>
              </a:rPr>
              <a:t>E</a:t>
            </a:r>
            <a:r>
              <a:rPr lang="en-US" altLang="zh-CN" sz="1800" baseline="-25000" dirty="0" err="1">
                <a:latin typeface="Arial"/>
                <a:cs typeface="Arial"/>
              </a:rPr>
              <a:t>B</a:t>
            </a:r>
            <a:r>
              <a:rPr lang="en-US" altLang="zh-CN" sz="1800" dirty="0">
                <a:latin typeface="Arial"/>
                <a:cs typeface="Arial"/>
              </a:rPr>
              <a:t>,</a:t>
            </a:r>
            <a:r>
              <a:rPr lang="zh-CN" altLang="en-US" sz="1800" dirty="0">
                <a:latin typeface="Arial"/>
                <a:cs typeface="Arial"/>
              </a:rPr>
              <a:t> </a:t>
            </a:r>
            <a:r>
              <a:rPr lang="en-US" altLang="zh-CN" sz="1800" dirty="0">
                <a:latin typeface="Arial"/>
                <a:cs typeface="Arial"/>
              </a:rPr>
              <a:t>T</a:t>
            </a:r>
            <a:r>
              <a:rPr lang="en-US" altLang="zh-CN" sz="1800" baseline="30000" dirty="0">
                <a:latin typeface="Arial"/>
                <a:cs typeface="Arial"/>
              </a:rPr>
              <a:t>E </a:t>
            </a:r>
            <a:r>
              <a:rPr lang="en-US" altLang="zh-CN" sz="1800" dirty="0">
                <a:latin typeface="Arial"/>
                <a:cs typeface="Arial"/>
              </a:rPr>
              <a:t>) =</a:t>
            </a:r>
            <a:r>
              <a:rPr lang="zh-CN" altLang="en-US" sz="1800" dirty="0">
                <a:latin typeface="Arial"/>
                <a:cs typeface="Arial"/>
              </a:rPr>
              <a:t> </a:t>
            </a:r>
            <a:r>
              <a:rPr lang="en-US" altLang="zh-CN" sz="1800" dirty="0">
                <a:latin typeface="Arial"/>
                <a:cs typeface="Arial"/>
              </a:rPr>
              <a:t>(372,</a:t>
            </a:r>
            <a:r>
              <a:rPr lang="zh-CN" altLang="en-US" sz="1800" dirty="0">
                <a:latin typeface="Arial"/>
                <a:cs typeface="Arial"/>
              </a:rPr>
              <a:t> </a:t>
            </a:r>
            <a:r>
              <a:rPr lang="en-US" altLang="zh-CN" sz="1800" dirty="0">
                <a:latin typeface="Arial"/>
                <a:cs typeface="Arial"/>
              </a:rPr>
              <a:t>129</a:t>
            </a:r>
            <a:r>
              <a:rPr lang="zh-CN" altLang="en-US" sz="1800" dirty="0">
                <a:latin typeface="Arial"/>
                <a:cs typeface="Arial"/>
              </a:rPr>
              <a:t> </a:t>
            </a:r>
            <a:r>
              <a:rPr lang="en-US" altLang="zh-CN" sz="1800" dirty="0">
                <a:latin typeface="Arial"/>
                <a:cs typeface="Arial"/>
              </a:rPr>
              <a:t>)</a:t>
            </a:r>
            <a:r>
              <a:rPr lang="zh-CN" altLang="en-US" sz="1800" dirty="0">
                <a:latin typeface="Arial"/>
                <a:cs typeface="Arial"/>
              </a:rPr>
              <a:t> </a:t>
            </a:r>
            <a:r>
              <a:rPr lang="en-US" altLang="zh-CN" sz="1800" dirty="0">
                <a:latin typeface="Arial"/>
                <a:cs typeface="Arial"/>
              </a:rPr>
              <a:t>MeV</a:t>
            </a:r>
          </a:p>
          <a:p>
            <a:pPr marL="342900" indent="-342900"/>
            <a:endParaRPr lang="en-US" altLang="zh-CN" sz="800" b="1" dirty="0">
              <a:solidFill>
                <a:srgbClr val="000090"/>
              </a:solidFill>
              <a:latin typeface="Arial"/>
              <a:cs typeface="Arial"/>
            </a:endParaRPr>
          </a:p>
          <a:p>
            <a:pPr marL="342900" indent="-342900"/>
            <a:r>
              <a:rPr lang="en-US" altLang="zh-CN" sz="1600" dirty="0">
                <a:solidFill>
                  <a:srgbClr val="000090"/>
                </a:solidFill>
                <a:latin typeface="Arial"/>
                <a:cs typeface="Arial"/>
              </a:rPr>
              <a:t>2): Hong-</a:t>
            </a:r>
            <a:r>
              <a:rPr lang="en-US" altLang="zh-CN" sz="1600" dirty="0" err="1">
                <a:solidFill>
                  <a:srgbClr val="000090"/>
                </a:solidFill>
                <a:latin typeface="Arial"/>
                <a:cs typeface="Arial"/>
              </a:rPr>
              <a:t>shi</a:t>
            </a:r>
            <a:r>
              <a:rPr lang="zh-CN" altLang="en-US" sz="1600" dirty="0">
                <a:solidFill>
                  <a:srgbClr val="000090"/>
                </a:solidFill>
                <a:latin typeface="Arial"/>
                <a:cs typeface="Arial"/>
              </a:rPr>
              <a:t> </a:t>
            </a:r>
            <a:r>
              <a:rPr lang="en-US" altLang="zh-CN" sz="1600" dirty="0" err="1">
                <a:solidFill>
                  <a:srgbClr val="000090"/>
                </a:solidFill>
                <a:latin typeface="Arial"/>
                <a:cs typeface="Arial"/>
              </a:rPr>
              <a:t>Zong</a:t>
            </a:r>
            <a:r>
              <a:rPr lang="zh-CN" altLang="en-US" sz="1600" dirty="0">
                <a:solidFill>
                  <a:srgbClr val="000090"/>
                </a:solidFill>
                <a:latin typeface="Arial"/>
                <a:cs typeface="Arial"/>
              </a:rPr>
              <a:t> </a:t>
            </a:r>
            <a:r>
              <a:rPr lang="en-US" altLang="zh-CN" sz="1600" dirty="0">
                <a:solidFill>
                  <a:srgbClr val="000090"/>
                </a:solidFill>
                <a:latin typeface="Arial"/>
                <a:cs typeface="Arial"/>
              </a:rPr>
              <a:t>et</a:t>
            </a:r>
            <a:r>
              <a:rPr lang="zh-CN" altLang="en-US" sz="1600" dirty="0">
                <a:solidFill>
                  <a:srgbClr val="000090"/>
                </a:solidFill>
                <a:latin typeface="Arial"/>
                <a:cs typeface="Arial"/>
              </a:rPr>
              <a:t> </a:t>
            </a:r>
            <a:r>
              <a:rPr lang="en-US" altLang="zh-CN" sz="1600" dirty="0">
                <a:solidFill>
                  <a:srgbClr val="000090"/>
                </a:solidFill>
                <a:latin typeface="Arial"/>
                <a:cs typeface="Arial"/>
              </a:rPr>
              <a:t>al.,</a:t>
            </a:r>
            <a:r>
              <a:rPr lang="zh-CN" altLang="en-US" sz="1600" dirty="0">
                <a:solidFill>
                  <a:srgbClr val="000090"/>
                </a:solidFill>
                <a:latin typeface="Arial"/>
                <a:cs typeface="Arial"/>
              </a:rPr>
              <a:t> </a:t>
            </a:r>
            <a:r>
              <a:rPr lang="en-US" altLang="zh-CN" sz="1600" dirty="0">
                <a:solidFill>
                  <a:srgbClr val="000090"/>
                </a:solidFill>
                <a:latin typeface="Arial"/>
                <a:cs typeface="Arial"/>
              </a:rPr>
              <a:t>JHEP 07,</a:t>
            </a:r>
            <a:r>
              <a:rPr lang="zh-CN" altLang="en-US" sz="1600" dirty="0">
                <a:solidFill>
                  <a:srgbClr val="000090"/>
                </a:solidFill>
                <a:latin typeface="Arial"/>
                <a:cs typeface="Arial"/>
              </a:rPr>
              <a:t> </a:t>
            </a:r>
            <a:r>
              <a:rPr lang="en-US" altLang="zh-CN" sz="1600" dirty="0">
                <a:solidFill>
                  <a:srgbClr val="000090"/>
                </a:solidFill>
                <a:latin typeface="Arial"/>
                <a:cs typeface="Arial"/>
              </a:rPr>
              <a:t>014(2014):</a:t>
            </a:r>
          </a:p>
          <a:p>
            <a:pPr marL="342900" indent="-342900"/>
            <a:r>
              <a:rPr lang="zh-CN" altLang="en-US" sz="1800" dirty="0">
                <a:solidFill>
                  <a:srgbClr val="000090"/>
                </a:solidFill>
                <a:latin typeface="Arial"/>
                <a:cs typeface="Arial"/>
              </a:rPr>
              <a:t>   </a:t>
            </a:r>
            <a:r>
              <a:rPr lang="en-US" altLang="zh-CN" sz="1800" dirty="0">
                <a:solidFill>
                  <a:srgbClr val="000090"/>
                </a:solidFill>
                <a:latin typeface="Arial"/>
                <a:cs typeface="Arial"/>
              </a:rPr>
              <a:t>(</a:t>
            </a:r>
            <a:r>
              <a:rPr lang="en-US" altLang="zh-CN" sz="1800" dirty="0" err="1">
                <a:latin typeface="Arial"/>
                <a:cs typeface="Arial"/>
              </a:rPr>
              <a:t>μ</a:t>
            </a:r>
            <a:r>
              <a:rPr lang="en-US" altLang="zh-CN" sz="1800" baseline="30000" dirty="0" err="1">
                <a:latin typeface="Arial"/>
                <a:cs typeface="Arial"/>
              </a:rPr>
              <a:t>E</a:t>
            </a:r>
            <a:r>
              <a:rPr lang="en-US" altLang="zh-CN" sz="1800" baseline="-25000" dirty="0" err="1">
                <a:latin typeface="Arial"/>
                <a:cs typeface="Arial"/>
              </a:rPr>
              <a:t>B</a:t>
            </a:r>
            <a:r>
              <a:rPr lang="en-US" altLang="zh-CN" sz="1800" dirty="0">
                <a:latin typeface="Arial"/>
                <a:cs typeface="Arial"/>
              </a:rPr>
              <a:t>,</a:t>
            </a:r>
            <a:r>
              <a:rPr lang="zh-CN" altLang="en-US" sz="1800" dirty="0">
                <a:latin typeface="Arial"/>
                <a:cs typeface="Arial"/>
              </a:rPr>
              <a:t> </a:t>
            </a:r>
            <a:r>
              <a:rPr lang="en-US" altLang="zh-CN" sz="1800" dirty="0">
                <a:latin typeface="Arial"/>
                <a:cs typeface="Arial"/>
              </a:rPr>
              <a:t>T</a:t>
            </a:r>
            <a:r>
              <a:rPr lang="en-US" altLang="zh-CN" sz="1800" baseline="-25000" dirty="0">
                <a:latin typeface="Arial"/>
                <a:cs typeface="Arial"/>
              </a:rPr>
              <a:t>E</a:t>
            </a:r>
            <a:r>
              <a:rPr lang="en-US" altLang="zh-CN" sz="1800" dirty="0">
                <a:latin typeface="Arial"/>
                <a:cs typeface="Arial"/>
              </a:rPr>
              <a:t> )=</a:t>
            </a:r>
            <a:r>
              <a:rPr lang="zh-CN" altLang="en-US" sz="1800" dirty="0">
                <a:latin typeface="Arial"/>
                <a:cs typeface="Arial"/>
              </a:rPr>
              <a:t> </a:t>
            </a:r>
            <a:r>
              <a:rPr lang="en-US" altLang="zh-CN" sz="1800" dirty="0">
                <a:latin typeface="Arial"/>
                <a:cs typeface="Arial"/>
              </a:rPr>
              <a:t>(405,</a:t>
            </a:r>
            <a:r>
              <a:rPr lang="zh-CN" altLang="en-US" sz="1800" dirty="0">
                <a:latin typeface="Arial"/>
                <a:cs typeface="Arial"/>
              </a:rPr>
              <a:t> </a:t>
            </a:r>
            <a:r>
              <a:rPr lang="en-US" altLang="zh-CN" sz="1800" dirty="0">
                <a:latin typeface="Arial"/>
                <a:cs typeface="Arial"/>
              </a:rPr>
              <a:t>127)</a:t>
            </a:r>
            <a:r>
              <a:rPr lang="zh-CN" altLang="en-US" sz="1800" dirty="0">
                <a:latin typeface="Arial"/>
                <a:cs typeface="Arial"/>
              </a:rPr>
              <a:t> </a:t>
            </a:r>
            <a:r>
              <a:rPr lang="en-US" altLang="zh-CN" sz="1800" dirty="0">
                <a:latin typeface="Arial"/>
                <a:cs typeface="Arial"/>
              </a:rPr>
              <a:t>MeV</a:t>
            </a:r>
          </a:p>
          <a:p>
            <a:pPr marL="342900" indent="-342900"/>
            <a:endParaRPr kumimoji="1" lang="en-US" altLang="zh-CN" sz="800" dirty="0">
              <a:latin typeface="Arial"/>
              <a:cs typeface="Arial"/>
            </a:endParaRPr>
          </a:p>
          <a:p>
            <a:r>
              <a:rPr lang="en-US" altLang="zh-CN" sz="1600" dirty="0">
                <a:solidFill>
                  <a:srgbClr val="000090"/>
                </a:solidFill>
                <a:latin typeface="Arial"/>
                <a:cs typeface="Arial"/>
              </a:rPr>
              <a:t>3):</a:t>
            </a:r>
            <a:r>
              <a:rPr lang="zh-CN" altLang="en-US" sz="1600" dirty="0">
                <a:solidFill>
                  <a:srgbClr val="000090"/>
                </a:solidFill>
                <a:latin typeface="Arial"/>
                <a:cs typeface="Arial"/>
              </a:rPr>
              <a:t> </a:t>
            </a:r>
            <a:r>
              <a:rPr lang="en-US" altLang="zh-CN" sz="1600" dirty="0">
                <a:solidFill>
                  <a:srgbClr val="000090"/>
                </a:solidFill>
                <a:latin typeface="Arial"/>
                <a:cs typeface="Arial"/>
              </a:rPr>
              <a:t>C.</a:t>
            </a:r>
            <a:r>
              <a:rPr lang="zh-CN" altLang="en-US" sz="1600" dirty="0">
                <a:solidFill>
                  <a:srgbClr val="000090"/>
                </a:solidFill>
                <a:latin typeface="Arial"/>
                <a:cs typeface="Arial"/>
              </a:rPr>
              <a:t> </a:t>
            </a:r>
            <a:r>
              <a:rPr lang="en-US" altLang="zh-CN" sz="1600" dirty="0">
                <a:solidFill>
                  <a:srgbClr val="000090"/>
                </a:solidFill>
                <a:latin typeface="Arial"/>
                <a:cs typeface="Arial"/>
              </a:rPr>
              <a:t>S.</a:t>
            </a:r>
            <a:r>
              <a:rPr lang="zh-CN" altLang="en-US" sz="1600" dirty="0">
                <a:solidFill>
                  <a:srgbClr val="000090"/>
                </a:solidFill>
                <a:latin typeface="Arial"/>
                <a:cs typeface="Arial"/>
              </a:rPr>
              <a:t> </a:t>
            </a:r>
            <a:r>
              <a:rPr lang="en-US" altLang="zh-CN" sz="1600" dirty="0">
                <a:solidFill>
                  <a:srgbClr val="000090"/>
                </a:solidFill>
                <a:latin typeface="Arial"/>
                <a:cs typeface="Arial"/>
              </a:rPr>
              <a:t>Fischer</a:t>
            </a:r>
            <a:r>
              <a:rPr lang="zh-CN" altLang="en-US" sz="1600" dirty="0">
                <a:solidFill>
                  <a:srgbClr val="000090"/>
                </a:solidFill>
                <a:latin typeface="Arial"/>
                <a:cs typeface="Arial"/>
              </a:rPr>
              <a:t> </a:t>
            </a:r>
            <a:r>
              <a:rPr lang="en-US" altLang="zh-CN" sz="1600" dirty="0">
                <a:solidFill>
                  <a:srgbClr val="000090"/>
                </a:solidFill>
                <a:latin typeface="Arial"/>
                <a:cs typeface="Arial"/>
              </a:rPr>
              <a:t>et</a:t>
            </a:r>
            <a:r>
              <a:rPr lang="zh-CN" altLang="en-US" sz="1600" dirty="0">
                <a:solidFill>
                  <a:srgbClr val="000090"/>
                </a:solidFill>
                <a:latin typeface="Arial"/>
                <a:cs typeface="Arial"/>
              </a:rPr>
              <a:t> </a:t>
            </a:r>
            <a:r>
              <a:rPr lang="en-US" altLang="zh-CN" sz="1600" dirty="0">
                <a:solidFill>
                  <a:srgbClr val="000090"/>
                </a:solidFill>
                <a:latin typeface="Arial"/>
                <a:cs typeface="Arial"/>
              </a:rPr>
              <a:t>al.</a:t>
            </a:r>
            <a:r>
              <a:rPr lang="zh-CN" altLang="en-US" sz="1600" dirty="0">
                <a:solidFill>
                  <a:srgbClr val="000090"/>
                </a:solidFill>
                <a:latin typeface="Arial"/>
                <a:cs typeface="Arial"/>
              </a:rPr>
              <a:t>,</a:t>
            </a:r>
            <a:r>
              <a:rPr lang="en-US" altLang="zh-CN" sz="1600" dirty="0">
                <a:solidFill>
                  <a:srgbClr val="000090"/>
                </a:solidFill>
                <a:latin typeface="Arial"/>
                <a:cs typeface="Arial"/>
              </a:rPr>
              <a:t> PRD90,</a:t>
            </a:r>
            <a:r>
              <a:rPr lang="zh-CN" altLang="en-US" sz="1600" dirty="0">
                <a:solidFill>
                  <a:srgbClr val="000090"/>
                </a:solidFill>
                <a:latin typeface="Arial"/>
                <a:cs typeface="Arial"/>
              </a:rPr>
              <a:t> </a:t>
            </a:r>
            <a:r>
              <a:rPr lang="en-US" altLang="zh-CN" sz="1600" dirty="0">
                <a:solidFill>
                  <a:srgbClr val="000090"/>
                </a:solidFill>
                <a:latin typeface="Arial"/>
                <a:cs typeface="Arial"/>
              </a:rPr>
              <a:t>034022(2014):</a:t>
            </a:r>
            <a:endParaRPr lang="zh-CN" altLang="en-US" sz="1600" dirty="0">
              <a:solidFill>
                <a:srgbClr val="000090"/>
              </a:solidFill>
              <a:latin typeface="Arial"/>
              <a:cs typeface="Arial"/>
            </a:endParaRPr>
          </a:p>
          <a:p>
            <a:pPr marL="342900" indent="-342900"/>
            <a:r>
              <a:rPr lang="zh-CN" altLang="en-US" sz="1800" dirty="0">
                <a:latin typeface="Arial"/>
                <a:cs typeface="Arial"/>
              </a:rPr>
              <a:t>    </a:t>
            </a:r>
            <a:r>
              <a:rPr lang="en-US" altLang="zh-CN" sz="1800" dirty="0">
                <a:latin typeface="Arial"/>
                <a:cs typeface="Arial"/>
              </a:rPr>
              <a:t>(</a:t>
            </a:r>
            <a:r>
              <a:rPr lang="en-US" altLang="zh-CN" sz="1800" dirty="0" err="1">
                <a:latin typeface="Arial"/>
                <a:cs typeface="Arial"/>
              </a:rPr>
              <a:t>μ</a:t>
            </a:r>
            <a:r>
              <a:rPr lang="en-US" altLang="zh-CN" sz="1800" baseline="30000" dirty="0" err="1">
                <a:latin typeface="Arial"/>
                <a:cs typeface="Arial"/>
              </a:rPr>
              <a:t>E</a:t>
            </a:r>
            <a:r>
              <a:rPr lang="en-US" altLang="zh-CN" sz="1800" baseline="-25000" dirty="0" err="1">
                <a:latin typeface="Arial"/>
                <a:cs typeface="Arial"/>
              </a:rPr>
              <a:t>B</a:t>
            </a:r>
            <a:r>
              <a:rPr lang="en-US" altLang="zh-CN" sz="1800" dirty="0">
                <a:latin typeface="Arial"/>
                <a:cs typeface="Arial"/>
              </a:rPr>
              <a:t>,</a:t>
            </a:r>
            <a:r>
              <a:rPr lang="zh-CN" altLang="en-US" sz="1800" dirty="0">
                <a:latin typeface="Arial"/>
                <a:cs typeface="Arial"/>
              </a:rPr>
              <a:t> </a:t>
            </a:r>
            <a:r>
              <a:rPr lang="en-US" altLang="zh-CN" sz="1800" dirty="0">
                <a:latin typeface="Arial"/>
                <a:cs typeface="Arial"/>
              </a:rPr>
              <a:t>T</a:t>
            </a:r>
            <a:r>
              <a:rPr lang="en-US" altLang="zh-CN" sz="1800" baseline="30000" dirty="0">
                <a:latin typeface="Arial"/>
                <a:cs typeface="Arial"/>
              </a:rPr>
              <a:t>E </a:t>
            </a:r>
            <a:r>
              <a:rPr lang="en-US" altLang="zh-CN" sz="1800" dirty="0">
                <a:latin typeface="Arial"/>
                <a:cs typeface="Arial"/>
              </a:rPr>
              <a:t>) =</a:t>
            </a:r>
            <a:r>
              <a:rPr lang="zh-CN" altLang="en-US" sz="1800" dirty="0">
                <a:latin typeface="Arial"/>
                <a:cs typeface="Arial"/>
              </a:rPr>
              <a:t> </a:t>
            </a:r>
            <a:r>
              <a:rPr lang="en-US" altLang="zh-CN" sz="1800" dirty="0">
                <a:latin typeface="Arial"/>
                <a:cs typeface="Arial"/>
              </a:rPr>
              <a:t>(504,</a:t>
            </a:r>
            <a:r>
              <a:rPr lang="zh-CN" altLang="en-US" sz="1800" dirty="0">
                <a:latin typeface="Arial"/>
                <a:cs typeface="Arial"/>
              </a:rPr>
              <a:t> </a:t>
            </a:r>
            <a:r>
              <a:rPr lang="en-US" altLang="zh-CN" sz="1800" dirty="0">
                <a:latin typeface="Arial"/>
                <a:cs typeface="Arial"/>
              </a:rPr>
              <a:t>115)</a:t>
            </a:r>
            <a:r>
              <a:rPr lang="zh-CN" altLang="en-US" sz="1800" dirty="0">
                <a:latin typeface="Arial"/>
                <a:cs typeface="Arial"/>
              </a:rPr>
              <a:t> </a:t>
            </a:r>
            <a:r>
              <a:rPr lang="en-US" altLang="zh-CN" sz="1800" dirty="0">
                <a:latin typeface="Arial"/>
                <a:cs typeface="Arial"/>
              </a:rPr>
              <a:t>MeV</a:t>
            </a:r>
            <a:endParaRPr kumimoji="1" lang="en-US" altLang="zh-CN" sz="1800" dirty="0">
              <a:latin typeface="Arial"/>
              <a:cs typeface="Arial"/>
            </a:endParaRPr>
          </a:p>
        </p:txBody>
      </p:sp>
      <p:sp>
        <p:nvSpPr>
          <p:cNvPr id="9" name="文本框 8"/>
          <p:cNvSpPr txBox="1"/>
          <p:nvPr/>
        </p:nvSpPr>
        <p:spPr>
          <a:xfrm>
            <a:off x="1154167" y="2670145"/>
            <a:ext cx="1651414" cy="400110"/>
          </a:xfrm>
          <a:prstGeom prst="rect">
            <a:avLst/>
          </a:prstGeom>
          <a:noFill/>
        </p:spPr>
        <p:txBody>
          <a:bodyPr wrap="none" rtlCol="0">
            <a:spAutoFit/>
          </a:bodyPr>
          <a:lstStyle/>
          <a:p>
            <a:r>
              <a:rPr kumimoji="1" lang="en-US" altLang="zh-CN" sz="2000" b="1" dirty="0">
                <a:latin typeface="Arial"/>
                <a:ea typeface="+mj-ea"/>
                <a:cs typeface="Arial"/>
              </a:rPr>
              <a:t>Lattice</a:t>
            </a:r>
            <a:r>
              <a:rPr kumimoji="1" lang="zh-CN" altLang="en-US" sz="2000" b="1" dirty="0">
                <a:latin typeface="Arial"/>
                <a:ea typeface="+mj-ea"/>
                <a:cs typeface="Arial"/>
              </a:rPr>
              <a:t> </a:t>
            </a:r>
            <a:r>
              <a:rPr kumimoji="1" lang="en-US" altLang="zh-CN" sz="2000" b="1" dirty="0">
                <a:latin typeface="Arial"/>
                <a:ea typeface="+mj-ea"/>
                <a:cs typeface="Arial"/>
              </a:rPr>
              <a:t>QCD</a:t>
            </a:r>
            <a:endParaRPr kumimoji="1" lang="zh-CN" altLang="en-US" sz="2000" b="1" dirty="0">
              <a:latin typeface="Arial"/>
              <a:ea typeface="+mj-ea"/>
              <a:cs typeface="Arial"/>
            </a:endParaRPr>
          </a:p>
        </p:txBody>
      </p:sp>
      <p:sp>
        <p:nvSpPr>
          <p:cNvPr id="16" name="文本框 15"/>
          <p:cNvSpPr txBox="1"/>
          <p:nvPr/>
        </p:nvSpPr>
        <p:spPr>
          <a:xfrm>
            <a:off x="5486400" y="2584390"/>
            <a:ext cx="713657" cy="400110"/>
          </a:xfrm>
          <a:prstGeom prst="rect">
            <a:avLst/>
          </a:prstGeom>
          <a:noFill/>
        </p:spPr>
        <p:txBody>
          <a:bodyPr wrap="none" rtlCol="0">
            <a:spAutoFit/>
          </a:bodyPr>
          <a:lstStyle/>
          <a:p>
            <a:r>
              <a:rPr kumimoji="1" lang="en-US" altLang="zh-CN" sz="2000" b="1" dirty="0">
                <a:latin typeface="Arial"/>
                <a:ea typeface="+mj-ea"/>
                <a:cs typeface="Arial"/>
              </a:rPr>
              <a:t>DSE</a:t>
            </a:r>
            <a:endParaRPr kumimoji="1" lang="zh-CN" altLang="en-US" sz="2000" b="1" dirty="0">
              <a:latin typeface="Arial"/>
              <a:ea typeface="+mj-ea"/>
              <a:cs typeface="Arial"/>
            </a:endParaRPr>
          </a:p>
        </p:txBody>
      </p:sp>
      <p:sp>
        <p:nvSpPr>
          <p:cNvPr id="10" name="文本框 9"/>
          <p:cNvSpPr txBox="1"/>
          <p:nvPr/>
        </p:nvSpPr>
        <p:spPr>
          <a:xfrm>
            <a:off x="1258355" y="6036078"/>
            <a:ext cx="6556476" cy="400110"/>
          </a:xfrm>
          <a:prstGeom prst="rect">
            <a:avLst/>
          </a:prstGeom>
          <a:noFill/>
        </p:spPr>
        <p:txBody>
          <a:bodyPr wrap="none" rtlCol="0">
            <a:spAutoFit/>
          </a:bodyPr>
          <a:lstStyle/>
          <a:p>
            <a:r>
              <a:rPr lang="en-US" altLang="zh-CN" sz="2000" dirty="0">
                <a:latin typeface="Arial"/>
                <a:cs typeface="Arial"/>
              </a:rPr>
              <a:t>μ</a:t>
            </a:r>
            <a:r>
              <a:rPr lang="en-US" altLang="zh-CN" sz="2000" baseline="30000" dirty="0">
                <a:latin typeface="Arial"/>
                <a:cs typeface="Arial"/>
              </a:rPr>
              <a:t>E</a:t>
            </a:r>
            <a:r>
              <a:rPr lang="en-US" altLang="zh-CN" sz="2000" baseline="-25000" dirty="0">
                <a:latin typeface="Arial"/>
                <a:cs typeface="Arial"/>
              </a:rPr>
              <a:t>B</a:t>
            </a:r>
            <a:r>
              <a:rPr lang="zh-CN" altLang="en-US" sz="2000" baseline="-25000" dirty="0">
                <a:latin typeface="Arial"/>
                <a:cs typeface="Arial"/>
              </a:rPr>
              <a:t> </a:t>
            </a:r>
            <a:r>
              <a:rPr lang="zh-CN" altLang="zh-CN" sz="2000" dirty="0">
                <a:latin typeface="Arial"/>
                <a:cs typeface="Arial"/>
              </a:rPr>
              <a:t>=</a:t>
            </a:r>
            <a:r>
              <a:rPr lang="en-US" altLang="zh-CN" sz="2000" dirty="0">
                <a:latin typeface="Arial"/>
                <a:cs typeface="Arial"/>
              </a:rPr>
              <a:t> </a:t>
            </a:r>
            <a:r>
              <a:rPr kumimoji="1" lang="en-US" altLang="zh-CN" sz="2000" dirty="0">
                <a:latin typeface="Arial"/>
                <a:cs typeface="Arial"/>
              </a:rPr>
              <a:t>300</a:t>
            </a:r>
            <a:r>
              <a:rPr kumimoji="1" lang="zh-CN" altLang="en-US" sz="2000" dirty="0">
                <a:latin typeface="Arial"/>
                <a:cs typeface="Arial"/>
              </a:rPr>
              <a:t> </a:t>
            </a:r>
            <a:r>
              <a:rPr kumimoji="1" lang="en-US" altLang="zh-CN" sz="2000" dirty="0">
                <a:latin typeface="Arial"/>
                <a:cs typeface="Arial"/>
              </a:rPr>
              <a:t>~ 504</a:t>
            </a:r>
            <a:r>
              <a:rPr kumimoji="1" lang="zh-CN" altLang="en-US" sz="2000" dirty="0">
                <a:latin typeface="Arial"/>
                <a:cs typeface="Arial"/>
              </a:rPr>
              <a:t> </a:t>
            </a:r>
            <a:r>
              <a:rPr kumimoji="1" lang="en-US" altLang="zh-CN" sz="2000" dirty="0">
                <a:latin typeface="Arial"/>
                <a:cs typeface="Arial"/>
              </a:rPr>
              <a:t>MeV,</a:t>
            </a:r>
            <a:r>
              <a:rPr kumimoji="1" lang="zh-CN" altLang="en-US" sz="2000" dirty="0">
                <a:latin typeface="Arial"/>
                <a:cs typeface="Arial"/>
              </a:rPr>
              <a:t> </a:t>
            </a:r>
            <a:r>
              <a:rPr kumimoji="1" lang="en-US" altLang="zh-CN" sz="2000" dirty="0">
                <a:latin typeface="Arial"/>
                <a:cs typeface="Arial"/>
              </a:rPr>
              <a:t>T</a:t>
            </a:r>
            <a:r>
              <a:rPr kumimoji="1" lang="en-US" altLang="zh-CN" sz="2000" baseline="-25000" dirty="0">
                <a:latin typeface="Arial"/>
                <a:cs typeface="Arial"/>
              </a:rPr>
              <a:t>E</a:t>
            </a:r>
            <a:r>
              <a:rPr kumimoji="1" lang="zh-CN" altLang="en-US" sz="2000" baseline="-25000" dirty="0">
                <a:latin typeface="Arial"/>
                <a:cs typeface="Arial"/>
              </a:rPr>
              <a:t> </a:t>
            </a:r>
            <a:r>
              <a:rPr kumimoji="1" lang="en-US" altLang="zh-CN" sz="2000" dirty="0">
                <a:latin typeface="Arial"/>
                <a:cs typeface="Arial"/>
              </a:rPr>
              <a:t>=</a:t>
            </a:r>
            <a:r>
              <a:rPr kumimoji="1" lang="zh-CN" altLang="en-US" sz="2000" dirty="0">
                <a:latin typeface="Arial"/>
                <a:cs typeface="Arial"/>
              </a:rPr>
              <a:t> </a:t>
            </a:r>
            <a:r>
              <a:rPr kumimoji="1" lang="en-US" altLang="zh-CN" sz="2000" dirty="0">
                <a:latin typeface="Arial"/>
                <a:cs typeface="Arial"/>
              </a:rPr>
              <a:t>115~162,</a:t>
            </a:r>
            <a:r>
              <a:rPr kumimoji="1" lang="zh-CN" altLang="en-US" sz="2000" dirty="0">
                <a:latin typeface="Arial"/>
                <a:cs typeface="Arial"/>
              </a:rPr>
              <a:t> </a:t>
            </a:r>
            <a:r>
              <a:rPr kumimoji="1" lang="en-US" altLang="zh-CN" sz="2000" dirty="0">
                <a:latin typeface="Arial"/>
                <a:cs typeface="Arial"/>
              </a:rPr>
              <a:t> </a:t>
            </a:r>
            <a:r>
              <a:rPr lang="en-US" altLang="zh-CN" sz="2000" b="1" dirty="0">
                <a:solidFill>
                  <a:srgbClr val="800000"/>
                </a:solidFill>
                <a:latin typeface="Arial"/>
                <a:cs typeface="Arial"/>
              </a:rPr>
              <a:t>μ</a:t>
            </a:r>
            <a:r>
              <a:rPr lang="en-US" altLang="zh-CN" sz="2000" b="1" baseline="30000" dirty="0">
                <a:solidFill>
                  <a:srgbClr val="800000"/>
                </a:solidFill>
                <a:latin typeface="Arial"/>
                <a:cs typeface="Arial"/>
              </a:rPr>
              <a:t>E</a:t>
            </a:r>
            <a:r>
              <a:rPr lang="en-US" altLang="zh-CN" sz="2000" b="1" baseline="-25000" dirty="0">
                <a:solidFill>
                  <a:srgbClr val="800000"/>
                </a:solidFill>
                <a:latin typeface="Arial"/>
                <a:cs typeface="Arial"/>
              </a:rPr>
              <a:t>B</a:t>
            </a:r>
            <a:r>
              <a:rPr lang="en-US" altLang="zh-CN" sz="2000" b="1" dirty="0">
                <a:solidFill>
                  <a:srgbClr val="800000"/>
                </a:solidFill>
                <a:latin typeface="Arial"/>
                <a:cs typeface="Arial"/>
              </a:rPr>
              <a:t>/</a:t>
            </a:r>
            <a:r>
              <a:rPr kumimoji="1" lang="en-US" altLang="zh-CN" sz="2000" b="1" dirty="0">
                <a:solidFill>
                  <a:srgbClr val="800000"/>
                </a:solidFill>
                <a:latin typeface="Arial"/>
                <a:cs typeface="Arial"/>
              </a:rPr>
              <a:t> T</a:t>
            </a:r>
            <a:r>
              <a:rPr kumimoji="1" lang="en-US" altLang="zh-CN" sz="2000" b="1" baseline="-25000" dirty="0">
                <a:solidFill>
                  <a:srgbClr val="800000"/>
                </a:solidFill>
                <a:latin typeface="Arial"/>
                <a:cs typeface="Arial"/>
              </a:rPr>
              <a:t>E</a:t>
            </a:r>
            <a:r>
              <a:rPr kumimoji="1" lang="zh-CN" altLang="en-US" sz="2000" b="1" dirty="0">
                <a:solidFill>
                  <a:srgbClr val="800000"/>
                </a:solidFill>
                <a:latin typeface="Arial"/>
                <a:cs typeface="Arial"/>
              </a:rPr>
              <a:t> </a:t>
            </a:r>
            <a:r>
              <a:rPr kumimoji="1" lang="en-US" altLang="zh-CN" sz="2000" b="1" dirty="0">
                <a:solidFill>
                  <a:srgbClr val="800000"/>
                </a:solidFill>
                <a:latin typeface="Arial"/>
                <a:cs typeface="Arial"/>
              </a:rPr>
              <a:t>=1.8~4.38</a:t>
            </a:r>
            <a:endParaRPr kumimoji="1" lang="zh-CN" altLang="en-US" sz="2000" b="1" dirty="0">
              <a:solidFill>
                <a:srgbClr val="800000"/>
              </a:solidFill>
              <a:latin typeface="Arial"/>
              <a:cs typeface="Arial"/>
            </a:endParaRPr>
          </a:p>
        </p:txBody>
      </p:sp>
      <p:sp>
        <p:nvSpPr>
          <p:cNvPr id="12" name="Rounded Rectangle 11"/>
          <p:cNvSpPr/>
          <p:nvPr/>
        </p:nvSpPr>
        <p:spPr>
          <a:xfrm>
            <a:off x="584200" y="708566"/>
            <a:ext cx="8051800" cy="2684267"/>
          </a:xfrm>
          <a:prstGeom prst="roundRect">
            <a:avLst>
              <a:gd name="adj" fmla="val 6220"/>
            </a:avLst>
          </a:prstGeom>
          <a:noFill/>
          <a:ln w="38100" cap="flat" cmpd="dbl" algn="ctr">
            <a:solidFill>
              <a:srgbClr val="CCFFCC"/>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Line 26"/>
          <p:cNvSpPr>
            <a:spLocks noChangeShapeType="1"/>
          </p:cNvSpPr>
          <p:nvPr/>
        </p:nvSpPr>
        <p:spPr bwMode="auto">
          <a:xfrm flipV="1">
            <a:off x="395288" y="673100"/>
            <a:ext cx="8353425" cy="0"/>
          </a:xfrm>
          <a:prstGeom prst="line">
            <a:avLst/>
          </a:prstGeom>
          <a:noFill/>
          <a:ln w="44450">
            <a:solidFill>
              <a:srgbClr val="FF6600"/>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spTree>
    <p:extLst>
      <p:ext uri="{BB962C8B-B14F-4D97-AF65-F5344CB8AC3E}">
        <p14:creationId xmlns:p14="http://schemas.microsoft.com/office/powerpoint/2010/main" val="12516458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bwMode="auto">
          <a:xfrm>
            <a:off x="685800" y="831850"/>
            <a:ext cx="7200900" cy="3816350"/>
            <a:chOff x="685800" y="838200"/>
            <a:chExt cx="7200900" cy="3816350"/>
          </a:xfrm>
        </p:grpSpPr>
        <p:pic>
          <p:nvPicPr>
            <p:cNvPr id="48136" name="Picture 7" descr="nq_particles.eps"/>
            <p:cNvPicPr>
              <a:picLocks noChangeAspect="1"/>
            </p:cNvPicPr>
            <p:nvPr/>
          </p:nvPicPr>
          <p:blipFill>
            <a:blip r:embed="rId3">
              <a:extLst>
                <a:ext uri="{28A0092B-C50C-407E-A947-70E740481C1C}">
                  <a14:useLocalDpi xmlns:a14="http://schemas.microsoft.com/office/drawing/2010/main" val="0"/>
                </a:ext>
              </a:extLst>
            </a:blip>
            <a:srcRect t="12396"/>
            <a:stretch>
              <a:fillRect/>
            </a:stretch>
          </p:blipFill>
          <p:spPr bwMode="auto">
            <a:xfrm>
              <a:off x="685800" y="838200"/>
              <a:ext cx="7200900" cy="3816350"/>
            </a:xfrm>
            <a:prstGeom prst="rect">
              <a:avLst/>
            </a:prstGeom>
            <a:noFill/>
            <a:ln>
              <a:noFill/>
            </a:ln>
          </p:spPr>
        </p:pic>
        <p:sp>
          <p:nvSpPr>
            <p:cNvPr id="48137" name="TextBox 8"/>
            <p:cNvSpPr txBox="1">
              <a:spLocks noChangeArrowheads="1"/>
            </p:cNvSpPr>
            <p:nvPr/>
          </p:nvSpPr>
          <p:spPr bwMode="auto">
            <a:xfrm>
              <a:off x="3791085" y="3733800"/>
              <a:ext cx="1254044" cy="400110"/>
            </a:xfrm>
            <a:prstGeom prst="rect">
              <a:avLst/>
            </a:prstGeom>
            <a:noFill/>
            <a:ln>
              <a:noFill/>
            </a:ln>
          </p:spPr>
          <p:txBody>
            <a:bodyPr wrap="none">
              <a:spAutoFit/>
            </a:bodyPr>
            <a:lstStyle>
              <a:lvl1pPr>
                <a:defRPr sz="3200" b="1">
                  <a:solidFill>
                    <a:schemeClr val="accent2"/>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sz="3200" b="1">
                  <a:solidFill>
                    <a:schemeClr val="accent2"/>
                  </a:solidFill>
                  <a:latin typeface="Arial" panose="020B0604020202020204" pitchFamily="34" charset="0"/>
                  <a:ea typeface="宋体" panose="02010600030101010101" pitchFamily="2" charset="-122"/>
                </a:defRPr>
              </a:lvl2pPr>
              <a:lvl3pPr marL="1143000" indent="-228600">
                <a:defRPr sz="3200" b="1">
                  <a:solidFill>
                    <a:schemeClr val="accent2"/>
                  </a:solidFill>
                  <a:latin typeface="Arial" panose="020B0604020202020204" pitchFamily="34" charset="0"/>
                  <a:ea typeface="宋体" panose="02010600030101010101" pitchFamily="2" charset="-122"/>
                </a:defRPr>
              </a:lvl3pPr>
              <a:lvl4pPr marL="1600200" indent="-228600">
                <a:defRPr sz="3200" b="1">
                  <a:solidFill>
                    <a:schemeClr val="accent2"/>
                  </a:solidFill>
                  <a:latin typeface="Arial" panose="020B0604020202020204" pitchFamily="34" charset="0"/>
                  <a:ea typeface="宋体" panose="02010600030101010101" pitchFamily="2" charset="-122"/>
                </a:defRPr>
              </a:lvl4pPr>
              <a:lvl5pPr marL="2057400" indent="-228600">
                <a:defRPr sz="3200" b="1">
                  <a:solidFill>
                    <a:schemeClr val="accent2"/>
                  </a:solidFill>
                  <a:latin typeface="Arial" panose="020B0604020202020204" pitchFamily="34" charset="0"/>
                  <a:ea typeface="宋体" panose="02010600030101010101" pitchFamily="2" charset="-122"/>
                </a:defRPr>
              </a:lvl5pPr>
              <a:lvl6pPr marL="2514600" indent="-228600" algn="ctr" fontAlgn="base">
                <a:spcBef>
                  <a:spcPct val="0"/>
                </a:spcBef>
                <a:spcAft>
                  <a:spcPct val="0"/>
                </a:spcAft>
                <a:defRPr sz="3200" b="1">
                  <a:solidFill>
                    <a:schemeClr val="accent2"/>
                  </a:solidFill>
                  <a:latin typeface="Arial" panose="020B0604020202020204" pitchFamily="34" charset="0"/>
                  <a:ea typeface="宋体" panose="02010600030101010101" pitchFamily="2" charset="-122"/>
                </a:defRPr>
              </a:lvl6pPr>
              <a:lvl7pPr marL="2971800" indent="-228600" algn="ctr" fontAlgn="base">
                <a:spcBef>
                  <a:spcPct val="0"/>
                </a:spcBef>
                <a:spcAft>
                  <a:spcPct val="0"/>
                </a:spcAft>
                <a:defRPr sz="3200" b="1">
                  <a:solidFill>
                    <a:schemeClr val="accent2"/>
                  </a:solidFill>
                  <a:latin typeface="Arial" panose="020B0604020202020204" pitchFamily="34" charset="0"/>
                  <a:ea typeface="宋体" panose="02010600030101010101" pitchFamily="2" charset="-122"/>
                </a:defRPr>
              </a:lvl7pPr>
              <a:lvl8pPr marL="3429000" indent="-228600" algn="ctr" fontAlgn="base">
                <a:spcBef>
                  <a:spcPct val="0"/>
                </a:spcBef>
                <a:spcAft>
                  <a:spcPct val="0"/>
                </a:spcAft>
                <a:defRPr sz="3200" b="1">
                  <a:solidFill>
                    <a:schemeClr val="accent2"/>
                  </a:solidFill>
                  <a:latin typeface="Arial" panose="020B0604020202020204" pitchFamily="34" charset="0"/>
                  <a:ea typeface="宋体" panose="02010600030101010101" pitchFamily="2" charset="-122"/>
                </a:defRPr>
              </a:lvl8pPr>
              <a:lvl9pPr marL="3886200" indent="-228600" algn="ctr" fontAlgn="base">
                <a:spcBef>
                  <a:spcPct val="0"/>
                </a:spcBef>
                <a:spcAft>
                  <a:spcPct val="0"/>
                </a:spcAft>
                <a:defRPr sz="3200" b="1">
                  <a:solidFill>
                    <a:schemeClr val="accent2"/>
                  </a:solidFill>
                  <a:latin typeface="Arial" panose="020B0604020202020204" pitchFamily="34" charset="0"/>
                  <a:ea typeface="宋体" panose="02010600030101010101" pitchFamily="2" charset="-122"/>
                </a:defRPr>
              </a:lvl9pPr>
            </a:lstStyle>
            <a:p>
              <a:r>
                <a:rPr lang="en-US" sz="2000"/>
                <a:t>Particles</a:t>
              </a:r>
            </a:p>
          </p:txBody>
        </p:sp>
      </p:grpSp>
      <p:sp>
        <p:nvSpPr>
          <p:cNvPr id="48131" name="Rectangle 28"/>
          <p:cNvSpPr>
            <a:spLocks noChangeArrowheads="1"/>
          </p:cNvSpPr>
          <p:nvPr/>
        </p:nvSpPr>
        <p:spPr bwMode="auto">
          <a:xfrm>
            <a:off x="2552700" y="150812"/>
            <a:ext cx="3886200" cy="534988"/>
          </a:xfrm>
          <a:prstGeom prst="rect">
            <a:avLst/>
          </a:prstGeom>
          <a:noFill/>
          <a:ln>
            <a:noFill/>
          </a:ln>
        </p:spPr>
        <p:txBody>
          <a:bodyPr lIns="91173" tIns="45587" rIns="91173" bIns="45587" anchor="ctr"/>
          <a:lstStyle/>
          <a:p>
            <a:r>
              <a:rPr lang="en-US" altLang="zh-CN" dirty="0">
                <a:solidFill>
                  <a:srgbClr val="0070C0"/>
                </a:solidFill>
                <a:latin typeface="+mj-lt"/>
              </a:rPr>
              <a:t>NCQ Scaling Test </a:t>
            </a:r>
            <a:endParaRPr lang="el-GR" altLang="zh-CN" dirty="0">
              <a:solidFill>
                <a:srgbClr val="0070C0"/>
              </a:solidFill>
              <a:latin typeface="+mj-lt"/>
            </a:endParaRPr>
          </a:p>
        </p:txBody>
      </p:sp>
      <p:sp>
        <p:nvSpPr>
          <p:cNvPr id="48132" name="Rectangle 4"/>
          <p:cNvSpPr txBox="1">
            <a:spLocks noChangeArrowheads="1"/>
          </p:cNvSpPr>
          <p:nvPr/>
        </p:nvSpPr>
        <p:spPr bwMode="auto">
          <a:xfrm>
            <a:off x="304800" y="4648200"/>
            <a:ext cx="8382000" cy="1752600"/>
          </a:xfrm>
          <a:prstGeom prst="rect">
            <a:avLst/>
          </a:prstGeom>
          <a:noFill/>
          <a:ln w="25400">
            <a:solidFill>
              <a:schemeClr val="tx1"/>
            </a:solidFill>
            <a:miter lim="800000"/>
          </a:ln>
        </p:spPr>
        <p:txBody>
          <a:bodyPr rIns="35717"/>
          <a:lstStyle>
            <a:lvl1pPr marL="342900" indent="-342900">
              <a:defRPr sz="3200" b="1">
                <a:solidFill>
                  <a:schemeClr val="accent2"/>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sz="3200" b="1">
                <a:solidFill>
                  <a:schemeClr val="accent2"/>
                </a:solidFill>
                <a:latin typeface="Arial" panose="020B0604020202020204" pitchFamily="34" charset="0"/>
                <a:ea typeface="宋体" panose="02010600030101010101" pitchFamily="2" charset="-122"/>
              </a:defRPr>
            </a:lvl2pPr>
            <a:lvl3pPr marL="1143000" indent="-228600">
              <a:defRPr sz="3200" b="1">
                <a:solidFill>
                  <a:schemeClr val="accent2"/>
                </a:solidFill>
                <a:latin typeface="Arial" panose="020B0604020202020204" pitchFamily="34" charset="0"/>
                <a:ea typeface="宋体" panose="02010600030101010101" pitchFamily="2" charset="-122"/>
              </a:defRPr>
            </a:lvl3pPr>
            <a:lvl4pPr marL="1600200" indent="-228600">
              <a:defRPr sz="3200" b="1">
                <a:solidFill>
                  <a:schemeClr val="accent2"/>
                </a:solidFill>
                <a:latin typeface="Arial" panose="020B0604020202020204" pitchFamily="34" charset="0"/>
                <a:ea typeface="宋体" panose="02010600030101010101" pitchFamily="2" charset="-122"/>
              </a:defRPr>
            </a:lvl4pPr>
            <a:lvl5pPr marL="2057400" indent="-228600">
              <a:defRPr sz="3200" b="1">
                <a:solidFill>
                  <a:schemeClr val="accent2"/>
                </a:solidFill>
                <a:latin typeface="Arial" panose="020B0604020202020204" pitchFamily="34" charset="0"/>
                <a:ea typeface="宋体" panose="02010600030101010101" pitchFamily="2" charset="-122"/>
              </a:defRPr>
            </a:lvl5pPr>
            <a:lvl6pPr marL="2514600" indent="-228600" algn="ctr" fontAlgn="base">
              <a:spcBef>
                <a:spcPct val="0"/>
              </a:spcBef>
              <a:spcAft>
                <a:spcPct val="0"/>
              </a:spcAft>
              <a:defRPr sz="3200" b="1">
                <a:solidFill>
                  <a:schemeClr val="accent2"/>
                </a:solidFill>
                <a:latin typeface="Arial" panose="020B0604020202020204" pitchFamily="34" charset="0"/>
                <a:ea typeface="宋体" panose="02010600030101010101" pitchFamily="2" charset="-122"/>
              </a:defRPr>
            </a:lvl6pPr>
            <a:lvl7pPr marL="2971800" indent="-228600" algn="ctr" fontAlgn="base">
              <a:spcBef>
                <a:spcPct val="0"/>
              </a:spcBef>
              <a:spcAft>
                <a:spcPct val="0"/>
              </a:spcAft>
              <a:defRPr sz="3200" b="1">
                <a:solidFill>
                  <a:schemeClr val="accent2"/>
                </a:solidFill>
                <a:latin typeface="Arial" panose="020B0604020202020204" pitchFamily="34" charset="0"/>
                <a:ea typeface="宋体" panose="02010600030101010101" pitchFamily="2" charset="-122"/>
              </a:defRPr>
            </a:lvl7pPr>
            <a:lvl8pPr marL="3429000" indent="-228600" algn="ctr" fontAlgn="base">
              <a:spcBef>
                <a:spcPct val="0"/>
              </a:spcBef>
              <a:spcAft>
                <a:spcPct val="0"/>
              </a:spcAft>
              <a:defRPr sz="3200" b="1">
                <a:solidFill>
                  <a:schemeClr val="accent2"/>
                </a:solidFill>
                <a:latin typeface="Arial" panose="020B0604020202020204" pitchFamily="34" charset="0"/>
                <a:ea typeface="宋体" panose="02010600030101010101" pitchFamily="2" charset="-122"/>
              </a:defRPr>
            </a:lvl8pPr>
            <a:lvl9pPr marL="3886200" indent="-228600" algn="ctr" fontAlgn="base">
              <a:spcBef>
                <a:spcPct val="0"/>
              </a:spcBef>
              <a:spcAft>
                <a:spcPct val="0"/>
              </a:spcAft>
              <a:defRPr sz="3200" b="1">
                <a:solidFill>
                  <a:schemeClr val="accent2"/>
                </a:solidFill>
                <a:latin typeface="Arial" panose="020B0604020202020204" pitchFamily="34" charset="0"/>
                <a:ea typeface="宋体" panose="02010600030101010101" pitchFamily="2" charset="-122"/>
              </a:defRPr>
            </a:lvl9pPr>
          </a:lstStyle>
          <a:p>
            <a:pPr algn="l">
              <a:buFont typeface="Wingdings" panose="05000000000000000000" charset="0"/>
              <a:buChar char="Ø"/>
            </a:pPr>
            <a:r>
              <a:rPr lang="en-US" altLang="zh-CN" sz="1800" b="0" dirty="0"/>
              <a:t>Universal trend for most of particles and the corresponding anti-particles</a:t>
            </a:r>
          </a:p>
          <a:p>
            <a:pPr algn="l">
              <a:buFont typeface="Wingdings" panose="05000000000000000000" charset="0"/>
              <a:buChar char="Ø"/>
            </a:pPr>
            <a:r>
              <a:rPr lang="el-GR" altLang="zh-CN" sz="1800" b="0" dirty="0">
                <a:latin typeface="宋体" panose="02010600030101010101" pitchFamily="2" charset="-122"/>
              </a:rPr>
              <a:t>φ</a:t>
            </a:r>
            <a:r>
              <a:rPr lang="en-US" altLang="zh-CN" sz="1800" b="0" dirty="0"/>
              <a:t> meson v</a:t>
            </a:r>
            <a:r>
              <a:rPr lang="en-US" altLang="zh-CN" sz="1800" b="0" baseline="-25000" dirty="0"/>
              <a:t>2 </a:t>
            </a:r>
            <a:r>
              <a:rPr lang="en-US" altLang="zh-CN" sz="1800" b="0" dirty="0"/>
              <a:t>deviates from other particles ~ 2σ at the highest p</a:t>
            </a:r>
            <a:r>
              <a:rPr lang="en-US" altLang="zh-CN" sz="1800" b="0" baseline="-25000" dirty="0"/>
              <a:t>T</a:t>
            </a:r>
            <a:r>
              <a:rPr lang="en-US" altLang="zh-CN" sz="1800" b="0" dirty="0"/>
              <a:t> data in 7.7 and 11.5 GeV collisions </a:t>
            </a:r>
          </a:p>
          <a:p>
            <a:pPr algn="l"/>
            <a:r>
              <a:rPr lang="en-US" altLang="zh-CN" sz="1800" b="0" i="1" dirty="0">
                <a:solidFill>
                  <a:srgbClr val="FF0000"/>
                </a:solidFill>
              </a:rPr>
              <a:t>Hadronic interactions are more important at lower energies</a:t>
            </a:r>
          </a:p>
          <a:p>
            <a:pPr algn="l"/>
            <a:r>
              <a:rPr lang="en-US" altLang="zh-CN" sz="1800" b="0" i="1" dirty="0">
                <a:solidFill>
                  <a:srgbClr val="FF0000"/>
                </a:solidFill>
              </a:rPr>
              <a:t>More data for 7.7 and 11.5 GeV are needed for clear conclusion</a:t>
            </a:r>
          </a:p>
          <a:p>
            <a:pPr algn="l"/>
            <a:r>
              <a:rPr lang="en-US" altLang="zh-CN" sz="1200" b="0" i="1" dirty="0"/>
              <a:t>Small or zero v</a:t>
            </a:r>
            <a:r>
              <a:rPr lang="en-US" altLang="zh-CN" sz="1200" b="0" i="1" baseline="-25000" dirty="0"/>
              <a:t>2</a:t>
            </a:r>
            <a:r>
              <a:rPr lang="en-US" altLang="zh-CN" sz="1200" b="0" i="1" dirty="0"/>
              <a:t> for </a:t>
            </a:r>
            <a:r>
              <a:rPr lang="el-GR" altLang="zh-CN" sz="1200" b="0" i="1" dirty="0">
                <a:latin typeface="Lucida Grande" charset="0"/>
                <a:cs typeface="Lucida Grande" charset="0"/>
              </a:rPr>
              <a:t>ϕ</a:t>
            </a:r>
            <a:r>
              <a:rPr lang="en-US" altLang="zh-CN" sz="1200" b="0" i="1" dirty="0"/>
              <a:t> meson</a:t>
            </a:r>
            <a:r>
              <a:rPr lang="en-US" altLang="zh-CN" sz="1200" b="0" dirty="0"/>
              <a:t> -&gt; </a:t>
            </a:r>
            <a:r>
              <a:rPr lang="en-US" altLang="zh-CN" sz="1200" b="0" i="1" dirty="0"/>
              <a:t>without formation of partonic matter</a:t>
            </a:r>
          </a:p>
          <a:p>
            <a:endParaRPr lang="en-US" altLang="zh-CN" i="1" dirty="0">
              <a:solidFill>
                <a:srgbClr val="FF0000"/>
              </a:solidFill>
            </a:endParaRPr>
          </a:p>
        </p:txBody>
      </p:sp>
      <p:sp>
        <p:nvSpPr>
          <p:cNvPr id="48134" name="Rectangle 13"/>
          <p:cNvSpPr>
            <a:spLocks noChangeArrowheads="1"/>
          </p:cNvSpPr>
          <p:nvPr/>
        </p:nvSpPr>
        <p:spPr bwMode="auto">
          <a:xfrm>
            <a:off x="5284788" y="6018213"/>
            <a:ext cx="3097212" cy="230187"/>
          </a:xfrm>
          <a:prstGeom prst="rect">
            <a:avLst/>
          </a:prstGeom>
          <a:noFill/>
          <a:ln>
            <a:noFill/>
          </a:ln>
        </p:spPr>
        <p:txBody>
          <a:bodyPr wrap="none">
            <a:spAutoFit/>
          </a:bodyPr>
          <a:lstStyle/>
          <a:p>
            <a:r>
              <a:rPr lang="en-US" altLang="zh-CN" sz="900"/>
              <a:t>Ref: B. Mohanty and N. Xu: J. Phys. G 36, 064022(2009)</a:t>
            </a:r>
          </a:p>
        </p:txBody>
      </p:sp>
      <p:sp>
        <p:nvSpPr>
          <p:cNvPr id="14" name="Line 26"/>
          <p:cNvSpPr>
            <a:spLocks noChangeShapeType="1"/>
          </p:cNvSpPr>
          <p:nvPr/>
        </p:nvSpPr>
        <p:spPr bwMode="auto">
          <a:xfrm flipV="1">
            <a:off x="1219200" y="685800"/>
            <a:ext cx="6858000" cy="0"/>
          </a:xfrm>
          <a:prstGeom prst="line">
            <a:avLst/>
          </a:prstGeom>
          <a:noFill/>
          <a:ln w="44450">
            <a:solidFill>
              <a:srgbClr val="FF6600"/>
            </a:solidFill>
            <a:round/>
          </a:ln>
        </p:spPr>
        <p:txBody>
          <a:bodyPr/>
          <a:lstStyle/>
          <a:p>
            <a:endParaRPr lang="zh-CN" altLang="en-US"/>
          </a:p>
        </p:txBody>
      </p:sp>
      <p:sp>
        <p:nvSpPr>
          <p:cNvPr id="15" name="Line 8"/>
          <p:cNvSpPr>
            <a:spLocks noChangeShapeType="1"/>
          </p:cNvSpPr>
          <p:nvPr/>
        </p:nvSpPr>
        <p:spPr bwMode="auto">
          <a:xfrm>
            <a:off x="685800" y="6477000"/>
            <a:ext cx="7704138" cy="0"/>
          </a:xfrm>
          <a:prstGeom prst="line">
            <a:avLst/>
          </a:prstGeom>
          <a:noFill/>
          <a:ln w="44450">
            <a:solidFill>
              <a:srgbClr val="FF6600"/>
            </a:solidFill>
            <a:round/>
          </a:ln>
          <a:effectLst/>
        </p:spPr>
        <p:txBody>
          <a:bodyPr/>
          <a:lstStyle/>
          <a:p>
            <a:pPr>
              <a:defRPr/>
            </a:pPr>
            <a:endParaRPr lang="en-US"/>
          </a:p>
        </p:txBody>
      </p:sp>
      <p:sp>
        <p:nvSpPr>
          <p:cNvPr id="16" name="Rectangle 8"/>
          <p:cNvSpPr>
            <a:spLocks noChangeArrowheads="1"/>
          </p:cNvSpPr>
          <p:nvPr/>
        </p:nvSpPr>
        <p:spPr bwMode="auto">
          <a:xfrm>
            <a:off x="7086600" y="1752600"/>
            <a:ext cx="1905000" cy="1154162"/>
          </a:xfrm>
          <a:prstGeom prst="rect">
            <a:avLst/>
          </a:prstGeom>
          <a:noFill/>
          <a:ln>
            <a:noFill/>
          </a:ln>
        </p:spPr>
        <p:txBody>
          <a:bodyPr wrap="square">
            <a:spAutoFit/>
          </a:bodyPr>
          <a:lstStyle/>
          <a:p>
            <a:pPr algn="l"/>
            <a:r>
              <a:rPr lang="en-US" sz="1200" dirty="0"/>
              <a:t>STAR: </a:t>
            </a:r>
            <a:r>
              <a:rPr lang="en-US" altLang="zh-CN" sz="1200" dirty="0"/>
              <a:t>X.</a:t>
            </a:r>
            <a:r>
              <a:rPr lang="zh-CN" altLang="en-US" sz="1200" dirty="0"/>
              <a:t> </a:t>
            </a:r>
            <a:r>
              <a:rPr lang="en-US" altLang="zh-CN" sz="1200" dirty="0"/>
              <a:t>Dong, S.S. Shi, X.</a:t>
            </a:r>
            <a:r>
              <a:rPr lang="zh-CN" altLang="en-US" sz="1200" dirty="0"/>
              <a:t> </a:t>
            </a:r>
            <a:r>
              <a:rPr lang="en-US" altLang="zh-CN" sz="1200" dirty="0"/>
              <a:t>Zhang, J. Zhao</a:t>
            </a:r>
            <a:r>
              <a:rPr lang="zh-CN" altLang="zh-CN" sz="1200" dirty="0"/>
              <a:t> </a:t>
            </a:r>
            <a:r>
              <a:rPr lang="en-US" sz="1200" dirty="0">
                <a:solidFill>
                  <a:srgbClr val="FF0000"/>
                </a:solidFill>
              </a:rPr>
              <a:t>Phys. Rev. Lett. 110</a:t>
            </a:r>
          </a:p>
          <a:p>
            <a:pPr algn="l"/>
            <a:r>
              <a:rPr lang="en-US" sz="1200" dirty="0"/>
              <a:t>         </a:t>
            </a:r>
            <a:r>
              <a:rPr lang="en-US" sz="1200" dirty="0">
                <a:solidFill>
                  <a:srgbClr val="FF0000"/>
                </a:solidFill>
              </a:rPr>
              <a:t>142301 (2013);</a:t>
            </a:r>
            <a:endParaRPr lang="zh-CN" altLang="en-US" sz="1200" dirty="0">
              <a:solidFill>
                <a:srgbClr val="FF0000"/>
              </a:solidFill>
            </a:endParaRPr>
          </a:p>
          <a:p>
            <a:pPr algn="l"/>
            <a:r>
              <a:rPr lang="en-US" sz="1200" dirty="0">
                <a:solidFill>
                  <a:srgbClr val="FF0000"/>
                </a:solidFill>
              </a:rPr>
              <a:t> </a:t>
            </a:r>
          </a:p>
          <a:p>
            <a:pPr algn="l"/>
            <a:r>
              <a:rPr lang="en-US" altLang="zh-CN" sz="900" dirty="0"/>
              <a:t>          </a:t>
            </a:r>
            <a:endParaRPr lang="zh-CN" altLang="en-US" sz="900" dirty="0"/>
          </a:p>
        </p:txBody>
      </p:sp>
      <p:grpSp>
        <p:nvGrpSpPr>
          <p:cNvPr id="11" name="Group 11">
            <a:extLst>
              <a:ext uri="{FF2B5EF4-FFF2-40B4-BE49-F238E27FC236}">
                <a16:creationId xmlns:a16="http://schemas.microsoft.com/office/drawing/2014/main" id="{23283E52-8CDC-4B46-AA78-CBEF62A17688}"/>
              </a:ext>
            </a:extLst>
          </p:cNvPr>
          <p:cNvGrpSpPr/>
          <p:nvPr/>
        </p:nvGrpSpPr>
        <p:grpSpPr bwMode="auto">
          <a:xfrm>
            <a:off x="647700" y="838200"/>
            <a:ext cx="7200900" cy="3816350"/>
            <a:chOff x="-1790700" y="755650"/>
            <a:chExt cx="7200900" cy="3816350"/>
          </a:xfrm>
        </p:grpSpPr>
        <p:pic>
          <p:nvPicPr>
            <p:cNvPr id="12" name="Picture 6" descr="nq_antiparticles.eps">
              <a:extLst>
                <a:ext uri="{FF2B5EF4-FFF2-40B4-BE49-F238E27FC236}">
                  <a16:creationId xmlns:a16="http://schemas.microsoft.com/office/drawing/2014/main" id="{414BA208-B4DE-A848-8034-371B0A55B066}"/>
                </a:ext>
              </a:extLst>
            </p:cNvPr>
            <p:cNvPicPr>
              <a:picLocks noChangeAspect="1"/>
            </p:cNvPicPr>
            <p:nvPr/>
          </p:nvPicPr>
          <p:blipFill>
            <a:blip r:embed="rId4">
              <a:extLst>
                <a:ext uri="{28A0092B-C50C-407E-A947-70E740481C1C}">
                  <a14:useLocalDpi xmlns:a14="http://schemas.microsoft.com/office/drawing/2010/main" val="0"/>
                </a:ext>
              </a:extLst>
            </a:blip>
            <a:srcRect t="12396"/>
            <a:stretch>
              <a:fillRect/>
            </a:stretch>
          </p:blipFill>
          <p:spPr bwMode="auto">
            <a:xfrm>
              <a:off x="-1790700" y="755650"/>
              <a:ext cx="7200900" cy="3816350"/>
            </a:xfrm>
            <a:prstGeom prst="rect">
              <a:avLst/>
            </a:prstGeom>
            <a:noFill/>
            <a:ln>
              <a:noFill/>
            </a:ln>
          </p:spPr>
        </p:pic>
        <p:sp>
          <p:nvSpPr>
            <p:cNvPr id="13" name="TextBox 10">
              <a:extLst>
                <a:ext uri="{FF2B5EF4-FFF2-40B4-BE49-F238E27FC236}">
                  <a16:creationId xmlns:a16="http://schemas.microsoft.com/office/drawing/2014/main" id="{77ECD24F-03A0-2C40-B526-A53B43AAACF9}"/>
                </a:ext>
              </a:extLst>
            </p:cNvPr>
            <p:cNvSpPr txBox="1">
              <a:spLocks noChangeArrowheads="1"/>
            </p:cNvSpPr>
            <p:nvPr/>
          </p:nvSpPr>
          <p:spPr bwMode="auto">
            <a:xfrm>
              <a:off x="0" y="3651250"/>
              <a:ext cx="3690358" cy="400110"/>
            </a:xfrm>
            <a:prstGeom prst="rect">
              <a:avLst/>
            </a:prstGeom>
            <a:noFill/>
            <a:ln>
              <a:noFill/>
            </a:ln>
          </p:spPr>
          <p:txBody>
            <a:bodyPr wrap="none">
              <a:spAutoFit/>
            </a:bodyPr>
            <a:lstStyle>
              <a:lvl1pPr>
                <a:defRPr sz="3200" b="1">
                  <a:solidFill>
                    <a:schemeClr val="accent2"/>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sz="3200" b="1">
                  <a:solidFill>
                    <a:schemeClr val="accent2"/>
                  </a:solidFill>
                  <a:latin typeface="Arial" panose="020B0604020202020204" pitchFamily="34" charset="0"/>
                  <a:ea typeface="宋体" panose="02010600030101010101" pitchFamily="2" charset="-122"/>
                </a:defRPr>
              </a:lvl2pPr>
              <a:lvl3pPr marL="1143000" indent="-228600">
                <a:defRPr sz="3200" b="1">
                  <a:solidFill>
                    <a:schemeClr val="accent2"/>
                  </a:solidFill>
                  <a:latin typeface="Arial" panose="020B0604020202020204" pitchFamily="34" charset="0"/>
                  <a:ea typeface="宋体" panose="02010600030101010101" pitchFamily="2" charset="-122"/>
                </a:defRPr>
              </a:lvl3pPr>
              <a:lvl4pPr marL="1600200" indent="-228600">
                <a:defRPr sz="3200" b="1">
                  <a:solidFill>
                    <a:schemeClr val="accent2"/>
                  </a:solidFill>
                  <a:latin typeface="Arial" panose="020B0604020202020204" pitchFamily="34" charset="0"/>
                  <a:ea typeface="宋体" panose="02010600030101010101" pitchFamily="2" charset="-122"/>
                </a:defRPr>
              </a:lvl4pPr>
              <a:lvl5pPr marL="2057400" indent="-228600">
                <a:defRPr sz="3200" b="1">
                  <a:solidFill>
                    <a:schemeClr val="accent2"/>
                  </a:solidFill>
                  <a:latin typeface="Arial" panose="020B0604020202020204" pitchFamily="34" charset="0"/>
                  <a:ea typeface="宋体" panose="02010600030101010101" pitchFamily="2" charset="-122"/>
                </a:defRPr>
              </a:lvl5pPr>
              <a:lvl6pPr marL="2514600" indent="-228600" algn="ctr" fontAlgn="base">
                <a:spcBef>
                  <a:spcPct val="0"/>
                </a:spcBef>
                <a:spcAft>
                  <a:spcPct val="0"/>
                </a:spcAft>
                <a:defRPr sz="3200" b="1">
                  <a:solidFill>
                    <a:schemeClr val="accent2"/>
                  </a:solidFill>
                  <a:latin typeface="Arial" panose="020B0604020202020204" pitchFamily="34" charset="0"/>
                  <a:ea typeface="宋体" panose="02010600030101010101" pitchFamily="2" charset="-122"/>
                </a:defRPr>
              </a:lvl6pPr>
              <a:lvl7pPr marL="2971800" indent="-228600" algn="ctr" fontAlgn="base">
                <a:spcBef>
                  <a:spcPct val="0"/>
                </a:spcBef>
                <a:spcAft>
                  <a:spcPct val="0"/>
                </a:spcAft>
                <a:defRPr sz="3200" b="1">
                  <a:solidFill>
                    <a:schemeClr val="accent2"/>
                  </a:solidFill>
                  <a:latin typeface="Arial" panose="020B0604020202020204" pitchFamily="34" charset="0"/>
                  <a:ea typeface="宋体" panose="02010600030101010101" pitchFamily="2" charset="-122"/>
                </a:defRPr>
              </a:lvl7pPr>
              <a:lvl8pPr marL="3429000" indent="-228600" algn="ctr" fontAlgn="base">
                <a:spcBef>
                  <a:spcPct val="0"/>
                </a:spcBef>
                <a:spcAft>
                  <a:spcPct val="0"/>
                </a:spcAft>
                <a:defRPr sz="3200" b="1">
                  <a:solidFill>
                    <a:schemeClr val="accent2"/>
                  </a:solidFill>
                  <a:latin typeface="Arial" panose="020B0604020202020204" pitchFamily="34" charset="0"/>
                  <a:ea typeface="宋体" panose="02010600030101010101" pitchFamily="2" charset="-122"/>
                </a:defRPr>
              </a:lvl8pPr>
              <a:lvl9pPr marL="3886200" indent="-228600" algn="ctr" fontAlgn="base">
                <a:spcBef>
                  <a:spcPct val="0"/>
                </a:spcBef>
                <a:spcAft>
                  <a:spcPct val="0"/>
                </a:spcAft>
                <a:defRPr sz="3200" b="1">
                  <a:solidFill>
                    <a:schemeClr val="accent2"/>
                  </a:solidFill>
                  <a:latin typeface="Arial" panose="020B0604020202020204" pitchFamily="34" charset="0"/>
                  <a:ea typeface="宋体" panose="02010600030101010101" pitchFamily="2" charset="-122"/>
                </a:defRPr>
              </a:lvl9pPr>
            </a:lstStyle>
            <a:p>
              <a:r>
                <a:rPr lang="en-US" sz="2000" dirty="0"/>
                <a:t>Corresponding anti-particles </a:t>
              </a:r>
            </a:p>
          </p:txBody>
        </p:sp>
      </p:grpSp>
    </p:spTree>
    <p:extLst>
      <p:ext uri="{BB962C8B-B14F-4D97-AF65-F5344CB8AC3E}">
        <p14:creationId xmlns:p14="http://schemas.microsoft.com/office/powerpoint/2010/main" val="107939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3">
            <a:extLst>
              <a:ext uri="{FF2B5EF4-FFF2-40B4-BE49-F238E27FC236}">
                <a16:creationId xmlns:a16="http://schemas.microsoft.com/office/drawing/2014/main" id="{B258942D-8FDC-AE49-9A1B-49BA779FB5EA}"/>
              </a:ext>
            </a:extLst>
          </p:cNvPr>
          <p:cNvPicPr>
            <a:picLocks noChangeAspect="1"/>
          </p:cNvPicPr>
          <p:nvPr/>
        </p:nvPicPr>
        <p:blipFill>
          <a:blip r:embed="rId2">
            <a:extLst>
              <a:ext uri="{28A0092B-C50C-407E-A947-70E740481C1C}">
                <a14:useLocalDpi xmlns:a14="http://schemas.microsoft.com/office/drawing/2010/main" val="0"/>
              </a:ext>
            </a:extLst>
          </a:blip>
          <a:srcRect t="13049" r="7802"/>
          <a:stretch>
            <a:fillRect/>
          </a:stretch>
        </p:blipFill>
        <p:spPr bwMode="auto">
          <a:xfrm>
            <a:off x="381000" y="685800"/>
            <a:ext cx="4060825"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Title 1">
            <a:extLst>
              <a:ext uri="{FF2B5EF4-FFF2-40B4-BE49-F238E27FC236}">
                <a16:creationId xmlns:a16="http://schemas.microsoft.com/office/drawing/2014/main" id="{016296F4-37D3-4F47-B922-582E5B559BE6}"/>
              </a:ext>
            </a:extLst>
          </p:cNvPr>
          <p:cNvSpPr>
            <a:spLocks noGrp="1" noChangeArrowheads="1"/>
          </p:cNvSpPr>
          <p:nvPr>
            <p:ph type="title"/>
          </p:nvPr>
        </p:nvSpPr>
        <p:spPr>
          <a:xfrm>
            <a:off x="1193800" y="-25400"/>
            <a:ext cx="7061200" cy="488950"/>
          </a:xfrm>
        </p:spPr>
        <p:txBody>
          <a:bodyPr/>
          <a:lstStyle/>
          <a:p>
            <a:pPr eaLnBrk="1" hangingPunct="1"/>
            <a:r>
              <a:rPr lang="en-US" altLang="zh-CN" sz="3600">
                <a:latin typeface="Lucida Grande" panose="020B0600040502020204" pitchFamily="34" charset="0"/>
              </a:rPr>
              <a:t>ϕ</a:t>
            </a:r>
            <a:r>
              <a:rPr lang="en-US" altLang="zh-CN" sz="3600"/>
              <a:t>-meson v</a:t>
            </a:r>
            <a:r>
              <a:rPr lang="en-US" altLang="zh-CN" sz="3600" baseline="-25000"/>
              <a:t>2 </a:t>
            </a:r>
            <a:r>
              <a:rPr lang="en-US" altLang="zh-CN" sz="3600"/>
              <a:t>vs. </a:t>
            </a:r>
            <a:r>
              <a:rPr lang="en-US" altLang="zh-CN" sz="3600" i="1"/>
              <a:t>√s</a:t>
            </a:r>
            <a:r>
              <a:rPr lang="en-US" altLang="zh-CN" sz="3600" i="1" baseline="-25000"/>
              <a:t>NN</a:t>
            </a:r>
            <a:endParaRPr lang="en-US" altLang="zh-CN" sz="3600" baseline="-25000"/>
          </a:p>
        </p:txBody>
      </p:sp>
      <p:pic>
        <p:nvPicPr>
          <p:cNvPr id="104451" name="Picture 4">
            <a:extLst>
              <a:ext uri="{FF2B5EF4-FFF2-40B4-BE49-F238E27FC236}">
                <a16:creationId xmlns:a16="http://schemas.microsoft.com/office/drawing/2014/main" id="{BD065113-D69B-9C4A-A064-88D6853DC287}"/>
              </a:ext>
            </a:extLst>
          </p:cNvPr>
          <p:cNvPicPr>
            <a:picLocks noChangeAspect="1"/>
          </p:cNvPicPr>
          <p:nvPr/>
        </p:nvPicPr>
        <p:blipFill>
          <a:blip r:embed="rId3">
            <a:extLst>
              <a:ext uri="{28A0092B-C50C-407E-A947-70E740481C1C}">
                <a14:useLocalDpi xmlns:a14="http://schemas.microsoft.com/office/drawing/2010/main" val="0"/>
              </a:ext>
            </a:extLst>
          </a:blip>
          <a:srcRect t="13103" r="7677"/>
          <a:stretch>
            <a:fillRect/>
          </a:stretch>
        </p:blipFill>
        <p:spPr bwMode="auto">
          <a:xfrm>
            <a:off x="4419600" y="673100"/>
            <a:ext cx="3916363"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6">
            <a:extLst>
              <a:ext uri="{FF2B5EF4-FFF2-40B4-BE49-F238E27FC236}">
                <a16:creationId xmlns:a16="http://schemas.microsoft.com/office/drawing/2014/main" id="{704CBFB6-8A40-2E4C-99C5-77A68FF758B9}"/>
              </a:ext>
            </a:extLst>
          </p:cNvPr>
          <p:cNvPicPr>
            <a:picLocks noChangeAspect="1"/>
          </p:cNvPicPr>
          <p:nvPr/>
        </p:nvPicPr>
        <p:blipFill>
          <a:blip r:embed="rId4">
            <a:extLst>
              <a:ext uri="{28A0092B-C50C-407E-A947-70E740481C1C}">
                <a14:useLocalDpi xmlns:a14="http://schemas.microsoft.com/office/drawing/2010/main" val="0"/>
              </a:ext>
            </a:extLst>
          </a:blip>
          <a:srcRect t="13129" r="8351"/>
          <a:stretch>
            <a:fillRect/>
          </a:stretch>
        </p:blipFill>
        <p:spPr bwMode="auto">
          <a:xfrm>
            <a:off x="4465638" y="3060700"/>
            <a:ext cx="3916362"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5">
            <a:extLst>
              <a:ext uri="{FF2B5EF4-FFF2-40B4-BE49-F238E27FC236}">
                <a16:creationId xmlns:a16="http://schemas.microsoft.com/office/drawing/2014/main" id="{0841AEB2-C165-2E4A-BD06-65F147A3871C}"/>
              </a:ext>
            </a:extLst>
          </p:cNvPr>
          <p:cNvPicPr>
            <a:picLocks noChangeAspect="1"/>
          </p:cNvPicPr>
          <p:nvPr/>
        </p:nvPicPr>
        <p:blipFill>
          <a:blip r:embed="rId5">
            <a:extLst>
              <a:ext uri="{28A0092B-C50C-407E-A947-70E740481C1C}">
                <a14:useLocalDpi xmlns:a14="http://schemas.microsoft.com/office/drawing/2010/main" val="0"/>
              </a:ext>
            </a:extLst>
          </a:blip>
          <a:srcRect t="13525" r="7602"/>
          <a:stretch>
            <a:fillRect/>
          </a:stretch>
        </p:blipFill>
        <p:spPr bwMode="auto">
          <a:xfrm>
            <a:off x="381000" y="3073400"/>
            <a:ext cx="4060825"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TextBox 7">
            <a:extLst>
              <a:ext uri="{FF2B5EF4-FFF2-40B4-BE49-F238E27FC236}">
                <a16:creationId xmlns:a16="http://schemas.microsoft.com/office/drawing/2014/main" id="{26D95116-3EFD-5641-B348-597D81B9E212}"/>
              </a:ext>
            </a:extLst>
          </p:cNvPr>
          <p:cNvSpPr txBox="1">
            <a:spLocks noChangeArrowheads="1"/>
          </p:cNvSpPr>
          <p:nvPr/>
        </p:nvSpPr>
        <p:spPr bwMode="auto">
          <a:xfrm>
            <a:off x="1219200" y="5935663"/>
            <a:ext cx="745648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000"/>
              <a:t>- The φ-meson v</a:t>
            </a:r>
            <a:r>
              <a:rPr kumimoji="0" lang="en-US" altLang="zh-CN" sz="2000" baseline="-25000"/>
              <a:t>2</a:t>
            </a:r>
            <a:r>
              <a:rPr kumimoji="0" lang="en-US" altLang="zh-CN" sz="2000"/>
              <a:t> falls off trend from other hadrons at 11.5 GeV</a:t>
            </a:r>
          </a:p>
          <a:p>
            <a:pPr eaLnBrk="1" hangingPunct="1">
              <a:buFontTx/>
              <a:buNone/>
            </a:pPr>
            <a:r>
              <a:rPr kumimoji="0" lang="en-US" altLang="zh-CN" sz="2000"/>
              <a:t>- An effect of  2.6σ </a:t>
            </a:r>
          </a:p>
        </p:txBody>
      </p:sp>
      <p:sp>
        <p:nvSpPr>
          <p:cNvPr id="104455" name="Line 26">
            <a:extLst>
              <a:ext uri="{FF2B5EF4-FFF2-40B4-BE49-F238E27FC236}">
                <a16:creationId xmlns:a16="http://schemas.microsoft.com/office/drawing/2014/main" id="{03DE047F-0E75-DC4C-A230-95783C365DFE}"/>
              </a:ext>
            </a:extLst>
          </p:cNvPr>
          <p:cNvSpPr>
            <a:spLocks noChangeShapeType="1"/>
          </p:cNvSpPr>
          <p:nvPr/>
        </p:nvSpPr>
        <p:spPr bwMode="auto">
          <a:xfrm flipV="1">
            <a:off x="914400" y="609600"/>
            <a:ext cx="73152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288" y="4437112"/>
            <a:ext cx="8209509" cy="1415772"/>
          </a:xfrm>
          <a:prstGeom prst="rect">
            <a:avLst/>
          </a:prstGeom>
          <a:noFill/>
        </p:spPr>
        <p:txBody>
          <a:bodyPr wrap="square" rtlCol="0">
            <a:spAutoFit/>
          </a:bodyPr>
          <a:lstStyle/>
          <a:p>
            <a:pPr marL="342900" indent="-342900">
              <a:buFont typeface="Wingdings" charset="2"/>
              <a:buChar char="Ø"/>
            </a:pPr>
            <a:r>
              <a:rPr lang="en-US" sz="2000" dirty="0"/>
              <a:t>Mesons</a:t>
            </a:r>
            <a:r>
              <a:rPr lang="zh-CN" altLang="en-US" sz="2000" dirty="0"/>
              <a:t> </a:t>
            </a:r>
            <a:r>
              <a:rPr lang="en-US" altLang="zh-CN" sz="2000" dirty="0"/>
              <a:t>and</a:t>
            </a:r>
            <a:r>
              <a:rPr lang="zh-CN" altLang="en-US" sz="2000" dirty="0"/>
              <a:t> </a:t>
            </a:r>
            <a:r>
              <a:rPr lang="en-US" altLang="zh-CN" sz="2000" dirty="0"/>
              <a:t>a</a:t>
            </a:r>
            <a:r>
              <a:rPr lang="en-US" sz="2000" dirty="0"/>
              <a:t>ll</a:t>
            </a:r>
            <a:r>
              <a:rPr lang="zh-CN" altLang="en-US" sz="2000" dirty="0"/>
              <a:t> </a:t>
            </a:r>
            <a:r>
              <a:rPr lang="en-US" altLang="zh-CN" sz="2000" dirty="0"/>
              <a:t>produced</a:t>
            </a:r>
            <a:r>
              <a:rPr lang="zh-CN" altLang="en-US" sz="2000" dirty="0"/>
              <a:t> </a:t>
            </a:r>
            <a:r>
              <a:rPr lang="en-US" altLang="zh-CN" sz="2000" dirty="0"/>
              <a:t>particles</a:t>
            </a:r>
            <a:r>
              <a:rPr lang="zh-CN" altLang="en-US" sz="2000" dirty="0"/>
              <a:t> </a:t>
            </a:r>
            <a:r>
              <a:rPr lang="en-US" altLang="zh-CN" sz="2000" dirty="0"/>
              <a:t>show</a:t>
            </a:r>
            <a:r>
              <a:rPr lang="zh-CN" altLang="en-US" sz="2000" dirty="0"/>
              <a:t> </a:t>
            </a:r>
            <a:r>
              <a:rPr lang="en-US" altLang="zh-CN" sz="2000" dirty="0"/>
              <a:t>negative</a:t>
            </a:r>
            <a:r>
              <a:rPr lang="zh-CN" altLang="en-US" sz="2000" dirty="0"/>
              <a:t> </a:t>
            </a:r>
            <a:r>
              <a:rPr lang="en-US" altLang="zh-CN" sz="2000" dirty="0"/>
              <a:t>slope</a:t>
            </a:r>
            <a:r>
              <a:rPr lang="zh-CN" altLang="en-US" sz="2000" dirty="0"/>
              <a:t> </a:t>
            </a:r>
            <a:r>
              <a:rPr lang="en-US" altLang="zh-CN" sz="2000" dirty="0"/>
              <a:t>except</a:t>
            </a:r>
            <a:r>
              <a:rPr lang="zh-CN" altLang="en-US" sz="2000" dirty="0"/>
              <a:t> </a:t>
            </a:r>
            <a:r>
              <a:rPr lang="de-DE" altLang="zh-CN" sz="2000" dirty="0" err="1"/>
              <a:t>ϕ</a:t>
            </a:r>
            <a:r>
              <a:rPr lang="zh-CN" altLang="zh-CN" sz="2000" dirty="0"/>
              <a:t> </a:t>
            </a:r>
            <a:r>
              <a:rPr lang="en-US" altLang="zh-CN" sz="2000" dirty="0"/>
              <a:t>mesons</a:t>
            </a:r>
            <a:r>
              <a:rPr lang="zh-CN" altLang="en-US" sz="2000" dirty="0"/>
              <a:t> </a:t>
            </a:r>
            <a:r>
              <a:rPr lang="en-US" altLang="zh-CN" sz="2000" dirty="0"/>
              <a:t>when</a:t>
            </a:r>
            <a:r>
              <a:rPr lang="zh-CN" altLang="en-US" sz="2000" dirty="0"/>
              <a:t> </a:t>
            </a:r>
            <a:r>
              <a:rPr lang="en-US" altLang="zh-CN" sz="2000" dirty="0"/>
              <a:t>collisions</a:t>
            </a:r>
            <a:r>
              <a:rPr lang="zh-CN" altLang="en-US" sz="2000" dirty="0"/>
              <a:t> </a:t>
            </a:r>
            <a:r>
              <a:rPr lang="en-US" altLang="zh-CN" sz="2000" dirty="0"/>
              <a:t>energy</a:t>
            </a:r>
            <a:r>
              <a:rPr lang="zh-CN" altLang="en-US" sz="2000" dirty="0"/>
              <a:t> </a:t>
            </a:r>
            <a:r>
              <a:rPr lang="en-US" altLang="zh-CN" sz="2000" dirty="0"/>
              <a:t>&lt;</a:t>
            </a:r>
            <a:r>
              <a:rPr lang="zh-CN" altLang="en-US" sz="2000" dirty="0"/>
              <a:t> </a:t>
            </a:r>
            <a:r>
              <a:rPr lang="en-US" altLang="zh-CN" sz="2000" dirty="0"/>
              <a:t>14.5</a:t>
            </a:r>
            <a:r>
              <a:rPr lang="zh-CN" altLang="en-US" sz="2000" dirty="0"/>
              <a:t> </a:t>
            </a:r>
            <a:r>
              <a:rPr lang="en-US" altLang="zh-CN" sz="2000" dirty="0" err="1"/>
              <a:t>GeV</a:t>
            </a:r>
            <a:endParaRPr lang="en-US" sz="2000" dirty="0"/>
          </a:p>
          <a:p>
            <a:r>
              <a:rPr lang="en-US" sz="2000" b="1" i="1" dirty="0">
                <a:solidFill>
                  <a:srgbClr val="FF0000"/>
                </a:solidFill>
              </a:rPr>
              <a:t>Change</a:t>
            </a:r>
            <a:r>
              <a:rPr lang="zh-CN" altLang="en-US" sz="2000" b="1" i="1" dirty="0">
                <a:solidFill>
                  <a:srgbClr val="FF0000"/>
                </a:solidFill>
              </a:rPr>
              <a:t> </a:t>
            </a:r>
            <a:r>
              <a:rPr lang="en-US" altLang="zh-CN" sz="2000" b="1" i="1" dirty="0">
                <a:solidFill>
                  <a:srgbClr val="FF0000"/>
                </a:solidFill>
              </a:rPr>
              <a:t>of</a:t>
            </a:r>
            <a:r>
              <a:rPr lang="zh-CN" altLang="en-US" sz="2000" b="1" i="1" dirty="0">
                <a:solidFill>
                  <a:srgbClr val="FF0000"/>
                </a:solidFill>
              </a:rPr>
              <a:t> </a:t>
            </a:r>
            <a:r>
              <a:rPr lang="en-US" altLang="zh-CN" sz="2000" b="1" i="1" dirty="0">
                <a:solidFill>
                  <a:srgbClr val="FF0000"/>
                </a:solidFill>
              </a:rPr>
              <a:t>medium</a:t>
            </a:r>
            <a:r>
              <a:rPr lang="zh-CN" altLang="en-US" sz="2000" b="1" i="1" dirty="0">
                <a:solidFill>
                  <a:srgbClr val="FF0000"/>
                </a:solidFill>
              </a:rPr>
              <a:t> </a:t>
            </a:r>
            <a:r>
              <a:rPr lang="en-US" altLang="zh-CN" sz="2000" b="1" i="1" dirty="0">
                <a:solidFill>
                  <a:srgbClr val="FF0000"/>
                </a:solidFill>
              </a:rPr>
              <a:t>property</a:t>
            </a:r>
            <a:r>
              <a:rPr lang="en-US" sz="2000" b="1" i="1" dirty="0">
                <a:solidFill>
                  <a:srgbClr val="FF0000"/>
                </a:solidFill>
              </a:rPr>
              <a:t>? </a:t>
            </a:r>
            <a:r>
              <a:rPr lang="zh-CN" altLang="en-US" sz="2000" b="1" i="1" dirty="0">
                <a:solidFill>
                  <a:srgbClr val="FF0000"/>
                </a:solidFill>
              </a:rPr>
              <a:t> </a:t>
            </a:r>
            <a:r>
              <a:rPr lang="en-US" altLang="zh-CN" sz="2000" b="1" i="1" dirty="0">
                <a:solidFill>
                  <a:srgbClr val="FF0000"/>
                </a:solidFill>
              </a:rPr>
              <a:t>High</a:t>
            </a:r>
            <a:r>
              <a:rPr lang="zh-CN" altLang="en-US" sz="2000" b="1" i="1" dirty="0">
                <a:solidFill>
                  <a:srgbClr val="FF0000"/>
                </a:solidFill>
              </a:rPr>
              <a:t> </a:t>
            </a:r>
            <a:r>
              <a:rPr lang="en-US" altLang="zh-CN" sz="2000" b="1" i="1" dirty="0">
                <a:solidFill>
                  <a:srgbClr val="FF0000"/>
                </a:solidFill>
              </a:rPr>
              <a:t>precision</a:t>
            </a:r>
            <a:r>
              <a:rPr lang="zh-CN" altLang="en-US" sz="2000" b="1" i="1" dirty="0">
                <a:solidFill>
                  <a:srgbClr val="FF0000"/>
                </a:solidFill>
              </a:rPr>
              <a:t> </a:t>
            </a:r>
            <a:r>
              <a:rPr lang="en-US" altLang="zh-CN" sz="2000" b="1" i="1" dirty="0">
                <a:solidFill>
                  <a:srgbClr val="FF0000"/>
                </a:solidFill>
              </a:rPr>
              <a:t>data</a:t>
            </a:r>
            <a:r>
              <a:rPr lang="zh-CN" altLang="en-US" sz="2000" b="1" i="1" dirty="0">
                <a:solidFill>
                  <a:srgbClr val="FF0000"/>
                </a:solidFill>
              </a:rPr>
              <a:t> </a:t>
            </a:r>
            <a:r>
              <a:rPr lang="en-US" altLang="zh-CN" sz="2000" b="1" i="1" dirty="0">
                <a:solidFill>
                  <a:srgbClr val="FF0000"/>
                </a:solidFill>
              </a:rPr>
              <a:t>needed: BESII</a:t>
            </a:r>
            <a:endParaRPr lang="en-US" sz="2000" b="1" i="1" dirty="0">
              <a:solidFill>
                <a:srgbClr val="FF0000"/>
              </a:solidFill>
            </a:endParaRPr>
          </a:p>
          <a:p>
            <a:endParaRPr lang="en-US" sz="1400" b="1" i="1" dirty="0">
              <a:solidFill>
                <a:srgbClr val="3366FF"/>
              </a:solidFill>
            </a:endParaRPr>
          </a:p>
          <a:p>
            <a:pPr marL="342900" indent="-342900"/>
            <a:r>
              <a:rPr lang="en-US" sz="1200" b="1" dirty="0">
                <a:solidFill>
                  <a:schemeClr val="bg1">
                    <a:lumMod val="50000"/>
                  </a:schemeClr>
                </a:solidFill>
              </a:rPr>
              <a:t>STAR:</a:t>
            </a:r>
            <a:r>
              <a:rPr lang="en-US" sz="1200" dirty="0">
                <a:solidFill>
                  <a:schemeClr val="bg1">
                    <a:lumMod val="50000"/>
                  </a:schemeClr>
                </a:solidFill>
              </a:rPr>
              <a:t> Phys. Rev. </a:t>
            </a:r>
            <a:r>
              <a:rPr lang="en-US" sz="1200" dirty="0" err="1">
                <a:solidFill>
                  <a:schemeClr val="bg1">
                    <a:lumMod val="50000"/>
                  </a:schemeClr>
                </a:solidFill>
              </a:rPr>
              <a:t>Lett</a:t>
            </a:r>
            <a:r>
              <a:rPr lang="en-US" sz="1200" dirty="0">
                <a:solidFill>
                  <a:schemeClr val="bg1">
                    <a:lumMod val="50000"/>
                  </a:schemeClr>
                </a:solidFill>
              </a:rPr>
              <a:t>. </a:t>
            </a:r>
            <a:r>
              <a:rPr lang="en-US" sz="1200" b="1" dirty="0">
                <a:solidFill>
                  <a:schemeClr val="bg1">
                    <a:lumMod val="50000"/>
                  </a:schemeClr>
                </a:solidFill>
              </a:rPr>
              <a:t>1</a:t>
            </a:r>
            <a:r>
              <a:rPr lang="en-US" altLang="zh-CN" sz="1200" b="1" dirty="0">
                <a:solidFill>
                  <a:schemeClr val="bg1">
                    <a:lumMod val="50000"/>
                  </a:schemeClr>
                </a:solidFill>
              </a:rPr>
              <a:t>20</a:t>
            </a:r>
            <a:r>
              <a:rPr lang="en-US" sz="1200" dirty="0">
                <a:solidFill>
                  <a:schemeClr val="bg1">
                    <a:lumMod val="50000"/>
                  </a:schemeClr>
                </a:solidFill>
              </a:rPr>
              <a:t>, </a:t>
            </a:r>
            <a:r>
              <a:rPr lang="en-US" altLang="zh-CN" sz="1200" dirty="0">
                <a:solidFill>
                  <a:schemeClr val="bg1">
                    <a:lumMod val="50000"/>
                  </a:schemeClr>
                </a:solidFill>
              </a:rPr>
              <a:t>062301</a:t>
            </a:r>
            <a:r>
              <a:rPr lang="en-US" sz="1200" dirty="0">
                <a:solidFill>
                  <a:schemeClr val="bg1">
                    <a:lumMod val="50000"/>
                  </a:schemeClr>
                </a:solidFill>
              </a:rPr>
              <a:t>(201</a:t>
            </a:r>
            <a:r>
              <a:rPr lang="en-US" altLang="zh-CN" sz="1200" dirty="0">
                <a:solidFill>
                  <a:schemeClr val="bg1">
                    <a:lumMod val="50000"/>
                  </a:schemeClr>
                </a:solidFill>
              </a:rPr>
              <a:t>8</a:t>
            </a:r>
            <a:r>
              <a:rPr lang="en-US" sz="1200" dirty="0">
                <a:solidFill>
                  <a:schemeClr val="bg1">
                    <a:lumMod val="50000"/>
                  </a:schemeClr>
                </a:solidFill>
              </a:rPr>
              <a:t>)</a:t>
            </a:r>
          </a:p>
        </p:txBody>
      </p:sp>
      <p:sp>
        <p:nvSpPr>
          <p:cNvPr id="6" name="Rectangle 28"/>
          <p:cNvSpPr>
            <a:spLocks noChangeArrowheads="1"/>
          </p:cNvSpPr>
          <p:nvPr/>
        </p:nvSpPr>
        <p:spPr bwMode="auto">
          <a:xfrm>
            <a:off x="609600" y="0"/>
            <a:ext cx="8001000" cy="534988"/>
          </a:xfrm>
          <a:prstGeom prst="rect">
            <a:avLst/>
          </a:prstGeom>
          <a:noFill/>
          <a:ln w="12700">
            <a:noFill/>
            <a:miter lim="800000"/>
            <a:headEnd/>
            <a:tailEnd/>
          </a:ln>
        </p:spPr>
        <p:txBody>
          <a:bodyPr lIns="91173" tIns="45587" rIns="91173" bIns="45587" anchor="ctr">
            <a:prstTxWarp prst="textNoShape">
              <a:avLst/>
            </a:prstTxWarp>
          </a:bodyPr>
          <a:lstStyle/>
          <a:p>
            <a:pPr algn="ctr"/>
            <a:r>
              <a:rPr lang="en-US" altLang="zh-CN" sz="4400" b="1" dirty="0">
                <a:solidFill>
                  <a:schemeClr val="tx2"/>
                </a:solidFill>
                <a:latin typeface="Times New Roman" charset="0"/>
              </a:rPr>
              <a:t>Directed Flow v</a:t>
            </a:r>
            <a:r>
              <a:rPr lang="en-US" altLang="zh-CN" sz="4400" b="1" baseline="-25000" dirty="0">
                <a:solidFill>
                  <a:schemeClr val="tx2"/>
                </a:solidFill>
                <a:latin typeface="Times New Roman" charset="0"/>
              </a:rPr>
              <a:t>1</a:t>
            </a:r>
            <a:r>
              <a:rPr lang="en-US" altLang="zh-CN" sz="4400" b="1" dirty="0">
                <a:solidFill>
                  <a:schemeClr val="tx2"/>
                </a:solidFill>
                <a:latin typeface="Times New Roman" charset="0"/>
              </a:rPr>
              <a:t>: </a:t>
            </a:r>
            <a:r>
              <a:rPr lang="en-US" altLang="zh-CN" sz="4400" b="1" dirty="0" err="1">
                <a:solidFill>
                  <a:schemeClr val="tx2"/>
                </a:solidFill>
                <a:latin typeface="Times New Roman" charset="0"/>
              </a:rPr>
              <a:t>ϕ</a:t>
            </a:r>
            <a:r>
              <a:rPr lang="en-US" altLang="zh-CN" sz="4400" b="1" dirty="0">
                <a:solidFill>
                  <a:schemeClr val="tx2"/>
                </a:solidFill>
                <a:latin typeface="Times New Roman" charset="0"/>
              </a:rPr>
              <a:t> Mesons</a:t>
            </a:r>
            <a:endParaRPr lang="el-GR" altLang="zh-CN" sz="4400" baseline="-25000" dirty="0"/>
          </a:p>
        </p:txBody>
      </p:sp>
      <p:pic>
        <p:nvPicPr>
          <p:cNvPr id="2" name="图片 1"/>
          <p:cNvPicPr>
            <a:picLocks noChangeAspect="1"/>
          </p:cNvPicPr>
          <p:nvPr/>
        </p:nvPicPr>
        <p:blipFill>
          <a:blip r:embed="rId2"/>
          <a:stretch>
            <a:fillRect/>
          </a:stretch>
        </p:blipFill>
        <p:spPr>
          <a:xfrm>
            <a:off x="76200" y="1219200"/>
            <a:ext cx="8763000" cy="3297445"/>
          </a:xfrm>
          <a:prstGeom prst="rect">
            <a:avLst/>
          </a:prstGeom>
        </p:spPr>
      </p:pic>
      <p:sp>
        <p:nvSpPr>
          <p:cNvPr id="5" name="Line 26"/>
          <p:cNvSpPr>
            <a:spLocks noChangeShapeType="1"/>
          </p:cNvSpPr>
          <p:nvPr/>
        </p:nvSpPr>
        <p:spPr bwMode="auto">
          <a:xfrm flipV="1">
            <a:off x="395288" y="962659"/>
            <a:ext cx="8353425" cy="0"/>
          </a:xfrm>
          <a:prstGeom prst="line">
            <a:avLst/>
          </a:prstGeom>
          <a:noFill/>
          <a:ln w="44450">
            <a:solidFill>
              <a:srgbClr val="FF6600"/>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spTree>
    <p:extLst>
      <p:ext uri="{BB962C8B-B14F-4D97-AF65-F5344CB8AC3E}">
        <p14:creationId xmlns:p14="http://schemas.microsoft.com/office/powerpoint/2010/main" val="41589069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94571" y="1100554"/>
            <a:ext cx="4277429" cy="5071646"/>
          </a:xfrm>
          <a:prstGeom prst="rect">
            <a:avLst/>
          </a:prstGeom>
        </p:spPr>
      </p:pic>
      <p:sp>
        <p:nvSpPr>
          <p:cNvPr id="4" name="TextBox 3"/>
          <p:cNvSpPr txBox="1"/>
          <p:nvPr/>
        </p:nvSpPr>
        <p:spPr>
          <a:xfrm>
            <a:off x="4762500" y="1886404"/>
            <a:ext cx="4114800" cy="2062103"/>
          </a:xfrm>
          <a:prstGeom prst="rect">
            <a:avLst/>
          </a:prstGeom>
          <a:noFill/>
        </p:spPr>
        <p:txBody>
          <a:bodyPr wrap="square" rtlCol="0">
            <a:spAutoFit/>
          </a:bodyPr>
          <a:lstStyle/>
          <a:p>
            <a:pPr marL="342900" indent="-342900">
              <a:buFont typeface="Wingdings" charset="2"/>
              <a:buChar char="Ø"/>
            </a:pPr>
            <a:r>
              <a:rPr lang="zh-CN" altLang="en-US" sz="2000" dirty="0"/>
              <a:t>流体力学计算认为它与一阶相变密切相关</a:t>
            </a:r>
          </a:p>
          <a:p>
            <a:endParaRPr lang="en-US" sz="2000" dirty="0"/>
          </a:p>
          <a:p>
            <a:pPr marL="342900" indent="-342900">
              <a:buFont typeface="Wingdings" charset="2"/>
              <a:buChar char="Ø"/>
            </a:pPr>
            <a:r>
              <a:rPr lang="zh-CN" altLang="en-US" sz="2000" dirty="0"/>
              <a:t>净质子的斜率二次变号</a:t>
            </a:r>
          </a:p>
          <a:p>
            <a:r>
              <a:rPr lang="zh-CN" altLang="en-US" sz="1400" b="1" i="1" dirty="0">
                <a:solidFill>
                  <a:srgbClr val="000000"/>
                </a:solidFill>
              </a:rPr>
              <a:t>        </a:t>
            </a:r>
            <a:r>
              <a:rPr lang="en-US" sz="1400" b="1" i="1" dirty="0">
                <a:solidFill>
                  <a:srgbClr val="000000"/>
                </a:solidFill>
              </a:rPr>
              <a:t>EOS softest point?</a:t>
            </a:r>
          </a:p>
          <a:p>
            <a:endParaRPr lang="en-US" sz="1400" b="1" i="1" dirty="0">
              <a:solidFill>
                <a:srgbClr val="3366FF"/>
              </a:solidFill>
            </a:endParaRPr>
          </a:p>
          <a:p>
            <a:pPr marL="342900" indent="-342900">
              <a:buFont typeface="Wingdings" charset="2"/>
              <a:buChar char="Ø"/>
            </a:pPr>
            <a:r>
              <a:rPr lang="en-US" sz="2000" dirty="0" err="1"/>
              <a:t>UrQMD</a:t>
            </a:r>
            <a:r>
              <a:rPr lang="en-US" sz="2000" dirty="0"/>
              <a:t> </a:t>
            </a:r>
            <a:r>
              <a:rPr lang="zh-CN" altLang="en-US" sz="2000" dirty="0"/>
              <a:t>与数据不符</a:t>
            </a:r>
            <a:endParaRPr lang="en-US" sz="2000" dirty="0"/>
          </a:p>
        </p:txBody>
      </p:sp>
      <p:sp>
        <p:nvSpPr>
          <p:cNvPr id="6" name="Rectangle 28"/>
          <p:cNvSpPr>
            <a:spLocks noChangeArrowheads="1"/>
          </p:cNvSpPr>
          <p:nvPr/>
        </p:nvSpPr>
        <p:spPr bwMode="auto">
          <a:xfrm>
            <a:off x="609600" y="0"/>
            <a:ext cx="8001000" cy="534988"/>
          </a:xfrm>
          <a:prstGeom prst="rect">
            <a:avLst/>
          </a:prstGeom>
          <a:noFill/>
          <a:ln w="12700">
            <a:noFill/>
            <a:miter lim="800000"/>
            <a:headEnd/>
            <a:tailEnd/>
          </a:ln>
        </p:spPr>
        <p:txBody>
          <a:bodyPr lIns="91173" tIns="45587" rIns="91173" bIns="45587" anchor="ctr">
            <a:prstTxWarp prst="textNoShape">
              <a:avLst/>
            </a:prstTxWarp>
          </a:bodyPr>
          <a:lstStyle/>
          <a:p>
            <a:pPr algn="ctr"/>
            <a:r>
              <a:rPr lang="en-US" altLang="zh-CN" sz="4400" b="1" dirty="0">
                <a:solidFill>
                  <a:schemeClr val="tx2"/>
                </a:solidFill>
                <a:latin typeface="Times New Roman" charset="0"/>
              </a:rPr>
              <a:t>Directed Flow v</a:t>
            </a:r>
            <a:r>
              <a:rPr lang="en-US" altLang="zh-CN" sz="4400" b="1" baseline="-25000" dirty="0">
                <a:solidFill>
                  <a:schemeClr val="tx2"/>
                </a:solidFill>
                <a:latin typeface="Times New Roman" charset="0"/>
              </a:rPr>
              <a:t>1</a:t>
            </a:r>
            <a:r>
              <a:rPr lang="en-US" altLang="zh-CN" sz="4400" b="1" dirty="0">
                <a:solidFill>
                  <a:schemeClr val="tx2"/>
                </a:solidFill>
                <a:latin typeface="Times New Roman" charset="0"/>
              </a:rPr>
              <a:t>: Softest Point</a:t>
            </a:r>
            <a:endParaRPr lang="el-GR" altLang="zh-CN" sz="4400" baseline="-25000" dirty="0"/>
          </a:p>
        </p:txBody>
      </p:sp>
      <p:sp>
        <p:nvSpPr>
          <p:cNvPr id="2" name="TextBox 1"/>
          <p:cNvSpPr txBox="1"/>
          <p:nvPr/>
        </p:nvSpPr>
        <p:spPr>
          <a:xfrm>
            <a:off x="4724401" y="1120914"/>
            <a:ext cx="4038599" cy="707886"/>
          </a:xfrm>
          <a:prstGeom prst="rect">
            <a:avLst/>
          </a:prstGeom>
          <a:noFill/>
        </p:spPr>
        <p:txBody>
          <a:bodyPr wrap="square" rtlCol="0">
            <a:spAutoFit/>
          </a:bodyPr>
          <a:lstStyle/>
          <a:p>
            <a:r>
              <a:rPr lang="en-US" sz="2000" b="1" dirty="0"/>
              <a:t>dv</a:t>
            </a:r>
            <a:r>
              <a:rPr lang="en-US" sz="2000" b="1" baseline="-25000" dirty="0"/>
              <a:t>1</a:t>
            </a:r>
            <a:r>
              <a:rPr lang="en-US" sz="2000" b="1" dirty="0"/>
              <a:t>/</a:t>
            </a:r>
            <a:r>
              <a:rPr lang="en-US" sz="2000" b="1" dirty="0" err="1"/>
              <a:t>dy</a:t>
            </a:r>
            <a:r>
              <a:rPr lang="en-US" sz="2000" dirty="0"/>
              <a:t>: </a:t>
            </a:r>
            <a:r>
              <a:rPr lang="zh-CN" altLang="en-US" sz="2000" dirty="0"/>
              <a:t> 中心快度区直接流对快度的斜率</a:t>
            </a:r>
            <a:endParaRPr lang="en-US" sz="2000" dirty="0"/>
          </a:p>
        </p:txBody>
      </p:sp>
      <p:grpSp>
        <p:nvGrpSpPr>
          <p:cNvPr id="11" name="组合 10">
            <a:extLst>
              <a:ext uri="{FF2B5EF4-FFF2-40B4-BE49-F238E27FC236}">
                <a16:creationId xmlns:a16="http://schemas.microsoft.com/office/drawing/2014/main" id="{D869AA75-675F-E541-8CCC-D1A57CDBFEF0}"/>
              </a:ext>
            </a:extLst>
          </p:cNvPr>
          <p:cNvGrpSpPr/>
          <p:nvPr/>
        </p:nvGrpSpPr>
        <p:grpSpPr>
          <a:xfrm>
            <a:off x="4543694" y="4348826"/>
            <a:ext cx="4512667" cy="2000548"/>
            <a:chOff x="4543694" y="4348826"/>
            <a:chExt cx="4512667" cy="2000548"/>
          </a:xfrm>
        </p:grpSpPr>
        <p:sp>
          <p:nvSpPr>
            <p:cNvPr id="5" name="文本框 4"/>
            <p:cNvSpPr txBox="1"/>
            <p:nvPr/>
          </p:nvSpPr>
          <p:spPr>
            <a:xfrm>
              <a:off x="4762500" y="4348826"/>
              <a:ext cx="4038600" cy="2000548"/>
            </a:xfrm>
            <a:prstGeom prst="rect">
              <a:avLst/>
            </a:prstGeom>
            <a:noFill/>
          </p:spPr>
          <p:txBody>
            <a:bodyPr wrap="square" rtlCol="0">
              <a:spAutoFit/>
            </a:bodyPr>
            <a:lstStyle/>
            <a:p>
              <a:r>
                <a:rPr kumimoji="1" lang="zh-CN" altLang="en-US" sz="2000" dirty="0"/>
                <a:t>净质子的斜率为</a:t>
              </a:r>
            </a:p>
            <a:p>
              <a:endParaRPr kumimoji="1" lang="zh-CN" altLang="en-US" sz="2000" dirty="0"/>
            </a:p>
            <a:p>
              <a:endParaRPr kumimoji="1" lang="en-US" altLang="zh-CN" sz="2000" dirty="0"/>
            </a:p>
            <a:p>
              <a:endParaRPr kumimoji="1" lang="en-US" altLang="zh-CN" sz="800" dirty="0"/>
            </a:p>
            <a:p>
              <a:r>
                <a:rPr kumimoji="1" lang="en-US" altLang="zh-CN" sz="2000" dirty="0"/>
                <a:t>r:</a:t>
              </a:r>
              <a:r>
                <a:rPr kumimoji="1" lang="zh-CN" altLang="en-US" sz="2000" dirty="0"/>
                <a:t> 反质子与质子比</a:t>
              </a:r>
              <a:r>
                <a:rPr kumimoji="1" lang="en-US" altLang="zh-CN" dirty="0"/>
                <a:t>.</a:t>
              </a:r>
            </a:p>
            <a:p>
              <a:r>
                <a:rPr kumimoji="1" lang="zh-CN" altLang="en-US" dirty="0"/>
                <a:t> </a:t>
              </a:r>
            </a:p>
          </p:txBody>
        </p:sp>
        <p:sp>
          <p:nvSpPr>
            <p:cNvPr id="7" name="矩形 6"/>
            <p:cNvSpPr/>
            <p:nvPr/>
          </p:nvSpPr>
          <p:spPr>
            <a:xfrm>
              <a:off x="4914900" y="5877580"/>
              <a:ext cx="3352800" cy="461665"/>
            </a:xfrm>
            <a:prstGeom prst="rect">
              <a:avLst/>
            </a:prstGeom>
          </p:spPr>
          <p:txBody>
            <a:bodyPr wrap="square">
              <a:spAutoFit/>
            </a:bodyPr>
            <a:lstStyle/>
            <a:p>
              <a:r>
                <a:rPr lang="pt-BR" altLang="zh-CN" sz="1200" dirty="0"/>
                <a:t>STAR: </a:t>
              </a:r>
              <a:r>
                <a:rPr lang="pt-BR" altLang="zh-CN" sz="1200" dirty="0" err="1"/>
                <a:t>Phys</a:t>
              </a:r>
              <a:r>
                <a:rPr lang="pt-BR" altLang="zh-CN" sz="1200" dirty="0"/>
                <a:t>. Rev. </a:t>
              </a:r>
              <a:r>
                <a:rPr lang="pt-BR" altLang="zh-CN" sz="1200" dirty="0" err="1"/>
                <a:t>Lett</a:t>
              </a:r>
              <a:r>
                <a:rPr lang="pt-BR" altLang="zh-CN" sz="1200" dirty="0"/>
                <a:t>. 112, 162301(2014)</a:t>
              </a:r>
            </a:p>
            <a:p>
              <a:r>
                <a:rPr lang="pt-BR" altLang="zh-CN" sz="1200" dirty="0"/>
                <a:t>H. </a:t>
              </a:r>
              <a:r>
                <a:rPr lang="pt-BR" altLang="zh-CN" sz="1200" dirty="0" err="1"/>
                <a:t>Stoecker</a:t>
              </a:r>
              <a:r>
                <a:rPr lang="pt-BR" altLang="zh-CN" sz="1200" dirty="0"/>
                <a:t>, Nucl. </a:t>
              </a:r>
              <a:r>
                <a:rPr lang="pt-BR" altLang="zh-CN" sz="1200" dirty="0" err="1"/>
                <a:t>Phys</a:t>
              </a:r>
              <a:r>
                <a:rPr lang="pt-BR" altLang="zh-CN" sz="1200" dirty="0"/>
                <a:t>. A 750, 121(2005</a:t>
              </a:r>
              <a:r>
                <a:rPr lang="pt-BR" altLang="zh-CN" sz="1200" dirty="0">
                  <a:solidFill>
                    <a:schemeClr val="bg2"/>
                  </a:solidFill>
                </a:rPr>
                <a:t>)</a:t>
              </a:r>
            </a:p>
          </p:txBody>
        </p:sp>
        <p:pic>
          <p:nvPicPr>
            <p:cNvPr id="9" name="图片 8"/>
            <p:cNvPicPr>
              <a:picLocks noChangeAspect="1"/>
            </p:cNvPicPr>
            <p:nvPr/>
          </p:nvPicPr>
          <p:blipFill>
            <a:blip r:embed="rId3"/>
            <a:stretch>
              <a:fillRect/>
            </a:stretch>
          </p:blipFill>
          <p:spPr>
            <a:xfrm>
              <a:off x="4543694" y="4893512"/>
              <a:ext cx="4512667" cy="331666"/>
            </a:xfrm>
            <a:prstGeom prst="rect">
              <a:avLst/>
            </a:prstGeom>
          </p:spPr>
        </p:pic>
      </p:grpSp>
      <p:sp>
        <p:nvSpPr>
          <p:cNvPr id="8" name="文本框 7"/>
          <p:cNvSpPr txBox="1"/>
          <p:nvPr/>
        </p:nvSpPr>
        <p:spPr>
          <a:xfrm>
            <a:off x="2870162" y="685800"/>
            <a:ext cx="3430071" cy="369332"/>
          </a:xfrm>
          <a:prstGeom prst="rect">
            <a:avLst/>
          </a:prstGeom>
          <a:noFill/>
        </p:spPr>
        <p:txBody>
          <a:bodyPr wrap="none" rtlCol="0">
            <a:spAutoFit/>
          </a:bodyPr>
          <a:lstStyle/>
          <a:p>
            <a:r>
              <a:rPr kumimoji="1" lang="en-US" altLang="zh-CN" b="1" dirty="0">
                <a:solidFill>
                  <a:srgbClr val="FF0000"/>
                </a:solidFill>
              </a:rPr>
              <a:t>BESII : centrality dependence</a:t>
            </a:r>
            <a:endParaRPr kumimoji="1" lang="zh-CN" altLang="en-US" b="1" dirty="0">
              <a:solidFill>
                <a:srgbClr val="FF0000"/>
              </a:solidFill>
            </a:endParaRPr>
          </a:p>
        </p:txBody>
      </p:sp>
      <p:sp>
        <p:nvSpPr>
          <p:cNvPr id="10" name="Line 26"/>
          <p:cNvSpPr>
            <a:spLocks noChangeShapeType="1"/>
          </p:cNvSpPr>
          <p:nvPr/>
        </p:nvSpPr>
        <p:spPr bwMode="auto">
          <a:xfrm flipV="1">
            <a:off x="395288" y="701399"/>
            <a:ext cx="8353425" cy="0"/>
          </a:xfrm>
          <a:prstGeom prst="line">
            <a:avLst/>
          </a:prstGeom>
          <a:noFill/>
          <a:ln w="44450">
            <a:solidFill>
              <a:srgbClr val="FF6600"/>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spTree>
    <p:extLst>
      <p:ext uri="{BB962C8B-B14F-4D97-AF65-F5344CB8AC3E}">
        <p14:creationId xmlns:p14="http://schemas.microsoft.com/office/powerpoint/2010/main" val="37074760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TextBox 6"/>
          <p:cNvSpPr txBox="1">
            <a:spLocks noChangeArrowheads="1"/>
          </p:cNvSpPr>
          <p:nvPr/>
        </p:nvSpPr>
        <p:spPr bwMode="auto">
          <a:xfrm>
            <a:off x="1841566" y="-76200"/>
            <a:ext cx="6163541" cy="646331"/>
          </a:xfrm>
          <a:prstGeom prst="rect">
            <a:avLst/>
          </a:prstGeom>
          <a:noFill/>
          <a:ln w="9525">
            <a:noFill/>
            <a:miter lim="800000"/>
            <a:headEnd/>
            <a:tailEnd/>
          </a:ln>
        </p:spPr>
        <p:txBody>
          <a:bodyPr wrap="none">
            <a:prstTxWarp prst="textNoShape">
              <a:avLst/>
            </a:prstTxWarp>
            <a:spAutoFit/>
          </a:bodyPr>
          <a:lstStyle/>
          <a:p>
            <a:r>
              <a:rPr lang="en-US" sz="3600" dirty="0">
                <a:latin typeface="Arial"/>
                <a:ea typeface="Times New Roman" pitchFamily="-107" charset="0"/>
                <a:cs typeface="Arial"/>
              </a:rPr>
              <a:t>Susceptibilities and Moments</a:t>
            </a:r>
          </a:p>
        </p:txBody>
      </p:sp>
      <p:sp>
        <p:nvSpPr>
          <p:cNvPr id="12" name="TextBox 11"/>
          <p:cNvSpPr txBox="1"/>
          <p:nvPr/>
        </p:nvSpPr>
        <p:spPr>
          <a:xfrm>
            <a:off x="431580" y="5474838"/>
            <a:ext cx="8207596" cy="830997"/>
          </a:xfrm>
          <a:prstGeom prst="rect">
            <a:avLst/>
          </a:prstGeom>
          <a:noFill/>
        </p:spPr>
        <p:txBody>
          <a:bodyPr wrap="none" rtlCol="0">
            <a:spAutoFit/>
          </a:bodyPr>
          <a:lstStyle/>
          <a:p>
            <a:r>
              <a:rPr lang="en-US" sz="2400" b="1" dirty="0">
                <a:latin typeface="Arial"/>
                <a:cs typeface="Arial"/>
              </a:rPr>
              <a:t>Thermodynamic function </a:t>
            </a:r>
            <a:r>
              <a:rPr lang="en-US" sz="2400" b="1" dirty="0" err="1">
                <a:latin typeface="Arial"/>
                <a:cs typeface="Arial"/>
                <a:sym typeface="Wingdings"/>
              </a:rPr>
              <a:t></a:t>
            </a:r>
            <a:r>
              <a:rPr lang="en-US" sz="2400" b="1" dirty="0">
                <a:latin typeface="Arial"/>
                <a:cs typeface="Arial"/>
                <a:sym typeface="Wingdings"/>
              </a:rPr>
              <a:t> Susceptibility </a:t>
            </a:r>
            <a:r>
              <a:rPr lang="en-US" sz="2400" b="1" dirty="0" err="1">
                <a:latin typeface="Arial"/>
                <a:cs typeface="Arial"/>
                <a:sym typeface="Wingdings"/>
              </a:rPr>
              <a:t></a:t>
            </a:r>
            <a:r>
              <a:rPr lang="en-US" sz="2400" b="1" dirty="0">
                <a:latin typeface="Arial"/>
                <a:cs typeface="Arial"/>
                <a:sym typeface="Wingdings"/>
              </a:rPr>
              <a:t> Moments</a:t>
            </a:r>
          </a:p>
          <a:p>
            <a:r>
              <a:rPr lang="en-US" sz="2400" b="1" dirty="0">
                <a:solidFill>
                  <a:srgbClr val="800000"/>
                </a:solidFill>
                <a:latin typeface="Arial"/>
                <a:cs typeface="Arial"/>
                <a:sym typeface="Wingdings"/>
              </a:rPr>
              <a:t>Model calculations, </a:t>
            </a:r>
            <a:r>
              <a:rPr lang="en-US" sz="2400" b="1" i="1" dirty="0">
                <a:solidFill>
                  <a:srgbClr val="800000"/>
                </a:solidFill>
                <a:latin typeface="Arial"/>
                <a:cs typeface="Arial"/>
                <a:sym typeface="Wingdings"/>
              </a:rPr>
              <a:t>e.g.</a:t>
            </a:r>
            <a:r>
              <a:rPr lang="en-US" sz="2400" b="1" dirty="0">
                <a:solidFill>
                  <a:srgbClr val="800000"/>
                </a:solidFill>
                <a:latin typeface="Arial"/>
                <a:cs typeface="Arial"/>
                <a:sym typeface="Wingdings"/>
              </a:rPr>
              <a:t> LGT, HRG </a:t>
            </a:r>
            <a:r>
              <a:rPr lang="en-US" sz="2400" b="1" dirty="0" err="1">
                <a:solidFill>
                  <a:srgbClr val="800000"/>
                </a:solidFill>
                <a:latin typeface="Arial"/>
                <a:cs typeface="Arial"/>
                <a:sym typeface="Wingdings"/>
              </a:rPr>
              <a:t></a:t>
            </a:r>
            <a:r>
              <a:rPr lang="en-US" sz="2400" b="1" dirty="0">
                <a:solidFill>
                  <a:srgbClr val="800000"/>
                </a:solidFill>
                <a:latin typeface="Arial"/>
                <a:cs typeface="Arial"/>
                <a:sym typeface="Wingdings"/>
              </a:rPr>
              <a:t> Measurements</a:t>
            </a:r>
            <a:r>
              <a:rPr lang="en-US" sz="2400" b="1" dirty="0">
                <a:solidFill>
                  <a:srgbClr val="800000"/>
                </a:solidFill>
                <a:latin typeface="Arial"/>
                <a:cs typeface="Arial"/>
              </a:rPr>
              <a:t> </a:t>
            </a:r>
          </a:p>
        </p:txBody>
      </p:sp>
      <p:grpSp>
        <p:nvGrpSpPr>
          <p:cNvPr id="3" name="组合 2">
            <a:extLst>
              <a:ext uri="{FF2B5EF4-FFF2-40B4-BE49-F238E27FC236}">
                <a16:creationId xmlns:a16="http://schemas.microsoft.com/office/drawing/2014/main" id="{D6AE04D7-83C2-0A45-9138-C649A281A182}"/>
              </a:ext>
            </a:extLst>
          </p:cNvPr>
          <p:cNvGrpSpPr/>
          <p:nvPr/>
        </p:nvGrpSpPr>
        <p:grpSpPr>
          <a:xfrm>
            <a:off x="828082" y="1160355"/>
            <a:ext cx="7414592" cy="4314483"/>
            <a:chOff x="609600" y="570130"/>
            <a:chExt cx="7772400" cy="4704137"/>
          </a:xfrm>
        </p:grpSpPr>
        <p:sp>
          <p:nvSpPr>
            <p:cNvPr id="20" name="Rounded Rectangle 6">
              <a:extLst>
                <a:ext uri="{FF2B5EF4-FFF2-40B4-BE49-F238E27FC236}">
                  <a16:creationId xmlns:a16="http://schemas.microsoft.com/office/drawing/2014/main" id="{F69B8B80-D558-3D42-858E-469A5DC9BA32}"/>
                </a:ext>
              </a:extLst>
            </p:cNvPr>
            <p:cNvSpPr/>
            <p:nvPr/>
          </p:nvSpPr>
          <p:spPr>
            <a:xfrm>
              <a:off x="609600" y="570130"/>
              <a:ext cx="7772400" cy="4704137"/>
            </a:xfrm>
            <a:prstGeom prst="roundRect">
              <a:avLst>
                <a:gd name="adj" fmla="val 7289"/>
              </a:avLst>
            </a:prstGeom>
            <a:noFill/>
            <a:ln w="57150" cap="flat" cmpd="thickThin"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77925" tIns="38963" rIns="77925" bIns="38963" rtlCol="0" anchor="ctr"/>
            <a:lstStyle/>
            <a:p>
              <a:pPr algn="ctr"/>
              <a:endParaRPr lang="en-US"/>
            </a:p>
          </p:txBody>
        </p:sp>
        <p:graphicFrame>
          <p:nvGraphicFramePr>
            <p:cNvPr id="21" name="Object 3">
              <a:extLst>
                <a:ext uri="{FF2B5EF4-FFF2-40B4-BE49-F238E27FC236}">
                  <a16:creationId xmlns:a16="http://schemas.microsoft.com/office/drawing/2014/main" id="{5CBA1997-364A-4543-BE24-5371C88E0D1A}"/>
                </a:ext>
              </a:extLst>
            </p:cNvPr>
            <p:cNvGraphicFramePr>
              <a:graphicFrameLocks noChangeAspect="1"/>
            </p:cNvGraphicFramePr>
            <p:nvPr>
              <p:extLst>
                <p:ext uri="{D42A27DB-BD31-4B8C-83A1-F6EECF244321}">
                  <p14:modId xmlns:p14="http://schemas.microsoft.com/office/powerpoint/2010/main" val="3501332776"/>
                </p:ext>
              </p:extLst>
            </p:nvPr>
          </p:nvGraphicFramePr>
          <p:xfrm>
            <a:off x="1762605" y="931353"/>
            <a:ext cx="5077718" cy="652379"/>
          </p:xfrm>
          <a:graphic>
            <a:graphicData uri="http://schemas.openxmlformats.org/presentationml/2006/ole">
              <mc:AlternateContent xmlns:mc="http://schemas.openxmlformats.org/markup-compatibility/2006">
                <mc:Choice xmlns:v="urn:schemas-microsoft-com:vml" Requires="v">
                  <p:oleObj spid="_x0000_s214626" name="Equation" r:id="rId4" imgW="1905000" imgH="419100" progId="Equation.DSMT4">
                    <p:embed/>
                  </p:oleObj>
                </mc:Choice>
                <mc:Fallback>
                  <p:oleObj name="Equation" r:id="rId4" imgW="1905000" imgH="419100" progId="Equation.DSMT4">
                    <p:embed/>
                    <p:pic>
                      <p:nvPicPr>
                        <p:cNvPr id="12" name="Object 3"/>
                        <p:cNvPicPr>
                          <a:picLocks noChangeAspect="1" noChangeArrowheads="1"/>
                        </p:cNvPicPr>
                        <p:nvPr/>
                      </p:nvPicPr>
                      <p:blipFill>
                        <a:blip r:embed="rId5"/>
                        <a:srcRect/>
                        <a:stretch>
                          <a:fillRect/>
                        </a:stretch>
                      </p:blipFill>
                      <p:spPr bwMode="auto">
                        <a:xfrm>
                          <a:off x="1762605" y="931353"/>
                          <a:ext cx="5077718" cy="652379"/>
                        </a:xfrm>
                        <a:prstGeom prst="rect">
                          <a:avLst/>
                        </a:prstGeom>
                        <a:noFill/>
                      </p:spPr>
                    </p:pic>
                  </p:oleObj>
                </mc:Fallback>
              </mc:AlternateContent>
            </a:graphicData>
          </a:graphic>
        </p:graphicFrame>
        <p:sp>
          <p:nvSpPr>
            <p:cNvPr id="22" name="TextBox 14">
              <a:extLst>
                <a:ext uri="{FF2B5EF4-FFF2-40B4-BE49-F238E27FC236}">
                  <a16:creationId xmlns:a16="http://schemas.microsoft.com/office/drawing/2014/main" id="{8A02C83F-C368-1E4A-B6DC-E0E112F4CD2A}"/>
                </a:ext>
              </a:extLst>
            </p:cNvPr>
            <p:cNvSpPr txBox="1">
              <a:spLocks noChangeArrowheads="1"/>
            </p:cNvSpPr>
            <p:nvPr/>
          </p:nvSpPr>
          <p:spPr bwMode="auto">
            <a:xfrm>
              <a:off x="609607" y="1583731"/>
              <a:ext cx="2554334" cy="340297"/>
            </a:xfrm>
            <a:prstGeom prst="rect">
              <a:avLst/>
            </a:prstGeom>
            <a:noFill/>
            <a:ln w="9525">
              <a:noFill/>
              <a:miter lim="800000"/>
              <a:headEnd/>
              <a:tailEnd/>
            </a:ln>
          </p:spPr>
          <p:txBody>
            <a:bodyPr wrap="none" lIns="77925" tIns="38963" rIns="77925" bIns="38963">
              <a:prstTxWarp prst="textNoShape">
                <a:avLst/>
              </a:prstTxWarp>
              <a:spAutoFit/>
            </a:bodyPr>
            <a:lstStyle/>
            <a:p>
              <a:r>
                <a:rPr lang="en-US" sz="1700" b="1" dirty="0">
                  <a:solidFill>
                    <a:srgbClr val="800000"/>
                  </a:solidFill>
                  <a:latin typeface="Times New Roman" pitchFamily="-107" charset="0"/>
                  <a:ea typeface="Times New Roman" pitchFamily="-107" charset="0"/>
                  <a:cs typeface="Times New Roman" pitchFamily="-107" charset="0"/>
                </a:rPr>
                <a:t>Susceptibility: </a:t>
              </a:r>
            </a:p>
          </p:txBody>
        </p:sp>
        <p:graphicFrame>
          <p:nvGraphicFramePr>
            <p:cNvPr id="23" name="Object 13">
              <a:extLst>
                <a:ext uri="{FF2B5EF4-FFF2-40B4-BE49-F238E27FC236}">
                  <a16:creationId xmlns:a16="http://schemas.microsoft.com/office/drawing/2014/main" id="{B9338736-1B28-8141-990C-788381260B64}"/>
                </a:ext>
              </a:extLst>
            </p:cNvPr>
            <p:cNvGraphicFramePr>
              <a:graphicFrameLocks noChangeAspect="1"/>
            </p:cNvGraphicFramePr>
            <p:nvPr>
              <p:extLst>
                <p:ext uri="{D42A27DB-BD31-4B8C-83A1-F6EECF244321}">
                  <p14:modId xmlns:p14="http://schemas.microsoft.com/office/powerpoint/2010/main" val="2017036899"/>
                </p:ext>
              </p:extLst>
            </p:nvPr>
          </p:nvGraphicFramePr>
          <p:xfrm>
            <a:off x="927284" y="2020570"/>
            <a:ext cx="5966271" cy="1135327"/>
          </p:xfrm>
          <a:graphic>
            <a:graphicData uri="http://schemas.openxmlformats.org/presentationml/2006/ole">
              <mc:AlternateContent xmlns:mc="http://schemas.openxmlformats.org/markup-compatibility/2006">
                <mc:Choice xmlns:v="urn:schemas-microsoft-com:vml" Requires="v">
                  <p:oleObj spid="_x0000_s214627" name="Equation" r:id="rId6" imgW="2298700" imgH="749300" progId="Equation.DSMT4">
                    <p:embed/>
                  </p:oleObj>
                </mc:Choice>
                <mc:Fallback>
                  <p:oleObj name="Equation" r:id="rId6" imgW="2298700" imgH="749300" progId="Equation.DSMT4">
                    <p:embed/>
                    <p:pic>
                      <p:nvPicPr>
                        <p:cNvPr id="14" name="Object 13"/>
                        <p:cNvPicPr>
                          <a:picLocks noChangeAspect="1" noChangeArrowheads="1"/>
                        </p:cNvPicPr>
                        <p:nvPr/>
                      </p:nvPicPr>
                      <p:blipFill>
                        <a:blip r:embed="rId7"/>
                        <a:srcRect/>
                        <a:stretch>
                          <a:fillRect/>
                        </a:stretch>
                      </p:blipFill>
                      <p:spPr bwMode="auto">
                        <a:xfrm>
                          <a:off x="927284" y="2020570"/>
                          <a:ext cx="5966271" cy="1135327"/>
                        </a:xfrm>
                        <a:prstGeom prst="rect">
                          <a:avLst/>
                        </a:prstGeom>
                        <a:noFill/>
                      </p:spPr>
                    </p:pic>
                  </p:oleObj>
                </mc:Fallback>
              </mc:AlternateContent>
            </a:graphicData>
          </a:graphic>
        </p:graphicFrame>
        <p:sp>
          <p:nvSpPr>
            <p:cNvPr id="24" name="TextBox 14">
              <a:extLst>
                <a:ext uri="{FF2B5EF4-FFF2-40B4-BE49-F238E27FC236}">
                  <a16:creationId xmlns:a16="http://schemas.microsoft.com/office/drawing/2014/main" id="{94AC3C50-6526-314E-908C-6B53B90641D9}"/>
                </a:ext>
              </a:extLst>
            </p:cNvPr>
            <p:cNvSpPr txBox="1"/>
            <p:nvPr/>
          </p:nvSpPr>
          <p:spPr>
            <a:xfrm>
              <a:off x="927279" y="648591"/>
              <a:ext cx="1771903" cy="340297"/>
            </a:xfrm>
            <a:prstGeom prst="rect">
              <a:avLst/>
            </a:prstGeom>
            <a:noFill/>
          </p:spPr>
          <p:txBody>
            <a:bodyPr wrap="none" lIns="77925" tIns="38963" rIns="77925" bIns="38963" rtlCol="0">
              <a:spAutoFit/>
            </a:bodyPr>
            <a:lstStyle/>
            <a:p>
              <a:r>
                <a:rPr lang="en-US" sz="1700" b="1" dirty="0">
                  <a:solidFill>
                    <a:srgbClr val="800000"/>
                  </a:solidFill>
                  <a:latin typeface="Times"/>
                  <a:cs typeface="Times"/>
                </a:rPr>
                <a:t>Pressure: </a:t>
              </a:r>
            </a:p>
          </p:txBody>
        </p:sp>
        <p:graphicFrame>
          <p:nvGraphicFramePr>
            <p:cNvPr id="25" name="Object 15">
              <a:extLst>
                <a:ext uri="{FF2B5EF4-FFF2-40B4-BE49-F238E27FC236}">
                  <a16:creationId xmlns:a16="http://schemas.microsoft.com/office/drawing/2014/main" id="{31DB2967-0C1E-5A4D-BA5E-1091FC2C6769}"/>
                </a:ext>
              </a:extLst>
            </p:cNvPr>
            <p:cNvGraphicFramePr>
              <a:graphicFrameLocks noChangeAspect="1"/>
            </p:cNvGraphicFramePr>
            <p:nvPr>
              <p:extLst>
                <p:ext uri="{D42A27DB-BD31-4B8C-83A1-F6EECF244321}">
                  <p14:modId xmlns:p14="http://schemas.microsoft.com/office/powerpoint/2010/main" val="3792903597"/>
                </p:ext>
              </p:extLst>
            </p:nvPr>
          </p:nvGraphicFramePr>
          <p:xfrm>
            <a:off x="927287" y="3266488"/>
            <a:ext cx="5638036" cy="1703161"/>
          </p:xfrm>
          <a:graphic>
            <a:graphicData uri="http://schemas.openxmlformats.org/presentationml/2006/ole">
              <mc:AlternateContent xmlns:mc="http://schemas.openxmlformats.org/markup-compatibility/2006">
                <mc:Choice xmlns:v="urn:schemas-microsoft-com:vml" Requires="v">
                  <p:oleObj spid="_x0000_s214628" name="公式" r:id="rId8" imgW="2400300" imgH="1244600" progId="Equation.3">
                    <p:embed/>
                  </p:oleObj>
                </mc:Choice>
                <mc:Fallback>
                  <p:oleObj name="公式" r:id="rId8" imgW="2400300" imgH="1244600" progId="Equation.3">
                    <p:embed/>
                    <p:pic>
                      <p:nvPicPr>
                        <p:cNvPr id="16" name="Object 15"/>
                        <p:cNvPicPr>
                          <a:picLocks noChangeAspect="1" noChangeArrowheads="1"/>
                        </p:cNvPicPr>
                        <p:nvPr/>
                      </p:nvPicPr>
                      <p:blipFill>
                        <a:blip r:embed="rId9"/>
                        <a:srcRect/>
                        <a:stretch>
                          <a:fillRect/>
                        </a:stretch>
                      </p:blipFill>
                      <p:spPr bwMode="auto">
                        <a:xfrm>
                          <a:off x="927287" y="3266488"/>
                          <a:ext cx="5638036" cy="1703161"/>
                        </a:xfrm>
                        <a:prstGeom prst="rect">
                          <a:avLst/>
                        </a:prstGeom>
                        <a:noFill/>
                      </p:spPr>
                    </p:pic>
                  </p:oleObj>
                </mc:Fallback>
              </mc:AlternateContent>
            </a:graphicData>
          </a:graphic>
        </p:graphicFrame>
        <p:sp>
          <p:nvSpPr>
            <p:cNvPr id="27" name="TextBox 24">
              <a:extLst>
                <a:ext uri="{FF2B5EF4-FFF2-40B4-BE49-F238E27FC236}">
                  <a16:creationId xmlns:a16="http://schemas.microsoft.com/office/drawing/2014/main" id="{4E5F3C09-1D40-CC4B-87F2-75D26EA55EA7}"/>
                </a:ext>
              </a:extLst>
            </p:cNvPr>
            <p:cNvSpPr txBox="1"/>
            <p:nvPr/>
          </p:nvSpPr>
          <p:spPr>
            <a:xfrm>
              <a:off x="3069243" y="2779015"/>
              <a:ext cx="3624669" cy="509574"/>
            </a:xfrm>
            <a:prstGeom prst="rect">
              <a:avLst/>
            </a:prstGeom>
            <a:noFill/>
          </p:spPr>
          <p:txBody>
            <a:bodyPr wrap="none" lIns="77925" tIns="38963" rIns="77925" bIns="38963" rtlCol="0">
              <a:spAutoFit/>
            </a:bodyPr>
            <a:lstStyle/>
            <a:p>
              <a:r>
                <a:rPr lang="en-US" sz="2000" b="1" dirty="0">
                  <a:solidFill>
                    <a:srgbClr val="800000"/>
                  </a:solidFill>
                  <a:latin typeface="Times"/>
                  <a:cs typeface="Times"/>
                </a:rPr>
                <a:t>(Conserved Quantum Number</a:t>
              </a:r>
              <a:r>
                <a:rPr lang="en-US" b="1" dirty="0">
                  <a:solidFill>
                    <a:srgbClr val="800000"/>
                  </a:solidFill>
                  <a:latin typeface="Times"/>
                  <a:cs typeface="Times"/>
                </a:rPr>
                <a:t>)</a:t>
              </a:r>
            </a:p>
          </p:txBody>
        </p:sp>
      </p:grpSp>
      <p:sp>
        <p:nvSpPr>
          <p:cNvPr id="14" name="Line 26">
            <a:extLst>
              <a:ext uri="{FF2B5EF4-FFF2-40B4-BE49-F238E27FC236}">
                <a16:creationId xmlns:a16="http://schemas.microsoft.com/office/drawing/2014/main" id="{FC984048-9DC0-D847-8226-05F3FA6307AE}"/>
              </a:ext>
            </a:extLst>
          </p:cNvPr>
          <p:cNvSpPr>
            <a:spLocks noChangeShapeType="1"/>
          </p:cNvSpPr>
          <p:nvPr/>
        </p:nvSpPr>
        <p:spPr bwMode="auto">
          <a:xfrm flipV="1">
            <a:off x="395288" y="990600"/>
            <a:ext cx="8353425" cy="0"/>
          </a:xfrm>
          <a:prstGeom prst="line">
            <a:avLst/>
          </a:prstGeom>
          <a:noFill/>
          <a:ln w="444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Tree>
    <p:extLst>
      <p:ext uri="{BB962C8B-B14F-4D97-AF65-F5344CB8AC3E}">
        <p14:creationId xmlns:p14="http://schemas.microsoft.com/office/powerpoint/2010/main" val="31647580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8">
            <a:extLst>
              <a:ext uri="{FF2B5EF4-FFF2-40B4-BE49-F238E27FC236}">
                <a16:creationId xmlns:a16="http://schemas.microsoft.com/office/drawing/2014/main" id="{BFAD3DA9-F900-2345-B1EB-0BF9823294E8}"/>
              </a:ext>
            </a:extLst>
          </p:cNvPr>
          <p:cNvSpPr>
            <a:spLocks noChangeArrowheads="1"/>
          </p:cNvSpPr>
          <p:nvPr/>
        </p:nvSpPr>
        <p:spPr bwMode="auto">
          <a:xfrm>
            <a:off x="5257800" y="5334000"/>
            <a:ext cx="25971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5" tIns="38963" rIns="77925" bIns="38963">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200">
                <a:latin typeface="Times New Roman" panose="02020603050405020304" pitchFamily="18" charset="0"/>
                <a:cs typeface="Times New Roman" panose="02020603050405020304" pitchFamily="18" charset="0"/>
              </a:rPr>
              <a:t>M. A. Stephanov, </a:t>
            </a:r>
          </a:p>
          <a:p>
            <a:pPr eaLnBrk="1" hangingPunct="1"/>
            <a:r>
              <a:rPr kumimoji="0" lang="en-US" altLang="zh-CN" sz="1200">
                <a:latin typeface="Times New Roman" panose="02020603050405020304" pitchFamily="18" charset="0"/>
                <a:cs typeface="Times New Roman" panose="02020603050405020304" pitchFamily="18" charset="0"/>
              </a:rPr>
              <a:t>Phys. Rev. Lett. 102, 032301 (2009); </a:t>
            </a:r>
          </a:p>
          <a:p>
            <a:pPr eaLnBrk="1" hangingPunct="1"/>
            <a:r>
              <a:rPr kumimoji="0" lang="en-US" altLang="zh-CN" sz="1200">
                <a:latin typeface="Times New Roman" panose="02020603050405020304" pitchFamily="18" charset="0"/>
                <a:cs typeface="Times New Roman" panose="02020603050405020304" pitchFamily="18" charset="0"/>
              </a:rPr>
              <a:t>Phys. Rev. Lett. 107, 052301 (2011);</a:t>
            </a:r>
          </a:p>
        </p:txBody>
      </p:sp>
      <p:sp>
        <p:nvSpPr>
          <p:cNvPr id="111618" name="TextBox 1">
            <a:extLst>
              <a:ext uri="{FF2B5EF4-FFF2-40B4-BE49-F238E27FC236}">
                <a16:creationId xmlns:a16="http://schemas.microsoft.com/office/drawing/2014/main" id="{5B0167CF-81B0-004B-86D9-537D4EED5680}"/>
              </a:ext>
            </a:extLst>
          </p:cNvPr>
          <p:cNvSpPr txBox="1">
            <a:spLocks noChangeArrowheads="1"/>
          </p:cNvSpPr>
          <p:nvPr/>
        </p:nvSpPr>
        <p:spPr bwMode="auto">
          <a:xfrm>
            <a:off x="979488" y="258763"/>
            <a:ext cx="68167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400">
                <a:solidFill>
                  <a:srgbClr val="FF0000"/>
                </a:solidFill>
                <a:latin typeface="Times" pitchFamily="2" charset="0"/>
              </a:rPr>
              <a:t>Higher Moments : Sensitive to the Correlation Length</a:t>
            </a:r>
          </a:p>
        </p:txBody>
      </p:sp>
      <p:sp>
        <p:nvSpPr>
          <p:cNvPr id="111619" name="TextBox 3">
            <a:extLst>
              <a:ext uri="{FF2B5EF4-FFF2-40B4-BE49-F238E27FC236}">
                <a16:creationId xmlns:a16="http://schemas.microsoft.com/office/drawing/2014/main" id="{060CB9DF-C29C-5943-A3C5-4771FAFD9084}"/>
              </a:ext>
            </a:extLst>
          </p:cNvPr>
          <p:cNvSpPr txBox="1">
            <a:spLocks noChangeArrowheads="1"/>
          </p:cNvSpPr>
          <p:nvPr/>
        </p:nvSpPr>
        <p:spPr bwMode="auto">
          <a:xfrm>
            <a:off x="88900" y="4383088"/>
            <a:ext cx="45561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marL="242888" indent="-242888">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 typeface="Wingdings" pitchFamily="2" charset="2"/>
              <a:buChar char="Ø"/>
            </a:pPr>
            <a:r>
              <a:rPr kumimoji="0" lang="en-US" altLang="zh-CN" sz="2000">
                <a:solidFill>
                  <a:srgbClr val="800000"/>
                </a:solidFill>
                <a:latin typeface="Times" pitchFamily="2" charset="0"/>
              </a:rPr>
              <a:t>Ideal probe of non-gaussian fluctuations.</a:t>
            </a:r>
          </a:p>
          <a:p>
            <a:pPr eaLnBrk="1" hangingPunct="1">
              <a:buFont typeface="Wingdings" pitchFamily="2" charset="2"/>
              <a:buChar char="Ø"/>
            </a:pPr>
            <a:r>
              <a:rPr kumimoji="0" lang="en-US" altLang="zh-CN" sz="2000">
                <a:solidFill>
                  <a:srgbClr val="800000"/>
                </a:solidFill>
                <a:latin typeface="Times" pitchFamily="2" charset="0"/>
              </a:rPr>
              <a:t>Sensitive to the correlation length (ξ).</a:t>
            </a:r>
            <a:r>
              <a:rPr kumimoji="0" lang="en-US" altLang="zh-CN" sz="2800">
                <a:latin typeface="Times" pitchFamily="2" charset="0"/>
              </a:rPr>
              <a:t> </a:t>
            </a:r>
          </a:p>
        </p:txBody>
      </p:sp>
      <p:graphicFrame>
        <p:nvGraphicFramePr>
          <p:cNvPr id="111620" name="Object 2">
            <a:extLst>
              <a:ext uri="{FF2B5EF4-FFF2-40B4-BE49-F238E27FC236}">
                <a16:creationId xmlns:a16="http://schemas.microsoft.com/office/drawing/2014/main" id="{B5DD8EEB-BAD1-B945-ADA5-1ED7C4786EE0}"/>
              </a:ext>
            </a:extLst>
          </p:cNvPr>
          <p:cNvGraphicFramePr>
            <a:graphicFrameLocks noChangeAspect="1"/>
          </p:cNvGraphicFramePr>
          <p:nvPr/>
        </p:nvGraphicFramePr>
        <p:xfrm>
          <a:off x="5484813" y="1508125"/>
          <a:ext cx="3119437" cy="685800"/>
        </p:xfrm>
        <a:graphic>
          <a:graphicData uri="http://schemas.openxmlformats.org/presentationml/2006/ole">
            <mc:AlternateContent xmlns:mc="http://schemas.openxmlformats.org/markup-compatibility/2006">
              <mc:Choice xmlns:v="urn:schemas-microsoft-com:vml" Requires="v">
                <p:oleObj spid="_x0000_s339163" name="Equation" r:id="rId3" imgW="49149000" imgH="10820400" progId="Equation.DSMT4">
                  <p:embed/>
                </p:oleObj>
              </mc:Choice>
              <mc:Fallback>
                <p:oleObj name="Equation" r:id="rId3" imgW="49149000" imgH="10820400"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4813" y="1508125"/>
                        <a:ext cx="31194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1621" name="Object 3">
            <a:extLst>
              <a:ext uri="{FF2B5EF4-FFF2-40B4-BE49-F238E27FC236}">
                <a16:creationId xmlns:a16="http://schemas.microsoft.com/office/drawing/2014/main" id="{6685924B-5083-BC40-9FC1-2775C06AA523}"/>
              </a:ext>
            </a:extLst>
          </p:cNvPr>
          <p:cNvGraphicFramePr>
            <a:graphicFrameLocks noChangeAspect="1"/>
          </p:cNvGraphicFramePr>
          <p:nvPr/>
        </p:nvGraphicFramePr>
        <p:xfrm>
          <a:off x="477838" y="1543050"/>
          <a:ext cx="2978150" cy="695325"/>
        </p:xfrm>
        <a:graphic>
          <a:graphicData uri="http://schemas.openxmlformats.org/presentationml/2006/ole">
            <mc:AlternateContent xmlns:mc="http://schemas.openxmlformats.org/markup-compatibility/2006">
              <mc:Choice xmlns:v="urn:schemas-microsoft-com:vml" Requires="v">
                <p:oleObj spid="_x0000_s339164" name="Equation" r:id="rId5" imgW="46228000" imgH="10820400" progId="Equation.DSMT4">
                  <p:embed/>
                </p:oleObj>
              </mc:Choice>
              <mc:Fallback>
                <p:oleObj name="Equation" r:id="rId5" imgW="46228000" imgH="10820400"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838" y="1543050"/>
                        <a:ext cx="297815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1622" name="TextBox 13">
            <a:extLst>
              <a:ext uri="{FF2B5EF4-FFF2-40B4-BE49-F238E27FC236}">
                <a16:creationId xmlns:a16="http://schemas.microsoft.com/office/drawing/2014/main" id="{C7CF93D5-0371-5042-AC27-4EEA8B799300}"/>
              </a:ext>
            </a:extLst>
          </p:cNvPr>
          <p:cNvSpPr txBox="1">
            <a:spLocks noChangeArrowheads="1"/>
          </p:cNvSpPr>
          <p:nvPr/>
        </p:nvSpPr>
        <p:spPr bwMode="auto">
          <a:xfrm>
            <a:off x="158750" y="957263"/>
            <a:ext cx="1536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400" b="1">
                <a:latin typeface="Times New Roman" panose="02020603050405020304" pitchFamily="18" charset="0"/>
                <a:cs typeface="Times New Roman" panose="02020603050405020304" pitchFamily="18" charset="0"/>
              </a:rPr>
              <a:t>Skewness:</a:t>
            </a:r>
          </a:p>
        </p:txBody>
      </p:sp>
      <p:sp>
        <p:nvSpPr>
          <p:cNvPr id="111623" name="TextBox 14">
            <a:extLst>
              <a:ext uri="{FF2B5EF4-FFF2-40B4-BE49-F238E27FC236}">
                <a16:creationId xmlns:a16="http://schemas.microsoft.com/office/drawing/2014/main" id="{947B2C52-4945-294B-9302-8393FDBE2B52}"/>
              </a:ext>
            </a:extLst>
          </p:cNvPr>
          <p:cNvSpPr txBox="1">
            <a:spLocks noChangeArrowheads="1"/>
          </p:cNvSpPr>
          <p:nvPr/>
        </p:nvSpPr>
        <p:spPr bwMode="auto">
          <a:xfrm>
            <a:off x="5553075" y="965200"/>
            <a:ext cx="1412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400" b="1">
                <a:solidFill>
                  <a:srgbClr val="000000"/>
                </a:solidFill>
                <a:latin typeface="Times New Roman" panose="02020603050405020304" pitchFamily="18" charset="0"/>
                <a:cs typeface="Times New Roman" panose="02020603050405020304" pitchFamily="18" charset="0"/>
              </a:rPr>
              <a:t>Kurtosis</a:t>
            </a:r>
            <a:r>
              <a:rPr kumimoji="0" lang="en-US" altLang="zh-CN" sz="2800">
                <a:solidFill>
                  <a:srgbClr val="000000"/>
                </a:solidFill>
                <a:latin typeface="Times New Roman" panose="02020603050405020304" pitchFamily="18" charset="0"/>
                <a:cs typeface="Times New Roman" panose="02020603050405020304" pitchFamily="18" charset="0"/>
              </a:rPr>
              <a:t>:</a:t>
            </a:r>
          </a:p>
        </p:txBody>
      </p:sp>
      <p:pic>
        <p:nvPicPr>
          <p:cNvPr id="111624" name="Picture 9" descr="G:\STAR Experiment Gallery\Figure\446px-Skewness_Statistics_svg.png">
            <a:extLst>
              <a:ext uri="{FF2B5EF4-FFF2-40B4-BE49-F238E27FC236}">
                <a16:creationId xmlns:a16="http://schemas.microsoft.com/office/drawing/2014/main" id="{569758FF-43F9-284F-9765-9A08B5B8A2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588" y="2555875"/>
            <a:ext cx="4086225"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1625" name="Group 31">
            <a:extLst>
              <a:ext uri="{FF2B5EF4-FFF2-40B4-BE49-F238E27FC236}">
                <a16:creationId xmlns:a16="http://schemas.microsoft.com/office/drawing/2014/main" id="{A2741599-229F-E14F-B25C-17ED41D6068F}"/>
              </a:ext>
            </a:extLst>
          </p:cNvPr>
          <p:cNvGrpSpPr>
            <a:grpSpLocks/>
          </p:cNvGrpSpPr>
          <p:nvPr/>
        </p:nvGrpSpPr>
        <p:grpSpPr bwMode="auto">
          <a:xfrm>
            <a:off x="5484813" y="2271713"/>
            <a:ext cx="2568575" cy="1919287"/>
            <a:chOff x="5357813" y="2501900"/>
            <a:chExt cx="4007071" cy="2498725"/>
          </a:xfrm>
        </p:grpSpPr>
        <p:pic>
          <p:nvPicPr>
            <p:cNvPr id="111640" name="Picture 7" descr="G:\STAR Experiment Gallery\Figure\800px-Standard_symmetric_pdfs.png">
              <a:extLst>
                <a:ext uri="{FF2B5EF4-FFF2-40B4-BE49-F238E27FC236}">
                  <a16:creationId xmlns:a16="http://schemas.microsoft.com/office/drawing/2014/main" id="{EB244E26-B9BB-EC41-965A-E41D4A6037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57813" y="2501900"/>
              <a:ext cx="4007071"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Arrow Connector 31">
              <a:extLst>
                <a:ext uri="{FF2B5EF4-FFF2-40B4-BE49-F238E27FC236}">
                  <a16:creationId xmlns:a16="http://schemas.microsoft.com/office/drawing/2014/main" id="{0B012B21-A516-7B4D-9B52-DD965DFFBE27}"/>
                </a:ext>
              </a:extLst>
            </p:cNvPr>
            <p:cNvCxnSpPr/>
            <p:nvPr/>
          </p:nvCxnSpPr>
          <p:spPr>
            <a:xfrm>
              <a:off x="6251850" y="2929721"/>
              <a:ext cx="1000529" cy="142608"/>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31B4120-9DFC-BC45-9B2A-F53B350497F2}"/>
                </a:ext>
              </a:extLst>
            </p:cNvPr>
            <p:cNvCxnSpPr/>
            <p:nvPr/>
          </p:nvCxnSpPr>
          <p:spPr>
            <a:xfrm>
              <a:off x="6093350" y="4031310"/>
              <a:ext cx="477976" cy="254212"/>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AF5A65E-1195-4C43-84C7-3E1C460D53CB}"/>
                </a:ext>
              </a:extLst>
            </p:cNvPr>
            <p:cNvCxnSpPr/>
            <p:nvPr/>
          </p:nvCxnSpPr>
          <p:spPr>
            <a:xfrm rot="10800000" flipV="1">
              <a:off x="7504988" y="3679959"/>
              <a:ext cx="428445" cy="70270"/>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5" name="Rounded Rectangle 34">
            <a:extLst>
              <a:ext uri="{FF2B5EF4-FFF2-40B4-BE49-F238E27FC236}">
                <a16:creationId xmlns:a16="http://schemas.microsoft.com/office/drawing/2014/main" id="{A5739A1C-DB9B-0346-A573-94BC535575F0}"/>
              </a:ext>
            </a:extLst>
          </p:cNvPr>
          <p:cNvSpPr>
            <a:spLocks noChangeArrowheads="1"/>
          </p:cNvSpPr>
          <p:nvPr/>
        </p:nvSpPr>
        <p:spPr bwMode="auto">
          <a:xfrm>
            <a:off x="44450" y="954088"/>
            <a:ext cx="9031288" cy="3395662"/>
          </a:xfrm>
          <a:prstGeom prst="roundRect">
            <a:avLst>
              <a:gd name="adj" fmla="val 7287"/>
            </a:avLst>
          </a:prstGeom>
          <a:noFill/>
          <a:ln w="57150" cmpd="thickThin">
            <a:solidFill>
              <a:srgbClr val="800000"/>
            </a:solidFill>
            <a:round/>
            <a:headEnd/>
            <a:tailEnd/>
          </a:ln>
          <a:effectLst>
            <a:outerShdw blurRad="40000" dist="23000" dir="5400000" rotWithShape="0">
              <a:srgbClr val="808080">
                <a:alpha val="34999"/>
              </a:srgbClr>
            </a:outerShdw>
          </a:effectLst>
        </p:spPr>
        <p:txBody>
          <a:bodyPr lIns="77925" tIns="38963" rIns="77925" bIns="38963" anchor="ctr"/>
          <a:lstStyle>
            <a:lvl1pPr>
              <a:defRPr kumimoji="1" sz="2800">
                <a:solidFill>
                  <a:schemeClr val="tx1"/>
                </a:solidFill>
                <a:latin typeface="Arial" panose="020B0604020202020204" pitchFamily="34" charset="0"/>
                <a:ea typeface="宋体" panose="02010600030101010101" pitchFamily="2" charset="-122"/>
              </a:defRPr>
            </a:lvl1pPr>
            <a:lvl2pPr marL="742950" indent="-285750">
              <a:defRPr kumimoji="1" sz="2800">
                <a:solidFill>
                  <a:schemeClr val="tx1"/>
                </a:solidFill>
                <a:latin typeface="Arial" panose="020B0604020202020204" pitchFamily="34" charset="0"/>
                <a:ea typeface="宋体" panose="02010600030101010101" pitchFamily="2" charset="-122"/>
              </a:defRPr>
            </a:lvl2pPr>
            <a:lvl3pPr marL="1143000" indent="-228600">
              <a:defRPr kumimoji="1" sz="2800">
                <a:solidFill>
                  <a:schemeClr val="tx1"/>
                </a:solidFill>
                <a:latin typeface="Arial" panose="020B0604020202020204" pitchFamily="34" charset="0"/>
                <a:ea typeface="宋体" panose="02010600030101010101" pitchFamily="2" charset="-122"/>
              </a:defRPr>
            </a:lvl3pPr>
            <a:lvl4pPr marL="1600200" indent="-228600">
              <a:defRPr kumimoji="1" sz="2800">
                <a:solidFill>
                  <a:schemeClr val="tx1"/>
                </a:solidFill>
                <a:latin typeface="Arial" panose="020B0604020202020204" pitchFamily="34" charset="0"/>
                <a:ea typeface="宋体" panose="02010600030101010101" pitchFamily="2" charset="-122"/>
              </a:defRPr>
            </a:lvl4pPr>
            <a:lvl5pPr marL="2057400" indent="-228600">
              <a:defRPr kumimoji="1" sz="28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9pPr>
          </a:lstStyle>
          <a:p>
            <a:pPr algn="ctr" eaLnBrk="1" hangingPunct="1">
              <a:spcBef>
                <a:spcPct val="20000"/>
              </a:spcBef>
              <a:buFontTx/>
              <a:buChar char="•"/>
              <a:defRPr/>
            </a:pPr>
            <a:endParaRPr kumimoji="0" lang="en-US" altLang="zh-CN">
              <a:solidFill>
                <a:srgbClr val="FFFFFF"/>
              </a:solidFill>
            </a:endParaRPr>
          </a:p>
        </p:txBody>
      </p:sp>
      <p:sp>
        <p:nvSpPr>
          <p:cNvPr id="111627" name="TextBox 35">
            <a:extLst>
              <a:ext uri="{FF2B5EF4-FFF2-40B4-BE49-F238E27FC236}">
                <a16:creationId xmlns:a16="http://schemas.microsoft.com/office/drawing/2014/main" id="{E24D7E31-7EA7-594C-B71D-D1879B458A9A}"/>
              </a:ext>
            </a:extLst>
          </p:cNvPr>
          <p:cNvSpPr txBox="1">
            <a:spLocks noChangeArrowheads="1"/>
          </p:cNvSpPr>
          <p:nvPr/>
        </p:nvSpPr>
        <p:spPr bwMode="auto">
          <a:xfrm>
            <a:off x="685800" y="2514600"/>
            <a:ext cx="574675"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000" b="1">
                <a:latin typeface="Times" pitchFamily="2" charset="0"/>
              </a:rPr>
              <a:t>S&lt;0</a:t>
            </a:r>
          </a:p>
        </p:txBody>
      </p:sp>
      <p:sp>
        <p:nvSpPr>
          <p:cNvPr id="111628" name="TextBox 36">
            <a:extLst>
              <a:ext uri="{FF2B5EF4-FFF2-40B4-BE49-F238E27FC236}">
                <a16:creationId xmlns:a16="http://schemas.microsoft.com/office/drawing/2014/main" id="{AF5D24FD-2E55-B741-AF91-14195044A0A2}"/>
              </a:ext>
            </a:extLst>
          </p:cNvPr>
          <p:cNvSpPr txBox="1">
            <a:spLocks noChangeArrowheads="1"/>
          </p:cNvSpPr>
          <p:nvPr/>
        </p:nvSpPr>
        <p:spPr bwMode="auto">
          <a:xfrm>
            <a:off x="3408363" y="2519363"/>
            <a:ext cx="574675"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000" b="1">
                <a:latin typeface="Times" pitchFamily="2" charset="0"/>
              </a:rPr>
              <a:t>S&gt;0</a:t>
            </a:r>
          </a:p>
        </p:txBody>
      </p:sp>
      <p:graphicFrame>
        <p:nvGraphicFramePr>
          <p:cNvPr id="111629" name="Object 37">
            <a:extLst>
              <a:ext uri="{FF2B5EF4-FFF2-40B4-BE49-F238E27FC236}">
                <a16:creationId xmlns:a16="http://schemas.microsoft.com/office/drawing/2014/main" id="{E103FE3E-8472-5F4E-8CE0-3A5898F6EBF1}"/>
              </a:ext>
            </a:extLst>
          </p:cNvPr>
          <p:cNvGraphicFramePr>
            <a:graphicFrameLocks noChangeAspect="1"/>
          </p:cNvGraphicFramePr>
          <p:nvPr/>
        </p:nvGraphicFramePr>
        <p:xfrm>
          <a:off x="7154863" y="2835275"/>
          <a:ext cx="576262" cy="269875"/>
        </p:xfrm>
        <a:graphic>
          <a:graphicData uri="http://schemas.openxmlformats.org/presentationml/2006/ole">
            <mc:AlternateContent xmlns:mc="http://schemas.openxmlformats.org/markup-compatibility/2006">
              <mc:Choice xmlns:v="urn:schemas-microsoft-com:vml" Requires="v">
                <p:oleObj spid="_x0000_s339165" name="Equation" r:id="rId9" imgW="368300" imgH="152400" progId="Equation.DSMT4">
                  <p:embed/>
                </p:oleObj>
              </mc:Choice>
              <mc:Fallback>
                <p:oleObj name="Equation" r:id="rId9" imgW="368300" imgH="152400" progId="Equation.DSMT4">
                  <p:embed/>
                  <p:pic>
                    <p:nvPicPr>
                      <p:cNvPr id="0" name="Object 3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54863" y="2835275"/>
                        <a:ext cx="576262"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1630" name="Object 38">
            <a:extLst>
              <a:ext uri="{FF2B5EF4-FFF2-40B4-BE49-F238E27FC236}">
                <a16:creationId xmlns:a16="http://schemas.microsoft.com/office/drawing/2014/main" id="{9581CF00-E8C0-DE48-9F29-0A621FAF9CF5}"/>
              </a:ext>
            </a:extLst>
          </p:cNvPr>
          <p:cNvGraphicFramePr>
            <a:graphicFrameLocks noChangeAspect="1"/>
          </p:cNvGraphicFramePr>
          <p:nvPr/>
        </p:nvGraphicFramePr>
        <p:xfrm>
          <a:off x="5603875" y="3178175"/>
          <a:ext cx="569913" cy="268288"/>
        </p:xfrm>
        <a:graphic>
          <a:graphicData uri="http://schemas.openxmlformats.org/presentationml/2006/ole">
            <mc:AlternateContent xmlns:mc="http://schemas.openxmlformats.org/markup-compatibility/2006">
              <mc:Choice xmlns:v="urn:schemas-microsoft-com:vml" Requires="v">
                <p:oleObj spid="_x0000_s339166" name="Equation" r:id="rId11" imgW="368300" imgH="152400" progId="Equation.DSMT4">
                  <p:embed/>
                </p:oleObj>
              </mc:Choice>
              <mc:Fallback>
                <p:oleObj name="Equation" r:id="rId11" imgW="368300" imgH="152400" progId="Equation.DSMT4">
                  <p:embed/>
                  <p:pic>
                    <p:nvPicPr>
                      <p:cNvPr id="0" name="Object 3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03875" y="3178175"/>
                        <a:ext cx="569913"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1631" name="Object 39">
            <a:extLst>
              <a:ext uri="{FF2B5EF4-FFF2-40B4-BE49-F238E27FC236}">
                <a16:creationId xmlns:a16="http://schemas.microsoft.com/office/drawing/2014/main" id="{B34B6D15-577F-7D45-91E1-CB26AD6A0E7F}"/>
              </a:ext>
            </a:extLst>
          </p:cNvPr>
          <p:cNvGraphicFramePr>
            <a:graphicFrameLocks noChangeAspect="1"/>
          </p:cNvGraphicFramePr>
          <p:nvPr/>
        </p:nvGraphicFramePr>
        <p:xfrm>
          <a:off x="5603875" y="2247900"/>
          <a:ext cx="577850" cy="271463"/>
        </p:xfrm>
        <a:graphic>
          <a:graphicData uri="http://schemas.openxmlformats.org/presentationml/2006/ole">
            <mc:AlternateContent xmlns:mc="http://schemas.openxmlformats.org/markup-compatibility/2006">
              <mc:Choice xmlns:v="urn:schemas-microsoft-com:vml" Requires="v">
                <p:oleObj spid="_x0000_s339167" name="Equation" r:id="rId13" imgW="368300" imgH="152400" progId="Equation.DSMT4">
                  <p:embed/>
                </p:oleObj>
              </mc:Choice>
              <mc:Fallback>
                <p:oleObj name="Equation" r:id="rId13" imgW="368300" imgH="152400" progId="Equation.DSMT4">
                  <p:embed/>
                  <p:pic>
                    <p:nvPicPr>
                      <p:cNvPr id="0" name="Object 3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03875" y="2247900"/>
                        <a:ext cx="57785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1632" name="Text Box 20">
            <a:extLst>
              <a:ext uri="{FF2B5EF4-FFF2-40B4-BE49-F238E27FC236}">
                <a16:creationId xmlns:a16="http://schemas.microsoft.com/office/drawing/2014/main" id="{FBAA9FEB-6014-E640-A5FD-D07619E6E1B2}"/>
              </a:ext>
            </a:extLst>
          </p:cNvPr>
          <p:cNvSpPr txBox="1">
            <a:spLocks noChangeArrowheads="1"/>
          </p:cNvSpPr>
          <p:nvPr/>
        </p:nvSpPr>
        <p:spPr bwMode="auto">
          <a:xfrm>
            <a:off x="325438" y="5237163"/>
            <a:ext cx="1784350" cy="385762"/>
          </a:xfrm>
          <a:prstGeom prst="rect">
            <a:avLst/>
          </a:prstGeom>
          <a:solidFill>
            <a:schemeClr val="bg1"/>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7925" tIns="38963" rIns="77925" bIns="38963">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eaLnBrk="1" hangingPunct="1">
              <a:buFontTx/>
              <a:buNone/>
            </a:pPr>
            <a:r>
              <a:rPr kumimoji="0" lang="en-US" altLang="zh-CN" sz="2000">
                <a:latin typeface="Times New Roman" panose="02020603050405020304" pitchFamily="18" charset="0"/>
              </a:rPr>
              <a:t>&lt; (δN)</a:t>
            </a:r>
            <a:r>
              <a:rPr kumimoji="0" lang="en-US" altLang="zh-CN" sz="2000" baseline="30000">
                <a:latin typeface="Times New Roman" panose="02020603050405020304" pitchFamily="18" charset="0"/>
              </a:rPr>
              <a:t>2</a:t>
            </a:r>
            <a:r>
              <a:rPr kumimoji="0" lang="en-US" altLang="zh-CN" sz="2000">
                <a:latin typeface="Times New Roman" panose="02020603050405020304" pitchFamily="18" charset="0"/>
              </a:rPr>
              <a:t>&gt; ~ ξ</a:t>
            </a:r>
            <a:r>
              <a:rPr kumimoji="0" lang="en-US" altLang="zh-CN" sz="2000" baseline="30000">
                <a:latin typeface="Symbol" pitchFamily="2" charset="2"/>
                <a:sym typeface="Symbol" pitchFamily="2" charset="2"/>
              </a:rPr>
              <a:t>2</a:t>
            </a:r>
            <a:r>
              <a:rPr kumimoji="0" lang="en-US" altLang="zh-CN" sz="2000" baseline="30000">
                <a:latin typeface="Times New Roman" panose="02020603050405020304" pitchFamily="18" charset="0"/>
              </a:rPr>
              <a:t> </a:t>
            </a:r>
            <a:endParaRPr kumimoji="0" lang="en-US" altLang="zh-CN" sz="2800">
              <a:solidFill>
                <a:srgbClr val="3333CC"/>
              </a:solidFill>
              <a:latin typeface="Times New Roman" panose="02020603050405020304" pitchFamily="18" charset="0"/>
            </a:endParaRPr>
          </a:p>
        </p:txBody>
      </p:sp>
      <p:sp>
        <p:nvSpPr>
          <p:cNvPr id="111633" name="Text Box 22">
            <a:extLst>
              <a:ext uri="{FF2B5EF4-FFF2-40B4-BE49-F238E27FC236}">
                <a16:creationId xmlns:a16="http://schemas.microsoft.com/office/drawing/2014/main" id="{75346109-4100-3C4E-B16B-FC43C3EF9B18}"/>
              </a:ext>
            </a:extLst>
          </p:cNvPr>
          <p:cNvSpPr txBox="1">
            <a:spLocks noChangeArrowheads="1"/>
          </p:cNvSpPr>
          <p:nvPr/>
        </p:nvSpPr>
        <p:spPr bwMode="auto">
          <a:xfrm>
            <a:off x="2324100" y="5245100"/>
            <a:ext cx="1906588" cy="387350"/>
          </a:xfrm>
          <a:prstGeom prst="rect">
            <a:avLst/>
          </a:prstGeom>
          <a:solidFill>
            <a:schemeClr val="bg1"/>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7925" tIns="38963" rIns="77925" bIns="38963">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eaLnBrk="1" hangingPunct="1">
              <a:buFontTx/>
              <a:buNone/>
            </a:pPr>
            <a:r>
              <a:rPr kumimoji="0" lang="en-US" altLang="zh-CN" sz="2000">
                <a:latin typeface="Times New Roman" panose="02020603050405020304" pitchFamily="18" charset="0"/>
              </a:rPr>
              <a:t>&lt; (δN)</a:t>
            </a:r>
            <a:r>
              <a:rPr kumimoji="0" lang="en-US" altLang="zh-CN" sz="2000" baseline="30000">
                <a:latin typeface="Times New Roman" panose="02020603050405020304" pitchFamily="18" charset="0"/>
              </a:rPr>
              <a:t>3</a:t>
            </a:r>
            <a:r>
              <a:rPr kumimoji="0" lang="en-US" altLang="zh-CN" sz="2000">
                <a:latin typeface="Times New Roman" panose="02020603050405020304" pitchFamily="18" charset="0"/>
              </a:rPr>
              <a:t>&gt; ~ ξ</a:t>
            </a:r>
            <a:r>
              <a:rPr kumimoji="0" lang="en-US" altLang="zh-CN" sz="2000" baseline="30000">
                <a:latin typeface="Times New Roman" panose="02020603050405020304" pitchFamily="18" charset="0"/>
              </a:rPr>
              <a:t>4.5</a:t>
            </a:r>
            <a:endParaRPr kumimoji="0" lang="en-US" altLang="zh-CN" sz="2800">
              <a:latin typeface="Times New Roman" panose="02020603050405020304" pitchFamily="18" charset="0"/>
            </a:endParaRPr>
          </a:p>
        </p:txBody>
      </p:sp>
      <p:sp>
        <p:nvSpPr>
          <p:cNvPr id="111634" name="Text Box 23">
            <a:extLst>
              <a:ext uri="{FF2B5EF4-FFF2-40B4-BE49-F238E27FC236}">
                <a16:creationId xmlns:a16="http://schemas.microsoft.com/office/drawing/2014/main" id="{58A62522-65BC-8347-9454-94C98449EB0A}"/>
              </a:ext>
            </a:extLst>
          </p:cNvPr>
          <p:cNvSpPr txBox="1">
            <a:spLocks noChangeArrowheads="1"/>
          </p:cNvSpPr>
          <p:nvPr/>
        </p:nvSpPr>
        <p:spPr bwMode="auto">
          <a:xfrm>
            <a:off x="603250" y="5643563"/>
            <a:ext cx="3011488" cy="387350"/>
          </a:xfrm>
          <a:prstGeom prst="rect">
            <a:avLst/>
          </a:prstGeom>
          <a:solidFill>
            <a:schemeClr val="bg1"/>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eaLnBrk="1" hangingPunct="1">
              <a:buFontTx/>
              <a:buNone/>
            </a:pPr>
            <a:r>
              <a:rPr kumimoji="0" lang="en-US" altLang="zh-CN" sz="2000">
                <a:latin typeface="Times New Roman" panose="02020603050405020304" pitchFamily="18" charset="0"/>
              </a:rPr>
              <a:t>&lt; (δN)</a:t>
            </a:r>
            <a:r>
              <a:rPr kumimoji="0" lang="en-US" altLang="zh-CN" sz="2000" baseline="30000">
                <a:latin typeface="Times New Roman" panose="02020603050405020304" pitchFamily="18" charset="0"/>
              </a:rPr>
              <a:t>4</a:t>
            </a:r>
            <a:r>
              <a:rPr kumimoji="0" lang="en-US" altLang="zh-CN" sz="2000">
                <a:latin typeface="Times New Roman" panose="02020603050405020304" pitchFamily="18" charset="0"/>
              </a:rPr>
              <a:t>&gt; -  3 &lt; (δN)</a:t>
            </a:r>
            <a:r>
              <a:rPr kumimoji="0" lang="en-US" altLang="zh-CN" sz="2000" baseline="30000">
                <a:latin typeface="Times New Roman" panose="02020603050405020304" pitchFamily="18" charset="0"/>
              </a:rPr>
              <a:t>2</a:t>
            </a:r>
            <a:r>
              <a:rPr kumimoji="0" lang="en-US" altLang="zh-CN" sz="2000">
                <a:latin typeface="Times New Roman" panose="02020603050405020304" pitchFamily="18" charset="0"/>
              </a:rPr>
              <a:t>&gt;</a:t>
            </a:r>
            <a:r>
              <a:rPr kumimoji="0" lang="en-US" altLang="zh-CN" sz="2000" baseline="30000">
                <a:latin typeface="Times New Roman" panose="02020603050405020304" pitchFamily="18" charset="0"/>
              </a:rPr>
              <a:t>2</a:t>
            </a:r>
            <a:r>
              <a:rPr kumimoji="0" lang="en-US" altLang="zh-CN" sz="2000">
                <a:latin typeface="Times New Roman" panose="02020603050405020304" pitchFamily="18" charset="0"/>
              </a:rPr>
              <a:t> ~ ξ</a:t>
            </a:r>
            <a:r>
              <a:rPr kumimoji="0" lang="en-US" altLang="zh-CN" sz="2000" baseline="30000">
                <a:latin typeface="Times New Roman" panose="02020603050405020304" pitchFamily="18" charset="0"/>
              </a:rPr>
              <a:t>7</a:t>
            </a:r>
            <a:endParaRPr kumimoji="0" lang="en-US" altLang="zh-CN" sz="2800" baseline="30000">
              <a:solidFill>
                <a:srgbClr val="3333CC"/>
              </a:solidFill>
              <a:latin typeface="Times New Roman" panose="02020603050405020304" pitchFamily="18" charset="0"/>
            </a:endParaRPr>
          </a:p>
        </p:txBody>
      </p:sp>
      <p:sp>
        <p:nvSpPr>
          <p:cNvPr id="44" name="Rectangle 43">
            <a:extLst>
              <a:ext uri="{FF2B5EF4-FFF2-40B4-BE49-F238E27FC236}">
                <a16:creationId xmlns:a16="http://schemas.microsoft.com/office/drawing/2014/main" id="{E006247C-4E32-D340-983C-20C62EDBDB2D}"/>
              </a:ext>
            </a:extLst>
          </p:cNvPr>
          <p:cNvSpPr/>
          <p:nvPr/>
        </p:nvSpPr>
        <p:spPr>
          <a:xfrm>
            <a:off x="325438" y="5264150"/>
            <a:ext cx="3905250" cy="984250"/>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lIns="77925" tIns="38963" rIns="77925" bIns="38963" anchor="ctr"/>
          <a:lstStyle/>
          <a:p>
            <a:pPr algn="ctr" eaLnBrk="1" hangingPunct="1">
              <a:spcBef>
                <a:spcPct val="20000"/>
              </a:spcBef>
              <a:buFontTx/>
              <a:buChar char="•"/>
              <a:defRPr/>
            </a:pPr>
            <a:endParaRPr lang="en-US"/>
          </a:p>
        </p:txBody>
      </p:sp>
      <p:sp>
        <p:nvSpPr>
          <p:cNvPr id="111636" name="TextBox 6">
            <a:extLst>
              <a:ext uri="{FF2B5EF4-FFF2-40B4-BE49-F238E27FC236}">
                <a16:creationId xmlns:a16="http://schemas.microsoft.com/office/drawing/2014/main" id="{55C6726E-2F51-3248-B9DA-302B6646BA23}"/>
              </a:ext>
            </a:extLst>
          </p:cNvPr>
          <p:cNvSpPr txBox="1">
            <a:spLocks noChangeArrowheads="1"/>
          </p:cNvSpPr>
          <p:nvPr/>
        </p:nvSpPr>
        <p:spPr bwMode="auto">
          <a:xfrm>
            <a:off x="4664075" y="4800600"/>
            <a:ext cx="45053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1700">
                <a:solidFill>
                  <a:srgbClr val="0000FF"/>
                </a:solidFill>
                <a:latin typeface="Times" pitchFamily="2" charset="0"/>
              </a:rPr>
              <a:t>Search for CP in Heavy Ion Collisions (</a:t>
            </a:r>
            <a:r>
              <a:rPr kumimoji="0" lang="en-US" altLang="zh-CN" sz="1700">
                <a:solidFill>
                  <a:srgbClr val="0000FF"/>
                </a:solidFill>
                <a:latin typeface="Times New Roman" panose="02020603050405020304" pitchFamily="18" charset="0"/>
              </a:rPr>
              <a:t>ξ~2-3 fm</a:t>
            </a:r>
            <a:r>
              <a:rPr kumimoji="0" lang="en-US" altLang="zh-CN" sz="1700">
                <a:solidFill>
                  <a:srgbClr val="0000FF"/>
                </a:solidFill>
                <a:latin typeface="Times" pitchFamily="2" charset="0"/>
              </a:rPr>
              <a:t>)</a:t>
            </a:r>
          </a:p>
        </p:txBody>
      </p:sp>
      <p:sp>
        <p:nvSpPr>
          <p:cNvPr id="111637" name="Rectangle 44">
            <a:extLst>
              <a:ext uri="{FF2B5EF4-FFF2-40B4-BE49-F238E27FC236}">
                <a16:creationId xmlns:a16="http://schemas.microsoft.com/office/drawing/2014/main" id="{4231C5B7-DCCD-9C42-9594-1C1F1AD667C0}"/>
              </a:ext>
            </a:extLst>
          </p:cNvPr>
          <p:cNvSpPr>
            <a:spLocks noChangeArrowheads="1"/>
          </p:cNvSpPr>
          <p:nvPr/>
        </p:nvSpPr>
        <p:spPr bwMode="auto">
          <a:xfrm>
            <a:off x="2613025" y="1093788"/>
            <a:ext cx="2533650"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000">
                <a:latin typeface="Times" pitchFamily="2" charset="0"/>
              </a:rPr>
              <a:t>C</a:t>
            </a:r>
            <a:r>
              <a:rPr kumimoji="0" lang="en-US" altLang="zh-CN" sz="2000" baseline="-25000">
                <a:latin typeface="Times" pitchFamily="2" charset="0"/>
              </a:rPr>
              <a:t>n</a:t>
            </a:r>
            <a:r>
              <a:rPr kumimoji="0" lang="en-US" altLang="zh-CN" sz="2000">
                <a:latin typeface="Times" pitchFamily="2" charset="0"/>
              </a:rPr>
              <a:t>: n</a:t>
            </a:r>
            <a:r>
              <a:rPr kumimoji="0" lang="en-US" altLang="zh-CN" sz="2000" baseline="30000">
                <a:latin typeface="Times" pitchFamily="2" charset="0"/>
              </a:rPr>
              <a:t>th</a:t>
            </a:r>
            <a:r>
              <a:rPr kumimoji="0" lang="en-US" altLang="zh-CN" sz="2000">
                <a:latin typeface="Times" pitchFamily="2" charset="0"/>
              </a:rPr>
              <a:t> order cumulants</a:t>
            </a:r>
          </a:p>
        </p:txBody>
      </p:sp>
      <p:sp>
        <p:nvSpPr>
          <p:cNvPr id="111638" name="Line 8">
            <a:extLst>
              <a:ext uri="{FF2B5EF4-FFF2-40B4-BE49-F238E27FC236}">
                <a16:creationId xmlns:a16="http://schemas.microsoft.com/office/drawing/2014/main" id="{F39E6295-B5B9-004F-8907-5532934774BA}"/>
              </a:ext>
            </a:extLst>
          </p:cNvPr>
          <p:cNvSpPr>
            <a:spLocks noChangeShapeType="1"/>
          </p:cNvSpPr>
          <p:nvPr/>
        </p:nvSpPr>
        <p:spPr bwMode="auto">
          <a:xfrm>
            <a:off x="685800" y="6324600"/>
            <a:ext cx="7704138"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1639" name="Line 26">
            <a:extLst>
              <a:ext uri="{FF2B5EF4-FFF2-40B4-BE49-F238E27FC236}">
                <a16:creationId xmlns:a16="http://schemas.microsoft.com/office/drawing/2014/main" id="{6C83223C-6166-ED41-A033-360789C13293}"/>
              </a:ext>
            </a:extLst>
          </p:cNvPr>
          <p:cNvSpPr>
            <a:spLocks noChangeShapeType="1"/>
          </p:cNvSpPr>
          <p:nvPr/>
        </p:nvSpPr>
        <p:spPr bwMode="auto">
          <a:xfrm flipV="1">
            <a:off x="1066800" y="838200"/>
            <a:ext cx="70866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2">
            <a:extLst>
              <a:ext uri="{FF2B5EF4-FFF2-40B4-BE49-F238E27FC236}">
                <a16:creationId xmlns:a16="http://schemas.microsoft.com/office/drawing/2014/main" id="{BE19FD3E-2A69-F742-940A-3C2C8963F608}"/>
              </a:ext>
            </a:extLst>
          </p:cNvPr>
          <p:cNvSpPr>
            <a:spLocks noGrp="1" noChangeArrowheads="1"/>
          </p:cNvSpPr>
          <p:nvPr>
            <p:ph type="title"/>
          </p:nvPr>
        </p:nvSpPr>
        <p:spPr>
          <a:xfrm>
            <a:off x="762000" y="-177800"/>
            <a:ext cx="7799388" cy="990600"/>
          </a:xfrm>
        </p:spPr>
        <p:txBody>
          <a:bodyPr/>
          <a:lstStyle/>
          <a:p>
            <a:pPr eaLnBrk="1" hangingPunct="1"/>
            <a:r>
              <a:rPr kumimoji="0" lang="en-US" altLang="zh-CN" sz="3600"/>
              <a:t>How to Address the Problem?</a:t>
            </a:r>
            <a:endParaRPr kumimoji="0" lang="en-US" altLang="zh-CN" sz="3600" b="1" i="1"/>
          </a:p>
        </p:txBody>
      </p:sp>
      <p:sp>
        <p:nvSpPr>
          <p:cNvPr id="395267" name="Text Box 3">
            <a:extLst>
              <a:ext uri="{FF2B5EF4-FFF2-40B4-BE49-F238E27FC236}">
                <a16:creationId xmlns:a16="http://schemas.microsoft.com/office/drawing/2014/main" id="{17137F75-5506-A345-98A2-5F5CB1FE5015}"/>
              </a:ext>
            </a:extLst>
          </p:cNvPr>
          <p:cNvSpPr txBox="1">
            <a:spLocks noChangeArrowheads="1"/>
          </p:cNvSpPr>
          <p:nvPr/>
        </p:nvSpPr>
        <p:spPr bwMode="auto">
          <a:xfrm>
            <a:off x="381000" y="914400"/>
            <a:ext cx="8302625" cy="5822950"/>
          </a:xfrm>
          <a:prstGeom prst="rect">
            <a:avLst/>
          </a:prstGeom>
          <a:noFill/>
          <a:ln w="38100" cmpd="dbl">
            <a:noFill/>
            <a:miter lim="800000"/>
            <a:headEnd/>
            <a:tailEnd/>
          </a:ln>
          <a:effectLst/>
        </p:spPr>
        <p:txBody>
          <a:bodyPr>
            <a:spAutoFit/>
          </a:bodyPr>
          <a:lstStyle>
            <a:lvl1pPr>
              <a:defRPr kumimoji="1" sz="2800">
                <a:solidFill>
                  <a:schemeClr val="tx1"/>
                </a:solidFill>
                <a:latin typeface="Arial" panose="020B0604020202020204" pitchFamily="34" charset="0"/>
                <a:ea typeface="宋体" panose="02010600030101010101" pitchFamily="2" charset="-122"/>
              </a:defRPr>
            </a:lvl1pPr>
            <a:lvl2pPr marL="742950" indent="-285750">
              <a:defRPr kumimoji="1" sz="2800">
                <a:solidFill>
                  <a:schemeClr val="tx1"/>
                </a:solidFill>
                <a:latin typeface="Arial" panose="020B0604020202020204" pitchFamily="34" charset="0"/>
                <a:ea typeface="宋体" panose="02010600030101010101" pitchFamily="2" charset="-122"/>
              </a:defRPr>
            </a:lvl2pPr>
            <a:lvl3pPr marL="1143000" indent="-228600">
              <a:defRPr kumimoji="1" sz="2800">
                <a:solidFill>
                  <a:schemeClr val="tx1"/>
                </a:solidFill>
                <a:latin typeface="Arial" panose="020B0604020202020204" pitchFamily="34" charset="0"/>
                <a:ea typeface="宋体" panose="02010600030101010101" pitchFamily="2" charset="-122"/>
              </a:defRPr>
            </a:lvl3pPr>
            <a:lvl4pPr marL="1600200" indent="-228600">
              <a:defRPr kumimoji="1" sz="2800">
                <a:solidFill>
                  <a:schemeClr val="tx1"/>
                </a:solidFill>
                <a:latin typeface="Arial" panose="020B0604020202020204" pitchFamily="34" charset="0"/>
                <a:ea typeface="宋体" panose="02010600030101010101" pitchFamily="2" charset="-122"/>
              </a:defRPr>
            </a:lvl4pPr>
            <a:lvl5pPr marL="2057400" indent="-228600">
              <a:defRPr kumimoji="1" sz="28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9pPr>
          </a:lstStyle>
          <a:p>
            <a:pPr eaLnBrk="1" hangingPunct="1">
              <a:spcBef>
                <a:spcPct val="20000"/>
              </a:spcBef>
              <a:defRPr/>
            </a:pPr>
            <a:r>
              <a:rPr kumimoji="0" lang="en-US" altLang="zh-CN" sz="2000" dirty="0"/>
              <a:t> The confinement:</a:t>
            </a:r>
          </a:p>
          <a:p>
            <a:pPr eaLnBrk="1" hangingPunct="1">
              <a:spcBef>
                <a:spcPct val="20000"/>
              </a:spcBef>
              <a:defRPr/>
            </a:pPr>
            <a:r>
              <a:rPr kumimoji="0" lang="zh-CN" altLang="en-US" sz="2000" dirty="0">
                <a:sym typeface="Symbol" pitchFamily="2" charset="2"/>
              </a:rPr>
              <a:t>     </a:t>
            </a:r>
            <a:r>
              <a:rPr kumimoji="0" lang="en-US" altLang="zh-CN" sz="1600" dirty="0">
                <a:sym typeface="Symbol" pitchFamily="2" charset="2"/>
              </a:rPr>
              <a:t>Quarks are the basic building blocks of matter. </a:t>
            </a:r>
          </a:p>
          <a:p>
            <a:pPr eaLnBrk="1" hangingPunct="1">
              <a:spcBef>
                <a:spcPct val="20000"/>
              </a:spcBef>
              <a:defRPr/>
            </a:pPr>
            <a:r>
              <a:rPr kumimoji="0" lang="zh-CN" altLang="en-US" sz="1600" dirty="0">
                <a:sym typeface="Symbol" pitchFamily="2" charset="2"/>
              </a:rPr>
              <a:t>      </a:t>
            </a:r>
            <a:r>
              <a:rPr kumimoji="0" lang="en-US" altLang="zh-CN" sz="1600" dirty="0">
                <a:sym typeface="Symbol" pitchFamily="2" charset="2"/>
              </a:rPr>
              <a:t>No free quarks are seen, confined within hadron:</a:t>
            </a:r>
          </a:p>
          <a:p>
            <a:pPr eaLnBrk="1" hangingPunct="1">
              <a:spcBef>
                <a:spcPct val="20000"/>
              </a:spcBef>
              <a:defRPr/>
            </a:pPr>
            <a:r>
              <a:rPr kumimoji="0" lang="en-US" altLang="zh-CN" sz="1600" dirty="0">
                <a:sym typeface="Symbol" pitchFamily="2" charset="2"/>
              </a:rPr>
              <a:t>	 </a:t>
            </a:r>
            <a:r>
              <a:rPr kumimoji="0" lang="en-US" altLang="zh-CN" sz="1600" dirty="0">
                <a:solidFill>
                  <a:srgbClr val="CC0000"/>
                </a:solidFill>
                <a:sym typeface="Symbol" pitchFamily="2" charset="2"/>
              </a:rPr>
              <a:t>v</a:t>
            </a:r>
            <a:r>
              <a:rPr kumimoji="0" lang="en-US" altLang="zh-CN" sz="1600" baseline="-25000" dirty="0">
                <a:solidFill>
                  <a:srgbClr val="CC0000"/>
                </a:solidFill>
                <a:sym typeface="Symbol" pitchFamily="2" charset="2"/>
              </a:rPr>
              <a:t>0</a:t>
            </a:r>
            <a:r>
              <a:rPr kumimoji="0" lang="en-US" altLang="zh-CN" sz="1600" dirty="0">
                <a:solidFill>
                  <a:srgbClr val="CC0000"/>
                </a:solidFill>
                <a:sym typeface="Symbol" pitchFamily="2" charset="2"/>
              </a:rPr>
              <a:t> ~ 1 fm</a:t>
            </a:r>
            <a:r>
              <a:rPr kumimoji="0" lang="en-US" altLang="zh-CN" sz="1600" baseline="30000" dirty="0">
                <a:solidFill>
                  <a:srgbClr val="CC0000"/>
                </a:solidFill>
                <a:sym typeface="Symbol" pitchFamily="2" charset="2"/>
              </a:rPr>
              <a:t>3</a:t>
            </a:r>
            <a:r>
              <a:rPr kumimoji="0" lang="en-US" altLang="zh-CN" sz="1600" dirty="0">
                <a:solidFill>
                  <a:srgbClr val="CC0000"/>
                </a:solidFill>
                <a:sym typeface="Symbol" pitchFamily="2" charset="2"/>
              </a:rPr>
              <a:t>,   </a:t>
            </a:r>
            <a:r>
              <a:rPr kumimoji="0" lang="en-US" altLang="zh-CN" sz="1600" baseline="-25000" dirty="0">
                <a:solidFill>
                  <a:srgbClr val="CC0000"/>
                </a:solidFill>
                <a:sym typeface="Symbol" pitchFamily="2" charset="2"/>
              </a:rPr>
              <a:t>0</a:t>
            </a:r>
            <a:r>
              <a:rPr kumimoji="0" lang="en-US" altLang="zh-CN" sz="1600" dirty="0">
                <a:solidFill>
                  <a:srgbClr val="CC0000"/>
                </a:solidFill>
                <a:sym typeface="Symbol" pitchFamily="2" charset="2"/>
              </a:rPr>
              <a:t> ~ 0.16 fm</a:t>
            </a:r>
            <a:r>
              <a:rPr kumimoji="0" lang="en-US" altLang="zh-CN" sz="1600" baseline="30000" dirty="0">
                <a:solidFill>
                  <a:srgbClr val="CC0000"/>
                </a:solidFill>
                <a:sym typeface="Symbol" pitchFamily="2" charset="2"/>
              </a:rPr>
              <a:t>-3</a:t>
            </a:r>
            <a:r>
              <a:rPr kumimoji="0" lang="en-US" altLang="zh-CN" sz="1600" dirty="0">
                <a:solidFill>
                  <a:srgbClr val="CC0000"/>
                </a:solidFill>
                <a:sym typeface="Symbol" pitchFamily="2" charset="2"/>
              </a:rPr>
              <a:t>,    </a:t>
            </a:r>
            <a:r>
              <a:rPr kumimoji="0" lang="en-US" altLang="zh-CN" sz="1600" baseline="-25000" dirty="0">
                <a:solidFill>
                  <a:srgbClr val="CC0000"/>
                </a:solidFill>
                <a:sym typeface="Symbol" pitchFamily="2" charset="2"/>
              </a:rPr>
              <a:t>0</a:t>
            </a:r>
            <a:r>
              <a:rPr kumimoji="0" lang="en-US" altLang="zh-CN" sz="1600" dirty="0">
                <a:solidFill>
                  <a:srgbClr val="CC0000"/>
                </a:solidFill>
                <a:sym typeface="Symbol" pitchFamily="2" charset="2"/>
              </a:rPr>
              <a:t> ~ 0.15 GeV/fm</a:t>
            </a:r>
            <a:r>
              <a:rPr kumimoji="0" lang="en-US" altLang="zh-CN" sz="1600" baseline="30000" dirty="0">
                <a:solidFill>
                  <a:srgbClr val="CC0000"/>
                </a:solidFill>
                <a:sym typeface="Symbol" pitchFamily="2" charset="2"/>
              </a:rPr>
              <a:t>3</a:t>
            </a:r>
            <a:endParaRPr kumimoji="0" lang="en-US" altLang="zh-CN" sz="1600" dirty="0">
              <a:sym typeface="Symbol" pitchFamily="2" charset="2"/>
            </a:endParaRPr>
          </a:p>
          <a:p>
            <a:pPr eaLnBrk="1" hangingPunct="1">
              <a:spcBef>
                <a:spcPct val="20000"/>
              </a:spcBef>
              <a:defRPr/>
            </a:pPr>
            <a:endParaRPr lang="en-US" altLang="zh-CN" sz="2000" b="1" dirty="0">
              <a:solidFill>
                <a:srgbClr val="FF0066"/>
              </a:solidFill>
              <a:latin typeface="黑体" panose="02010609060101010101" pitchFamily="49" charset="-122"/>
              <a:ea typeface="黑体" panose="02010609060101010101" pitchFamily="49" charset="-122"/>
            </a:endParaRPr>
          </a:p>
          <a:p>
            <a:pPr eaLnBrk="1" hangingPunct="1">
              <a:spcBef>
                <a:spcPct val="20000"/>
              </a:spcBef>
              <a:defRPr/>
            </a:pPr>
            <a:r>
              <a:rPr lang="zh-CN" altLang="en-US" sz="2000" b="1" dirty="0">
                <a:solidFill>
                  <a:srgbClr val="FF0066"/>
                </a:solidFill>
                <a:latin typeface="黑体" panose="02010609060101010101" pitchFamily="49" charset="-122"/>
                <a:ea typeface="黑体" panose="02010609060101010101" pitchFamily="49" charset="-122"/>
              </a:rPr>
              <a:t>重要的科学问题：</a:t>
            </a:r>
            <a:endParaRPr lang="en-US" altLang="zh-CN" sz="2000" b="1" dirty="0">
              <a:solidFill>
                <a:srgbClr val="FF0066"/>
              </a:solidFill>
              <a:latin typeface="黑体" panose="02010609060101010101" pitchFamily="49" charset="-122"/>
              <a:ea typeface="黑体" panose="02010609060101010101" pitchFamily="49" charset="-122"/>
            </a:endParaRPr>
          </a:p>
          <a:p>
            <a:pPr eaLnBrk="1" hangingPunct="1">
              <a:spcBef>
                <a:spcPct val="20000"/>
              </a:spcBef>
              <a:defRPr/>
            </a:pPr>
            <a:r>
              <a:rPr lang="zh-CN" altLang="en-US" sz="1600" b="1" dirty="0">
                <a:solidFill>
                  <a:schemeClr val="accent2"/>
                </a:solidFill>
                <a:latin typeface="文鼎CS中黑" pitchFamily="49" charset="-122"/>
                <a:ea typeface="文鼎CS中黑" pitchFamily="49" charset="-122"/>
              </a:rPr>
              <a:t>夸克能否解除禁闭，产生新物质形态</a:t>
            </a:r>
            <a:r>
              <a:rPr lang="en-US" altLang="zh-CN" sz="1600" b="1" dirty="0">
                <a:solidFill>
                  <a:schemeClr val="accent2"/>
                </a:solidFill>
                <a:latin typeface="Times New Roman" panose="02020603050405020304" pitchFamily="18" charset="0"/>
                <a:ea typeface="文鼎CS中黑" pitchFamily="49" charset="-122"/>
              </a:rPr>
              <a:t>—</a:t>
            </a:r>
            <a:r>
              <a:rPr lang="zh-CN" altLang="en-US" sz="1600" b="1" dirty="0">
                <a:solidFill>
                  <a:schemeClr val="accent2"/>
                </a:solidFill>
                <a:latin typeface="文鼎CS中黑" pitchFamily="49" charset="-122"/>
                <a:ea typeface="文鼎CS中黑" pitchFamily="49" charset="-122"/>
              </a:rPr>
              <a:t>夸克胶子等离子体（</a:t>
            </a:r>
            <a:r>
              <a:rPr lang="en-US" altLang="zh-CN" sz="1600" b="1" dirty="0">
                <a:solidFill>
                  <a:schemeClr val="accent2"/>
                </a:solidFill>
                <a:latin typeface="文鼎CS中黑" pitchFamily="49" charset="-122"/>
                <a:ea typeface="文鼎CS中黑" pitchFamily="49" charset="-122"/>
              </a:rPr>
              <a:t>QGP</a:t>
            </a:r>
            <a:r>
              <a:rPr lang="zh-CN" altLang="en-US" sz="1600" b="1" dirty="0">
                <a:solidFill>
                  <a:schemeClr val="accent2"/>
                </a:solidFill>
                <a:latin typeface="文鼎CS中黑" pitchFamily="49" charset="-122"/>
                <a:ea typeface="文鼎CS中黑" pitchFamily="49" charset="-122"/>
              </a:rPr>
              <a:t>）？</a:t>
            </a:r>
            <a:endParaRPr lang="en-US" altLang="zh-CN" sz="1600" b="1" dirty="0">
              <a:solidFill>
                <a:schemeClr val="accent2"/>
              </a:solidFill>
              <a:latin typeface="文鼎CS中黑" pitchFamily="49" charset="-122"/>
              <a:ea typeface="文鼎CS中黑" pitchFamily="49" charset="-122"/>
            </a:endParaRPr>
          </a:p>
          <a:p>
            <a:pPr eaLnBrk="1" hangingPunct="1">
              <a:spcBef>
                <a:spcPct val="20000"/>
              </a:spcBef>
              <a:defRPr/>
            </a:pPr>
            <a:r>
              <a:rPr lang="en-US" altLang="zh-CN" sz="1600" b="1" dirty="0">
                <a:solidFill>
                  <a:schemeClr val="accent2"/>
                </a:solidFill>
                <a:effectLst>
                  <a:outerShdw blurRad="38100" dist="38100" dir="2700000" algn="tl">
                    <a:srgbClr val="C0C0C0"/>
                  </a:outerShdw>
                </a:effectLst>
                <a:latin typeface="文鼎CS中黑" pitchFamily="49" charset="-122"/>
                <a:ea typeface="文鼎CS中黑" pitchFamily="49" charset="-122"/>
              </a:rPr>
              <a:t>QCD </a:t>
            </a:r>
            <a:r>
              <a:rPr lang="zh-CN" altLang="en-US" sz="1600" b="1" dirty="0">
                <a:solidFill>
                  <a:schemeClr val="accent2"/>
                </a:solidFill>
                <a:effectLst>
                  <a:outerShdw blurRad="38100" dist="38100" dir="2700000" algn="tl">
                    <a:srgbClr val="C0C0C0"/>
                  </a:outerShdw>
                </a:effectLst>
                <a:latin typeface="文鼎CS中黑" pitchFamily="49" charset="-122"/>
                <a:ea typeface="文鼎CS中黑" pitchFamily="49" charset="-122"/>
              </a:rPr>
              <a:t>相结构 ？相变临界点是否存在 ？</a:t>
            </a:r>
            <a:endParaRPr lang="en-US" altLang="zh-CN" sz="1600" dirty="0">
              <a:solidFill>
                <a:schemeClr val="accent2"/>
              </a:solidFill>
              <a:effectLst>
                <a:outerShdw blurRad="38100" dist="38100" dir="2700000" algn="tl">
                  <a:srgbClr val="C0C0C0"/>
                </a:outerShdw>
              </a:effectLst>
              <a:latin typeface="文鼎CS中黑" pitchFamily="49" charset="-122"/>
              <a:ea typeface="文鼎CS中黑" pitchFamily="49" charset="-122"/>
            </a:endParaRPr>
          </a:p>
          <a:p>
            <a:pPr eaLnBrk="1" hangingPunct="1">
              <a:spcBef>
                <a:spcPct val="20000"/>
              </a:spcBef>
              <a:defRPr/>
            </a:pPr>
            <a:endParaRPr kumimoji="0" lang="en-US" altLang="zh-CN" sz="2000" baseline="-25000" dirty="0">
              <a:sym typeface="Symbol" pitchFamily="2" charset="2"/>
            </a:endParaRPr>
          </a:p>
          <a:p>
            <a:pPr eaLnBrk="1" hangingPunct="1">
              <a:spcBef>
                <a:spcPct val="20000"/>
              </a:spcBef>
              <a:defRPr/>
            </a:pPr>
            <a:r>
              <a:rPr kumimoji="0" lang="zh-CN" altLang="en-US" sz="2000" dirty="0">
                <a:sym typeface="Symbol" pitchFamily="2" charset="2"/>
              </a:rPr>
              <a:t> </a:t>
            </a:r>
            <a:r>
              <a:rPr kumimoji="0" lang="en-US" altLang="zh-CN" sz="2000" dirty="0">
                <a:sym typeface="Symbol" pitchFamily="2" charset="2"/>
              </a:rPr>
              <a:t> </a:t>
            </a:r>
            <a:r>
              <a:rPr kumimoji="0" lang="en-US" altLang="zh-CN" sz="2000" b="1" dirty="0">
                <a:sym typeface="Symbol" pitchFamily="2" charset="2"/>
              </a:rPr>
              <a:t>Heavy ion collisions</a:t>
            </a:r>
            <a:r>
              <a:rPr kumimoji="0" lang="en-US" altLang="zh-CN" sz="2000" dirty="0">
                <a:sym typeface="Symbol" pitchFamily="2" charset="2"/>
              </a:rPr>
              <a:t>: Large, hot/dense system</a:t>
            </a:r>
          </a:p>
          <a:p>
            <a:pPr eaLnBrk="1" hangingPunct="1">
              <a:lnSpc>
                <a:spcPct val="60000"/>
              </a:lnSpc>
              <a:spcBef>
                <a:spcPct val="20000"/>
              </a:spcBef>
              <a:defRPr/>
            </a:pPr>
            <a:r>
              <a:rPr kumimoji="0" lang="zh-CN" altLang="en-US" sz="2000" dirty="0">
                <a:sym typeface="Symbol" pitchFamily="2" charset="2"/>
              </a:rPr>
              <a:t> </a:t>
            </a:r>
            <a:r>
              <a:rPr kumimoji="0" lang="en-US" altLang="zh-CN" sz="2000" dirty="0">
                <a:sym typeface="Symbol" pitchFamily="2" charset="2"/>
              </a:rPr>
              <a:t>	</a:t>
            </a:r>
            <a:r>
              <a:rPr kumimoji="0" lang="en-US" altLang="zh-CN" sz="1800" dirty="0">
                <a:solidFill>
                  <a:srgbClr val="CC0000"/>
                </a:solidFill>
                <a:sym typeface="Symbol" pitchFamily="2" charset="2"/>
              </a:rPr>
              <a:t>v ~  1000 fm</a:t>
            </a:r>
            <a:r>
              <a:rPr kumimoji="0" lang="en-US" altLang="zh-CN" sz="1800" baseline="30000" dirty="0">
                <a:solidFill>
                  <a:srgbClr val="CC0000"/>
                </a:solidFill>
                <a:sym typeface="Symbol" pitchFamily="2" charset="2"/>
              </a:rPr>
              <a:t>3      </a:t>
            </a:r>
            <a:r>
              <a:rPr kumimoji="0" lang="en-US" altLang="zh-CN" sz="1800" dirty="0">
                <a:solidFill>
                  <a:srgbClr val="CC0000"/>
                </a:solidFill>
                <a:sym typeface="Symbol" pitchFamily="2" charset="2"/>
              </a:rPr>
              <a:t>=  1000 v</a:t>
            </a:r>
            <a:r>
              <a:rPr kumimoji="0" lang="en-US" altLang="zh-CN" sz="1800" baseline="-25000" dirty="0">
                <a:solidFill>
                  <a:srgbClr val="CC0000"/>
                </a:solidFill>
                <a:sym typeface="Symbol" pitchFamily="2" charset="2"/>
              </a:rPr>
              <a:t>0</a:t>
            </a:r>
            <a:endParaRPr kumimoji="0" lang="en-US" altLang="zh-CN" sz="1800" dirty="0">
              <a:sym typeface="Symbol" pitchFamily="2" charset="2"/>
            </a:endParaRPr>
          </a:p>
          <a:p>
            <a:pPr eaLnBrk="1" hangingPunct="1">
              <a:lnSpc>
                <a:spcPct val="60000"/>
              </a:lnSpc>
              <a:spcBef>
                <a:spcPct val="20000"/>
              </a:spcBef>
              <a:defRPr/>
            </a:pPr>
            <a:r>
              <a:rPr kumimoji="0" lang="zh-CN" altLang="en-US" sz="1800" baseline="-25000" dirty="0">
                <a:sym typeface="Symbol" pitchFamily="2" charset="2"/>
              </a:rPr>
              <a:t>          </a:t>
            </a:r>
            <a:r>
              <a:rPr kumimoji="0" lang="en-US" altLang="zh-CN" sz="1800" baseline="-25000" dirty="0">
                <a:sym typeface="Symbol" pitchFamily="2" charset="2"/>
              </a:rPr>
              <a:t> </a:t>
            </a:r>
            <a:r>
              <a:rPr kumimoji="0" lang="zh-CN" altLang="en-US" sz="1800" baseline="-25000" dirty="0">
                <a:sym typeface="Symbol" pitchFamily="2" charset="2"/>
              </a:rPr>
              <a:t>  </a:t>
            </a:r>
            <a:r>
              <a:rPr kumimoji="0" lang="en-US" altLang="zh-CN" sz="1800" dirty="0">
                <a:solidFill>
                  <a:srgbClr val="CC0000"/>
                </a:solidFill>
                <a:sym typeface="Symbol" pitchFamily="2" charset="2"/>
              </a:rPr>
              <a:t>   &gt;&gt; 3 fm</a:t>
            </a:r>
            <a:r>
              <a:rPr kumimoji="0" lang="en-US" altLang="zh-CN" sz="1800" baseline="30000" dirty="0">
                <a:solidFill>
                  <a:srgbClr val="CC0000"/>
                </a:solidFill>
                <a:sym typeface="Symbol" pitchFamily="2" charset="2"/>
              </a:rPr>
              <a:t>-3            </a:t>
            </a:r>
            <a:r>
              <a:rPr kumimoji="0" lang="en-US" altLang="zh-CN" sz="1800" dirty="0">
                <a:solidFill>
                  <a:srgbClr val="CC0000"/>
                </a:solidFill>
                <a:sym typeface="Symbol" pitchFamily="2" charset="2"/>
              </a:rPr>
              <a:t>~  20 </a:t>
            </a:r>
            <a:r>
              <a:rPr kumimoji="0" lang="en-US" altLang="zh-CN" sz="1800" baseline="-25000" dirty="0">
                <a:solidFill>
                  <a:srgbClr val="CC0000"/>
                </a:solidFill>
                <a:sym typeface="Symbol" pitchFamily="2" charset="2"/>
              </a:rPr>
              <a:t>0            </a:t>
            </a:r>
            <a:r>
              <a:rPr kumimoji="0" lang="en-US" altLang="zh-CN" sz="1800" dirty="0">
                <a:solidFill>
                  <a:srgbClr val="CC0000"/>
                </a:solidFill>
                <a:sym typeface="Symbol" pitchFamily="2" charset="2"/>
              </a:rPr>
              <a:t> </a:t>
            </a:r>
            <a:r>
              <a:rPr kumimoji="0" lang="en-US" altLang="zh-CN" sz="1800" b="1" dirty="0"/>
              <a:t>Quark Gluon Plasma (QGP)</a:t>
            </a:r>
            <a:r>
              <a:rPr kumimoji="0" lang="en-US" altLang="zh-CN" sz="1800" dirty="0">
                <a:solidFill>
                  <a:srgbClr val="CC0000"/>
                </a:solidFill>
                <a:sym typeface="Symbol" pitchFamily="2" charset="2"/>
              </a:rPr>
              <a:t>   </a:t>
            </a:r>
          </a:p>
          <a:p>
            <a:pPr eaLnBrk="1" hangingPunct="1">
              <a:lnSpc>
                <a:spcPct val="80000"/>
              </a:lnSpc>
              <a:spcBef>
                <a:spcPct val="20000"/>
              </a:spcBef>
              <a:defRPr/>
            </a:pPr>
            <a:r>
              <a:rPr kumimoji="0" lang="zh-CN" altLang="en-US" sz="1800" dirty="0">
                <a:solidFill>
                  <a:srgbClr val="CC0000"/>
                </a:solidFill>
                <a:sym typeface="Symbol" pitchFamily="2" charset="2"/>
              </a:rPr>
              <a:t>       </a:t>
            </a:r>
            <a:r>
              <a:rPr kumimoji="0" lang="en-US" altLang="zh-CN" sz="1800" dirty="0">
                <a:solidFill>
                  <a:srgbClr val="CC0000"/>
                </a:solidFill>
                <a:sym typeface="Symbol" pitchFamily="2" charset="2"/>
              </a:rPr>
              <a:t>    &gt;&gt; 3 GeV/fm</a:t>
            </a:r>
            <a:r>
              <a:rPr kumimoji="0" lang="en-US" altLang="zh-CN" sz="1800" baseline="30000" dirty="0">
                <a:solidFill>
                  <a:srgbClr val="CC0000"/>
                </a:solidFill>
                <a:sym typeface="Symbol" pitchFamily="2" charset="2"/>
              </a:rPr>
              <a:t>3  </a:t>
            </a:r>
            <a:r>
              <a:rPr kumimoji="0" lang="en-US" altLang="zh-CN" sz="1800" dirty="0">
                <a:solidFill>
                  <a:srgbClr val="CC0000"/>
                </a:solidFill>
                <a:sym typeface="Symbol" pitchFamily="2" charset="2"/>
              </a:rPr>
              <a:t>~  20 </a:t>
            </a:r>
            <a:r>
              <a:rPr kumimoji="0" lang="en-US" altLang="zh-CN" sz="1800" baseline="-25000" dirty="0">
                <a:solidFill>
                  <a:srgbClr val="CC0000"/>
                </a:solidFill>
                <a:sym typeface="Symbol" pitchFamily="2" charset="2"/>
              </a:rPr>
              <a:t>0</a:t>
            </a:r>
            <a:r>
              <a:rPr kumimoji="0" lang="en-US" altLang="zh-CN" sz="1800" dirty="0">
                <a:solidFill>
                  <a:srgbClr val="CC0000"/>
                </a:solidFill>
                <a:sym typeface="Symbol" pitchFamily="2" charset="2"/>
              </a:rPr>
              <a:t> </a:t>
            </a:r>
          </a:p>
          <a:p>
            <a:pPr eaLnBrk="1" hangingPunct="1">
              <a:spcBef>
                <a:spcPct val="20000"/>
              </a:spcBef>
              <a:defRPr/>
            </a:pPr>
            <a:r>
              <a:rPr kumimoji="0" lang="en-US" altLang="zh-CN" sz="2000" dirty="0">
                <a:solidFill>
                  <a:srgbClr val="CC0000"/>
                </a:solidFill>
                <a:sym typeface="Symbol" pitchFamily="2" charset="2"/>
              </a:rPr>
              <a:t> </a:t>
            </a:r>
            <a:r>
              <a:rPr kumimoji="0" lang="en-US" altLang="zh-CN" dirty="0">
                <a:solidFill>
                  <a:srgbClr val="CC0000"/>
                </a:solidFill>
                <a:sym typeface="Symbol" pitchFamily="2" charset="2"/>
              </a:rPr>
              <a:t>	</a:t>
            </a:r>
            <a:r>
              <a:rPr kumimoji="0" lang="en-US" altLang="zh-CN" sz="1600" b="1" i="1" dirty="0"/>
              <a:t>QGP: Quarks and gluons are </a:t>
            </a:r>
            <a:r>
              <a:rPr kumimoji="0" lang="en-US" altLang="en-US" sz="1600" b="1" i="1" dirty="0"/>
              <a:t>‘</a:t>
            </a:r>
            <a:r>
              <a:rPr kumimoji="0" lang="en-US" altLang="zh-CN" sz="1600" b="1" i="1" dirty="0"/>
              <a:t>freely</a:t>
            </a:r>
            <a:r>
              <a:rPr kumimoji="0" lang="en-US" altLang="en-US" sz="1600" b="1" i="1" dirty="0"/>
              <a:t>’</a:t>
            </a:r>
            <a:r>
              <a:rPr kumimoji="0" lang="en-US" altLang="zh-CN" sz="1600" b="1" i="1" dirty="0"/>
              <a:t> moving in a large volume</a:t>
            </a:r>
          </a:p>
          <a:p>
            <a:pPr eaLnBrk="1" hangingPunct="1">
              <a:spcBef>
                <a:spcPct val="20000"/>
              </a:spcBef>
              <a:defRPr/>
            </a:pPr>
            <a:r>
              <a:rPr kumimoji="0" lang="zh-CN" altLang="en-US" sz="1600" dirty="0"/>
              <a:t> </a:t>
            </a:r>
            <a:r>
              <a:rPr kumimoji="0" lang="en-US" altLang="zh-CN" sz="1600" dirty="0"/>
              <a:t>                New form of </a:t>
            </a:r>
            <a:r>
              <a:rPr kumimoji="0" lang="en-US" altLang="zh-CN" sz="1600" b="1" i="1" dirty="0"/>
              <a:t>matter with partonic degrees of freedom</a:t>
            </a:r>
          </a:p>
          <a:p>
            <a:pPr eaLnBrk="1" hangingPunct="1">
              <a:spcBef>
                <a:spcPct val="20000"/>
              </a:spcBef>
              <a:buFont typeface="Wingdings" pitchFamily="2" charset="2"/>
              <a:buChar char=" "/>
              <a:defRPr/>
            </a:pPr>
            <a:r>
              <a:rPr kumimoji="0" lang="zh-CN" altLang="en-US" sz="1600" b="1" i="1" dirty="0"/>
              <a:t>        </a:t>
            </a:r>
            <a:r>
              <a:rPr kumimoji="0" lang="en-US" altLang="zh-CN" sz="1600" b="1" i="1" dirty="0"/>
              <a:t>QCD Phase Structure</a:t>
            </a:r>
            <a:endParaRPr kumimoji="0" lang="en-US" altLang="zh-CN" sz="1600" dirty="0">
              <a:sym typeface="Symbol" pitchFamily="2" charset="2"/>
            </a:endParaRPr>
          </a:p>
          <a:p>
            <a:pPr eaLnBrk="1" hangingPunct="1">
              <a:spcBef>
                <a:spcPct val="20000"/>
              </a:spcBef>
              <a:buFont typeface="Wingdings" pitchFamily="2" charset="2"/>
              <a:buChar char=" "/>
              <a:defRPr/>
            </a:pPr>
            <a:r>
              <a:rPr kumimoji="0" lang="zh-CN" altLang="en-US" sz="1200" dirty="0">
                <a:sym typeface="Symbol" pitchFamily="2" charset="2"/>
              </a:rPr>
              <a:t>                          </a:t>
            </a:r>
            <a:r>
              <a:rPr kumimoji="0" lang="en-US" altLang="zh-CN" sz="1200" dirty="0">
                <a:sym typeface="Symbol" pitchFamily="2" charset="2"/>
              </a:rPr>
              <a:t>- Connection with other fields</a:t>
            </a:r>
            <a:r>
              <a:rPr kumimoji="0" lang="zh-CN" altLang="en-US" sz="1200" dirty="0">
                <a:sym typeface="Symbol" pitchFamily="2" charset="2"/>
              </a:rPr>
              <a:t>，</a:t>
            </a:r>
            <a:r>
              <a:rPr kumimoji="0" lang="en-US" altLang="zh-CN" sz="1200" dirty="0">
                <a:sym typeface="Symbol" pitchFamily="2" charset="2"/>
              </a:rPr>
              <a:t>cosmology, origin of the universe, evolution of the universe</a:t>
            </a:r>
          </a:p>
          <a:p>
            <a:pPr eaLnBrk="1" hangingPunct="1">
              <a:spcBef>
                <a:spcPct val="20000"/>
              </a:spcBef>
              <a:defRPr/>
            </a:pPr>
            <a:r>
              <a:rPr kumimoji="0" lang="zh-CN" altLang="en-US" sz="1200" dirty="0">
                <a:sym typeface="Symbol" pitchFamily="2" charset="2"/>
              </a:rPr>
              <a:t>                                </a:t>
            </a:r>
            <a:r>
              <a:rPr kumimoji="0" lang="en-US" altLang="zh-CN" sz="1200" dirty="0">
                <a:sym typeface="Symbol" pitchFamily="2" charset="2"/>
              </a:rPr>
              <a:t>quantum statistics with </a:t>
            </a:r>
            <a:r>
              <a:rPr kumimoji="0" lang="en-US" altLang="zh-CN" sz="1200" dirty="0" err="1">
                <a:sym typeface="Symbol" pitchFamily="2" charset="2"/>
              </a:rPr>
              <a:t>partons</a:t>
            </a:r>
            <a:endParaRPr kumimoji="0" lang="en-US" altLang="zh-CN" sz="1200" dirty="0">
              <a:solidFill>
                <a:srgbClr val="CC0000"/>
              </a:solidFill>
              <a:sym typeface="Symbol" pitchFamily="2" charset="2"/>
            </a:endParaRPr>
          </a:p>
        </p:txBody>
      </p:sp>
      <p:pic>
        <p:nvPicPr>
          <p:cNvPr id="40963" name="Picture 6">
            <a:extLst>
              <a:ext uri="{FF2B5EF4-FFF2-40B4-BE49-F238E27FC236}">
                <a16:creationId xmlns:a16="http://schemas.microsoft.com/office/drawing/2014/main" id="{D1D0F82B-ECD0-EF41-85AA-4773E7FDD21D}"/>
              </a:ext>
            </a:extLst>
          </p:cNvPr>
          <p:cNvPicPr>
            <a:picLocks noChangeAspect="1"/>
          </p:cNvPicPr>
          <p:nvPr/>
        </p:nvPicPr>
        <p:blipFill>
          <a:blip r:embed="rId3">
            <a:extLst>
              <a:ext uri="{28A0092B-C50C-407E-A947-70E740481C1C}">
                <a14:useLocalDpi xmlns:a14="http://schemas.microsoft.com/office/drawing/2010/main" val="0"/>
              </a:ext>
            </a:extLst>
          </a:blip>
          <a:srcRect l="24054" t="4546" r="22433" b="50000"/>
          <a:stretch>
            <a:fillRect/>
          </a:stretch>
        </p:blipFill>
        <p:spPr bwMode="auto">
          <a:xfrm>
            <a:off x="7086600" y="812800"/>
            <a:ext cx="169703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Box 7">
            <a:extLst>
              <a:ext uri="{FF2B5EF4-FFF2-40B4-BE49-F238E27FC236}">
                <a16:creationId xmlns:a16="http://schemas.microsoft.com/office/drawing/2014/main" id="{EBC1492A-8B82-B84A-AB1A-5F5AB427BA1A}"/>
              </a:ext>
            </a:extLst>
          </p:cNvPr>
          <p:cNvSpPr txBox="1">
            <a:spLocks noChangeArrowheads="1"/>
          </p:cNvSpPr>
          <p:nvPr/>
        </p:nvSpPr>
        <p:spPr bwMode="auto">
          <a:xfrm>
            <a:off x="7162800" y="2981325"/>
            <a:ext cx="1522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800"/>
              <a:t>T.D. Lee</a:t>
            </a:r>
          </a:p>
        </p:txBody>
      </p:sp>
      <p:sp>
        <p:nvSpPr>
          <p:cNvPr id="40965" name="Line 32">
            <a:extLst>
              <a:ext uri="{FF2B5EF4-FFF2-40B4-BE49-F238E27FC236}">
                <a16:creationId xmlns:a16="http://schemas.microsoft.com/office/drawing/2014/main" id="{E489CDD8-7B8C-E647-B767-7E4F61EA1639}"/>
              </a:ext>
            </a:extLst>
          </p:cNvPr>
          <p:cNvSpPr>
            <a:spLocks noChangeShapeType="1"/>
          </p:cNvSpPr>
          <p:nvPr/>
        </p:nvSpPr>
        <p:spPr bwMode="auto">
          <a:xfrm>
            <a:off x="1066800" y="762000"/>
            <a:ext cx="70866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914400" y="-63500"/>
            <a:ext cx="7543800" cy="647700"/>
          </a:xfrm>
        </p:spPr>
        <p:txBody>
          <a:bodyPr/>
          <a:lstStyle/>
          <a:p>
            <a:r>
              <a:rPr lang="en-US" sz="3500" dirty="0">
                <a:solidFill>
                  <a:srgbClr val="000000"/>
                </a:solidFill>
              </a:rPr>
              <a:t>Higher Moments and Criticality</a:t>
            </a:r>
          </a:p>
        </p:txBody>
      </p:sp>
      <p:pic>
        <p:nvPicPr>
          <p:cNvPr id="15375" name="Picture 15" descr="net_proton"/>
          <p:cNvPicPr>
            <a:picLocks noChangeAspect="1" noChangeArrowheads="1"/>
          </p:cNvPicPr>
          <p:nvPr/>
        </p:nvPicPr>
        <p:blipFill>
          <a:blip r:embed="rId4"/>
          <a:srcRect l="1810" t="4768" r="13568" b="1192"/>
          <a:stretch>
            <a:fillRect/>
          </a:stretch>
        </p:blipFill>
        <p:spPr bwMode="auto">
          <a:xfrm>
            <a:off x="228600" y="3485770"/>
            <a:ext cx="3363282" cy="2838830"/>
          </a:xfrm>
          <a:prstGeom prst="rect">
            <a:avLst/>
          </a:prstGeom>
          <a:noFill/>
          <a:ln w="9525">
            <a:noFill/>
            <a:miter lim="800000"/>
            <a:headEnd/>
            <a:tailEnd/>
          </a:ln>
        </p:spPr>
      </p:pic>
      <p:sp>
        <p:nvSpPr>
          <p:cNvPr id="11" name="Rounded Rectangle 7"/>
          <p:cNvSpPr>
            <a:spLocks noChangeArrowheads="1"/>
          </p:cNvSpPr>
          <p:nvPr/>
        </p:nvSpPr>
        <p:spPr bwMode="auto">
          <a:xfrm>
            <a:off x="3797300" y="787400"/>
            <a:ext cx="5181600" cy="5626100"/>
          </a:xfrm>
          <a:prstGeom prst="roundRect">
            <a:avLst>
              <a:gd name="adj" fmla="val 2655"/>
            </a:avLst>
          </a:prstGeom>
          <a:noFill/>
          <a:ln w="57150" cap="flat" cmpd="thickThin" algn="ctr">
            <a:solidFill>
              <a:srgbClr val="CCFFCC"/>
            </a:solidFill>
            <a:prstDash val="solid"/>
            <a:round/>
            <a:headEnd type="none" w="med" len="med"/>
            <a:tailEnd type="none" w="med" len="med"/>
          </a:ln>
        </p:spPr>
        <p:txBody>
          <a:bodyPr>
            <a:prstTxWarp prst="textNoShape">
              <a:avLst/>
            </a:prstTxWarp>
          </a:bodyPr>
          <a:lstStyle/>
          <a:p>
            <a:pPr marL="342900" indent="-342900"/>
            <a:r>
              <a:rPr lang="en-US" sz="1600" dirty="0">
                <a:latin typeface="Arial"/>
                <a:cs typeface="Arial"/>
              </a:rPr>
              <a:t>1) 	Higher moments of conserved quantum numbers: </a:t>
            </a:r>
            <a:r>
              <a:rPr lang="en-US" sz="1600" b="1" i="1" dirty="0">
                <a:solidFill>
                  <a:srgbClr val="800000"/>
                </a:solidFill>
                <a:latin typeface="Arial"/>
                <a:cs typeface="Arial"/>
              </a:rPr>
              <a:t>Q, S, B</a:t>
            </a:r>
            <a:r>
              <a:rPr lang="en-US" sz="1600" dirty="0">
                <a:latin typeface="Arial"/>
                <a:cs typeface="Arial"/>
              </a:rPr>
              <a:t>, in high-energy nuclear collisions</a:t>
            </a:r>
          </a:p>
          <a:p>
            <a:pPr marL="342900" indent="-342900">
              <a:buFont typeface="Arial" pitchFamily="-108" charset="0"/>
              <a:buAutoNum type="arabicParenR"/>
            </a:pPr>
            <a:endParaRPr lang="en-US" sz="1000" dirty="0">
              <a:latin typeface="Arial"/>
              <a:cs typeface="Arial"/>
            </a:endParaRPr>
          </a:p>
          <a:p>
            <a:pPr marL="342900" indent="-342900"/>
            <a:r>
              <a:rPr lang="en-US" sz="1600" dirty="0">
                <a:latin typeface="Arial"/>
                <a:cs typeface="Arial"/>
              </a:rPr>
              <a:t>2)	Sensitive to critical point (</a:t>
            </a:r>
            <a:r>
              <a:rPr lang="en-US" sz="1600" dirty="0" err="1">
                <a:latin typeface="Arial"/>
                <a:cs typeface="Arial"/>
              </a:rPr>
              <a:t>ξ</a:t>
            </a:r>
            <a:r>
              <a:rPr lang="en-US" sz="1600" dirty="0">
                <a:latin typeface="Arial"/>
                <a:cs typeface="Arial"/>
              </a:rPr>
              <a:t> correlation length): </a:t>
            </a:r>
          </a:p>
          <a:p>
            <a:pPr marL="342900" indent="-342900">
              <a:buFont typeface="Arial" pitchFamily="-108" charset="0"/>
              <a:buAutoNum type="arabicParenR"/>
            </a:pPr>
            <a:endParaRPr lang="en-US" sz="1600" dirty="0">
              <a:latin typeface="Arial"/>
              <a:cs typeface="Arial"/>
            </a:endParaRPr>
          </a:p>
          <a:p>
            <a:pPr marL="342900" indent="-342900"/>
            <a:endParaRPr lang="en-US" sz="1600" dirty="0">
              <a:latin typeface="Arial"/>
              <a:cs typeface="Arial"/>
            </a:endParaRPr>
          </a:p>
          <a:p>
            <a:pPr marL="342900" indent="-342900"/>
            <a:endParaRPr lang="en-US" sz="1600" dirty="0">
              <a:latin typeface="Arial"/>
              <a:cs typeface="Arial"/>
            </a:endParaRPr>
          </a:p>
          <a:p>
            <a:pPr marL="342900" indent="-342900"/>
            <a:r>
              <a:rPr lang="en-US" sz="1600" dirty="0">
                <a:latin typeface="Arial"/>
                <a:cs typeface="Arial"/>
              </a:rPr>
              <a:t>3)	Direct comparison with calculations at any order:  </a:t>
            </a:r>
          </a:p>
          <a:p>
            <a:pPr marL="342900" indent="-342900"/>
            <a:r>
              <a:rPr lang="en-US" sz="1600" dirty="0">
                <a:latin typeface="Arial"/>
                <a:cs typeface="Arial"/>
              </a:rPr>
              <a:t>	</a:t>
            </a:r>
          </a:p>
          <a:p>
            <a:pPr marL="342900" indent="-342900"/>
            <a:r>
              <a:rPr lang="en-US" sz="1600" dirty="0">
                <a:latin typeface="Arial"/>
                <a:cs typeface="Arial"/>
              </a:rPr>
              <a:t>	</a:t>
            </a:r>
          </a:p>
          <a:p>
            <a:pPr marL="342900" indent="-342900"/>
            <a:endParaRPr lang="en-US" sz="1600" dirty="0">
              <a:latin typeface="Arial"/>
              <a:cs typeface="Arial"/>
            </a:endParaRPr>
          </a:p>
          <a:p>
            <a:pPr marL="342900" indent="-342900">
              <a:buAutoNum type="arabicParenR" startAt="4"/>
            </a:pPr>
            <a:endParaRPr lang="en-US" sz="1600" dirty="0">
              <a:latin typeface="Arial"/>
              <a:cs typeface="Arial"/>
            </a:endParaRPr>
          </a:p>
          <a:p>
            <a:pPr marL="342900" indent="-342900">
              <a:buAutoNum type="arabicParenR" startAt="4"/>
            </a:pPr>
            <a:endParaRPr lang="en-US" sz="1600" dirty="0">
              <a:latin typeface="Arial"/>
              <a:cs typeface="Arial"/>
            </a:endParaRPr>
          </a:p>
          <a:p>
            <a:pPr marL="342900" indent="-342900">
              <a:buAutoNum type="arabicParenR" startAt="4"/>
            </a:pPr>
            <a:r>
              <a:rPr lang="en-US" sz="1600" b="1" dirty="0">
                <a:solidFill>
                  <a:srgbClr val="800000"/>
                </a:solidFill>
                <a:latin typeface="Arial"/>
                <a:cs typeface="Arial"/>
              </a:rPr>
              <a:t>Extract susceptibilities and freeze-out temperature</a:t>
            </a:r>
            <a:r>
              <a:rPr lang="en-US" sz="1600" dirty="0">
                <a:latin typeface="Arial"/>
                <a:cs typeface="Arial"/>
              </a:rPr>
              <a:t>. An independent/important test of thermal equilibrium in heavy ion collisions. </a:t>
            </a:r>
            <a:endParaRPr lang="en-US" sz="1600" b="1" dirty="0">
              <a:latin typeface="Arial"/>
              <a:cs typeface="Arial"/>
            </a:endParaRPr>
          </a:p>
          <a:p>
            <a:pPr marL="342900" indent="-342900">
              <a:buAutoNum type="arabicParenR" startAt="4"/>
            </a:pPr>
            <a:endParaRPr lang="en-US" sz="800" dirty="0">
              <a:latin typeface="Arial"/>
              <a:cs typeface="Arial"/>
            </a:endParaRPr>
          </a:p>
          <a:p>
            <a:pPr marL="342900" indent="-342900"/>
            <a:r>
              <a:rPr lang="en-US" sz="1400" dirty="0">
                <a:latin typeface="Arial"/>
                <a:cs typeface="Arial"/>
              </a:rPr>
              <a:t>References:</a:t>
            </a:r>
          </a:p>
          <a:p>
            <a:pPr marL="114300" indent="-114300"/>
            <a:r>
              <a:rPr lang="en-US" sz="1400" dirty="0">
                <a:latin typeface="Arial"/>
                <a:cs typeface="Arial"/>
              </a:rPr>
              <a:t>	</a:t>
            </a:r>
            <a:r>
              <a:rPr lang="en-US" sz="1200" dirty="0">
                <a:latin typeface="Arial"/>
                <a:cs typeface="Arial"/>
              </a:rPr>
              <a:t>- STAR:</a:t>
            </a:r>
            <a:r>
              <a:rPr lang="en-US" sz="1200" dirty="0">
                <a:latin typeface="Arial"/>
                <a:ea typeface="Arial" pitchFamily="-108" charset="0"/>
                <a:cs typeface="Arial"/>
              </a:rPr>
              <a:t>  </a:t>
            </a:r>
            <a:r>
              <a:rPr lang="en-US" sz="1200" i="1" dirty="0">
                <a:latin typeface="Arial"/>
                <a:ea typeface="Arial" pitchFamily="-108" charset="0"/>
                <a:cs typeface="Arial"/>
              </a:rPr>
              <a:t>PRL</a:t>
            </a:r>
            <a:r>
              <a:rPr lang="en-US" sz="1200" b="1" u="sng" dirty="0">
                <a:latin typeface="Arial"/>
                <a:ea typeface="Arial" pitchFamily="-108" charset="0"/>
                <a:cs typeface="Arial"/>
              </a:rPr>
              <a:t>105</a:t>
            </a:r>
            <a:r>
              <a:rPr lang="en-US" sz="1200" dirty="0">
                <a:latin typeface="Arial"/>
                <a:ea typeface="Arial" pitchFamily="-108" charset="0"/>
                <a:cs typeface="Arial"/>
              </a:rPr>
              <a:t>, 22303(10); </a:t>
            </a:r>
            <a:r>
              <a:rPr lang="en-US" sz="1200" i="1" dirty="0">
                <a:latin typeface="Arial"/>
                <a:ea typeface="Arial" pitchFamily="-108" charset="0"/>
                <a:cs typeface="Arial"/>
              </a:rPr>
              <a:t>ibid</a:t>
            </a:r>
            <a:r>
              <a:rPr lang="en-US" sz="1200" dirty="0">
                <a:latin typeface="Arial"/>
                <a:ea typeface="Arial" pitchFamily="-108" charset="0"/>
                <a:cs typeface="Arial"/>
              </a:rPr>
              <a:t>, </a:t>
            </a:r>
            <a:r>
              <a:rPr lang="en-US" sz="1200" b="1" u="sng" dirty="0">
                <a:latin typeface="Arial"/>
                <a:ea typeface="Arial" pitchFamily="-108" charset="0"/>
                <a:cs typeface="Arial"/>
              </a:rPr>
              <a:t>112</a:t>
            </a:r>
            <a:r>
              <a:rPr lang="en-US" sz="1200" dirty="0">
                <a:latin typeface="Arial"/>
                <a:ea typeface="Arial" pitchFamily="-108" charset="0"/>
                <a:cs typeface="Arial"/>
              </a:rPr>
              <a:t>, 032302(14) </a:t>
            </a:r>
          </a:p>
          <a:p>
            <a:pPr marL="114300" indent="-114300"/>
            <a:r>
              <a:rPr lang="en-US" sz="1200" dirty="0">
                <a:latin typeface="Arial"/>
                <a:ea typeface="Arial" pitchFamily="-108" charset="0"/>
                <a:cs typeface="Arial"/>
              </a:rPr>
              <a:t>   - S. </a:t>
            </a:r>
            <a:r>
              <a:rPr lang="en-US" sz="1200" dirty="0" err="1">
                <a:latin typeface="Arial"/>
                <a:ea typeface="Arial" pitchFamily="-108" charset="0"/>
                <a:cs typeface="Arial"/>
              </a:rPr>
              <a:t>Ejiri</a:t>
            </a:r>
            <a:r>
              <a:rPr lang="en-US" sz="1200" dirty="0">
                <a:latin typeface="Arial"/>
                <a:ea typeface="Arial" pitchFamily="-108" charset="0"/>
                <a:cs typeface="Arial"/>
              </a:rPr>
              <a:t>, F. </a:t>
            </a:r>
            <a:r>
              <a:rPr lang="en-US" sz="1200" dirty="0" err="1">
                <a:latin typeface="Arial"/>
                <a:ea typeface="Arial" pitchFamily="-108" charset="0"/>
                <a:cs typeface="Arial"/>
              </a:rPr>
              <a:t>Karsch</a:t>
            </a:r>
            <a:r>
              <a:rPr lang="en-US" sz="1200" dirty="0">
                <a:latin typeface="Arial"/>
                <a:ea typeface="Arial" pitchFamily="-108" charset="0"/>
                <a:cs typeface="Arial"/>
              </a:rPr>
              <a:t>, K. </a:t>
            </a:r>
            <a:r>
              <a:rPr lang="en-US" sz="1200" dirty="0" err="1">
                <a:latin typeface="Arial"/>
                <a:ea typeface="Arial" pitchFamily="-108" charset="0"/>
                <a:cs typeface="Arial"/>
              </a:rPr>
              <a:t>Redlich</a:t>
            </a:r>
            <a:r>
              <a:rPr lang="en-US" sz="1200" dirty="0">
                <a:latin typeface="Arial"/>
                <a:ea typeface="Arial" pitchFamily="-108" charset="0"/>
                <a:cs typeface="Arial"/>
              </a:rPr>
              <a:t>, </a:t>
            </a:r>
            <a:r>
              <a:rPr lang="en-US" sz="1200" i="1" dirty="0">
                <a:latin typeface="Arial"/>
                <a:ea typeface="Arial" pitchFamily="-108" charset="0"/>
                <a:cs typeface="Arial"/>
              </a:rPr>
              <a:t>PLB633</a:t>
            </a:r>
            <a:r>
              <a:rPr lang="en-US" sz="1200" dirty="0">
                <a:latin typeface="Arial"/>
                <a:ea typeface="Arial" pitchFamily="-108" charset="0"/>
                <a:cs typeface="Arial"/>
              </a:rPr>
              <a:t>, 275(06) // M. </a:t>
            </a:r>
            <a:r>
              <a:rPr lang="en-US" sz="1200" dirty="0" err="1">
                <a:latin typeface="Arial"/>
                <a:ea typeface="Arial" pitchFamily="-108" charset="0"/>
                <a:cs typeface="Arial"/>
              </a:rPr>
              <a:t>Stephanov</a:t>
            </a:r>
            <a:r>
              <a:rPr lang="en-US" sz="1200" dirty="0">
                <a:latin typeface="Arial"/>
                <a:ea typeface="Arial" pitchFamily="-108" charset="0"/>
                <a:cs typeface="Arial"/>
              </a:rPr>
              <a:t>: </a:t>
            </a:r>
            <a:r>
              <a:rPr lang="en-US" sz="1200" i="1" dirty="0">
                <a:latin typeface="Arial"/>
                <a:ea typeface="Arial" pitchFamily="-108" charset="0"/>
                <a:cs typeface="Arial"/>
              </a:rPr>
              <a:t>PRL</a:t>
            </a:r>
            <a:r>
              <a:rPr lang="en-US" sz="1200" dirty="0">
                <a:latin typeface="Arial"/>
                <a:ea typeface="Arial" pitchFamily="-108" charset="0"/>
                <a:cs typeface="Arial"/>
              </a:rPr>
              <a:t>102, 032301(09) //</a:t>
            </a:r>
            <a:r>
              <a:rPr lang="en-US" sz="1200" dirty="0">
                <a:latin typeface="Arial"/>
                <a:cs typeface="Arial"/>
              </a:rPr>
              <a:t> R.V. </a:t>
            </a:r>
            <a:r>
              <a:rPr lang="en-US" sz="1200" dirty="0" err="1">
                <a:latin typeface="Arial"/>
                <a:cs typeface="Arial"/>
              </a:rPr>
              <a:t>Gavai</a:t>
            </a:r>
            <a:r>
              <a:rPr lang="en-US" sz="1200" dirty="0">
                <a:latin typeface="Arial"/>
                <a:cs typeface="Arial"/>
              </a:rPr>
              <a:t> and S. Gupta, </a:t>
            </a:r>
            <a:r>
              <a:rPr lang="en-US" sz="1200" i="1" dirty="0">
                <a:latin typeface="Arial"/>
                <a:cs typeface="Arial"/>
              </a:rPr>
              <a:t>PLB696</a:t>
            </a:r>
            <a:r>
              <a:rPr lang="en-US" sz="1200" dirty="0">
                <a:latin typeface="Arial"/>
                <a:cs typeface="Arial"/>
              </a:rPr>
              <a:t>, 459(11) // F. </a:t>
            </a:r>
            <a:r>
              <a:rPr lang="en-US" sz="1200" dirty="0" err="1">
                <a:latin typeface="Arial"/>
                <a:cs typeface="Arial"/>
              </a:rPr>
              <a:t>Karsch</a:t>
            </a:r>
            <a:r>
              <a:rPr lang="en-US" sz="1200" dirty="0">
                <a:latin typeface="Arial"/>
                <a:cs typeface="Arial"/>
              </a:rPr>
              <a:t> et al, </a:t>
            </a:r>
            <a:r>
              <a:rPr lang="en-US" sz="1200" i="1" dirty="0">
                <a:latin typeface="Arial"/>
                <a:cs typeface="Arial"/>
              </a:rPr>
              <a:t>PLB695</a:t>
            </a:r>
            <a:r>
              <a:rPr lang="en-US" sz="1200" dirty="0">
                <a:latin typeface="Arial"/>
                <a:cs typeface="Arial"/>
              </a:rPr>
              <a:t>, 136(11), </a:t>
            </a:r>
          </a:p>
          <a:p>
            <a:pPr marL="114300" indent="-114300"/>
            <a:r>
              <a:rPr lang="en-US" sz="1200" dirty="0">
                <a:latin typeface="Arial"/>
                <a:cs typeface="Arial"/>
              </a:rPr>
              <a:t>   - A. </a:t>
            </a:r>
            <a:r>
              <a:rPr lang="en-US" sz="1200" dirty="0" err="1">
                <a:latin typeface="Arial"/>
                <a:cs typeface="Arial"/>
              </a:rPr>
              <a:t>Bazavov</a:t>
            </a:r>
            <a:r>
              <a:rPr lang="en-US" sz="1200" dirty="0">
                <a:latin typeface="Arial"/>
                <a:cs typeface="Arial"/>
              </a:rPr>
              <a:t> et al., PRL109, 192302(12) // S. </a:t>
            </a:r>
            <a:r>
              <a:rPr lang="en-US" sz="1200" dirty="0" err="1">
                <a:latin typeface="Arial"/>
                <a:cs typeface="Arial"/>
              </a:rPr>
              <a:t>Borsanyi</a:t>
            </a:r>
            <a:r>
              <a:rPr lang="en-US" sz="1200" dirty="0">
                <a:latin typeface="Arial"/>
                <a:cs typeface="Arial"/>
              </a:rPr>
              <a:t> et al., PRL111, 062005(13) // V. </a:t>
            </a:r>
            <a:r>
              <a:rPr lang="en-US" sz="1200" dirty="0" err="1">
                <a:latin typeface="Arial"/>
                <a:cs typeface="Arial"/>
              </a:rPr>
              <a:t>Skokov</a:t>
            </a:r>
            <a:r>
              <a:rPr lang="en-US" sz="1200" dirty="0">
                <a:latin typeface="Arial"/>
                <a:cs typeface="Arial"/>
              </a:rPr>
              <a:t> et al., PRC88, 034901(13)</a:t>
            </a:r>
          </a:p>
          <a:p>
            <a:pPr marL="114300" indent="-114300"/>
            <a:r>
              <a:rPr lang="en-US" sz="1200" dirty="0">
                <a:latin typeface="Arial"/>
                <a:cs typeface="Arial"/>
              </a:rPr>
              <a:t>	- PBM, A. </a:t>
            </a:r>
            <a:r>
              <a:rPr lang="en-US" sz="1200" dirty="0" err="1">
                <a:latin typeface="Arial"/>
                <a:cs typeface="Arial"/>
              </a:rPr>
              <a:t>Rustamov</a:t>
            </a:r>
            <a:r>
              <a:rPr lang="en-US" sz="1200" dirty="0">
                <a:latin typeface="Arial"/>
                <a:cs typeface="Arial"/>
              </a:rPr>
              <a:t>, J. </a:t>
            </a:r>
            <a:r>
              <a:rPr lang="en-US" sz="1200" dirty="0" err="1">
                <a:latin typeface="Arial"/>
                <a:cs typeface="Arial"/>
              </a:rPr>
              <a:t>Stachel</a:t>
            </a:r>
            <a:r>
              <a:rPr lang="en-US" sz="1200" dirty="0">
                <a:latin typeface="Arial"/>
                <a:cs typeface="Arial"/>
              </a:rPr>
              <a:t>, arXiv:1612.00702 </a:t>
            </a:r>
          </a:p>
        </p:txBody>
      </p:sp>
      <p:graphicFrame>
        <p:nvGraphicFramePr>
          <p:cNvPr id="593922" name="Object 2"/>
          <p:cNvGraphicFramePr>
            <a:graphicFrameLocks noChangeAspect="1"/>
          </p:cNvGraphicFramePr>
          <p:nvPr/>
        </p:nvGraphicFramePr>
        <p:xfrm>
          <a:off x="4191000" y="1828800"/>
          <a:ext cx="4264025" cy="1828800"/>
        </p:xfrm>
        <a:graphic>
          <a:graphicData uri="http://schemas.openxmlformats.org/presentationml/2006/ole">
            <mc:AlternateContent xmlns:mc="http://schemas.openxmlformats.org/markup-compatibility/2006">
              <mc:Choice xmlns:v="urn:schemas-microsoft-com:vml" Requires="v">
                <p:oleObj spid="_x0000_s204010" name="Equation" r:id="rId5" imgW="2578100" imgH="1104900" progId="Equation.3">
                  <p:embed/>
                </p:oleObj>
              </mc:Choice>
              <mc:Fallback>
                <p:oleObj name="Equation" r:id="rId5" imgW="2578100" imgH="1104900" progId="Equation.3">
                  <p:embed/>
                  <p:pic>
                    <p:nvPicPr>
                      <p:cNvPr id="593922"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1828800"/>
                        <a:ext cx="4264025" cy="18288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9" name="Rounded Rectangle 8"/>
          <p:cNvSpPr/>
          <p:nvPr/>
        </p:nvSpPr>
        <p:spPr>
          <a:xfrm>
            <a:off x="4191000" y="2882900"/>
            <a:ext cx="3505200" cy="914400"/>
          </a:xfrm>
          <a:prstGeom prst="roundRect">
            <a:avLst/>
          </a:prstGeom>
          <a:noFill/>
          <a:ln w="76200" cap="flat" cmpd="tri"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7"/>
          <a:stretch>
            <a:fillRect/>
          </a:stretch>
        </p:blipFill>
        <p:spPr>
          <a:xfrm>
            <a:off x="152400" y="798195"/>
            <a:ext cx="3574170" cy="2478405"/>
          </a:xfrm>
          <a:prstGeom prst="rect">
            <a:avLst/>
          </a:prstGeom>
        </p:spPr>
      </p:pic>
      <p:sp>
        <p:nvSpPr>
          <p:cNvPr id="12" name="Rounded Rectangle 11"/>
          <p:cNvSpPr/>
          <p:nvPr/>
        </p:nvSpPr>
        <p:spPr>
          <a:xfrm>
            <a:off x="4114800" y="1803400"/>
            <a:ext cx="4495800" cy="685800"/>
          </a:xfrm>
          <a:prstGeom prst="roundRect">
            <a:avLst/>
          </a:prstGeom>
          <a:noFill/>
          <a:ln w="38100" cap="flat" cmpd="dbl"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471831" y="1002268"/>
            <a:ext cx="890369" cy="369332"/>
          </a:xfrm>
          <a:prstGeom prst="rect">
            <a:avLst/>
          </a:prstGeom>
          <a:noFill/>
        </p:spPr>
        <p:txBody>
          <a:bodyPr wrap="none" rtlCol="0">
            <a:spAutoFit/>
          </a:bodyPr>
          <a:lstStyle/>
          <a:p>
            <a:r>
              <a:rPr lang="en-US" b="1" i="1" dirty="0"/>
              <a:t>μ</a:t>
            </a:r>
            <a:r>
              <a:rPr lang="en-US" b="1" i="1" baseline="-25000" dirty="0"/>
              <a:t>B</a:t>
            </a:r>
            <a:r>
              <a:rPr lang="en-US" b="1" i="1" dirty="0"/>
              <a:t> = 0</a:t>
            </a:r>
          </a:p>
        </p:txBody>
      </p:sp>
      <p:sp>
        <p:nvSpPr>
          <p:cNvPr id="14" name="Line 26"/>
          <p:cNvSpPr>
            <a:spLocks noChangeShapeType="1"/>
          </p:cNvSpPr>
          <p:nvPr/>
        </p:nvSpPr>
        <p:spPr bwMode="auto">
          <a:xfrm flipV="1">
            <a:off x="395288" y="698500"/>
            <a:ext cx="8353425" cy="0"/>
          </a:xfrm>
          <a:prstGeom prst="line">
            <a:avLst/>
          </a:prstGeom>
          <a:noFill/>
          <a:ln w="44450">
            <a:solidFill>
              <a:srgbClr val="FF6600"/>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spTree>
    <p:extLst>
      <p:ext uri="{BB962C8B-B14F-4D97-AF65-F5344CB8AC3E}">
        <p14:creationId xmlns:p14="http://schemas.microsoft.com/office/powerpoint/2010/main" val="3895986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4" descr="http://drupal.star.bnl.gov/STAR/files/starpublications/159/figure4.png">
            <a:extLst>
              <a:ext uri="{FF2B5EF4-FFF2-40B4-BE49-F238E27FC236}">
                <a16:creationId xmlns:a16="http://schemas.microsoft.com/office/drawing/2014/main" id="{912D76CD-F791-9A4C-9017-B00E83BF42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447800"/>
            <a:ext cx="5491163"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2" name="TextBox 6">
            <a:extLst>
              <a:ext uri="{FF2B5EF4-FFF2-40B4-BE49-F238E27FC236}">
                <a16:creationId xmlns:a16="http://schemas.microsoft.com/office/drawing/2014/main" id="{9679ED18-AAAC-1149-B8D5-BDC836D1182F}"/>
              </a:ext>
            </a:extLst>
          </p:cNvPr>
          <p:cNvSpPr txBox="1">
            <a:spLocks noChangeArrowheads="1"/>
          </p:cNvSpPr>
          <p:nvPr/>
        </p:nvSpPr>
        <p:spPr bwMode="auto">
          <a:xfrm>
            <a:off x="914400" y="228600"/>
            <a:ext cx="739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 typeface="Wingdings" pitchFamily="2" charset="2"/>
              <a:buNone/>
            </a:pPr>
            <a:r>
              <a:rPr kumimoji="0" lang="en-US" altLang="zh-CN" sz="2400">
                <a:solidFill>
                  <a:srgbClr val="FF0000"/>
                </a:solidFill>
                <a:latin typeface="Times New Roman" panose="02020603050405020304" pitchFamily="18" charset="0"/>
                <a:cs typeface="Times New Roman" panose="02020603050405020304" pitchFamily="18" charset="0"/>
              </a:rPr>
              <a:t>Observable: Higher Moments of Net-proton Distributions</a:t>
            </a:r>
          </a:p>
        </p:txBody>
      </p:sp>
      <p:sp>
        <p:nvSpPr>
          <p:cNvPr id="112643" name="Rectangle 7">
            <a:extLst>
              <a:ext uri="{FF2B5EF4-FFF2-40B4-BE49-F238E27FC236}">
                <a16:creationId xmlns:a16="http://schemas.microsoft.com/office/drawing/2014/main" id="{5F04A8F7-32F8-0041-AE21-C8C6B5ED114C}"/>
              </a:ext>
            </a:extLst>
          </p:cNvPr>
          <p:cNvSpPr>
            <a:spLocks noChangeArrowheads="1"/>
          </p:cNvSpPr>
          <p:nvPr/>
        </p:nvSpPr>
        <p:spPr bwMode="auto">
          <a:xfrm>
            <a:off x="319088" y="960438"/>
            <a:ext cx="8694737"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5" tIns="38963" rIns="77925" bIns="38963">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000">
                <a:solidFill>
                  <a:srgbClr val="0000FF"/>
                </a:solidFill>
                <a:latin typeface="Times New Roman" panose="02020603050405020304" pitchFamily="18" charset="0"/>
                <a:cs typeface="Times New Roman" panose="02020603050405020304" pitchFamily="18" charset="0"/>
              </a:rPr>
              <a:t>Net-proton fluctuations can reflect the diverges of baryon number fluctuations at CP and can be used to search for the CP.</a:t>
            </a:r>
          </a:p>
        </p:txBody>
      </p:sp>
      <p:sp>
        <p:nvSpPr>
          <p:cNvPr id="112644" name="Rectangle 9">
            <a:extLst>
              <a:ext uri="{FF2B5EF4-FFF2-40B4-BE49-F238E27FC236}">
                <a16:creationId xmlns:a16="http://schemas.microsoft.com/office/drawing/2014/main" id="{B4D4B546-E22D-C348-B409-98C0423457AF}"/>
              </a:ext>
            </a:extLst>
          </p:cNvPr>
          <p:cNvSpPr>
            <a:spLocks noChangeArrowheads="1"/>
          </p:cNvSpPr>
          <p:nvPr/>
        </p:nvSpPr>
        <p:spPr bwMode="auto">
          <a:xfrm>
            <a:off x="5334000" y="1371600"/>
            <a:ext cx="37893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600">
                <a:latin typeface="Times New Roman" panose="02020603050405020304" pitchFamily="18" charset="0"/>
                <a:cs typeface="Times New Roman" panose="02020603050405020304" pitchFamily="18" charset="0"/>
              </a:rPr>
              <a:t>Y. Hatta, et al.,   </a:t>
            </a:r>
            <a:r>
              <a:rPr kumimoji="0" lang="hu-HU" altLang="zh-CN" sz="1600">
                <a:latin typeface="Times New Roman" panose="02020603050405020304" pitchFamily="18" charset="0"/>
                <a:cs typeface="Times New Roman" panose="02020603050405020304" pitchFamily="18" charset="0"/>
              </a:rPr>
              <a:t>P.R.L. 91, 102003 (2003).</a:t>
            </a:r>
            <a:endParaRPr kumimoji="0" lang="en-US" altLang="zh-CN" sz="1600">
              <a:latin typeface="Times New Roman" panose="02020603050405020304" pitchFamily="18" charset="0"/>
              <a:cs typeface="Times New Roman" panose="02020603050405020304" pitchFamily="18" charset="0"/>
            </a:endParaRPr>
          </a:p>
        </p:txBody>
      </p:sp>
      <p:sp>
        <p:nvSpPr>
          <p:cNvPr id="112645" name="TextBox 16">
            <a:extLst>
              <a:ext uri="{FF2B5EF4-FFF2-40B4-BE49-F238E27FC236}">
                <a16:creationId xmlns:a16="http://schemas.microsoft.com/office/drawing/2014/main" id="{22D3D0E9-1100-F24F-8137-CAC0360417CC}"/>
              </a:ext>
            </a:extLst>
          </p:cNvPr>
          <p:cNvSpPr txBox="1">
            <a:spLocks noChangeArrowheads="1"/>
          </p:cNvSpPr>
          <p:nvPr/>
        </p:nvSpPr>
        <p:spPr bwMode="auto">
          <a:xfrm>
            <a:off x="914400" y="4724400"/>
            <a:ext cx="51895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1200">
                <a:latin typeface="Times" pitchFamily="2" charset="0"/>
              </a:rPr>
              <a:t>STAR: Physical Review Letters 105, 022302 (2010). </a:t>
            </a:r>
          </a:p>
        </p:txBody>
      </p:sp>
      <p:sp>
        <p:nvSpPr>
          <p:cNvPr id="112646" name="TextBox 18">
            <a:extLst>
              <a:ext uri="{FF2B5EF4-FFF2-40B4-BE49-F238E27FC236}">
                <a16:creationId xmlns:a16="http://schemas.microsoft.com/office/drawing/2014/main" id="{1F96D5C4-A17F-EE4C-8A5C-A344F399E6FD}"/>
              </a:ext>
            </a:extLst>
          </p:cNvPr>
          <p:cNvSpPr txBox="1">
            <a:spLocks noChangeArrowheads="1"/>
          </p:cNvSpPr>
          <p:nvPr/>
        </p:nvSpPr>
        <p:spPr bwMode="auto">
          <a:xfrm>
            <a:off x="533400" y="5257800"/>
            <a:ext cx="8212138"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5" tIns="38963" rIns="77925" bIns="38963">
            <a:spAutoFit/>
          </a:bodyPr>
          <a:lstStyle>
            <a:lvl1pPr marL="292100" indent="-29210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 typeface="Wingdings" pitchFamily="2" charset="2"/>
              <a:buChar char="Ø"/>
            </a:pPr>
            <a:r>
              <a:rPr kumimoji="0" lang="en-US" altLang="zh-CN" sz="1700">
                <a:latin typeface="Times" pitchFamily="2" charset="0"/>
              </a:rPr>
              <a:t>First measurement of the higher moments of net-proton distributions at RHIC.</a:t>
            </a:r>
          </a:p>
          <a:p>
            <a:pPr eaLnBrk="1" hangingPunct="1">
              <a:buFont typeface="Wingdings" pitchFamily="2" charset="2"/>
              <a:buChar char="Ø"/>
            </a:pPr>
            <a:r>
              <a:rPr lang="en-US" altLang="zh-CN" sz="1800"/>
              <a:t>High order fluctuation results consistent with thermalization.</a:t>
            </a:r>
            <a:endParaRPr kumimoji="0" lang="en-US" altLang="zh-CN" sz="1700">
              <a:latin typeface="Times" pitchFamily="2" charset="0"/>
            </a:endParaRPr>
          </a:p>
          <a:p>
            <a:pPr eaLnBrk="1" hangingPunct="1">
              <a:buFont typeface="Wingdings" pitchFamily="2" charset="2"/>
              <a:buChar char="Ø"/>
            </a:pPr>
            <a:r>
              <a:rPr kumimoji="0" lang="en-US" altLang="zh-CN" sz="1700">
                <a:latin typeface="Times" pitchFamily="2" charset="0"/>
              </a:rPr>
              <a:t>There has no evidence for the existence of QCD critical point with μ</a:t>
            </a:r>
            <a:r>
              <a:rPr kumimoji="0" lang="en-US" altLang="zh-CN" sz="1700" baseline="-25000">
                <a:latin typeface="Times" pitchFamily="2" charset="0"/>
              </a:rPr>
              <a:t>B</a:t>
            </a:r>
            <a:r>
              <a:rPr kumimoji="0" lang="en-US" altLang="zh-CN" sz="1700">
                <a:latin typeface="Times" pitchFamily="2" charset="0"/>
              </a:rPr>
              <a:t> &lt;200 MeV. </a:t>
            </a:r>
          </a:p>
        </p:txBody>
      </p:sp>
      <p:pic>
        <p:nvPicPr>
          <p:cNvPr id="112647" name="Picture 8" descr="figure1">
            <a:extLst>
              <a:ext uri="{FF2B5EF4-FFF2-40B4-BE49-F238E27FC236}">
                <a16:creationId xmlns:a16="http://schemas.microsoft.com/office/drawing/2014/main" id="{7A46B584-D5D1-8E4A-ACAA-C4D066470B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00" t="9494" r="14400" b="1582"/>
          <a:stretch>
            <a:fillRect/>
          </a:stretch>
        </p:blipFill>
        <p:spPr bwMode="auto">
          <a:xfrm>
            <a:off x="304800" y="1905000"/>
            <a:ext cx="3276600"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8" name="Line 26">
            <a:extLst>
              <a:ext uri="{FF2B5EF4-FFF2-40B4-BE49-F238E27FC236}">
                <a16:creationId xmlns:a16="http://schemas.microsoft.com/office/drawing/2014/main" id="{51A8D38D-2693-6F47-B936-79EA680CA24A}"/>
              </a:ext>
            </a:extLst>
          </p:cNvPr>
          <p:cNvSpPr>
            <a:spLocks noChangeShapeType="1"/>
          </p:cNvSpPr>
          <p:nvPr/>
        </p:nvSpPr>
        <p:spPr bwMode="auto">
          <a:xfrm flipV="1">
            <a:off x="395288" y="990600"/>
            <a:ext cx="8353425"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2649" name="Line 8">
            <a:extLst>
              <a:ext uri="{FF2B5EF4-FFF2-40B4-BE49-F238E27FC236}">
                <a16:creationId xmlns:a16="http://schemas.microsoft.com/office/drawing/2014/main" id="{A6114D8E-33E8-354E-8D2C-8305E1AE9108}"/>
              </a:ext>
            </a:extLst>
          </p:cNvPr>
          <p:cNvSpPr>
            <a:spLocks noChangeShapeType="1"/>
          </p:cNvSpPr>
          <p:nvPr/>
        </p:nvSpPr>
        <p:spPr bwMode="auto">
          <a:xfrm>
            <a:off x="685800" y="6324600"/>
            <a:ext cx="7704138"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F822903D-3600-2E41-A70B-BD91F895FE82}"/>
              </a:ext>
            </a:extLst>
          </p:cNvPr>
          <p:cNvSpPr>
            <a:spLocks noChangeArrowheads="1"/>
          </p:cNvSpPr>
          <p:nvPr/>
        </p:nvSpPr>
        <p:spPr bwMode="auto">
          <a:xfrm>
            <a:off x="533400" y="762000"/>
            <a:ext cx="8166100" cy="4133850"/>
          </a:xfrm>
          <a:prstGeom prst="roundRect">
            <a:avLst>
              <a:gd name="adj" fmla="val 5319"/>
            </a:avLst>
          </a:prstGeom>
          <a:solidFill>
            <a:schemeClr val="tx1"/>
          </a:solidFill>
          <a:ln w="57150">
            <a:solidFill>
              <a:srgbClr val="800000"/>
            </a:solidFill>
            <a:round/>
            <a:headEnd/>
            <a:tailEnd/>
          </a:ln>
          <a:effectLst>
            <a:outerShdw blurRad="40000" dist="23000" dir="5400000" rotWithShape="0">
              <a:srgbClr val="808080">
                <a:alpha val="34999"/>
              </a:srgbClr>
            </a:outerShdw>
          </a:effectLst>
        </p:spPr>
        <p:txBody>
          <a:bodyPr anchor="ctr"/>
          <a:lstStyle>
            <a:lvl1pPr>
              <a:defRPr kumimoji="1" sz="2800">
                <a:solidFill>
                  <a:schemeClr val="tx1"/>
                </a:solidFill>
                <a:latin typeface="Arial" panose="020B0604020202020204" pitchFamily="34" charset="0"/>
                <a:ea typeface="宋体" panose="02010600030101010101" pitchFamily="2" charset="-122"/>
              </a:defRPr>
            </a:lvl1pPr>
            <a:lvl2pPr marL="742950" indent="-285750">
              <a:defRPr kumimoji="1" sz="2800">
                <a:solidFill>
                  <a:schemeClr val="tx1"/>
                </a:solidFill>
                <a:latin typeface="Arial" panose="020B0604020202020204" pitchFamily="34" charset="0"/>
                <a:ea typeface="宋体" panose="02010600030101010101" pitchFamily="2" charset="-122"/>
              </a:defRPr>
            </a:lvl2pPr>
            <a:lvl3pPr marL="1143000" indent="-228600">
              <a:defRPr kumimoji="1" sz="2800">
                <a:solidFill>
                  <a:schemeClr val="tx1"/>
                </a:solidFill>
                <a:latin typeface="Arial" panose="020B0604020202020204" pitchFamily="34" charset="0"/>
                <a:ea typeface="宋体" panose="02010600030101010101" pitchFamily="2" charset="-122"/>
              </a:defRPr>
            </a:lvl3pPr>
            <a:lvl4pPr marL="1600200" indent="-228600">
              <a:defRPr kumimoji="1" sz="2800">
                <a:solidFill>
                  <a:schemeClr val="tx1"/>
                </a:solidFill>
                <a:latin typeface="Arial" panose="020B0604020202020204" pitchFamily="34" charset="0"/>
                <a:ea typeface="宋体" panose="02010600030101010101" pitchFamily="2" charset="-122"/>
              </a:defRPr>
            </a:lvl4pPr>
            <a:lvl5pPr marL="2057400" indent="-228600">
              <a:defRPr kumimoji="1" sz="28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9pPr>
          </a:lstStyle>
          <a:p>
            <a:pPr algn="ctr" eaLnBrk="1" hangingPunct="1">
              <a:spcBef>
                <a:spcPct val="20000"/>
              </a:spcBef>
              <a:buFontTx/>
              <a:buChar char="•"/>
              <a:defRPr/>
            </a:pPr>
            <a:endParaRPr kumimoji="0" lang="en-US" altLang="zh-CN">
              <a:solidFill>
                <a:srgbClr val="FFFFFF"/>
              </a:solidFill>
            </a:endParaRPr>
          </a:p>
        </p:txBody>
      </p:sp>
      <p:sp>
        <p:nvSpPr>
          <p:cNvPr id="113666" name="Title 1">
            <a:extLst>
              <a:ext uri="{FF2B5EF4-FFF2-40B4-BE49-F238E27FC236}">
                <a16:creationId xmlns:a16="http://schemas.microsoft.com/office/drawing/2014/main" id="{86DD4EA8-12F2-4243-9E83-1708B80FF494}"/>
              </a:ext>
            </a:extLst>
          </p:cNvPr>
          <p:cNvSpPr>
            <a:spLocks noGrp="1" noChangeArrowheads="1"/>
          </p:cNvSpPr>
          <p:nvPr>
            <p:ph type="title"/>
          </p:nvPr>
        </p:nvSpPr>
        <p:spPr>
          <a:xfrm>
            <a:off x="774700" y="25400"/>
            <a:ext cx="7861300" cy="488950"/>
          </a:xfrm>
        </p:spPr>
        <p:txBody>
          <a:bodyPr/>
          <a:lstStyle/>
          <a:p>
            <a:pPr eaLnBrk="1" hangingPunct="1"/>
            <a:r>
              <a:rPr kumimoji="0" lang="en-US" altLang="zh-CN" sz="3600"/>
              <a:t>Scale of Hot/Dense Matter on LGT</a:t>
            </a:r>
          </a:p>
        </p:txBody>
      </p:sp>
      <p:pic>
        <p:nvPicPr>
          <p:cNvPr id="113667" name="Picture 3">
            <a:extLst>
              <a:ext uri="{FF2B5EF4-FFF2-40B4-BE49-F238E27FC236}">
                <a16:creationId xmlns:a16="http://schemas.microsoft.com/office/drawing/2014/main" id="{AB33D08A-B497-0348-A0F5-D1CE29DE8AC0}"/>
              </a:ext>
            </a:extLst>
          </p:cNvPr>
          <p:cNvPicPr>
            <a:picLocks noChangeAspect="1"/>
          </p:cNvPicPr>
          <p:nvPr/>
        </p:nvPicPr>
        <p:blipFill>
          <a:blip r:embed="rId2">
            <a:extLst>
              <a:ext uri="{28A0092B-C50C-407E-A947-70E740481C1C}">
                <a14:useLocalDpi xmlns:a14="http://schemas.microsoft.com/office/drawing/2010/main" val="0"/>
              </a:ext>
            </a:extLst>
          </a:blip>
          <a:srcRect l="4111" t="8440" r="4111" b="3522"/>
          <a:stretch>
            <a:fillRect/>
          </a:stretch>
        </p:blipFill>
        <p:spPr bwMode="auto">
          <a:xfrm>
            <a:off x="990600" y="1069975"/>
            <a:ext cx="4400550"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Box 8">
            <a:extLst>
              <a:ext uri="{FF2B5EF4-FFF2-40B4-BE49-F238E27FC236}">
                <a16:creationId xmlns:a16="http://schemas.microsoft.com/office/drawing/2014/main" id="{1B593AAE-D651-7748-AEC3-1279B768428E}"/>
              </a:ext>
            </a:extLst>
          </p:cNvPr>
          <p:cNvSpPr txBox="1">
            <a:spLocks noChangeArrowheads="1"/>
          </p:cNvSpPr>
          <p:nvPr/>
        </p:nvSpPr>
        <p:spPr bwMode="auto">
          <a:xfrm>
            <a:off x="533400" y="4926013"/>
            <a:ext cx="8305800" cy="1665287"/>
          </a:xfrm>
          <a:prstGeom prst="rect">
            <a:avLst/>
          </a:prstGeom>
          <a:noFill/>
          <a:ln>
            <a:noFill/>
          </a:ln>
        </p:spPr>
        <p:txBody>
          <a:bodyPr>
            <a:spAutoFit/>
          </a:bodyPr>
          <a:lstStyle>
            <a:lvl1pPr marL="342900" indent="-342900">
              <a:defRPr kumimoji="1" sz="2800">
                <a:solidFill>
                  <a:schemeClr val="tx1"/>
                </a:solidFill>
                <a:latin typeface="Arial" charset="0"/>
                <a:ea typeface="宋体" charset="0"/>
                <a:cs typeface="宋体" charset="0"/>
              </a:defRPr>
            </a:lvl1pPr>
            <a:lvl2pPr marL="742950" indent="-285750">
              <a:defRPr kumimoji="1" sz="2800">
                <a:solidFill>
                  <a:schemeClr val="tx1"/>
                </a:solidFill>
                <a:latin typeface="Arial" charset="0"/>
                <a:ea typeface="宋体" charset="0"/>
              </a:defRPr>
            </a:lvl2pPr>
            <a:lvl3pPr marL="1143000" indent="-228600">
              <a:defRPr kumimoji="1" sz="2800">
                <a:solidFill>
                  <a:schemeClr val="tx1"/>
                </a:solidFill>
                <a:latin typeface="Arial" charset="0"/>
                <a:ea typeface="宋体" charset="0"/>
              </a:defRPr>
            </a:lvl3pPr>
            <a:lvl4pPr marL="1600200" indent="-228600">
              <a:defRPr kumimoji="1" sz="2800">
                <a:solidFill>
                  <a:schemeClr val="tx1"/>
                </a:solidFill>
                <a:latin typeface="Arial" charset="0"/>
                <a:ea typeface="宋体" charset="0"/>
              </a:defRPr>
            </a:lvl4pPr>
            <a:lvl5pPr marL="2057400" indent="-228600">
              <a:defRPr kumimoji="1" sz="2800">
                <a:solidFill>
                  <a:schemeClr val="tx1"/>
                </a:solidFill>
                <a:latin typeface="Arial" charset="0"/>
                <a:ea typeface="宋体" charset="0"/>
              </a:defRPr>
            </a:lvl5pPr>
            <a:lvl6pPr marL="2514600" indent="-228600" fontAlgn="base">
              <a:spcBef>
                <a:spcPct val="20000"/>
              </a:spcBef>
              <a:spcAft>
                <a:spcPct val="0"/>
              </a:spcAft>
              <a:buChar char="•"/>
              <a:defRPr kumimoji="1" sz="2800">
                <a:solidFill>
                  <a:schemeClr val="tx1"/>
                </a:solidFill>
                <a:latin typeface="Arial" charset="0"/>
                <a:ea typeface="宋体" charset="0"/>
              </a:defRPr>
            </a:lvl6pPr>
            <a:lvl7pPr marL="2971800" indent="-228600" fontAlgn="base">
              <a:spcBef>
                <a:spcPct val="20000"/>
              </a:spcBef>
              <a:spcAft>
                <a:spcPct val="0"/>
              </a:spcAft>
              <a:buChar char="•"/>
              <a:defRPr kumimoji="1" sz="2800">
                <a:solidFill>
                  <a:schemeClr val="tx1"/>
                </a:solidFill>
                <a:latin typeface="Arial" charset="0"/>
                <a:ea typeface="宋体" charset="0"/>
              </a:defRPr>
            </a:lvl7pPr>
            <a:lvl8pPr marL="3429000" indent="-228600" fontAlgn="base">
              <a:spcBef>
                <a:spcPct val="20000"/>
              </a:spcBef>
              <a:spcAft>
                <a:spcPct val="0"/>
              </a:spcAft>
              <a:buChar char="•"/>
              <a:defRPr kumimoji="1" sz="2800">
                <a:solidFill>
                  <a:schemeClr val="tx1"/>
                </a:solidFill>
                <a:latin typeface="Arial" charset="0"/>
                <a:ea typeface="宋体" charset="0"/>
              </a:defRPr>
            </a:lvl8pPr>
            <a:lvl9pPr marL="3886200" indent="-228600" fontAlgn="base">
              <a:spcBef>
                <a:spcPct val="20000"/>
              </a:spcBef>
              <a:spcAft>
                <a:spcPct val="0"/>
              </a:spcAft>
              <a:buChar char="•"/>
              <a:defRPr kumimoji="1" sz="2800">
                <a:solidFill>
                  <a:schemeClr val="tx1"/>
                </a:solidFill>
                <a:latin typeface="Arial" charset="0"/>
                <a:ea typeface="宋体" charset="0"/>
              </a:defRPr>
            </a:lvl9pPr>
          </a:lstStyle>
          <a:p>
            <a:pPr marL="0" indent="0" eaLnBrk="1" hangingPunct="1">
              <a:spcBef>
                <a:spcPct val="20000"/>
              </a:spcBef>
              <a:defRPr/>
            </a:pPr>
            <a:r>
              <a:rPr kumimoji="0" lang="en-US" sz="2000" dirty="0"/>
              <a:t> 1) Central collisions at RHIC, the high moments measurements are consistent with thermal equilibrium assumption</a:t>
            </a:r>
          </a:p>
          <a:p>
            <a:pPr marL="0" indent="0" eaLnBrk="1" hangingPunct="1">
              <a:spcBef>
                <a:spcPct val="20000"/>
              </a:spcBef>
              <a:defRPr/>
            </a:pPr>
            <a:r>
              <a:rPr kumimoji="0" lang="en-US" sz="2000" dirty="0"/>
              <a:t> 2) Scale of LGT, determined with the data, is</a:t>
            </a:r>
            <a:r>
              <a:rPr kumimoji="0" lang="en-US" sz="2000" b="1" i="1" dirty="0"/>
              <a:t>: T</a:t>
            </a:r>
            <a:r>
              <a:rPr kumimoji="0" lang="en-US" sz="2000" b="1" i="1" baseline="-25000" dirty="0"/>
              <a:t>C</a:t>
            </a:r>
            <a:r>
              <a:rPr kumimoji="0" lang="en-US" sz="2000" b="1" i="1" dirty="0"/>
              <a:t>=175</a:t>
            </a:r>
            <a:r>
              <a:rPr kumimoji="0" lang="en-US" sz="2000" b="1" i="1" baseline="30000" dirty="0"/>
              <a:t>+1</a:t>
            </a:r>
            <a:r>
              <a:rPr kumimoji="0" lang="en-US" sz="2000" b="1" i="1" baseline="-25000" dirty="0"/>
              <a:t>-7</a:t>
            </a:r>
            <a:r>
              <a:rPr kumimoji="0" lang="en-US" sz="2000" b="1" i="1" dirty="0"/>
              <a:t> </a:t>
            </a:r>
            <a:r>
              <a:rPr kumimoji="0" lang="en-US" sz="2000" dirty="0"/>
              <a:t>(MeV) </a:t>
            </a:r>
          </a:p>
          <a:p>
            <a:pPr eaLnBrk="1" hangingPunct="1">
              <a:spcBef>
                <a:spcPct val="20000"/>
              </a:spcBef>
              <a:buFontTx/>
              <a:buChar char="•"/>
              <a:defRPr/>
            </a:pPr>
            <a:endParaRPr kumimoji="0" lang="en-US" sz="800" dirty="0"/>
          </a:p>
          <a:p>
            <a:pPr marL="0" indent="0" eaLnBrk="1" hangingPunct="1">
              <a:spcBef>
                <a:spcPct val="20000"/>
              </a:spcBef>
              <a:defRPr/>
            </a:pPr>
            <a:r>
              <a:rPr kumimoji="0" lang="en-US" sz="1300" i="1" dirty="0">
                <a:cs typeface="Arial" charset="0"/>
              </a:rPr>
              <a:t>     </a:t>
            </a:r>
            <a:r>
              <a:rPr kumimoji="0" lang="en-US" sz="1300" dirty="0">
                <a:cs typeface="Arial" charset="0"/>
              </a:rPr>
              <a:t>STAR</a:t>
            </a:r>
            <a:r>
              <a:rPr kumimoji="0" lang="en-US" sz="1300" i="1" dirty="0">
                <a:cs typeface="Arial" charset="0"/>
              </a:rPr>
              <a:t>, </a:t>
            </a:r>
            <a:r>
              <a:rPr kumimoji="0" lang="en-US" sz="1300" b="1" i="1" dirty="0">
                <a:cs typeface="Arial" charset="0"/>
              </a:rPr>
              <a:t>PRL</a:t>
            </a:r>
            <a:r>
              <a:rPr kumimoji="0" lang="en-US" sz="1300" i="1" dirty="0">
                <a:cs typeface="Arial" charset="0"/>
              </a:rPr>
              <a:t>105, 22303(2010); </a:t>
            </a:r>
            <a:r>
              <a:rPr kumimoji="0" lang="en-US" sz="1300" dirty="0"/>
              <a:t>S. Gupta, X.F. Luo, B. Mohanty, H.G. Ritter, NX</a:t>
            </a:r>
            <a:r>
              <a:rPr kumimoji="0" lang="en-US" sz="1300" i="1" dirty="0"/>
              <a:t>, </a:t>
            </a:r>
            <a:r>
              <a:rPr kumimoji="0" lang="en-US" sz="1300" b="1" i="1" dirty="0"/>
              <a:t>Science</a:t>
            </a:r>
            <a:r>
              <a:rPr kumimoji="0" lang="en-US" sz="1300" i="1" dirty="0"/>
              <a:t>, 332, 1525(2011); </a:t>
            </a:r>
            <a:r>
              <a:rPr kumimoji="0" lang="en-US" sz="1300" dirty="0"/>
              <a:t>F. Karsch and K. Redlich, </a:t>
            </a:r>
            <a:r>
              <a:rPr kumimoji="0" lang="en-US" sz="1300" b="1" i="1" dirty="0"/>
              <a:t>PLB</a:t>
            </a:r>
            <a:r>
              <a:rPr kumimoji="0" lang="en-US" sz="1300" i="1" dirty="0"/>
              <a:t>695, 136(2011); </a:t>
            </a:r>
            <a:r>
              <a:rPr kumimoji="0" lang="en-US" sz="1300" dirty="0"/>
              <a:t>R.V. Gavai and S. Gupta, </a:t>
            </a:r>
            <a:r>
              <a:rPr kumimoji="0" lang="en-US" sz="1300" b="1" i="1" dirty="0"/>
              <a:t>PLB</a:t>
            </a:r>
            <a:r>
              <a:rPr kumimoji="0" lang="en-US" sz="1300" i="1" dirty="0"/>
              <a:t>696, 459(2011). </a:t>
            </a:r>
            <a:endParaRPr kumimoji="0" lang="en-US" sz="1300" dirty="0"/>
          </a:p>
        </p:txBody>
      </p:sp>
      <p:sp>
        <p:nvSpPr>
          <p:cNvPr id="113669" name="TextBox 5">
            <a:extLst>
              <a:ext uri="{FF2B5EF4-FFF2-40B4-BE49-F238E27FC236}">
                <a16:creationId xmlns:a16="http://schemas.microsoft.com/office/drawing/2014/main" id="{6C06819B-510C-D047-A077-72EAEF6D599E}"/>
              </a:ext>
            </a:extLst>
          </p:cNvPr>
          <p:cNvSpPr txBox="1">
            <a:spLocks noChangeArrowheads="1"/>
          </p:cNvSpPr>
          <p:nvPr/>
        </p:nvSpPr>
        <p:spPr bwMode="auto">
          <a:xfrm>
            <a:off x="5880100" y="4340225"/>
            <a:ext cx="22748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400" b="1" i="1">
                <a:solidFill>
                  <a:schemeClr val="bg1"/>
                </a:solidFill>
              </a:rPr>
              <a:t>Science, 332</a:t>
            </a:r>
            <a:r>
              <a:rPr kumimoji="0" lang="en-US" altLang="zh-CN" sz="1400">
                <a:solidFill>
                  <a:schemeClr val="bg1"/>
                </a:solidFill>
              </a:rPr>
              <a:t>, 1525(2011)</a:t>
            </a:r>
          </a:p>
        </p:txBody>
      </p:sp>
      <p:sp>
        <p:nvSpPr>
          <p:cNvPr id="113670" name="TextBox 6">
            <a:extLst>
              <a:ext uri="{FF2B5EF4-FFF2-40B4-BE49-F238E27FC236}">
                <a16:creationId xmlns:a16="http://schemas.microsoft.com/office/drawing/2014/main" id="{54BA2DA9-4634-1149-A624-8E0C954E5612}"/>
              </a:ext>
            </a:extLst>
          </p:cNvPr>
          <p:cNvSpPr txBox="1">
            <a:spLocks noChangeArrowheads="1"/>
          </p:cNvSpPr>
          <p:nvPr/>
        </p:nvSpPr>
        <p:spPr bwMode="auto">
          <a:xfrm>
            <a:off x="8064500" y="27051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endParaRPr kumimoji="0" lang="en-US" altLang="zh-CN" sz="2800"/>
          </a:p>
        </p:txBody>
      </p:sp>
      <p:sp>
        <p:nvSpPr>
          <p:cNvPr id="113671" name="TextBox 9">
            <a:extLst>
              <a:ext uri="{FF2B5EF4-FFF2-40B4-BE49-F238E27FC236}">
                <a16:creationId xmlns:a16="http://schemas.microsoft.com/office/drawing/2014/main" id="{6297A422-7838-A84B-88D2-41C807A82457}"/>
              </a:ext>
            </a:extLst>
          </p:cNvPr>
          <p:cNvSpPr txBox="1">
            <a:spLocks noChangeArrowheads="1"/>
          </p:cNvSpPr>
          <p:nvPr/>
        </p:nvSpPr>
        <p:spPr bwMode="auto">
          <a:xfrm>
            <a:off x="5791200" y="1825625"/>
            <a:ext cx="2667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en-US" sz="2400" i="1">
                <a:solidFill>
                  <a:schemeClr val="bg1"/>
                </a:solidFill>
              </a:rPr>
              <a:t>“</a:t>
            </a:r>
            <a:r>
              <a:rPr kumimoji="0" lang="en-US" altLang="zh-CN" sz="2400" i="1">
                <a:solidFill>
                  <a:schemeClr val="bg1"/>
                </a:solidFill>
              </a:rPr>
              <a:t>Scale for the Phase Diagram of Quantum Chromodynamics</a:t>
            </a:r>
            <a:r>
              <a:rPr kumimoji="0" lang="en-US" altLang="en-US" sz="2400" i="1">
                <a:solidFill>
                  <a:schemeClr val="bg1"/>
                </a:solidFill>
              </a:rPr>
              <a:t>”</a:t>
            </a:r>
            <a:endParaRPr kumimoji="0" lang="en-US" altLang="zh-CN" sz="2400">
              <a:solidFill>
                <a:schemeClr val="bg1"/>
              </a:solidFill>
            </a:endParaRPr>
          </a:p>
        </p:txBody>
      </p:sp>
      <p:sp>
        <p:nvSpPr>
          <p:cNvPr id="113672" name="TextBox 10">
            <a:extLst>
              <a:ext uri="{FF2B5EF4-FFF2-40B4-BE49-F238E27FC236}">
                <a16:creationId xmlns:a16="http://schemas.microsoft.com/office/drawing/2014/main" id="{1541F8FE-3467-064D-A70F-1AF12B4AC265}"/>
              </a:ext>
            </a:extLst>
          </p:cNvPr>
          <p:cNvSpPr txBox="1">
            <a:spLocks noChangeArrowheads="1"/>
          </p:cNvSpPr>
          <p:nvPr/>
        </p:nvSpPr>
        <p:spPr bwMode="auto">
          <a:xfrm>
            <a:off x="7334250" y="1181100"/>
            <a:ext cx="1096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400" b="1">
                <a:solidFill>
                  <a:schemeClr val="bg1"/>
                </a:solidFill>
              </a:rPr>
              <a:t>June, 2011</a:t>
            </a:r>
          </a:p>
        </p:txBody>
      </p:sp>
      <p:pic>
        <p:nvPicPr>
          <p:cNvPr id="113673" name="Picture 11">
            <a:extLst>
              <a:ext uri="{FF2B5EF4-FFF2-40B4-BE49-F238E27FC236}">
                <a16:creationId xmlns:a16="http://schemas.microsoft.com/office/drawing/2014/main" id="{B2BA6505-D613-A74B-A016-B61E92DC9B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0100" y="1066800"/>
            <a:ext cx="133826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4" name="Line 26">
            <a:extLst>
              <a:ext uri="{FF2B5EF4-FFF2-40B4-BE49-F238E27FC236}">
                <a16:creationId xmlns:a16="http://schemas.microsoft.com/office/drawing/2014/main" id="{B255C337-15D6-B646-8088-928952805CF1}"/>
              </a:ext>
            </a:extLst>
          </p:cNvPr>
          <p:cNvSpPr>
            <a:spLocks noChangeShapeType="1"/>
          </p:cNvSpPr>
          <p:nvPr/>
        </p:nvSpPr>
        <p:spPr bwMode="auto">
          <a:xfrm flipV="1">
            <a:off x="914400" y="609600"/>
            <a:ext cx="73152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81000" y="990600"/>
            <a:ext cx="8420100" cy="5105400"/>
          </a:xfrm>
          <a:prstGeom prst="roundRect">
            <a:avLst>
              <a:gd name="adj" fmla="val 4795"/>
            </a:avLst>
          </a:prstGeom>
          <a:solidFill>
            <a:schemeClr val="bg1"/>
          </a:solidFill>
          <a:ln w="57150" cap="flat" cmpd="thickThin"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(1, 2, 5-10)ρ</a:t>
            </a:r>
            <a:r>
              <a:rPr lang="en-US" b="1" baseline="-25000" dirty="0">
                <a:solidFill>
                  <a:schemeClr val="tx1"/>
                </a:solidFill>
              </a:rPr>
              <a:t>0</a:t>
            </a:r>
          </a:p>
          <a:p>
            <a:pPr algn="ctr"/>
            <a:endParaRPr lang="en-US" dirty="0"/>
          </a:p>
        </p:txBody>
      </p:sp>
      <p:sp>
        <p:nvSpPr>
          <p:cNvPr id="2" name="Title 1"/>
          <p:cNvSpPr>
            <a:spLocks noGrp="1"/>
          </p:cNvSpPr>
          <p:nvPr>
            <p:ph type="title"/>
          </p:nvPr>
        </p:nvSpPr>
        <p:spPr>
          <a:xfrm>
            <a:off x="1143000" y="12700"/>
            <a:ext cx="7213600" cy="488950"/>
          </a:xfrm>
        </p:spPr>
        <p:txBody>
          <a:bodyPr/>
          <a:lstStyle/>
          <a:p>
            <a:r>
              <a:rPr lang="en-US" b="1" dirty="0">
                <a:solidFill>
                  <a:srgbClr val="FF0000"/>
                </a:solidFill>
              </a:rPr>
              <a:t>Q</a:t>
            </a:r>
            <a:r>
              <a:rPr lang="en-US" b="1" dirty="0">
                <a:solidFill>
                  <a:srgbClr val="008000"/>
                </a:solidFill>
              </a:rPr>
              <a:t>C</a:t>
            </a:r>
            <a:r>
              <a:rPr lang="en-US" b="1" dirty="0">
                <a:solidFill>
                  <a:srgbClr val="0000FF"/>
                </a:solidFill>
              </a:rPr>
              <a:t>D</a:t>
            </a:r>
            <a:r>
              <a:rPr lang="en-US" dirty="0"/>
              <a:t> Phase Diagram </a:t>
            </a:r>
            <a:r>
              <a:rPr lang="en-US" sz="2400" dirty="0"/>
              <a:t>(1983)</a:t>
            </a:r>
          </a:p>
        </p:txBody>
      </p:sp>
      <p:pic>
        <p:nvPicPr>
          <p:cNvPr id="4" name="Picture 3"/>
          <p:cNvPicPr>
            <a:picLocks noChangeAspect="1"/>
          </p:cNvPicPr>
          <p:nvPr/>
        </p:nvPicPr>
        <p:blipFill>
          <a:blip r:embed="rId2"/>
          <a:stretch>
            <a:fillRect/>
          </a:stretch>
        </p:blipFill>
        <p:spPr>
          <a:xfrm>
            <a:off x="2891314" y="1607173"/>
            <a:ext cx="5676900" cy="4393985"/>
          </a:xfrm>
          <a:prstGeom prst="rect">
            <a:avLst/>
          </a:prstGeom>
        </p:spPr>
      </p:pic>
      <p:sp>
        <p:nvSpPr>
          <p:cNvPr id="5" name="TextBox 4"/>
          <p:cNvSpPr txBox="1"/>
          <p:nvPr/>
        </p:nvSpPr>
        <p:spPr>
          <a:xfrm>
            <a:off x="3200400" y="1143000"/>
            <a:ext cx="4572000" cy="369332"/>
          </a:xfrm>
          <a:prstGeom prst="rect">
            <a:avLst/>
          </a:prstGeom>
          <a:noFill/>
        </p:spPr>
        <p:txBody>
          <a:bodyPr wrap="square" rtlCol="0">
            <a:spAutoFit/>
          </a:bodyPr>
          <a:lstStyle/>
          <a:p>
            <a:r>
              <a:rPr lang="en-US" dirty="0"/>
              <a:t>1983 US Long Range Plan  </a:t>
            </a:r>
            <a:r>
              <a:rPr lang="en-US" sz="1400" i="1" dirty="0"/>
              <a:t>- by Gordon </a:t>
            </a:r>
            <a:r>
              <a:rPr lang="en-US" sz="1400" i="1" dirty="0" err="1"/>
              <a:t>Baym</a:t>
            </a:r>
            <a:endParaRPr lang="en-US" sz="1400" i="1" dirty="0"/>
          </a:p>
        </p:txBody>
      </p:sp>
      <p:pic>
        <p:nvPicPr>
          <p:cNvPr id="17" name="Picture 16"/>
          <p:cNvPicPr>
            <a:picLocks noChangeAspect="1"/>
          </p:cNvPicPr>
          <p:nvPr/>
        </p:nvPicPr>
        <p:blipFill>
          <a:blip r:embed="rId3"/>
          <a:stretch>
            <a:fillRect/>
          </a:stretch>
        </p:blipFill>
        <p:spPr>
          <a:xfrm>
            <a:off x="812800" y="1752600"/>
            <a:ext cx="1778000" cy="2667000"/>
          </a:xfrm>
          <a:prstGeom prst="rect">
            <a:avLst/>
          </a:prstGeom>
        </p:spPr>
      </p:pic>
      <p:sp>
        <p:nvSpPr>
          <p:cNvPr id="18" name="TextBox 17"/>
          <p:cNvSpPr txBox="1"/>
          <p:nvPr/>
        </p:nvSpPr>
        <p:spPr>
          <a:xfrm>
            <a:off x="914400" y="4419600"/>
            <a:ext cx="1608771" cy="369332"/>
          </a:xfrm>
          <a:prstGeom prst="rect">
            <a:avLst/>
          </a:prstGeom>
          <a:noFill/>
        </p:spPr>
        <p:txBody>
          <a:bodyPr wrap="none" rtlCol="0">
            <a:spAutoFit/>
          </a:bodyPr>
          <a:lstStyle/>
          <a:p>
            <a:r>
              <a:rPr lang="en-US" dirty="0"/>
              <a:t>Gordon </a:t>
            </a:r>
            <a:r>
              <a:rPr lang="en-US" dirty="0" err="1"/>
              <a:t>Baym</a:t>
            </a:r>
            <a:endParaRPr lang="en-US" dirty="0"/>
          </a:p>
        </p:txBody>
      </p:sp>
    </p:spTree>
    <p:extLst>
      <p:ext uri="{BB962C8B-B14F-4D97-AF65-F5344CB8AC3E}">
        <p14:creationId xmlns:p14="http://schemas.microsoft.com/office/powerpoint/2010/main" val="13000131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69" name="Group 2">
            <a:extLst>
              <a:ext uri="{FF2B5EF4-FFF2-40B4-BE49-F238E27FC236}">
                <a16:creationId xmlns:a16="http://schemas.microsoft.com/office/drawing/2014/main" id="{869BB8AA-7A3E-C64C-AC11-57040CF47E50}"/>
              </a:ext>
            </a:extLst>
          </p:cNvPr>
          <p:cNvGrpSpPr>
            <a:grpSpLocks/>
          </p:cNvGrpSpPr>
          <p:nvPr/>
        </p:nvGrpSpPr>
        <p:grpSpPr bwMode="auto">
          <a:xfrm>
            <a:off x="374650" y="1741488"/>
            <a:ext cx="4195763" cy="3208337"/>
            <a:chOff x="355265" y="2019178"/>
            <a:chExt cx="4196228" cy="3208476"/>
          </a:xfrm>
        </p:grpSpPr>
        <p:grpSp>
          <p:nvGrpSpPr>
            <p:cNvPr id="160787" name="Group 17">
              <a:extLst>
                <a:ext uri="{FF2B5EF4-FFF2-40B4-BE49-F238E27FC236}">
                  <a16:creationId xmlns:a16="http://schemas.microsoft.com/office/drawing/2014/main" id="{58A7F588-E48C-E545-880E-E5FA936D58EF}"/>
                </a:ext>
              </a:extLst>
            </p:cNvPr>
            <p:cNvGrpSpPr>
              <a:grpSpLocks/>
            </p:cNvGrpSpPr>
            <p:nvPr/>
          </p:nvGrpSpPr>
          <p:grpSpPr bwMode="auto">
            <a:xfrm>
              <a:off x="355266" y="2019178"/>
              <a:ext cx="4196227" cy="3203028"/>
              <a:chOff x="105239" y="2204843"/>
              <a:chExt cx="4524456" cy="3510157"/>
            </a:xfrm>
          </p:grpSpPr>
          <p:grpSp>
            <p:nvGrpSpPr>
              <p:cNvPr id="160791" name="Group 18">
                <a:extLst>
                  <a:ext uri="{FF2B5EF4-FFF2-40B4-BE49-F238E27FC236}">
                    <a16:creationId xmlns:a16="http://schemas.microsoft.com/office/drawing/2014/main" id="{267543F5-E387-2B40-A504-03D8299437A6}"/>
                  </a:ext>
                </a:extLst>
              </p:cNvPr>
              <p:cNvGrpSpPr>
                <a:grpSpLocks/>
              </p:cNvGrpSpPr>
              <p:nvPr/>
            </p:nvGrpSpPr>
            <p:grpSpPr bwMode="auto">
              <a:xfrm>
                <a:off x="105239" y="2204843"/>
                <a:ext cx="4524456" cy="3510157"/>
                <a:chOff x="105239" y="2204843"/>
                <a:chExt cx="4524456" cy="3510157"/>
              </a:xfrm>
            </p:grpSpPr>
            <p:pic>
              <p:nvPicPr>
                <p:cNvPr id="160793" name="Picture 20">
                  <a:extLst>
                    <a:ext uri="{FF2B5EF4-FFF2-40B4-BE49-F238E27FC236}">
                      <a16:creationId xmlns:a16="http://schemas.microsoft.com/office/drawing/2014/main" id="{7C7F375F-F19B-974E-8D17-59F4FEE288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39" y="2204843"/>
                  <a:ext cx="4524456" cy="3510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94" name="Picture 21">
                  <a:extLst>
                    <a:ext uri="{FF2B5EF4-FFF2-40B4-BE49-F238E27FC236}">
                      <a16:creationId xmlns:a16="http://schemas.microsoft.com/office/drawing/2014/main" id="{23CA7318-6648-2545-BF05-60A088975E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7338" y="4538567"/>
                  <a:ext cx="1466551" cy="33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0792" name="Picture 19">
                <a:extLst>
                  <a:ext uri="{FF2B5EF4-FFF2-40B4-BE49-F238E27FC236}">
                    <a16:creationId xmlns:a16="http://schemas.microsoft.com/office/drawing/2014/main" id="{86D4528B-400B-EC40-A911-1FE6B63FE2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9317" y="2299655"/>
                <a:ext cx="876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0788" name="TextBox 1">
              <a:extLst>
                <a:ext uri="{FF2B5EF4-FFF2-40B4-BE49-F238E27FC236}">
                  <a16:creationId xmlns:a16="http://schemas.microsoft.com/office/drawing/2014/main" id="{B84CEDAD-8367-8C41-BA67-66BED90BBB5B}"/>
                </a:ext>
              </a:extLst>
            </p:cNvPr>
            <p:cNvSpPr txBox="1">
              <a:spLocks noChangeArrowheads="1"/>
            </p:cNvSpPr>
            <p:nvPr/>
          </p:nvSpPr>
          <p:spPr bwMode="auto">
            <a:xfrm>
              <a:off x="2870617" y="4219372"/>
              <a:ext cx="15963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marL="457200" indent="-457200">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kumimoji="1" lang="en-US" altLang="zh-CN" sz="1400">
                  <a:cs typeface="Times New Roman" panose="02020603050405020304" pitchFamily="18" charset="0"/>
                </a:rPr>
                <a:t>STAR</a:t>
              </a:r>
              <a:r>
                <a:rPr kumimoji="1" lang="zh-CN" altLang="en-US" sz="1400">
                  <a:cs typeface="Times New Roman" panose="02020603050405020304" pitchFamily="18" charset="0"/>
                </a:rPr>
                <a:t> </a:t>
              </a:r>
              <a:r>
                <a:rPr kumimoji="1" lang="en-US" altLang="zh-CN" sz="1400">
                  <a:cs typeface="Times New Roman" panose="02020603050405020304" pitchFamily="18" charset="0"/>
                </a:rPr>
                <a:t>Preliminary</a:t>
              </a:r>
            </a:p>
          </p:txBody>
        </p:sp>
        <p:sp>
          <p:nvSpPr>
            <p:cNvPr id="160789" name="TextBox 32">
              <a:extLst>
                <a:ext uri="{FF2B5EF4-FFF2-40B4-BE49-F238E27FC236}">
                  <a16:creationId xmlns:a16="http://schemas.microsoft.com/office/drawing/2014/main" id="{A5FDDE4A-A445-4045-946E-A2E011FE7F8E}"/>
                </a:ext>
              </a:extLst>
            </p:cNvPr>
            <p:cNvSpPr txBox="1">
              <a:spLocks noChangeArrowheads="1"/>
            </p:cNvSpPr>
            <p:nvPr/>
          </p:nvSpPr>
          <p:spPr bwMode="auto">
            <a:xfrm rot="-5400000">
              <a:off x="-527733" y="3261247"/>
              <a:ext cx="2166106"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zh-CN" altLang="en-US" sz="2000">
                  <a:ea typeface="华文细黑" panose="02010600040101010101" pitchFamily="2" charset="-122"/>
                </a:rPr>
                <a:t>净质子高阶矩</a:t>
              </a:r>
              <a:r>
                <a:rPr lang="en-US" altLang="zh-CN" sz="2000">
                  <a:ea typeface="华文细黑" panose="02010600040101010101" pitchFamily="2" charset="-122"/>
                </a:rPr>
                <a:t> </a:t>
              </a:r>
              <a:r>
                <a:rPr lang="en-US" altLang="zh-CN" sz="2000"/>
                <a:t>κ</a:t>
              </a:r>
              <a:r>
                <a:rPr lang="zh-CN" altLang="en-US" sz="2000"/>
                <a:t>σ</a:t>
              </a:r>
              <a:r>
                <a:rPr lang="en-US" altLang="zh-CN" sz="2000" baseline="30000"/>
                <a:t>2</a:t>
              </a:r>
            </a:p>
          </p:txBody>
        </p:sp>
        <p:sp>
          <p:nvSpPr>
            <p:cNvPr id="160790" name="TextBox 33">
              <a:extLst>
                <a:ext uri="{FF2B5EF4-FFF2-40B4-BE49-F238E27FC236}">
                  <a16:creationId xmlns:a16="http://schemas.microsoft.com/office/drawing/2014/main" id="{275FAF0B-7861-224E-9164-6B603486D7A0}"/>
                </a:ext>
              </a:extLst>
            </p:cNvPr>
            <p:cNvSpPr txBox="1">
              <a:spLocks noChangeArrowheads="1"/>
            </p:cNvSpPr>
            <p:nvPr/>
          </p:nvSpPr>
          <p:spPr bwMode="auto">
            <a:xfrm>
              <a:off x="1219200" y="4827544"/>
              <a:ext cx="2807179"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zh-CN" altLang="en-US" sz="2000">
                  <a:ea typeface="华文细黑" panose="02010600040101010101" pitchFamily="2" charset="-122"/>
                </a:rPr>
                <a:t>质心系能量</a:t>
              </a:r>
              <a:r>
                <a:rPr lang="en-US" altLang="zh-CN" sz="2000">
                  <a:ea typeface="华文细黑" panose="02010600040101010101" pitchFamily="2" charset="-122"/>
                </a:rPr>
                <a:t> √s</a:t>
              </a:r>
              <a:r>
                <a:rPr lang="en-US" altLang="zh-CN" sz="2000" baseline="-25000">
                  <a:ea typeface="华文细黑" panose="02010600040101010101" pitchFamily="2" charset="-122"/>
                </a:rPr>
                <a:t>NN</a:t>
              </a:r>
              <a:r>
                <a:rPr lang="en-US" altLang="zh-CN" sz="2000">
                  <a:ea typeface="华文细黑" panose="02010600040101010101" pitchFamily="2" charset="-122"/>
                </a:rPr>
                <a:t> (GeV)</a:t>
              </a:r>
              <a:endParaRPr lang="en-US" altLang="zh-CN" sz="2000" baseline="30000"/>
            </a:p>
          </p:txBody>
        </p:sp>
      </p:grpSp>
      <p:sp>
        <p:nvSpPr>
          <p:cNvPr id="6" name="Rectangle 5">
            <a:extLst>
              <a:ext uri="{FF2B5EF4-FFF2-40B4-BE49-F238E27FC236}">
                <a16:creationId xmlns:a16="http://schemas.microsoft.com/office/drawing/2014/main" id="{FF52C696-1B0D-4946-85F5-7445C72FC2A8}"/>
              </a:ext>
            </a:extLst>
          </p:cNvPr>
          <p:cNvSpPr/>
          <p:nvPr/>
        </p:nvSpPr>
        <p:spPr>
          <a:xfrm>
            <a:off x="1316038" y="63500"/>
            <a:ext cx="6751637" cy="584200"/>
          </a:xfrm>
          <a:prstGeom prst="rect">
            <a:avLst/>
          </a:prstGeom>
        </p:spPr>
        <p:txBody>
          <a:bodyPr wrap="none">
            <a:spAutoFit/>
          </a:bodyPr>
          <a:lstStyle/>
          <a:p>
            <a:pPr eaLnBrk="1" hangingPunct="1">
              <a:spcBef>
                <a:spcPct val="20000"/>
              </a:spcBef>
              <a:buFontTx/>
              <a:buChar char="•"/>
              <a:defRPr/>
            </a:pPr>
            <a:r>
              <a:rPr lang="zh-CN" altLang="en-US" sz="3200" b="1" dirty="0">
                <a:solidFill>
                  <a:schemeClr val="tx2"/>
                </a:solidFill>
                <a:latin typeface="+mn-ea"/>
              </a:rPr>
              <a:t>能量扫描中净质子数分布的高阶矩子</a:t>
            </a:r>
          </a:p>
        </p:txBody>
      </p:sp>
      <p:sp>
        <p:nvSpPr>
          <p:cNvPr id="160771" name="TextBox 37">
            <a:extLst>
              <a:ext uri="{FF2B5EF4-FFF2-40B4-BE49-F238E27FC236}">
                <a16:creationId xmlns:a16="http://schemas.microsoft.com/office/drawing/2014/main" id="{91446A7A-424E-7E4A-ABE7-7DA1754C4BE8}"/>
              </a:ext>
            </a:extLst>
          </p:cNvPr>
          <p:cNvSpPr txBox="1">
            <a:spLocks noChangeArrowheads="1"/>
          </p:cNvSpPr>
          <p:nvPr/>
        </p:nvSpPr>
        <p:spPr bwMode="auto">
          <a:xfrm>
            <a:off x="461963" y="5060950"/>
            <a:ext cx="4373562"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en-US" altLang="zh-CN" sz="1600">
                <a:cs typeface="Arial" panose="020B0604020202020204" pitchFamily="34" charset="0"/>
              </a:rPr>
              <a:t>STAR:</a:t>
            </a:r>
            <a:r>
              <a:rPr lang="zh-CN" altLang="en-US" sz="1600">
                <a:cs typeface="Arial" panose="020B0604020202020204" pitchFamily="34" charset="0"/>
              </a:rPr>
              <a:t> </a:t>
            </a:r>
            <a:r>
              <a:rPr lang="en-US" altLang="zh-CN" sz="1600">
                <a:cs typeface="Arial" panose="020B0604020202020204" pitchFamily="34" charset="0"/>
              </a:rPr>
              <a:t>Phy. Rev. Lett. 105, 022302 (2010).</a:t>
            </a:r>
            <a:r>
              <a:rPr lang="zh-CN" altLang="en-US" sz="1600">
                <a:cs typeface="Arial" panose="020B0604020202020204" pitchFamily="34" charset="0"/>
              </a:rPr>
              <a:t> </a:t>
            </a:r>
            <a:endParaRPr lang="en-US" altLang="zh-CN" sz="1600">
              <a:cs typeface="Arial" panose="020B0604020202020204" pitchFamily="34" charset="0"/>
            </a:endParaRPr>
          </a:p>
          <a:p>
            <a:pPr eaLnBrk="1" hangingPunct="1"/>
            <a:r>
              <a:rPr lang="en-US" altLang="zh-CN" sz="1600">
                <a:cs typeface="Arial" panose="020B0604020202020204" pitchFamily="34" charset="0"/>
              </a:rPr>
              <a:t>STAR:</a:t>
            </a:r>
            <a:r>
              <a:rPr lang="zh-CN" altLang="en-US" sz="1600">
                <a:cs typeface="Arial" panose="020B0604020202020204" pitchFamily="34" charset="0"/>
              </a:rPr>
              <a:t> </a:t>
            </a:r>
            <a:r>
              <a:rPr lang="en-US" altLang="zh-CN" sz="1600">
                <a:cs typeface="Arial" panose="020B0604020202020204" pitchFamily="34" charset="0"/>
              </a:rPr>
              <a:t>Phy. Rev. Lett. 112, 032302 (2014).</a:t>
            </a:r>
            <a:r>
              <a:rPr lang="zh-CN" altLang="en-US" sz="1600">
                <a:cs typeface="Arial" panose="020B0604020202020204" pitchFamily="34" charset="0"/>
              </a:rPr>
              <a:t> </a:t>
            </a:r>
            <a:endParaRPr lang="en-US" altLang="zh-CN" sz="1600">
              <a:cs typeface="Arial" panose="020B0604020202020204" pitchFamily="34" charset="0"/>
            </a:endParaRPr>
          </a:p>
          <a:p>
            <a:pPr eaLnBrk="1" hangingPunct="1"/>
            <a:r>
              <a:rPr lang="en-US" altLang="zh-CN" sz="1600">
                <a:cs typeface="Arial" panose="020B0604020202020204" pitchFamily="34" charset="0"/>
              </a:rPr>
              <a:t>STAR:</a:t>
            </a:r>
            <a:r>
              <a:rPr lang="zh-CN" altLang="en-US" sz="1600">
                <a:cs typeface="Arial" panose="020B0604020202020204" pitchFamily="34" charset="0"/>
              </a:rPr>
              <a:t> </a:t>
            </a:r>
            <a:r>
              <a:rPr lang="en-US" altLang="zh-CN" sz="1600">
                <a:cs typeface="Arial" panose="020B0604020202020204" pitchFamily="34" charset="0"/>
              </a:rPr>
              <a:t>PoS CPOD2014 (2015) 019.</a:t>
            </a:r>
            <a:r>
              <a:rPr lang="zh-CN" altLang="en-US" sz="1600">
                <a:cs typeface="Arial" panose="020B0604020202020204" pitchFamily="34" charset="0"/>
              </a:rPr>
              <a:t>          </a:t>
            </a:r>
            <a:endParaRPr lang="en-US" altLang="zh-CN" sz="1600">
              <a:solidFill>
                <a:srgbClr val="2651FF"/>
              </a:solidFill>
              <a:cs typeface="Arial" panose="020B0604020202020204" pitchFamily="34" charset="0"/>
            </a:endParaRPr>
          </a:p>
        </p:txBody>
      </p:sp>
      <p:sp>
        <p:nvSpPr>
          <p:cNvPr id="160772" name="Rectangle 14">
            <a:extLst>
              <a:ext uri="{FF2B5EF4-FFF2-40B4-BE49-F238E27FC236}">
                <a16:creationId xmlns:a16="http://schemas.microsoft.com/office/drawing/2014/main" id="{86E18293-DCEF-9645-95D0-94051B06602A}"/>
              </a:ext>
            </a:extLst>
          </p:cNvPr>
          <p:cNvSpPr>
            <a:spLocks noChangeArrowheads="1"/>
          </p:cNvSpPr>
          <p:nvPr/>
        </p:nvSpPr>
        <p:spPr bwMode="auto">
          <a:xfrm>
            <a:off x="374650" y="5926138"/>
            <a:ext cx="86137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buFont typeface="Wingdings" pitchFamily="2" charset="2"/>
              <a:buChar char="Ø"/>
            </a:pPr>
            <a:r>
              <a:rPr lang="ja-JP" altLang="en-US" sz="1600">
                <a:solidFill>
                  <a:srgbClr val="800000"/>
                </a:solidFill>
              </a:rPr>
              <a:t>首次观测到</a:t>
            </a:r>
            <a:r>
              <a:rPr lang="zh-CN" altLang="en-US" sz="1600">
                <a:solidFill>
                  <a:srgbClr val="800000"/>
                </a:solidFill>
              </a:rPr>
              <a:t>净质子数</a:t>
            </a:r>
            <a:r>
              <a:rPr lang="en-US" altLang="zh-CN" sz="1600">
                <a:solidFill>
                  <a:srgbClr val="800000"/>
                </a:solidFill>
              </a:rPr>
              <a:t>4</a:t>
            </a:r>
            <a:r>
              <a:rPr lang="zh-CN" altLang="en-US" sz="1600">
                <a:solidFill>
                  <a:srgbClr val="800000"/>
                </a:solidFill>
              </a:rPr>
              <a:t>阶涨落显示出对能量的明显的非单调依赖行为，</a:t>
            </a:r>
            <a:r>
              <a:rPr lang="ja-JP" altLang="en-US" sz="1600">
                <a:solidFill>
                  <a:srgbClr val="800000"/>
                </a:solidFill>
              </a:rPr>
              <a:t>暗示系统进入临界区</a:t>
            </a:r>
            <a:r>
              <a:rPr lang="zh-CN" altLang="en-US" sz="1600">
                <a:solidFill>
                  <a:srgbClr val="800000"/>
                </a:solidFill>
              </a:rPr>
              <a:t>。</a:t>
            </a:r>
            <a:endParaRPr lang="en-US" altLang="zh-CN" sz="1600">
              <a:solidFill>
                <a:srgbClr val="800000"/>
              </a:solidFill>
            </a:endParaRPr>
          </a:p>
        </p:txBody>
      </p:sp>
      <p:pic>
        <p:nvPicPr>
          <p:cNvPr id="160773" name="Picture 3">
            <a:extLst>
              <a:ext uri="{FF2B5EF4-FFF2-40B4-BE49-F238E27FC236}">
                <a16:creationId xmlns:a16="http://schemas.microsoft.com/office/drawing/2014/main" id="{4952C494-1B86-7B48-95CD-0EC89727B8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3138" y="2241550"/>
            <a:ext cx="357663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4" name="TextBox 15">
            <a:extLst>
              <a:ext uri="{FF2B5EF4-FFF2-40B4-BE49-F238E27FC236}">
                <a16:creationId xmlns:a16="http://schemas.microsoft.com/office/drawing/2014/main" id="{ED07DBF3-E998-B24C-B9E1-A39878CBE153}"/>
              </a:ext>
            </a:extLst>
          </p:cNvPr>
          <p:cNvSpPr txBox="1">
            <a:spLocks noChangeArrowheads="1"/>
          </p:cNvSpPr>
          <p:nvPr/>
        </p:nvSpPr>
        <p:spPr bwMode="auto">
          <a:xfrm>
            <a:off x="4886325" y="4579938"/>
            <a:ext cx="4133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kumimoji="1" lang="zh-CN" altLang="en-US" sz="1400">
                <a:latin typeface="STHeiti Light" panose="02010600040101010101" pitchFamily="2" charset="-122"/>
                <a:ea typeface="STHeiti Light" panose="02010600040101010101" pitchFamily="2" charset="-122"/>
              </a:rPr>
              <a:t>输运模型不能描述实验观测到的非单调能量依赖，特别是低能量上升且大于</a:t>
            </a:r>
            <a:r>
              <a:rPr kumimoji="1" lang="en-US" altLang="zh-CN" sz="1400">
                <a:latin typeface="STHeiti Light" panose="02010600040101010101" pitchFamily="2" charset="-122"/>
                <a:ea typeface="STHeiti Light" panose="02010600040101010101" pitchFamily="2" charset="-122"/>
              </a:rPr>
              <a:t>1</a:t>
            </a:r>
            <a:r>
              <a:rPr kumimoji="1" lang="zh-CN" altLang="en-US" sz="1400">
                <a:latin typeface="STHeiti Light" panose="02010600040101010101" pitchFamily="2" charset="-122"/>
                <a:ea typeface="STHeiti Light" panose="02010600040101010101" pitchFamily="2" charset="-122"/>
              </a:rPr>
              <a:t>的现象。</a:t>
            </a:r>
            <a:endParaRPr kumimoji="1" lang="en-US" altLang="zh-CN" sz="1400">
              <a:latin typeface="STHeiti Light" panose="02010600040101010101" pitchFamily="2" charset="-122"/>
              <a:ea typeface="STHeiti Light" panose="02010600040101010101" pitchFamily="2" charset="-122"/>
            </a:endParaRPr>
          </a:p>
        </p:txBody>
      </p:sp>
      <p:sp>
        <p:nvSpPr>
          <p:cNvPr id="30" name="Rectangle 12">
            <a:extLst>
              <a:ext uri="{FF2B5EF4-FFF2-40B4-BE49-F238E27FC236}">
                <a16:creationId xmlns:a16="http://schemas.microsoft.com/office/drawing/2014/main" id="{699DDAD0-F027-124B-88CF-81EF771DF158}"/>
              </a:ext>
            </a:extLst>
          </p:cNvPr>
          <p:cNvSpPr/>
          <p:nvPr/>
        </p:nvSpPr>
        <p:spPr>
          <a:xfrm>
            <a:off x="4570413" y="5213350"/>
            <a:ext cx="4516437" cy="646113"/>
          </a:xfrm>
          <a:prstGeom prst="rect">
            <a:avLst/>
          </a:prstGeom>
          <a:solidFill>
            <a:schemeClr val="accent6">
              <a:lumMod val="20000"/>
              <a:lumOff val="80000"/>
            </a:schemeClr>
          </a:solidFill>
        </p:spPr>
        <p:txBody>
          <a:bodyPr>
            <a:spAutoFit/>
          </a:bodyPr>
          <a:lstStyle/>
          <a:p>
            <a:pPr eaLnBrk="1" hangingPunct="1">
              <a:spcBef>
                <a:spcPct val="20000"/>
              </a:spcBef>
              <a:buFontTx/>
              <a:buChar char="•"/>
              <a:defRPr/>
            </a:pPr>
            <a:r>
              <a:rPr lang="en-US" altLang="zh-CN" sz="1200" dirty="0" err="1"/>
              <a:t>J.Xu</a:t>
            </a:r>
            <a:r>
              <a:rPr lang="en-US" altLang="zh-CN" sz="1200" dirty="0"/>
              <a:t>,</a:t>
            </a:r>
            <a:r>
              <a:rPr lang="zh-CN" altLang="en-US" sz="1200" dirty="0"/>
              <a:t> </a:t>
            </a:r>
            <a:r>
              <a:rPr lang="en-US" altLang="zh-CN" sz="1200" dirty="0"/>
              <a:t>S.</a:t>
            </a:r>
            <a:r>
              <a:rPr lang="zh-CN" altLang="en-US" sz="1200" dirty="0"/>
              <a:t> </a:t>
            </a:r>
            <a:r>
              <a:rPr lang="en-US" altLang="zh-CN" sz="1200" dirty="0"/>
              <a:t>Yu,</a:t>
            </a:r>
            <a:r>
              <a:rPr lang="zh-CN" altLang="en-US" sz="1200" dirty="0"/>
              <a:t>  </a:t>
            </a:r>
            <a:r>
              <a:rPr lang="en-US" altLang="zh-CN" sz="1200" dirty="0"/>
              <a:t>F.</a:t>
            </a:r>
            <a:r>
              <a:rPr lang="zh-CN" altLang="en-US" sz="1200" dirty="0"/>
              <a:t> </a:t>
            </a:r>
            <a:r>
              <a:rPr lang="en-US" altLang="zh-CN" sz="1200" dirty="0"/>
              <a:t>Liu,</a:t>
            </a:r>
            <a:r>
              <a:rPr lang="zh-CN" altLang="en-US" sz="1200" dirty="0"/>
              <a:t> </a:t>
            </a:r>
            <a:r>
              <a:rPr lang="en-US" altLang="zh-CN" sz="1200" dirty="0"/>
              <a:t>X.</a:t>
            </a:r>
            <a:r>
              <a:rPr lang="zh-CN" altLang="en-US" sz="1200" dirty="0"/>
              <a:t> </a:t>
            </a:r>
            <a:r>
              <a:rPr lang="en-US" altLang="zh-CN" sz="1200" dirty="0"/>
              <a:t>Luo,</a:t>
            </a:r>
            <a:r>
              <a:rPr lang="zh-CN" altLang="en-US" sz="1200" dirty="0"/>
              <a:t> </a:t>
            </a:r>
            <a:r>
              <a:rPr lang="en-US" altLang="zh-CN" sz="1200" dirty="0"/>
              <a:t>Phys.</a:t>
            </a:r>
            <a:r>
              <a:rPr lang="zh-CN" altLang="en-US" sz="1200" dirty="0"/>
              <a:t> </a:t>
            </a:r>
            <a:r>
              <a:rPr lang="en-US" altLang="zh-CN" sz="1200" dirty="0"/>
              <a:t>Rev.</a:t>
            </a:r>
            <a:r>
              <a:rPr lang="zh-CN" altLang="en-US" sz="1200" dirty="0"/>
              <a:t> </a:t>
            </a:r>
            <a:r>
              <a:rPr lang="en-US" altLang="zh-CN" sz="1200" dirty="0"/>
              <a:t>C</a:t>
            </a:r>
            <a:r>
              <a:rPr lang="zh-CN" altLang="en-US" sz="1200" dirty="0"/>
              <a:t> </a:t>
            </a:r>
            <a:r>
              <a:rPr lang="en-US" altLang="zh-CN" sz="1200" dirty="0"/>
              <a:t>94,</a:t>
            </a:r>
            <a:r>
              <a:rPr lang="zh-CN" altLang="en-US" sz="1200" dirty="0"/>
              <a:t> </a:t>
            </a:r>
            <a:r>
              <a:rPr lang="en-US" altLang="zh-CN" sz="1200" dirty="0"/>
              <a:t>024901</a:t>
            </a:r>
            <a:r>
              <a:rPr lang="zh-CN" altLang="en-US" sz="1200" dirty="0"/>
              <a:t> </a:t>
            </a:r>
            <a:r>
              <a:rPr lang="en-US" altLang="zh-CN" sz="1200" dirty="0"/>
              <a:t>(2016).</a:t>
            </a:r>
            <a:r>
              <a:rPr lang="zh-CN" altLang="en-US" sz="1200" dirty="0"/>
              <a:t> </a:t>
            </a:r>
            <a:endParaRPr lang="en-US" altLang="zh-CN" sz="1200" dirty="0"/>
          </a:p>
          <a:p>
            <a:pPr eaLnBrk="1" hangingPunct="1">
              <a:spcBef>
                <a:spcPct val="20000"/>
              </a:spcBef>
              <a:buFontTx/>
              <a:buChar char="•"/>
              <a:defRPr/>
            </a:pPr>
            <a:r>
              <a:rPr lang="en-US" altLang="zh-CN" sz="1200" dirty="0"/>
              <a:t>S.</a:t>
            </a:r>
            <a:r>
              <a:rPr lang="zh-CN" altLang="en-US" sz="1200" dirty="0"/>
              <a:t> </a:t>
            </a:r>
            <a:r>
              <a:rPr lang="en-US" altLang="zh-CN" sz="1200" dirty="0"/>
              <a:t>He,</a:t>
            </a:r>
            <a:r>
              <a:rPr lang="zh-CN" altLang="en-US" sz="1200" dirty="0"/>
              <a:t> </a:t>
            </a:r>
            <a:r>
              <a:rPr lang="en-US" altLang="zh-CN" sz="1200" dirty="0"/>
              <a:t>X.</a:t>
            </a:r>
            <a:r>
              <a:rPr lang="zh-CN" altLang="en-US" sz="1200" dirty="0"/>
              <a:t> </a:t>
            </a:r>
            <a:r>
              <a:rPr lang="en-US" altLang="zh-CN" sz="1200" dirty="0"/>
              <a:t>Luo,</a:t>
            </a:r>
            <a:r>
              <a:rPr lang="zh-CN" altLang="en-US" sz="1200" dirty="0"/>
              <a:t>  </a:t>
            </a:r>
            <a:r>
              <a:rPr lang="en-US" altLang="zh-CN" sz="1200" dirty="0"/>
              <a:t>S.</a:t>
            </a:r>
            <a:r>
              <a:rPr lang="zh-CN" altLang="en-US" sz="1200" dirty="0"/>
              <a:t> </a:t>
            </a:r>
            <a:r>
              <a:rPr lang="en-US" altLang="zh-CN" sz="1200" dirty="0" err="1"/>
              <a:t>Esumi</a:t>
            </a:r>
            <a:r>
              <a:rPr lang="en-US" altLang="zh-CN" sz="1200" dirty="0"/>
              <a:t>,</a:t>
            </a:r>
            <a:r>
              <a:rPr lang="zh-CN" altLang="en-US" sz="1200" dirty="0"/>
              <a:t> </a:t>
            </a:r>
            <a:r>
              <a:rPr lang="en-US" altLang="zh-CN" sz="1200" dirty="0"/>
              <a:t>Y.</a:t>
            </a:r>
            <a:r>
              <a:rPr lang="zh-CN" altLang="en-US" sz="1200" dirty="0"/>
              <a:t> </a:t>
            </a:r>
            <a:r>
              <a:rPr lang="en-US" altLang="zh-CN" sz="1200" dirty="0"/>
              <a:t>Nara,</a:t>
            </a:r>
            <a:r>
              <a:rPr lang="zh-CN" altLang="en-US" sz="1200" dirty="0"/>
              <a:t> </a:t>
            </a:r>
            <a:r>
              <a:rPr lang="en-US" altLang="zh-CN" sz="1200" dirty="0"/>
              <a:t>N.</a:t>
            </a:r>
            <a:r>
              <a:rPr lang="zh-CN" altLang="en-US" sz="1200" dirty="0"/>
              <a:t> </a:t>
            </a:r>
            <a:r>
              <a:rPr lang="en-US" altLang="zh-CN" sz="1200" dirty="0"/>
              <a:t>Xu,</a:t>
            </a:r>
            <a:r>
              <a:rPr lang="en-US" sz="1200" dirty="0"/>
              <a:t> Phys. Lett. B7</a:t>
            </a:r>
            <a:r>
              <a:rPr lang="en-US" altLang="zh-CN" sz="1200" dirty="0"/>
              <a:t>62</a:t>
            </a:r>
            <a:r>
              <a:rPr lang="en-US" sz="1200" dirty="0"/>
              <a:t>, </a:t>
            </a:r>
            <a:r>
              <a:rPr lang="en-US" altLang="zh-CN" sz="1200" dirty="0"/>
              <a:t>296</a:t>
            </a:r>
            <a:r>
              <a:rPr lang="en-US" sz="1200" dirty="0"/>
              <a:t> (201</a:t>
            </a:r>
            <a:r>
              <a:rPr lang="en-US" altLang="zh-CN" sz="1200" dirty="0"/>
              <a:t>6</a:t>
            </a:r>
            <a:r>
              <a:rPr lang="en-US" sz="1200" dirty="0"/>
              <a:t>).</a:t>
            </a:r>
          </a:p>
          <a:p>
            <a:pPr eaLnBrk="1" hangingPunct="1">
              <a:spcBef>
                <a:spcPct val="20000"/>
              </a:spcBef>
              <a:buFontTx/>
              <a:buChar char="•"/>
              <a:defRPr/>
            </a:pPr>
            <a:r>
              <a:rPr lang="en-US" altLang="zh-CN" sz="1200" dirty="0"/>
              <a:t>S.</a:t>
            </a:r>
            <a:r>
              <a:rPr lang="zh-CN" altLang="en-US" sz="1200" dirty="0"/>
              <a:t> </a:t>
            </a:r>
            <a:r>
              <a:rPr lang="en-US" altLang="zh-CN" sz="1200" dirty="0"/>
              <a:t>He</a:t>
            </a:r>
            <a:r>
              <a:rPr lang="zh-CN" altLang="en-US" sz="1200" dirty="0"/>
              <a:t>，</a:t>
            </a:r>
            <a:r>
              <a:rPr lang="en-US" altLang="zh-CN" sz="1200" dirty="0"/>
              <a:t>X.</a:t>
            </a:r>
            <a:r>
              <a:rPr lang="zh-CN" altLang="en-US" sz="1200" dirty="0"/>
              <a:t> </a:t>
            </a:r>
            <a:r>
              <a:rPr lang="en-US" altLang="zh-CN" sz="1200" dirty="0"/>
              <a:t>Luo</a:t>
            </a:r>
            <a:r>
              <a:rPr lang="zh-CN" altLang="en-US" sz="1200" dirty="0"/>
              <a:t>，</a:t>
            </a:r>
            <a:r>
              <a:rPr lang="en-US" sz="1200" dirty="0"/>
              <a:t>Phys. Lett. B774, 623 (2017).</a:t>
            </a:r>
          </a:p>
        </p:txBody>
      </p:sp>
      <p:sp>
        <p:nvSpPr>
          <p:cNvPr id="160776" name="TextBox 9">
            <a:extLst>
              <a:ext uri="{FF2B5EF4-FFF2-40B4-BE49-F238E27FC236}">
                <a16:creationId xmlns:a16="http://schemas.microsoft.com/office/drawing/2014/main" id="{415BCCAF-1A83-084F-B558-1CC683DC1BBC}"/>
              </a:ext>
            </a:extLst>
          </p:cNvPr>
          <p:cNvSpPr txBox="1">
            <a:spLocks noChangeArrowheads="1"/>
          </p:cNvSpPr>
          <p:nvPr/>
        </p:nvSpPr>
        <p:spPr bwMode="auto">
          <a:xfrm>
            <a:off x="6524625" y="3238500"/>
            <a:ext cx="2047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kumimoji="1" lang="en-US" altLang="zh-CN" sz="1600">
                <a:cs typeface="Arial" panose="020B0604020202020204" pitchFamily="34" charset="0"/>
              </a:rPr>
              <a:t>UrQMD</a:t>
            </a:r>
            <a:r>
              <a:rPr kumimoji="1" lang="zh-CN" altLang="en-US" sz="1600">
                <a:cs typeface="Arial" panose="020B0604020202020204" pitchFamily="34" charset="0"/>
              </a:rPr>
              <a:t> </a:t>
            </a:r>
            <a:r>
              <a:rPr kumimoji="1" lang="en-US" altLang="zh-CN" sz="1600">
                <a:cs typeface="Arial" panose="020B0604020202020204" pitchFamily="34" charset="0"/>
              </a:rPr>
              <a:t>and</a:t>
            </a:r>
            <a:r>
              <a:rPr kumimoji="1" lang="zh-CN" altLang="en-US" sz="1600">
                <a:cs typeface="Arial" panose="020B0604020202020204" pitchFamily="34" charset="0"/>
              </a:rPr>
              <a:t> </a:t>
            </a:r>
            <a:r>
              <a:rPr kumimoji="1" lang="en-US" altLang="zh-CN" sz="1600">
                <a:cs typeface="Arial" panose="020B0604020202020204" pitchFamily="34" charset="0"/>
              </a:rPr>
              <a:t>AMPT </a:t>
            </a:r>
          </a:p>
        </p:txBody>
      </p:sp>
      <p:pic>
        <p:nvPicPr>
          <p:cNvPr id="24" name="Picture 39">
            <a:extLst>
              <a:ext uri="{FF2B5EF4-FFF2-40B4-BE49-F238E27FC236}">
                <a16:creationId xmlns:a16="http://schemas.microsoft.com/office/drawing/2014/main" id="{CD5F3679-9948-7C4C-8683-8C0FCA24949B}"/>
              </a:ext>
            </a:extLst>
          </p:cNvPr>
          <p:cNvPicPr>
            <a:picLocks noChangeAspect="1"/>
          </p:cNvPicPr>
          <p:nvPr/>
        </p:nvPicPr>
        <p:blipFill>
          <a:blip r:embed="rId7"/>
          <a:stretch>
            <a:fillRect/>
          </a:stretch>
        </p:blipFill>
        <p:spPr>
          <a:xfrm>
            <a:off x="2719388" y="711200"/>
            <a:ext cx="2047875" cy="896938"/>
          </a:xfrm>
          <a:prstGeom prst="rect">
            <a:avLst/>
          </a:prstGeom>
          <a:solidFill>
            <a:schemeClr val="accent6">
              <a:lumMod val="20000"/>
              <a:lumOff val="80000"/>
            </a:schemeClr>
          </a:solidFill>
          <a:ln w="34925">
            <a:noFill/>
          </a:ln>
        </p:spPr>
      </p:pic>
      <p:grpSp>
        <p:nvGrpSpPr>
          <p:cNvPr id="160778" name="Group 20">
            <a:extLst>
              <a:ext uri="{FF2B5EF4-FFF2-40B4-BE49-F238E27FC236}">
                <a16:creationId xmlns:a16="http://schemas.microsoft.com/office/drawing/2014/main" id="{E61FBB94-4CC4-0D49-B1B9-52E2927AFC75}"/>
              </a:ext>
            </a:extLst>
          </p:cNvPr>
          <p:cNvGrpSpPr>
            <a:grpSpLocks/>
          </p:cNvGrpSpPr>
          <p:nvPr/>
        </p:nvGrpSpPr>
        <p:grpSpPr bwMode="auto">
          <a:xfrm>
            <a:off x="5299075" y="635000"/>
            <a:ext cx="3060700" cy="1731963"/>
            <a:chOff x="128264" y="4355223"/>
            <a:chExt cx="3923378" cy="2496324"/>
          </a:xfrm>
        </p:grpSpPr>
        <p:grpSp>
          <p:nvGrpSpPr>
            <p:cNvPr id="160780" name="Group 23">
              <a:extLst>
                <a:ext uri="{FF2B5EF4-FFF2-40B4-BE49-F238E27FC236}">
                  <a16:creationId xmlns:a16="http://schemas.microsoft.com/office/drawing/2014/main" id="{95EE5A02-935C-9D45-AC6D-4A44B20511F6}"/>
                </a:ext>
              </a:extLst>
            </p:cNvPr>
            <p:cNvGrpSpPr>
              <a:grpSpLocks/>
            </p:cNvGrpSpPr>
            <p:nvPr/>
          </p:nvGrpSpPr>
          <p:grpSpPr bwMode="auto">
            <a:xfrm>
              <a:off x="437402" y="4355223"/>
              <a:ext cx="3614240" cy="2496324"/>
              <a:chOff x="4786960" y="2835191"/>
              <a:chExt cx="3915377" cy="2660278"/>
            </a:xfrm>
          </p:grpSpPr>
          <p:grpSp>
            <p:nvGrpSpPr>
              <p:cNvPr id="160783" name="Group 26">
                <a:extLst>
                  <a:ext uri="{FF2B5EF4-FFF2-40B4-BE49-F238E27FC236}">
                    <a16:creationId xmlns:a16="http://schemas.microsoft.com/office/drawing/2014/main" id="{331F2F0C-A0C0-B54D-8F30-0987E71A3502}"/>
                  </a:ext>
                </a:extLst>
              </p:cNvPr>
              <p:cNvGrpSpPr>
                <a:grpSpLocks/>
              </p:cNvGrpSpPr>
              <p:nvPr/>
            </p:nvGrpSpPr>
            <p:grpSpPr bwMode="auto">
              <a:xfrm>
                <a:off x="4786960" y="2835191"/>
                <a:ext cx="3915377" cy="2660278"/>
                <a:chOff x="4276931" y="1081990"/>
                <a:chExt cx="3915377" cy="2660277"/>
              </a:xfrm>
            </p:grpSpPr>
            <p:pic>
              <p:nvPicPr>
                <p:cNvPr id="160785" name="Picture 28">
                  <a:extLst>
                    <a:ext uri="{FF2B5EF4-FFF2-40B4-BE49-F238E27FC236}">
                      <a16:creationId xmlns:a16="http://schemas.microsoft.com/office/drawing/2014/main" id="{FF7E59B8-4D00-3F48-BBED-7B21B2342E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6931" y="1081990"/>
                  <a:ext cx="3915377" cy="260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86" name="Picture 29">
                  <a:extLst>
                    <a:ext uri="{FF2B5EF4-FFF2-40B4-BE49-F238E27FC236}">
                      <a16:creationId xmlns:a16="http://schemas.microsoft.com/office/drawing/2014/main" id="{F3778FF9-B7DC-5945-9A66-D493D2A1CC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44741" y="3382438"/>
                  <a:ext cx="1467930" cy="359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0784" name="TextBox 27">
                <a:extLst>
                  <a:ext uri="{FF2B5EF4-FFF2-40B4-BE49-F238E27FC236}">
                    <a16:creationId xmlns:a16="http://schemas.microsoft.com/office/drawing/2014/main" id="{4914DB2F-21B6-904E-957D-7DD344BBDEF2}"/>
                  </a:ext>
                </a:extLst>
              </p:cNvPr>
              <p:cNvSpPr txBox="1">
                <a:spLocks noChangeArrowheads="1"/>
              </p:cNvSpPr>
              <p:nvPr/>
            </p:nvSpPr>
            <p:spPr bwMode="auto">
              <a:xfrm>
                <a:off x="4912862" y="2921850"/>
                <a:ext cx="1145050" cy="491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zh-CN" altLang="en-US" sz="2400">
                    <a:latin typeface="Kaiti TC" panose="02010600040101010101" pitchFamily="2" charset="-120"/>
                    <a:ea typeface="Kaiti TC" panose="02010600040101010101" pitchFamily="2" charset="-120"/>
                  </a:rPr>
                  <a:t> 𝜅𝝈</a:t>
                </a:r>
                <a:r>
                  <a:rPr lang="en-US" altLang="zh-CN" sz="2400" baseline="30000">
                    <a:latin typeface="Kaiti TC" panose="02010600040101010101" pitchFamily="2" charset="-120"/>
                    <a:ea typeface="Kaiti TC" panose="02010600040101010101" pitchFamily="2" charset="-120"/>
                  </a:rPr>
                  <a:t>2</a:t>
                </a:r>
                <a:endParaRPr lang="en-US" altLang="zh-CN" sz="2400">
                  <a:latin typeface="Kaiti TC" panose="02010600040101010101" pitchFamily="2" charset="-120"/>
                  <a:ea typeface="Kaiti TC" panose="02010600040101010101" pitchFamily="2" charset="-120"/>
                </a:endParaRPr>
              </a:p>
            </p:txBody>
          </p:sp>
        </p:grpSp>
        <p:sp>
          <p:nvSpPr>
            <p:cNvPr id="160781" name="TextBox 24">
              <a:extLst>
                <a:ext uri="{FF2B5EF4-FFF2-40B4-BE49-F238E27FC236}">
                  <a16:creationId xmlns:a16="http://schemas.microsoft.com/office/drawing/2014/main" id="{91EBDD02-CD77-0D48-B2EC-4D8F95A66E44}"/>
                </a:ext>
              </a:extLst>
            </p:cNvPr>
            <p:cNvSpPr txBox="1">
              <a:spLocks noChangeArrowheads="1"/>
            </p:cNvSpPr>
            <p:nvPr/>
          </p:nvSpPr>
          <p:spPr bwMode="auto">
            <a:xfrm>
              <a:off x="128264" y="5334000"/>
              <a:ext cx="3289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en-US" altLang="zh-CN" sz="2400" b="1">
                  <a:latin typeface="Kaiti TC" panose="02010600040101010101" pitchFamily="2" charset="-120"/>
                  <a:ea typeface="Kaiti TC" panose="02010600040101010101" pitchFamily="2" charset="-120"/>
                </a:rPr>
                <a:t>1</a:t>
              </a:r>
            </a:p>
          </p:txBody>
        </p:sp>
        <p:sp>
          <p:nvSpPr>
            <p:cNvPr id="160782" name="TextBox 25">
              <a:extLst>
                <a:ext uri="{FF2B5EF4-FFF2-40B4-BE49-F238E27FC236}">
                  <a16:creationId xmlns:a16="http://schemas.microsoft.com/office/drawing/2014/main" id="{B874D56D-E081-124B-BCDE-6A76579BF51F}"/>
                </a:ext>
              </a:extLst>
            </p:cNvPr>
            <p:cNvSpPr txBox="1">
              <a:spLocks noChangeArrowheads="1"/>
            </p:cNvSpPr>
            <p:nvPr/>
          </p:nvSpPr>
          <p:spPr bwMode="auto">
            <a:xfrm>
              <a:off x="152400" y="6243935"/>
              <a:ext cx="3289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en-US" altLang="zh-CN" sz="2400" b="1">
                  <a:latin typeface="Kaiti TC" panose="02010600040101010101" pitchFamily="2" charset="-120"/>
                  <a:ea typeface="Kaiti TC" panose="02010600040101010101" pitchFamily="2" charset="-120"/>
                </a:rPr>
                <a:t>0</a:t>
              </a:r>
            </a:p>
          </p:txBody>
        </p:sp>
      </p:grpSp>
      <p:sp>
        <p:nvSpPr>
          <p:cNvPr id="160779" name="文本框 26">
            <a:extLst>
              <a:ext uri="{FF2B5EF4-FFF2-40B4-BE49-F238E27FC236}">
                <a16:creationId xmlns:a16="http://schemas.microsoft.com/office/drawing/2014/main" id="{53004BC9-D5F1-3A4C-9CD9-382D9B2EA0D5}"/>
              </a:ext>
            </a:extLst>
          </p:cNvPr>
          <p:cNvSpPr txBox="1">
            <a:spLocks noChangeArrowheads="1"/>
          </p:cNvSpPr>
          <p:nvPr/>
        </p:nvSpPr>
        <p:spPr bwMode="auto">
          <a:xfrm>
            <a:off x="2684463" y="6167438"/>
            <a:ext cx="26003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kumimoji="1" lang="en-US" altLang="zh-CN" sz="1600" b="1">
                <a:solidFill>
                  <a:srgbClr val="FF0000"/>
                </a:solidFill>
              </a:rPr>
              <a:t>BESII : </a:t>
            </a:r>
            <a:r>
              <a:rPr kumimoji="1" lang="zh-CN" altLang="en-US" sz="1600" b="1">
                <a:solidFill>
                  <a:srgbClr val="FF0000"/>
                </a:solidFill>
              </a:rPr>
              <a:t>低能量点的精确测量</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38" descr="tmu_dl_mar2014.eps">
            <a:extLst>
              <a:ext uri="{FF2B5EF4-FFF2-40B4-BE49-F238E27FC236}">
                <a16:creationId xmlns:a16="http://schemas.microsoft.com/office/drawing/2014/main" id="{8C0899ED-F20E-F449-9252-173C37F5857E}"/>
              </a:ext>
            </a:extLst>
          </p:cNvPr>
          <p:cNvPicPr>
            <a:picLocks noChangeAspect="1"/>
          </p:cNvPicPr>
          <p:nvPr/>
        </p:nvPicPr>
        <p:blipFill>
          <a:blip r:embed="rId3">
            <a:extLst>
              <a:ext uri="{28A0092B-C50C-407E-A947-70E740481C1C}">
                <a14:useLocalDpi xmlns:a14="http://schemas.microsoft.com/office/drawing/2010/main" val="0"/>
              </a:ext>
            </a:extLst>
          </a:blip>
          <a:srcRect l="2048" t="10175" r="2885" b="6410"/>
          <a:stretch>
            <a:fillRect/>
          </a:stretch>
        </p:blipFill>
        <p:spPr bwMode="auto">
          <a:xfrm>
            <a:off x="1066800" y="1757363"/>
            <a:ext cx="6400800" cy="458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 name="Rounded Rectangle 143">
            <a:extLst>
              <a:ext uri="{FF2B5EF4-FFF2-40B4-BE49-F238E27FC236}">
                <a16:creationId xmlns:a16="http://schemas.microsoft.com/office/drawing/2014/main" id="{0BB5FF99-5EB8-014E-9E8E-06A831D714BA}"/>
              </a:ext>
            </a:extLst>
          </p:cNvPr>
          <p:cNvSpPr>
            <a:spLocks noChangeArrowheads="1"/>
          </p:cNvSpPr>
          <p:nvPr/>
        </p:nvSpPr>
        <p:spPr bwMode="auto">
          <a:xfrm>
            <a:off x="3124200" y="838200"/>
            <a:ext cx="2225675" cy="742950"/>
          </a:xfrm>
          <a:prstGeom prst="roundRect">
            <a:avLst>
              <a:gd name="adj" fmla="val 16667"/>
            </a:avLst>
          </a:prstGeom>
          <a:gradFill rotWithShape="1">
            <a:gsLst>
              <a:gs pos="0">
                <a:srgbClr val="3F80CD"/>
              </a:gs>
              <a:gs pos="100000">
                <a:srgbClr val="9BC1FF"/>
              </a:gs>
            </a:gsLst>
            <a:lin ang="16200000"/>
          </a:gradFill>
          <a:ln w="9525">
            <a:solidFill>
              <a:srgbClr val="4A7EBB"/>
            </a:solidFill>
            <a:round/>
            <a:headEnd/>
            <a:tailEnd/>
          </a:ln>
          <a:effectLst>
            <a:outerShdw blurRad="63500" dist="23000" dir="5400000" rotWithShape="0">
              <a:srgbClr val="000000">
                <a:alpha val="34999"/>
              </a:srgbClr>
            </a:outerShdw>
          </a:effectLst>
        </p:spPr>
        <p:txBody>
          <a:bodyPr anchor="ctr"/>
          <a:lstStyle/>
          <a:p>
            <a:pPr algn="ctr" eaLnBrk="1" hangingPunct="1">
              <a:spcBef>
                <a:spcPct val="20000"/>
              </a:spcBef>
              <a:buFontTx/>
              <a:buChar char="•"/>
              <a:defRPr/>
            </a:pPr>
            <a:endParaRPr lang="en-US" altLang="zh-CN">
              <a:solidFill>
                <a:srgbClr val="FFFFFF"/>
              </a:solidFill>
              <a:latin typeface="Arial" charset="0"/>
              <a:ea typeface="宋体" charset="0"/>
            </a:endParaRPr>
          </a:p>
        </p:txBody>
      </p:sp>
      <p:sp>
        <p:nvSpPr>
          <p:cNvPr id="110" name="Oval 109">
            <a:extLst>
              <a:ext uri="{FF2B5EF4-FFF2-40B4-BE49-F238E27FC236}">
                <a16:creationId xmlns:a16="http://schemas.microsoft.com/office/drawing/2014/main" id="{A77B1C49-87B5-384F-8E3C-EE5410527667}"/>
              </a:ext>
            </a:extLst>
          </p:cNvPr>
          <p:cNvSpPr>
            <a:spLocks noChangeArrowheads="1"/>
          </p:cNvSpPr>
          <p:nvPr/>
        </p:nvSpPr>
        <p:spPr bwMode="auto">
          <a:xfrm>
            <a:off x="3262313" y="936625"/>
            <a:ext cx="457200" cy="488950"/>
          </a:xfrm>
          <a:prstGeom prst="ellipse">
            <a:avLst/>
          </a:prstGeom>
          <a:solidFill>
            <a:srgbClr val="FF0000"/>
          </a:solidFill>
          <a:ln w="9525">
            <a:solidFill>
              <a:srgbClr val="4A7EBB"/>
            </a:solidFill>
            <a:round/>
            <a:headEnd/>
            <a:tailEnd/>
          </a:ln>
          <a:effectLst>
            <a:outerShdw blurRad="63500" dist="23000" dir="5400000" rotWithShape="0">
              <a:srgbClr val="000000">
                <a:alpha val="34999"/>
              </a:srgbClr>
            </a:outerShdw>
          </a:effectLst>
        </p:spPr>
        <p:txBody>
          <a:bodyPr anchor="ctr"/>
          <a:lstStyle/>
          <a:p>
            <a:pPr algn="ctr" eaLnBrk="1" hangingPunct="1">
              <a:spcBef>
                <a:spcPct val="20000"/>
              </a:spcBef>
              <a:buFontTx/>
              <a:buChar char="•"/>
              <a:defRPr/>
            </a:pPr>
            <a:endParaRPr lang="en-US" altLang="zh-CN">
              <a:solidFill>
                <a:srgbClr val="FFFFFF"/>
              </a:solidFill>
              <a:latin typeface="Arial" charset="0"/>
              <a:ea typeface="宋体" charset="0"/>
            </a:endParaRPr>
          </a:p>
        </p:txBody>
      </p:sp>
      <p:sp>
        <p:nvSpPr>
          <p:cNvPr id="114692" name="TextBox 110">
            <a:extLst>
              <a:ext uri="{FF2B5EF4-FFF2-40B4-BE49-F238E27FC236}">
                <a16:creationId xmlns:a16="http://schemas.microsoft.com/office/drawing/2014/main" id="{F6B637A4-5DC3-7C4D-85D9-FA01C792C0FB}"/>
              </a:ext>
            </a:extLst>
          </p:cNvPr>
          <p:cNvSpPr txBox="1">
            <a:spLocks noChangeArrowheads="1"/>
          </p:cNvSpPr>
          <p:nvPr/>
        </p:nvSpPr>
        <p:spPr bwMode="auto">
          <a:xfrm>
            <a:off x="3290888" y="993775"/>
            <a:ext cx="5191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000" b="1">
                <a:solidFill>
                  <a:srgbClr val="FFFF00"/>
                </a:solidFill>
                <a:latin typeface="Arial Black" panose="020B0604020202020204" pitchFamily="34" charset="0"/>
              </a:rPr>
              <a:t>2</a:t>
            </a:r>
          </a:p>
        </p:txBody>
      </p:sp>
      <p:cxnSp>
        <p:nvCxnSpPr>
          <p:cNvPr id="131" name="Straight Arrow Connector 130">
            <a:extLst>
              <a:ext uri="{FF2B5EF4-FFF2-40B4-BE49-F238E27FC236}">
                <a16:creationId xmlns:a16="http://schemas.microsoft.com/office/drawing/2014/main" id="{97A486DE-908B-9645-8032-FFA6D23B7CC2}"/>
              </a:ext>
            </a:extLst>
          </p:cNvPr>
          <p:cNvCxnSpPr>
            <a:cxnSpLocks noChangeShapeType="1"/>
            <a:stCxn id="118" idx="0"/>
            <a:endCxn id="110" idx="4"/>
          </p:cNvCxnSpPr>
          <p:nvPr/>
        </p:nvCxnSpPr>
        <p:spPr bwMode="auto">
          <a:xfrm rot="5400000" flipH="1" flipV="1">
            <a:off x="2855119" y="1847056"/>
            <a:ext cx="1057275" cy="214313"/>
          </a:xfrm>
          <a:prstGeom prst="straightConnector1">
            <a:avLst/>
          </a:prstGeom>
          <a:noFill/>
          <a:ln w="38100">
            <a:solidFill>
              <a:srgbClr val="9BBB59"/>
            </a:solidFill>
            <a:round/>
            <a:headEnd/>
            <a:tailEnd type="arrow" w="med" len="med"/>
          </a:ln>
          <a:effectLst>
            <a:outerShdw blurRad="63500" dist="23000" dir="5400000" rotWithShape="0">
              <a:srgbClr val="000000">
                <a:alpha val="34999"/>
              </a:srgbClr>
            </a:outerShdw>
          </a:effectLst>
        </p:spPr>
      </p:cxnSp>
      <p:sp>
        <p:nvSpPr>
          <p:cNvPr id="114694" name="TextBox 139">
            <a:extLst>
              <a:ext uri="{FF2B5EF4-FFF2-40B4-BE49-F238E27FC236}">
                <a16:creationId xmlns:a16="http://schemas.microsoft.com/office/drawing/2014/main" id="{BB576655-13A3-DE4A-AE73-392B80D8FC6E}"/>
              </a:ext>
            </a:extLst>
          </p:cNvPr>
          <p:cNvSpPr txBox="1">
            <a:spLocks noChangeArrowheads="1"/>
          </p:cNvSpPr>
          <p:nvPr/>
        </p:nvSpPr>
        <p:spPr bwMode="auto">
          <a:xfrm>
            <a:off x="3770313" y="900113"/>
            <a:ext cx="153987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000">
                <a:solidFill>
                  <a:srgbClr val="800000"/>
                </a:solidFill>
                <a:ea typeface="华文宋体" panose="02010600040101010101" pitchFamily="2" charset="-122"/>
              </a:rPr>
              <a:t>QCD</a:t>
            </a:r>
            <a:r>
              <a:rPr kumimoji="0" lang="zh-CN" altLang="en-US" sz="2000" b="1">
                <a:solidFill>
                  <a:srgbClr val="800000"/>
                </a:solidFill>
                <a:latin typeface="宋体" panose="02010600030101010101" pitchFamily="2" charset="-122"/>
              </a:rPr>
              <a:t>临界点</a:t>
            </a:r>
            <a:endParaRPr kumimoji="0" lang="en-US" altLang="zh-CN" sz="2000" b="1">
              <a:solidFill>
                <a:srgbClr val="800000"/>
              </a:solidFill>
              <a:latin typeface="宋体" panose="02010600030101010101" pitchFamily="2" charset="-122"/>
            </a:endParaRPr>
          </a:p>
          <a:p>
            <a:pPr eaLnBrk="1" hangingPunct="1">
              <a:buFontTx/>
              <a:buNone/>
            </a:pPr>
            <a:r>
              <a:rPr kumimoji="0" lang="en-US" altLang="zh-CN" sz="1600" b="1" i="1">
                <a:solidFill>
                  <a:srgbClr val="FF0000"/>
                </a:solidFill>
                <a:latin typeface="Arial Black" panose="020B0604020202020204" pitchFamily="34" charset="0"/>
              </a:rPr>
              <a:t>RHIC</a:t>
            </a:r>
            <a:r>
              <a:rPr kumimoji="0" lang="en-US" altLang="zh-CN" sz="1600" b="1" i="1">
                <a:solidFill>
                  <a:srgbClr val="FF0000"/>
                </a:solidFill>
              </a:rPr>
              <a:t>, </a:t>
            </a:r>
            <a:r>
              <a:rPr kumimoji="0" lang="en-US" altLang="zh-CN" sz="1600" b="1" i="1">
                <a:solidFill>
                  <a:srgbClr val="800000"/>
                </a:solidFill>
                <a:ea typeface="黑体" panose="02010609060101010101" pitchFamily="49" charset="-122"/>
              </a:rPr>
              <a:t>FAIR</a:t>
            </a:r>
            <a:endParaRPr kumimoji="0" lang="en-US" altLang="zh-CN" sz="1600" b="1" i="1">
              <a:solidFill>
                <a:srgbClr val="800000"/>
              </a:solidFill>
            </a:endParaRPr>
          </a:p>
        </p:txBody>
      </p:sp>
      <p:sp>
        <p:nvSpPr>
          <p:cNvPr id="35" name="Rounded Rectangle 34">
            <a:extLst>
              <a:ext uri="{FF2B5EF4-FFF2-40B4-BE49-F238E27FC236}">
                <a16:creationId xmlns:a16="http://schemas.microsoft.com/office/drawing/2014/main" id="{90BE4811-067F-CB4B-8F98-0D66723DC78F}"/>
              </a:ext>
            </a:extLst>
          </p:cNvPr>
          <p:cNvSpPr>
            <a:spLocks noChangeArrowheads="1"/>
          </p:cNvSpPr>
          <p:nvPr/>
        </p:nvSpPr>
        <p:spPr bwMode="auto">
          <a:xfrm>
            <a:off x="784225" y="841375"/>
            <a:ext cx="2225675" cy="742950"/>
          </a:xfrm>
          <a:prstGeom prst="roundRect">
            <a:avLst>
              <a:gd name="adj" fmla="val 16667"/>
            </a:avLst>
          </a:prstGeom>
          <a:gradFill rotWithShape="1">
            <a:gsLst>
              <a:gs pos="0">
                <a:srgbClr val="3F80CD"/>
              </a:gs>
              <a:gs pos="100000">
                <a:srgbClr val="9BC1FF"/>
              </a:gs>
            </a:gsLst>
            <a:lin ang="16200000"/>
          </a:gradFill>
          <a:ln w="9525">
            <a:solidFill>
              <a:srgbClr val="4A7EBB"/>
            </a:solidFill>
            <a:round/>
            <a:headEnd/>
            <a:tailEnd/>
          </a:ln>
          <a:effectLst>
            <a:outerShdw blurRad="63500" dist="23000" dir="5400000" rotWithShape="0">
              <a:srgbClr val="000000">
                <a:alpha val="34999"/>
              </a:srgbClr>
            </a:outerShdw>
          </a:effectLst>
        </p:spPr>
        <p:txBody>
          <a:bodyPr anchor="ctr"/>
          <a:lstStyle/>
          <a:p>
            <a:pPr algn="ctr" eaLnBrk="1" hangingPunct="1">
              <a:spcBef>
                <a:spcPct val="20000"/>
              </a:spcBef>
              <a:buFontTx/>
              <a:buChar char="•"/>
              <a:defRPr/>
            </a:pPr>
            <a:endParaRPr lang="en-US" altLang="zh-CN">
              <a:solidFill>
                <a:srgbClr val="FFFFFF"/>
              </a:solidFill>
              <a:latin typeface="Arial" charset="0"/>
              <a:ea typeface="宋体" charset="0"/>
            </a:endParaRPr>
          </a:p>
        </p:txBody>
      </p:sp>
      <p:sp>
        <p:nvSpPr>
          <p:cNvPr id="120" name="Oval 119">
            <a:extLst>
              <a:ext uri="{FF2B5EF4-FFF2-40B4-BE49-F238E27FC236}">
                <a16:creationId xmlns:a16="http://schemas.microsoft.com/office/drawing/2014/main" id="{65D6F023-98A2-CB4F-A2BE-A40AD8FD863C}"/>
              </a:ext>
            </a:extLst>
          </p:cNvPr>
          <p:cNvSpPr>
            <a:spLocks noChangeArrowheads="1"/>
          </p:cNvSpPr>
          <p:nvPr/>
        </p:nvSpPr>
        <p:spPr bwMode="auto">
          <a:xfrm>
            <a:off x="4114800" y="2743200"/>
            <a:ext cx="457200" cy="488950"/>
          </a:xfrm>
          <a:prstGeom prst="ellipse">
            <a:avLst/>
          </a:prstGeom>
          <a:solidFill>
            <a:srgbClr val="FF0000"/>
          </a:solidFill>
          <a:ln w="9525">
            <a:solidFill>
              <a:srgbClr val="4A7EBB"/>
            </a:solidFill>
            <a:round/>
            <a:headEnd/>
            <a:tailEnd/>
          </a:ln>
          <a:effectLst>
            <a:outerShdw blurRad="63500" dist="23000" dir="5400000" rotWithShape="0">
              <a:srgbClr val="000000">
                <a:alpha val="34999"/>
              </a:srgbClr>
            </a:outerShdw>
          </a:effectLst>
        </p:spPr>
        <p:txBody>
          <a:bodyPr anchor="ctr"/>
          <a:lstStyle/>
          <a:p>
            <a:pPr algn="ctr" eaLnBrk="1" hangingPunct="1">
              <a:spcBef>
                <a:spcPct val="20000"/>
              </a:spcBef>
              <a:buFontTx/>
              <a:buChar char="•"/>
              <a:defRPr/>
            </a:pPr>
            <a:endParaRPr lang="en-US" altLang="zh-CN">
              <a:solidFill>
                <a:srgbClr val="FFFFFF"/>
              </a:solidFill>
              <a:latin typeface="Arial" charset="0"/>
              <a:ea typeface="宋体" charset="0"/>
            </a:endParaRPr>
          </a:p>
        </p:txBody>
      </p:sp>
      <p:sp>
        <p:nvSpPr>
          <p:cNvPr id="114697" name="TextBox 120">
            <a:extLst>
              <a:ext uri="{FF2B5EF4-FFF2-40B4-BE49-F238E27FC236}">
                <a16:creationId xmlns:a16="http://schemas.microsoft.com/office/drawing/2014/main" id="{8C8E595A-5E7B-4045-B4AF-2776767C42E9}"/>
              </a:ext>
            </a:extLst>
          </p:cNvPr>
          <p:cNvSpPr txBox="1">
            <a:spLocks noChangeArrowheads="1"/>
          </p:cNvSpPr>
          <p:nvPr/>
        </p:nvSpPr>
        <p:spPr bwMode="auto">
          <a:xfrm>
            <a:off x="4191000" y="2800350"/>
            <a:ext cx="53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000" b="1">
                <a:solidFill>
                  <a:srgbClr val="FFFF00"/>
                </a:solidFill>
                <a:latin typeface="Arial Black" panose="020B0604020202020204" pitchFamily="34" charset="0"/>
              </a:rPr>
              <a:t>3</a:t>
            </a:r>
          </a:p>
        </p:txBody>
      </p:sp>
      <p:grpSp>
        <p:nvGrpSpPr>
          <p:cNvPr id="114698" name="Group 151">
            <a:extLst>
              <a:ext uri="{FF2B5EF4-FFF2-40B4-BE49-F238E27FC236}">
                <a16:creationId xmlns:a16="http://schemas.microsoft.com/office/drawing/2014/main" id="{21F759C9-78B1-4A42-9759-A945827E1960}"/>
              </a:ext>
            </a:extLst>
          </p:cNvPr>
          <p:cNvGrpSpPr>
            <a:grpSpLocks/>
          </p:cNvGrpSpPr>
          <p:nvPr/>
        </p:nvGrpSpPr>
        <p:grpSpPr bwMode="auto">
          <a:xfrm>
            <a:off x="4505325" y="838200"/>
            <a:ext cx="3478213" cy="1976438"/>
            <a:chOff x="4581245" y="1210270"/>
            <a:chExt cx="3478068" cy="1976542"/>
          </a:xfrm>
        </p:grpSpPr>
        <p:sp>
          <p:nvSpPr>
            <p:cNvPr id="147" name="Rounded Rectangle 146">
              <a:extLst>
                <a:ext uri="{FF2B5EF4-FFF2-40B4-BE49-F238E27FC236}">
                  <a16:creationId xmlns:a16="http://schemas.microsoft.com/office/drawing/2014/main" id="{C96A72C6-378C-574B-A7C8-50CC4EC37C2A}"/>
                </a:ext>
              </a:extLst>
            </p:cNvPr>
            <p:cNvSpPr>
              <a:spLocks noChangeArrowheads="1"/>
            </p:cNvSpPr>
            <p:nvPr/>
          </p:nvSpPr>
          <p:spPr bwMode="auto">
            <a:xfrm>
              <a:off x="5638476" y="1210270"/>
              <a:ext cx="2420837" cy="762040"/>
            </a:xfrm>
            <a:prstGeom prst="roundRect">
              <a:avLst>
                <a:gd name="adj" fmla="val 16667"/>
              </a:avLst>
            </a:prstGeom>
            <a:gradFill rotWithShape="1">
              <a:gsLst>
                <a:gs pos="0">
                  <a:srgbClr val="3F80CD"/>
                </a:gs>
                <a:gs pos="100000">
                  <a:srgbClr val="9BC1FF"/>
                </a:gs>
              </a:gsLst>
              <a:lin ang="16200000"/>
            </a:gradFill>
            <a:ln w="9525">
              <a:solidFill>
                <a:srgbClr val="4A7EBB"/>
              </a:solidFill>
              <a:round/>
              <a:headEnd/>
              <a:tailEnd/>
            </a:ln>
            <a:effectLst>
              <a:outerShdw blurRad="63500" dist="23000" dir="5400000" rotWithShape="0">
                <a:srgbClr val="000000">
                  <a:alpha val="34999"/>
                </a:srgbClr>
              </a:outerShdw>
            </a:effectLst>
          </p:spPr>
          <p:txBody>
            <a:bodyPr anchor="ctr"/>
            <a:lstStyle/>
            <a:p>
              <a:pPr algn="ctr" eaLnBrk="1" hangingPunct="1">
                <a:spcBef>
                  <a:spcPct val="20000"/>
                </a:spcBef>
                <a:buFontTx/>
                <a:buChar char="•"/>
                <a:defRPr/>
              </a:pPr>
              <a:endParaRPr lang="en-US" altLang="zh-CN">
                <a:solidFill>
                  <a:srgbClr val="FFFFFF"/>
                </a:solidFill>
                <a:latin typeface="Arial" charset="0"/>
                <a:ea typeface="宋体" charset="0"/>
              </a:endParaRPr>
            </a:p>
          </p:txBody>
        </p:sp>
        <p:sp>
          <p:nvSpPr>
            <p:cNvPr id="114" name="Oval 113">
              <a:extLst>
                <a:ext uri="{FF2B5EF4-FFF2-40B4-BE49-F238E27FC236}">
                  <a16:creationId xmlns:a16="http://schemas.microsoft.com/office/drawing/2014/main" id="{2A3708DB-C083-BC45-B0FC-7B4027232D57}"/>
                </a:ext>
              </a:extLst>
            </p:cNvPr>
            <p:cNvSpPr>
              <a:spLocks noChangeArrowheads="1"/>
            </p:cNvSpPr>
            <p:nvPr/>
          </p:nvSpPr>
          <p:spPr bwMode="auto">
            <a:xfrm>
              <a:off x="5714673" y="1334102"/>
              <a:ext cx="457181" cy="488976"/>
            </a:xfrm>
            <a:prstGeom prst="ellipse">
              <a:avLst/>
            </a:prstGeom>
            <a:solidFill>
              <a:srgbClr val="FF0000"/>
            </a:solidFill>
            <a:ln w="9525">
              <a:solidFill>
                <a:srgbClr val="4A7EBB"/>
              </a:solidFill>
              <a:round/>
              <a:headEnd/>
              <a:tailEnd/>
            </a:ln>
            <a:effectLst>
              <a:outerShdw blurRad="63500" dist="23000" dir="5400000" rotWithShape="0">
                <a:srgbClr val="000000">
                  <a:alpha val="34999"/>
                </a:srgbClr>
              </a:outerShdw>
            </a:effectLst>
          </p:spPr>
          <p:txBody>
            <a:bodyPr anchor="ctr"/>
            <a:lstStyle/>
            <a:p>
              <a:pPr algn="ctr" eaLnBrk="1" hangingPunct="1">
                <a:spcBef>
                  <a:spcPct val="20000"/>
                </a:spcBef>
                <a:buFontTx/>
                <a:buChar char="•"/>
                <a:defRPr/>
              </a:pPr>
              <a:endParaRPr lang="en-US" altLang="zh-CN">
                <a:solidFill>
                  <a:srgbClr val="FFFFFF"/>
                </a:solidFill>
                <a:latin typeface="Arial" charset="0"/>
                <a:ea typeface="宋体" charset="0"/>
              </a:endParaRPr>
            </a:p>
          </p:txBody>
        </p:sp>
        <p:sp>
          <p:nvSpPr>
            <p:cNvPr id="114720" name="TextBox 114">
              <a:extLst>
                <a:ext uri="{FF2B5EF4-FFF2-40B4-BE49-F238E27FC236}">
                  <a16:creationId xmlns:a16="http://schemas.microsoft.com/office/drawing/2014/main" id="{6EAD274E-828B-AE47-B23A-E2CA5B0FB0F3}"/>
                </a:ext>
              </a:extLst>
            </p:cNvPr>
            <p:cNvSpPr txBox="1">
              <a:spLocks noChangeArrowheads="1"/>
            </p:cNvSpPr>
            <p:nvPr/>
          </p:nvSpPr>
          <p:spPr bwMode="auto">
            <a:xfrm>
              <a:off x="5790870" y="1383717"/>
              <a:ext cx="685771" cy="40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zh-CN" altLang="en-US" sz="2000" b="1">
                  <a:solidFill>
                    <a:srgbClr val="FFFF00"/>
                  </a:solidFill>
                  <a:latin typeface="Arial Black" panose="020B0604020202020204" pitchFamily="34" charset="0"/>
                </a:rPr>
                <a:t> </a:t>
              </a:r>
              <a:r>
                <a:rPr kumimoji="0" lang="en-US" altLang="zh-CN" sz="2000" b="1">
                  <a:solidFill>
                    <a:srgbClr val="FFFF00"/>
                  </a:solidFill>
                  <a:latin typeface="Arial Black" panose="020B0604020202020204" pitchFamily="34" charset="0"/>
                </a:rPr>
                <a:t>3</a:t>
              </a:r>
            </a:p>
          </p:txBody>
        </p:sp>
        <p:cxnSp>
          <p:nvCxnSpPr>
            <p:cNvPr id="135" name="Straight Arrow Connector 134">
              <a:extLst>
                <a:ext uri="{FF2B5EF4-FFF2-40B4-BE49-F238E27FC236}">
                  <a16:creationId xmlns:a16="http://schemas.microsoft.com/office/drawing/2014/main" id="{3525635A-08DC-544E-B194-836FB1A06FD6}"/>
                </a:ext>
              </a:extLst>
            </p:cNvPr>
            <p:cNvCxnSpPr>
              <a:cxnSpLocks noChangeShapeType="1"/>
              <a:stCxn id="120" idx="7"/>
            </p:cNvCxnSpPr>
            <p:nvPr/>
          </p:nvCxnSpPr>
          <p:spPr bwMode="auto">
            <a:xfrm rot="5400000" flipH="1" flipV="1">
              <a:off x="4503397" y="1904100"/>
              <a:ext cx="1360560" cy="1204863"/>
            </a:xfrm>
            <a:prstGeom prst="straightConnector1">
              <a:avLst/>
            </a:prstGeom>
            <a:noFill/>
            <a:ln w="38100">
              <a:solidFill>
                <a:srgbClr val="9BBB59"/>
              </a:solidFill>
              <a:round/>
              <a:headEnd/>
              <a:tailEnd type="arrow" w="med" len="med"/>
            </a:ln>
            <a:effectLst>
              <a:outerShdw blurRad="63500" dist="23000" dir="5400000" rotWithShape="0">
                <a:srgbClr val="000000">
                  <a:alpha val="34999"/>
                </a:srgbClr>
              </a:outerShdw>
            </a:effectLst>
          </p:spPr>
        </p:cxnSp>
        <p:sp>
          <p:nvSpPr>
            <p:cNvPr id="114722" name="TextBox 145">
              <a:extLst>
                <a:ext uri="{FF2B5EF4-FFF2-40B4-BE49-F238E27FC236}">
                  <a16:creationId xmlns:a16="http://schemas.microsoft.com/office/drawing/2014/main" id="{6512FD1A-392D-2241-B37F-B0B1FF6DC24D}"/>
                </a:ext>
              </a:extLst>
            </p:cNvPr>
            <p:cNvSpPr txBox="1">
              <a:spLocks noChangeArrowheads="1"/>
            </p:cNvSpPr>
            <p:nvPr/>
          </p:nvSpPr>
          <p:spPr bwMode="auto">
            <a:xfrm>
              <a:off x="6261210" y="1272127"/>
              <a:ext cx="1780456" cy="69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000">
                  <a:solidFill>
                    <a:srgbClr val="800000"/>
                  </a:solidFill>
                  <a:ea typeface="华文宋体" panose="02010600040101010101" pitchFamily="2" charset="-122"/>
                </a:rPr>
                <a:t>QCD</a:t>
              </a:r>
              <a:r>
                <a:rPr kumimoji="0" lang="zh-CN" altLang="en-US" sz="2000" b="1">
                  <a:solidFill>
                    <a:srgbClr val="800000"/>
                  </a:solidFill>
                  <a:latin typeface="华文宋体" panose="02010600040101010101" pitchFamily="2" charset="-122"/>
                  <a:ea typeface="华文宋体" panose="02010600040101010101" pitchFamily="2" charset="-122"/>
                </a:rPr>
                <a:t>相变边界</a:t>
              </a:r>
              <a:endParaRPr kumimoji="0" lang="en-US" altLang="zh-CN" sz="2000" b="1">
                <a:solidFill>
                  <a:srgbClr val="800000"/>
                </a:solidFill>
                <a:latin typeface="华文宋体" panose="02010600040101010101" pitchFamily="2" charset="-122"/>
                <a:ea typeface="华文宋体" panose="02010600040101010101" pitchFamily="2" charset="-122"/>
              </a:endParaRPr>
            </a:p>
            <a:p>
              <a:pPr eaLnBrk="1" hangingPunct="1">
                <a:buFontTx/>
                <a:buNone/>
              </a:pPr>
              <a:r>
                <a:rPr kumimoji="0" lang="en-US" altLang="zh-CN" sz="1600" b="1" i="1">
                  <a:solidFill>
                    <a:srgbClr val="800000"/>
                  </a:solidFill>
                </a:rPr>
                <a:t>FAIR</a:t>
              </a:r>
              <a:r>
                <a:rPr kumimoji="0" lang="en-US" altLang="zh-CN" sz="1600" i="1">
                  <a:solidFill>
                    <a:srgbClr val="800000"/>
                  </a:solidFill>
                </a:rPr>
                <a:t>, </a:t>
              </a:r>
              <a:r>
                <a:rPr kumimoji="0" lang="en-US" altLang="zh-CN" sz="1600" i="1">
                  <a:solidFill>
                    <a:srgbClr val="800000"/>
                  </a:solidFill>
                  <a:ea typeface="黑体" panose="02010609060101010101" pitchFamily="49" charset="-122"/>
                </a:rPr>
                <a:t>CSR</a:t>
              </a:r>
              <a:endParaRPr kumimoji="0" lang="en-US" altLang="zh-CN" sz="1600" i="1">
                <a:solidFill>
                  <a:srgbClr val="800000"/>
                </a:solidFill>
              </a:endParaRPr>
            </a:p>
          </p:txBody>
        </p:sp>
      </p:grpSp>
      <p:sp>
        <p:nvSpPr>
          <p:cNvPr id="114699" name="TextBox 131">
            <a:extLst>
              <a:ext uri="{FF2B5EF4-FFF2-40B4-BE49-F238E27FC236}">
                <a16:creationId xmlns:a16="http://schemas.microsoft.com/office/drawing/2014/main" id="{5EF3F6B6-314F-7C4F-8A37-95D4EBD9B89C}"/>
              </a:ext>
            </a:extLst>
          </p:cNvPr>
          <p:cNvSpPr txBox="1">
            <a:spLocks noChangeArrowheads="1"/>
          </p:cNvSpPr>
          <p:nvPr/>
        </p:nvSpPr>
        <p:spPr bwMode="auto">
          <a:xfrm>
            <a:off x="1244600" y="66548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endParaRPr kumimoji="0" lang="en-US" altLang="zh-CN" sz="2800"/>
          </a:p>
        </p:txBody>
      </p:sp>
      <p:sp>
        <p:nvSpPr>
          <p:cNvPr id="114700" name="TextBox 30">
            <a:extLst>
              <a:ext uri="{FF2B5EF4-FFF2-40B4-BE49-F238E27FC236}">
                <a16:creationId xmlns:a16="http://schemas.microsoft.com/office/drawing/2014/main" id="{0E12744A-636C-E04B-A87D-BF9BC080068D}"/>
              </a:ext>
            </a:extLst>
          </p:cNvPr>
          <p:cNvSpPr txBox="1">
            <a:spLocks noChangeArrowheads="1"/>
          </p:cNvSpPr>
          <p:nvPr/>
        </p:nvSpPr>
        <p:spPr bwMode="auto">
          <a:xfrm>
            <a:off x="457200" y="152400"/>
            <a:ext cx="8343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eaLnBrk="1" hangingPunct="1">
              <a:buFontTx/>
              <a:buNone/>
            </a:pPr>
            <a:r>
              <a:rPr kumimoji="0" lang="zh-CN" altLang="en-US">
                <a:solidFill>
                  <a:srgbClr val="000000"/>
                </a:solidFill>
                <a:latin typeface="宋体" panose="02010600030101010101" pitchFamily="2" charset="-122"/>
              </a:rPr>
              <a:t>高能核核碰撞中的</a:t>
            </a:r>
            <a:r>
              <a:rPr kumimoji="0" lang="en-US" altLang="zh-CN">
                <a:solidFill>
                  <a:srgbClr val="000000"/>
                </a:solidFill>
                <a:ea typeface="黑体" panose="02010609060101010101" pitchFamily="49" charset="-122"/>
              </a:rPr>
              <a:t>QCD</a:t>
            </a:r>
            <a:r>
              <a:rPr kumimoji="0" lang="zh-CN" altLang="en-US">
                <a:solidFill>
                  <a:srgbClr val="000000"/>
                </a:solidFill>
                <a:latin typeface="宋体" panose="02010600030101010101" pitchFamily="2" charset="-122"/>
              </a:rPr>
              <a:t>相结构示意图</a:t>
            </a:r>
            <a:endParaRPr kumimoji="0" lang="en-US" altLang="zh-CN">
              <a:solidFill>
                <a:srgbClr val="000000"/>
              </a:solidFill>
              <a:latin typeface="宋体" panose="02010600030101010101" pitchFamily="2" charset="-122"/>
            </a:endParaRPr>
          </a:p>
        </p:txBody>
      </p:sp>
      <p:sp>
        <p:nvSpPr>
          <p:cNvPr id="116" name="Oval 115">
            <a:extLst>
              <a:ext uri="{FF2B5EF4-FFF2-40B4-BE49-F238E27FC236}">
                <a16:creationId xmlns:a16="http://schemas.microsoft.com/office/drawing/2014/main" id="{37CD55F9-D86D-9143-994D-15141568BC07}"/>
              </a:ext>
            </a:extLst>
          </p:cNvPr>
          <p:cNvSpPr>
            <a:spLocks noChangeArrowheads="1"/>
          </p:cNvSpPr>
          <p:nvPr/>
        </p:nvSpPr>
        <p:spPr bwMode="auto">
          <a:xfrm>
            <a:off x="2133600" y="2416175"/>
            <a:ext cx="457200" cy="487363"/>
          </a:xfrm>
          <a:prstGeom prst="ellipse">
            <a:avLst/>
          </a:prstGeom>
          <a:solidFill>
            <a:srgbClr val="FF0000"/>
          </a:solidFill>
          <a:ln w="9525">
            <a:solidFill>
              <a:srgbClr val="4A7EBB"/>
            </a:solidFill>
            <a:round/>
            <a:headEnd/>
            <a:tailEnd/>
          </a:ln>
          <a:effectLst>
            <a:outerShdw blurRad="63500" dist="23000" dir="5400000" rotWithShape="0">
              <a:srgbClr val="000000">
                <a:alpha val="34999"/>
              </a:srgbClr>
            </a:outerShdw>
          </a:effectLst>
        </p:spPr>
        <p:txBody>
          <a:bodyPr anchor="ctr"/>
          <a:lstStyle/>
          <a:p>
            <a:pPr algn="ctr" eaLnBrk="1" hangingPunct="1">
              <a:spcBef>
                <a:spcPct val="20000"/>
              </a:spcBef>
              <a:buFontTx/>
              <a:buChar char="•"/>
              <a:defRPr/>
            </a:pPr>
            <a:endParaRPr lang="en-US" altLang="zh-CN">
              <a:solidFill>
                <a:srgbClr val="FFFFFF"/>
              </a:solidFill>
              <a:latin typeface="Arial" charset="0"/>
              <a:ea typeface="宋体" charset="0"/>
            </a:endParaRPr>
          </a:p>
        </p:txBody>
      </p:sp>
      <p:sp>
        <p:nvSpPr>
          <p:cNvPr id="114702" name="TextBox 116">
            <a:extLst>
              <a:ext uri="{FF2B5EF4-FFF2-40B4-BE49-F238E27FC236}">
                <a16:creationId xmlns:a16="http://schemas.microsoft.com/office/drawing/2014/main" id="{1B8F2B45-5245-AA41-861A-B96EB8DBE405}"/>
              </a:ext>
            </a:extLst>
          </p:cNvPr>
          <p:cNvSpPr txBox="1">
            <a:spLocks noChangeArrowheads="1"/>
          </p:cNvSpPr>
          <p:nvPr/>
        </p:nvSpPr>
        <p:spPr bwMode="auto">
          <a:xfrm>
            <a:off x="2209800" y="2465388"/>
            <a:ext cx="609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zh-CN" altLang="en-US" sz="2000" b="1">
                <a:solidFill>
                  <a:srgbClr val="FFFF00"/>
                </a:solidFill>
                <a:latin typeface="Arial Black" panose="020B0604020202020204" pitchFamily="34" charset="0"/>
              </a:rPr>
              <a:t> </a:t>
            </a:r>
            <a:r>
              <a:rPr kumimoji="0" lang="en-US" altLang="zh-CN" sz="2000" b="1">
                <a:solidFill>
                  <a:srgbClr val="FFFF00"/>
                </a:solidFill>
                <a:latin typeface="Arial Black" panose="020B0604020202020204" pitchFamily="34" charset="0"/>
              </a:rPr>
              <a:t>1</a:t>
            </a:r>
          </a:p>
        </p:txBody>
      </p:sp>
      <p:grpSp>
        <p:nvGrpSpPr>
          <p:cNvPr id="114703" name="Group 149">
            <a:extLst>
              <a:ext uri="{FF2B5EF4-FFF2-40B4-BE49-F238E27FC236}">
                <a16:creationId xmlns:a16="http://schemas.microsoft.com/office/drawing/2014/main" id="{2927A299-5266-7F40-B684-B0A788624571}"/>
              </a:ext>
            </a:extLst>
          </p:cNvPr>
          <p:cNvGrpSpPr>
            <a:grpSpLocks/>
          </p:cNvGrpSpPr>
          <p:nvPr/>
        </p:nvGrpSpPr>
        <p:grpSpPr bwMode="auto">
          <a:xfrm>
            <a:off x="914400" y="914400"/>
            <a:ext cx="2011363" cy="1525588"/>
            <a:chOff x="990600" y="1108670"/>
            <a:chExt cx="2011721" cy="1525058"/>
          </a:xfrm>
        </p:grpSpPr>
        <p:sp>
          <p:nvSpPr>
            <p:cNvPr id="112" name="Oval 111">
              <a:extLst>
                <a:ext uri="{FF2B5EF4-FFF2-40B4-BE49-F238E27FC236}">
                  <a16:creationId xmlns:a16="http://schemas.microsoft.com/office/drawing/2014/main" id="{CE1184EB-30CD-E241-B0E8-ACB970F373A7}"/>
                </a:ext>
              </a:extLst>
            </p:cNvPr>
            <p:cNvSpPr>
              <a:spLocks noChangeArrowheads="1"/>
            </p:cNvSpPr>
            <p:nvPr/>
          </p:nvSpPr>
          <p:spPr bwMode="auto">
            <a:xfrm>
              <a:off x="990600" y="1184844"/>
              <a:ext cx="457281" cy="488780"/>
            </a:xfrm>
            <a:prstGeom prst="ellipse">
              <a:avLst/>
            </a:prstGeom>
            <a:solidFill>
              <a:srgbClr val="FF0000"/>
            </a:solidFill>
            <a:ln w="9525">
              <a:solidFill>
                <a:srgbClr val="4A7EBB"/>
              </a:solidFill>
              <a:round/>
              <a:headEnd/>
              <a:tailEnd/>
            </a:ln>
            <a:effectLst>
              <a:outerShdw blurRad="63500" dist="23000" dir="5400000" rotWithShape="0">
                <a:srgbClr val="000000">
                  <a:alpha val="34999"/>
                </a:srgbClr>
              </a:outerShdw>
            </a:effectLst>
          </p:spPr>
          <p:txBody>
            <a:bodyPr anchor="ctr"/>
            <a:lstStyle/>
            <a:p>
              <a:pPr algn="ctr" eaLnBrk="1" hangingPunct="1">
                <a:spcBef>
                  <a:spcPct val="20000"/>
                </a:spcBef>
                <a:buFontTx/>
                <a:buChar char="•"/>
                <a:defRPr/>
              </a:pPr>
              <a:endParaRPr lang="en-US" altLang="zh-CN">
                <a:solidFill>
                  <a:srgbClr val="FFFFFF"/>
                </a:solidFill>
                <a:latin typeface="Arial" charset="0"/>
                <a:ea typeface="宋体" charset="0"/>
              </a:endParaRPr>
            </a:p>
          </p:txBody>
        </p:sp>
        <p:sp>
          <p:nvSpPr>
            <p:cNvPr id="114715" name="TextBox 112">
              <a:extLst>
                <a:ext uri="{FF2B5EF4-FFF2-40B4-BE49-F238E27FC236}">
                  <a16:creationId xmlns:a16="http://schemas.microsoft.com/office/drawing/2014/main" id="{1484A7DF-D9AF-674E-9DAD-26B32E60B741}"/>
                </a:ext>
              </a:extLst>
            </p:cNvPr>
            <p:cNvSpPr txBox="1">
              <a:spLocks noChangeArrowheads="1"/>
            </p:cNvSpPr>
            <p:nvPr/>
          </p:nvSpPr>
          <p:spPr bwMode="auto">
            <a:xfrm>
              <a:off x="1066909" y="1233992"/>
              <a:ext cx="533400" cy="33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zh-CN" altLang="en-US" sz="1600" b="1">
                  <a:solidFill>
                    <a:srgbClr val="FFFF00"/>
                  </a:solidFill>
                  <a:latin typeface="Arial Black" panose="020B0604020202020204" pitchFamily="34" charset="0"/>
                </a:rPr>
                <a:t> </a:t>
              </a:r>
              <a:r>
                <a:rPr kumimoji="0" lang="en-US" altLang="zh-CN" sz="1600" b="1">
                  <a:solidFill>
                    <a:srgbClr val="FFFF00"/>
                  </a:solidFill>
                  <a:latin typeface="Arial Black" panose="020B0604020202020204" pitchFamily="34" charset="0"/>
                </a:rPr>
                <a:t>1</a:t>
              </a:r>
            </a:p>
          </p:txBody>
        </p:sp>
        <p:sp>
          <p:nvSpPr>
            <p:cNvPr id="114716" name="TextBox 138">
              <a:extLst>
                <a:ext uri="{FF2B5EF4-FFF2-40B4-BE49-F238E27FC236}">
                  <a16:creationId xmlns:a16="http://schemas.microsoft.com/office/drawing/2014/main" id="{A9D05107-8F44-3749-9E2C-454E9B8CD51D}"/>
                </a:ext>
              </a:extLst>
            </p:cNvPr>
            <p:cNvSpPr txBox="1">
              <a:spLocks noChangeArrowheads="1"/>
            </p:cNvSpPr>
            <p:nvPr/>
          </p:nvSpPr>
          <p:spPr bwMode="auto">
            <a:xfrm>
              <a:off x="1560901" y="1108670"/>
              <a:ext cx="1441420" cy="69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zh-CN" altLang="en-US" sz="2000" b="1">
                  <a:solidFill>
                    <a:srgbClr val="800000"/>
                  </a:solidFill>
                  <a:latin typeface="宋体" panose="02010600030101010101" pitchFamily="2" charset="-122"/>
                </a:rPr>
                <a:t>高温</a:t>
              </a:r>
              <a:r>
                <a:rPr kumimoji="0" lang="en-US" altLang="zh-CN" sz="2000">
                  <a:solidFill>
                    <a:srgbClr val="800000"/>
                  </a:solidFill>
                </a:rPr>
                <a:t>QCD</a:t>
              </a:r>
              <a:endParaRPr kumimoji="0" lang="en-US" altLang="zh-CN" sz="2000" b="1" baseline="-25000">
                <a:solidFill>
                  <a:srgbClr val="800000"/>
                </a:solidFill>
              </a:endParaRPr>
            </a:p>
            <a:p>
              <a:pPr eaLnBrk="1" hangingPunct="1">
                <a:buFontTx/>
                <a:buNone/>
              </a:pPr>
              <a:r>
                <a:rPr kumimoji="0" lang="en-US" altLang="zh-CN" sz="1600" b="1" i="1">
                  <a:solidFill>
                    <a:srgbClr val="FF0000"/>
                  </a:solidFill>
                  <a:latin typeface="Arial Black" panose="020B0604020202020204" pitchFamily="34" charset="0"/>
                </a:rPr>
                <a:t>LHC</a:t>
              </a:r>
              <a:r>
                <a:rPr kumimoji="0" lang="en-US" altLang="zh-CN" sz="1600" b="1" i="1">
                  <a:solidFill>
                    <a:srgbClr val="800000"/>
                  </a:solidFill>
                </a:rPr>
                <a:t>, </a:t>
              </a:r>
              <a:r>
                <a:rPr kumimoji="0" lang="en-US" altLang="zh-CN" sz="1600" b="1" i="1">
                  <a:solidFill>
                    <a:srgbClr val="FF0000"/>
                  </a:solidFill>
                  <a:latin typeface="Arial Black" panose="020B0604020202020204" pitchFamily="34" charset="0"/>
                </a:rPr>
                <a:t>RHIC</a:t>
              </a:r>
            </a:p>
          </p:txBody>
        </p:sp>
        <p:cxnSp>
          <p:nvCxnSpPr>
            <p:cNvPr id="129" name="Straight Arrow Connector 128">
              <a:extLst>
                <a:ext uri="{FF2B5EF4-FFF2-40B4-BE49-F238E27FC236}">
                  <a16:creationId xmlns:a16="http://schemas.microsoft.com/office/drawing/2014/main" id="{813FF3CB-1524-1E4A-A917-BEF58271AB21}"/>
                </a:ext>
              </a:extLst>
            </p:cNvPr>
            <p:cNvCxnSpPr>
              <a:cxnSpLocks noChangeShapeType="1"/>
              <a:endCxn id="112" idx="5"/>
            </p:cNvCxnSpPr>
            <p:nvPr/>
          </p:nvCxnSpPr>
          <p:spPr bwMode="auto">
            <a:xfrm rot="16200000" flipV="1">
              <a:off x="1317954" y="1665452"/>
              <a:ext cx="1031517" cy="905036"/>
            </a:xfrm>
            <a:prstGeom prst="straightConnector1">
              <a:avLst/>
            </a:prstGeom>
            <a:noFill/>
            <a:ln w="38100">
              <a:solidFill>
                <a:srgbClr val="9BBB59"/>
              </a:solidFill>
              <a:round/>
              <a:headEnd/>
              <a:tailEnd type="arrow" w="med" len="med"/>
            </a:ln>
            <a:effectLst>
              <a:outerShdw blurRad="63500" dist="23000" dir="5400000" rotWithShape="0">
                <a:srgbClr val="000000">
                  <a:alpha val="34999"/>
                </a:srgbClr>
              </a:outerShdw>
            </a:effectLst>
          </p:spPr>
        </p:cxnSp>
      </p:grpSp>
      <p:sp>
        <p:nvSpPr>
          <p:cNvPr id="118" name="Oval 117">
            <a:extLst>
              <a:ext uri="{FF2B5EF4-FFF2-40B4-BE49-F238E27FC236}">
                <a16:creationId xmlns:a16="http://schemas.microsoft.com/office/drawing/2014/main" id="{B759C912-26E5-0D44-943B-D75A2215E28E}"/>
              </a:ext>
            </a:extLst>
          </p:cNvPr>
          <p:cNvSpPr>
            <a:spLocks noChangeArrowheads="1"/>
          </p:cNvSpPr>
          <p:nvPr/>
        </p:nvSpPr>
        <p:spPr bwMode="auto">
          <a:xfrm>
            <a:off x="3048000" y="2482850"/>
            <a:ext cx="457200" cy="488950"/>
          </a:xfrm>
          <a:prstGeom prst="ellipse">
            <a:avLst/>
          </a:prstGeom>
          <a:solidFill>
            <a:srgbClr val="FF0000"/>
          </a:solidFill>
          <a:ln w="9525">
            <a:solidFill>
              <a:srgbClr val="4A7EBB"/>
            </a:solidFill>
            <a:round/>
            <a:headEnd/>
            <a:tailEnd/>
          </a:ln>
          <a:effectLst>
            <a:outerShdw blurRad="63500" dist="23000" dir="5400000" rotWithShape="0">
              <a:srgbClr val="000000">
                <a:alpha val="34999"/>
              </a:srgbClr>
            </a:outerShdw>
          </a:effectLst>
        </p:spPr>
        <p:txBody>
          <a:bodyPr anchor="ctr"/>
          <a:lstStyle/>
          <a:p>
            <a:pPr algn="ctr" eaLnBrk="1" hangingPunct="1">
              <a:spcBef>
                <a:spcPct val="20000"/>
              </a:spcBef>
              <a:buFontTx/>
              <a:buChar char="•"/>
              <a:defRPr/>
            </a:pPr>
            <a:endParaRPr lang="en-US" altLang="zh-CN">
              <a:solidFill>
                <a:srgbClr val="FFFFFF"/>
              </a:solidFill>
              <a:latin typeface="Arial" charset="0"/>
              <a:ea typeface="宋体" charset="0"/>
            </a:endParaRPr>
          </a:p>
        </p:txBody>
      </p:sp>
      <p:sp>
        <p:nvSpPr>
          <p:cNvPr id="114705" name="TextBox 118">
            <a:extLst>
              <a:ext uri="{FF2B5EF4-FFF2-40B4-BE49-F238E27FC236}">
                <a16:creationId xmlns:a16="http://schemas.microsoft.com/office/drawing/2014/main" id="{94B1DB1A-7303-874C-995A-EECF291D24C8}"/>
              </a:ext>
            </a:extLst>
          </p:cNvPr>
          <p:cNvSpPr txBox="1">
            <a:spLocks noChangeArrowheads="1"/>
          </p:cNvSpPr>
          <p:nvPr/>
        </p:nvSpPr>
        <p:spPr bwMode="auto">
          <a:xfrm>
            <a:off x="3124200" y="2532063"/>
            <a:ext cx="53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000" b="1">
                <a:solidFill>
                  <a:srgbClr val="FFFF00"/>
                </a:solidFill>
                <a:latin typeface="Arial Black" panose="020B0604020202020204" pitchFamily="34" charset="0"/>
              </a:rPr>
              <a:t>2</a:t>
            </a:r>
          </a:p>
        </p:txBody>
      </p:sp>
      <p:sp>
        <p:nvSpPr>
          <p:cNvPr id="114706" name="TextBox 37">
            <a:extLst>
              <a:ext uri="{FF2B5EF4-FFF2-40B4-BE49-F238E27FC236}">
                <a16:creationId xmlns:a16="http://schemas.microsoft.com/office/drawing/2014/main" id="{AEB28909-C1DC-F247-855F-FD24F2598DF3}"/>
              </a:ext>
            </a:extLst>
          </p:cNvPr>
          <p:cNvSpPr txBox="1">
            <a:spLocks noChangeArrowheads="1"/>
          </p:cNvSpPr>
          <p:nvPr/>
        </p:nvSpPr>
        <p:spPr bwMode="auto">
          <a:xfrm rot="1764524">
            <a:off x="3613150" y="3663950"/>
            <a:ext cx="19796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600" b="1">
                <a:solidFill>
                  <a:srgbClr val="800000"/>
                </a:solidFill>
                <a:latin typeface="Times New Roman" panose="02020603050405020304" pitchFamily="18" charset="0"/>
                <a:cs typeface="Times New Roman" panose="02020603050405020304" pitchFamily="18" charset="0"/>
              </a:rPr>
              <a:t>Quarkyonic matter?</a:t>
            </a:r>
          </a:p>
        </p:txBody>
      </p:sp>
      <p:sp>
        <p:nvSpPr>
          <p:cNvPr id="47" name="Rounded Rectangular Callout 46">
            <a:extLst>
              <a:ext uri="{FF2B5EF4-FFF2-40B4-BE49-F238E27FC236}">
                <a16:creationId xmlns:a16="http://schemas.microsoft.com/office/drawing/2014/main" id="{861DB23B-9FCF-0248-A94A-9052D6CA74BF}"/>
              </a:ext>
            </a:extLst>
          </p:cNvPr>
          <p:cNvSpPr>
            <a:spLocks noChangeArrowheads="1"/>
          </p:cNvSpPr>
          <p:nvPr/>
        </p:nvSpPr>
        <p:spPr bwMode="auto">
          <a:xfrm>
            <a:off x="5715000" y="1854200"/>
            <a:ext cx="3429000" cy="1803400"/>
          </a:xfrm>
          <a:prstGeom prst="wedgeRoundRectCallout">
            <a:avLst>
              <a:gd name="adj1" fmla="val -109718"/>
              <a:gd name="adj2" fmla="val 30495"/>
              <a:gd name="adj3" fmla="val 16667"/>
            </a:avLst>
          </a:prstGeom>
          <a:solidFill>
            <a:schemeClr val="bg1"/>
          </a:solidFill>
          <a:ln w="38100" cmpd="dbl">
            <a:solidFill>
              <a:srgbClr val="008000"/>
            </a:solidFill>
            <a:round/>
            <a:headEnd/>
            <a:tailEnd/>
          </a:ln>
          <a:effectLst>
            <a:outerShdw blurRad="63500" dist="23000" dir="5400000" rotWithShape="0">
              <a:srgbClr val="000000">
                <a:alpha val="34999"/>
              </a:srgbClr>
            </a:outerShdw>
          </a:effectLst>
        </p:spPr>
        <p:txBody>
          <a:bodyPr anchor="ctr"/>
          <a:lstStyle>
            <a:lvl1pPr>
              <a:defRPr kumimoji="1" sz="2800">
                <a:solidFill>
                  <a:schemeClr val="tx1"/>
                </a:solidFill>
                <a:latin typeface="Arial" panose="020B0604020202020204" pitchFamily="34" charset="0"/>
                <a:ea typeface="宋体" panose="02010600030101010101" pitchFamily="2" charset="-122"/>
              </a:defRPr>
            </a:lvl1pPr>
            <a:lvl2pPr marL="742950" indent="-285750">
              <a:defRPr kumimoji="1" sz="2800">
                <a:solidFill>
                  <a:schemeClr val="tx1"/>
                </a:solidFill>
                <a:latin typeface="Arial" panose="020B0604020202020204" pitchFamily="34" charset="0"/>
                <a:ea typeface="宋体" panose="02010600030101010101" pitchFamily="2" charset="-122"/>
              </a:defRPr>
            </a:lvl2pPr>
            <a:lvl3pPr marL="1143000" indent="-228600">
              <a:defRPr kumimoji="1" sz="2800">
                <a:solidFill>
                  <a:schemeClr val="tx1"/>
                </a:solidFill>
                <a:latin typeface="Arial" panose="020B0604020202020204" pitchFamily="34" charset="0"/>
                <a:ea typeface="宋体" panose="02010600030101010101" pitchFamily="2" charset="-122"/>
              </a:defRPr>
            </a:lvl3pPr>
            <a:lvl4pPr marL="1600200" indent="-228600">
              <a:defRPr kumimoji="1" sz="2800">
                <a:solidFill>
                  <a:schemeClr val="tx1"/>
                </a:solidFill>
                <a:latin typeface="Arial" panose="020B0604020202020204" pitchFamily="34" charset="0"/>
                <a:ea typeface="宋体" panose="02010600030101010101" pitchFamily="2" charset="-122"/>
              </a:defRPr>
            </a:lvl4pPr>
            <a:lvl5pPr marL="2057400" indent="-228600">
              <a:defRPr kumimoji="1" sz="28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9pPr>
          </a:lstStyle>
          <a:p>
            <a:pPr eaLnBrk="1" hangingPunct="1">
              <a:spcBef>
                <a:spcPct val="20000"/>
              </a:spcBef>
              <a:defRPr/>
            </a:pPr>
            <a:r>
              <a:rPr kumimoji="0" lang="zh-CN" altLang="en-US" sz="2000" b="1">
                <a:solidFill>
                  <a:srgbClr val="800000"/>
                </a:solidFill>
                <a:latin typeface="宋体" panose="02010600030101010101" pitchFamily="2" charset="-122"/>
              </a:rPr>
              <a:t>“</a:t>
            </a:r>
            <a:r>
              <a:rPr kumimoji="0" lang="ja-JP" altLang="en-US" sz="2000" b="1">
                <a:solidFill>
                  <a:srgbClr val="800000"/>
                </a:solidFill>
                <a:latin typeface="宋体" panose="02010600030101010101" pitchFamily="2" charset="-122"/>
              </a:rPr>
              <a:t>高压缩重子物质的物理</a:t>
            </a:r>
            <a:r>
              <a:rPr kumimoji="0" lang="zh-CN" altLang="en-US" sz="2000" b="1">
                <a:solidFill>
                  <a:srgbClr val="800000"/>
                </a:solidFill>
                <a:latin typeface="宋体" panose="02010600030101010101" pitchFamily="2" charset="-122"/>
              </a:rPr>
              <a:t>”</a:t>
            </a:r>
            <a:endParaRPr kumimoji="0" lang="en-US" altLang="ja-JP" sz="2000" b="1">
              <a:solidFill>
                <a:srgbClr val="800000"/>
              </a:solidFill>
              <a:latin typeface="宋体" panose="02010600030101010101" pitchFamily="2" charset="-122"/>
            </a:endParaRPr>
          </a:p>
          <a:p>
            <a:pPr eaLnBrk="1" hangingPunct="1">
              <a:spcBef>
                <a:spcPct val="20000"/>
              </a:spcBef>
              <a:defRPr/>
            </a:pPr>
            <a:r>
              <a:rPr kumimoji="0" lang="en-US" altLang="zh-CN" sz="1600">
                <a:latin typeface="宋体" panose="02010600030101010101" pitchFamily="2" charset="-122"/>
              </a:rPr>
              <a:t>     </a:t>
            </a:r>
            <a:r>
              <a:rPr kumimoji="0" lang="zh-CN" altLang="en-US" sz="1600">
                <a:latin typeface="宋体" panose="02010600030101010101" pitchFamily="2" charset="-122"/>
              </a:rPr>
              <a:t>（高重子密度、低温）</a:t>
            </a:r>
            <a:endParaRPr kumimoji="0" lang="en-US" altLang="zh-CN" sz="1600">
              <a:latin typeface="宋体" panose="02010600030101010101" pitchFamily="2" charset="-122"/>
            </a:endParaRPr>
          </a:p>
          <a:p>
            <a:pPr eaLnBrk="1" hangingPunct="1">
              <a:spcBef>
                <a:spcPct val="20000"/>
              </a:spcBef>
              <a:buFontTx/>
              <a:buAutoNum type="arabicParenR"/>
              <a:defRPr/>
            </a:pPr>
            <a:r>
              <a:rPr kumimoji="0" lang="en-US" altLang="zh-CN" sz="1600" b="1">
                <a:solidFill>
                  <a:srgbClr val="800000"/>
                </a:solidFill>
              </a:rPr>
              <a:t>QCD</a:t>
            </a:r>
            <a:r>
              <a:rPr kumimoji="0" lang="en-US" altLang="zh-CN" sz="1600" b="1">
                <a:solidFill>
                  <a:srgbClr val="800000"/>
                </a:solidFill>
                <a:latin typeface="宋体" panose="02010600030101010101" pitchFamily="2" charset="-122"/>
              </a:rPr>
              <a:t> </a:t>
            </a:r>
            <a:r>
              <a:rPr kumimoji="0" lang="zh-CN" altLang="en-US" sz="1600" b="1">
                <a:solidFill>
                  <a:srgbClr val="800000"/>
                </a:solidFill>
                <a:latin typeface="宋体" panose="02010600030101010101" pitchFamily="2" charset="-122"/>
              </a:rPr>
              <a:t>临界点</a:t>
            </a:r>
            <a:endParaRPr kumimoji="0" lang="en-US" altLang="zh-CN" sz="1600" b="1">
              <a:solidFill>
                <a:srgbClr val="800000"/>
              </a:solidFill>
              <a:latin typeface="宋体" panose="02010600030101010101" pitchFamily="2" charset="-122"/>
            </a:endParaRPr>
          </a:p>
          <a:p>
            <a:pPr eaLnBrk="1" hangingPunct="1">
              <a:spcBef>
                <a:spcPct val="20000"/>
              </a:spcBef>
              <a:buFontTx/>
              <a:buAutoNum type="arabicParenR"/>
              <a:defRPr/>
            </a:pPr>
            <a:r>
              <a:rPr kumimoji="0" lang="en-US" altLang="zh-CN" sz="1600" b="1">
                <a:solidFill>
                  <a:srgbClr val="800000"/>
                </a:solidFill>
              </a:rPr>
              <a:t>QCD</a:t>
            </a:r>
            <a:r>
              <a:rPr kumimoji="0" lang="en-US" altLang="zh-CN" sz="1600" b="1">
                <a:solidFill>
                  <a:srgbClr val="800000"/>
                </a:solidFill>
                <a:latin typeface="宋体" panose="02010600030101010101" pitchFamily="2" charset="-122"/>
              </a:rPr>
              <a:t> </a:t>
            </a:r>
            <a:r>
              <a:rPr kumimoji="0" lang="zh-CN" altLang="en-US" sz="1600" b="1">
                <a:solidFill>
                  <a:srgbClr val="800000"/>
                </a:solidFill>
                <a:latin typeface="宋体" panose="02010600030101010101" pitchFamily="2" charset="-122"/>
              </a:rPr>
              <a:t>一级相变边界</a:t>
            </a:r>
            <a:endParaRPr kumimoji="0" lang="en-US" altLang="zh-CN" sz="1600" b="1">
              <a:solidFill>
                <a:srgbClr val="800000"/>
              </a:solidFill>
              <a:latin typeface="宋体" panose="02010600030101010101" pitchFamily="2" charset="-122"/>
            </a:endParaRPr>
          </a:p>
          <a:p>
            <a:pPr eaLnBrk="1" hangingPunct="1">
              <a:spcBef>
                <a:spcPct val="20000"/>
              </a:spcBef>
              <a:buFontTx/>
              <a:buAutoNum type="arabicParenR"/>
              <a:defRPr/>
            </a:pPr>
            <a:r>
              <a:rPr kumimoji="0" lang="zh-CN" altLang="en-US" sz="1600" b="1">
                <a:solidFill>
                  <a:srgbClr val="800000"/>
                </a:solidFill>
                <a:latin typeface="宋体" panose="02010600030101010101" pitchFamily="2" charset="-122"/>
              </a:rPr>
              <a:t>夸克素物质</a:t>
            </a:r>
            <a:r>
              <a:rPr kumimoji="0" lang="en-US" altLang="zh-CN" sz="1600" b="1">
                <a:solidFill>
                  <a:srgbClr val="800000"/>
                </a:solidFill>
                <a:latin typeface="宋体" panose="02010600030101010101" pitchFamily="2" charset="-122"/>
              </a:rPr>
              <a:t> </a:t>
            </a:r>
            <a:r>
              <a:rPr kumimoji="0" lang="en-US" altLang="zh-CN" sz="1400">
                <a:solidFill>
                  <a:srgbClr val="800000"/>
                </a:solidFill>
                <a:latin typeface="宋体" panose="02010600030101010101" pitchFamily="2" charset="-122"/>
              </a:rPr>
              <a:t>(quarkyonic matter)</a:t>
            </a:r>
          </a:p>
        </p:txBody>
      </p:sp>
      <p:sp>
        <p:nvSpPr>
          <p:cNvPr id="114708" name="TextBox 47">
            <a:extLst>
              <a:ext uri="{FF2B5EF4-FFF2-40B4-BE49-F238E27FC236}">
                <a16:creationId xmlns:a16="http://schemas.microsoft.com/office/drawing/2014/main" id="{47DD4151-E679-9B4F-9ABF-2AC4181BEFEB}"/>
              </a:ext>
            </a:extLst>
          </p:cNvPr>
          <p:cNvSpPr txBox="1">
            <a:spLocks noChangeArrowheads="1"/>
          </p:cNvSpPr>
          <p:nvPr/>
        </p:nvSpPr>
        <p:spPr bwMode="auto">
          <a:xfrm>
            <a:off x="2071688" y="5867400"/>
            <a:ext cx="5332412"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eaLnBrk="1" hangingPunct="1">
              <a:buFontTx/>
              <a:buNone/>
            </a:pPr>
            <a:r>
              <a:rPr kumimoji="0" lang="zh-CN" altLang="en-US" sz="2400" b="1">
                <a:latin typeface="宋体" panose="02010600030101010101" pitchFamily="2" charset="-122"/>
              </a:rPr>
              <a:t>重子化学势</a:t>
            </a:r>
            <a:r>
              <a:rPr kumimoji="0" lang="zh-CN" altLang="en-US" sz="2400" b="1">
                <a:latin typeface="Times New Roman" panose="02020603050405020304" pitchFamily="18" charset="0"/>
                <a:cs typeface="Times New Roman" panose="02020603050405020304" pitchFamily="18" charset="0"/>
              </a:rPr>
              <a:t>μ</a:t>
            </a:r>
            <a:r>
              <a:rPr kumimoji="0" lang="en-US" altLang="zh-CN" sz="2400" b="1" baseline="-25000">
                <a:latin typeface="Times New Roman" panose="02020603050405020304" pitchFamily="18" charset="0"/>
                <a:cs typeface="Times New Roman" panose="02020603050405020304" pitchFamily="18" charset="0"/>
              </a:rPr>
              <a:t>B </a:t>
            </a:r>
            <a:r>
              <a:rPr kumimoji="0" lang="en-US" altLang="zh-CN" sz="2400" b="1">
                <a:latin typeface="Times New Roman" panose="02020603050405020304" pitchFamily="18" charset="0"/>
                <a:cs typeface="Times New Roman" panose="02020603050405020304" pitchFamily="18" charset="0"/>
              </a:rPr>
              <a:t>(MeV)</a:t>
            </a:r>
            <a:endParaRPr kumimoji="0" lang="zh-CN" altLang="en-US" sz="2400">
              <a:latin typeface="Times New Roman" panose="02020603050405020304" pitchFamily="18" charset="0"/>
              <a:cs typeface="Times New Roman" panose="02020603050405020304" pitchFamily="18" charset="0"/>
            </a:endParaRPr>
          </a:p>
        </p:txBody>
      </p:sp>
      <p:sp>
        <p:nvSpPr>
          <p:cNvPr id="114709" name="TextBox 48">
            <a:extLst>
              <a:ext uri="{FF2B5EF4-FFF2-40B4-BE49-F238E27FC236}">
                <a16:creationId xmlns:a16="http://schemas.microsoft.com/office/drawing/2014/main" id="{9F251DED-0601-754C-8010-3D77DB574287}"/>
              </a:ext>
            </a:extLst>
          </p:cNvPr>
          <p:cNvSpPr txBox="1">
            <a:spLocks noChangeArrowheads="1"/>
          </p:cNvSpPr>
          <p:nvPr/>
        </p:nvSpPr>
        <p:spPr bwMode="auto">
          <a:xfrm rot="-5400000">
            <a:off x="9525" y="3419475"/>
            <a:ext cx="31242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eaLnBrk="1" hangingPunct="1">
              <a:buFontTx/>
              <a:buNone/>
            </a:pPr>
            <a:r>
              <a:rPr kumimoji="0" lang="zh-CN" altLang="en-US" sz="2000" b="1">
                <a:latin typeface="Times New Roman" panose="02020603050405020304" pitchFamily="18" charset="0"/>
                <a:cs typeface="Times New Roman" panose="02020603050405020304" pitchFamily="18" charset="0"/>
              </a:rPr>
              <a:t>温度</a:t>
            </a:r>
            <a:r>
              <a:rPr kumimoji="0" lang="en-US" altLang="zh-CN" sz="2000" b="1">
                <a:latin typeface="Times New Roman" panose="02020603050405020304" pitchFamily="18" charset="0"/>
                <a:cs typeface="Times New Roman" panose="02020603050405020304" pitchFamily="18" charset="0"/>
              </a:rPr>
              <a:t> T (MeV)</a:t>
            </a:r>
            <a:endParaRPr kumimoji="0" lang="zh-CN" altLang="en-US" sz="2000">
              <a:latin typeface="Times New Roman" panose="02020603050405020304" pitchFamily="18" charset="0"/>
              <a:cs typeface="Times New Roman" panose="02020603050405020304" pitchFamily="18" charset="0"/>
            </a:endParaRPr>
          </a:p>
        </p:txBody>
      </p:sp>
      <p:sp>
        <p:nvSpPr>
          <p:cNvPr id="40" name="Rounded Rectangular Callout 39">
            <a:extLst>
              <a:ext uri="{FF2B5EF4-FFF2-40B4-BE49-F238E27FC236}">
                <a16:creationId xmlns:a16="http://schemas.microsoft.com/office/drawing/2014/main" id="{57A57BC3-3037-E74F-8840-7E146E09F825}"/>
              </a:ext>
            </a:extLst>
          </p:cNvPr>
          <p:cNvSpPr>
            <a:spLocks noChangeArrowheads="1"/>
          </p:cNvSpPr>
          <p:nvPr/>
        </p:nvSpPr>
        <p:spPr bwMode="auto">
          <a:xfrm>
            <a:off x="-38100" y="3276600"/>
            <a:ext cx="1409700" cy="381000"/>
          </a:xfrm>
          <a:prstGeom prst="wedgeRoundRectCallout">
            <a:avLst>
              <a:gd name="adj1" fmla="val 95097"/>
              <a:gd name="adj2" fmla="val -125185"/>
              <a:gd name="adj3" fmla="val 16667"/>
            </a:avLst>
          </a:prstGeom>
          <a:solidFill>
            <a:srgbClr val="FFFF00">
              <a:alpha val="52940"/>
            </a:srgbClr>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lvl1pPr>
              <a:defRPr kumimoji="1" sz="2800">
                <a:solidFill>
                  <a:schemeClr val="tx1"/>
                </a:solidFill>
                <a:latin typeface="Arial" panose="020B0604020202020204" pitchFamily="34" charset="0"/>
                <a:ea typeface="宋体" panose="02010600030101010101" pitchFamily="2" charset="-122"/>
              </a:defRPr>
            </a:lvl1pPr>
            <a:lvl2pPr marL="742950" indent="-285750">
              <a:defRPr kumimoji="1" sz="2800">
                <a:solidFill>
                  <a:schemeClr val="tx1"/>
                </a:solidFill>
                <a:latin typeface="Arial" panose="020B0604020202020204" pitchFamily="34" charset="0"/>
                <a:ea typeface="宋体" panose="02010600030101010101" pitchFamily="2" charset="-122"/>
              </a:defRPr>
            </a:lvl2pPr>
            <a:lvl3pPr marL="1143000" indent="-228600">
              <a:defRPr kumimoji="1" sz="2800">
                <a:solidFill>
                  <a:schemeClr val="tx1"/>
                </a:solidFill>
                <a:latin typeface="Arial" panose="020B0604020202020204" pitchFamily="34" charset="0"/>
                <a:ea typeface="宋体" panose="02010600030101010101" pitchFamily="2" charset="-122"/>
              </a:defRPr>
            </a:lvl3pPr>
            <a:lvl4pPr marL="1600200" indent="-228600">
              <a:defRPr kumimoji="1" sz="2800">
                <a:solidFill>
                  <a:schemeClr val="tx1"/>
                </a:solidFill>
                <a:latin typeface="Arial" panose="020B0604020202020204" pitchFamily="34" charset="0"/>
                <a:ea typeface="宋体" panose="02010600030101010101" pitchFamily="2" charset="-122"/>
              </a:defRPr>
            </a:lvl4pPr>
            <a:lvl5pPr marL="2057400" indent="-228600">
              <a:defRPr kumimoji="1" sz="28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9pPr>
          </a:lstStyle>
          <a:p>
            <a:pPr algn="ctr" eaLnBrk="1" hangingPunct="1">
              <a:spcBef>
                <a:spcPct val="20000"/>
              </a:spcBef>
              <a:buFontTx/>
              <a:buChar char="•"/>
              <a:defRPr/>
            </a:pPr>
            <a:endParaRPr kumimoji="0" lang="en-US" altLang="zh-CN" sz="1600" b="1"/>
          </a:p>
          <a:p>
            <a:pPr algn="ctr" eaLnBrk="1" hangingPunct="1">
              <a:spcBef>
                <a:spcPct val="20000"/>
              </a:spcBef>
              <a:defRPr/>
            </a:pPr>
            <a:r>
              <a:rPr kumimoji="0" lang="zh-CN" altLang="en-US" sz="1600" b="1">
                <a:solidFill>
                  <a:srgbClr val="FF0000"/>
                </a:solidFill>
                <a:ea typeface="黑体" panose="02010609060101010101" pitchFamily="49" charset="-122"/>
              </a:rPr>
              <a:t>部分子物质</a:t>
            </a:r>
            <a:endParaRPr kumimoji="0" lang="en-US" altLang="ja-JP" sz="1600" b="1">
              <a:solidFill>
                <a:srgbClr val="800000"/>
              </a:solidFill>
            </a:endParaRPr>
          </a:p>
          <a:p>
            <a:pPr algn="ctr" eaLnBrk="1" hangingPunct="1">
              <a:spcBef>
                <a:spcPct val="20000"/>
              </a:spcBef>
              <a:buFontTx/>
              <a:buChar char="•"/>
              <a:defRPr/>
            </a:pPr>
            <a:endParaRPr kumimoji="0" lang="en-US" altLang="zh-CN" sz="1400">
              <a:solidFill>
                <a:srgbClr val="000000"/>
              </a:solidFill>
            </a:endParaRPr>
          </a:p>
        </p:txBody>
      </p:sp>
      <p:sp>
        <p:nvSpPr>
          <p:cNvPr id="46" name="Rounded Rectangular Callout 45">
            <a:extLst>
              <a:ext uri="{FF2B5EF4-FFF2-40B4-BE49-F238E27FC236}">
                <a16:creationId xmlns:a16="http://schemas.microsoft.com/office/drawing/2014/main" id="{F7C04A54-3A77-524F-BD45-F8ECE726202C}"/>
              </a:ext>
            </a:extLst>
          </p:cNvPr>
          <p:cNvSpPr>
            <a:spLocks noChangeArrowheads="1"/>
          </p:cNvSpPr>
          <p:nvPr/>
        </p:nvSpPr>
        <p:spPr bwMode="auto">
          <a:xfrm>
            <a:off x="76200" y="2420938"/>
            <a:ext cx="1333500" cy="550862"/>
          </a:xfrm>
          <a:prstGeom prst="wedgeRoundRectCallout">
            <a:avLst>
              <a:gd name="adj1" fmla="val 106736"/>
              <a:gd name="adj2" fmla="val -121333"/>
              <a:gd name="adj3" fmla="val 16667"/>
            </a:avLst>
          </a:prstGeom>
          <a:solidFill>
            <a:srgbClr val="FFFF00">
              <a:alpha val="52940"/>
            </a:srgbClr>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lvl1pPr>
              <a:defRPr kumimoji="1" sz="2800">
                <a:solidFill>
                  <a:schemeClr val="tx1"/>
                </a:solidFill>
                <a:latin typeface="Arial" panose="020B0604020202020204" pitchFamily="34" charset="0"/>
                <a:ea typeface="宋体" panose="02010600030101010101" pitchFamily="2" charset="-122"/>
              </a:defRPr>
            </a:lvl1pPr>
            <a:lvl2pPr marL="742950" indent="-285750">
              <a:defRPr kumimoji="1" sz="2800">
                <a:solidFill>
                  <a:schemeClr val="tx1"/>
                </a:solidFill>
                <a:latin typeface="Arial" panose="020B0604020202020204" pitchFamily="34" charset="0"/>
                <a:ea typeface="宋体" panose="02010600030101010101" pitchFamily="2" charset="-122"/>
              </a:defRPr>
            </a:lvl2pPr>
            <a:lvl3pPr marL="1143000" indent="-228600">
              <a:defRPr kumimoji="1" sz="2800">
                <a:solidFill>
                  <a:schemeClr val="tx1"/>
                </a:solidFill>
                <a:latin typeface="Arial" panose="020B0604020202020204" pitchFamily="34" charset="0"/>
                <a:ea typeface="宋体" panose="02010600030101010101" pitchFamily="2" charset="-122"/>
              </a:defRPr>
            </a:lvl3pPr>
            <a:lvl4pPr marL="1600200" indent="-228600">
              <a:defRPr kumimoji="1" sz="2800">
                <a:solidFill>
                  <a:schemeClr val="tx1"/>
                </a:solidFill>
                <a:latin typeface="Arial" panose="020B0604020202020204" pitchFamily="34" charset="0"/>
                <a:ea typeface="宋体" panose="02010600030101010101" pitchFamily="2" charset="-122"/>
              </a:defRPr>
            </a:lvl4pPr>
            <a:lvl5pPr marL="2057400" indent="-228600">
              <a:defRPr kumimoji="1" sz="28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9pPr>
          </a:lstStyle>
          <a:p>
            <a:pPr algn="ctr" eaLnBrk="1" hangingPunct="1">
              <a:spcBef>
                <a:spcPct val="20000"/>
              </a:spcBef>
              <a:buFontTx/>
              <a:buChar char="•"/>
              <a:defRPr/>
            </a:pPr>
            <a:endParaRPr kumimoji="0" lang="en-US" altLang="zh-CN" sz="1600" b="1"/>
          </a:p>
          <a:p>
            <a:pPr algn="ctr" eaLnBrk="1" hangingPunct="1">
              <a:spcBef>
                <a:spcPct val="20000"/>
              </a:spcBef>
              <a:defRPr/>
            </a:pPr>
            <a:r>
              <a:rPr kumimoji="0" lang="zh-CN" altLang="en-US" sz="1600" b="1">
                <a:solidFill>
                  <a:srgbClr val="800000"/>
                </a:solidFill>
                <a:ea typeface="黑体" panose="02010609060101010101" pitchFamily="49" charset="-122"/>
              </a:rPr>
              <a:t>早期宇宙</a:t>
            </a:r>
            <a:endParaRPr kumimoji="0" lang="en-US" altLang="zh-CN" sz="1600" b="1">
              <a:solidFill>
                <a:srgbClr val="800000"/>
              </a:solidFill>
              <a:ea typeface="黑体" panose="02010609060101010101" pitchFamily="49" charset="-122"/>
            </a:endParaRPr>
          </a:p>
          <a:p>
            <a:pPr algn="ctr" eaLnBrk="1" hangingPunct="1">
              <a:spcBef>
                <a:spcPct val="20000"/>
              </a:spcBef>
              <a:defRPr/>
            </a:pPr>
            <a:r>
              <a:rPr kumimoji="0" lang="zh-CN" altLang="en-US" sz="1600" b="1">
                <a:solidFill>
                  <a:srgbClr val="800000"/>
                </a:solidFill>
                <a:ea typeface="黑体" panose="02010609060101010101" pitchFamily="49" charset="-122"/>
              </a:rPr>
              <a:t>发展演化</a:t>
            </a:r>
            <a:endParaRPr kumimoji="0" lang="en-US" altLang="ja-JP" sz="1600" b="1">
              <a:solidFill>
                <a:srgbClr val="800000"/>
              </a:solidFill>
            </a:endParaRPr>
          </a:p>
          <a:p>
            <a:pPr algn="ctr" eaLnBrk="1" hangingPunct="1">
              <a:spcBef>
                <a:spcPct val="20000"/>
              </a:spcBef>
              <a:buFontTx/>
              <a:buChar char="•"/>
              <a:defRPr/>
            </a:pPr>
            <a:endParaRPr kumimoji="0" lang="en-US" altLang="zh-CN" sz="1400">
              <a:solidFill>
                <a:srgbClr val="000000"/>
              </a:solidFill>
            </a:endParaRPr>
          </a:p>
        </p:txBody>
      </p:sp>
      <p:sp>
        <p:nvSpPr>
          <p:cNvPr id="45" name="Rounded Rectangular Callout 44">
            <a:extLst>
              <a:ext uri="{FF2B5EF4-FFF2-40B4-BE49-F238E27FC236}">
                <a16:creationId xmlns:a16="http://schemas.microsoft.com/office/drawing/2014/main" id="{6D36E937-DD57-D34F-A937-716C1860EC32}"/>
              </a:ext>
            </a:extLst>
          </p:cNvPr>
          <p:cNvSpPr>
            <a:spLocks noChangeArrowheads="1"/>
          </p:cNvSpPr>
          <p:nvPr/>
        </p:nvSpPr>
        <p:spPr bwMode="auto">
          <a:xfrm>
            <a:off x="152400" y="5441950"/>
            <a:ext cx="1308100" cy="425450"/>
          </a:xfrm>
          <a:prstGeom prst="wedgeRoundRectCallout">
            <a:avLst>
              <a:gd name="adj1" fmla="val 201361"/>
              <a:gd name="adj2" fmla="val -336907"/>
              <a:gd name="adj3" fmla="val 16667"/>
            </a:avLst>
          </a:prstGeom>
          <a:solidFill>
            <a:srgbClr val="FFFF00">
              <a:alpha val="58823"/>
            </a:srgbClr>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eaLnBrk="1" hangingPunct="1">
              <a:spcBef>
                <a:spcPct val="20000"/>
              </a:spcBef>
              <a:defRPr/>
            </a:pPr>
            <a:r>
              <a:rPr lang="zh-CN" altLang="en-US" sz="1600" b="1" dirty="0">
                <a:solidFill>
                  <a:srgbClr val="000090"/>
                </a:solidFill>
                <a:latin typeface="Arial" charset="0"/>
                <a:ea typeface="黑体" charset="0"/>
                <a:cs typeface="黑体" charset="0"/>
              </a:rPr>
              <a:t>强子物质</a:t>
            </a:r>
            <a:endParaRPr lang="en-US" sz="1600" b="1" dirty="0">
              <a:solidFill>
                <a:srgbClr val="000090"/>
              </a:solidFill>
              <a:latin typeface="Arial" charset="0"/>
              <a:ea typeface="宋体" charset="0"/>
            </a:endParaRPr>
          </a:p>
        </p:txBody>
      </p:sp>
      <p:sp>
        <p:nvSpPr>
          <p:cNvPr id="114713" name="Line 26">
            <a:extLst>
              <a:ext uri="{FF2B5EF4-FFF2-40B4-BE49-F238E27FC236}">
                <a16:creationId xmlns:a16="http://schemas.microsoft.com/office/drawing/2014/main" id="{88BCDEA5-FC1B-544D-B0FD-454907128F29}"/>
              </a:ext>
            </a:extLst>
          </p:cNvPr>
          <p:cNvSpPr>
            <a:spLocks noChangeShapeType="1"/>
          </p:cNvSpPr>
          <p:nvPr/>
        </p:nvSpPr>
        <p:spPr bwMode="auto">
          <a:xfrm flipV="1">
            <a:off x="914400" y="762000"/>
            <a:ext cx="73152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itle 1">
            <a:extLst>
              <a:ext uri="{FF2B5EF4-FFF2-40B4-BE49-F238E27FC236}">
                <a16:creationId xmlns:a16="http://schemas.microsoft.com/office/drawing/2014/main" id="{045053A3-1A92-8444-95C5-52976FFF1BD7}"/>
              </a:ext>
            </a:extLst>
          </p:cNvPr>
          <p:cNvSpPr>
            <a:spLocks noGrp="1" noChangeArrowheads="1"/>
          </p:cNvSpPr>
          <p:nvPr>
            <p:ph type="title"/>
          </p:nvPr>
        </p:nvSpPr>
        <p:spPr>
          <a:xfrm>
            <a:off x="508000" y="0"/>
            <a:ext cx="8229600" cy="769938"/>
          </a:xfrm>
        </p:spPr>
        <p:txBody>
          <a:bodyPr/>
          <a:lstStyle/>
          <a:p>
            <a:pPr eaLnBrk="1" hangingPunct="1"/>
            <a:r>
              <a:rPr lang="en-US" altLang="zh-CN" sz="3200"/>
              <a:t>2019-2020: BES II at RHIC</a:t>
            </a:r>
          </a:p>
        </p:txBody>
      </p:sp>
      <p:graphicFrame>
        <p:nvGraphicFramePr>
          <p:cNvPr id="5" name="Table 4">
            <a:extLst>
              <a:ext uri="{FF2B5EF4-FFF2-40B4-BE49-F238E27FC236}">
                <a16:creationId xmlns:a16="http://schemas.microsoft.com/office/drawing/2014/main" id="{FC9B6C69-AFF1-C644-BC22-BAD2E6035001}"/>
              </a:ext>
            </a:extLst>
          </p:cNvPr>
          <p:cNvGraphicFramePr>
            <a:graphicFrameLocks noGrp="1"/>
          </p:cNvGraphicFramePr>
          <p:nvPr/>
        </p:nvGraphicFramePr>
        <p:xfrm>
          <a:off x="630238" y="930275"/>
          <a:ext cx="7620000" cy="3916402"/>
        </p:xfrm>
        <a:graphic>
          <a:graphicData uri="http://schemas.openxmlformats.org/drawingml/2006/table">
            <a:tbl>
              <a:tblPr firstRow="1" bandRow="1">
                <a:tableStyleId>{5C22544A-7EE6-4342-B048-85BDC9FD1C3A}</a:tableStyleId>
              </a:tblPr>
              <a:tblGrid>
                <a:gridCol w="1099038">
                  <a:extLst>
                    <a:ext uri="{9D8B030D-6E8A-4147-A177-3AD203B41FA5}">
                      <a16:colId xmlns:a16="http://schemas.microsoft.com/office/drawing/2014/main" val="20000"/>
                    </a:ext>
                  </a:extLst>
                </a:gridCol>
                <a:gridCol w="1736481">
                  <a:extLst>
                    <a:ext uri="{9D8B030D-6E8A-4147-A177-3AD203B41FA5}">
                      <a16:colId xmlns:a16="http://schemas.microsoft.com/office/drawing/2014/main" val="20001"/>
                    </a:ext>
                  </a:extLst>
                </a:gridCol>
                <a:gridCol w="1736481">
                  <a:extLst>
                    <a:ext uri="{9D8B030D-6E8A-4147-A177-3AD203B41FA5}">
                      <a16:colId xmlns:a16="http://schemas.microsoft.com/office/drawing/2014/main" val="20002"/>
                    </a:ext>
                  </a:extLst>
                </a:gridCol>
                <a:gridCol w="1016000">
                  <a:extLst>
                    <a:ext uri="{9D8B030D-6E8A-4147-A177-3AD203B41FA5}">
                      <a16:colId xmlns:a16="http://schemas.microsoft.com/office/drawing/2014/main" val="20003"/>
                    </a:ext>
                  </a:extLst>
                </a:gridCol>
                <a:gridCol w="1016000">
                  <a:extLst>
                    <a:ext uri="{9D8B030D-6E8A-4147-A177-3AD203B41FA5}">
                      <a16:colId xmlns:a16="http://schemas.microsoft.com/office/drawing/2014/main" val="20004"/>
                    </a:ext>
                  </a:extLst>
                </a:gridCol>
                <a:gridCol w="1016000">
                  <a:extLst>
                    <a:ext uri="{9D8B030D-6E8A-4147-A177-3AD203B41FA5}">
                      <a16:colId xmlns:a16="http://schemas.microsoft.com/office/drawing/2014/main" val="20005"/>
                    </a:ext>
                  </a:extLst>
                </a:gridCol>
              </a:tblGrid>
              <a:tr h="579073">
                <a:tc>
                  <a:txBody>
                    <a:bodyPr/>
                    <a:lstStyle/>
                    <a:p>
                      <a:pPr algn="ctr"/>
                      <a:r>
                        <a:rPr lang="en-US" sz="1800" dirty="0">
                          <a:solidFill>
                            <a:schemeClr val="tx1"/>
                          </a:solidFill>
                          <a:latin typeface="Arial"/>
                          <a:cs typeface="Arial"/>
                        </a:rPr>
                        <a:t>√</a:t>
                      </a:r>
                      <a:r>
                        <a:rPr lang="en-US" sz="1800" dirty="0" err="1">
                          <a:solidFill>
                            <a:schemeClr val="tx1"/>
                          </a:solidFill>
                          <a:latin typeface="Arial"/>
                          <a:cs typeface="Arial"/>
                        </a:rPr>
                        <a:t>s</a:t>
                      </a:r>
                      <a:r>
                        <a:rPr lang="en-US" sz="1800" baseline="-25000" dirty="0" err="1">
                          <a:solidFill>
                            <a:schemeClr val="tx1"/>
                          </a:solidFill>
                          <a:latin typeface="Arial"/>
                          <a:cs typeface="Arial"/>
                        </a:rPr>
                        <a:t>NN</a:t>
                      </a:r>
                      <a:r>
                        <a:rPr lang="en-US" sz="1800" baseline="0" dirty="0">
                          <a:solidFill>
                            <a:schemeClr val="tx1"/>
                          </a:solidFill>
                          <a:latin typeface="Arial"/>
                          <a:cs typeface="Arial"/>
                        </a:rPr>
                        <a:t> </a:t>
                      </a:r>
                      <a:r>
                        <a:rPr lang="en-US" sz="1400" baseline="0" dirty="0">
                          <a:solidFill>
                            <a:schemeClr val="tx1"/>
                          </a:solidFill>
                          <a:latin typeface="Arial"/>
                          <a:cs typeface="Arial"/>
                        </a:rPr>
                        <a:t>(GeV)</a:t>
                      </a:r>
                      <a:endParaRPr lang="en-US" sz="1400" baseline="-25000" dirty="0">
                        <a:solidFill>
                          <a:schemeClr val="tx1"/>
                        </a:solidFill>
                        <a:latin typeface="Arial"/>
                        <a:cs typeface="Arial"/>
                      </a:endParaRPr>
                    </a:p>
                  </a:txBody>
                  <a:tcPr marT="45716" marB="45716"/>
                </a:tc>
                <a:tc>
                  <a:txBody>
                    <a:bodyPr/>
                    <a:lstStyle/>
                    <a:p>
                      <a:pPr algn="ctr"/>
                      <a:r>
                        <a:rPr lang="en-US" sz="1800" dirty="0">
                          <a:solidFill>
                            <a:schemeClr val="tx1"/>
                          </a:solidFill>
                          <a:latin typeface="Arial"/>
                          <a:cs typeface="Arial"/>
                        </a:rPr>
                        <a:t>Events (10</a:t>
                      </a:r>
                      <a:r>
                        <a:rPr lang="en-US" sz="1800" baseline="30000" dirty="0">
                          <a:solidFill>
                            <a:schemeClr val="tx1"/>
                          </a:solidFill>
                          <a:latin typeface="Arial"/>
                          <a:cs typeface="Arial"/>
                        </a:rPr>
                        <a:t>6</a:t>
                      </a:r>
                      <a:r>
                        <a:rPr lang="en-US" sz="1800" dirty="0">
                          <a:solidFill>
                            <a:schemeClr val="tx1"/>
                          </a:solidFill>
                          <a:latin typeface="Arial"/>
                          <a:cs typeface="Arial"/>
                        </a:rPr>
                        <a:t>)</a:t>
                      </a:r>
                    </a:p>
                  </a:txBody>
                  <a:tcPr marT="45716" marB="45716"/>
                </a:tc>
                <a:tc>
                  <a:txBody>
                    <a:bodyPr/>
                    <a:lstStyle/>
                    <a:p>
                      <a:pPr algn="ctr"/>
                      <a:r>
                        <a:rPr lang="en-US" sz="1800" dirty="0">
                          <a:solidFill>
                            <a:srgbClr val="C00000"/>
                          </a:solidFill>
                          <a:latin typeface="Arial"/>
                          <a:cs typeface="Arial"/>
                        </a:rPr>
                        <a:t>BES</a:t>
                      </a:r>
                      <a:r>
                        <a:rPr lang="en-US" sz="1800" baseline="0" dirty="0">
                          <a:solidFill>
                            <a:srgbClr val="C00000"/>
                          </a:solidFill>
                          <a:latin typeface="Arial"/>
                          <a:cs typeface="Arial"/>
                        </a:rPr>
                        <a:t> II </a:t>
                      </a:r>
                      <a:r>
                        <a:rPr lang="en-US" sz="1800" baseline="0" dirty="0">
                          <a:solidFill>
                            <a:schemeClr val="tx1"/>
                          </a:solidFill>
                          <a:latin typeface="Arial"/>
                          <a:cs typeface="Arial"/>
                        </a:rPr>
                        <a:t>/ BES I</a:t>
                      </a:r>
                      <a:endParaRPr lang="en-US" sz="1800" dirty="0">
                        <a:solidFill>
                          <a:schemeClr val="tx1"/>
                        </a:solidFill>
                        <a:latin typeface="Arial"/>
                        <a:cs typeface="Arial"/>
                      </a:endParaRPr>
                    </a:p>
                  </a:txBody>
                  <a:tcPr marT="45716" marB="45716"/>
                </a:tc>
                <a:tc>
                  <a:txBody>
                    <a:bodyPr/>
                    <a:lstStyle/>
                    <a:p>
                      <a:pPr algn="ctr"/>
                      <a:r>
                        <a:rPr lang="en-US" sz="1800" dirty="0">
                          <a:solidFill>
                            <a:srgbClr val="C00000"/>
                          </a:solidFill>
                          <a:latin typeface="Arial"/>
                          <a:cs typeface="Arial"/>
                        </a:rPr>
                        <a:t>Weeks</a:t>
                      </a:r>
                    </a:p>
                  </a:txBody>
                  <a:tcPr marT="45716" marB="45716"/>
                </a:tc>
                <a:tc>
                  <a:txBody>
                    <a:bodyPr/>
                    <a:lstStyle/>
                    <a:p>
                      <a:pPr algn="ctr"/>
                      <a:r>
                        <a:rPr lang="en-US" sz="1800" dirty="0">
                          <a:solidFill>
                            <a:schemeClr val="tx1"/>
                          </a:solidFill>
                          <a:latin typeface="Arial"/>
                          <a:cs typeface="Arial"/>
                        </a:rPr>
                        <a:t>μ</a:t>
                      </a:r>
                      <a:r>
                        <a:rPr lang="en-US" sz="1800" baseline="-25000" dirty="0">
                          <a:solidFill>
                            <a:schemeClr val="tx1"/>
                          </a:solidFill>
                          <a:latin typeface="Arial"/>
                          <a:cs typeface="Arial"/>
                        </a:rPr>
                        <a:t>B </a:t>
                      </a:r>
                    </a:p>
                    <a:p>
                      <a:pPr algn="ctr"/>
                      <a:r>
                        <a:rPr lang="en-US" sz="1400" dirty="0">
                          <a:solidFill>
                            <a:schemeClr val="tx1"/>
                          </a:solidFill>
                          <a:latin typeface="Arial"/>
                          <a:cs typeface="Arial"/>
                        </a:rPr>
                        <a:t>(MeV)</a:t>
                      </a:r>
                    </a:p>
                  </a:txBody>
                  <a:tcPr marT="45716" marB="45716"/>
                </a:tc>
                <a:tc>
                  <a:txBody>
                    <a:bodyPr/>
                    <a:lstStyle/>
                    <a:p>
                      <a:pPr algn="ctr"/>
                      <a:r>
                        <a:rPr lang="en-US" sz="1800" dirty="0">
                          <a:solidFill>
                            <a:schemeClr val="tx1"/>
                          </a:solidFill>
                          <a:latin typeface="Arial"/>
                          <a:cs typeface="Arial"/>
                        </a:rPr>
                        <a:t>T</a:t>
                      </a:r>
                      <a:r>
                        <a:rPr lang="en-US" sz="1800" baseline="-25000" dirty="0">
                          <a:solidFill>
                            <a:schemeClr val="tx1"/>
                          </a:solidFill>
                          <a:latin typeface="Arial"/>
                          <a:cs typeface="Arial"/>
                        </a:rPr>
                        <a:t>CH</a:t>
                      </a:r>
                      <a:r>
                        <a:rPr lang="en-US" sz="1800" dirty="0">
                          <a:solidFill>
                            <a:schemeClr val="tx1"/>
                          </a:solidFill>
                          <a:latin typeface="Arial"/>
                          <a:cs typeface="Arial"/>
                        </a:rPr>
                        <a:t> </a:t>
                      </a:r>
                    </a:p>
                    <a:p>
                      <a:pPr algn="ctr"/>
                      <a:r>
                        <a:rPr lang="en-US" sz="1400" dirty="0">
                          <a:solidFill>
                            <a:schemeClr val="tx1"/>
                          </a:solidFill>
                          <a:latin typeface="Arial"/>
                          <a:cs typeface="Arial"/>
                        </a:rPr>
                        <a:t>(MeV)</a:t>
                      </a:r>
                    </a:p>
                  </a:txBody>
                  <a:tcPr marT="45716" marB="45716"/>
                </a:tc>
                <a:extLst>
                  <a:ext uri="{0D108BD9-81ED-4DB2-BD59-A6C34878D82A}">
                    <a16:rowId xmlns:a16="http://schemas.microsoft.com/office/drawing/2014/main" val="10000"/>
                  </a:ext>
                </a:extLst>
              </a:tr>
              <a:tr h="370810">
                <a:tc>
                  <a:txBody>
                    <a:bodyPr/>
                    <a:lstStyle/>
                    <a:p>
                      <a:r>
                        <a:rPr lang="en-US" sz="1800" dirty="0">
                          <a:latin typeface="Arial"/>
                          <a:cs typeface="Arial"/>
                        </a:rPr>
                        <a:t>200</a:t>
                      </a:r>
                    </a:p>
                  </a:txBody>
                  <a:tcPr marT="45716" marB="45716"/>
                </a:tc>
                <a:tc>
                  <a:txBody>
                    <a:bodyPr/>
                    <a:lstStyle/>
                    <a:p>
                      <a:r>
                        <a:rPr lang="en-US" sz="1800" dirty="0">
                          <a:latin typeface="Arial"/>
                          <a:cs typeface="Arial"/>
                        </a:rPr>
                        <a:t>350</a:t>
                      </a:r>
                    </a:p>
                  </a:txBody>
                  <a:tcPr marT="45716" marB="45716"/>
                </a:tc>
                <a:tc>
                  <a:txBody>
                    <a:bodyPr/>
                    <a:lstStyle/>
                    <a:p>
                      <a:r>
                        <a:rPr lang="en-US" sz="1800" dirty="0">
                          <a:latin typeface="Arial"/>
                          <a:cs typeface="Arial"/>
                        </a:rPr>
                        <a:t>2010</a:t>
                      </a:r>
                    </a:p>
                  </a:txBody>
                  <a:tcPr marT="45716" marB="45716"/>
                </a:tc>
                <a:tc>
                  <a:txBody>
                    <a:bodyPr/>
                    <a:lstStyle/>
                    <a:p>
                      <a:endParaRPr lang="en-US" sz="1800" dirty="0">
                        <a:latin typeface="Arial"/>
                        <a:cs typeface="Arial"/>
                      </a:endParaRPr>
                    </a:p>
                  </a:txBody>
                  <a:tcPr marT="45716" marB="45716"/>
                </a:tc>
                <a:tc>
                  <a:txBody>
                    <a:bodyPr/>
                    <a:lstStyle/>
                    <a:p>
                      <a:r>
                        <a:rPr lang="en-US" sz="1800" dirty="0">
                          <a:latin typeface="Arial"/>
                          <a:cs typeface="Arial"/>
                        </a:rPr>
                        <a:t>25</a:t>
                      </a:r>
                    </a:p>
                  </a:txBody>
                  <a:tcPr marT="45716" marB="45716"/>
                </a:tc>
                <a:tc>
                  <a:txBody>
                    <a:bodyPr/>
                    <a:lstStyle/>
                    <a:p>
                      <a:r>
                        <a:rPr lang="en-US" sz="1800" dirty="0">
                          <a:latin typeface="Arial"/>
                          <a:cs typeface="Arial"/>
                        </a:rPr>
                        <a:t>166</a:t>
                      </a:r>
                    </a:p>
                  </a:txBody>
                  <a:tcPr marT="45716" marB="45716"/>
                </a:tc>
                <a:extLst>
                  <a:ext uri="{0D108BD9-81ED-4DB2-BD59-A6C34878D82A}">
                    <a16:rowId xmlns:a16="http://schemas.microsoft.com/office/drawing/2014/main" val="10001"/>
                  </a:ext>
                </a:extLst>
              </a:tr>
              <a:tr h="370810">
                <a:tc>
                  <a:txBody>
                    <a:bodyPr/>
                    <a:lstStyle/>
                    <a:p>
                      <a:r>
                        <a:rPr lang="en-US" sz="1800" dirty="0">
                          <a:latin typeface="Arial"/>
                          <a:cs typeface="Arial"/>
                        </a:rPr>
                        <a:t>62.4</a:t>
                      </a:r>
                    </a:p>
                  </a:txBody>
                  <a:tcPr marT="45716" marB="45716"/>
                </a:tc>
                <a:tc>
                  <a:txBody>
                    <a:bodyPr/>
                    <a:lstStyle/>
                    <a:p>
                      <a:r>
                        <a:rPr lang="en-US" sz="1800" dirty="0">
                          <a:latin typeface="Arial"/>
                          <a:cs typeface="Arial"/>
                        </a:rPr>
                        <a:t>67</a:t>
                      </a:r>
                    </a:p>
                  </a:txBody>
                  <a:tcPr marT="45716" marB="45716"/>
                </a:tc>
                <a:tc>
                  <a:txBody>
                    <a:bodyPr/>
                    <a:lstStyle/>
                    <a:p>
                      <a:r>
                        <a:rPr lang="en-US" sz="1800" dirty="0">
                          <a:latin typeface="Arial"/>
                          <a:cs typeface="Arial"/>
                        </a:rPr>
                        <a:t>2010</a:t>
                      </a:r>
                    </a:p>
                  </a:txBody>
                  <a:tcPr marT="45716" marB="45716"/>
                </a:tc>
                <a:tc>
                  <a:txBody>
                    <a:bodyPr/>
                    <a:lstStyle/>
                    <a:p>
                      <a:endParaRPr lang="en-US" sz="1800" dirty="0">
                        <a:latin typeface="Arial"/>
                        <a:cs typeface="Arial"/>
                      </a:endParaRPr>
                    </a:p>
                  </a:txBody>
                  <a:tcPr marT="45716" marB="45716"/>
                </a:tc>
                <a:tc>
                  <a:txBody>
                    <a:bodyPr/>
                    <a:lstStyle/>
                    <a:p>
                      <a:r>
                        <a:rPr lang="en-US" sz="1800" dirty="0">
                          <a:latin typeface="Arial"/>
                          <a:cs typeface="Arial"/>
                        </a:rPr>
                        <a:t>73</a:t>
                      </a:r>
                    </a:p>
                  </a:txBody>
                  <a:tcPr marT="45716" marB="45716"/>
                </a:tc>
                <a:tc>
                  <a:txBody>
                    <a:bodyPr/>
                    <a:lstStyle/>
                    <a:p>
                      <a:r>
                        <a:rPr lang="en-US" sz="1800" dirty="0">
                          <a:latin typeface="Arial"/>
                          <a:cs typeface="Arial"/>
                        </a:rPr>
                        <a:t>165</a:t>
                      </a:r>
                    </a:p>
                  </a:txBody>
                  <a:tcPr marT="45716" marB="45716"/>
                </a:tc>
                <a:extLst>
                  <a:ext uri="{0D108BD9-81ED-4DB2-BD59-A6C34878D82A}">
                    <a16:rowId xmlns:a16="http://schemas.microsoft.com/office/drawing/2014/main" val="10002"/>
                  </a:ext>
                </a:extLst>
              </a:tr>
              <a:tr h="370810">
                <a:tc>
                  <a:txBody>
                    <a:bodyPr/>
                    <a:lstStyle/>
                    <a:p>
                      <a:r>
                        <a:rPr lang="en-US" sz="1800" dirty="0">
                          <a:latin typeface="Arial"/>
                          <a:cs typeface="Arial"/>
                        </a:rPr>
                        <a:t>39</a:t>
                      </a:r>
                    </a:p>
                  </a:txBody>
                  <a:tcPr marT="45716" marB="45716"/>
                </a:tc>
                <a:tc>
                  <a:txBody>
                    <a:bodyPr/>
                    <a:lstStyle/>
                    <a:p>
                      <a:r>
                        <a:rPr lang="en-US" sz="1800" dirty="0">
                          <a:latin typeface="Arial"/>
                          <a:cs typeface="Arial"/>
                        </a:rPr>
                        <a:t>39</a:t>
                      </a:r>
                    </a:p>
                  </a:txBody>
                  <a:tcPr marT="45716" marB="45716"/>
                </a:tc>
                <a:tc>
                  <a:txBody>
                    <a:bodyPr/>
                    <a:lstStyle/>
                    <a:p>
                      <a:r>
                        <a:rPr lang="en-US" sz="1800" dirty="0">
                          <a:latin typeface="Arial"/>
                          <a:cs typeface="Arial"/>
                        </a:rPr>
                        <a:t>2010</a:t>
                      </a:r>
                    </a:p>
                  </a:txBody>
                  <a:tcPr marT="45716" marB="45716"/>
                </a:tc>
                <a:tc>
                  <a:txBody>
                    <a:bodyPr/>
                    <a:lstStyle/>
                    <a:p>
                      <a:endParaRPr lang="en-US" sz="1800" dirty="0">
                        <a:latin typeface="Arial"/>
                        <a:cs typeface="Arial"/>
                      </a:endParaRPr>
                    </a:p>
                  </a:txBody>
                  <a:tcPr marT="45716" marB="45716"/>
                </a:tc>
                <a:tc>
                  <a:txBody>
                    <a:bodyPr/>
                    <a:lstStyle/>
                    <a:p>
                      <a:r>
                        <a:rPr lang="en-US" sz="1800" dirty="0">
                          <a:latin typeface="Arial"/>
                          <a:cs typeface="Arial"/>
                        </a:rPr>
                        <a:t>112</a:t>
                      </a:r>
                    </a:p>
                  </a:txBody>
                  <a:tcPr marT="45716" marB="45716"/>
                </a:tc>
                <a:tc>
                  <a:txBody>
                    <a:bodyPr/>
                    <a:lstStyle/>
                    <a:p>
                      <a:r>
                        <a:rPr lang="en-US" sz="1800" dirty="0">
                          <a:latin typeface="Arial"/>
                          <a:cs typeface="Arial"/>
                        </a:rPr>
                        <a:t>164</a:t>
                      </a:r>
                    </a:p>
                  </a:txBody>
                  <a:tcPr marT="45716" marB="45716"/>
                </a:tc>
                <a:extLst>
                  <a:ext uri="{0D108BD9-81ED-4DB2-BD59-A6C34878D82A}">
                    <a16:rowId xmlns:a16="http://schemas.microsoft.com/office/drawing/2014/main" val="10003"/>
                  </a:ext>
                </a:extLst>
              </a:tr>
              <a:tr h="370810">
                <a:tc>
                  <a:txBody>
                    <a:bodyPr/>
                    <a:lstStyle/>
                    <a:p>
                      <a:r>
                        <a:rPr lang="en-US" sz="1800" dirty="0">
                          <a:latin typeface="Arial"/>
                          <a:cs typeface="Arial"/>
                        </a:rPr>
                        <a:t>27</a:t>
                      </a:r>
                    </a:p>
                  </a:txBody>
                  <a:tcPr marT="45716" marB="45716"/>
                </a:tc>
                <a:tc>
                  <a:txBody>
                    <a:bodyPr/>
                    <a:lstStyle/>
                    <a:p>
                      <a:r>
                        <a:rPr lang="en-US" sz="1800" dirty="0">
                          <a:latin typeface="Arial"/>
                          <a:cs typeface="Arial"/>
                        </a:rPr>
                        <a:t>70</a:t>
                      </a:r>
                    </a:p>
                  </a:txBody>
                  <a:tcPr marT="45716" marB="45716"/>
                </a:tc>
                <a:tc>
                  <a:txBody>
                    <a:bodyPr/>
                    <a:lstStyle/>
                    <a:p>
                      <a:r>
                        <a:rPr lang="en-US" sz="1800" dirty="0">
                          <a:latin typeface="Arial"/>
                          <a:cs typeface="Arial"/>
                        </a:rPr>
                        <a:t>2011</a:t>
                      </a:r>
                    </a:p>
                  </a:txBody>
                  <a:tcPr marT="45716" marB="45716"/>
                </a:tc>
                <a:tc>
                  <a:txBody>
                    <a:bodyPr/>
                    <a:lstStyle/>
                    <a:p>
                      <a:endParaRPr lang="en-US" sz="1800" dirty="0">
                        <a:latin typeface="Arial"/>
                        <a:cs typeface="Arial"/>
                      </a:endParaRPr>
                    </a:p>
                  </a:txBody>
                  <a:tcPr marT="45716" marB="45716"/>
                </a:tc>
                <a:tc>
                  <a:txBody>
                    <a:bodyPr/>
                    <a:lstStyle/>
                    <a:p>
                      <a:r>
                        <a:rPr lang="en-US" sz="1800" dirty="0">
                          <a:latin typeface="Arial"/>
                          <a:cs typeface="Arial"/>
                        </a:rPr>
                        <a:t>156</a:t>
                      </a:r>
                    </a:p>
                  </a:txBody>
                  <a:tcPr marT="45716" marB="45716"/>
                </a:tc>
                <a:tc>
                  <a:txBody>
                    <a:bodyPr/>
                    <a:lstStyle/>
                    <a:p>
                      <a:r>
                        <a:rPr lang="en-US" sz="1800" dirty="0">
                          <a:latin typeface="Arial"/>
                          <a:cs typeface="Arial"/>
                        </a:rPr>
                        <a:t>162</a:t>
                      </a:r>
                    </a:p>
                  </a:txBody>
                  <a:tcPr marT="45716" marB="45716"/>
                </a:tc>
                <a:extLst>
                  <a:ext uri="{0D108BD9-81ED-4DB2-BD59-A6C34878D82A}">
                    <a16:rowId xmlns:a16="http://schemas.microsoft.com/office/drawing/2014/main" val="10004"/>
                  </a:ext>
                </a:extLst>
              </a:tr>
              <a:tr h="370810">
                <a:tc>
                  <a:txBody>
                    <a:bodyPr/>
                    <a:lstStyle/>
                    <a:p>
                      <a:r>
                        <a:rPr lang="en-US" sz="1800" dirty="0">
                          <a:latin typeface="Arial"/>
                          <a:cs typeface="Arial"/>
                        </a:rPr>
                        <a:t>19.6</a:t>
                      </a:r>
                    </a:p>
                  </a:txBody>
                  <a:tcPr marT="45716" marB="45716"/>
                </a:tc>
                <a:tc>
                  <a:txBody>
                    <a:bodyPr/>
                    <a:lstStyle/>
                    <a:p>
                      <a:r>
                        <a:rPr lang="en-US" sz="1800" b="1" dirty="0">
                          <a:solidFill>
                            <a:srgbClr val="800000"/>
                          </a:solidFill>
                          <a:latin typeface="Arial"/>
                          <a:cs typeface="Arial"/>
                        </a:rPr>
                        <a:t>400</a:t>
                      </a:r>
                      <a:r>
                        <a:rPr lang="en-US" sz="1800" dirty="0">
                          <a:latin typeface="Arial"/>
                          <a:cs typeface="Arial"/>
                        </a:rPr>
                        <a:t> / 36</a:t>
                      </a:r>
                    </a:p>
                  </a:txBody>
                  <a:tcPr marT="45716" marB="45716"/>
                </a:tc>
                <a:tc>
                  <a:txBody>
                    <a:bodyPr/>
                    <a:lstStyle/>
                    <a:p>
                      <a:r>
                        <a:rPr lang="en-US" sz="1800" b="1" dirty="0">
                          <a:solidFill>
                            <a:srgbClr val="800000"/>
                          </a:solidFill>
                          <a:latin typeface="Arial"/>
                          <a:cs typeface="Arial"/>
                        </a:rPr>
                        <a:t>2019</a:t>
                      </a:r>
                      <a:r>
                        <a:rPr lang="en-US" sz="1800" dirty="0">
                          <a:latin typeface="Arial"/>
                          <a:cs typeface="Arial"/>
                        </a:rPr>
                        <a:t>/ 2011</a:t>
                      </a:r>
                    </a:p>
                  </a:txBody>
                  <a:tcPr marT="45716" marB="45716"/>
                </a:tc>
                <a:tc>
                  <a:txBody>
                    <a:bodyPr/>
                    <a:lstStyle/>
                    <a:p>
                      <a:r>
                        <a:rPr lang="en-US" sz="1800" b="1" dirty="0">
                          <a:solidFill>
                            <a:srgbClr val="800000"/>
                          </a:solidFill>
                          <a:latin typeface="Arial"/>
                          <a:cs typeface="Arial"/>
                        </a:rPr>
                        <a:t>3</a:t>
                      </a:r>
                    </a:p>
                  </a:txBody>
                  <a:tcPr marT="45716" marB="45716"/>
                </a:tc>
                <a:tc>
                  <a:txBody>
                    <a:bodyPr/>
                    <a:lstStyle/>
                    <a:p>
                      <a:r>
                        <a:rPr lang="en-US" sz="1800" dirty="0">
                          <a:latin typeface="Arial"/>
                          <a:cs typeface="Arial"/>
                        </a:rPr>
                        <a:t>206</a:t>
                      </a:r>
                    </a:p>
                  </a:txBody>
                  <a:tcPr marT="45716" marB="45716"/>
                </a:tc>
                <a:tc>
                  <a:txBody>
                    <a:bodyPr/>
                    <a:lstStyle/>
                    <a:p>
                      <a:r>
                        <a:rPr lang="en-US" sz="1800" dirty="0">
                          <a:latin typeface="Arial"/>
                          <a:cs typeface="Arial"/>
                        </a:rPr>
                        <a:t>160</a:t>
                      </a:r>
                    </a:p>
                  </a:txBody>
                  <a:tcPr marT="45716" marB="45716"/>
                </a:tc>
                <a:extLst>
                  <a:ext uri="{0D108BD9-81ED-4DB2-BD59-A6C34878D82A}">
                    <a16:rowId xmlns:a16="http://schemas.microsoft.com/office/drawing/2014/main" val="10005"/>
                  </a:ext>
                </a:extLst>
              </a:tr>
              <a:tr h="370810">
                <a:tc>
                  <a:txBody>
                    <a:bodyPr/>
                    <a:lstStyle/>
                    <a:p>
                      <a:r>
                        <a:rPr lang="en-US" sz="1800" dirty="0">
                          <a:latin typeface="Arial"/>
                          <a:cs typeface="Arial"/>
                        </a:rPr>
                        <a:t>14.5</a:t>
                      </a:r>
                    </a:p>
                  </a:txBody>
                  <a:tcPr marT="45716" marB="45716"/>
                </a:tc>
                <a:tc>
                  <a:txBody>
                    <a:bodyPr/>
                    <a:lstStyle/>
                    <a:p>
                      <a:r>
                        <a:rPr lang="en-US" sz="1800" b="1" dirty="0">
                          <a:solidFill>
                            <a:srgbClr val="800000"/>
                          </a:solidFill>
                          <a:latin typeface="Arial"/>
                          <a:cs typeface="Arial"/>
                        </a:rPr>
                        <a:t>300</a:t>
                      </a:r>
                      <a:r>
                        <a:rPr lang="en-US" sz="1800" dirty="0">
                          <a:latin typeface="Arial"/>
                          <a:cs typeface="Arial"/>
                        </a:rPr>
                        <a:t> / 20</a:t>
                      </a:r>
                    </a:p>
                  </a:txBody>
                  <a:tcPr marT="45716" marB="45716"/>
                </a:tc>
                <a:tc>
                  <a:txBody>
                    <a:bodyPr/>
                    <a:lstStyle/>
                    <a:p>
                      <a:r>
                        <a:rPr lang="en-US" sz="1800" b="1" dirty="0">
                          <a:solidFill>
                            <a:srgbClr val="800000"/>
                          </a:solidFill>
                          <a:latin typeface="Arial"/>
                          <a:cs typeface="Arial"/>
                        </a:rPr>
                        <a:t>2019</a:t>
                      </a:r>
                      <a:r>
                        <a:rPr lang="en-US" sz="1800" dirty="0">
                          <a:latin typeface="Arial"/>
                          <a:cs typeface="Arial"/>
                        </a:rPr>
                        <a:t>/ 2014</a:t>
                      </a:r>
                    </a:p>
                  </a:txBody>
                  <a:tcPr marT="45716" marB="45716"/>
                </a:tc>
                <a:tc>
                  <a:txBody>
                    <a:bodyPr/>
                    <a:lstStyle/>
                    <a:p>
                      <a:r>
                        <a:rPr lang="en-US" sz="1800" b="1" dirty="0">
                          <a:solidFill>
                            <a:srgbClr val="800000"/>
                          </a:solidFill>
                          <a:latin typeface="Arial"/>
                          <a:cs typeface="Arial"/>
                        </a:rPr>
                        <a:t>2.5</a:t>
                      </a:r>
                    </a:p>
                  </a:txBody>
                  <a:tcPr marT="45716" marB="45716"/>
                </a:tc>
                <a:tc>
                  <a:txBody>
                    <a:bodyPr/>
                    <a:lstStyle/>
                    <a:p>
                      <a:r>
                        <a:rPr lang="en-US" sz="1800" dirty="0">
                          <a:latin typeface="Arial"/>
                          <a:cs typeface="Arial"/>
                        </a:rPr>
                        <a:t>264</a:t>
                      </a:r>
                    </a:p>
                  </a:txBody>
                  <a:tcPr marT="45716" marB="45716"/>
                </a:tc>
                <a:tc>
                  <a:txBody>
                    <a:bodyPr/>
                    <a:lstStyle/>
                    <a:p>
                      <a:r>
                        <a:rPr lang="en-US" sz="1800" dirty="0">
                          <a:latin typeface="Arial"/>
                          <a:cs typeface="Arial"/>
                        </a:rPr>
                        <a:t>156</a:t>
                      </a:r>
                    </a:p>
                  </a:txBody>
                  <a:tcPr marT="45716" marB="45716"/>
                </a:tc>
                <a:extLst>
                  <a:ext uri="{0D108BD9-81ED-4DB2-BD59-A6C34878D82A}">
                    <a16:rowId xmlns:a16="http://schemas.microsoft.com/office/drawing/2014/main" val="10006"/>
                  </a:ext>
                </a:extLst>
              </a:tr>
              <a:tr h="370810">
                <a:tc>
                  <a:txBody>
                    <a:bodyPr/>
                    <a:lstStyle/>
                    <a:p>
                      <a:r>
                        <a:rPr lang="en-US" sz="1800" dirty="0">
                          <a:latin typeface="Arial"/>
                          <a:cs typeface="Arial"/>
                        </a:rPr>
                        <a:t>11.5</a:t>
                      </a:r>
                    </a:p>
                  </a:txBody>
                  <a:tcPr marT="45716" marB="45716"/>
                </a:tc>
                <a:tc>
                  <a:txBody>
                    <a:bodyPr/>
                    <a:lstStyle/>
                    <a:p>
                      <a:r>
                        <a:rPr lang="en-US" sz="1800" b="1" dirty="0">
                          <a:solidFill>
                            <a:srgbClr val="800000"/>
                          </a:solidFill>
                          <a:latin typeface="Arial"/>
                          <a:cs typeface="Arial"/>
                        </a:rPr>
                        <a:t>230</a:t>
                      </a:r>
                      <a:r>
                        <a:rPr lang="en-US" sz="1800" dirty="0">
                          <a:latin typeface="Arial"/>
                          <a:cs typeface="Arial"/>
                        </a:rPr>
                        <a:t> / 12</a:t>
                      </a:r>
                    </a:p>
                  </a:txBody>
                  <a:tcPr marT="45716" marB="45716"/>
                </a:tc>
                <a:tc>
                  <a:txBody>
                    <a:bodyPr/>
                    <a:lstStyle/>
                    <a:p>
                      <a:r>
                        <a:rPr lang="en-US" sz="1800" b="1" dirty="0">
                          <a:solidFill>
                            <a:srgbClr val="800000"/>
                          </a:solidFill>
                          <a:latin typeface="Arial"/>
                          <a:cs typeface="Arial"/>
                        </a:rPr>
                        <a:t>2019</a:t>
                      </a:r>
                      <a:r>
                        <a:rPr lang="en-US" sz="1800" dirty="0">
                          <a:latin typeface="Arial"/>
                          <a:cs typeface="Arial"/>
                        </a:rPr>
                        <a:t>/ 2010</a:t>
                      </a:r>
                    </a:p>
                  </a:txBody>
                  <a:tcPr marT="45716" marB="45716"/>
                </a:tc>
                <a:tc>
                  <a:txBody>
                    <a:bodyPr/>
                    <a:lstStyle/>
                    <a:p>
                      <a:r>
                        <a:rPr lang="en-US" sz="1800" b="1" dirty="0">
                          <a:solidFill>
                            <a:srgbClr val="800000"/>
                          </a:solidFill>
                          <a:latin typeface="Arial"/>
                          <a:cs typeface="Arial"/>
                        </a:rPr>
                        <a:t>5</a:t>
                      </a:r>
                    </a:p>
                  </a:txBody>
                  <a:tcPr marT="45716" marB="45716"/>
                </a:tc>
                <a:tc>
                  <a:txBody>
                    <a:bodyPr/>
                    <a:lstStyle/>
                    <a:p>
                      <a:r>
                        <a:rPr lang="en-US" sz="1800" dirty="0">
                          <a:latin typeface="Arial"/>
                          <a:cs typeface="Arial"/>
                        </a:rPr>
                        <a:t>315</a:t>
                      </a:r>
                    </a:p>
                  </a:txBody>
                  <a:tcPr marT="45716" marB="45716"/>
                </a:tc>
                <a:tc>
                  <a:txBody>
                    <a:bodyPr/>
                    <a:lstStyle/>
                    <a:p>
                      <a:r>
                        <a:rPr lang="en-US" sz="1800" dirty="0">
                          <a:latin typeface="Arial"/>
                          <a:cs typeface="Arial"/>
                        </a:rPr>
                        <a:t>152</a:t>
                      </a:r>
                    </a:p>
                  </a:txBody>
                  <a:tcPr marT="45716" marB="45716"/>
                </a:tc>
                <a:extLst>
                  <a:ext uri="{0D108BD9-81ED-4DB2-BD59-A6C34878D82A}">
                    <a16:rowId xmlns:a16="http://schemas.microsoft.com/office/drawing/2014/main" val="10007"/>
                  </a:ext>
                </a:extLst>
              </a:tr>
              <a:tr h="370810">
                <a:tc>
                  <a:txBody>
                    <a:bodyPr/>
                    <a:lstStyle/>
                    <a:p>
                      <a:r>
                        <a:rPr lang="en-US" sz="1800" dirty="0">
                          <a:latin typeface="Arial"/>
                          <a:cs typeface="Arial"/>
                        </a:rPr>
                        <a:t>9.2</a:t>
                      </a:r>
                    </a:p>
                  </a:txBody>
                  <a:tcPr marT="45716" marB="45716"/>
                </a:tc>
                <a:tc>
                  <a:txBody>
                    <a:bodyPr/>
                    <a:lstStyle/>
                    <a:p>
                      <a:r>
                        <a:rPr lang="en-US" sz="1800" b="1" dirty="0">
                          <a:solidFill>
                            <a:srgbClr val="800000"/>
                          </a:solidFill>
                          <a:latin typeface="Arial"/>
                          <a:cs typeface="Arial"/>
                        </a:rPr>
                        <a:t>160</a:t>
                      </a:r>
                      <a:r>
                        <a:rPr lang="en-US" sz="1800" baseline="0" dirty="0">
                          <a:latin typeface="Arial"/>
                          <a:cs typeface="Arial"/>
                        </a:rPr>
                        <a:t> / 0.3</a:t>
                      </a:r>
                      <a:endParaRPr lang="en-US" sz="1800" dirty="0">
                        <a:latin typeface="Arial"/>
                        <a:cs typeface="Arial"/>
                      </a:endParaRPr>
                    </a:p>
                  </a:txBody>
                  <a:tcPr marT="45716" marB="45716"/>
                </a:tc>
                <a:tc>
                  <a:txBody>
                    <a:bodyPr/>
                    <a:lstStyle/>
                    <a:p>
                      <a:r>
                        <a:rPr lang="en-US" sz="1800" b="1" dirty="0">
                          <a:solidFill>
                            <a:srgbClr val="800000"/>
                          </a:solidFill>
                          <a:latin typeface="Arial"/>
                          <a:cs typeface="Arial"/>
                        </a:rPr>
                        <a:t>2020 </a:t>
                      </a:r>
                      <a:r>
                        <a:rPr lang="en-US" sz="1800" dirty="0">
                          <a:latin typeface="Arial"/>
                          <a:cs typeface="Arial"/>
                        </a:rPr>
                        <a:t>/ 2008</a:t>
                      </a:r>
                    </a:p>
                  </a:txBody>
                  <a:tcPr marT="45716" marB="45716"/>
                </a:tc>
                <a:tc>
                  <a:txBody>
                    <a:bodyPr/>
                    <a:lstStyle/>
                    <a:p>
                      <a:r>
                        <a:rPr lang="en-US" sz="1800" b="1" dirty="0">
                          <a:solidFill>
                            <a:srgbClr val="800000"/>
                          </a:solidFill>
                          <a:latin typeface="Arial"/>
                          <a:cs typeface="Arial"/>
                        </a:rPr>
                        <a:t>9.5</a:t>
                      </a:r>
                    </a:p>
                  </a:txBody>
                  <a:tcPr marT="45716" marB="45716"/>
                </a:tc>
                <a:tc>
                  <a:txBody>
                    <a:bodyPr/>
                    <a:lstStyle/>
                    <a:p>
                      <a:r>
                        <a:rPr lang="en-US" sz="1800" dirty="0">
                          <a:latin typeface="Arial"/>
                          <a:cs typeface="Arial"/>
                        </a:rPr>
                        <a:t>355</a:t>
                      </a:r>
                    </a:p>
                  </a:txBody>
                  <a:tcPr marT="45716" marB="45716"/>
                </a:tc>
                <a:tc>
                  <a:txBody>
                    <a:bodyPr/>
                    <a:lstStyle/>
                    <a:p>
                      <a:r>
                        <a:rPr lang="en-US" sz="1800" dirty="0">
                          <a:latin typeface="Arial"/>
                          <a:cs typeface="Arial"/>
                        </a:rPr>
                        <a:t>140</a:t>
                      </a:r>
                    </a:p>
                  </a:txBody>
                  <a:tcPr marT="45716" marB="45716"/>
                </a:tc>
                <a:extLst>
                  <a:ext uri="{0D108BD9-81ED-4DB2-BD59-A6C34878D82A}">
                    <a16:rowId xmlns:a16="http://schemas.microsoft.com/office/drawing/2014/main" val="10008"/>
                  </a:ext>
                </a:extLst>
              </a:tr>
              <a:tr h="370810">
                <a:tc>
                  <a:txBody>
                    <a:bodyPr/>
                    <a:lstStyle/>
                    <a:p>
                      <a:r>
                        <a:rPr lang="en-US" sz="1800" dirty="0">
                          <a:latin typeface="Arial"/>
                          <a:cs typeface="Arial"/>
                        </a:rPr>
                        <a:t>7.7</a:t>
                      </a:r>
                    </a:p>
                  </a:txBody>
                  <a:tcPr marT="45716" marB="45716"/>
                </a:tc>
                <a:tc>
                  <a:txBody>
                    <a:bodyPr/>
                    <a:lstStyle/>
                    <a:p>
                      <a:r>
                        <a:rPr lang="en-US" sz="1800" b="1" dirty="0">
                          <a:solidFill>
                            <a:srgbClr val="800000"/>
                          </a:solidFill>
                          <a:latin typeface="Arial"/>
                          <a:cs typeface="Arial"/>
                        </a:rPr>
                        <a:t>100</a:t>
                      </a:r>
                      <a:r>
                        <a:rPr lang="en-US" sz="1800" dirty="0">
                          <a:latin typeface="Arial"/>
                          <a:cs typeface="Arial"/>
                        </a:rPr>
                        <a:t> / 4</a:t>
                      </a:r>
                    </a:p>
                  </a:txBody>
                  <a:tcPr marT="45716" marB="45716"/>
                </a:tc>
                <a:tc>
                  <a:txBody>
                    <a:bodyPr/>
                    <a:lstStyle/>
                    <a:p>
                      <a:r>
                        <a:rPr lang="en-US" sz="1800" b="1" dirty="0">
                          <a:solidFill>
                            <a:srgbClr val="800000"/>
                          </a:solidFill>
                          <a:latin typeface="Arial"/>
                          <a:cs typeface="Arial"/>
                        </a:rPr>
                        <a:t>2020 </a:t>
                      </a:r>
                      <a:r>
                        <a:rPr lang="en-US" sz="1800" dirty="0">
                          <a:latin typeface="Arial"/>
                          <a:cs typeface="Arial"/>
                        </a:rPr>
                        <a:t>/ 2010</a:t>
                      </a:r>
                    </a:p>
                  </a:txBody>
                  <a:tcPr marT="45716" marB="45716"/>
                </a:tc>
                <a:tc>
                  <a:txBody>
                    <a:bodyPr/>
                    <a:lstStyle/>
                    <a:p>
                      <a:r>
                        <a:rPr lang="en-US" sz="1800" b="1" dirty="0">
                          <a:solidFill>
                            <a:srgbClr val="800000"/>
                          </a:solidFill>
                          <a:latin typeface="Arial"/>
                          <a:cs typeface="Arial"/>
                        </a:rPr>
                        <a:t>14</a:t>
                      </a:r>
                    </a:p>
                  </a:txBody>
                  <a:tcPr marT="45716" marB="45716"/>
                </a:tc>
                <a:tc>
                  <a:txBody>
                    <a:bodyPr/>
                    <a:lstStyle/>
                    <a:p>
                      <a:r>
                        <a:rPr lang="en-US" sz="1800" dirty="0">
                          <a:latin typeface="Arial"/>
                          <a:cs typeface="Arial"/>
                        </a:rPr>
                        <a:t>420</a:t>
                      </a:r>
                    </a:p>
                  </a:txBody>
                  <a:tcPr marT="45716" marB="45716"/>
                </a:tc>
                <a:tc>
                  <a:txBody>
                    <a:bodyPr/>
                    <a:lstStyle/>
                    <a:p>
                      <a:r>
                        <a:rPr lang="en-US" sz="1800" dirty="0">
                          <a:latin typeface="Arial"/>
                          <a:cs typeface="Arial"/>
                        </a:rPr>
                        <a:t>140</a:t>
                      </a:r>
                    </a:p>
                  </a:txBody>
                  <a:tcPr marT="45716" marB="45716"/>
                </a:tc>
                <a:extLst>
                  <a:ext uri="{0D108BD9-81ED-4DB2-BD59-A6C34878D82A}">
                    <a16:rowId xmlns:a16="http://schemas.microsoft.com/office/drawing/2014/main" val="10009"/>
                  </a:ext>
                </a:extLst>
              </a:tr>
            </a:tbl>
          </a:graphicData>
        </a:graphic>
      </p:graphicFrame>
      <p:sp>
        <p:nvSpPr>
          <p:cNvPr id="162897" name="TextBox 5">
            <a:extLst>
              <a:ext uri="{FF2B5EF4-FFF2-40B4-BE49-F238E27FC236}">
                <a16:creationId xmlns:a16="http://schemas.microsoft.com/office/drawing/2014/main" id="{1C714431-1D19-3F46-8208-6284E1CBAD0A}"/>
              </a:ext>
            </a:extLst>
          </p:cNvPr>
          <p:cNvSpPr txBox="1">
            <a:spLocks noChangeArrowheads="1"/>
          </p:cNvSpPr>
          <p:nvPr/>
        </p:nvSpPr>
        <p:spPr bwMode="auto">
          <a:xfrm>
            <a:off x="304800" y="5029200"/>
            <a:ext cx="84661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en-US" altLang="zh-CN">
                <a:cs typeface="Arial" panose="020B0604020202020204" pitchFamily="34" charset="0"/>
              </a:rPr>
              <a:t>   </a:t>
            </a:r>
            <a:r>
              <a:rPr lang="en-US" altLang="zh-CN" sz="3600">
                <a:cs typeface="Arial" panose="020B0604020202020204" pitchFamily="34" charset="0"/>
              </a:rPr>
              <a:t>Precision measurements, map the QCD phase diagram  </a:t>
            </a:r>
            <a:r>
              <a:rPr lang="en-US" altLang="zh-CN" b="1">
                <a:solidFill>
                  <a:srgbClr val="800000"/>
                </a:solidFill>
                <a:cs typeface="Arial" panose="020B0604020202020204" pitchFamily="34" charset="0"/>
              </a:rPr>
              <a:t>200 &lt; μ</a:t>
            </a:r>
            <a:r>
              <a:rPr lang="en-US" altLang="zh-CN" b="1" baseline="-25000">
                <a:solidFill>
                  <a:srgbClr val="800000"/>
                </a:solidFill>
                <a:cs typeface="Arial" panose="020B0604020202020204" pitchFamily="34" charset="0"/>
              </a:rPr>
              <a:t>B</a:t>
            </a:r>
            <a:r>
              <a:rPr lang="en-US" altLang="zh-CN" b="1">
                <a:solidFill>
                  <a:srgbClr val="800000"/>
                </a:solidFill>
                <a:cs typeface="Arial" panose="020B0604020202020204" pitchFamily="34" charset="0"/>
              </a:rPr>
              <a:t> &lt; 420MeV </a:t>
            </a:r>
          </a:p>
        </p:txBody>
      </p:sp>
      <p:sp>
        <p:nvSpPr>
          <p:cNvPr id="162898" name="Line 26">
            <a:extLst>
              <a:ext uri="{FF2B5EF4-FFF2-40B4-BE49-F238E27FC236}">
                <a16:creationId xmlns:a16="http://schemas.microsoft.com/office/drawing/2014/main" id="{D9F9E2FE-5B18-1F45-8F79-9196E90CDC7B}"/>
              </a:ext>
            </a:extLst>
          </p:cNvPr>
          <p:cNvSpPr>
            <a:spLocks noChangeShapeType="1"/>
          </p:cNvSpPr>
          <p:nvPr/>
        </p:nvSpPr>
        <p:spPr bwMode="auto">
          <a:xfrm flipV="1">
            <a:off x="395288" y="766763"/>
            <a:ext cx="8353425"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3">
            <a:extLst>
              <a:ext uri="{FF2B5EF4-FFF2-40B4-BE49-F238E27FC236}">
                <a16:creationId xmlns:a16="http://schemas.microsoft.com/office/drawing/2014/main" id="{A5946FA2-E641-0D4B-B8BD-DBA98A186B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1988" y="1144588"/>
            <a:ext cx="253365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9810" name="Object 4">
            <a:extLst>
              <a:ext uri="{FF2B5EF4-FFF2-40B4-BE49-F238E27FC236}">
                <a16:creationId xmlns:a16="http://schemas.microsoft.com/office/drawing/2014/main" id="{DB644254-315C-9B45-99D4-E7B4EADE38E8}"/>
              </a:ext>
            </a:extLst>
          </p:cNvPr>
          <p:cNvGraphicFramePr>
            <a:graphicFrameLocks noChangeAspect="1"/>
          </p:cNvGraphicFramePr>
          <p:nvPr/>
        </p:nvGraphicFramePr>
        <p:xfrm>
          <a:off x="2514600" y="4914900"/>
          <a:ext cx="3122613" cy="1943100"/>
        </p:xfrm>
        <a:graphic>
          <a:graphicData uri="http://schemas.openxmlformats.org/presentationml/2006/ole">
            <mc:AlternateContent xmlns:mc="http://schemas.openxmlformats.org/markup-compatibility/2006">
              <mc:Choice xmlns:v="urn:schemas-microsoft-com:vml" Requires="v">
                <p:oleObj spid="_x0000_s120311" name="CorelDRAW" r:id="rId4" imgW="15849600" imgH="11798300" progId="">
                  <p:embed/>
                </p:oleObj>
              </mc:Choice>
              <mc:Fallback>
                <p:oleObj name="CorelDRAW" r:id="rId4" imgW="15849600" imgH="11798300"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4914900"/>
                        <a:ext cx="3122613"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19811" name="Title 1">
            <a:extLst>
              <a:ext uri="{FF2B5EF4-FFF2-40B4-BE49-F238E27FC236}">
                <a16:creationId xmlns:a16="http://schemas.microsoft.com/office/drawing/2014/main" id="{8C376333-5E94-6F42-9E47-AE0B10111B8E}"/>
              </a:ext>
            </a:extLst>
          </p:cNvPr>
          <p:cNvSpPr>
            <a:spLocks noGrp="1" noChangeArrowheads="1"/>
          </p:cNvSpPr>
          <p:nvPr>
            <p:ph type="title"/>
          </p:nvPr>
        </p:nvSpPr>
        <p:spPr>
          <a:xfrm>
            <a:off x="427038" y="44450"/>
            <a:ext cx="5821362" cy="488950"/>
          </a:xfrm>
        </p:spPr>
        <p:txBody>
          <a:bodyPr/>
          <a:lstStyle/>
          <a:p>
            <a:pPr eaLnBrk="1" hangingPunct="1"/>
            <a:r>
              <a:rPr lang="zh-CN" altLang="en-US">
                <a:ea typeface="STHeiti" panose="02010600040101010101" pitchFamily="2" charset="-122"/>
                <a:cs typeface="Times New Roman" panose="02020603050405020304" pitchFamily="18" charset="0"/>
              </a:rPr>
              <a:t>寻找</a:t>
            </a:r>
            <a:r>
              <a:rPr lang="en-US" altLang="zh-CN">
                <a:ea typeface="STHeiti" panose="02010600040101010101" pitchFamily="2" charset="-122"/>
                <a:cs typeface="Times New Roman" panose="02020603050405020304" pitchFamily="18" charset="0"/>
              </a:rPr>
              <a:t>QCD</a:t>
            </a:r>
            <a:r>
              <a:rPr lang="zh-CN" altLang="en-US">
                <a:ea typeface="STHeiti" panose="02010600040101010101" pitchFamily="2" charset="-122"/>
                <a:cs typeface="Times New Roman" panose="02020603050405020304" pitchFamily="18" charset="0"/>
              </a:rPr>
              <a:t>临界点</a:t>
            </a:r>
            <a:endParaRPr lang="en-US" altLang="zh-CN">
              <a:ea typeface="STHeiti" panose="02010600040101010101" pitchFamily="2" charset="-122"/>
              <a:cs typeface="Times New Roman" panose="02020603050405020304" pitchFamily="18" charset="0"/>
            </a:endParaRPr>
          </a:p>
        </p:txBody>
      </p:sp>
      <p:sp>
        <p:nvSpPr>
          <p:cNvPr id="119812" name="TextBox 7">
            <a:extLst>
              <a:ext uri="{FF2B5EF4-FFF2-40B4-BE49-F238E27FC236}">
                <a16:creationId xmlns:a16="http://schemas.microsoft.com/office/drawing/2014/main" id="{3CFF7A86-23C1-0547-9744-2C22B18B1B5B}"/>
              </a:ext>
            </a:extLst>
          </p:cNvPr>
          <p:cNvSpPr txBox="1">
            <a:spLocks noChangeArrowheads="1"/>
          </p:cNvSpPr>
          <p:nvPr/>
        </p:nvSpPr>
        <p:spPr bwMode="auto">
          <a:xfrm>
            <a:off x="1409700" y="61722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pic>
        <p:nvPicPr>
          <p:cNvPr id="119813" name="Picture 9" descr="BES_WPII_ver6.9_Cover_2June2014.pdf">
            <a:extLst>
              <a:ext uri="{FF2B5EF4-FFF2-40B4-BE49-F238E27FC236}">
                <a16:creationId xmlns:a16="http://schemas.microsoft.com/office/drawing/2014/main" id="{B838116E-45A4-4448-A3A1-D47B3A559B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38" y="1550988"/>
            <a:ext cx="28003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4" name="Picture 44">
            <a:extLst>
              <a:ext uri="{FF2B5EF4-FFF2-40B4-BE49-F238E27FC236}">
                <a16:creationId xmlns:a16="http://schemas.microsoft.com/office/drawing/2014/main" id="{27C836B2-3A53-1448-93F6-0AA20540A1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131" t="3345" r="7758"/>
          <a:stretch>
            <a:fillRect/>
          </a:stretch>
        </p:blipFill>
        <p:spPr bwMode="auto">
          <a:xfrm>
            <a:off x="3121025" y="2647950"/>
            <a:ext cx="3622675"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9815" name="Object 2">
            <a:extLst>
              <a:ext uri="{FF2B5EF4-FFF2-40B4-BE49-F238E27FC236}">
                <a16:creationId xmlns:a16="http://schemas.microsoft.com/office/drawing/2014/main" id="{77F341DA-3CE2-5548-BA24-ABCA714EDE78}"/>
              </a:ext>
            </a:extLst>
          </p:cNvPr>
          <p:cNvGraphicFramePr>
            <a:graphicFrameLocks noChangeAspect="1"/>
          </p:cNvGraphicFramePr>
          <p:nvPr/>
        </p:nvGraphicFramePr>
        <p:xfrm>
          <a:off x="6400800" y="2895600"/>
          <a:ext cx="2674938" cy="1800225"/>
        </p:xfrm>
        <a:graphic>
          <a:graphicData uri="http://schemas.openxmlformats.org/presentationml/2006/ole">
            <mc:AlternateContent xmlns:mc="http://schemas.openxmlformats.org/markup-compatibility/2006">
              <mc:Choice xmlns:v="urn:schemas-microsoft-com:vml" Requires="v">
                <p:oleObj spid="_x0000_s120312" name="位图图像" r:id="rId8" imgW="4559300" imgH="3067050" progId="">
                  <p:embed/>
                </p:oleObj>
              </mc:Choice>
              <mc:Fallback>
                <p:oleObj name="位图图像" r:id="rId8" imgW="4559300" imgH="3067050" progId="">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00800" y="2895600"/>
                        <a:ext cx="2674938"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9816" name="TextBox 10">
            <a:extLst>
              <a:ext uri="{FF2B5EF4-FFF2-40B4-BE49-F238E27FC236}">
                <a16:creationId xmlns:a16="http://schemas.microsoft.com/office/drawing/2014/main" id="{98435897-D181-594D-B5A3-A6605638E440}"/>
              </a:ext>
            </a:extLst>
          </p:cNvPr>
          <p:cNvSpPr txBox="1">
            <a:spLocks noChangeArrowheads="1"/>
          </p:cNvSpPr>
          <p:nvPr/>
        </p:nvSpPr>
        <p:spPr bwMode="auto">
          <a:xfrm>
            <a:off x="3086100" y="3932238"/>
            <a:ext cx="21812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en-US" altLang="zh-CN" sz="1800"/>
              <a:t>GSI </a:t>
            </a:r>
            <a:r>
              <a:rPr lang="en-US" altLang="zh-CN"/>
              <a:t>                           </a:t>
            </a:r>
            <a:r>
              <a:rPr lang="en-US" altLang="zh-CN" sz="1800"/>
              <a:t>FAIR</a:t>
            </a:r>
          </a:p>
        </p:txBody>
      </p:sp>
      <p:sp>
        <p:nvSpPr>
          <p:cNvPr id="119817" name="TextBox 12">
            <a:extLst>
              <a:ext uri="{FF2B5EF4-FFF2-40B4-BE49-F238E27FC236}">
                <a16:creationId xmlns:a16="http://schemas.microsoft.com/office/drawing/2014/main" id="{8A67E2C7-29DF-5843-82BB-F3EA47351147}"/>
              </a:ext>
            </a:extLst>
          </p:cNvPr>
          <p:cNvSpPr txBox="1">
            <a:spLocks noChangeArrowheads="1"/>
          </p:cNvSpPr>
          <p:nvPr/>
        </p:nvSpPr>
        <p:spPr bwMode="auto">
          <a:xfrm>
            <a:off x="7791450" y="2463800"/>
            <a:ext cx="1146175"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1800"/>
              <a:t>CBM</a:t>
            </a:r>
            <a:r>
              <a:rPr lang="zh-CN" altLang="en-US" sz="1800"/>
              <a:t> </a:t>
            </a:r>
            <a:r>
              <a:rPr lang="en-US" altLang="zh-CN" sz="1800"/>
              <a:t>973</a:t>
            </a:r>
          </a:p>
        </p:txBody>
      </p:sp>
      <p:pic>
        <p:nvPicPr>
          <p:cNvPr id="32" name="图片 6">
            <a:extLst>
              <a:ext uri="{FF2B5EF4-FFF2-40B4-BE49-F238E27FC236}">
                <a16:creationId xmlns:a16="http://schemas.microsoft.com/office/drawing/2014/main" id="{49587D01-0C81-454D-98A7-9BA61BBB4059}"/>
              </a:ext>
            </a:extLst>
          </p:cNvPr>
          <p:cNvPicPr>
            <a:picLocks noChangeAspect="1"/>
          </p:cNvPicPr>
          <p:nvPr/>
        </p:nvPicPr>
        <p:blipFill>
          <a:blip r:embed="rId10"/>
          <a:srcRect l="3252" r="25730" b="1302"/>
          <a:stretch>
            <a:fillRect/>
          </a:stretch>
        </p:blipFill>
        <p:spPr>
          <a:xfrm>
            <a:off x="6400800" y="4781550"/>
            <a:ext cx="2338388" cy="1974850"/>
          </a:xfrm>
          <a:prstGeom prst="rect">
            <a:avLst/>
          </a:prstGeom>
          <a:noFill/>
          <a:ln>
            <a:noFill/>
          </a:ln>
          <a:effectLst>
            <a:outerShdw blurRad="50800" dist="101600" dir="2700000">
              <a:schemeClr val="tx1">
                <a:alpha val="43000"/>
              </a:schemeClr>
            </a:outerShdw>
          </a:effectLst>
        </p:spPr>
      </p:pic>
      <p:sp>
        <p:nvSpPr>
          <p:cNvPr id="119819" name="TextBox 32">
            <a:extLst>
              <a:ext uri="{FF2B5EF4-FFF2-40B4-BE49-F238E27FC236}">
                <a16:creationId xmlns:a16="http://schemas.microsoft.com/office/drawing/2014/main" id="{37133FDB-AA43-8B46-8C8B-B9C4C8A7380D}"/>
              </a:ext>
            </a:extLst>
          </p:cNvPr>
          <p:cNvSpPr txBox="1">
            <a:spLocks noChangeArrowheads="1"/>
          </p:cNvSpPr>
          <p:nvPr/>
        </p:nvSpPr>
        <p:spPr bwMode="auto">
          <a:xfrm>
            <a:off x="5376863" y="6067425"/>
            <a:ext cx="2047875" cy="7016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800" b="1">
                <a:solidFill>
                  <a:srgbClr val="800000"/>
                </a:solidFill>
              </a:rPr>
              <a:t>CEE</a:t>
            </a:r>
            <a:r>
              <a:rPr lang="zh-CN" altLang="en-US" sz="1800" b="1">
                <a:solidFill>
                  <a:srgbClr val="800000"/>
                </a:solidFill>
              </a:rPr>
              <a:t>  </a:t>
            </a:r>
            <a:r>
              <a:rPr lang="en-US" altLang="zh-CN" sz="1800">
                <a:solidFill>
                  <a:srgbClr val="800000"/>
                </a:solidFill>
              </a:rPr>
              <a:t> </a:t>
            </a:r>
          </a:p>
          <a:p>
            <a:pPr algn="ctr" eaLnBrk="1" hangingPunct="1"/>
            <a:r>
              <a:rPr lang="zh-CN" altLang="en-US" sz="1800" b="1">
                <a:solidFill>
                  <a:srgbClr val="800000"/>
                </a:solidFill>
              </a:rPr>
              <a:t>国家基金委</a:t>
            </a:r>
            <a:endParaRPr lang="en-US" altLang="zh-CN" sz="1800" b="1">
              <a:solidFill>
                <a:srgbClr val="800000"/>
              </a:solidFill>
            </a:endParaRPr>
          </a:p>
        </p:txBody>
      </p:sp>
      <p:cxnSp>
        <p:nvCxnSpPr>
          <p:cNvPr id="35" name="Straight Connector 34">
            <a:extLst>
              <a:ext uri="{FF2B5EF4-FFF2-40B4-BE49-F238E27FC236}">
                <a16:creationId xmlns:a16="http://schemas.microsoft.com/office/drawing/2014/main" id="{56479FFA-A7F4-9648-A905-1F35A5315924}"/>
              </a:ext>
            </a:extLst>
          </p:cNvPr>
          <p:cNvCxnSpPr>
            <a:cxnSpLocks/>
            <a:endCxn id="119819" idx="1"/>
          </p:cNvCxnSpPr>
          <p:nvPr/>
        </p:nvCxnSpPr>
        <p:spPr>
          <a:xfrm>
            <a:off x="4759325" y="6067425"/>
            <a:ext cx="617538" cy="350838"/>
          </a:xfrm>
          <a:prstGeom prst="line">
            <a:avLst/>
          </a:prstGeom>
          <a:ln w="3175" cap="flat" cmpd="sng" algn="ctr">
            <a:solidFill>
              <a:srgbClr val="008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9821" name="TextBox 35">
            <a:extLst>
              <a:ext uri="{FF2B5EF4-FFF2-40B4-BE49-F238E27FC236}">
                <a16:creationId xmlns:a16="http://schemas.microsoft.com/office/drawing/2014/main" id="{205B05CA-62BA-FD4B-8F84-29277D47AF0E}"/>
              </a:ext>
            </a:extLst>
          </p:cNvPr>
          <p:cNvSpPr txBox="1">
            <a:spLocks noChangeArrowheads="1"/>
          </p:cNvSpPr>
          <p:nvPr/>
        </p:nvSpPr>
        <p:spPr bwMode="auto">
          <a:xfrm>
            <a:off x="1430338" y="6242050"/>
            <a:ext cx="1495425" cy="368300"/>
          </a:xfrm>
          <a:prstGeom prst="rect">
            <a:avLst/>
          </a:prstGeom>
          <a:solidFill>
            <a:schemeClr val="bg1"/>
          </a:solidFill>
          <a:ln w="9525">
            <a:solidFill>
              <a:srgbClr val="008000"/>
            </a:solidFill>
            <a:miter lim="800000"/>
            <a:headEnd/>
            <a:tailEnd/>
          </a:ln>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en-US" altLang="zh-CN" sz="1800">
                <a:solidFill>
                  <a:srgbClr val="000000"/>
                </a:solidFill>
                <a:ea typeface="黑体" panose="02010609060101010101" pitchFamily="49" charset="-122"/>
              </a:rPr>
              <a:t>HIRFL-CSR</a:t>
            </a:r>
            <a:endParaRPr lang="en-US" altLang="zh-CN" sz="1800"/>
          </a:p>
        </p:txBody>
      </p:sp>
      <p:sp>
        <p:nvSpPr>
          <p:cNvPr id="119822" name="TextBox 19">
            <a:extLst>
              <a:ext uri="{FF2B5EF4-FFF2-40B4-BE49-F238E27FC236}">
                <a16:creationId xmlns:a16="http://schemas.microsoft.com/office/drawing/2014/main" id="{D344D336-CE85-DF48-B92F-B39F66ABDCFE}"/>
              </a:ext>
            </a:extLst>
          </p:cNvPr>
          <p:cNvSpPr txBox="1">
            <a:spLocks noChangeArrowheads="1"/>
          </p:cNvSpPr>
          <p:nvPr/>
        </p:nvSpPr>
        <p:spPr bwMode="auto">
          <a:xfrm>
            <a:off x="5735638" y="1900238"/>
            <a:ext cx="2533650" cy="369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800"/>
              <a:t>NICA</a:t>
            </a:r>
            <a:r>
              <a:rPr lang="zh-CN" altLang="en-US" sz="1800"/>
              <a:t> </a:t>
            </a:r>
            <a:r>
              <a:rPr lang="zh-CN" altLang="en-US" sz="1800">
                <a:solidFill>
                  <a:srgbClr val="C00000"/>
                </a:solidFill>
              </a:rPr>
              <a:t>科技部国际专项</a:t>
            </a:r>
            <a:endParaRPr lang="en-US" altLang="zh-CN" sz="1800">
              <a:solidFill>
                <a:srgbClr val="C00000"/>
              </a:solidFill>
            </a:endParaRPr>
          </a:p>
        </p:txBody>
      </p:sp>
      <p:pic>
        <p:nvPicPr>
          <p:cNvPr id="119823" name="Picture 20">
            <a:extLst>
              <a:ext uri="{FF2B5EF4-FFF2-40B4-BE49-F238E27FC236}">
                <a16:creationId xmlns:a16="http://schemas.microsoft.com/office/drawing/2014/main" id="{2137A59F-7E50-F14B-B5F4-06CAC6517C6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6355" t="5556" r="21193" b="2222"/>
          <a:stretch>
            <a:fillRect/>
          </a:stretch>
        </p:blipFill>
        <p:spPr bwMode="auto">
          <a:xfrm rot="5400000">
            <a:off x="6910388" y="-282575"/>
            <a:ext cx="1766888" cy="253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24" name="TextBox 8">
            <a:extLst>
              <a:ext uri="{FF2B5EF4-FFF2-40B4-BE49-F238E27FC236}">
                <a16:creationId xmlns:a16="http://schemas.microsoft.com/office/drawing/2014/main" id="{F977DBB6-E2B1-F740-998A-DCF04A6DFE7D}"/>
              </a:ext>
            </a:extLst>
          </p:cNvPr>
          <p:cNvSpPr txBox="1">
            <a:spLocks noChangeArrowheads="1"/>
          </p:cNvSpPr>
          <p:nvPr/>
        </p:nvSpPr>
        <p:spPr bwMode="auto">
          <a:xfrm>
            <a:off x="0" y="633413"/>
            <a:ext cx="6858000" cy="7016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zh-CN" altLang="en-US" sz="1800" b="1" dirty="0">
                <a:solidFill>
                  <a:srgbClr val="800000"/>
                </a:solidFill>
                <a:latin typeface="华文宋体" panose="02010600040101010101" pitchFamily="2" charset="-122"/>
                <a:ea typeface="华文宋体" panose="02010600040101010101" pitchFamily="2" charset="-122"/>
              </a:rPr>
              <a:t>－</a:t>
            </a:r>
            <a:r>
              <a:rPr lang="en-US" altLang="zh-CN" sz="1800" b="1" dirty="0">
                <a:solidFill>
                  <a:srgbClr val="800000"/>
                </a:solidFill>
                <a:latin typeface="华文宋体" panose="02010600040101010101" pitchFamily="2" charset="-122"/>
                <a:ea typeface="华文宋体" panose="02010600040101010101" pitchFamily="2" charset="-122"/>
              </a:rPr>
              <a:t> </a:t>
            </a:r>
            <a:r>
              <a:rPr lang="zh-CN" altLang="en-US" sz="1800" b="1" dirty="0">
                <a:solidFill>
                  <a:srgbClr val="800000"/>
                </a:solidFill>
                <a:latin typeface="华文宋体" panose="02010600040101010101" pitchFamily="2" charset="-122"/>
                <a:ea typeface="华文宋体" panose="02010600040101010101" pitchFamily="2" charset="-122"/>
              </a:rPr>
              <a:t>美国</a:t>
            </a:r>
            <a:r>
              <a:rPr lang="en-US" altLang="zh-CN" sz="1800" b="1" dirty="0">
                <a:solidFill>
                  <a:srgbClr val="800000"/>
                </a:solidFill>
                <a:latin typeface="华文宋体" panose="02010600040101010101" pitchFamily="2" charset="-122"/>
                <a:ea typeface="华文宋体" panose="02010600040101010101" pitchFamily="2" charset="-122"/>
              </a:rPr>
              <a:t>RHIC: </a:t>
            </a:r>
            <a:r>
              <a:rPr lang="zh-CN" altLang="en-US" sz="1800" b="1" dirty="0">
                <a:solidFill>
                  <a:srgbClr val="800000"/>
                </a:solidFill>
                <a:latin typeface="华文宋体" panose="02010600040101010101" pitchFamily="2" charset="-122"/>
                <a:ea typeface="华文宋体" panose="02010600040101010101" pitchFamily="2" charset="-122"/>
              </a:rPr>
              <a:t>2</a:t>
            </a:r>
            <a:r>
              <a:rPr lang="en-US" altLang="zh-CN" sz="1800" b="1" dirty="0">
                <a:solidFill>
                  <a:srgbClr val="800000"/>
                </a:solidFill>
                <a:latin typeface="华文宋体" panose="02010600040101010101" pitchFamily="2" charset="-122"/>
                <a:ea typeface="华文宋体" panose="02010600040101010101" pitchFamily="2" charset="-122"/>
              </a:rPr>
              <a:t>019</a:t>
            </a:r>
            <a:r>
              <a:rPr lang="zh-CN" altLang="en-US" sz="1800" b="1" dirty="0">
                <a:solidFill>
                  <a:srgbClr val="800000"/>
                </a:solidFill>
                <a:latin typeface="华文宋体" panose="02010600040101010101" pitchFamily="2" charset="-122"/>
                <a:ea typeface="华文宋体" panose="02010600040101010101" pitchFamily="2" charset="-122"/>
              </a:rPr>
              <a:t>－</a:t>
            </a:r>
            <a:r>
              <a:rPr lang="en-US" altLang="zh-CN" sz="1800" b="1" dirty="0">
                <a:solidFill>
                  <a:srgbClr val="800000"/>
                </a:solidFill>
                <a:latin typeface="华文宋体" panose="02010600040101010101" pitchFamily="2" charset="-122"/>
                <a:ea typeface="华文宋体" panose="02010600040101010101" pitchFamily="2" charset="-122"/>
              </a:rPr>
              <a:t>2021</a:t>
            </a:r>
            <a:r>
              <a:rPr lang="zh-CN" altLang="en-US" sz="1800" b="1" dirty="0">
                <a:solidFill>
                  <a:srgbClr val="800000"/>
                </a:solidFill>
                <a:latin typeface="华文宋体" panose="02010600040101010101" pitchFamily="2" charset="-122"/>
                <a:ea typeface="华文宋体" panose="02010600040101010101" pitchFamily="2" charset="-122"/>
              </a:rPr>
              <a:t>年能量扫描</a:t>
            </a:r>
            <a:r>
              <a:rPr lang="en-US" altLang="zh-CN" sz="1800" b="1" dirty="0">
                <a:solidFill>
                  <a:srgbClr val="800000"/>
                </a:solidFill>
                <a:latin typeface="华文宋体" panose="02010600040101010101" pitchFamily="2" charset="-122"/>
                <a:ea typeface="华文宋体" panose="02010600040101010101" pitchFamily="2" charset="-122"/>
              </a:rPr>
              <a:t> &lt; 20GeV</a:t>
            </a:r>
          </a:p>
          <a:p>
            <a:pPr eaLnBrk="1" hangingPunct="1"/>
            <a:r>
              <a:rPr lang="zh-CN" altLang="zh-CN" sz="1800" b="1" dirty="0">
                <a:solidFill>
                  <a:srgbClr val="800000"/>
                </a:solidFill>
                <a:latin typeface="华文宋体" panose="02010600040101010101" pitchFamily="2" charset="-122"/>
                <a:ea typeface="华文宋体" panose="02010600040101010101" pitchFamily="2" charset="-122"/>
              </a:rPr>
              <a:t>－</a:t>
            </a:r>
            <a:r>
              <a:rPr lang="en-US" altLang="zh-CN" sz="1800" b="1" dirty="0">
                <a:solidFill>
                  <a:srgbClr val="800000"/>
                </a:solidFill>
                <a:latin typeface="华文宋体" panose="02010600040101010101" pitchFamily="2" charset="-122"/>
                <a:ea typeface="华文宋体" panose="02010600040101010101" pitchFamily="2" charset="-122"/>
              </a:rPr>
              <a:t> </a:t>
            </a:r>
            <a:r>
              <a:rPr lang="zh-CN" altLang="en-US" sz="1800" b="1" dirty="0">
                <a:solidFill>
                  <a:srgbClr val="800000"/>
                </a:solidFill>
                <a:latin typeface="华文宋体" panose="02010600040101010101" pitchFamily="2" charset="-122"/>
                <a:ea typeface="华文宋体" panose="02010600040101010101" pitchFamily="2" charset="-122"/>
              </a:rPr>
              <a:t>德国</a:t>
            </a:r>
            <a:r>
              <a:rPr lang="en-US" altLang="zh-CN" sz="1800" b="1" dirty="0">
                <a:solidFill>
                  <a:srgbClr val="800000"/>
                </a:solidFill>
                <a:latin typeface="华文宋体" panose="02010600040101010101" pitchFamily="2" charset="-122"/>
                <a:ea typeface="华文宋体" panose="02010600040101010101" pitchFamily="2" charset="-122"/>
              </a:rPr>
              <a:t>FAIR: </a:t>
            </a:r>
            <a:r>
              <a:rPr lang="zh-CN" altLang="en-US" sz="1800" b="1" dirty="0">
                <a:solidFill>
                  <a:srgbClr val="800000"/>
                </a:solidFill>
                <a:latin typeface="华文宋体" panose="02010600040101010101" pitchFamily="2" charset="-122"/>
                <a:ea typeface="华文宋体" panose="02010600040101010101" pitchFamily="2" charset="-122"/>
              </a:rPr>
              <a:t>计划</a:t>
            </a:r>
            <a:r>
              <a:rPr lang="en-US" altLang="zh-CN" sz="1800" b="1" dirty="0">
                <a:solidFill>
                  <a:srgbClr val="800000"/>
                </a:solidFill>
                <a:latin typeface="华文宋体" panose="02010600040101010101" pitchFamily="2" charset="-122"/>
                <a:ea typeface="华文宋体" panose="02010600040101010101" pitchFamily="2" charset="-122"/>
              </a:rPr>
              <a:t>2025</a:t>
            </a:r>
            <a:r>
              <a:rPr lang="zh-CN" altLang="en-US" sz="1800" b="1" dirty="0">
                <a:solidFill>
                  <a:srgbClr val="800000"/>
                </a:solidFill>
                <a:latin typeface="华文宋体" panose="02010600040101010101" pitchFamily="2" charset="-122"/>
                <a:ea typeface="华文宋体" panose="02010600040101010101" pitchFamily="2" charset="-122"/>
              </a:rPr>
              <a:t>年开始新加速器</a:t>
            </a:r>
            <a:r>
              <a:rPr lang="en-US" altLang="zh-CN" sz="1800" b="1" dirty="0">
                <a:solidFill>
                  <a:srgbClr val="800000"/>
                </a:solidFill>
                <a:latin typeface="华文宋体" panose="02010600040101010101" pitchFamily="2" charset="-122"/>
                <a:ea typeface="华文宋体" panose="02010600040101010101" pitchFamily="2" charset="-122"/>
              </a:rPr>
              <a:t> &lt; 10GeV</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833" name="Gruppieren 12">
            <a:extLst>
              <a:ext uri="{FF2B5EF4-FFF2-40B4-BE49-F238E27FC236}">
                <a16:creationId xmlns:a16="http://schemas.microsoft.com/office/drawing/2014/main" id="{40793D83-4315-F24F-9E03-77959889C814}"/>
              </a:ext>
            </a:extLst>
          </p:cNvPr>
          <p:cNvGrpSpPr>
            <a:grpSpLocks/>
          </p:cNvGrpSpPr>
          <p:nvPr/>
        </p:nvGrpSpPr>
        <p:grpSpPr bwMode="auto">
          <a:xfrm>
            <a:off x="784225" y="1116013"/>
            <a:ext cx="8258175" cy="5262562"/>
            <a:chOff x="859988" y="1040538"/>
            <a:chExt cx="8258811" cy="5261193"/>
          </a:xfrm>
        </p:grpSpPr>
        <p:grpSp>
          <p:nvGrpSpPr>
            <p:cNvPr id="120849" name="Group 4">
              <a:extLst>
                <a:ext uri="{FF2B5EF4-FFF2-40B4-BE49-F238E27FC236}">
                  <a16:creationId xmlns:a16="http://schemas.microsoft.com/office/drawing/2014/main" id="{260C393F-DDBA-794B-A748-4A3E384028B4}"/>
                </a:ext>
              </a:extLst>
            </p:cNvPr>
            <p:cNvGrpSpPr>
              <a:grpSpLocks/>
            </p:cNvGrpSpPr>
            <p:nvPr/>
          </p:nvGrpSpPr>
          <p:grpSpPr bwMode="auto">
            <a:xfrm>
              <a:off x="859988" y="1040538"/>
              <a:ext cx="8258811" cy="5261193"/>
              <a:chOff x="859988" y="1040538"/>
              <a:chExt cx="8258811" cy="5261193"/>
            </a:xfrm>
          </p:grpSpPr>
          <p:pic>
            <p:nvPicPr>
              <p:cNvPr id="120853" name="Picture 44">
                <a:extLst>
                  <a:ext uri="{FF2B5EF4-FFF2-40B4-BE49-F238E27FC236}">
                    <a16:creationId xmlns:a16="http://schemas.microsoft.com/office/drawing/2014/main" id="{862E8FCF-A9DE-F34A-95B9-10BA08D735CD}"/>
                  </a:ext>
                </a:extLst>
              </p:cNvPr>
              <p:cNvPicPr>
                <a:picLocks noChangeAspect="1"/>
              </p:cNvPicPr>
              <p:nvPr/>
            </p:nvPicPr>
            <p:blipFill>
              <a:blip r:embed="rId3">
                <a:extLst>
                  <a:ext uri="{28A0092B-C50C-407E-A947-70E740481C1C}">
                    <a14:useLocalDpi xmlns:a14="http://schemas.microsoft.com/office/drawing/2010/main" val="0"/>
                  </a:ext>
                </a:extLst>
              </a:blip>
              <a:srcRect l="3131" t="3345" r="7758"/>
              <a:stretch>
                <a:fillRect/>
              </a:stretch>
            </p:blipFill>
            <p:spPr bwMode="auto">
              <a:xfrm>
                <a:off x="859988" y="1040538"/>
                <a:ext cx="8258811" cy="52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0854" name="Group 3">
                <a:extLst>
                  <a:ext uri="{FF2B5EF4-FFF2-40B4-BE49-F238E27FC236}">
                    <a16:creationId xmlns:a16="http://schemas.microsoft.com/office/drawing/2014/main" id="{76F3F2D6-01A4-7D42-9335-DC6141557E31}"/>
                  </a:ext>
                </a:extLst>
              </p:cNvPr>
              <p:cNvGrpSpPr>
                <a:grpSpLocks/>
              </p:cNvGrpSpPr>
              <p:nvPr/>
            </p:nvGrpSpPr>
            <p:grpSpPr bwMode="auto">
              <a:xfrm>
                <a:off x="1914883" y="1846856"/>
                <a:ext cx="4224850" cy="4097053"/>
                <a:chOff x="1914883" y="1846856"/>
                <a:chExt cx="4224850" cy="4097053"/>
              </a:xfrm>
            </p:grpSpPr>
            <p:sp>
              <p:nvSpPr>
                <p:cNvPr id="120855" name="TextBox 2">
                  <a:extLst>
                    <a:ext uri="{FF2B5EF4-FFF2-40B4-BE49-F238E27FC236}">
                      <a16:creationId xmlns:a16="http://schemas.microsoft.com/office/drawing/2014/main" id="{7E61A669-11E1-E848-BBB0-A6CEB5477345}"/>
                    </a:ext>
                  </a:extLst>
                </p:cNvPr>
                <p:cNvSpPr txBox="1">
                  <a:spLocks noChangeArrowheads="1"/>
                </p:cNvSpPr>
                <p:nvPr/>
              </p:nvSpPr>
              <p:spPr bwMode="auto">
                <a:xfrm rot="654431">
                  <a:off x="1914883" y="2357780"/>
                  <a:ext cx="8515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GB" altLang="zh-CN" sz="1200" b="1">
                      <a:solidFill>
                        <a:srgbClr val="FFFFFF"/>
                      </a:solidFill>
                      <a:ea typeface="黑体" panose="02010609060101010101" pitchFamily="49" charset="-122"/>
                    </a:rPr>
                    <a:t>UNILAC</a:t>
                  </a:r>
                </a:p>
              </p:txBody>
            </p:sp>
            <p:sp>
              <p:nvSpPr>
                <p:cNvPr id="120856" name="TextBox 47">
                  <a:extLst>
                    <a:ext uri="{FF2B5EF4-FFF2-40B4-BE49-F238E27FC236}">
                      <a16:creationId xmlns:a16="http://schemas.microsoft.com/office/drawing/2014/main" id="{7FBAE548-7689-6247-BBE7-A87154E13756}"/>
                    </a:ext>
                  </a:extLst>
                </p:cNvPr>
                <p:cNvSpPr txBox="1">
                  <a:spLocks noChangeArrowheads="1"/>
                </p:cNvSpPr>
                <p:nvPr/>
              </p:nvSpPr>
              <p:spPr bwMode="auto">
                <a:xfrm>
                  <a:off x="4140840" y="1846856"/>
                  <a:ext cx="6335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GB" altLang="zh-CN" sz="1200" b="1">
                      <a:solidFill>
                        <a:srgbClr val="595959"/>
                      </a:solidFill>
                      <a:ea typeface="黑体" panose="02010609060101010101" pitchFamily="49" charset="-122"/>
                    </a:rPr>
                    <a:t>SIS18</a:t>
                  </a:r>
                </a:p>
              </p:txBody>
            </p:sp>
            <p:sp>
              <p:nvSpPr>
                <p:cNvPr id="120857" name="TextBox 49">
                  <a:extLst>
                    <a:ext uri="{FF2B5EF4-FFF2-40B4-BE49-F238E27FC236}">
                      <a16:creationId xmlns:a16="http://schemas.microsoft.com/office/drawing/2014/main" id="{DD93CF09-D8CE-8A4E-A34E-B8631E3ED525}"/>
                    </a:ext>
                  </a:extLst>
                </p:cNvPr>
                <p:cNvSpPr txBox="1">
                  <a:spLocks noChangeArrowheads="1"/>
                </p:cNvSpPr>
                <p:nvPr/>
              </p:nvSpPr>
              <p:spPr bwMode="auto">
                <a:xfrm>
                  <a:off x="3310782" y="1846856"/>
                  <a:ext cx="8173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GB" altLang="zh-CN" sz="1200" b="1">
                      <a:solidFill>
                        <a:srgbClr val="333399"/>
                      </a:solidFill>
                      <a:ea typeface="黑体" panose="02010609060101010101" pitchFamily="49" charset="-122"/>
                    </a:rPr>
                    <a:t>p-Linac</a:t>
                  </a:r>
                </a:p>
              </p:txBody>
            </p:sp>
            <p:sp>
              <p:nvSpPr>
                <p:cNvPr id="120858" name="TextBox 50">
                  <a:extLst>
                    <a:ext uri="{FF2B5EF4-FFF2-40B4-BE49-F238E27FC236}">
                      <a16:creationId xmlns:a16="http://schemas.microsoft.com/office/drawing/2014/main" id="{60403182-767A-084D-8D63-A99E5711C049}"/>
                    </a:ext>
                  </a:extLst>
                </p:cNvPr>
                <p:cNvSpPr txBox="1">
                  <a:spLocks noChangeArrowheads="1"/>
                </p:cNvSpPr>
                <p:nvPr/>
              </p:nvSpPr>
              <p:spPr bwMode="auto">
                <a:xfrm>
                  <a:off x="4481990" y="3161719"/>
                  <a:ext cx="6479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GB" altLang="zh-CN" sz="1200" b="1">
                      <a:solidFill>
                        <a:srgbClr val="333399"/>
                      </a:solidFill>
                      <a:ea typeface="黑体" panose="02010609060101010101" pitchFamily="49" charset="-122"/>
                    </a:rPr>
                    <a:t>HESR</a:t>
                  </a:r>
                </a:p>
              </p:txBody>
            </p:sp>
            <p:sp>
              <p:nvSpPr>
                <p:cNvPr id="120859" name="TextBox 51">
                  <a:extLst>
                    <a:ext uri="{FF2B5EF4-FFF2-40B4-BE49-F238E27FC236}">
                      <a16:creationId xmlns:a16="http://schemas.microsoft.com/office/drawing/2014/main" id="{602AD3DC-C9E1-0D48-8C5B-3C35426F08A1}"/>
                    </a:ext>
                  </a:extLst>
                </p:cNvPr>
                <p:cNvSpPr txBox="1">
                  <a:spLocks noChangeArrowheads="1"/>
                </p:cNvSpPr>
                <p:nvPr/>
              </p:nvSpPr>
              <p:spPr bwMode="auto">
                <a:xfrm>
                  <a:off x="4534437" y="4947555"/>
                  <a:ext cx="6226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GB" altLang="zh-CN" sz="1200" b="1">
                      <a:solidFill>
                        <a:srgbClr val="333399"/>
                      </a:solidFill>
                      <a:ea typeface="黑体" panose="02010609060101010101" pitchFamily="49" charset="-122"/>
                    </a:rPr>
                    <a:t>CR</a:t>
                  </a:r>
                  <a:r>
                    <a:rPr kumimoji="0" lang="en-GB" altLang="zh-CN" sz="1200">
                      <a:solidFill>
                        <a:srgbClr val="333399"/>
                      </a:solidFill>
                      <a:ea typeface="黑体" panose="02010609060101010101" pitchFamily="49" charset="-122"/>
                    </a:rPr>
                    <a:t> &amp;</a:t>
                  </a:r>
                  <a:br>
                    <a:rPr kumimoji="0" lang="en-GB" altLang="zh-CN" sz="1200">
                      <a:solidFill>
                        <a:srgbClr val="333399"/>
                      </a:solidFill>
                      <a:ea typeface="黑体" panose="02010609060101010101" pitchFamily="49" charset="-122"/>
                    </a:rPr>
                  </a:br>
                  <a:r>
                    <a:rPr kumimoji="0" lang="en-GB" altLang="zh-CN" sz="1200" i="1">
                      <a:solidFill>
                        <a:srgbClr val="333399"/>
                      </a:solidFill>
                      <a:ea typeface="黑体" panose="02010609060101010101" pitchFamily="49" charset="-122"/>
                    </a:rPr>
                    <a:t>RESR</a:t>
                  </a:r>
                </a:p>
              </p:txBody>
            </p:sp>
            <p:sp>
              <p:nvSpPr>
                <p:cNvPr id="120860" name="TextBox 52">
                  <a:extLst>
                    <a:ext uri="{FF2B5EF4-FFF2-40B4-BE49-F238E27FC236}">
                      <a16:creationId xmlns:a16="http://schemas.microsoft.com/office/drawing/2014/main" id="{243B9C6C-393B-6D4F-8456-5206CC199329}"/>
                    </a:ext>
                  </a:extLst>
                </p:cNvPr>
                <p:cNvSpPr txBox="1">
                  <a:spLocks noChangeArrowheads="1"/>
                </p:cNvSpPr>
                <p:nvPr/>
              </p:nvSpPr>
              <p:spPr bwMode="auto">
                <a:xfrm>
                  <a:off x="5517105" y="5666910"/>
                  <a:ext cx="6226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GB" altLang="zh-CN" sz="1200" i="1">
                      <a:solidFill>
                        <a:srgbClr val="333399"/>
                      </a:solidFill>
                      <a:ea typeface="黑体" panose="02010609060101010101" pitchFamily="49" charset="-122"/>
                    </a:rPr>
                    <a:t>NESR</a:t>
                  </a:r>
                </a:p>
              </p:txBody>
            </p:sp>
          </p:grpSp>
        </p:grpSp>
        <p:grpSp>
          <p:nvGrpSpPr>
            <p:cNvPr id="120850" name="Gruppieren 11">
              <a:extLst>
                <a:ext uri="{FF2B5EF4-FFF2-40B4-BE49-F238E27FC236}">
                  <a16:creationId xmlns:a16="http://schemas.microsoft.com/office/drawing/2014/main" id="{306D3AAC-7329-0B43-9EF3-C058D75B4F7F}"/>
                </a:ext>
              </a:extLst>
            </p:cNvPr>
            <p:cNvGrpSpPr>
              <a:grpSpLocks/>
            </p:cNvGrpSpPr>
            <p:nvPr/>
          </p:nvGrpSpPr>
          <p:grpSpPr bwMode="auto">
            <a:xfrm>
              <a:off x="4427984" y="5805264"/>
              <a:ext cx="792088" cy="324036"/>
              <a:chOff x="4427984" y="5805264"/>
              <a:chExt cx="792088" cy="324036"/>
            </a:xfrm>
          </p:grpSpPr>
          <p:cxnSp>
            <p:nvCxnSpPr>
              <p:cNvPr id="6" name="Gerade Verbindung mit Pfeil 8">
                <a:extLst>
                  <a:ext uri="{FF2B5EF4-FFF2-40B4-BE49-F238E27FC236}">
                    <a16:creationId xmlns:a16="http://schemas.microsoft.com/office/drawing/2014/main" id="{9B48D1B8-8457-134B-9614-5EC217E94FCF}"/>
                  </a:ext>
                </a:extLst>
              </p:cNvPr>
              <p:cNvCxnSpPr>
                <a:cxnSpLocks noChangeShapeType="1"/>
              </p:cNvCxnSpPr>
              <p:nvPr/>
            </p:nvCxnSpPr>
            <p:spPr bwMode="auto">
              <a:xfrm>
                <a:off x="4427376" y="5804973"/>
                <a:ext cx="728718" cy="0"/>
              </a:xfrm>
              <a:prstGeom prst="straightConnector1">
                <a:avLst/>
              </a:prstGeom>
              <a:noFill/>
              <a:ln w="25400">
                <a:solidFill>
                  <a:schemeClr val="tx1"/>
                </a:solidFill>
                <a:round/>
                <a:headEnd type="arrow" w="med" len="med"/>
                <a:tailEnd type="arrow" w="med" len="med"/>
              </a:ln>
              <a:effectLst>
                <a:outerShdw blurRad="63500" dist="20000" dir="5400000" rotWithShape="0">
                  <a:srgbClr val="000000">
                    <a:alpha val="37999"/>
                  </a:srgbClr>
                </a:outerShdw>
              </a:effectLst>
            </p:spPr>
          </p:cxnSp>
          <p:sp>
            <p:nvSpPr>
              <p:cNvPr id="120852" name="Textfeld 10">
                <a:extLst>
                  <a:ext uri="{FF2B5EF4-FFF2-40B4-BE49-F238E27FC236}">
                    <a16:creationId xmlns:a16="http://schemas.microsoft.com/office/drawing/2014/main" id="{DF27D3B6-9CD3-8347-8FD0-CC24B7C7AB2A}"/>
                  </a:ext>
                </a:extLst>
              </p:cNvPr>
              <p:cNvSpPr txBox="1">
                <a:spLocks noChangeArrowheads="1"/>
              </p:cNvSpPr>
              <p:nvPr/>
            </p:nvSpPr>
            <p:spPr bwMode="auto">
              <a:xfrm>
                <a:off x="4490991" y="5852301"/>
                <a:ext cx="7290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GB" altLang="zh-CN" sz="1200">
                    <a:solidFill>
                      <a:srgbClr val="000000"/>
                    </a:solidFill>
                    <a:ea typeface="黑体" panose="02010609060101010101" pitchFamily="49" charset="-122"/>
                  </a:rPr>
                  <a:t>100 m</a:t>
                </a:r>
              </a:p>
            </p:txBody>
          </p:sp>
        </p:grpSp>
      </p:grpSp>
      <p:sp>
        <p:nvSpPr>
          <p:cNvPr id="120834" name="AutoShape 6">
            <a:extLst>
              <a:ext uri="{FF2B5EF4-FFF2-40B4-BE49-F238E27FC236}">
                <a16:creationId xmlns:a16="http://schemas.microsoft.com/office/drawing/2014/main" id="{F96E3EF5-BD2F-294C-8B44-B84CE79C8AB5}"/>
              </a:ext>
            </a:extLst>
          </p:cNvPr>
          <p:cNvSpPr>
            <a:spLocks noChangeArrowheads="1"/>
          </p:cNvSpPr>
          <p:nvPr/>
        </p:nvSpPr>
        <p:spPr bwMode="auto">
          <a:xfrm>
            <a:off x="417513" y="890588"/>
            <a:ext cx="1258887" cy="441325"/>
          </a:xfrm>
          <a:prstGeom prst="roundRect">
            <a:avLst>
              <a:gd name="adj" fmla="val 16667"/>
            </a:avLst>
          </a:prstGeom>
          <a:solidFill>
            <a:srgbClr val="FFFFFF">
              <a:alpha val="61960"/>
            </a:srgbClr>
          </a:solidFill>
          <a:ln w="9525">
            <a:solidFill>
              <a:schemeClr val="tx1"/>
            </a:solidFill>
            <a:round/>
            <a:headEnd/>
            <a:tailEnd/>
          </a:ln>
        </p:spPr>
        <p:txBody>
          <a:bodyPr wrap="none" anchor="ct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eaLnBrk="1" hangingPunct="1">
              <a:buFontTx/>
              <a:buNone/>
            </a:pPr>
            <a:r>
              <a:rPr kumimoji="0" lang="zh-CN" altLang="en-US" sz="2000" b="1">
                <a:latin typeface="宋体" panose="02010600030101010101" pitchFamily="2" charset="-122"/>
              </a:rPr>
              <a:t>初级束流</a:t>
            </a:r>
            <a:endParaRPr kumimoji="0" lang="en-GB" altLang="zh-CN" sz="2000" b="1">
              <a:latin typeface="宋体" panose="02010600030101010101" pitchFamily="2" charset="-122"/>
            </a:endParaRPr>
          </a:p>
        </p:txBody>
      </p:sp>
      <p:sp>
        <p:nvSpPr>
          <p:cNvPr id="120835" name="Text Box 7">
            <a:extLst>
              <a:ext uri="{FF2B5EF4-FFF2-40B4-BE49-F238E27FC236}">
                <a16:creationId xmlns:a16="http://schemas.microsoft.com/office/drawing/2014/main" id="{0ACB5703-9DE1-154A-B91B-5A45EA436520}"/>
              </a:ext>
            </a:extLst>
          </p:cNvPr>
          <p:cNvSpPr txBox="1">
            <a:spLocks noChangeArrowheads="1"/>
          </p:cNvSpPr>
          <p:nvPr/>
        </p:nvSpPr>
        <p:spPr bwMode="auto">
          <a:xfrm>
            <a:off x="215900" y="1370013"/>
            <a:ext cx="3095625" cy="998537"/>
          </a:xfrm>
          <a:prstGeom prst="rect">
            <a:avLst/>
          </a:prstGeom>
          <a:solidFill>
            <a:srgbClr val="FFFFFF">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lnSpc>
                <a:spcPct val="110000"/>
              </a:lnSpc>
              <a:buFontTx/>
              <a:buNone/>
            </a:pPr>
            <a:r>
              <a:rPr kumimoji="0" lang="en-GB" altLang="zh-CN" sz="1600">
                <a:solidFill>
                  <a:srgbClr val="000000"/>
                </a:solidFill>
                <a:ea typeface="黑体" panose="02010609060101010101" pitchFamily="49" charset="-122"/>
              </a:rPr>
              <a:t>10</a:t>
            </a:r>
            <a:r>
              <a:rPr kumimoji="0" lang="en-GB" altLang="zh-CN" sz="1600" baseline="30000">
                <a:solidFill>
                  <a:srgbClr val="000000"/>
                </a:solidFill>
                <a:ea typeface="黑体" panose="02010609060101010101" pitchFamily="49" charset="-122"/>
              </a:rPr>
              <a:t>12</a:t>
            </a:r>
            <a:r>
              <a:rPr kumimoji="0" lang="en-GB" altLang="zh-CN" sz="1600">
                <a:solidFill>
                  <a:srgbClr val="000000"/>
                </a:solidFill>
                <a:ea typeface="黑体" panose="02010609060101010101" pitchFamily="49" charset="-122"/>
              </a:rPr>
              <a:t>/s; 1.5 GeV/u; </a:t>
            </a:r>
            <a:r>
              <a:rPr kumimoji="0" lang="en-GB" altLang="zh-CN" sz="1600" baseline="30000">
                <a:solidFill>
                  <a:srgbClr val="000000"/>
                </a:solidFill>
                <a:ea typeface="黑体" panose="02010609060101010101" pitchFamily="49" charset="-122"/>
              </a:rPr>
              <a:t>238</a:t>
            </a:r>
            <a:r>
              <a:rPr kumimoji="0" lang="en-GB" altLang="zh-CN" sz="1600">
                <a:solidFill>
                  <a:srgbClr val="000000"/>
                </a:solidFill>
                <a:ea typeface="黑体" panose="02010609060101010101" pitchFamily="49" charset="-122"/>
              </a:rPr>
              <a:t>U</a:t>
            </a:r>
            <a:r>
              <a:rPr kumimoji="0" lang="en-GB" altLang="zh-CN" sz="1600" baseline="30000">
                <a:solidFill>
                  <a:srgbClr val="000000"/>
                </a:solidFill>
                <a:ea typeface="黑体" panose="02010609060101010101" pitchFamily="49" charset="-122"/>
              </a:rPr>
              <a:t>28+</a:t>
            </a:r>
          </a:p>
          <a:p>
            <a:pPr eaLnBrk="1" hangingPunct="1">
              <a:lnSpc>
                <a:spcPct val="110000"/>
              </a:lnSpc>
              <a:buFontTx/>
              <a:buNone/>
            </a:pPr>
            <a:r>
              <a:rPr kumimoji="0" lang="en-GB" altLang="zh-CN" sz="1600">
                <a:solidFill>
                  <a:srgbClr val="000000"/>
                </a:solidFill>
                <a:ea typeface="黑体" panose="02010609060101010101" pitchFamily="49" charset="-122"/>
              </a:rPr>
              <a:t> </a:t>
            </a:r>
            <a:r>
              <a:rPr kumimoji="0" lang="en-GB" altLang="zh-CN" sz="1600" b="1">
                <a:solidFill>
                  <a:srgbClr val="800000"/>
                </a:solidFill>
                <a:ea typeface="黑体" panose="02010609060101010101" pitchFamily="49" charset="-122"/>
              </a:rPr>
              <a:t>10</a:t>
            </a:r>
            <a:r>
              <a:rPr kumimoji="0" lang="en-GB" altLang="zh-CN" sz="1600" b="1" baseline="30000">
                <a:solidFill>
                  <a:srgbClr val="800000"/>
                </a:solidFill>
                <a:ea typeface="黑体" panose="02010609060101010101" pitchFamily="49" charset="-122"/>
              </a:rPr>
              <a:t>10</a:t>
            </a:r>
            <a:r>
              <a:rPr kumimoji="0" lang="en-GB" altLang="zh-CN" sz="1600" b="1">
                <a:solidFill>
                  <a:srgbClr val="800000"/>
                </a:solidFill>
                <a:ea typeface="黑体" panose="02010609060101010101" pitchFamily="49" charset="-122"/>
              </a:rPr>
              <a:t>/s </a:t>
            </a:r>
            <a:r>
              <a:rPr kumimoji="0" lang="en-GB" altLang="zh-CN" sz="1600" b="1" baseline="30000">
                <a:solidFill>
                  <a:srgbClr val="800000"/>
                </a:solidFill>
                <a:ea typeface="黑体" panose="02010609060101010101" pitchFamily="49" charset="-122"/>
              </a:rPr>
              <a:t>238</a:t>
            </a:r>
            <a:r>
              <a:rPr kumimoji="0" lang="en-GB" altLang="zh-CN" sz="1600" b="1">
                <a:solidFill>
                  <a:srgbClr val="800000"/>
                </a:solidFill>
                <a:ea typeface="黑体" panose="02010609060101010101" pitchFamily="49" charset="-122"/>
              </a:rPr>
              <a:t>U</a:t>
            </a:r>
            <a:r>
              <a:rPr kumimoji="0" lang="en-GB" altLang="zh-CN" sz="1600" b="1" baseline="30000">
                <a:solidFill>
                  <a:srgbClr val="800000"/>
                </a:solidFill>
                <a:ea typeface="黑体" panose="02010609060101010101" pitchFamily="49" charset="-122"/>
              </a:rPr>
              <a:t>73+</a:t>
            </a:r>
            <a:r>
              <a:rPr kumimoji="0" lang="en-GB" altLang="zh-CN" sz="1600" b="1">
                <a:solidFill>
                  <a:srgbClr val="800000"/>
                </a:solidFill>
                <a:ea typeface="黑体" panose="02010609060101010101" pitchFamily="49" charset="-122"/>
              </a:rPr>
              <a:t> </a:t>
            </a:r>
            <a:r>
              <a:rPr kumimoji="0" lang="en-GB" altLang="zh-CN" sz="1600">
                <a:solidFill>
                  <a:srgbClr val="000000"/>
                </a:solidFill>
                <a:ea typeface="黑体" panose="02010609060101010101" pitchFamily="49" charset="-122"/>
              </a:rPr>
              <a:t>up to 35 GeV/u</a:t>
            </a:r>
          </a:p>
          <a:p>
            <a:pPr eaLnBrk="1" hangingPunct="1">
              <a:lnSpc>
                <a:spcPct val="110000"/>
              </a:lnSpc>
              <a:buFontTx/>
              <a:buNone/>
            </a:pPr>
            <a:r>
              <a:rPr kumimoji="0" lang="en-GB" altLang="zh-CN" sz="1600">
                <a:solidFill>
                  <a:srgbClr val="000000"/>
                </a:solidFill>
                <a:ea typeface="黑体" panose="02010609060101010101" pitchFamily="49" charset="-122"/>
              </a:rPr>
              <a:t> </a:t>
            </a:r>
            <a:r>
              <a:rPr kumimoji="0" lang="en-GB" altLang="zh-CN" sz="1600" b="1">
                <a:solidFill>
                  <a:srgbClr val="800000"/>
                </a:solidFill>
                <a:ea typeface="黑体" panose="02010609060101010101" pitchFamily="49" charset="-122"/>
              </a:rPr>
              <a:t>3x10</a:t>
            </a:r>
            <a:r>
              <a:rPr kumimoji="0" lang="en-GB" altLang="zh-CN" sz="1600" b="1" baseline="30000">
                <a:solidFill>
                  <a:srgbClr val="800000"/>
                </a:solidFill>
                <a:ea typeface="黑体" panose="02010609060101010101" pitchFamily="49" charset="-122"/>
              </a:rPr>
              <a:t>13</a:t>
            </a:r>
            <a:r>
              <a:rPr kumimoji="0" lang="en-GB" altLang="zh-CN" sz="1600" b="1">
                <a:solidFill>
                  <a:srgbClr val="800000"/>
                </a:solidFill>
                <a:ea typeface="黑体" panose="02010609060101010101" pitchFamily="49" charset="-122"/>
              </a:rPr>
              <a:t>/s 30 GeV protons</a:t>
            </a:r>
          </a:p>
        </p:txBody>
      </p:sp>
      <p:sp>
        <p:nvSpPr>
          <p:cNvPr id="120836" name="AutoShape 8">
            <a:extLst>
              <a:ext uri="{FF2B5EF4-FFF2-40B4-BE49-F238E27FC236}">
                <a16:creationId xmlns:a16="http://schemas.microsoft.com/office/drawing/2014/main" id="{86D90EC0-BE77-034A-A988-C57DBFBBD99B}"/>
              </a:ext>
            </a:extLst>
          </p:cNvPr>
          <p:cNvSpPr>
            <a:spLocks noChangeArrowheads="1"/>
          </p:cNvSpPr>
          <p:nvPr/>
        </p:nvSpPr>
        <p:spPr bwMode="auto">
          <a:xfrm>
            <a:off x="228600" y="2408238"/>
            <a:ext cx="1828800" cy="442912"/>
          </a:xfrm>
          <a:prstGeom prst="roundRect">
            <a:avLst>
              <a:gd name="adj" fmla="val 16667"/>
            </a:avLst>
          </a:prstGeom>
          <a:solidFill>
            <a:srgbClr val="FFFFFF"/>
          </a:solidFill>
          <a:ln w="9525">
            <a:solidFill>
              <a:schemeClr val="tx1"/>
            </a:solidFill>
            <a:round/>
            <a:headEnd/>
            <a:tailEnd/>
          </a:ln>
        </p:spPr>
        <p:txBody>
          <a:bodyPr anchor="ct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eaLnBrk="1" hangingPunct="1">
              <a:buFontTx/>
              <a:buNone/>
            </a:pPr>
            <a:r>
              <a:rPr kumimoji="0" lang="zh-CN" altLang="en-US" sz="2000" b="1">
                <a:latin typeface="宋体" panose="02010600030101010101" pitchFamily="2" charset="-122"/>
              </a:rPr>
              <a:t>次级束流</a:t>
            </a:r>
            <a:endParaRPr kumimoji="0" lang="en-GB" altLang="zh-CN" sz="2000" b="1">
              <a:latin typeface="宋体" panose="02010600030101010101" pitchFamily="2" charset="-122"/>
            </a:endParaRPr>
          </a:p>
        </p:txBody>
      </p:sp>
      <p:sp>
        <p:nvSpPr>
          <p:cNvPr id="120837" name="AutoShape 10">
            <a:extLst>
              <a:ext uri="{FF2B5EF4-FFF2-40B4-BE49-F238E27FC236}">
                <a16:creationId xmlns:a16="http://schemas.microsoft.com/office/drawing/2014/main" id="{D729D3C4-371D-AA4E-9537-B80FBE862AA2}"/>
              </a:ext>
            </a:extLst>
          </p:cNvPr>
          <p:cNvSpPr>
            <a:spLocks noChangeArrowheads="1"/>
          </p:cNvSpPr>
          <p:nvPr/>
        </p:nvSpPr>
        <p:spPr bwMode="auto">
          <a:xfrm>
            <a:off x="392113" y="3962400"/>
            <a:ext cx="1508125" cy="442913"/>
          </a:xfrm>
          <a:prstGeom prst="roundRect">
            <a:avLst>
              <a:gd name="adj" fmla="val 16667"/>
            </a:avLst>
          </a:prstGeom>
          <a:solidFill>
            <a:srgbClr val="FFFFFF">
              <a:alpha val="61960"/>
            </a:srgbClr>
          </a:solidFill>
          <a:ln w="9525">
            <a:solidFill>
              <a:schemeClr val="tx1"/>
            </a:solidFill>
            <a:round/>
            <a:headEnd/>
            <a:tailEnd/>
          </a:ln>
        </p:spPr>
        <p:txBody>
          <a:bodyPr wrap="none" anchor="ct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eaLnBrk="1" hangingPunct="1">
              <a:buFontTx/>
              <a:buNone/>
            </a:pPr>
            <a:r>
              <a:rPr kumimoji="0" lang="zh-CN" altLang="en-US" sz="2000" b="1">
                <a:solidFill>
                  <a:srgbClr val="000000"/>
                </a:solidFill>
                <a:latin typeface="宋体" panose="02010600030101010101" pitchFamily="2" charset="-122"/>
              </a:rPr>
              <a:t>冷却储存环</a:t>
            </a:r>
            <a:endParaRPr kumimoji="0" lang="en-GB" altLang="zh-CN" sz="2000" b="1">
              <a:solidFill>
                <a:srgbClr val="000000"/>
              </a:solidFill>
              <a:latin typeface="宋体" panose="02010600030101010101" pitchFamily="2" charset="-122"/>
            </a:endParaRPr>
          </a:p>
        </p:txBody>
      </p:sp>
      <p:sp>
        <p:nvSpPr>
          <p:cNvPr id="120838" name="Rectangle 11">
            <a:extLst>
              <a:ext uri="{FF2B5EF4-FFF2-40B4-BE49-F238E27FC236}">
                <a16:creationId xmlns:a16="http://schemas.microsoft.com/office/drawing/2014/main" id="{FAEDF298-B592-BD42-9016-ED5B1D7F4D73}"/>
              </a:ext>
            </a:extLst>
          </p:cNvPr>
          <p:cNvSpPr>
            <a:spLocks noChangeArrowheads="1"/>
          </p:cNvSpPr>
          <p:nvPr/>
        </p:nvSpPr>
        <p:spPr bwMode="auto">
          <a:xfrm>
            <a:off x="214313" y="4418013"/>
            <a:ext cx="3505200" cy="912812"/>
          </a:xfrm>
          <a:prstGeom prst="rect">
            <a:avLst/>
          </a:prstGeom>
          <a:solidFill>
            <a:srgbClr val="FFFFFF">
              <a:alpha val="5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lnSpc>
                <a:spcPct val="70000"/>
              </a:lnSpc>
              <a:spcBef>
                <a:spcPct val="50000"/>
              </a:spcBef>
              <a:buFontTx/>
              <a:buNone/>
            </a:pPr>
            <a:r>
              <a:rPr kumimoji="0" lang="en-GB" altLang="zh-CN" sz="1600">
                <a:solidFill>
                  <a:srgbClr val="000000"/>
                </a:solidFill>
                <a:ea typeface="黑体" panose="02010609060101010101" pitchFamily="49" charset="-122"/>
              </a:rPr>
              <a:t>radioactive beams</a:t>
            </a:r>
          </a:p>
          <a:p>
            <a:pPr eaLnBrk="1" hangingPunct="1">
              <a:lnSpc>
                <a:spcPct val="80000"/>
              </a:lnSpc>
              <a:spcBef>
                <a:spcPct val="50000"/>
              </a:spcBef>
              <a:buFontTx/>
              <a:buNone/>
            </a:pPr>
            <a:r>
              <a:rPr kumimoji="0" lang="en-GB" altLang="zh-CN" sz="1600">
                <a:solidFill>
                  <a:srgbClr val="000000"/>
                </a:solidFill>
                <a:ea typeface="黑体" panose="02010609060101010101" pitchFamily="49" charset="-122"/>
              </a:rPr>
              <a:t>10</a:t>
            </a:r>
            <a:r>
              <a:rPr kumimoji="0" lang="en-GB" altLang="zh-CN" sz="1600" baseline="30000">
                <a:solidFill>
                  <a:srgbClr val="000000"/>
                </a:solidFill>
                <a:ea typeface="黑体" panose="02010609060101010101" pitchFamily="49" charset="-122"/>
              </a:rPr>
              <a:t>11</a:t>
            </a:r>
            <a:r>
              <a:rPr kumimoji="0" lang="en-GB" altLang="zh-CN" sz="1600">
                <a:solidFill>
                  <a:srgbClr val="000000"/>
                </a:solidFill>
                <a:ea typeface="黑体" panose="02010609060101010101" pitchFamily="49" charset="-122"/>
              </a:rPr>
              <a:t> antiprotons 1.5  - 15 GeV/c,       </a:t>
            </a:r>
          </a:p>
          <a:p>
            <a:pPr eaLnBrk="1" hangingPunct="1">
              <a:lnSpc>
                <a:spcPct val="80000"/>
              </a:lnSpc>
              <a:spcBef>
                <a:spcPct val="50000"/>
              </a:spcBef>
              <a:buFontTx/>
              <a:buNone/>
            </a:pPr>
            <a:r>
              <a:rPr kumimoji="0" lang="en-GB" altLang="zh-CN" sz="1600">
                <a:solidFill>
                  <a:srgbClr val="000000"/>
                </a:solidFill>
                <a:ea typeface="黑体" panose="02010609060101010101" pitchFamily="49" charset="-122"/>
              </a:rPr>
              <a:t>  stored and cooled</a:t>
            </a:r>
            <a:endParaRPr kumimoji="0" lang="en-GB" altLang="zh-CN" sz="1600" baseline="30000">
              <a:solidFill>
                <a:srgbClr val="000000"/>
              </a:solidFill>
              <a:ea typeface="黑体" panose="02010609060101010101" pitchFamily="49" charset="-122"/>
            </a:endParaRPr>
          </a:p>
        </p:txBody>
      </p:sp>
      <p:sp>
        <p:nvSpPr>
          <p:cNvPr id="120839" name="Text Box 9">
            <a:extLst>
              <a:ext uri="{FF2B5EF4-FFF2-40B4-BE49-F238E27FC236}">
                <a16:creationId xmlns:a16="http://schemas.microsoft.com/office/drawing/2014/main" id="{83526882-4D3B-EC48-A130-86615A3C02FD}"/>
              </a:ext>
            </a:extLst>
          </p:cNvPr>
          <p:cNvSpPr txBox="1">
            <a:spLocks noChangeArrowheads="1"/>
          </p:cNvSpPr>
          <p:nvPr/>
        </p:nvSpPr>
        <p:spPr bwMode="auto">
          <a:xfrm>
            <a:off x="214313" y="2738438"/>
            <a:ext cx="3660775" cy="1171575"/>
          </a:xfrm>
          <a:prstGeom prst="rect">
            <a:avLst/>
          </a:prstGeom>
          <a:solidFill>
            <a:srgbClr val="FFFFFF">
              <a:alpha val="6196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lnSpc>
                <a:spcPct val="110000"/>
              </a:lnSpc>
              <a:buFontTx/>
              <a:buNone/>
            </a:pPr>
            <a:r>
              <a:rPr kumimoji="0" lang="en-GB" altLang="zh-CN" sz="1600">
                <a:solidFill>
                  <a:srgbClr val="000000"/>
                </a:solidFill>
                <a:ea typeface="黑体" panose="02010609060101010101" pitchFamily="49" charset="-122"/>
              </a:rPr>
              <a:t>range of radioactive beams up to</a:t>
            </a:r>
            <a:br>
              <a:rPr kumimoji="0" lang="en-GB" altLang="zh-CN" sz="1600">
                <a:solidFill>
                  <a:srgbClr val="000000"/>
                </a:solidFill>
                <a:ea typeface="黑体" panose="02010609060101010101" pitchFamily="49" charset="-122"/>
              </a:rPr>
            </a:br>
            <a:r>
              <a:rPr kumimoji="0" lang="en-GB" altLang="zh-CN" sz="1600">
                <a:solidFill>
                  <a:srgbClr val="000000"/>
                </a:solidFill>
                <a:ea typeface="黑体" panose="02010609060101010101" pitchFamily="49" charset="-122"/>
              </a:rPr>
              <a:t>  1.5 - 2 GeV/u; up to factor 10 000          higher in intensity than presently  antiprotons 3 - 30 GeV</a:t>
            </a:r>
          </a:p>
        </p:txBody>
      </p:sp>
      <p:pic>
        <p:nvPicPr>
          <p:cNvPr id="120840" name="Picture 16" descr="GSI_Logo_rgb.png">
            <a:extLst>
              <a:ext uri="{FF2B5EF4-FFF2-40B4-BE49-F238E27FC236}">
                <a16:creationId xmlns:a16="http://schemas.microsoft.com/office/drawing/2014/main" id="{E77C5D04-7859-7645-811F-B133BC401E7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352550"/>
            <a:ext cx="1190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1" name="Picture 15">
            <a:extLst>
              <a:ext uri="{FF2B5EF4-FFF2-40B4-BE49-F238E27FC236}">
                <a16:creationId xmlns:a16="http://schemas.microsoft.com/office/drawing/2014/main" id="{4500AC4E-2A1D-AB40-88DD-EABD6FCF8183}"/>
              </a:ext>
            </a:extLst>
          </p:cNvPr>
          <p:cNvPicPr>
            <a:picLocks noChangeAspect="1" noChangeArrowheads="1"/>
          </p:cNvPicPr>
          <p:nvPr/>
        </p:nvPicPr>
        <p:blipFill>
          <a:blip r:embed="rId5">
            <a:lum bright="-14000" contrast="60000"/>
            <a:extLst>
              <a:ext uri="{28A0092B-C50C-407E-A947-70E740481C1C}">
                <a14:useLocalDpi xmlns:a14="http://schemas.microsoft.com/office/drawing/2010/main" val="0"/>
              </a:ext>
            </a:extLst>
          </a:blip>
          <a:srcRect l="5559" t="5550" r="16681"/>
          <a:stretch>
            <a:fillRect/>
          </a:stretch>
        </p:blipFill>
        <p:spPr bwMode="auto">
          <a:xfrm>
            <a:off x="6673850" y="1500188"/>
            <a:ext cx="1249363" cy="106838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pic>
      <p:sp>
        <p:nvSpPr>
          <p:cNvPr id="120842" name="Title 1">
            <a:extLst>
              <a:ext uri="{FF2B5EF4-FFF2-40B4-BE49-F238E27FC236}">
                <a16:creationId xmlns:a16="http://schemas.microsoft.com/office/drawing/2014/main" id="{3444F7D6-44B2-3941-B70D-AA6160D42638}"/>
              </a:ext>
            </a:extLst>
          </p:cNvPr>
          <p:cNvSpPr txBox="1">
            <a:spLocks/>
          </p:cNvSpPr>
          <p:nvPr/>
        </p:nvSpPr>
        <p:spPr bwMode="auto">
          <a:xfrm>
            <a:off x="0" y="41275"/>
            <a:ext cx="91440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eaLnBrk="1" hangingPunct="1">
              <a:buFontTx/>
              <a:buNone/>
            </a:pPr>
            <a:r>
              <a:rPr kumimoji="0" lang="en-US" altLang="zh-CN" sz="2800">
                <a:cs typeface="Arial" panose="020B0604020202020204" pitchFamily="34" charset="0"/>
              </a:rPr>
              <a:t>Facility for Antiproton and Ion Research: </a:t>
            </a:r>
            <a:r>
              <a:rPr kumimoji="0" lang="en-US" altLang="zh-CN" sz="2800" b="1">
                <a:solidFill>
                  <a:srgbClr val="800000"/>
                </a:solidFill>
                <a:cs typeface="Arial" panose="020B0604020202020204" pitchFamily="34" charset="0"/>
              </a:rPr>
              <a:t>FAIR</a:t>
            </a:r>
            <a:endParaRPr kumimoji="0" lang="en-GB" altLang="zh-CN" sz="2800" b="1">
              <a:solidFill>
                <a:srgbClr val="800000"/>
              </a:solidFill>
              <a:cs typeface="Arial" panose="020B0604020202020204" pitchFamily="34" charset="0"/>
            </a:endParaRPr>
          </a:p>
        </p:txBody>
      </p:sp>
      <p:pic>
        <p:nvPicPr>
          <p:cNvPr id="120843" name="Picture 11" descr="CBM-logo.png">
            <a:extLst>
              <a:ext uri="{FF2B5EF4-FFF2-40B4-BE49-F238E27FC236}">
                <a16:creationId xmlns:a16="http://schemas.microsoft.com/office/drawing/2014/main" id="{C863EA95-3187-9942-9981-C7C5D9D832C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29463" y="3055938"/>
            <a:ext cx="827087"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5" descr="Panda_Logo">
            <a:extLst>
              <a:ext uri="{FF2B5EF4-FFF2-40B4-BE49-F238E27FC236}">
                <a16:creationId xmlns:a16="http://schemas.microsoft.com/office/drawing/2014/main" id="{B7AF2330-83F7-1545-8C7A-832066905BE9}"/>
              </a:ext>
            </a:extLst>
          </p:cNvPr>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3886200" y="4065588"/>
            <a:ext cx="844550" cy="227012"/>
          </a:xfrm>
          <a:prstGeom prst="rect">
            <a:avLst/>
          </a:prstGeom>
          <a:solidFill>
            <a:schemeClr val="bg1"/>
          </a:solidFill>
          <a:ln w="9525">
            <a:solidFill>
              <a:schemeClr val="bg1">
                <a:alpha val="83920"/>
              </a:schemeClr>
            </a:solidFill>
            <a:miter lim="800000"/>
            <a:headEnd/>
            <a:tailEnd/>
          </a:ln>
          <a:effectLst>
            <a:outerShdw blurRad="182880" dist="25399" dir="2700000" algn="ctr" rotWithShape="0">
              <a:schemeClr val="bg1">
                <a:alpha val="68999"/>
              </a:schemeClr>
            </a:outerShdw>
          </a:effectLst>
        </p:spPr>
      </p:pic>
      <p:sp>
        <p:nvSpPr>
          <p:cNvPr id="120845" name="Textfeld 7">
            <a:extLst>
              <a:ext uri="{FF2B5EF4-FFF2-40B4-BE49-F238E27FC236}">
                <a16:creationId xmlns:a16="http://schemas.microsoft.com/office/drawing/2014/main" id="{D782F23E-E34B-164F-9056-3DB362C307E6}"/>
              </a:ext>
            </a:extLst>
          </p:cNvPr>
          <p:cNvSpPr txBox="1">
            <a:spLocks noChangeArrowheads="1"/>
          </p:cNvSpPr>
          <p:nvPr/>
        </p:nvSpPr>
        <p:spPr bwMode="auto">
          <a:xfrm>
            <a:off x="5486400" y="5707063"/>
            <a:ext cx="750888"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de-DE" altLang="zh-CN" sz="1600">
                <a:latin typeface="Tahoma" panose="020B0604030504040204" pitchFamily="34" charset="0"/>
              </a:rPr>
              <a:t>APPA</a:t>
            </a:r>
          </a:p>
        </p:txBody>
      </p:sp>
      <p:sp>
        <p:nvSpPr>
          <p:cNvPr id="120846" name="TextBox 45">
            <a:extLst>
              <a:ext uri="{FF2B5EF4-FFF2-40B4-BE49-F238E27FC236}">
                <a16:creationId xmlns:a16="http://schemas.microsoft.com/office/drawing/2014/main" id="{EF7A1632-4062-0F42-8732-8956CF641B8A}"/>
              </a:ext>
            </a:extLst>
          </p:cNvPr>
          <p:cNvSpPr txBox="1">
            <a:spLocks noChangeArrowheads="1"/>
          </p:cNvSpPr>
          <p:nvPr/>
        </p:nvSpPr>
        <p:spPr bwMode="auto">
          <a:xfrm>
            <a:off x="279400" y="5245100"/>
            <a:ext cx="33909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000">
                <a:solidFill>
                  <a:srgbClr val="000000"/>
                </a:solidFill>
                <a:latin typeface="宋体" panose="02010600030101010101" pitchFamily="2" charset="-122"/>
              </a:rPr>
              <a:t>(1)</a:t>
            </a:r>
            <a:r>
              <a:rPr kumimoji="0" lang="zh-CN" altLang="en-US" sz="2000">
                <a:solidFill>
                  <a:srgbClr val="000000"/>
                </a:solidFill>
                <a:latin typeface="宋体" panose="02010600030101010101" pitchFamily="2" charset="-122"/>
              </a:rPr>
              <a:t>最新高科技加速器群</a:t>
            </a:r>
            <a:endParaRPr kumimoji="0" lang="en-US" altLang="zh-CN" sz="2000">
              <a:solidFill>
                <a:srgbClr val="000000"/>
              </a:solidFill>
              <a:latin typeface="宋体" panose="02010600030101010101" pitchFamily="2" charset="-122"/>
            </a:endParaRPr>
          </a:p>
          <a:p>
            <a:pPr eaLnBrk="1" hangingPunct="1">
              <a:buFontTx/>
              <a:buNone/>
            </a:pPr>
            <a:r>
              <a:rPr kumimoji="0" lang="en-US" altLang="zh-CN" sz="2000">
                <a:solidFill>
                  <a:srgbClr val="000000"/>
                </a:solidFill>
                <a:latin typeface="宋体" panose="02010600030101010101" pitchFamily="2" charset="-122"/>
              </a:rPr>
              <a:t>(2)</a:t>
            </a:r>
            <a:r>
              <a:rPr kumimoji="0" lang="zh-CN" altLang="en-US" sz="2000">
                <a:solidFill>
                  <a:srgbClr val="000000"/>
                </a:solidFill>
                <a:latin typeface="宋体" panose="02010600030101010101" pitchFamily="2" charset="-122"/>
              </a:rPr>
              <a:t>强子物理；天体物理；</a:t>
            </a:r>
            <a:endParaRPr kumimoji="0" lang="en-US" altLang="zh-CN" sz="2000">
              <a:solidFill>
                <a:srgbClr val="000000"/>
              </a:solidFill>
              <a:latin typeface="宋体" panose="02010600030101010101" pitchFamily="2" charset="-122"/>
            </a:endParaRPr>
          </a:p>
          <a:p>
            <a:pPr eaLnBrk="1" hangingPunct="1">
              <a:buFontTx/>
              <a:buNone/>
            </a:pPr>
            <a:r>
              <a:rPr kumimoji="0" lang="en-US" altLang="zh-CN" sz="2000">
                <a:solidFill>
                  <a:srgbClr val="000000"/>
                </a:solidFill>
                <a:latin typeface="宋体" panose="02010600030101010101" pitchFamily="2" charset="-122"/>
              </a:rPr>
              <a:t> </a:t>
            </a:r>
            <a:r>
              <a:rPr kumimoji="0" lang="zh-CN" altLang="en-US" sz="2000">
                <a:solidFill>
                  <a:srgbClr val="000000"/>
                </a:solidFill>
                <a:latin typeface="宋体" panose="02010600030101010101" pitchFamily="2" charset="-122"/>
              </a:rPr>
              <a:t>   放射性束流物理；</a:t>
            </a:r>
            <a:endParaRPr kumimoji="0" lang="en-US" altLang="zh-CN" sz="2000">
              <a:solidFill>
                <a:srgbClr val="000000"/>
              </a:solidFill>
              <a:latin typeface="宋体" panose="02010600030101010101" pitchFamily="2" charset="-122"/>
            </a:endParaRPr>
          </a:p>
          <a:p>
            <a:pPr eaLnBrk="1" hangingPunct="1">
              <a:buFontTx/>
              <a:buNone/>
            </a:pPr>
            <a:r>
              <a:rPr kumimoji="0" lang="zh-CN" altLang="en-US" sz="2000">
                <a:solidFill>
                  <a:srgbClr val="000000"/>
                </a:solidFill>
                <a:latin typeface="宋体" panose="02010600030101010101" pitchFamily="2" charset="-122"/>
              </a:rPr>
              <a:t>   </a:t>
            </a:r>
            <a:r>
              <a:rPr kumimoji="0" lang="zh-CN" altLang="en-US" sz="2000" b="1">
                <a:solidFill>
                  <a:srgbClr val="800000"/>
                </a:solidFill>
                <a:latin typeface="宋体" panose="02010600030101010101" pitchFamily="2" charset="-122"/>
              </a:rPr>
              <a:t>高重子密度物理</a:t>
            </a:r>
            <a:r>
              <a:rPr kumimoji="0" lang="en-US" altLang="zh-CN" sz="2000" b="1">
                <a:solidFill>
                  <a:srgbClr val="800000"/>
                </a:solidFill>
                <a:latin typeface="宋体" panose="02010600030101010101" pitchFamily="2" charset="-122"/>
              </a:rPr>
              <a:t>(CBM)</a:t>
            </a:r>
            <a:endParaRPr kumimoji="0" lang="en-US" altLang="zh-CN" sz="2000" b="1">
              <a:solidFill>
                <a:srgbClr val="800000"/>
              </a:solidFill>
            </a:endParaRPr>
          </a:p>
        </p:txBody>
      </p:sp>
      <p:sp>
        <p:nvSpPr>
          <p:cNvPr id="120847" name="TextBox 46">
            <a:extLst>
              <a:ext uri="{FF2B5EF4-FFF2-40B4-BE49-F238E27FC236}">
                <a16:creationId xmlns:a16="http://schemas.microsoft.com/office/drawing/2014/main" id="{566C7D67-5E9E-F641-930D-133A00EDD339}"/>
              </a:ext>
            </a:extLst>
          </p:cNvPr>
          <p:cNvSpPr txBox="1">
            <a:spLocks noChangeArrowheads="1"/>
          </p:cNvSpPr>
          <p:nvPr/>
        </p:nvSpPr>
        <p:spPr bwMode="auto">
          <a:xfrm>
            <a:off x="3311525" y="650875"/>
            <a:ext cx="54521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400" b="1" dirty="0">
                <a:solidFill>
                  <a:srgbClr val="800000"/>
                </a:solidFill>
                <a:latin typeface="宋体" panose="02010600030101010101" pitchFamily="2" charset="-122"/>
              </a:rPr>
              <a:t>FAIR</a:t>
            </a:r>
            <a:r>
              <a:rPr kumimoji="0" lang="zh-CN" altLang="en-US" sz="2400" b="1" dirty="0">
                <a:solidFill>
                  <a:srgbClr val="800000"/>
                </a:solidFill>
                <a:latin typeface="宋体" panose="02010600030101010101" pitchFamily="2" charset="-122"/>
              </a:rPr>
              <a:t>计划</a:t>
            </a:r>
            <a:r>
              <a:rPr kumimoji="0" lang="en-US" altLang="zh-CN" sz="2400" b="1" dirty="0">
                <a:solidFill>
                  <a:srgbClr val="800000"/>
                </a:solidFill>
                <a:latin typeface="宋体" panose="02010600030101010101" pitchFamily="2" charset="-122"/>
              </a:rPr>
              <a:t>2024</a:t>
            </a:r>
            <a:r>
              <a:rPr kumimoji="0" lang="zh-CN" altLang="en-US" sz="2400" b="1" dirty="0">
                <a:solidFill>
                  <a:srgbClr val="800000"/>
                </a:solidFill>
                <a:latin typeface="宋体" panose="02010600030101010101" pitchFamily="2" charset="-122"/>
              </a:rPr>
              <a:t>年出束流，耗资～€</a:t>
            </a:r>
            <a:r>
              <a:rPr kumimoji="0" lang="en-US" altLang="zh-CN" sz="2400" b="1" dirty="0">
                <a:solidFill>
                  <a:srgbClr val="800000"/>
                </a:solidFill>
                <a:latin typeface="宋体" panose="02010600030101010101" pitchFamily="2" charset="-122"/>
              </a:rPr>
              <a:t>15</a:t>
            </a:r>
            <a:r>
              <a:rPr kumimoji="0" lang="zh-CN" altLang="en-US" sz="2400" b="1" dirty="0">
                <a:solidFill>
                  <a:srgbClr val="800000"/>
                </a:solidFill>
                <a:latin typeface="宋体" panose="02010600030101010101" pitchFamily="2" charset="-122"/>
              </a:rPr>
              <a:t>亿</a:t>
            </a:r>
            <a:endParaRPr kumimoji="0" lang="en-US" altLang="zh-CN" sz="2400" b="1" dirty="0">
              <a:solidFill>
                <a:srgbClr val="800000"/>
              </a:solidFill>
              <a:latin typeface="宋体" panose="02010600030101010101" pitchFamily="2" charset="-122"/>
            </a:endParaRPr>
          </a:p>
        </p:txBody>
      </p:sp>
      <p:sp>
        <p:nvSpPr>
          <p:cNvPr id="120848" name="Line 26">
            <a:extLst>
              <a:ext uri="{FF2B5EF4-FFF2-40B4-BE49-F238E27FC236}">
                <a16:creationId xmlns:a16="http://schemas.microsoft.com/office/drawing/2014/main" id="{D216FC95-7BC3-D742-819E-5C5652D38EDE}"/>
              </a:ext>
            </a:extLst>
          </p:cNvPr>
          <p:cNvSpPr>
            <a:spLocks noChangeShapeType="1"/>
          </p:cNvSpPr>
          <p:nvPr/>
        </p:nvSpPr>
        <p:spPr bwMode="auto">
          <a:xfrm flipV="1">
            <a:off x="914400" y="685800"/>
            <a:ext cx="73152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21857" name="Object 2">
            <a:extLst>
              <a:ext uri="{FF2B5EF4-FFF2-40B4-BE49-F238E27FC236}">
                <a16:creationId xmlns:a16="http://schemas.microsoft.com/office/drawing/2014/main" id="{93DE2525-25F2-0E4D-B3D2-404FDB3EEDC4}"/>
              </a:ext>
            </a:extLst>
          </p:cNvPr>
          <p:cNvGraphicFramePr>
            <a:graphicFrameLocks noChangeAspect="1"/>
          </p:cNvGraphicFramePr>
          <p:nvPr/>
        </p:nvGraphicFramePr>
        <p:xfrm>
          <a:off x="1447800" y="1404938"/>
          <a:ext cx="6292850" cy="4233862"/>
        </p:xfrm>
        <a:graphic>
          <a:graphicData uri="http://schemas.openxmlformats.org/presentationml/2006/ole">
            <mc:AlternateContent xmlns:mc="http://schemas.openxmlformats.org/markup-compatibility/2006">
              <mc:Choice xmlns:v="urn:schemas-microsoft-com:vml" Requires="v">
                <p:oleObj spid="_x0000_s122118" name="位图图像" r:id="rId3" imgW="4559300" imgH="3067050" progId="PBrush">
                  <p:embed/>
                </p:oleObj>
              </mc:Choice>
              <mc:Fallback>
                <p:oleObj name="位图图像" r:id="rId3" imgW="4559300" imgH="3067050" progId="PBrush">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404938"/>
                        <a:ext cx="6292850" cy="423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21858" name="Text Box 6">
            <a:extLst>
              <a:ext uri="{FF2B5EF4-FFF2-40B4-BE49-F238E27FC236}">
                <a16:creationId xmlns:a16="http://schemas.microsoft.com/office/drawing/2014/main" id="{948ABEFF-D679-4C4D-80AD-DA64072CC769}"/>
              </a:ext>
            </a:extLst>
          </p:cNvPr>
          <p:cNvSpPr txBox="1">
            <a:spLocks noChangeArrowheads="1"/>
          </p:cNvSpPr>
          <p:nvPr/>
        </p:nvSpPr>
        <p:spPr bwMode="auto">
          <a:xfrm>
            <a:off x="0" y="31750"/>
            <a:ext cx="9099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eaLnBrk="1" hangingPunct="1">
              <a:buFontTx/>
              <a:buNone/>
            </a:pPr>
            <a:r>
              <a:rPr kumimoji="0" lang="de-DE" altLang="zh-CN" sz="2800">
                <a:cs typeface="Arial" panose="020B0604020202020204" pitchFamily="34" charset="0"/>
              </a:rPr>
              <a:t>The Compressed Baryonic Matter Experiment: </a:t>
            </a:r>
            <a:r>
              <a:rPr kumimoji="0" lang="de-DE" altLang="zh-CN" sz="2800" b="1">
                <a:solidFill>
                  <a:srgbClr val="800000"/>
                </a:solidFill>
                <a:cs typeface="Arial" panose="020B0604020202020204" pitchFamily="34" charset="0"/>
              </a:rPr>
              <a:t>CBM</a:t>
            </a:r>
          </a:p>
        </p:txBody>
      </p:sp>
      <p:sp>
        <p:nvSpPr>
          <p:cNvPr id="121859" name="TextBox 18">
            <a:extLst>
              <a:ext uri="{FF2B5EF4-FFF2-40B4-BE49-F238E27FC236}">
                <a16:creationId xmlns:a16="http://schemas.microsoft.com/office/drawing/2014/main" id="{908F5FDF-6185-7D44-8D10-A7DA4EFB69E0}"/>
              </a:ext>
            </a:extLst>
          </p:cNvPr>
          <p:cNvSpPr txBox="1">
            <a:spLocks noChangeArrowheads="1"/>
          </p:cNvSpPr>
          <p:nvPr/>
        </p:nvSpPr>
        <p:spPr bwMode="auto">
          <a:xfrm>
            <a:off x="228600" y="5791200"/>
            <a:ext cx="88011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buFontTx/>
              <a:buAutoNum type="arabicParenR"/>
            </a:pPr>
            <a:r>
              <a:rPr kumimoji="0" lang="en-US" altLang="zh-CN" sz="2000">
                <a:latin typeface="宋体" panose="02010600030101010101" pitchFamily="2" charset="-122"/>
              </a:rPr>
              <a:t>FAIR</a:t>
            </a:r>
            <a:r>
              <a:rPr kumimoji="0" lang="zh-CN" altLang="en-US" sz="2000">
                <a:latin typeface="宋体" panose="02010600030101010101" pitchFamily="2" charset="-122"/>
              </a:rPr>
              <a:t>将是未来</a:t>
            </a:r>
            <a:r>
              <a:rPr kumimoji="0" lang="en-US" altLang="zh-CN" sz="2000">
                <a:latin typeface="宋体" panose="02010600030101010101" pitchFamily="2" charset="-122"/>
              </a:rPr>
              <a:t>20</a:t>
            </a:r>
            <a:r>
              <a:rPr kumimoji="0" lang="zh-CN" altLang="en-US" sz="2000">
                <a:latin typeface="宋体" panose="02010600030101010101" pitchFamily="2" charset="-122"/>
              </a:rPr>
              <a:t>年亮度最高的加速器群，</a:t>
            </a:r>
            <a:r>
              <a:rPr kumimoji="0" lang="en-US" altLang="ja-JP" sz="2000" b="1">
                <a:solidFill>
                  <a:srgbClr val="000000"/>
                </a:solidFill>
                <a:latin typeface="宋体" panose="02010600030101010101" pitchFamily="2" charset="-122"/>
              </a:rPr>
              <a:t>√</a:t>
            </a:r>
            <a:r>
              <a:rPr kumimoji="0" lang="en-US" altLang="zh-CN" sz="2000" b="1">
                <a:solidFill>
                  <a:srgbClr val="000000"/>
                </a:solidFill>
                <a:latin typeface="宋体" panose="02010600030101010101" pitchFamily="2" charset="-122"/>
              </a:rPr>
              <a:t>s</a:t>
            </a:r>
            <a:r>
              <a:rPr kumimoji="0" lang="en-US" altLang="zh-CN" sz="2000" b="1" baseline="-25000">
                <a:solidFill>
                  <a:srgbClr val="000000"/>
                </a:solidFill>
                <a:latin typeface="宋体" panose="02010600030101010101" pitchFamily="2" charset="-122"/>
              </a:rPr>
              <a:t>NN </a:t>
            </a:r>
            <a:r>
              <a:rPr kumimoji="0" lang="zh-CN" altLang="en-US" sz="2000">
                <a:solidFill>
                  <a:srgbClr val="000000"/>
                </a:solidFill>
                <a:latin typeface="宋体" panose="02010600030101010101" pitchFamily="2" charset="-122"/>
              </a:rPr>
              <a:t>≤</a:t>
            </a:r>
            <a:r>
              <a:rPr kumimoji="0" lang="zh-CN" altLang="ja-JP" sz="2000">
                <a:solidFill>
                  <a:srgbClr val="000000"/>
                </a:solidFill>
                <a:latin typeface="宋体" panose="02010600030101010101" pitchFamily="2" charset="-122"/>
              </a:rPr>
              <a:t>1</a:t>
            </a:r>
            <a:r>
              <a:rPr kumimoji="0" lang="en-US" altLang="zh-CN" sz="2000">
                <a:solidFill>
                  <a:srgbClr val="000000"/>
                </a:solidFill>
                <a:latin typeface="宋体" panose="02010600030101010101" pitchFamily="2" charset="-122"/>
              </a:rPr>
              <a:t>2 GeV, 2018</a:t>
            </a:r>
            <a:r>
              <a:rPr kumimoji="0" lang="zh-CN" altLang="en-US" sz="2000">
                <a:solidFill>
                  <a:srgbClr val="000000"/>
                </a:solidFill>
                <a:latin typeface="宋体" panose="02010600030101010101" pitchFamily="2" charset="-122"/>
              </a:rPr>
              <a:t>出束</a:t>
            </a:r>
            <a:r>
              <a:rPr kumimoji="0" lang="en-US" altLang="zh-CN" sz="2000">
                <a:latin typeface="宋体" panose="02010600030101010101" pitchFamily="2" charset="-122"/>
              </a:rPr>
              <a:t> </a:t>
            </a:r>
          </a:p>
          <a:p>
            <a:pPr eaLnBrk="1" hangingPunct="1">
              <a:lnSpc>
                <a:spcPct val="120000"/>
              </a:lnSpc>
              <a:buFontTx/>
              <a:buAutoNum type="arabicParenR"/>
            </a:pPr>
            <a:r>
              <a:rPr kumimoji="0" lang="en-US" altLang="zh-CN" sz="2000">
                <a:latin typeface="宋体" panose="02010600030101010101" pitchFamily="2" charset="-122"/>
              </a:rPr>
              <a:t>CBM</a:t>
            </a:r>
            <a:r>
              <a:rPr kumimoji="0" lang="zh-CN" altLang="en-US" sz="2000">
                <a:latin typeface="宋体" panose="02010600030101010101" pitchFamily="2" charset="-122"/>
              </a:rPr>
              <a:t>将采用中国组研制的</a:t>
            </a:r>
            <a:r>
              <a:rPr kumimoji="0" lang="zh-CN" altLang="en-US" sz="2000" b="1">
                <a:solidFill>
                  <a:srgbClr val="800000"/>
                </a:solidFill>
                <a:latin typeface="宋体" panose="02010600030101010101" pitchFamily="2" charset="-122"/>
              </a:rPr>
              <a:t>高计数率</a:t>
            </a:r>
            <a:r>
              <a:rPr kumimoji="0" lang="zh-CN" altLang="en-US" sz="2000">
                <a:latin typeface="宋体" panose="02010600030101010101" pitchFamily="2" charset="-122"/>
              </a:rPr>
              <a:t>和</a:t>
            </a:r>
            <a:r>
              <a:rPr kumimoji="0" lang="zh-CN" altLang="en-US" sz="2000" b="1">
                <a:solidFill>
                  <a:srgbClr val="800000"/>
                </a:solidFill>
                <a:latin typeface="宋体" panose="02010600030101010101" pitchFamily="2" charset="-122"/>
              </a:rPr>
              <a:t>高时间精度</a:t>
            </a:r>
            <a:r>
              <a:rPr kumimoji="0" lang="zh-CN" altLang="en-US" sz="2000">
                <a:latin typeface="宋体" panose="02010600030101010101" pitchFamily="2" charset="-122"/>
              </a:rPr>
              <a:t>飞行时间探测器（</a:t>
            </a:r>
            <a:r>
              <a:rPr kumimoji="0" lang="en-US" altLang="zh-CN" sz="2000">
                <a:latin typeface="宋体" panose="02010600030101010101" pitchFamily="2" charset="-122"/>
              </a:rPr>
              <a:t>TOF</a:t>
            </a:r>
            <a:r>
              <a:rPr kumimoji="0" lang="zh-CN" altLang="en-US" sz="2000">
                <a:latin typeface="宋体" panose="02010600030101010101" pitchFamily="2" charset="-122"/>
              </a:rPr>
              <a:t>）</a:t>
            </a:r>
          </a:p>
        </p:txBody>
      </p:sp>
      <p:sp>
        <p:nvSpPr>
          <p:cNvPr id="121860" name="AutoShape 163">
            <a:extLst>
              <a:ext uri="{FF2B5EF4-FFF2-40B4-BE49-F238E27FC236}">
                <a16:creationId xmlns:a16="http://schemas.microsoft.com/office/drawing/2014/main" id="{C3707FA2-B9E5-3C4B-8D7B-18C0B5161CE8}"/>
              </a:ext>
            </a:extLst>
          </p:cNvPr>
          <p:cNvSpPr>
            <a:spLocks noChangeArrowheads="1"/>
          </p:cNvSpPr>
          <p:nvPr/>
        </p:nvSpPr>
        <p:spPr bwMode="auto">
          <a:xfrm>
            <a:off x="2908300" y="762000"/>
            <a:ext cx="2057400" cy="482600"/>
          </a:xfrm>
          <a:prstGeom prst="flowChartAlternateProcess">
            <a:avLst/>
          </a:prstGeom>
          <a:solidFill>
            <a:srgbClr val="FFFF00"/>
          </a:solidFill>
          <a:ln w="57150">
            <a:solidFill>
              <a:srgbClr val="008000"/>
            </a:solidFill>
            <a:miter lim="800000"/>
            <a:headEnd/>
            <a:tailEnd/>
          </a:ln>
        </p:spPr>
        <p:txBody>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just" eaLnBrk="1" hangingPunct="1">
              <a:buFontTx/>
              <a:buNone/>
            </a:pPr>
            <a:r>
              <a:rPr kumimoji="0" lang="zh-CN" altLang="en-US" sz="2000" b="1">
                <a:cs typeface="Arial" panose="020B0604020202020204" pitchFamily="34" charset="0"/>
              </a:rPr>
              <a:t>飞行时间探测器</a:t>
            </a:r>
            <a:endParaRPr kumimoji="0" lang="en-US" altLang="zh-CN" sz="2000" b="1">
              <a:cs typeface="Arial" panose="020B0604020202020204" pitchFamily="34" charset="0"/>
            </a:endParaRPr>
          </a:p>
        </p:txBody>
      </p:sp>
      <p:sp>
        <p:nvSpPr>
          <p:cNvPr id="121861" name="AutoShape 163">
            <a:extLst>
              <a:ext uri="{FF2B5EF4-FFF2-40B4-BE49-F238E27FC236}">
                <a16:creationId xmlns:a16="http://schemas.microsoft.com/office/drawing/2014/main" id="{BF58DAD3-F7CB-214C-B13C-D8101010574D}"/>
              </a:ext>
            </a:extLst>
          </p:cNvPr>
          <p:cNvSpPr>
            <a:spLocks noChangeArrowheads="1"/>
          </p:cNvSpPr>
          <p:nvPr/>
        </p:nvSpPr>
        <p:spPr bwMode="auto">
          <a:xfrm>
            <a:off x="228600" y="1600200"/>
            <a:ext cx="1397000" cy="490538"/>
          </a:xfrm>
          <a:prstGeom prst="flowChartAlternateProcess">
            <a:avLst/>
          </a:prstGeom>
          <a:solidFill>
            <a:schemeClr val="bg1"/>
          </a:solidFill>
          <a:ln w="57150">
            <a:solidFill>
              <a:srgbClr val="008000"/>
            </a:solidFill>
            <a:miter lim="800000"/>
            <a:headEnd/>
            <a:tailEnd/>
          </a:ln>
        </p:spPr>
        <p:txBody>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just" eaLnBrk="1" hangingPunct="1">
              <a:buFontTx/>
              <a:buNone/>
            </a:pPr>
            <a:r>
              <a:rPr kumimoji="0" lang="zh-CN" altLang="en-US" sz="2000">
                <a:cs typeface="Arial" panose="020B0604020202020204" pitchFamily="34" charset="0"/>
              </a:rPr>
              <a:t>硅探测器</a:t>
            </a:r>
            <a:endParaRPr kumimoji="0" lang="en-US" altLang="zh-CN" sz="2000">
              <a:cs typeface="Arial" panose="020B0604020202020204" pitchFamily="34" charset="0"/>
            </a:endParaRPr>
          </a:p>
        </p:txBody>
      </p:sp>
      <p:sp>
        <p:nvSpPr>
          <p:cNvPr id="121862" name="TextBox 18">
            <a:extLst>
              <a:ext uri="{FF2B5EF4-FFF2-40B4-BE49-F238E27FC236}">
                <a16:creationId xmlns:a16="http://schemas.microsoft.com/office/drawing/2014/main" id="{CCFD01C1-BADF-7945-825C-4C01734ED8A4}"/>
              </a:ext>
            </a:extLst>
          </p:cNvPr>
          <p:cNvSpPr txBox="1">
            <a:spLocks noChangeArrowheads="1"/>
          </p:cNvSpPr>
          <p:nvPr/>
        </p:nvSpPr>
        <p:spPr bwMode="auto">
          <a:xfrm>
            <a:off x="5816600" y="7112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endParaRPr kumimoji="0" lang="en-US" altLang="zh-CN" sz="2800"/>
          </a:p>
        </p:txBody>
      </p:sp>
      <p:sp>
        <p:nvSpPr>
          <p:cNvPr id="121863" name="AutoShape 163">
            <a:extLst>
              <a:ext uri="{FF2B5EF4-FFF2-40B4-BE49-F238E27FC236}">
                <a16:creationId xmlns:a16="http://schemas.microsoft.com/office/drawing/2014/main" id="{7A5CB949-9B01-6D49-B4A6-F262E01B1773}"/>
              </a:ext>
            </a:extLst>
          </p:cNvPr>
          <p:cNvSpPr>
            <a:spLocks noChangeArrowheads="1"/>
          </p:cNvSpPr>
          <p:nvPr/>
        </p:nvSpPr>
        <p:spPr bwMode="auto">
          <a:xfrm>
            <a:off x="7010400" y="762000"/>
            <a:ext cx="1765300" cy="469900"/>
          </a:xfrm>
          <a:prstGeom prst="flowChartAlternateProcess">
            <a:avLst/>
          </a:prstGeom>
          <a:solidFill>
            <a:schemeClr val="bg1"/>
          </a:solidFill>
          <a:ln w="57150">
            <a:solidFill>
              <a:srgbClr val="008000"/>
            </a:solidFill>
            <a:miter lim="800000"/>
            <a:headEnd/>
            <a:tailEnd/>
          </a:ln>
        </p:spPr>
        <p:txBody>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just" eaLnBrk="1" hangingPunct="1">
              <a:buFontTx/>
              <a:buNone/>
            </a:pPr>
            <a:r>
              <a:rPr kumimoji="0" lang="zh-CN" altLang="en-US" sz="2000">
                <a:cs typeface="Arial" panose="020B0604020202020204" pitchFamily="34" charset="0"/>
              </a:rPr>
              <a:t>零度角量能器</a:t>
            </a:r>
            <a:endParaRPr kumimoji="0" lang="en-US" altLang="zh-CN" sz="2000">
              <a:cs typeface="Arial" panose="020B0604020202020204" pitchFamily="34" charset="0"/>
            </a:endParaRPr>
          </a:p>
        </p:txBody>
      </p:sp>
      <p:sp>
        <p:nvSpPr>
          <p:cNvPr id="121864" name="AutoShape 163">
            <a:extLst>
              <a:ext uri="{FF2B5EF4-FFF2-40B4-BE49-F238E27FC236}">
                <a16:creationId xmlns:a16="http://schemas.microsoft.com/office/drawing/2014/main" id="{56494274-E681-EB4D-9F1B-4305F1DC15DB}"/>
              </a:ext>
            </a:extLst>
          </p:cNvPr>
          <p:cNvSpPr>
            <a:spLocks noChangeArrowheads="1"/>
          </p:cNvSpPr>
          <p:nvPr/>
        </p:nvSpPr>
        <p:spPr bwMode="auto">
          <a:xfrm>
            <a:off x="5270500" y="774700"/>
            <a:ext cx="1524000" cy="469900"/>
          </a:xfrm>
          <a:prstGeom prst="flowChartAlternateProcess">
            <a:avLst/>
          </a:prstGeom>
          <a:solidFill>
            <a:schemeClr val="bg1"/>
          </a:solidFill>
          <a:ln w="57150">
            <a:solidFill>
              <a:srgbClr val="008000"/>
            </a:solidFill>
            <a:miter lim="800000"/>
            <a:headEnd/>
            <a:tailEnd/>
          </a:ln>
        </p:spPr>
        <p:txBody>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just" eaLnBrk="1" hangingPunct="1">
              <a:buFontTx/>
              <a:buNone/>
            </a:pPr>
            <a:r>
              <a:rPr kumimoji="0" lang="zh-CN" altLang="en-US" sz="2000">
                <a:cs typeface="Arial" panose="020B0604020202020204" pitchFamily="34" charset="0"/>
              </a:rPr>
              <a:t>电磁量能器</a:t>
            </a:r>
            <a:endParaRPr kumimoji="0" lang="en-US" altLang="zh-CN" sz="2000">
              <a:cs typeface="Arial" panose="020B0604020202020204" pitchFamily="34" charset="0"/>
            </a:endParaRPr>
          </a:p>
        </p:txBody>
      </p:sp>
      <p:sp>
        <p:nvSpPr>
          <p:cNvPr id="121865" name="AutoShape 163">
            <a:extLst>
              <a:ext uri="{FF2B5EF4-FFF2-40B4-BE49-F238E27FC236}">
                <a16:creationId xmlns:a16="http://schemas.microsoft.com/office/drawing/2014/main" id="{7322368E-C531-D445-9E6E-B97ACE44EA1B}"/>
              </a:ext>
            </a:extLst>
          </p:cNvPr>
          <p:cNvSpPr>
            <a:spLocks noChangeArrowheads="1"/>
          </p:cNvSpPr>
          <p:nvPr/>
        </p:nvSpPr>
        <p:spPr bwMode="auto">
          <a:xfrm>
            <a:off x="990600" y="762000"/>
            <a:ext cx="1689100" cy="490538"/>
          </a:xfrm>
          <a:prstGeom prst="flowChartAlternateProcess">
            <a:avLst/>
          </a:prstGeom>
          <a:solidFill>
            <a:schemeClr val="bg1"/>
          </a:solidFill>
          <a:ln w="57150">
            <a:solidFill>
              <a:srgbClr val="008000"/>
            </a:solidFill>
            <a:miter lim="800000"/>
            <a:headEnd/>
            <a:tailEnd/>
          </a:ln>
        </p:spPr>
        <p:txBody>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just" eaLnBrk="1" hangingPunct="1">
              <a:buFontTx/>
              <a:buNone/>
            </a:pPr>
            <a:r>
              <a:rPr kumimoji="0" lang="zh-CN" altLang="en-US" sz="2000">
                <a:latin typeface="宋体" panose="02010600030101010101" pitchFamily="2" charset="-122"/>
              </a:rPr>
              <a:t>径迹</a:t>
            </a:r>
            <a:r>
              <a:rPr kumimoji="0" lang="zh-CN" altLang="en-US" sz="2000">
                <a:cs typeface="Arial" panose="020B0604020202020204" pitchFamily="34" charset="0"/>
              </a:rPr>
              <a:t>探测器</a:t>
            </a:r>
            <a:endParaRPr kumimoji="0" lang="en-US" altLang="zh-CN" sz="2000">
              <a:cs typeface="Arial" panose="020B0604020202020204" pitchFamily="34" charset="0"/>
            </a:endParaRPr>
          </a:p>
        </p:txBody>
      </p:sp>
      <p:sp>
        <p:nvSpPr>
          <p:cNvPr id="121866" name="AutoShape 163">
            <a:extLst>
              <a:ext uri="{FF2B5EF4-FFF2-40B4-BE49-F238E27FC236}">
                <a16:creationId xmlns:a16="http://schemas.microsoft.com/office/drawing/2014/main" id="{F56E60C6-8BE5-1A42-B758-AA558D466968}"/>
              </a:ext>
            </a:extLst>
          </p:cNvPr>
          <p:cNvSpPr>
            <a:spLocks noChangeArrowheads="1"/>
          </p:cNvSpPr>
          <p:nvPr/>
        </p:nvSpPr>
        <p:spPr bwMode="auto">
          <a:xfrm>
            <a:off x="228600" y="4191000"/>
            <a:ext cx="1993900" cy="490538"/>
          </a:xfrm>
          <a:prstGeom prst="flowChartAlternateProcess">
            <a:avLst/>
          </a:prstGeom>
          <a:solidFill>
            <a:schemeClr val="bg1"/>
          </a:solidFill>
          <a:ln w="57150">
            <a:solidFill>
              <a:srgbClr val="008000"/>
            </a:solidFill>
            <a:miter lim="800000"/>
            <a:headEnd/>
            <a:tailEnd/>
          </a:ln>
        </p:spPr>
        <p:txBody>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just" eaLnBrk="1" hangingPunct="1">
              <a:buFontTx/>
              <a:buNone/>
            </a:pPr>
            <a:r>
              <a:rPr kumimoji="0" lang="zh-CN" altLang="en-US" sz="2000">
                <a:cs typeface="Arial" panose="020B0604020202020204" pitchFamily="34" charset="0"/>
              </a:rPr>
              <a:t>超导二极磁铁</a:t>
            </a:r>
            <a:endParaRPr kumimoji="0" lang="en-US" altLang="zh-CN" sz="2000">
              <a:cs typeface="Arial" panose="020B0604020202020204" pitchFamily="34" charset="0"/>
            </a:endParaRPr>
          </a:p>
        </p:txBody>
      </p:sp>
      <p:cxnSp>
        <p:nvCxnSpPr>
          <p:cNvPr id="25" name="Straight Connector 24">
            <a:extLst>
              <a:ext uri="{FF2B5EF4-FFF2-40B4-BE49-F238E27FC236}">
                <a16:creationId xmlns:a16="http://schemas.microsoft.com/office/drawing/2014/main" id="{83AAD466-7A7B-B643-8397-9FDD1587288A}"/>
              </a:ext>
            </a:extLst>
          </p:cNvPr>
          <p:cNvCxnSpPr>
            <a:cxnSpLocks noChangeShapeType="1"/>
            <a:stCxn id="121860" idx="2"/>
          </p:cNvCxnSpPr>
          <p:nvPr/>
        </p:nvCxnSpPr>
        <p:spPr bwMode="auto">
          <a:xfrm rot="16200000" flipH="1">
            <a:off x="4076700" y="1104900"/>
            <a:ext cx="1346200" cy="1625600"/>
          </a:xfrm>
          <a:prstGeom prst="line">
            <a:avLst/>
          </a:prstGeom>
          <a:noFill/>
          <a:ln w="57150">
            <a:solidFill>
              <a:srgbClr val="008000"/>
            </a:solidFill>
            <a:round/>
            <a:headEnd/>
            <a:tailEnd type="oval" w="med" len="med"/>
          </a:ln>
          <a:effectLst>
            <a:outerShdw blurRad="63500" dist="20000" dir="5400000" rotWithShape="0">
              <a:srgbClr val="000000">
                <a:alpha val="37999"/>
              </a:srgbClr>
            </a:outerShdw>
          </a:effectLst>
        </p:spPr>
      </p:cxnSp>
      <p:cxnSp>
        <p:nvCxnSpPr>
          <p:cNvPr id="26" name="Straight Connector 25">
            <a:extLst>
              <a:ext uri="{FF2B5EF4-FFF2-40B4-BE49-F238E27FC236}">
                <a16:creationId xmlns:a16="http://schemas.microsoft.com/office/drawing/2014/main" id="{86AF6D41-C0CB-4040-952E-101365AC5A22}"/>
              </a:ext>
            </a:extLst>
          </p:cNvPr>
          <p:cNvCxnSpPr>
            <a:cxnSpLocks noChangeShapeType="1"/>
            <a:stCxn id="121864" idx="2"/>
          </p:cNvCxnSpPr>
          <p:nvPr/>
        </p:nvCxnSpPr>
        <p:spPr bwMode="auto">
          <a:xfrm rot="16200000" flipH="1">
            <a:off x="5685631" y="1591469"/>
            <a:ext cx="909638" cy="215900"/>
          </a:xfrm>
          <a:prstGeom prst="line">
            <a:avLst/>
          </a:prstGeom>
          <a:noFill/>
          <a:ln w="28575">
            <a:solidFill>
              <a:srgbClr val="C6D9F1"/>
            </a:solidFill>
            <a:round/>
            <a:headEnd/>
            <a:tailEnd type="oval" w="med" len="med"/>
          </a:ln>
          <a:effectLst>
            <a:outerShdw blurRad="63500" dist="20000" dir="5400000" rotWithShape="0">
              <a:srgbClr val="000000">
                <a:alpha val="37999"/>
              </a:srgbClr>
            </a:outerShdw>
          </a:effectLst>
        </p:spPr>
      </p:cxnSp>
      <p:cxnSp>
        <p:nvCxnSpPr>
          <p:cNvPr id="29" name="Straight Connector 28">
            <a:extLst>
              <a:ext uri="{FF2B5EF4-FFF2-40B4-BE49-F238E27FC236}">
                <a16:creationId xmlns:a16="http://schemas.microsoft.com/office/drawing/2014/main" id="{90109DB9-0DD5-FB45-82BA-A21778FF5445}"/>
              </a:ext>
            </a:extLst>
          </p:cNvPr>
          <p:cNvCxnSpPr>
            <a:cxnSpLocks noChangeShapeType="1"/>
            <a:stCxn id="121863" idx="2"/>
          </p:cNvCxnSpPr>
          <p:nvPr/>
        </p:nvCxnSpPr>
        <p:spPr bwMode="auto">
          <a:xfrm rot="5400000">
            <a:off x="6657975" y="1584325"/>
            <a:ext cx="1587500" cy="882650"/>
          </a:xfrm>
          <a:prstGeom prst="line">
            <a:avLst/>
          </a:prstGeom>
          <a:noFill/>
          <a:ln w="28575">
            <a:solidFill>
              <a:srgbClr val="C6D9F1"/>
            </a:solidFill>
            <a:round/>
            <a:headEnd/>
            <a:tailEnd type="oval" w="med" len="med"/>
          </a:ln>
          <a:effectLst>
            <a:outerShdw blurRad="63500" dist="20000" dir="5400000" rotWithShape="0">
              <a:srgbClr val="000000">
                <a:alpha val="37999"/>
              </a:srgbClr>
            </a:outerShdw>
          </a:effectLst>
        </p:spPr>
      </p:cxnSp>
      <p:cxnSp>
        <p:nvCxnSpPr>
          <p:cNvPr id="32" name="Straight Connector 31">
            <a:extLst>
              <a:ext uri="{FF2B5EF4-FFF2-40B4-BE49-F238E27FC236}">
                <a16:creationId xmlns:a16="http://schemas.microsoft.com/office/drawing/2014/main" id="{97972127-2D10-F848-81B6-B31D5376D2A3}"/>
              </a:ext>
            </a:extLst>
          </p:cNvPr>
          <p:cNvCxnSpPr>
            <a:cxnSpLocks noChangeShapeType="1"/>
            <a:stCxn id="121865" idx="2"/>
          </p:cNvCxnSpPr>
          <p:nvPr/>
        </p:nvCxnSpPr>
        <p:spPr bwMode="auto">
          <a:xfrm>
            <a:off x="1835150" y="1252538"/>
            <a:ext cx="2432050" cy="901700"/>
          </a:xfrm>
          <a:prstGeom prst="line">
            <a:avLst/>
          </a:prstGeom>
          <a:noFill/>
          <a:ln w="28575">
            <a:solidFill>
              <a:srgbClr val="C6D9F1"/>
            </a:solidFill>
            <a:round/>
            <a:headEnd/>
            <a:tailEnd type="oval" w="med" len="med"/>
          </a:ln>
          <a:effectLst>
            <a:outerShdw blurRad="63500" dist="20000" dir="5400000" rotWithShape="0">
              <a:srgbClr val="000000">
                <a:alpha val="37999"/>
              </a:srgbClr>
            </a:outerShdw>
          </a:effectLst>
        </p:spPr>
      </p:cxnSp>
      <p:cxnSp>
        <p:nvCxnSpPr>
          <p:cNvPr id="35" name="Straight Connector 34">
            <a:extLst>
              <a:ext uri="{FF2B5EF4-FFF2-40B4-BE49-F238E27FC236}">
                <a16:creationId xmlns:a16="http://schemas.microsoft.com/office/drawing/2014/main" id="{2586AB4A-C4CE-1443-AB66-00EF37CDE395}"/>
              </a:ext>
            </a:extLst>
          </p:cNvPr>
          <p:cNvCxnSpPr>
            <a:cxnSpLocks noChangeShapeType="1"/>
            <a:stCxn id="121865" idx="2"/>
          </p:cNvCxnSpPr>
          <p:nvPr/>
        </p:nvCxnSpPr>
        <p:spPr bwMode="auto">
          <a:xfrm>
            <a:off x="1835150" y="1252538"/>
            <a:ext cx="1073150" cy="1109662"/>
          </a:xfrm>
          <a:prstGeom prst="line">
            <a:avLst/>
          </a:prstGeom>
          <a:noFill/>
          <a:ln w="28575">
            <a:solidFill>
              <a:srgbClr val="C6D9F1"/>
            </a:solidFill>
            <a:round/>
            <a:headEnd/>
            <a:tailEnd type="oval" w="med" len="med"/>
          </a:ln>
          <a:effectLst>
            <a:outerShdw blurRad="63500" dist="20000" dir="5400000" rotWithShape="0">
              <a:srgbClr val="000000">
                <a:alpha val="37999"/>
              </a:srgbClr>
            </a:outerShdw>
          </a:effectLst>
        </p:spPr>
      </p:cxnSp>
      <p:cxnSp>
        <p:nvCxnSpPr>
          <p:cNvPr id="38" name="Straight Connector 37">
            <a:extLst>
              <a:ext uri="{FF2B5EF4-FFF2-40B4-BE49-F238E27FC236}">
                <a16:creationId xmlns:a16="http://schemas.microsoft.com/office/drawing/2014/main" id="{CD90C317-439F-8A41-A481-45A345958B88}"/>
              </a:ext>
            </a:extLst>
          </p:cNvPr>
          <p:cNvCxnSpPr>
            <a:cxnSpLocks noChangeShapeType="1"/>
            <a:stCxn id="121861" idx="2"/>
          </p:cNvCxnSpPr>
          <p:nvPr/>
        </p:nvCxnSpPr>
        <p:spPr bwMode="auto">
          <a:xfrm>
            <a:off x="927100" y="2090738"/>
            <a:ext cx="1676400" cy="1122362"/>
          </a:xfrm>
          <a:prstGeom prst="line">
            <a:avLst/>
          </a:prstGeom>
          <a:noFill/>
          <a:ln w="28575">
            <a:solidFill>
              <a:srgbClr val="C6D9F1"/>
            </a:solidFill>
            <a:round/>
            <a:headEnd/>
            <a:tailEnd type="oval" w="med" len="med"/>
          </a:ln>
          <a:effectLst>
            <a:outerShdw blurRad="63500" dist="20000" dir="5400000" rotWithShape="0">
              <a:srgbClr val="000000">
                <a:alpha val="37999"/>
              </a:srgbClr>
            </a:outerShdw>
          </a:effectLst>
        </p:spPr>
      </p:cxnSp>
      <p:cxnSp>
        <p:nvCxnSpPr>
          <p:cNvPr id="41" name="Straight Connector 40">
            <a:extLst>
              <a:ext uri="{FF2B5EF4-FFF2-40B4-BE49-F238E27FC236}">
                <a16:creationId xmlns:a16="http://schemas.microsoft.com/office/drawing/2014/main" id="{9335A0CB-722F-764C-B891-E7FE4080E1C4}"/>
              </a:ext>
            </a:extLst>
          </p:cNvPr>
          <p:cNvCxnSpPr>
            <a:cxnSpLocks noChangeShapeType="1"/>
            <a:stCxn id="121866" idx="3"/>
          </p:cNvCxnSpPr>
          <p:nvPr/>
        </p:nvCxnSpPr>
        <p:spPr bwMode="auto">
          <a:xfrm flipV="1">
            <a:off x="2222500" y="3860800"/>
            <a:ext cx="457200" cy="576263"/>
          </a:xfrm>
          <a:prstGeom prst="line">
            <a:avLst/>
          </a:prstGeom>
          <a:noFill/>
          <a:ln w="28575">
            <a:solidFill>
              <a:srgbClr val="C6D9F1"/>
            </a:solidFill>
            <a:round/>
            <a:headEnd/>
            <a:tailEnd type="oval" w="med" len="med"/>
          </a:ln>
          <a:effectLst>
            <a:outerShdw blurRad="63500" dist="20000" dir="5400000" rotWithShape="0">
              <a:srgbClr val="000000">
                <a:alpha val="37999"/>
              </a:srgbClr>
            </a:outerShdw>
          </a:effectLst>
        </p:spPr>
      </p:cxnSp>
      <p:sp>
        <p:nvSpPr>
          <p:cNvPr id="121874" name="Line 26">
            <a:extLst>
              <a:ext uri="{FF2B5EF4-FFF2-40B4-BE49-F238E27FC236}">
                <a16:creationId xmlns:a16="http://schemas.microsoft.com/office/drawing/2014/main" id="{6D6BAE1B-2D42-A447-ABF5-8E94BEF1782D}"/>
              </a:ext>
            </a:extLst>
          </p:cNvPr>
          <p:cNvSpPr>
            <a:spLocks noChangeShapeType="1"/>
          </p:cNvSpPr>
          <p:nvPr/>
        </p:nvSpPr>
        <p:spPr bwMode="auto">
          <a:xfrm flipV="1">
            <a:off x="395288" y="609600"/>
            <a:ext cx="8353425"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3">
            <a:extLst>
              <a:ext uri="{FF2B5EF4-FFF2-40B4-BE49-F238E27FC236}">
                <a16:creationId xmlns:a16="http://schemas.microsoft.com/office/drawing/2014/main" id="{D0C8FEC7-78BB-BA44-8F1F-10A516C49E68}"/>
              </a:ext>
            </a:extLst>
          </p:cNvPr>
          <p:cNvSpPr>
            <a:spLocks noChangeArrowheads="1"/>
          </p:cNvSpPr>
          <p:nvPr/>
        </p:nvSpPr>
        <p:spPr bwMode="auto">
          <a:xfrm>
            <a:off x="1066800" y="152400"/>
            <a:ext cx="7162800" cy="762000"/>
          </a:xfrm>
          <a:prstGeom prst="rect">
            <a:avLst/>
          </a:prstGeom>
          <a:solidFill>
            <a:srgbClr val="EFD80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b="1">
                <a:solidFill>
                  <a:srgbClr val="FF0000"/>
                </a:solidFill>
              </a:rPr>
              <a:t>The Melting of Quarks and Gluons</a:t>
            </a:r>
            <a:br>
              <a:rPr lang="en-US" altLang="zh-CN" b="1">
                <a:solidFill>
                  <a:srgbClr val="FF0000"/>
                </a:solidFill>
              </a:rPr>
            </a:br>
            <a:r>
              <a:rPr lang="en-US" altLang="zh-CN" b="1">
                <a:solidFill>
                  <a:srgbClr val="FF0000"/>
                </a:solidFill>
              </a:rPr>
              <a:t>-- Quark-Gluon Plasma --</a:t>
            </a:r>
          </a:p>
        </p:txBody>
      </p:sp>
      <p:sp>
        <p:nvSpPr>
          <p:cNvPr id="43010" name="Text Box 4">
            <a:extLst>
              <a:ext uri="{FF2B5EF4-FFF2-40B4-BE49-F238E27FC236}">
                <a16:creationId xmlns:a16="http://schemas.microsoft.com/office/drawing/2014/main" id="{D23A9BAD-8DB5-A945-A19F-3E6355B5C5C0}"/>
              </a:ext>
            </a:extLst>
          </p:cNvPr>
          <p:cNvSpPr txBox="1">
            <a:spLocks noChangeArrowheads="1"/>
          </p:cNvSpPr>
          <p:nvPr/>
        </p:nvSpPr>
        <p:spPr bwMode="auto">
          <a:xfrm>
            <a:off x="762000" y="1295400"/>
            <a:ext cx="7245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400" b="1">
                <a:solidFill>
                  <a:schemeClr val="accent2"/>
                </a:solidFill>
              </a:rPr>
              <a:t>Matter Compression:		Vacuum Heating:</a:t>
            </a:r>
          </a:p>
        </p:txBody>
      </p:sp>
      <p:grpSp>
        <p:nvGrpSpPr>
          <p:cNvPr id="43011" name="Group 5">
            <a:extLst>
              <a:ext uri="{FF2B5EF4-FFF2-40B4-BE49-F238E27FC236}">
                <a16:creationId xmlns:a16="http://schemas.microsoft.com/office/drawing/2014/main" id="{A13711C6-74A8-4C42-8DDE-A449202EC675}"/>
              </a:ext>
            </a:extLst>
          </p:cNvPr>
          <p:cNvGrpSpPr>
            <a:grpSpLocks/>
          </p:cNvGrpSpPr>
          <p:nvPr/>
        </p:nvGrpSpPr>
        <p:grpSpPr bwMode="auto">
          <a:xfrm>
            <a:off x="609600" y="1905000"/>
            <a:ext cx="685800" cy="1676400"/>
            <a:chOff x="528" y="1440"/>
            <a:chExt cx="432" cy="1056"/>
          </a:xfrm>
        </p:grpSpPr>
        <p:sp>
          <p:nvSpPr>
            <p:cNvPr id="43721" name="Oval 6">
              <a:extLst>
                <a:ext uri="{FF2B5EF4-FFF2-40B4-BE49-F238E27FC236}">
                  <a16:creationId xmlns:a16="http://schemas.microsoft.com/office/drawing/2014/main" id="{FD09EEF0-6C2A-E44A-BDFF-45BC70882CA3}"/>
                </a:ext>
              </a:extLst>
            </p:cNvPr>
            <p:cNvSpPr>
              <a:spLocks noChangeArrowheads="1"/>
            </p:cNvSpPr>
            <p:nvPr/>
          </p:nvSpPr>
          <p:spPr bwMode="auto">
            <a:xfrm>
              <a:off x="528" y="1440"/>
              <a:ext cx="432" cy="1056"/>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22" name="Oval 7">
              <a:extLst>
                <a:ext uri="{FF2B5EF4-FFF2-40B4-BE49-F238E27FC236}">
                  <a16:creationId xmlns:a16="http://schemas.microsoft.com/office/drawing/2014/main" id="{644276D1-03BF-014B-9ED5-28ED380EF945}"/>
                </a:ext>
              </a:extLst>
            </p:cNvPr>
            <p:cNvSpPr>
              <a:spLocks noChangeArrowheads="1"/>
            </p:cNvSpPr>
            <p:nvPr/>
          </p:nvSpPr>
          <p:spPr bwMode="auto">
            <a:xfrm>
              <a:off x="672" y="1536"/>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23" name="Oval 8">
              <a:extLst>
                <a:ext uri="{FF2B5EF4-FFF2-40B4-BE49-F238E27FC236}">
                  <a16:creationId xmlns:a16="http://schemas.microsoft.com/office/drawing/2014/main" id="{2453C069-2DD1-C348-AC29-E4566D1F2BE4}"/>
                </a:ext>
              </a:extLst>
            </p:cNvPr>
            <p:cNvSpPr>
              <a:spLocks noChangeArrowheads="1"/>
            </p:cNvSpPr>
            <p:nvPr/>
          </p:nvSpPr>
          <p:spPr bwMode="auto">
            <a:xfrm>
              <a:off x="720" y="1584"/>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24" name="Oval 9">
              <a:extLst>
                <a:ext uri="{FF2B5EF4-FFF2-40B4-BE49-F238E27FC236}">
                  <a16:creationId xmlns:a16="http://schemas.microsoft.com/office/drawing/2014/main" id="{362A878C-9165-9B4B-9E98-ADA9CFA76F7E}"/>
                </a:ext>
              </a:extLst>
            </p:cNvPr>
            <p:cNvSpPr>
              <a:spLocks noChangeArrowheads="1"/>
            </p:cNvSpPr>
            <p:nvPr/>
          </p:nvSpPr>
          <p:spPr bwMode="auto">
            <a:xfrm>
              <a:off x="672" y="1680"/>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25" name="Oval 10">
              <a:extLst>
                <a:ext uri="{FF2B5EF4-FFF2-40B4-BE49-F238E27FC236}">
                  <a16:creationId xmlns:a16="http://schemas.microsoft.com/office/drawing/2014/main" id="{760B8FFD-553A-4D4D-8BA1-9BDB06E583A0}"/>
                </a:ext>
              </a:extLst>
            </p:cNvPr>
            <p:cNvSpPr>
              <a:spLocks noChangeArrowheads="1"/>
            </p:cNvSpPr>
            <p:nvPr/>
          </p:nvSpPr>
          <p:spPr bwMode="auto">
            <a:xfrm>
              <a:off x="768" y="1632"/>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nvGrpSpPr>
            <p:cNvPr id="43726" name="Group 11">
              <a:extLst>
                <a:ext uri="{FF2B5EF4-FFF2-40B4-BE49-F238E27FC236}">
                  <a16:creationId xmlns:a16="http://schemas.microsoft.com/office/drawing/2014/main" id="{ED34844F-1B05-6146-88AA-FBEAFDD64B17}"/>
                </a:ext>
              </a:extLst>
            </p:cNvPr>
            <p:cNvGrpSpPr>
              <a:grpSpLocks/>
            </p:cNvGrpSpPr>
            <p:nvPr/>
          </p:nvGrpSpPr>
          <p:grpSpPr bwMode="auto">
            <a:xfrm>
              <a:off x="576" y="1728"/>
              <a:ext cx="144" cy="240"/>
              <a:chOff x="576" y="1728"/>
              <a:chExt cx="144" cy="240"/>
            </a:xfrm>
          </p:grpSpPr>
          <p:sp>
            <p:nvSpPr>
              <p:cNvPr id="43786" name="Oval 12">
                <a:extLst>
                  <a:ext uri="{FF2B5EF4-FFF2-40B4-BE49-F238E27FC236}">
                    <a16:creationId xmlns:a16="http://schemas.microsoft.com/office/drawing/2014/main" id="{1F6C277B-808F-8144-A2BF-97898189F331}"/>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87" name="Oval 13">
                <a:extLst>
                  <a:ext uri="{FF2B5EF4-FFF2-40B4-BE49-F238E27FC236}">
                    <a16:creationId xmlns:a16="http://schemas.microsoft.com/office/drawing/2014/main" id="{4F206F4E-7EE7-014F-A987-77CBF905611D}"/>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88" name="Oval 14">
                <a:extLst>
                  <a:ext uri="{FF2B5EF4-FFF2-40B4-BE49-F238E27FC236}">
                    <a16:creationId xmlns:a16="http://schemas.microsoft.com/office/drawing/2014/main" id="{99D1EF6E-7D03-CC4A-946B-30FA410974D5}"/>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89" name="Oval 15">
                <a:extLst>
                  <a:ext uri="{FF2B5EF4-FFF2-40B4-BE49-F238E27FC236}">
                    <a16:creationId xmlns:a16="http://schemas.microsoft.com/office/drawing/2014/main" id="{C208D8CC-0879-6849-A595-650A76542B96}"/>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sp>
          <p:nvSpPr>
            <p:cNvPr id="43727" name="Oval 16">
              <a:extLst>
                <a:ext uri="{FF2B5EF4-FFF2-40B4-BE49-F238E27FC236}">
                  <a16:creationId xmlns:a16="http://schemas.microsoft.com/office/drawing/2014/main" id="{E0B6F9EB-645B-6C4F-8232-7AD4A3A0516E}"/>
                </a:ext>
              </a:extLst>
            </p:cNvPr>
            <p:cNvSpPr>
              <a:spLocks noChangeArrowheads="1"/>
            </p:cNvSpPr>
            <p:nvPr/>
          </p:nvSpPr>
          <p:spPr bwMode="auto">
            <a:xfrm>
              <a:off x="816" y="1776"/>
              <a:ext cx="144" cy="192"/>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28" name="Oval 17">
              <a:extLst>
                <a:ext uri="{FF2B5EF4-FFF2-40B4-BE49-F238E27FC236}">
                  <a16:creationId xmlns:a16="http://schemas.microsoft.com/office/drawing/2014/main" id="{97DB5B4B-21C5-4249-A94A-A88EFEED4158}"/>
                </a:ext>
              </a:extLst>
            </p:cNvPr>
            <p:cNvSpPr>
              <a:spLocks noChangeArrowheads="1"/>
            </p:cNvSpPr>
            <p:nvPr/>
          </p:nvSpPr>
          <p:spPr bwMode="auto">
            <a:xfrm>
              <a:off x="864" y="1824"/>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29" name="Oval 18">
              <a:extLst>
                <a:ext uri="{FF2B5EF4-FFF2-40B4-BE49-F238E27FC236}">
                  <a16:creationId xmlns:a16="http://schemas.microsoft.com/office/drawing/2014/main" id="{4522D97E-F54E-F44E-8086-B469BD227465}"/>
                </a:ext>
              </a:extLst>
            </p:cNvPr>
            <p:cNvSpPr>
              <a:spLocks noChangeArrowheads="1"/>
            </p:cNvSpPr>
            <p:nvPr/>
          </p:nvSpPr>
          <p:spPr bwMode="auto">
            <a:xfrm>
              <a:off x="864" y="1920"/>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30" name="Oval 19">
              <a:extLst>
                <a:ext uri="{FF2B5EF4-FFF2-40B4-BE49-F238E27FC236}">
                  <a16:creationId xmlns:a16="http://schemas.microsoft.com/office/drawing/2014/main" id="{DCAD6A53-BF96-A345-B170-6B0B2F9BFB7C}"/>
                </a:ext>
              </a:extLst>
            </p:cNvPr>
            <p:cNvSpPr>
              <a:spLocks noChangeArrowheads="1"/>
            </p:cNvSpPr>
            <p:nvPr/>
          </p:nvSpPr>
          <p:spPr bwMode="auto">
            <a:xfrm>
              <a:off x="912" y="1872"/>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nvGrpSpPr>
            <p:cNvPr id="43731" name="Group 20">
              <a:extLst>
                <a:ext uri="{FF2B5EF4-FFF2-40B4-BE49-F238E27FC236}">
                  <a16:creationId xmlns:a16="http://schemas.microsoft.com/office/drawing/2014/main" id="{C691795B-859C-644B-A78E-489B355D9ED6}"/>
                </a:ext>
              </a:extLst>
            </p:cNvPr>
            <p:cNvGrpSpPr>
              <a:grpSpLocks/>
            </p:cNvGrpSpPr>
            <p:nvPr/>
          </p:nvGrpSpPr>
          <p:grpSpPr bwMode="auto">
            <a:xfrm>
              <a:off x="720" y="1920"/>
              <a:ext cx="144" cy="240"/>
              <a:chOff x="576" y="1728"/>
              <a:chExt cx="144" cy="240"/>
            </a:xfrm>
          </p:grpSpPr>
          <p:sp>
            <p:nvSpPr>
              <p:cNvPr id="43782" name="Oval 21">
                <a:extLst>
                  <a:ext uri="{FF2B5EF4-FFF2-40B4-BE49-F238E27FC236}">
                    <a16:creationId xmlns:a16="http://schemas.microsoft.com/office/drawing/2014/main" id="{30313FD0-3287-EF41-93F9-7938C90EFD55}"/>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83" name="Oval 22">
                <a:extLst>
                  <a:ext uri="{FF2B5EF4-FFF2-40B4-BE49-F238E27FC236}">
                    <a16:creationId xmlns:a16="http://schemas.microsoft.com/office/drawing/2014/main" id="{44FEED18-D2DB-7D4A-9165-DCC65C589C9E}"/>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84" name="Oval 23">
                <a:extLst>
                  <a:ext uri="{FF2B5EF4-FFF2-40B4-BE49-F238E27FC236}">
                    <a16:creationId xmlns:a16="http://schemas.microsoft.com/office/drawing/2014/main" id="{9D4494A7-9601-524C-B104-F28C90BAE04A}"/>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85" name="Oval 24">
                <a:extLst>
                  <a:ext uri="{FF2B5EF4-FFF2-40B4-BE49-F238E27FC236}">
                    <a16:creationId xmlns:a16="http://schemas.microsoft.com/office/drawing/2014/main" id="{BAA6798B-9092-E842-9F8B-83568403CF9D}"/>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732" name="Group 25">
              <a:extLst>
                <a:ext uri="{FF2B5EF4-FFF2-40B4-BE49-F238E27FC236}">
                  <a16:creationId xmlns:a16="http://schemas.microsoft.com/office/drawing/2014/main" id="{1CCDBA40-F6DC-4747-B4AA-24B14A59C0DD}"/>
                </a:ext>
              </a:extLst>
            </p:cNvPr>
            <p:cNvGrpSpPr>
              <a:grpSpLocks/>
            </p:cNvGrpSpPr>
            <p:nvPr/>
          </p:nvGrpSpPr>
          <p:grpSpPr bwMode="auto">
            <a:xfrm>
              <a:off x="576" y="1584"/>
              <a:ext cx="144" cy="240"/>
              <a:chOff x="576" y="1728"/>
              <a:chExt cx="144" cy="240"/>
            </a:xfrm>
          </p:grpSpPr>
          <p:sp>
            <p:nvSpPr>
              <p:cNvPr id="43778" name="Oval 26">
                <a:extLst>
                  <a:ext uri="{FF2B5EF4-FFF2-40B4-BE49-F238E27FC236}">
                    <a16:creationId xmlns:a16="http://schemas.microsoft.com/office/drawing/2014/main" id="{8D053219-3604-CB46-BB44-92332419E2F7}"/>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79" name="Oval 27">
                <a:extLst>
                  <a:ext uri="{FF2B5EF4-FFF2-40B4-BE49-F238E27FC236}">
                    <a16:creationId xmlns:a16="http://schemas.microsoft.com/office/drawing/2014/main" id="{E1D57364-99E6-B544-9867-F7E0121BDDE8}"/>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80" name="Oval 28">
                <a:extLst>
                  <a:ext uri="{FF2B5EF4-FFF2-40B4-BE49-F238E27FC236}">
                    <a16:creationId xmlns:a16="http://schemas.microsoft.com/office/drawing/2014/main" id="{F4A50B59-4654-5545-83D4-4F0C025FDF0F}"/>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81" name="Oval 29">
                <a:extLst>
                  <a:ext uri="{FF2B5EF4-FFF2-40B4-BE49-F238E27FC236}">
                    <a16:creationId xmlns:a16="http://schemas.microsoft.com/office/drawing/2014/main" id="{9344F5C6-07C7-E047-AB1D-CC394EF67A43}"/>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733" name="Group 30">
              <a:extLst>
                <a:ext uri="{FF2B5EF4-FFF2-40B4-BE49-F238E27FC236}">
                  <a16:creationId xmlns:a16="http://schemas.microsoft.com/office/drawing/2014/main" id="{D19F27E4-EF09-0D4C-8086-CE91FAECF66B}"/>
                </a:ext>
              </a:extLst>
            </p:cNvPr>
            <p:cNvGrpSpPr>
              <a:grpSpLocks/>
            </p:cNvGrpSpPr>
            <p:nvPr/>
          </p:nvGrpSpPr>
          <p:grpSpPr bwMode="auto">
            <a:xfrm>
              <a:off x="768" y="2160"/>
              <a:ext cx="144" cy="240"/>
              <a:chOff x="576" y="1728"/>
              <a:chExt cx="144" cy="240"/>
            </a:xfrm>
          </p:grpSpPr>
          <p:sp>
            <p:nvSpPr>
              <p:cNvPr id="43774" name="Oval 31">
                <a:extLst>
                  <a:ext uri="{FF2B5EF4-FFF2-40B4-BE49-F238E27FC236}">
                    <a16:creationId xmlns:a16="http://schemas.microsoft.com/office/drawing/2014/main" id="{0B6B649A-B14F-224D-9951-75673FE272CA}"/>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75" name="Oval 32">
                <a:extLst>
                  <a:ext uri="{FF2B5EF4-FFF2-40B4-BE49-F238E27FC236}">
                    <a16:creationId xmlns:a16="http://schemas.microsoft.com/office/drawing/2014/main" id="{863D83E9-EB46-D141-83D2-06B3FDF169CD}"/>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76" name="Oval 33">
                <a:extLst>
                  <a:ext uri="{FF2B5EF4-FFF2-40B4-BE49-F238E27FC236}">
                    <a16:creationId xmlns:a16="http://schemas.microsoft.com/office/drawing/2014/main" id="{DB4085A0-8457-6A43-83AC-96A96441E4DE}"/>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77" name="Oval 34">
                <a:extLst>
                  <a:ext uri="{FF2B5EF4-FFF2-40B4-BE49-F238E27FC236}">
                    <a16:creationId xmlns:a16="http://schemas.microsoft.com/office/drawing/2014/main" id="{7B52AB04-3B94-FF43-90B2-324A90B02D70}"/>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734" name="Group 35">
              <a:extLst>
                <a:ext uri="{FF2B5EF4-FFF2-40B4-BE49-F238E27FC236}">
                  <a16:creationId xmlns:a16="http://schemas.microsoft.com/office/drawing/2014/main" id="{363E02AF-1567-E04F-9EDC-605BDF1175A5}"/>
                </a:ext>
              </a:extLst>
            </p:cNvPr>
            <p:cNvGrpSpPr>
              <a:grpSpLocks/>
            </p:cNvGrpSpPr>
            <p:nvPr/>
          </p:nvGrpSpPr>
          <p:grpSpPr bwMode="auto">
            <a:xfrm>
              <a:off x="672" y="2160"/>
              <a:ext cx="144" cy="240"/>
              <a:chOff x="576" y="1728"/>
              <a:chExt cx="144" cy="240"/>
            </a:xfrm>
          </p:grpSpPr>
          <p:sp>
            <p:nvSpPr>
              <p:cNvPr id="43770" name="Oval 36">
                <a:extLst>
                  <a:ext uri="{FF2B5EF4-FFF2-40B4-BE49-F238E27FC236}">
                    <a16:creationId xmlns:a16="http://schemas.microsoft.com/office/drawing/2014/main" id="{14E66940-029A-C24D-9F9D-E6B2FD0951EE}"/>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71" name="Oval 37">
                <a:extLst>
                  <a:ext uri="{FF2B5EF4-FFF2-40B4-BE49-F238E27FC236}">
                    <a16:creationId xmlns:a16="http://schemas.microsoft.com/office/drawing/2014/main" id="{CD4D65F7-1617-1449-962C-D4DDEF279B31}"/>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72" name="Oval 38">
                <a:extLst>
                  <a:ext uri="{FF2B5EF4-FFF2-40B4-BE49-F238E27FC236}">
                    <a16:creationId xmlns:a16="http://schemas.microsoft.com/office/drawing/2014/main" id="{6F18A81E-E7EF-1F4D-99B0-5F01E0C1A951}"/>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73" name="Oval 39">
                <a:extLst>
                  <a:ext uri="{FF2B5EF4-FFF2-40B4-BE49-F238E27FC236}">
                    <a16:creationId xmlns:a16="http://schemas.microsoft.com/office/drawing/2014/main" id="{E55B7418-DBE7-4242-896D-4D545F678630}"/>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735" name="Group 40">
              <a:extLst>
                <a:ext uri="{FF2B5EF4-FFF2-40B4-BE49-F238E27FC236}">
                  <a16:creationId xmlns:a16="http://schemas.microsoft.com/office/drawing/2014/main" id="{713C068A-C716-9449-B3D7-D551C28BF1C5}"/>
                </a:ext>
              </a:extLst>
            </p:cNvPr>
            <p:cNvGrpSpPr>
              <a:grpSpLocks/>
            </p:cNvGrpSpPr>
            <p:nvPr/>
          </p:nvGrpSpPr>
          <p:grpSpPr bwMode="auto">
            <a:xfrm>
              <a:off x="576" y="2016"/>
              <a:ext cx="144" cy="240"/>
              <a:chOff x="576" y="1728"/>
              <a:chExt cx="144" cy="240"/>
            </a:xfrm>
          </p:grpSpPr>
          <p:sp>
            <p:nvSpPr>
              <p:cNvPr id="43766" name="Oval 41">
                <a:extLst>
                  <a:ext uri="{FF2B5EF4-FFF2-40B4-BE49-F238E27FC236}">
                    <a16:creationId xmlns:a16="http://schemas.microsoft.com/office/drawing/2014/main" id="{3A95B5B0-131C-9841-98A9-DCA97B952446}"/>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67" name="Oval 42">
                <a:extLst>
                  <a:ext uri="{FF2B5EF4-FFF2-40B4-BE49-F238E27FC236}">
                    <a16:creationId xmlns:a16="http://schemas.microsoft.com/office/drawing/2014/main" id="{0F2766AF-25CF-5046-B958-3A6A0FEBC766}"/>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68" name="Oval 43">
                <a:extLst>
                  <a:ext uri="{FF2B5EF4-FFF2-40B4-BE49-F238E27FC236}">
                    <a16:creationId xmlns:a16="http://schemas.microsoft.com/office/drawing/2014/main" id="{969A48B4-F55B-BF44-B5AE-75F1424B5D23}"/>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69" name="Oval 44">
                <a:extLst>
                  <a:ext uri="{FF2B5EF4-FFF2-40B4-BE49-F238E27FC236}">
                    <a16:creationId xmlns:a16="http://schemas.microsoft.com/office/drawing/2014/main" id="{2D29C695-EFAD-2E4B-A454-0908120DCE47}"/>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736" name="Group 45">
              <a:extLst>
                <a:ext uri="{FF2B5EF4-FFF2-40B4-BE49-F238E27FC236}">
                  <a16:creationId xmlns:a16="http://schemas.microsoft.com/office/drawing/2014/main" id="{50354021-8920-2940-8610-96B7AD205E8A}"/>
                </a:ext>
              </a:extLst>
            </p:cNvPr>
            <p:cNvGrpSpPr>
              <a:grpSpLocks/>
            </p:cNvGrpSpPr>
            <p:nvPr/>
          </p:nvGrpSpPr>
          <p:grpSpPr bwMode="auto">
            <a:xfrm>
              <a:off x="768" y="1584"/>
              <a:ext cx="144" cy="240"/>
              <a:chOff x="576" y="1728"/>
              <a:chExt cx="144" cy="240"/>
            </a:xfrm>
          </p:grpSpPr>
          <p:sp>
            <p:nvSpPr>
              <p:cNvPr id="43762" name="Oval 46">
                <a:extLst>
                  <a:ext uri="{FF2B5EF4-FFF2-40B4-BE49-F238E27FC236}">
                    <a16:creationId xmlns:a16="http://schemas.microsoft.com/office/drawing/2014/main" id="{EEA18AA4-B890-F04A-B569-6F00B76FE2FA}"/>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63" name="Oval 47">
                <a:extLst>
                  <a:ext uri="{FF2B5EF4-FFF2-40B4-BE49-F238E27FC236}">
                    <a16:creationId xmlns:a16="http://schemas.microsoft.com/office/drawing/2014/main" id="{80CE35F1-2F39-0B41-9955-C564DA1439B1}"/>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64" name="Oval 48">
                <a:extLst>
                  <a:ext uri="{FF2B5EF4-FFF2-40B4-BE49-F238E27FC236}">
                    <a16:creationId xmlns:a16="http://schemas.microsoft.com/office/drawing/2014/main" id="{485EF7DE-C2DD-E644-A607-768B507A5464}"/>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65" name="Oval 49">
                <a:extLst>
                  <a:ext uri="{FF2B5EF4-FFF2-40B4-BE49-F238E27FC236}">
                    <a16:creationId xmlns:a16="http://schemas.microsoft.com/office/drawing/2014/main" id="{9D469FFD-1DC3-1C40-A18E-1811BE70C594}"/>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737" name="Group 50">
              <a:extLst>
                <a:ext uri="{FF2B5EF4-FFF2-40B4-BE49-F238E27FC236}">
                  <a16:creationId xmlns:a16="http://schemas.microsoft.com/office/drawing/2014/main" id="{CD71CF1E-2B0F-C341-A615-854614E2F3B7}"/>
                </a:ext>
              </a:extLst>
            </p:cNvPr>
            <p:cNvGrpSpPr>
              <a:grpSpLocks/>
            </p:cNvGrpSpPr>
            <p:nvPr/>
          </p:nvGrpSpPr>
          <p:grpSpPr bwMode="auto">
            <a:xfrm>
              <a:off x="672" y="1824"/>
              <a:ext cx="144" cy="240"/>
              <a:chOff x="576" y="1728"/>
              <a:chExt cx="144" cy="240"/>
            </a:xfrm>
          </p:grpSpPr>
          <p:sp>
            <p:nvSpPr>
              <p:cNvPr id="43758" name="Oval 51">
                <a:extLst>
                  <a:ext uri="{FF2B5EF4-FFF2-40B4-BE49-F238E27FC236}">
                    <a16:creationId xmlns:a16="http://schemas.microsoft.com/office/drawing/2014/main" id="{985A7E0C-DB71-8D43-A327-64F5B049638C}"/>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59" name="Oval 52">
                <a:extLst>
                  <a:ext uri="{FF2B5EF4-FFF2-40B4-BE49-F238E27FC236}">
                    <a16:creationId xmlns:a16="http://schemas.microsoft.com/office/drawing/2014/main" id="{004A5C42-7E13-1445-AF1F-B325575958FE}"/>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60" name="Oval 53">
                <a:extLst>
                  <a:ext uri="{FF2B5EF4-FFF2-40B4-BE49-F238E27FC236}">
                    <a16:creationId xmlns:a16="http://schemas.microsoft.com/office/drawing/2014/main" id="{BFB5D6B6-2A8A-E440-AA27-66B4B5D88789}"/>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61" name="Oval 54">
                <a:extLst>
                  <a:ext uri="{FF2B5EF4-FFF2-40B4-BE49-F238E27FC236}">
                    <a16:creationId xmlns:a16="http://schemas.microsoft.com/office/drawing/2014/main" id="{11D08089-356D-C044-AA45-1A4CF8AB4140}"/>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738" name="Group 55">
              <a:extLst>
                <a:ext uri="{FF2B5EF4-FFF2-40B4-BE49-F238E27FC236}">
                  <a16:creationId xmlns:a16="http://schemas.microsoft.com/office/drawing/2014/main" id="{B3B308F6-1FFA-0744-ACA5-D14609A872FF}"/>
                </a:ext>
              </a:extLst>
            </p:cNvPr>
            <p:cNvGrpSpPr>
              <a:grpSpLocks/>
            </p:cNvGrpSpPr>
            <p:nvPr/>
          </p:nvGrpSpPr>
          <p:grpSpPr bwMode="auto">
            <a:xfrm>
              <a:off x="816" y="1968"/>
              <a:ext cx="144" cy="240"/>
              <a:chOff x="576" y="1728"/>
              <a:chExt cx="144" cy="240"/>
            </a:xfrm>
          </p:grpSpPr>
          <p:sp>
            <p:nvSpPr>
              <p:cNvPr id="43754" name="Oval 56">
                <a:extLst>
                  <a:ext uri="{FF2B5EF4-FFF2-40B4-BE49-F238E27FC236}">
                    <a16:creationId xmlns:a16="http://schemas.microsoft.com/office/drawing/2014/main" id="{F66278C3-D691-E94C-89FA-2E48158B79BD}"/>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55" name="Oval 57">
                <a:extLst>
                  <a:ext uri="{FF2B5EF4-FFF2-40B4-BE49-F238E27FC236}">
                    <a16:creationId xmlns:a16="http://schemas.microsoft.com/office/drawing/2014/main" id="{3A349440-F475-BC43-B234-67AF0FFBE88D}"/>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56" name="Oval 58">
                <a:extLst>
                  <a:ext uri="{FF2B5EF4-FFF2-40B4-BE49-F238E27FC236}">
                    <a16:creationId xmlns:a16="http://schemas.microsoft.com/office/drawing/2014/main" id="{66DCE9BA-6ECC-3143-831E-E2B821720E13}"/>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57" name="Oval 59">
                <a:extLst>
                  <a:ext uri="{FF2B5EF4-FFF2-40B4-BE49-F238E27FC236}">
                    <a16:creationId xmlns:a16="http://schemas.microsoft.com/office/drawing/2014/main" id="{CCE03376-FCFF-3A4B-9649-15B6F350C062}"/>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739" name="Group 60">
              <a:extLst>
                <a:ext uri="{FF2B5EF4-FFF2-40B4-BE49-F238E27FC236}">
                  <a16:creationId xmlns:a16="http://schemas.microsoft.com/office/drawing/2014/main" id="{E7FC2E71-62CC-D94C-AF6A-6A90722D2EBB}"/>
                </a:ext>
              </a:extLst>
            </p:cNvPr>
            <p:cNvGrpSpPr>
              <a:grpSpLocks/>
            </p:cNvGrpSpPr>
            <p:nvPr/>
          </p:nvGrpSpPr>
          <p:grpSpPr bwMode="auto">
            <a:xfrm>
              <a:off x="528" y="1920"/>
              <a:ext cx="144" cy="240"/>
              <a:chOff x="576" y="1728"/>
              <a:chExt cx="144" cy="240"/>
            </a:xfrm>
          </p:grpSpPr>
          <p:sp>
            <p:nvSpPr>
              <p:cNvPr id="43750" name="Oval 61">
                <a:extLst>
                  <a:ext uri="{FF2B5EF4-FFF2-40B4-BE49-F238E27FC236}">
                    <a16:creationId xmlns:a16="http://schemas.microsoft.com/office/drawing/2014/main" id="{D0481CF6-D878-B743-AF8D-FBF8B7A14F04}"/>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51" name="Oval 62">
                <a:extLst>
                  <a:ext uri="{FF2B5EF4-FFF2-40B4-BE49-F238E27FC236}">
                    <a16:creationId xmlns:a16="http://schemas.microsoft.com/office/drawing/2014/main" id="{CCF603D3-718C-4548-B345-5567E2C32108}"/>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52" name="Oval 63">
                <a:extLst>
                  <a:ext uri="{FF2B5EF4-FFF2-40B4-BE49-F238E27FC236}">
                    <a16:creationId xmlns:a16="http://schemas.microsoft.com/office/drawing/2014/main" id="{3A4D4C2E-2237-AC40-992E-C7E34667CD99}"/>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53" name="Oval 64">
                <a:extLst>
                  <a:ext uri="{FF2B5EF4-FFF2-40B4-BE49-F238E27FC236}">
                    <a16:creationId xmlns:a16="http://schemas.microsoft.com/office/drawing/2014/main" id="{B2EBF2AC-2C77-DB4E-BDAF-FC7EB84F420B}"/>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740" name="Group 65">
              <a:extLst>
                <a:ext uri="{FF2B5EF4-FFF2-40B4-BE49-F238E27FC236}">
                  <a16:creationId xmlns:a16="http://schemas.microsoft.com/office/drawing/2014/main" id="{71375D63-AD4A-E440-BB3A-6BA4EC7E8E72}"/>
                </a:ext>
              </a:extLst>
            </p:cNvPr>
            <p:cNvGrpSpPr>
              <a:grpSpLocks/>
            </p:cNvGrpSpPr>
            <p:nvPr/>
          </p:nvGrpSpPr>
          <p:grpSpPr bwMode="auto">
            <a:xfrm>
              <a:off x="672" y="1440"/>
              <a:ext cx="144" cy="240"/>
              <a:chOff x="576" y="1728"/>
              <a:chExt cx="144" cy="240"/>
            </a:xfrm>
          </p:grpSpPr>
          <p:sp>
            <p:nvSpPr>
              <p:cNvPr id="43746" name="Oval 66">
                <a:extLst>
                  <a:ext uri="{FF2B5EF4-FFF2-40B4-BE49-F238E27FC236}">
                    <a16:creationId xmlns:a16="http://schemas.microsoft.com/office/drawing/2014/main" id="{CEDDD856-E971-C747-838C-19F4FBC0D517}"/>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47" name="Oval 67">
                <a:extLst>
                  <a:ext uri="{FF2B5EF4-FFF2-40B4-BE49-F238E27FC236}">
                    <a16:creationId xmlns:a16="http://schemas.microsoft.com/office/drawing/2014/main" id="{A418DD02-DE90-AE44-9BA0-78A525B7D280}"/>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48" name="Oval 68">
                <a:extLst>
                  <a:ext uri="{FF2B5EF4-FFF2-40B4-BE49-F238E27FC236}">
                    <a16:creationId xmlns:a16="http://schemas.microsoft.com/office/drawing/2014/main" id="{18CE788F-EB3D-F648-8500-B81DEA8C44BE}"/>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49" name="Oval 69">
                <a:extLst>
                  <a:ext uri="{FF2B5EF4-FFF2-40B4-BE49-F238E27FC236}">
                    <a16:creationId xmlns:a16="http://schemas.microsoft.com/office/drawing/2014/main" id="{33FF87F1-47AE-4C43-AB33-4717D7D44C1A}"/>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741" name="Group 70">
              <a:extLst>
                <a:ext uri="{FF2B5EF4-FFF2-40B4-BE49-F238E27FC236}">
                  <a16:creationId xmlns:a16="http://schemas.microsoft.com/office/drawing/2014/main" id="{44F9E76B-3A5A-2745-9B4B-39C19F073AB7}"/>
                </a:ext>
              </a:extLst>
            </p:cNvPr>
            <p:cNvGrpSpPr>
              <a:grpSpLocks/>
            </p:cNvGrpSpPr>
            <p:nvPr/>
          </p:nvGrpSpPr>
          <p:grpSpPr bwMode="auto">
            <a:xfrm>
              <a:off x="624" y="2256"/>
              <a:ext cx="144" cy="240"/>
              <a:chOff x="576" y="1728"/>
              <a:chExt cx="144" cy="240"/>
            </a:xfrm>
          </p:grpSpPr>
          <p:sp>
            <p:nvSpPr>
              <p:cNvPr id="43742" name="Oval 71">
                <a:extLst>
                  <a:ext uri="{FF2B5EF4-FFF2-40B4-BE49-F238E27FC236}">
                    <a16:creationId xmlns:a16="http://schemas.microsoft.com/office/drawing/2014/main" id="{248323B8-3E0B-164C-93CC-01B86518DF22}"/>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43" name="Oval 72">
                <a:extLst>
                  <a:ext uri="{FF2B5EF4-FFF2-40B4-BE49-F238E27FC236}">
                    <a16:creationId xmlns:a16="http://schemas.microsoft.com/office/drawing/2014/main" id="{3D12D3BE-4363-C545-A2F9-CC18D3FBAC93}"/>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44" name="Oval 73">
                <a:extLst>
                  <a:ext uri="{FF2B5EF4-FFF2-40B4-BE49-F238E27FC236}">
                    <a16:creationId xmlns:a16="http://schemas.microsoft.com/office/drawing/2014/main" id="{3C87CC50-FDEA-F142-8D8C-9E6A03CA0C3D}"/>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45" name="Oval 74">
                <a:extLst>
                  <a:ext uri="{FF2B5EF4-FFF2-40B4-BE49-F238E27FC236}">
                    <a16:creationId xmlns:a16="http://schemas.microsoft.com/office/drawing/2014/main" id="{22E21A63-2388-8248-A409-55192CFFF545}"/>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grpSp>
        <p:nvGrpSpPr>
          <p:cNvPr id="43012" name="Group 75">
            <a:extLst>
              <a:ext uri="{FF2B5EF4-FFF2-40B4-BE49-F238E27FC236}">
                <a16:creationId xmlns:a16="http://schemas.microsoft.com/office/drawing/2014/main" id="{6611D542-655C-BB46-AAFB-41C98930296C}"/>
              </a:ext>
            </a:extLst>
          </p:cNvPr>
          <p:cNvGrpSpPr>
            <a:grpSpLocks/>
          </p:cNvGrpSpPr>
          <p:nvPr/>
        </p:nvGrpSpPr>
        <p:grpSpPr bwMode="auto">
          <a:xfrm>
            <a:off x="2514600" y="1905000"/>
            <a:ext cx="685800" cy="1676400"/>
            <a:chOff x="528" y="1440"/>
            <a:chExt cx="432" cy="1056"/>
          </a:xfrm>
        </p:grpSpPr>
        <p:sp>
          <p:nvSpPr>
            <p:cNvPr id="43652" name="Oval 76">
              <a:extLst>
                <a:ext uri="{FF2B5EF4-FFF2-40B4-BE49-F238E27FC236}">
                  <a16:creationId xmlns:a16="http://schemas.microsoft.com/office/drawing/2014/main" id="{ABA105CA-D1B2-0849-960F-41A934569639}"/>
                </a:ext>
              </a:extLst>
            </p:cNvPr>
            <p:cNvSpPr>
              <a:spLocks noChangeArrowheads="1"/>
            </p:cNvSpPr>
            <p:nvPr/>
          </p:nvSpPr>
          <p:spPr bwMode="auto">
            <a:xfrm>
              <a:off x="528" y="1440"/>
              <a:ext cx="432" cy="1056"/>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53" name="Oval 77">
              <a:extLst>
                <a:ext uri="{FF2B5EF4-FFF2-40B4-BE49-F238E27FC236}">
                  <a16:creationId xmlns:a16="http://schemas.microsoft.com/office/drawing/2014/main" id="{9FB4BA84-5454-5A40-865A-8C3A12CADFD4}"/>
                </a:ext>
              </a:extLst>
            </p:cNvPr>
            <p:cNvSpPr>
              <a:spLocks noChangeArrowheads="1"/>
            </p:cNvSpPr>
            <p:nvPr/>
          </p:nvSpPr>
          <p:spPr bwMode="auto">
            <a:xfrm>
              <a:off x="672" y="1536"/>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54" name="Oval 78">
              <a:extLst>
                <a:ext uri="{FF2B5EF4-FFF2-40B4-BE49-F238E27FC236}">
                  <a16:creationId xmlns:a16="http://schemas.microsoft.com/office/drawing/2014/main" id="{BAE91B66-D7C0-954A-AE68-17CD225F98FC}"/>
                </a:ext>
              </a:extLst>
            </p:cNvPr>
            <p:cNvSpPr>
              <a:spLocks noChangeArrowheads="1"/>
            </p:cNvSpPr>
            <p:nvPr/>
          </p:nvSpPr>
          <p:spPr bwMode="auto">
            <a:xfrm>
              <a:off x="720" y="1584"/>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55" name="Oval 79">
              <a:extLst>
                <a:ext uri="{FF2B5EF4-FFF2-40B4-BE49-F238E27FC236}">
                  <a16:creationId xmlns:a16="http://schemas.microsoft.com/office/drawing/2014/main" id="{ADD36A33-FBCF-B64A-A3DC-600F5A32E062}"/>
                </a:ext>
              </a:extLst>
            </p:cNvPr>
            <p:cNvSpPr>
              <a:spLocks noChangeArrowheads="1"/>
            </p:cNvSpPr>
            <p:nvPr/>
          </p:nvSpPr>
          <p:spPr bwMode="auto">
            <a:xfrm>
              <a:off x="672" y="1680"/>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56" name="Oval 80">
              <a:extLst>
                <a:ext uri="{FF2B5EF4-FFF2-40B4-BE49-F238E27FC236}">
                  <a16:creationId xmlns:a16="http://schemas.microsoft.com/office/drawing/2014/main" id="{7A43FE18-4200-534F-9F29-41E3476FA62B}"/>
                </a:ext>
              </a:extLst>
            </p:cNvPr>
            <p:cNvSpPr>
              <a:spLocks noChangeArrowheads="1"/>
            </p:cNvSpPr>
            <p:nvPr/>
          </p:nvSpPr>
          <p:spPr bwMode="auto">
            <a:xfrm>
              <a:off x="768" y="1632"/>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nvGrpSpPr>
            <p:cNvPr id="43657" name="Group 81">
              <a:extLst>
                <a:ext uri="{FF2B5EF4-FFF2-40B4-BE49-F238E27FC236}">
                  <a16:creationId xmlns:a16="http://schemas.microsoft.com/office/drawing/2014/main" id="{31E72D2E-4CB7-434E-8475-E40462AE77AF}"/>
                </a:ext>
              </a:extLst>
            </p:cNvPr>
            <p:cNvGrpSpPr>
              <a:grpSpLocks/>
            </p:cNvGrpSpPr>
            <p:nvPr/>
          </p:nvGrpSpPr>
          <p:grpSpPr bwMode="auto">
            <a:xfrm>
              <a:off x="576" y="1728"/>
              <a:ext cx="144" cy="240"/>
              <a:chOff x="576" y="1728"/>
              <a:chExt cx="144" cy="240"/>
            </a:xfrm>
          </p:grpSpPr>
          <p:sp>
            <p:nvSpPr>
              <p:cNvPr id="43717" name="Oval 82">
                <a:extLst>
                  <a:ext uri="{FF2B5EF4-FFF2-40B4-BE49-F238E27FC236}">
                    <a16:creationId xmlns:a16="http://schemas.microsoft.com/office/drawing/2014/main" id="{F51108D0-3F83-0D4D-8716-D5A96751717B}"/>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18" name="Oval 83">
                <a:extLst>
                  <a:ext uri="{FF2B5EF4-FFF2-40B4-BE49-F238E27FC236}">
                    <a16:creationId xmlns:a16="http://schemas.microsoft.com/office/drawing/2014/main" id="{18815A2A-50A3-5F46-B7A1-46752808DC24}"/>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19" name="Oval 84">
                <a:extLst>
                  <a:ext uri="{FF2B5EF4-FFF2-40B4-BE49-F238E27FC236}">
                    <a16:creationId xmlns:a16="http://schemas.microsoft.com/office/drawing/2014/main" id="{FAEBDDC0-9B6C-1241-937C-4F27936FC7B8}"/>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20" name="Oval 85">
                <a:extLst>
                  <a:ext uri="{FF2B5EF4-FFF2-40B4-BE49-F238E27FC236}">
                    <a16:creationId xmlns:a16="http://schemas.microsoft.com/office/drawing/2014/main" id="{14A2F793-0483-F140-AD5A-A9ED9A44D3F8}"/>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sp>
          <p:nvSpPr>
            <p:cNvPr id="43658" name="Oval 86">
              <a:extLst>
                <a:ext uri="{FF2B5EF4-FFF2-40B4-BE49-F238E27FC236}">
                  <a16:creationId xmlns:a16="http://schemas.microsoft.com/office/drawing/2014/main" id="{AD47947E-F91D-0E4C-958E-AE6BC9CA2A02}"/>
                </a:ext>
              </a:extLst>
            </p:cNvPr>
            <p:cNvSpPr>
              <a:spLocks noChangeArrowheads="1"/>
            </p:cNvSpPr>
            <p:nvPr/>
          </p:nvSpPr>
          <p:spPr bwMode="auto">
            <a:xfrm>
              <a:off x="816" y="1776"/>
              <a:ext cx="144" cy="192"/>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59" name="Oval 87">
              <a:extLst>
                <a:ext uri="{FF2B5EF4-FFF2-40B4-BE49-F238E27FC236}">
                  <a16:creationId xmlns:a16="http://schemas.microsoft.com/office/drawing/2014/main" id="{D2BC4479-2EEF-F34D-B278-7D3AEC5C1AFA}"/>
                </a:ext>
              </a:extLst>
            </p:cNvPr>
            <p:cNvSpPr>
              <a:spLocks noChangeArrowheads="1"/>
            </p:cNvSpPr>
            <p:nvPr/>
          </p:nvSpPr>
          <p:spPr bwMode="auto">
            <a:xfrm>
              <a:off x="864" y="1824"/>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60" name="Oval 88">
              <a:extLst>
                <a:ext uri="{FF2B5EF4-FFF2-40B4-BE49-F238E27FC236}">
                  <a16:creationId xmlns:a16="http://schemas.microsoft.com/office/drawing/2014/main" id="{DDE13BCB-A4F6-6149-8497-BBF929330A2D}"/>
                </a:ext>
              </a:extLst>
            </p:cNvPr>
            <p:cNvSpPr>
              <a:spLocks noChangeArrowheads="1"/>
            </p:cNvSpPr>
            <p:nvPr/>
          </p:nvSpPr>
          <p:spPr bwMode="auto">
            <a:xfrm>
              <a:off x="864" y="1920"/>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61" name="Oval 89">
              <a:extLst>
                <a:ext uri="{FF2B5EF4-FFF2-40B4-BE49-F238E27FC236}">
                  <a16:creationId xmlns:a16="http://schemas.microsoft.com/office/drawing/2014/main" id="{C8B5A2DD-0027-C24C-AD56-C6D12D54AAB0}"/>
                </a:ext>
              </a:extLst>
            </p:cNvPr>
            <p:cNvSpPr>
              <a:spLocks noChangeArrowheads="1"/>
            </p:cNvSpPr>
            <p:nvPr/>
          </p:nvSpPr>
          <p:spPr bwMode="auto">
            <a:xfrm>
              <a:off x="912" y="1872"/>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nvGrpSpPr>
            <p:cNvPr id="43662" name="Group 90">
              <a:extLst>
                <a:ext uri="{FF2B5EF4-FFF2-40B4-BE49-F238E27FC236}">
                  <a16:creationId xmlns:a16="http://schemas.microsoft.com/office/drawing/2014/main" id="{1A0B911A-E4BE-654F-BF90-C3AA2CDFBAC5}"/>
                </a:ext>
              </a:extLst>
            </p:cNvPr>
            <p:cNvGrpSpPr>
              <a:grpSpLocks/>
            </p:cNvGrpSpPr>
            <p:nvPr/>
          </p:nvGrpSpPr>
          <p:grpSpPr bwMode="auto">
            <a:xfrm>
              <a:off x="720" y="1920"/>
              <a:ext cx="144" cy="240"/>
              <a:chOff x="576" y="1728"/>
              <a:chExt cx="144" cy="240"/>
            </a:xfrm>
          </p:grpSpPr>
          <p:sp>
            <p:nvSpPr>
              <p:cNvPr id="43713" name="Oval 91">
                <a:extLst>
                  <a:ext uri="{FF2B5EF4-FFF2-40B4-BE49-F238E27FC236}">
                    <a16:creationId xmlns:a16="http://schemas.microsoft.com/office/drawing/2014/main" id="{CE4A6A3E-1539-A446-812B-EEEF9BC650AD}"/>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14" name="Oval 92">
                <a:extLst>
                  <a:ext uri="{FF2B5EF4-FFF2-40B4-BE49-F238E27FC236}">
                    <a16:creationId xmlns:a16="http://schemas.microsoft.com/office/drawing/2014/main" id="{C7277CD7-EBF3-E141-8FE6-22EDB7D75337}"/>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15" name="Oval 93">
                <a:extLst>
                  <a:ext uri="{FF2B5EF4-FFF2-40B4-BE49-F238E27FC236}">
                    <a16:creationId xmlns:a16="http://schemas.microsoft.com/office/drawing/2014/main" id="{44319B9C-0525-1947-9908-3149143245DE}"/>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16" name="Oval 94">
                <a:extLst>
                  <a:ext uri="{FF2B5EF4-FFF2-40B4-BE49-F238E27FC236}">
                    <a16:creationId xmlns:a16="http://schemas.microsoft.com/office/drawing/2014/main" id="{323BF85A-292E-D542-B655-55EA43D13D4A}"/>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663" name="Group 95">
              <a:extLst>
                <a:ext uri="{FF2B5EF4-FFF2-40B4-BE49-F238E27FC236}">
                  <a16:creationId xmlns:a16="http://schemas.microsoft.com/office/drawing/2014/main" id="{25C097F5-F399-814C-B162-F387D70CE9B5}"/>
                </a:ext>
              </a:extLst>
            </p:cNvPr>
            <p:cNvGrpSpPr>
              <a:grpSpLocks/>
            </p:cNvGrpSpPr>
            <p:nvPr/>
          </p:nvGrpSpPr>
          <p:grpSpPr bwMode="auto">
            <a:xfrm>
              <a:off x="576" y="1584"/>
              <a:ext cx="144" cy="240"/>
              <a:chOff x="576" y="1728"/>
              <a:chExt cx="144" cy="240"/>
            </a:xfrm>
          </p:grpSpPr>
          <p:sp>
            <p:nvSpPr>
              <p:cNvPr id="43709" name="Oval 96">
                <a:extLst>
                  <a:ext uri="{FF2B5EF4-FFF2-40B4-BE49-F238E27FC236}">
                    <a16:creationId xmlns:a16="http://schemas.microsoft.com/office/drawing/2014/main" id="{0B156CE3-F7AE-A14D-B43A-F4615884CCC3}"/>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10" name="Oval 97">
                <a:extLst>
                  <a:ext uri="{FF2B5EF4-FFF2-40B4-BE49-F238E27FC236}">
                    <a16:creationId xmlns:a16="http://schemas.microsoft.com/office/drawing/2014/main" id="{E371CD6C-3515-EC4B-B33D-20E5F87F0AAF}"/>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11" name="Oval 98">
                <a:extLst>
                  <a:ext uri="{FF2B5EF4-FFF2-40B4-BE49-F238E27FC236}">
                    <a16:creationId xmlns:a16="http://schemas.microsoft.com/office/drawing/2014/main" id="{F7DF9F08-C79D-1A4F-B08F-A8FC508F6DD4}"/>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12" name="Oval 99">
                <a:extLst>
                  <a:ext uri="{FF2B5EF4-FFF2-40B4-BE49-F238E27FC236}">
                    <a16:creationId xmlns:a16="http://schemas.microsoft.com/office/drawing/2014/main" id="{873DDAB3-15B1-404F-A911-7F048B451224}"/>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664" name="Group 100">
              <a:extLst>
                <a:ext uri="{FF2B5EF4-FFF2-40B4-BE49-F238E27FC236}">
                  <a16:creationId xmlns:a16="http://schemas.microsoft.com/office/drawing/2014/main" id="{9B79F00C-74F7-EB4E-9385-F11C54B37057}"/>
                </a:ext>
              </a:extLst>
            </p:cNvPr>
            <p:cNvGrpSpPr>
              <a:grpSpLocks/>
            </p:cNvGrpSpPr>
            <p:nvPr/>
          </p:nvGrpSpPr>
          <p:grpSpPr bwMode="auto">
            <a:xfrm>
              <a:off x="768" y="2160"/>
              <a:ext cx="144" cy="240"/>
              <a:chOff x="576" y="1728"/>
              <a:chExt cx="144" cy="240"/>
            </a:xfrm>
          </p:grpSpPr>
          <p:sp>
            <p:nvSpPr>
              <p:cNvPr id="43705" name="Oval 101">
                <a:extLst>
                  <a:ext uri="{FF2B5EF4-FFF2-40B4-BE49-F238E27FC236}">
                    <a16:creationId xmlns:a16="http://schemas.microsoft.com/office/drawing/2014/main" id="{7E258905-B099-BE40-8712-D70E7D929A86}"/>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06" name="Oval 102">
                <a:extLst>
                  <a:ext uri="{FF2B5EF4-FFF2-40B4-BE49-F238E27FC236}">
                    <a16:creationId xmlns:a16="http://schemas.microsoft.com/office/drawing/2014/main" id="{C3C6C290-1C4E-744B-BC7E-093C91C5DC0D}"/>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07" name="Oval 103">
                <a:extLst>
                  <a:ext uri="{FF2B5EF4-FFF2-40B4-BE49-F238E27FC236}">
                    <a16:creationId xmlns:a16="http://schemas.microsoft.com/office/drawing/2014/main" id="{AA5E581C-C932-3641-9EBB-98F3714CF0C5}"/>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08" name="Oval 104">
                <a:extLst>
                  <a:ext uri="{FF2B5EF4-FFF2-40B4-BE49-F238E27FC236}">
                    <a16:creationId xmlns:a16="http://schemas.microsoft.com/office/drawing/2014/main" id="{81C3AFB8-528E-BD41-8E83-839C94D97931}"/>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665" name="Group 105">
              <a:extLst>
                <a:ext uri="{FF2B5EF4-FFF2-40B4-BE49-F238E27FC236}">
                  <a16:creationId xmlns:a16="http://schemas.microsoft.com/office/drawing/2014/main" id="{08ABC8B4-7C65-1B4A-A91A-A8DA686A8167}"/>
                </a:ext>
              </a:extLst>
            </p:cNvPr>
            <p:cNvGrpSpPr>
              <a:grpSpLocks/>
            </p:cNvGrpSpPr>
            <p:nvPr/>
          </p:nvGrpSpPr>
          <p:grpSpPr bwMode="auto">
            <a:xfrm>
              <a:off x="672" y="2160"/>
              <a:ext cx="144" cy="240"/>
              <a:chOff x="576" y="1728"/>
              <a:chExt cx="144" cy="240"/>
            </a:xfrm>
          </p:grpSpPr>
          <p:sp>
            <p:nvSpPr>
              <p:cNvPr id="43701" name="Oval 106">
                <a:extLst>
                  <a:ext uri="{FF2B5EF4-FFF2-40B4-BE49-F238E27FC236}">
                    <a16:creationId xmlns:a16="http://schemas.microsoft.com/office/drawing/2014/main" id="{3B67063D-1CDB-B04E-B51B-18B8BFB96D3B}"/>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02" name="Oval 107">
                <a:extLst>
                  <a:ext uri="{FF2B5EF4-FFF2-40B4-BE49-F238E27FC236}">
                    <a16:creationId xmlns:a16="http://schemas.microsoft.com/office/drawing/2014/main" id="{E8876E72-C7F0-4B4F-8D78-52B005B85A2E}"/>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03" name="Oval 108">
                <a:extLst>
                  <a:ext uri="{FF2B5EF4-FFF2-40B4-BE49-F238E27FC236}">
                    <a16:creationId xmlns:a16="http://schemas.microsoft.com/office/drawing/2014/main" id="{D1C57CB2-F142-774B-97F1-461BD3FB0870}"/>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04" name="Oval 109">
                <a:extLst>
                  <a:ext uri="{FF2B5EF4-FFF2-40B4-BE49-F238E27FC236}">
                    <a16:creationId xmlns:a16="http://schemas.microsoft.com/office/drawing/2014/main" id="{E8E9972E-94CA-7F4E-8075-7E3E49B91B18}"/>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666" name="Group 110">
              <a:extLst>
                <a:ext uri="{FF2B5EF4-FFF2-40B4-BE49-F238E27FC236}">
                  <a16:creationId xmlns:a16="http://schemas.microsoft.com/office/drawing/2014/main" id="{04E3EABE-E439-414F-8773-E8149561E026}"/>
                </a:ext>
              </a:extLst>
            </p:cNvPr>
            <p:cNvGrpSpPr>
              <a:grpSpLocks/>
            </p:cNvGrpSpPr>
            <p:nvPr/>
          </p:nvGrpSpPr>
          <p:grpSpPr bwMode="auto">
            <a:xfrm>
              <a:off x="576" y="2016"/>
              <a:ext cx="144" cy="240"/>
              <a:chOff x="576" y="1728"/>
              <a:chExt cx="144" cy="240"/>
            </a:xfrm>
          </p:grpSpPr>
          <p:sp>
            <p:nvSpPr>
              <p:cNvPr id="43697" name="Oval 111">
                <a:extLst>
                  <a:ext uri="{FF2B5EF4-FFF2-40B4-BE49-F238E27FC236}">
                    <a16:creationId xmlns:a16="http://schemas.microsoft.com/office/drawing/2014/main" id="{E8346D75-9D86-DE4C-84CE-A7745DE53E24}"/>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98" name="Oval 112">
                <a:extLst>
                  <a:ext uri="{FF2B5EF4-FFF2-40B4-BE49-F238E27FC236}">
                    <a16:creationId xmlns:a16="http://schemas.microsoft.com/office/drawing/2014/main" id="{30173082-7F60-F44D-9434-DB46665A5EDF}"/>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99" name="Oval 113">
                <a:extLst>
                  <a:ext uri="{FF2B5EF4-FFF2-40B4-BE49-F238E27FC236}">
                    <a16:creationId xmlns:a16="http://schemas.microsoft.com/office/drawing/2014/main" id="{F5DAACC3-79BE-C14C-B89A-C3DEEEAC8F96}"/>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00" name="Oval 114">
                <a:extLst>
                  <a:ext uri="{FF2B5EF4-FFF2-40B4-BE49-F238E27FC236}">
                    <a16:creationId xmlns:a16="http://schemas.microsoft.com/office/drawing/2014/main" id="{A33D68FE-95CE-1C41-B165-CCB3C634B7AB}"/>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667" name="Group 115">
              <a:extLst>
                <a:ext uri="{FF2B5EF4-FFF2-40B4-BE49-F238E27FC236}">
                  <a16:creationId xmlns:a16="http://schemas.microsoft.com/office/drawing/2014/main" id="{D74297BE-AC79-3F47-94A3-DA6A5EF60CD6}"/>
                </a:ext>
              </a:extLst>
            </p:cNvPr>
            <p:cNvGrpSpPr>
              <a:grpSpLocks/>
            </p:cNvGrpSpPr>
            <p:nvPr/>
          </p:nvGrpSpPr>
          <p:grpSpPr bwMode="auto">
            <a:xfrm>
              <a:off x="768" y="1584"/>
              <a:ext cx="144" cy="240"/>
              <a:chOff x="576" y="1728"/>
              <a:chExt cx="144" cy="240"/>
            </a:xfrm>
          </p:grpSpPr>
          <p:sp>
            <p:nvSpPr>
              <p:cNvPr id="43693" name="Oval 116">
                <a:extLst>
                  <a:ext uri="{FF2B5EF4-FFF2-40B4-BE49-F238E27FC236}">
                    <a16:creationId xmlns:a16="http://schemas.microsoft.com/office/drawing/2014/main" id="{F0525987-51B2-3E4D-92BE-26732C69DDD5}"/>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94" name="Oval 117">
                <a:extLst>
                  <a:ext uri="{FF2B5EF4-FFF2-40B4-BE49-F238E27FC236}">
                    <a16:creationId xmlns:a16="http://schemas.microsoft.com/office/drawing/2014/main" id="{BEFA64B6-601C-7449-AB97-D6C5CF05EBEB}"/>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95" name="Oval 118">
                <a:extLst>
                  <a:ext uri="{FF2B5EF4-FFF2-40B4-BE49-F238E27FC236}">
                    <a16:creationId xmlns:a16="http://schemas.microsoft.com/office/drawing/2014/main" id="{7A6CF334-07B3-1049-9E3A-EDD54185A2D4}"/>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96" name="Oval 119">
                <a:extLst>
                  <a:ext uri="{FF2B5EF4-FFF2-40B4-BE49-F238E27FC236}">
                    <a16:creationId xmlns:a16="http://schemas.microsoft.com/office/drawing/2014/main" id="{C0FB5929-DBFB-FF4D-BAE5-C305F27B63B8}"/>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668" name="Group 120">
              <a:extLst>
                <a:ext uri="{FF2B5EF4-FFF2-40B4-BE49-F238E27FC236}">
                  <a16:creationId xmlns:a16="http://schemas.microsoft.com/office/drawing/2014/main" id="{9A1F0F46-0390-984F-BB5B-980F80E6BCDF}"/>
                </a:ext>
              </a:extLst>
            </p:cNvPr>
            <p:cNvGrpSpPr>
              <a:grpSpLocks/>
            </p:cNvGrpSpPr>
            <p:nvPr/>
          </p:nvGrpSpPr>
          <p:grpSpPr bwMode="auto">
            <a:xfrm>
              <a:off x="672" y="1824"/>
              <a:ext cx="144" cy="240"/>
              <a:chOff x="576" y="1728"/>
              <a:chExt cx="144" cy="240"/>
            </a:xfrm>
          </p:grpSpPr>
          <p:sp>
            <p:nvSpPr>
              <p:cNvPr id="43689" name="Oval 121">
                <a:extLst>
                  <a:ext uri="{FF2B5EF4-FFF2-40B4-BE49-F238E27FC236}">
                    <a16:creationId xmlns:a16="http://schemas.microsoft.com/office/drawing/2014/main" id="{31E3D856-6B95-F248-9B2C-C19A15A79715}"/>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90" name="Oval 122">
                <a:extLst>
                  <a:ext uri="{FF2B5EF4-FFF2-40B4-BE49-F238E27FC236}">
                    <a16:creationId xmlns:a16="http://schemas.microsoft.com/office/drawing/2014/main" id="{794C4E73-6522-3541-98AE-957708E6BA45}"/>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91" name="Oval 123">
                <a:extLst>
                  <a:ext uri="{FF2B5EF4-FFF2-40B4-BE49-F238E27FC236}">
                    <a16:creationId xmlns:a16="http://schemas.microsoft.com/office/drawing/2014/main" id="{009D1DFB-F496-2A40-86EC-30B95F0FAFDA}"/>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92" name="Oval 124">
                <a:extLst>
                  <a:ext uri="{FF2B5EF4-FFF2-40B4-BE49-F238E27FC236}">
                    <a16:creationId xmlns:a16="http://schemas.microsoft.com/office/drawing/2014/main" id="{D22B5DDE-975C-914A-A319-D8807C7C68E6}"/>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669" name="Group 125">
              <a:extLst>
                <a:ext uri="{FF2B5EF4-FFF2-40B4-BE49-F238E27FC236}">
                  <a16:creationId xmlns:a16="http://schemas.microsoft.com/office/drawing/2014/main" id="{164F34AA-4DD5-A140-9735-D205B400C598}"/>
                </a:ext>
              </a:extLst>
            </p:cNvPr>
            <p:cNvGrpSpPr>
              <a:grpSpLocks/>
            </p:cNvGrpSpPr>
            <p:nvPr/>
          </p:nvGrpSpPr>
          <p:grpSpPr bwMode="auto">
            <a:xfrm>
              <a:off x="816" y="1968"/>
              <a:ext cx="144" cy="240"/>
              <a:chOff x="576" y="1728"/>
              <a:chExt cx="144" cy="240"/>
            </a:xfrm>
          </p:grpSpPr>
          <p:sp>
            <p:nvSpPr>
              <p:cNvPr id="43685" name="Oval 126">
                <a:extLst>
                  <a:ext uri="{FF2B5EF4-FFF2-40B4-BE49-F238E27FC236}">
                    <a16:creationId xmlns:a16="http://schemas.microsoft.com/office/drawing/2014/main" id="{185A30E4-B43F-4F47-9324-96F2A218A07E}"/>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86" name="Oval 127">
                <a:extLst>
                  <a:ext uri="{FF2B5EF4-FFF2-40B4-BE49-F238E27FC236}">
                    <a16:creationId xmlns:a16="http://schemas.microsoft.com/office/drawing/2014/main" id="{4D0C6663-2437-2B44-B202-B03BC0451E57}"/>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87" name="Oval 128">
                <a:extLst>
                  <a:ext uri="{FF2B5EF4-FFF2-40B4-BE49-F238E27FC236}">
                    <a16:creationId xmlns:a16="http://schemas.microsoft.com/office/drawing/2014/main" id="{0F14C61A-0339-084D-9584-DB436ED1BE18}"/>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88" name="Oval 129">
                <a:extLst>
                  <a:ext uri="{FF2B5EF4-FFF2-40B4-BE49-F238E27FC236}">
                    <a16:creationId xmlns:a16="http://schemas.microsoft.com/office/drawing/2014/main" id="{8395E08B-AAD2-964C-8FCB-2B6FEFCED0F5}"/>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670" name="Group 130">
              <a:extLst>
                <a:ext uri="{FF2B5EF4-FFF2-40B4-BE49-F238E27FC236}">
                  <a16:creationId xmlns:a16="http://schemas.microsoft.com/office/drawing/2014/main" id="{FA9E7C97-9888-5041-9644-87EE86E40A40}"/>
                </a:ext>
              </a:extLst>
            </p:cNvPr>
            <p:cNvGrpSpPr>
              <a:grpSpLocks/>
            </p:cNvGrpSpPr>
            <p:nvPr/>
          </p:nvGrpSpPr>
          <p:grpSpPr bwMode="auto">
            <a:xfrm>
              <a:off x="528" y="1920"/>
              <a:ext cx="144" cy="240"/>
              <a:chOff x="576" y="1728"/>
              <a:chExt cx="144" cy="240"/>
            </a:xfrm>
          </p:grpSpPr>
          <p:sp>
            <p:nvSpPr>
              <p:cNvPr id="43681" name="Oval 131">
                <a:extLst>
                  <a:ext uri="{FF2B5EF4-FFF2-40B4-BE49-F238E27FC236}">
                    <a16:creationId xmlns:a16="http://schemas.microsoft.com/office/drawing/2014/main" id="{B9892C6C-907F-4243-AF6C-2DC98B5888FE}"/>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82" name="Oval 132">
                <a:extLst>
                  <a:ext uri="{FF2B5EF4-FFF2-40B4-BE49-F238E27FC236}">
                    <a16:creationId xmlns:a16="http://schemas.microsoft.com/office/drawing/2014/main" id="{84BF7E70-28C8-B643-81B6-AEF49E37D297}"/>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83" name="Oval 133">
                <a:extLst>
                  <a:ext uri="{FF2B5EF4-FFF2-40B4-BE49-F238E27FC236}">
                    <a16:creationId xmlns:a16="http://schemas.microsoft.com/office/drawing/2014/main" id="{40FB324B-8659-BD41-B25C-D68D8698289B}"/>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84" name="Oval 134">
                <a:extLst>
                  <a:ext uri="{FF2B5EF4-FFF2-40B4-BE49-F238E27FC236}">
                    <a16:creationId xmlns:a16="http://schemas.microsoft.com/office/drawing/2014/main" id="{5039B3A6-CF1D-584D-8A52-95469BA90CF6}"/>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671" name="Group 135">
              <a:extLst>
                <a:ext uri="{FF2B5EF4-FFF2-40B4-BE49-F238E27FC236}">
                  <a16:creationId xmlns:a16="http://schemas.microsoft.com/office/drawing/2014/main" id="{E8534AB5-9525-D546-9C54-2E8B843AB2FF}"/>
                </a:ext>
              </a:extLst>
            </p:cNvPr>
            <p:cNvGrpSpPr>
              <a:grpSpLocks/>
            </p:cNvGrpSpPr>
            <p:nvPr/>
          </p:nvGrpSpPr>
          <p:grpSpPr bwMode="auto">
            <a:xfrm>
              <a:off x="672" y="1440"/>
              <a:ext cx="144" cy="240"/>
              <a:chOff x="576" y="1728"/>
              <a:chExt cx="144" cy="240"/>
            </a:xfrm>
          </p:grpSpPr>
          <p:sp>
            <p:nvSpPr>
              <p:cNvPr id="43677" name="Oval 136">
                <a:extLst>
                  <a:ext uri="{FF2B5EF4-FFF2-40B4-BE49-F238E27FC236}">
                    <a16:creationId xmlns:a16="http://schemas.microsoft.com/office/drawing/2014/main" id="{18A31F99-AE49-A94E-A792-F5E5E2021A42}"/>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78" name="Oval 137">
                <a:extLst>
                  <a:ext uri="{FF2B5EF4-FFF2-40B4-BE49-F238E27FC236}">
                    <a16:creationId xmlns:a16="http://schemas.microsoft.com/office/drawing/2014/main" id="{7420DCFE-2AE5-714E-94BA-3BB614661CB0}"/>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79" name="Oval 138">
                <a:extLst>
                  <a:ext uri="{FF2B5EF4-FFF2-40B4-BE49-F238E27FC236}">
                    <a16:creationId xmlns:a16="http://schemas.microsoft.com/office/drawing/2014/main" id="{A1421102-1B10-D745-B125-E2A43083AC34}"/>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80" name="Oval 139">
                <a:extLst>
                  <a:ext uri="{FF2B5EF4-FFF2-40B4-BE49-F238E27FC236}">
                    <a16:creationId xmlns:a16="http://schemas.microsoft.com/office/drawing/2014/main" id="{DF24E6B9-9E5D-DF49-817C-6CE3081C2322}"/>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672" name="Group 140">
              <a:extLst>
                <a:ext uri="{FF2B5EF4-FFF2-40B4-BE49-F238E27FC236}">
                  <a16:creationId xmlns:a16="http://schemas.microsoft.com/office/drawing/2014/main" id="{76C1853F-5B9C-D949-B04E-FBEE22EFDCCF}"/>
                </a:ext>
              </a:extLst>
            </p:cNvPr>
            <p:cNvGrpSpPr>
              <a:grpSpLocks/>
            </p:cNvGrpSpPr>
            <p:nvPr/>
          </p:nvGrpSpPr>
          <p:grpSpPr bwMode="auto">
            <a:xfrm>
              <a:off x="624" y="2256"/>
              <a:ext cx="144" cy="240"/>
              <a:chOff x="576" y="1728"/>
              <a:chExt cx="144" cy="240"/>
            </a:xfrm>
          </p:grpSpPr>
          <p:sp>
            <p:nvSpPr>
              <p:cNvPr id="43673" name="Oval 141">
                <a:extLst>
                  <a:ext uri="{FF2B5EF4-FFF2-40B4-BE49-F238E27FC236}">
                    <a16:creationId xmlns:a16="http://schemas.microsoft.com/office/drawing/2014/main" id="{5153CC9A-1F9B-1140-A092-AEBDB0EEB4C8}"/>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74" name="Oval 142">
                <a:extLst>
                  <a:ext uri="{FF2B5EF4-FFF2-40B4-BE49-F238E27FC236}">
                    <a16:creationId xmlns:a16="http://schemas.microsoft.com/office/drawing/2014/main" id="{7C5B30F6-C9BF-1C4E-BACF-89006E8BB5E1}"/>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75" name="Oval 143">
                <a:extLst>
                  <a:ext uri="{FF2B5EF4-FFF2-40B4-BE49-F238E27FC236}">
                    <a16:creationId xmlns:a16="http://schemas.microsoft.com/office/drawing/2014/main" id="{72D33679-CFCA-DB48-A12B-838304EB8E4E}"/>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76" name="Oval 144">
                <a:extLst>
                  <a:ext uri="{FF2B5EF4-FFF2-40B4-BE49-F238E27FC236}">
                    <a16:creationId xmlns:a16="http://schemas.microsoft.com/office/drawing/2014/main" id="{0FC41AB7-226A-344C-8882-9DFDB6FB6090}"/>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sp>
        <p:nvSpPr>
          <p:cNvPr id="43013" name="Line 145">
            <a:extLst>
              <a:ext uri="{FF2B5EF4-FFF2-40B4-BE49-F238E27FC236}">
                <a16:creationId xmlns:a16="http://schemas.microsoft.com/office/drawing/2014/main" id="{552B0E4A-A0BF-1F46-8D6A-FDF7BCBE6A47}"/>
              </a:ext>
            </a:extLst>
          </p:cNvPr>
          <p:cNvSpPr>
            <a:spLocks noChangeShapeType="1"/>
          </p:cNvSpPr>
          <p:nvPr/>
        </p:nvSpPr>
        <p:spPr bwMode="auto">
          <a:xfrm>
            <a:off x="1295400" y="2743200"/>
            <a:ext cx="457200"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3014" name="Line 146">
            <a:extLst>
              <a:ext uri="{FF2B5EF4-FFF2-40B4-BE49-F238E27FC236}">
                <a16:creationId xmlns:a16="http://schemas.microsoft.com/office/drawing/2014/main" id="{A31E39E9-EEF8-0445-9EDE-64B8C0930A1C}"/>
              </a:ext>
            </a:extLst>
          </p:cNvPr>
          <p:cNvSpPr>
            <a:spLocks noChangeShapeType="1"/>
          </p:cNvSpPr>
          <p:nvPr/>
        </p:nvSpPr>
        <p:spPr bwMode="auto">
          <a:xfrm flipH="1">
            <a:off x="2057400" y="2743200"/>
            <a:ext cx="457200"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nvGrpSpPr>
          <p:cNvPr id="43015" name="Group 147">
            <a:extLst>
              <a:ext uri="{FF2B5EF4-FFF2-40B4-BE49-F238E27FC236}">
                <a16:creationId xmlns:a16="http://schemas.microsoft.com/office/drawing/2014/main" id="{49978BCB-30DB-474C-9D84-8E21A96CEC74}"/>
              </a:ext>
            </a:extLst>
          </p:cNvPr>
          <p:cNvGrpSpPr>
            <a:grpSpLocks/>
          </p:cNvGrpSpPr>
          <p:nvPr/>
        </p:nvGrpSpPr>
        <p:grpSpPr bwMode="auto">
          <a:xfrm>
            <a:off x="1600200" y="3886200"/>
            <a:ext cx="762000" cy="1524000"/>
            <a:chOff x="1008" y="2448"/>
            <a:chExt cx="480" cy="960"/>
          </a:xfrm>
        </p:grpSpPr>
        <p:sp>
          <p:nvSpPr>
            <p:cNvPr id="43601" name="Oval 148">
              <a:extLst>
                <a:ext uri="{FF2B5EF4-FFF2-40B4-BE49-F238E27FC236}">
                  <a16:creationId xmlns:a16="http://schemas.microsoft.com/office/drawing/2014/main" id="{184F7B3D-A7D5-DC4A-96DC-544B22ABF7A1}"/>
                </a:ext>
              </a:extLst>
            </p:cNvPr>
            <p:cNvSpPr>
              <a:spLocks noChangeArrowheads="1"/>
            </p:cNvSpPr>
            <p:nvPr/>
          </p:nvSpPr>
          <p:spPr bwMode="auto">
            <a:xfrm>
              <a:off x="1008" y="2448"/>
              <a:ext cx="480" cy="960"/>
            </a:xfrm>
            <a:prstGeom prst="ellipse">
              <a:avLst/>
            </a:prstGeom>
            <a:solidFill>
              <a:srgbClr val="EFD80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02" name="Oval 149">
              <a:extLst>
                <a:ext uri="{FF2B5EF4-FFF2-40B4-BE49-F238E27FC236}">
                  <a16:creationId xmlns:a16="http://schemas.microsoft.com/office/drawing/2014/main" id="{AF58D6A2-3228-A241-A710-1F698803B35A}"/>
                </a:ext>
              </a:extLst>
            </p:cNvPr>
            <p:cNvSpPr>
              <a:spLocks noChangeArrowheads="1"/>
            </p:cNvSpPr>
            <p:nvPr/>
          </p:nvSpPr>
          <p:spPr bwMode="auto">
            <a:xfrm>
              <a:off x="1152" y="254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03" name="Oval 150">
              <a:extLst>
                <a:ext uri="{FF2B5EF4-FFF2-40B4-BE49-F238E27FC236}">
                  <a16:creationId xmlns:a16="http://schemas.microsoft.com/office/drawing/2014/main" id="{805050C9-1608-2349-98B9-FE25E28ADEF8}"/>
                </a:ext>
              </a:extLst>
            </p:cNvPr>
            <p:cNvSpPr>
              <a:spLocks noChangeArrowheads="1"/>
            </p:cNvSpPr>
            <p:nvPr/>
          </p:nvSpPr>
          <p:spPr bwMode="auto">
            <a:xfrm>
              <a:off x="1152" y="2688"/>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04" name="Oval 151">
              <a:extLst>
                <a:ext uri="{FF2B5EF4-FFF2-40B4-BE49-F238E27FC236}">
                  <a16:creationId xmlns:a16="http://schemas.microsoft.com/office/drawing/2014/main" id="{B4F60885-7CF0-D643-8F6F-CA200543E99A}"/>
                </a:ext>
              </a:extLst>
            </p:cNvPr>
            <p:cNvSpPr>
              <a:spLocks noChangeArrowheads="1"/>
            </p:cNvSpPr>
            <p:nvPr/>
          </p:nvSpPr>
          <p:spPr bwMode="auto">
            <a:xfrm>
              <a:off x="1200" y="297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05" name="Oval 152">
              <a:extLst>
                <a:ext uri="{FF2B5EF4-FFF2-40B4-BE49-F238E27FC236}">
                  <a16:creationId xmlns:a16="http://schemas.microsoft.com/office/drawing/2014/main" id="{A8C52F26-D656-F64A-93D9-2B81DBAD0195}"/>
                </a:ext>
              </a:extLst>
            </p:cNvPr>
            <p:cNvSpPr>
              <a:spLocks noChangeArrowheads="1"/>
            </p:cNvSpPr>
            <p:nvPr/>
          </p:nvSpPr>
          <p:spPr bwMode="auto">
            <a:xfrm>
              <a:off x="1344" y="288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06" name="Oval 153">
              <a:extLst>
                <a:ext uri="{FF2B5EF4-FFF2-40B4-BE49-F238E27FC236}">
                  <a16:creationId xmlns:a16="http://schemas.microsoft.com/office/drawing/2014/main" id="{9697BF87-F59F-8240-866C-890B358FDE0C}"/>
                </a:ext>
              </a:extLst>
            </p:cNvPr>
            <p:cNvSpPr>
              <a:spLocks noChangeArrowheads="1"/>
            </p:cNvSpPr>
            <p:nvPr/>
          </p:nvSpPr>
          <p:spPr bwMode="auto">
            <a:xfrm>
              <a:off x="1344" y="268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07" name="Oval 154">
              <a:extLst>
                <a:ext uri="{FF2B5EF4-FFF2-40B4-BE49-F238E27FC236}">
                  <a16:creationId xmlns:a16="http://schemas.microsoft.com/office/drawing/2014/main" id="{8E23CEED-B6B3-174B-91A8-0A42CE890F80}"/>
                </a:ext>
              </a:extLst>
            </p:cNvPr>
            <p:cNvSpPr>
              <a:spLocks noChangeArrowheads="1"/>
            </p:cNvSpPr>
            <p:nvPr/>
          </p:nvSpPr>
          <p:spPr bwMode="auto">
            <a:xfrm>
              <a:off x="1152" y="288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08" name="Oval 155">
              <a:extLst>
                <a:ext uri="{FF2B5EF4-FFF2-40B4-BE49-F238E27FC236}">
                  <a16:creationId xmlns:a16="http://schemas.microsoft.com/office/drawing/2014/main" id="{14C2495E-D2CB-6146-83B1-3AECB81C9591}"/>
                </a:ext>
              </a:extLst>
            </p:cNvPr>
            <p:cNvSpPr>
              <a:spLocks noChangeArrowheads="1"/>
            </p:cNvSpPr>
            <p:nvPr/>
          </p:nvSpPr>
          <p:spPr bwMode="auto">
            <a:xfrm>
              <a:off x="1296" y="2592"/>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09" name="Oval 156">
              <a:extLst>
                <a:ext uri="{FF2B5EF4-FFF2-40B4-BE49-F238E27FC236}">
                  <a16:creationId xmlns:a16="http://schemas.microsoft.com/office/drawing/2014/main" id="{559A504F-3452-2144-8BE7-00031567486F}"/>
                </a:ext>
              </a:extLst>
            </p:cNvPr>
            <p:cNvSpPr>
              <a:spLocks noChangeArrowheads="1"/>
            </p:cNvSpPr>
            <p:nvPr/>
          </p:nvSpPr>
          <p:spPr bwMode="auto">
            <a:xfrm>
              <a:off x="1440" y="297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10" name="Oval 157">
              <a:extLst>
                <a:ext uri="{FF2B5EF4-FFF2-40B4-BE49-F238E27FC236}">
                  <a16:creationId xmlns:a16="http://schemas.microsoft.com/office/drawing/2014/main" id="{0B66F861-7AA2-FC47-8C68-4AA416A14710}"/>
                </a:ext>
              </a:extLst>
            </p:cNvPr>
            <p:cNvSpPr>
              <a:spLocks noChangeArrowheads="1"/>
            </p:cNvSpPr>
            <p:nvPr/>
          </p:nvSpPr>
          <p:spPr bwMode="auto">
            <a:xfrm>
              <a:off x="1248" y="2832"/>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11" name="Oval 158">
              <a:extLst>
                <a:ext uri="{FF2B5EF4-FFF2-40B4-BE49-F238E27FC236}">
                  <a16:creationId xmlns:a16="http://schemas.microsoft.com/office/drawing/2014/main" id="{8E8923C4-34CF-934A-B020-85E3C068BB67}"/>
                </a:ext>
              </a:extLst>
            </p:cNvPr>
            <p:cNvSpPr>
              <a:spLocks noChangeArrowheads="1"/>
            </p:cNvSpPr>
            <p:nvPr/>
          </p:nvSpPr>
          <p:spPr bwMode="auto">
            <a:xfrm>
              <a:off x="1056" y="278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12" name="Oval 159">
              <a:extLst>
                <a:ext uri="{FF2B5EF4-FFF2-40B4-BE49-F238E27FC236}">
                  <a16:creationId xmlns:a16="http://schemas.microsoft.com/office/drawing/2014/main" id="{1102D0A7-6932-9C49-989B-75DD92C5922F}"/>
                </a:ext>
              </a:extLst>
            </p:cNvPr>
            <p:cNvSpPr>
              <a:spLocks noChangeArrowheads="1"/>
            </p:cNvSpPr>
            <p:nvPr/>
          </p:nvSpPr>
          <p:spPr bwMode="auto">
            <a:xfrm>
              <a:off x="1248" y="268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13" name="Oval 160">
              <a:extLst>
                <a:ext uri="{FF2B5EF4-FFF2-40B4-BE49-F238E27FC236}">
                  <a16:creationId xmlns:a16="http://schemas.microsoft.com/office/drawing/2014/main" id="{668A72E6-8F6A-2B45-8086-FA71D7EFA6B9}"/>
                </a:ext>
              </a:extLst>
            </p:cNvPr>
            <p:cNvSpPr>
              <a:spLocks noChangeArrowheads="1"/>
            </p:cNvSpPr>
            <p:nvPr/>
          </p:nvSpPr>
          <p:spPr bwMode="auto">
            <a:xfrm>
              <a:off x="1104" y="297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14" name="Oval 161">
              <a:extLst>
                <a:ext uri="{FF2B5EF4-FFF2-40B4-BE49-F238E27FC236}">
                  <a16:creationId xmlns:a16="http://schemas.microsoft.com/office/drawing/2014/main" id="{9391E4BD-2C5F-7742-ADD0-EC376DFB6127}"/>
                </a:ext>
              </a:extLst>
            </p:cNvPr>
            <p:cNvSpPr>
              <a:spLocks noChangeArrowheads="1"/>
            </p:cNvSpPr>
            <p:nvPr/>
          </p:nvSpPr>
          <p:spPr bwMode="auto">
            <a:xfrm>
              <a:off x="1344" y="321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15" name="Oval 162">
              <a:extLst>
                <a:ext uri="{FF2B5EF4-FFF2-40B4-BE49-F238E27FC236}">
                  <a16:creationId xmlns:a16="http://schemas.microsoft.com/office/drawing/2014/main" id="{1F822B96-775F-5142-B9E9-9615411A7461}"/>
                </a:ext>
              </a:extLst>
            </p:cNvPr>
            <p:cNvSpPr>
              <a:spLocks noChangeArrowheads="1"/>
            </p:cNvSpPr>
            <p:nvPr/>
          </p:nvSpPr>
          <p:spPr bwMode="auto">
            <a:xfrm>
              <a:off x="1296" y="3072"/>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16" name="Oval 163">
              <a:extLst>
                <a:ext uri="{FF2B5EF4-FFF2-40B4-BE49-F238E27FC236}">
                  <a16:creationId xmlns:a16="http://schemas.microsoft.com/office/drawing/2014/main" id="{949779BB-2E61-F54B-92D6-25DC406B8774}"/>
                </a:ext>
              </a:extLst>
            </p:cNvPr>
            <p:cNvSpPr>
              <a:spLocks noChangeArrowheads="1"/>
            </p:cNvSpPr>
            <p:nvPr/>
          </p:nvSpPr>
          <p:spPr bwMode="auto">
            <a:xfrm>
              <a:off x="1104" y="3120"/>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17" name="Oval 164">
              <a:extLst>
                <a:ext uri="{FF2B5EF4-FFF2-40B4-BE49-F238E27FC236}">
                  <a16:creationId xmlns:a16="http://schemas.microsoft.com/office/drawing/2014/main" id="{BFC04603-8524-FC40-A754-296F37CE01E1}"/>
                </a:ext>
              </a:extLst>
            </p:cNvPr>
            <p:cNvSpPr>
              <a:spLocks noChangeArrowheads="1"/>
            </p:cNvSpPr>
            <p:nvPr/>
          </p:nvSpPr>
          <p:spPr bwMode="auto">
            <a:xfrm>
              <a:off x="1200" y="3264"/>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18" name="Oval 165">
              <a:extLst>
                <a:ext uri="{FF2B5EF4-FFF2-40B4-BE49-F238E27FC236}">
                  <a16:creationId xmlns:a16="http://schemas.microsoft.com/office/drawing/2014/main" id="{AAE37FC5-0A90-C849-9F95-8E1C50884B71}"/>
                </a:ext>
              </a:extLst>
            </p:cNvPr>
            <p:cNvSpPr>
              <a:spLocks noChangeArrowheads="1"/>
            </p:cNvSpPr>
            <p:nvPr/>
          </p:nvSpPr>
          <p:spPr bwMode="auto">
            <a:xfrm>
              <a:off x="1248" y="2784"/>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19" name="Oval 166">
              <a:extLst>
                <a:ext uri="{FF2B5EF4-FFF2-40B4-BE49-F238E27FC236}">
                  <a16:creationId xmlns:a16="http://schemas.microsoft.com/office/drawing/2014/main" id="{95E8B403-3F5E-4440-BA5D-806954196F68}"/>
                </a:ext>
              </a:extLst>
            </p:cNvPr>
            <p:cNvSpPr>
              <a:spLocks noChangeArrowheads="1"/>
            </p:cNvSpPr>
            <p:nvPr/>
          </p:nvSpPr>
          <p:spPr bwMode="auto">
            <a:xfrm>
              <a:off x="1344" y="288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20" name="Oval 167">
              <a:extLst>
                <a:ext uri="{FF2B5EF4-FFF2-40B4-BE49-F238E27FC236}">
                  <a16:creationId xmlns:a16="http://schemas.microsoft.com/office/drawing/2014/main" id="{8FF89C95-4695-804A-B502-66CF27DB8169}"/>
                </a:ext>
              </a:extLst>
            </p:cNvPr>
            <p:cNvSpPr>
              <a:spLocks noChangeArrowheads="1"/>
            </p:cNvSpPr>
            <p:nvPr/>
          </p:nvSpPr>
          <p:spPr bwMode="auto">
            <a:xfrm>
              <a:off x="1056" y="3024"/>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21" name="Oval 168">
              <a:extLst>
                <a:ext uri="{FF2B5EF4-FFF2-40B4-BE49-F238E27FC236}">
                  <a16:creationId xmlns:a16="http://schemas.microsoft.com/office/drawing/2014/main" id="{E03D2C41-BEE6-5F45-8788-36F425626BDA}"/>
                </a:ext>
              </a:extLst>
            </p:cNvPr>
            <p:cNvSpPr>
              <a:spLocks noChangeArrowheads="1"/>
            </p:cNvSpPr>
            <p:nvPr/>
          </p:nvSpPr>
          <p:spPr bwMode="auto">
            <a:xfrm>
              <a:off x="1152" y="316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22" name="Oval 169">
              <a:extLst>
                <a:ext uri="{FF2B5EF4-FFF2-40B4-BE49-F238E27FC236}">
                  <a16:creationId xmlns:a16="http://schemas.microsoft.com/office/drawing/2014/main" id="{36B07E1C-CC8A-914A-A469-EB8598D202EE}"/>
                </a:ext>
              </a:extLst>
            </p:cNvPr>
            <p:cNvSpPr>
              <a:spLocks noChangeArrowheads="1"/>
            </p:cNvSpPr>
            <p:nvPr/>
          </p:nvSpPr>
          <p:spPr bwMode="auto">
            <a:xfrm>
              <a:off x="1200" y="3072"/>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23" name="Oval 170">
              <a:extLst>
                <a:ext uri="{FF2B5EF4-FFF2-40B4-BE49-F238E27FC236}">
                  <a16:creationId xmlns:a16="http://schemas.microsoft.com/office/drawing/2014/main" id="{FB933570-41F2-4F4C-9D2E-07530CB7E38C}"/>
                </a:ext>
              </a:extLst>
            </p:cNvPr>
            <p:cNvSpPr>
              <a:spLocks noChangeArrowheads="1"/>
            </p:cNvSpPr>
            <p:nvPr/>
          </p:nvSpPr>
          <p:spPr bwMode="auto">
            <a:xfrm>
              <a:off x="1296" y="297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24" name="Oval 171">
              <a:extLst>
                <a:ext uri="{FF2B5EF4-FFF2-40B4-BE49-F238E27FC236}">
                  <a16:creationId xmlns:a16="http://schemas.microsoft.com/office/drawing/2014/main" id="{CE54C0E1-7891-1E43-A07C-C65B7D20A74E}"/>
                </a:ext>
              </a:extLst>
            </p:cNvPr>
            <p:cNvSpPr>
              <a:spLocks noChangeArrowheads="1"/>
            </p:cNvSpPr>
            <p:nvPr/>
          </p:nvSpPr>
          <p:spPr bwMode="auto">
            <a:xfrm>
              <a:off x="1392" y="2832"/>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25" name="Oval 172">
              <a:extLst>
                <a:ext uri="{FF2B5EF4-FFF2-40B4-BE49-F238E27FC236}">
                  <a16:creationId xmlns:a16="http://schemas.microsoft.com/office/drawing/2014/main" id="{1F77D460-22A9-1F40-867E-76C3F938D3A9}"/>
                </a:ext>
              </a:extLst>
            </p:cNvPr>
            <p:cNvSpPr>
              <a:spLocks noChangeArrowheads="1"/>
            </p:cNvSpPr>
            <p:nvPr/>
          </p:nvSpPr>
          <p:spPr bwMode="auto">
            <a:xfrm>
              <a:off x="1344" y="2928"/>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26" name="Oval 173">
              <a:extLst>
                <a:ext uri="{FF2B5EF4-FFF2-40B4-BE49-F238E27FC236}">
                  <a16:creationId xmlns:a16="http://schemas.microsoft.com/office/drawing/2014/main" id="{897E3791-6ED2-BD44-B311-686BFE60B7DB}"/>
                </a:ext>
              </a:extLst>
            </p:cNvPr>
            <p:cNvSpPr>
              <a:spLocks noChangeArrowheads="1"/>
            </p:cNvSpPr>
            <p:nvPr/>
          </p:nvSpPr>
          <p:spPr bwMode="auto">
            <a:xfrm>
              <a:off x="1056" y="288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27" name="Oval 174">
              <a:extLst>
                <a:ext uri="{FF2B5EF4-FFF2-40B4-BE49-F238E27FC236}">
                  <a16:creationId xmlns:a16="http://schemas.microsoft.com/office/drawing/2014/main" id="{8A0B6D2A-87BF-8745-BE13-CA8CC65103E6}"/>
                </a:ext>
              </a:extLst>
            </p:cNvPr>
            <p:cNvSpPr>
              <a:spLocks noChangeArrowheads="1"/>
            </p:cNvSpPr>
            <p:nvPr/>
          </p:nvSpPr>
          <p:spPr bwMode="auto">
            <a:xfrm>
              <a:off x="1104" y="264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28" name="Oval 175">
              <a:extLst>
                <a:ext uri="{FF2B5EF4-FFF2-40B4-BE49-F238E27FC236}">
                  <a16:creationId xmlns:a16="http://schemas.microsoft.com/office/drawing/2014/main" id="{F0DD5DD2-C424-E242-BEEF-47A4D4414C0B}"/>
                </a:ext>
              </a:extLst>
            </p:cNvPr>
            <p:cNvSpPr>
              <a:spLocks noChangeArrowheads="1"/>
            </p:cNvSpPr>
            <p:nvPr/>
          </p:nvSpPr>
          <p:spPr bwMode="auto">
            <a:xfrm>
              <a:off x="1248" y="3168"/>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29" name="Oval 176">
              <a:extLst>
                <a:ext uri="{FF2B5EF4-FFF2-40B4-BE49-F238E27FC236}">
                  <a16:creationId xmlns:a16="http://schemas.microsoft.com/office/drawing/2014/main" id="{F63C9654-0AB6-1F4F-9E79-948A661B9CA9}"/>
                </a:ext>
              </a:extLst>
            </p:cNvPr>
            <p:cNvSpPr>
              <a:spLocks noChangeArrowheads="1"/>
            </p:cNvSpPr>
            <p:nvPr/>
          </p:nvSpPr>
          <p:spPr bwMode="auto">
            <a:xfrm>
              <a:off x="1248" y="249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30" name="Oval 177">
              <a:extLst>
                <a:ext uri="{FF2B5EF4-FFF2-40B4-BE49-F238E27FC236}">
                  <a16:creationId xmlns:a16="http://schemas.microsoft.com/office/drawing/2014/main" id="{56E29E0E-556E-574D-A67F-4B86527A6D5F}"/>
                </a:ext>
              </a:extLst>
            </p:cNvPr>
            <p:cNvSpPr>
              <a:spLocks noChangeArrowheads="1"/>
            </p:cNvSpPr>
            <p:nvPr/>
          </p:nvSpPr>
          <p:spPr bwMode="auto">
            <a:xfrm>
              <a:off x="1440" y="297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31" name="Oval 178">
              <a:extLst>
                <a:ext uri="{FF2B5EF4-FFF2-40B4-BE49-F238E27FC236}">
                  <a16:creationId xmlns:a16="http://schemas.microsoft.com/office/drawing/2014/main" id="{4F83832A-C8E0-2D44-80AC-ED80F1ECB120}"/>
                </a:ext>
              </a:extLst>
            </p:cNvPr>
            <p:cNvSpPr>
              <a:spLocks noChangeArrowheads="1"/>
            </p:cNvSpPr>
            <p:nvPr/>
          </p:nvSpPr>
          <p:spPr bwMode="auto">
            <a:xfrm>
              <a:off x="1056" y="2688"/>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32" name="Oval 179">
              <a:extLst>
                <a:ext uri="{FF2B5EF4-FFF2-40B4-BE49-F238E27FC236}">
                  <a16:creationId xmlns:a16="http://schemas.microsoft.com/office/drawing/2014/main" id="{001B1519-AECF-D94C-B797-92D440F49586}"/>
                </a:ext>
              </a:extLst>
            </p:cNvPr>
            <p:cNvSpPr>
              <a:spLocks noChangeArrowheads="1"/>
            </p:cNvSpPr>
            <p:nvPr/>
          </p:nvSpPr>
          <p:spPr bwMode="auto">
            <a:xfrm>
              <a:off x="1392" y="312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33" name="Oval 180">
              <a:extLst>
                <a:ext uri="{FF2B5EF4-FFF2-40B4-BE49-F238E27FC236}">
                  <a16:creationId xmlns:a16="http://schemas.microsoft.com/office/drawing/2014/main" id="{4FE85540-3C5E-7D4B-93AE-951358BE677A}"/>
                </a:ext>
              </a:extLst>
            </p:cNvPr>
            <p:cNvSpPr>
              <a:spLocks noChangeArrowheads="1"/>
            </p:cNvSpPr>
            <p:nvPr/>
          </p:nvSpPr>
          <p:spPr bwMode="auto">
            <a:xfrm>
              <a:off x="1200" y="3360"/>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34" name="Oval 181">
              <a:extLst>
                <a:ext uri="{FF2B5EF4-FFF2-40B4-BE49-F238E27FC236}">
                  <a16:creationId xmlns:a16="http://schemas.microsoft.com/office/drawing/2014/main" id="{72006983-B2DA-C844-A3D3-B1BC69B0A088}"/>
                </a:ext>
              </a:extLst>
            </p:cNvPr>
            <p:cNvSpPr>
              <a:spLocks noChangeArrowheads="1"/>
            </p:cNvSpPr>
            <p:nvPr/>
          </p:nvSpPr>
          <p:spPr bwMode="auto">
            <a:xfrm>
              <a:off x="1104" y="3216"/>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35" name="Oval 182">
              <a:extLst>
                <a:ext uri="{FF2B5EF4-FFF2-40B4-BE49-F238E27FC236}">
                  <a16:creationId xmlns:a16="http://schemas.microsoft.com/office/drawing/2014/main" id="{5A22FE14-873E-684F-BB57-BE667A26A532}"/>
                </a:ext>
              </a:extLst>
            </p:cNvPr>
            <p:cNvSpPr>
              <a:spLocks noChangeArrowheads="1"/>
            </p:cNvSpPr>
            <p:nvPr/>
          </p:nvSpPr>
          <p:spPr bwMode="auto">
            <a:xfrm>
              <a:off x="1248" y="326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36" name="Oval 183">
              <a:extLst>
                <a:ext uri="{FF2B5EF4-FFF2-40B4-BE49-F238E27FC236}">
                  <a16:creationId xmlns:a16="http://schemas.microsoft.com/office/drawing/2014/main" id="{63745901-1C0C-5942-A576-33F7F749F816}"/>
                </a:ext>
              </a:extLst>
            </p:cNvPr>
            <p:cNvSpPr>
              <a:spLocks noChangeArrowheads="1"/>
            </p:cNvSpPr>
            <p:nvPr/>
          </p:nvSpPr>
          <p:spPr bwMode="auto">
            <a:xfrm>
              <a:off x="1344" y="278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37" name="Oval 184">
              <a:extLst>
                <a:ext uri="{FF2B5EF4-FFF2-40B4-BE49-F238E27FC236}">
                  <a16:creationId xmlns:a16="http://schemas.microsoft.com/office/drawing/2014/main" id="{8414AA1B-58AD-9946-9AAB-B6EDF47E5D82}"/>
                </a:ext>
              </a:extLst>
            </p:cNvPr>
            <p:cNvSpPr>
              <a:spLocks noChangeArrowheads="1"/>
            </p:cNvSpPr>
            <p:nvPr/>
          </p:nvSpPr>
          <p:spPr bwMode="auto">
            <a:xfrm>
              <a:off x="1344" y="3072"/>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38" name="Oval 185">
              <a:extLst>
                <a:ext uri="{FF2B5EF4-FFF2-40B4-BE49-F238E27FC236}">
                  <a16:creationId xmlns:a16="http://schemas.microsoft.com/office/drawing/2014/main" id="{25F865BC-8581-9E4E-AF20-20DA0AB8C913}"/>
                </a:ext>
              </a:extLst>
            </p:cNvPr>
            <p:cNvSpPr>
              <a:spLocks noChangeArrowheads="1"/>
            </p:cNvSpPr>
            <p:nvPr/>
          </p:nvSpPr>
          <p:spPr bwMode="auto">
            <a:xfrm>
              <a:off x="1152" y="2784"/>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39" name="Oval 186">
              <a:extLst>
                <a:ext uri="{FF2B5EF4-FFF2-40B4-BE49-F238E27FC236}">
                  <a16:creationId xmlns:a16="http://schemas.microsoft.com/office/drawing/2014/main" id="{FB831F52-37AD-1F40-8D6C-818A2DB753D6}"/>
                </a:ext>
              </a:extLst>
            </p:cNvPr>
            <p:cNvSpPr>
              <a:spLocks noChangeArrowheads="1"/>
            </p:cNvSpPr>
            <p:nvPr/>
          </p:nvSpPr>
          <p:spPr bwMode="auto">
            <a:xfrm>
              <a:off x="1392" y="30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40" name="Oval 187">
              <a:extLst>
                <a:ext uri="{FF2B5EF4-FFF2-40B4-BE49-F238E27FC236}">
                  <a16:creationId xmlns:a16="http://schemas.microsoft.com/office/drawing/2014/main" id="{6FAF6863-2337-B242-9430-EF2315DB4A00}"/>
                </a:ext>
              </a:extLst>
            </p:cNvPr>
            <p:cNvSpPr>
              <a:spLocks noChangeArrowheads="1"/>
            </p:cNvSpPr>
            <p:nvPr/>
          </p:nvSpPr>
          <p:spPr bwMode="auto">
            <a:xfrm>
              <a:off x="1248" y="288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41" name="Oval 188">
              <a:extLst>
                <a:ext uri="{FF2B5EF4-FFF2-40B4-BE49-F238E27FC236}">
                  <a16:creationId xmlns:a16="http://schemas.microsoft.com/office/drawing/2014/main" id="{96BE9768-32BA-EF45-82AD-AE279E6BB3E5}"/>
                </a:ext>
              </a:extLst>
            </p:cNvPr>
            <p:cNvSpPr>
              <a:spLocks noChangeArrowheads="1"/>
            </p:cNvSpPr>
            <p:nvPr/>
          </p:nvSpPr>
          <p:spPr bwMode="auto">
            <a:xfrm>
              <a:off x="1296" y="254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42" name="Oval 189">
              <a:extLst>
                <a:ext uri="{FF2B5EF4-FFF2-40B4-BE49-F238E27FC236}">
                  <a16:creationId xmlns:a16="http://schemas.microsoft.com/office/drawing/2014/main" id="{95F0E54F-AD15-294A-B9AA-18ADE21D8436}"/>
                </a:ext>
              </a:extLst>
            </p:cNvPr>
            <p:cNvSpPr>
              <a:spLocks noChangeArrowheads="1"/>
            </p:cNvSpPr>
            <p:nvPr/>
          </p:nvSpPr>
          <p:spPr bwMode="auto">
            <a:xfrm>
              <a:off x="1392" y="273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43" name="Oval 190">
              <a:extLst>
                <a:ext uri="{FF2B5EF4-FFF2-40B4-BE49-F238E27FC236}">
                  <a16:creationId xmlns:a16="http://schemas.microsoft.com/office/drawing/2014/main" id="{79D6618F-0E2F-FB41-ADEB-936CDEB5438D}"/>
                </a:ext>
              </a:extLst>
            </p:cNvPr>
            <p:cNvSpPr>
              <a:spLocks noChangeArrowheads="1"/>
            </p:cNvSpPr>
            <p:nvPr/>
          </p:nvSpPr>
          <p:spPr bwMode="auto">
            <a:xfrm>
              <a:off x="1392" y="2592"/>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44" name="Oval 191">
              <a:extLst>
                <a:ext uri="{FF2B5EF4-FFF2-40B4-BE49-F238E27FC236}">
                  <a16:creationId xmlns:a16="http://schemas.microsoft.com/office/drawing/2014/main" id="{99429442-8ADD-2741-A6FD-0F5700A774A3}"/>
                </a:ext>
              </a:extLst>
            </p:cNvPr>
            <p:cNvSpPr>
              <a:spLocks noChangeArrowheads="1"/>
            </p:cNvSpPr>
            <p:nvPr/>
          </p:nvSpPr>
          <p:spPr bwMode="auto">
            <a:xfrm>
              <a:off x="1200" y="2592"/>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45" name="Oval 192">
              <a:extLst>
                <a:ext uri="{FF2B5EF4-FFF2-40B4-BE49-F238E27FC236}">
                  <a16:creationId xmlns:a16="http://schemas.microsoft.com/office/drawing/2014/main" id="{E0A069BA-0060-BF4A-B7B9-84A3D351718C}"/>
                </a:ext>
              </a:extLst>
            </p:cNvPr>
            <p:cNvSpPr>
              <a:spLocks noChangeArrowheads="1"/>
            </p:cNvSpPr>
            <p:nvPr/>
          </p:nvSpPr>
          <p:spPr bwMode="auto">
            <a:xfrm>
              <a:off x="1104" y="2832"/>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46" name="Oval 193">
              <a:extLst>
                <a:ext uri="{FF2B5EF4-FFF2-40B4-BE49-F238E27FC236}">
                  <a16:creationId xmlns:a16="http://schemas.microsoft.com/office/drawing/2014/main" id="{399F0E63-CF54-8B48-9618-8D0FC5D6C7B5}"/>
                </a:ext>
              </a:extLst>
            </p:cNvPr>
            <p:cNvSpPr>
              <a:spLocks noChangeArrowheads="1"/>
            </p:cNvSpPr>
            <p:nvPr/>
          </p:nvSpPr>
          <p:spPr bwMode="auto">
            <a:xfrm>
              <a:off x="1296" y="2736"/>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47" name="Oval 194">
              <a:extLst>
                <a:ext uri="{FF2B5EF4-FFF2-40B4-BE49-F238E27FC236}">
                  <a16:creationId xmlns:a16="http://schemas.microsoft.com/office/drawing/2014/main" id="{0F2E9CAA-4A0B-AF47-A5C4-7DC71E70C3E3}"/>
                </a:ext>
              </a:extLst>
            </p:cNvPr>
            <p:cNvSpPr>
              <a:spLocks noChangeArrowheads="1"/>
            </p:cNvSpPr>
            <p:nvPr/>
          </p:nvSpPr>
          <p:spPr bwMode="auto">
            <a:xfrm>
              <a:off x="1200" y="29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48" name="Oval 195">
              <a:extLst>
                <a:ext uri="{FF2B5EF4-FFF2-40B4-BE49-F238E27FC236}">
                  <a16:creationId xmlns:a16="http://schemas.microsoft.com/office/drawing/2014/main" id="{906F2C55-EA7A-6446-8E1D-BB8263490307}"/>
                </a:ext>
              </a:extLst>
            </p:cNvPr>
            <p:cNvSpPr>
              <a:spLocks noChangeArrowheads="1"/>
            </p:cNvSpPr>
            <p:nvPr/>
          </p:nvSpPr>
          <p:spPr bwMode="auto">
            <a:xfrm>
              <a:off x="1200" y="244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49" name="Oval 196">
              <a:extLst>
                <a:ext uri="{FF2B5EF4-FFF2-40B4-BE49-F238E27FC236}">
                  <a16:creationId xmlns:a16="http://schemas.microsoft.com/office/drawing/2014/main" id="{8E33A674-EA8A-6345-B6DE-D670C348AE36}"/>
                </a:ext>
              </a:extLst>
            </p:cNvPr>
            <p:cNvSpPr>
              <a:spLocks noChangeArrowheads="1"/>
            </p:cNvSpPr>
            <p:nvPr/>
          </p:nvSpPr>
          <p:spPr bwMode="auto">
            <a:xfrm>
              <a:off x="1008" y="2928"/>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50" name="Oval 197">
              <a:extLst>
                <a:ext uri="{FF2B5EF4-FFF2-40B4-BE49-F238E27FC236}">
                  <a16:creationId xmlns:a16="http://schemas.microsoft.com/office/drawing/2014/main" id="{C9E277FA-1E6C-0B46-9339-C86CE060F387}"/>
                </a:ext>
              </a:extLst>
            </p:cNvPr>
            <p:cNvSpPr>
              <a:spLocks noChangeArrowheads="1"/>
            </p:cNvSpPr>
            <p:nvPr/>
          </p:nvSpPr>
          <p:spPr bwMode="auto">
            <a:xfrm>
              <a:off x="1296" y="3312"/>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51" name="Oval 198">
              <a:extLst>
                <a:ext uri="{FF2B5EF4-FFF2-40B4-BE49-F238E27FC236}">
                  <a16:creationId xmlns:a16="http://schemas.microsoft.com/office/drawing/2014/main" id="{59131CD9-F968-EF47-AE27-3BC860A372D2}"/>
                </a:ext>
              </a:extLst>
            </p:cNvPr>
            <p:cNvSpPr>
              <a:spLocks noChangeArrowheads="1"/>
            </p:cNvSpPr>
            <p:nvPr/>
          </p:nvSpPr>
          <p:spPr bwMode="auto">
            <a:xfrm>
              <a:off x="1152" y="30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sp>
        <p:nvSpPr>
          <p:cNvPr id="43016" name="Text Box 199">
            <a:extLst>
              <a:ext uri="{FF2B5EF4-FFF2-40B4-BE49-F238E27FC236}">
                <a16:creationId xmlns:a16="http://schemas.microsoft.com/office/drawing/2014/main" id="{2BDFCC43-A9C6-5940-8BF9-252C65A2659A}"/>
              </a:ext>
            </a:extLst>
          </p:cNvPr>
          <p:cNvSpPr txBox="1">
            <a:spLocks noChangeArrowheads="1"/>
          </p:cNvSpPr>
          <p:nvPr/>
        </p:nvSpPr>
        <p:spPr bwMode="auto">
          <a:xfrm>
            <a:off x="266700" y="5497513"/>
            <a:ext cx="42291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000" b="1">
                <a:solidFill>
                  <a:srgbClr val="FF0000"/>
                </a:solidFill>
              </a:rPr>
              <a:t>High Baryon Density</a:t>
            </a:r>
          </a:p>
          <a:p>
            <a:pPr eaLnBrk="1" hangingPunct="1">
              <a:spcBef>
                <a:spcPct val="0"/>
              </a:spcBef>
              <a:buFontTx/>
              <a:buNone/>
            </a:pPr>
            <a:r>
              <a:rPr lang="en-US" altLang="zh-CN" sz="2000" b="1">
                <a:solidFill>
                  <a:srgbClr val="FF0000"/>
                </a:solidFill>
              </a:rPr>
              <a:t>-- low energy heavy ion collisions</a:t>
            </a:r>
          </a:p>
          <a:p>
            <a:pPr eaLnBrk="1" hangingPunct="1">
              <a:spcBef>
                <a:spcPct val="0"/>
              </a:spcBef>
              <a:buFontTx/>
              <a:buNone/>
            </a:pPr>
            <a:r>
              <a:rPr lang="en-US" altLang="zh-CN" sz="2000" b="1">
                <a:solidFill>
                  <a:srgbClr val="FF0000"/>
                </a:solidFill>
              </a:rPr>
              <a:t>-- neutron star</a:t>
            </a:r>
            <a:r>
              <a:rPr lang="en-US" altLang="zh-CN" sz="2000" b="1">
                <a:solidFill>
                  <a:srgbClr val="FF0000"/>
                </a:solidFill>
                <a:sym typeface="Wingdings" pitchFamily="2" charset="2"/>
              </a:rPr>
              <a:t>quark star</a:t>
            </a:r>
            <a:endParaRPr lang="en-US" altLang="zh-CN" sz="2000" b="1">
              <a:solidFill>
                <a:srgbClr val="FF0000"/>
              </a:solidFill>
            </a:endParaRPr>
          </a:p>
        </p:txBody>
      </p:sp>
      <p:grpSp>
        <p:nvGrpSpPr>
          <p:cNvPr id="43017" name="Group 200">
            <a:extLst>
              <a:ext uri="{FF2B5EF4-FFF2-40B4-BE49-F238E27FC236}">
                <a16:creationId xmlns:a16="http://schemas.microsoft.com/office/drawing/2014/main" id="{8610F0A8-B0EE-0540-9928-BA4C2F358C6D}"/>
              </a:ext>
            </a:extLst>
          </p:cNvPr>
          <p:cNvGrpSpPr>
            <a:grpSpLocks/>
          </p:cNvGrpSpPr>
          <p:nvPr/>
        </p:nvGrpSpPr>
        <p:grpSpPr bwMode="auto">
          <a:xfrm>
            <a:off x="5943600" y="1905000"/>
            <a:ext cx="228600" cy="1676400"/>
            <a:chOff x="528" y="1440"/>
            <a:chExt cx="432" cy="1056"/>
          </a:xfrm>
        </p:grpSpPr>
        <p:sp>
          <p:nvSpPr>
            <p:cNvPr id="43532" name="Oval 201">
              <a:extLst>
                <a:ext uri="{FF2B5EF4-FFF2-40B4-BE49-F238E27FC236}">
                  <a16:creationId xmlns:a16="http://schemas.microsoft.com/office/drawing/2014/main" id="{F6D908E0-8655-9A46-9785-DCB7B2566BF1}"/>
                </a:ext>
              </a:extLst>
            </p:cNvPr>
            <p:cNvSpPr>
              <a:spLocks noChangeArrowheads="1"/>
            </p:cNvSpPr>
            <p:nvPr/>
          </p:nvSpPr>
          <p:spPr bwMode="auto">
            <a:xfrm>
              <a:off x="528" y="1440"/>
              <a:ext cx="432" cy="1056"/>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33" name="Oval 202">
              <a:extLst>
                <a:ext uri="{FF2B5EF4-FFF2-40B4-BE49-F238E27FC236}">
                  <a16:creationId xmlns:a16="http://schemas.microsoft.com/office/drawing/2014/main" id="{C7206380-13F4-EB42-934F-8F342203DE90}"/>
                </a:ext>
              </a:extLst>
            </p:cNvPr>
            <p:cNvSpPr>
              <a:spLocks noChangeArrowheads="1"/>
            </p:cNvSpPr>
            <p:nvPr/>
          </p:nvSpPr>
          <p:spPr bwMode="auto">
            <a:xfrm>
              <a:off x="672" y="1536"/>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34" name="Oval 203">
              <a:extLst>
                <a:ext uri="{FF2B5EF4-FFF2-40B4-BE49-F238E27FC236}">
                  <a16:creationId xmlns:a16="http://schemas.microsoft.com/office/drawing/2014/main" id="{036AC8B0-D3F8-DB4C-8C08-61E97DA0A010}"/>
                </a:ext>
              </a:extLst>
            </p:cNvPr>
            <p:cNvSpPr>
              <a:spLocks noChangeArrowheads="1"/>
            </p:cNvSpPr>
            <p:nvPr/>
          </p:nvSpPr>
          <p:spPr bwMode="auto">
            <a:xfrm>
              <a:off x="720" y="1584"/>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35" name="Oval 204">
              <a:extLst>
                <a:ext uri="{FF2B5EF4-FFF2-40B4-BE49-F238E27FC236}">
                  <a16:creationId xmlns:a16="http://schemas.microsoft.com/office/drawing/2014/main" id="{58DA7997-40D5-EF49-93E9-92F11392CF6C}"/>
                </a:ext>
              </a:extLst>
            </p:cNvPr>
            <p:cNvSpPr>
              <a:spLocks noChangeArrowheads="1"/>
            </p:cNvSpPr>
            <p:nvPr/>
          </p:nvSpPr>
          <p:spPr bwMode="auto">
            <a:xfrm>
              <a:off x="672" y="1680"/>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36" name="Oval 205">
              <a:extLst>
                <a:ext uri="{FF2B5EF4-FFF2-40B4-BE49-F238E27FC236}">
                  <a16:creationId xmlns:a16="http://schemas.microsoft.com/office/drawing/2014/main" id="{FB24241F-243E-3F4D-8CD2-356CC1BCF4B0}"/>
                </a:ext>
              </a:extLst>
            </p:cNvPr>
            <p:cNvSpPr>
              <a:spLocks noChangeArrowheads="1"/>
            </p:cNvSpPr>
            <p:nvPr/>
          </p:nvSpPr>
          <p:spPr bwMode="auto">
            <a:xfrm>
              <a:off x="768" y="1632"/>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nvGrpSpPr>
            <p:cNvPr id="43537" name="Group 206">
              <a:extLst>
                <a:ext uri="{FF2B5EF4-FFF2-40B4-BE49-F238E27FC236}">
                  <a16:creationId xmlns:a16="http://schemas.microsoft.com/office/drawing/2014/main" id="{2A116826-813D-684A-8967-FFF642D41B9B}"/>
                </a:ext>
              </a:extLst>
            </p:cNvPr>
            <p:cNvGrpSpPr>
              <a:grpSpLocks/>
            </p:cNvGrpSpPr>
            <p:nvPr/>
          </p:nvGrpSpPr>
          <p:grpSpPr bwMode="auto">
            <a:xfrm>
              <a:off x="576" y="1728"/>
              <a:ext cx="144" cy="240"/>
              <a:chOff x="576" y="1728"/>
              <a:chExt cx="144" cy="240"/>
            </a:xfrm>
          </p:grpSpPr>
          <p:sp>
            <p:nvSpPr>
              <p:cNvPr id="43597" name="Oval 207">
                <a:extLst>
                  <a:ext uri="{FF2B5EF4-FFF2-40B4-BE49-F238E27FC236}">
                    <a16:creationId xmlns:a16="http://schemas.microsoft.com/office/drawing/2014/main" id="{F6CD6C86-98D7-7E4B-8DE4-4BFE4F27A569}"/>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98" name="Oval 208">
                <a:extLst>
                  <a:ext uri="{FF2B5EF4-FFF2-40B4-BE49-F238E27FC236}">
                    <a16:creationId xmlns:a16="http://schemas.microsoft.com/office/drawing/2014/main" id="{F29DDF7B-82AD-1F44-A471-9FEAEEE11135}"/>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99" name="Oval 209">
                <a:extLst>
                  <a:ext uri="{FF2B5EF4-FFF2-40B4-BE49-F238E27FC236}">
                    <a16:creationId xmlns:a16="http://schemas.microsoft.com/office/drawing/2014/main" id="{A9E1CCA0-80FD-4B4C-8F48-89B58F91E943}"/>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00" name="Oval 210">
                <a:extLst>
                  <a:ext uri="{FF2B5EF4-FFF2-40B4-BE49-F238E27FC236}">
                    <a16:creationId xmlns:a16="http://schemas.microsoft.com/office/drawing/2014/main" id="{3FD227CB-DCEC-E34E-95B7-8E27A668EA53}"/>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sp>
          <p:nvSpPr>
            <p:cNvPr id="43538" name="Oval 211">
              <a:extLst>
                <a:ext uri="{FF2B5EF4-FFF2-40B4-BE49-F238E27FC236}">
                  <a16:creationId xmlns:a16="http://schemas.microsoft.com/office/drawing/2014/main" id="{EA398EF7-848A-7845-8EFE-6AD0CF0C9E28}"/>
                </a:ext>
              </a:extLst>
            </p:cNvPr>
            <p:cNvSpPr>
              <a:spLocks noChangeArrowheads="1"/>
            </p:cNvSpPr>
            <p:nvPr/>
          </p:nvSpPr>
          <p:spPr bwMode="auto">
            <a:xfrm>
              <a:off x="816" y="1776"/>
              <a:ext cx="144" cy="192"/>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39" name="Oval 212">
              <a:extLst>
                <a:ext uri="{FF2B5EF4-FFF2-40B4-BE49-F238E27FC236}">
                  <a16:creationId xmlns:a16="http://schemas.microsoft.com/office/drawing/2014/main" id="{650BE320-DF45-C149-AC2E-63E4EE9E32AA}"/>
                </a:ext>
              </a:extLst>
            </p:cNvPr>
            <p:cNvSpPr>
              <a:spLocks noChangeArrowheads="1"/>
            </p:cNvSpPr>
            <p:nvPr/>
          </p:nvSpPr>
          <p:spPr bwMode="auto">
            <a:xfrm>
              <a:off x="864" y="1824"/>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40" name="Oval 213">
              <a:extLst>
                <a:ext uri="{FF2B5EF4-FFF2-40B4-BE49-F238E27FC236}">
                  <a16:creationId xmlns:a16="http://schemas.microsoft.com/office/drawing/2014/main" id="{AF4E27A6-FB07-3F4A-9705-6E8CA796AD6A}"/>
                </a:ext>
              </a:extLst>
            </p:cNvPr>
            <p:cNvSpPr>
              <a:spLocks noChangeArrowheads="1"/>
            </p:cNvSpPr>
            <p:nvPr/>
          </p:nvSpPr>
          <p:spPr bwMode="auto">
            <a:xfrm>
              <a:off x="864" y="1920"/>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41" name="Oval 214">
              <a:extLst>
                <a:ext uri="{FF2B5EF4-FFF2-40B4-BE49-F238E27FC236}">
                  <a16:creationId xmlns:a16="http://schemas.microsoft.com/office/drawing/2014/main" id="{33C64949-3A5D-7043-9D6B-A49C3EFC0A24}"/>
                </a:ext>
              </a:extLst>
            </p:cNvPr>
            <p:cNvSpPr>
              <a:spLocks noChangeArrowheads="1"/>
            </p:cNvSpPr>
            <p:nvPr/>
          </p:nvSpPr>
          <p:spPr bwMode="auto">
            <a:xfrm>
              <a:off x="912" y="1872"/>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nvGrpSpPr>
            <p:cNvPr id="43542" name="Group 215">
              <a:extLst>
                <a:ext uri="{FF2B5EF4-FFF2-40B4-BE49-F238E27FC236}">
                  <a16:creationId xmlns:a16="http://schemas.microsoft.com/office/drawing/2014/main" id="{A1A5055B-3F80-C24C-B904-D8368BCED36D}"/>
                </a:ext>
              </a:extLst>
            </p:cNvPr>
            <p:cNvGrpSpPr>
              <a:grpSpLocks/>
            </p:cNvGrpSpPr>
            <p:nvPr/>
          </p:nvGrpSpPr>
          <p:grpSpPr bwMode="auto">
            <a:xfrm>
              <a:off x="720" y="1920"/>
              <a:ext cx="144" cy="240"/>
              <a:chOff x="576" y="1728"/>
              <a:chExt cx="144" cy="240"/>
            </a:xfrm>
          </p:grpSpPr>
          <p:sp>
            <p:nvSpPr>
              <p:cNvPr id="43593" name="Oval 216">
                <a:extLst>
                  <a:ext uri="{FF2B5EF4-FFF2-40B4-BE49-F238E27FC236}">
                    <a16:creationId xmlns:a16="http://schemas.microsoft.com/office/drawing/2014/main" id="{07E17EDD-2C21-B642-A014-0DCCE2CEE770}"/>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94" name="Oval 217">
                <a:extLst>
                  <a:ext uri="{FF2B5EF4-FFF2-40B4-BE49-F238E27FC236}">
                    <a16:creationId xmlns:a16="http://schemas.microsoft.com/office/drawing/2014/main" id="{EFF07C8F-2DAF-EC4A-8428-FA31AFC11B3A}"/>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95" name="Oval 218">
                <a:extLst>
                  <a:ext uri="{FF2B5EF4-FFF2-40B4-BE49-F238E27FC236}">
                    <a16:creationId xmlns:a16="http://schemas.microsoft.com/office/drawing/2014/main" id="{E17C96AE-B08D-504B-95FC-A0686EAF479C}"/>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96" name="Oval 219">
                <a:extLst>
                  <a:ext uri="{FF2B5EF4-FFF2-40B4-BE49-F238E27FC236}">
                    <a16:creationId xmlns:a16="http://schemas.microsoft.com/office/drawing/2014/main" id="{A99E1B18-2897-9243-9A92-211AD49D9552}"/>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543" name="Group 220">
              <a:extLst>
                <a:ext uri="{FF2B5EF4-FFF2-40B4-BE49-F238E27FC236}">
                  <a16:creationId xmlns:a16="http://schemas.microsoft.com/office/drawing/2014/main" id="{30CA51BF-30C5-CF48-B515-1DE188C08291}"/>
                </a:ext>
              </a:extLst>
            </p:cNvPr>
            <p:cNvGrpSpPr>
              <a:grpSpLocks/>
            </p:cNvGrpSpPr>
            <p:nvPr/>
          </p:nvGrpSpPr>
          <p:grpSpPr bwMode="auto">
            <a:xfrm>
              <a:off x="576" y="1584"/>
              <a:ext cx="144" cy="240"/>
              <a:chOff x="576" y="1728"/>
              <a:chExt cx="144" cy="240"/>
            </a:xfrm>
          </p:grpSpPr>
          <p:sp>
            <p:nvSpPr>
              <p:cNvPr id="43589" name="Oval 221">
                <a:extLst>
                  <a:ext uri="{FF2B5EF4-FFF2-40B4-BE49-F238E27FC236}">
                    <a16:creationId xmlns:a16="http://schemas.microsoft.com/office/drawing/2014/main" id="{C3E70220-F98F-3D48-B7FF-49C4DFCEA841}"/>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90" name="Oval 222">
                <a:extLst>
                  <a:ext uri="{FF2B5EF4-FFF2-40B4-BE49-F238E27FC236}">
                    <a16:creationId xmlns:a16="http://schemas.microsoft.com/office/drawing/2014/main" id="{4A685244-37EE-2F47-B536-D6F48813CC23}"/>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91" name="Oval 223">
                <a:extLst>
                  <a:ext uri="{FF2B5EF4-FFF2-40B4-BE49-F238E27FC236}">
                    <a16:creationId xmlns:a16="http://schemas.microsoft.com/office/drawing/2014/main" id="{545BBC6A-230A-1C49-B045-AA9B4B756E35}"/>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92" name="Oval 224">
                <a:extLst>
                  <a:ext uri="{FF2B5EF4-FFF2-40B4-BE49-F238E27FC236}">
                    <a16:creationId xmlns:a16="http://schemas.microsoft.com/office/drawing/2014/main" id="{167D0C00-8761-A041-8543-EF33009B08B9}"/>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544" name="Group 225">
              <a:extLst>
                <a:ext uri="{FF2B5EF4-FFF2-40B4-BE49-F238E27FC236}">
                  <a16:creationId xmlns:a16="http://schemas.microsoft.com/office/drawing/2014/main" id="{5A54F3A7-7A2A-1E4C-A663-0D9F12FD875C}"/>
                </a:ext>
              </a:extLst>
            </p:cNvPr>
            <p:cNvGrpSpPr>
              <a:grpSpLocks/>
            </p:cNvGrpSpPr>
            <p:nvPr/>
          </p:nvGrpSpPr>
          <p:grpSpPr bwMode="auto">
            <a:xfrm>
              <a:off x="768" y="2160"/>
              <a:ext cx="144" cy="240"/>
              <a:chOff x="576" y="1728"/>
              <a:chExt cx="144" cy="240"/>
            </a:xfrm>
          </p:grpSpPr>
          <p:sp>
            <p:nvSpPr>
              <p:cNvPr id="43585" name="Oval 226">
                <a:extLst>
                  <a:ext uri="{FF2B5EF4-FFF2-40B4-BE49-F238E27FC236}">
                    <a16:creationId xmlns:a16="http://schemas.microsoft.com/office/drawing/2014/main" id="{8DD0A337-B664-B248-8169-0487E37FCBF9}"/>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86" name="Oval 227">
                <a:extLst>
                  <a:ext uri="{FF2B5EF4-FFF2-40B4-BE49-F238E27FC236}">
                    <a16:creationId xmlns:a16="http://schemas.microsoft.com/office/drawing/2014/main" id="{02FA00D3-352F-0B40-A7C9-27A7A29F9993}"/>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87" name="Oval 228">
                <a:extLst>
                  <a:ext uri="{FF2B5EF4-FFF2-40B4-BE49-F238E27FC236}">
                    <a16:creationId xmlns:a16="http://schemas.microsoft.com/office/drawing/2014/main" id="{B9E239BB-C8DC-0341-8438-0B27661EF1A1}"/>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88" name="Oval 229">
                <a:extLst>
                  <a:ext uri="{FF2B5EF4-FFF2-40B4-BE49-F238E27FC236}">
                    <a16:creationId xmlns:a16="http://schemas.microsoft.com/office/drawing/2014/main" id="{7E5B5BD6-554B-9847-A75E-6564BA622AEF}"/>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545" name="Group 230">
              <a:extLst>
                <a:ext uri="{FF2B5EF4-FFF2-40B4-BE49-F238E27FC236}">
                  <a16:creationId xmlns:a16="http://schemas.microsoft.com/office/drawing/2014/main" id="{DF2B3396-E3ED-0645-8BBD-3236631C2A46}"/>
                </a:ext>
              </a:extLst>
            </p:cNvPr>
            <p:cNvGrpSpPr>
              <a:grpSpLocks/>
            </p:cNvGrpSpPr>
            <p:nvPr/>
          </p:nvGrpSpPr>
          <p:grpSpPr bwMode="auto">
            <a:xfrm>
              <a:off x="672" y="2160"/>
              <a:ext cx="144" cy="240"/>
              <a:chOff x="576" y="1728"/>
              <a:chExt cx="144" cy="240"/>
            </a:xfrm>
          </p:grpSpPr>
          <p:sp>
            <p:nvSpPr>
              <p:cNvPr id="43581" name="Oval 231">
                <a:extLst>
                  <a:ext uri="{FF2B5EF4-FFF2-40B4-BE49-F238E27FC236}">
                    <a16:creationId xmlns:a16="http://schemas.microsoft.com/office/drawing/2014/main" id="{5DBF5B5B-519A-814D-AED0-DA2FF7373B16}"/>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82" name="Oval 232">
                <a:extLst>
                  <a:ext uri="{FF2B5EF4-FFF2-40B4-BE49-F238E27FC236}">
                    <a16:creationId xmlns:a16="http://schemas.microsoft.com/office/drawing/2014/main" id="{C288B80A-008C-5C4C-8269-C44E04DD6A7E}"/>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83" name="Oval 233">
                <a:extLst>
                  <a:ext uri="{FF2B5EF4-FFF2-40B4-BE49-F238E27FC236}">
                    <a16:creationId xmlns:a16="http://schemas.microsoft.com/office/drawing/2014/main" id="{E45DBF17-1C5A-EA41-A7C8-5430D5990AD1}"/>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84" name="Oval 234">
                <a:extLst>
                  <a:ext uri="{FF2B5EF4-FFF2-40B4-BE49-F238E27FC236}">
                    <a16:creationId xmlns:a16="http://schemas.microsoft.com/office/drawing/2014/main" id="{5E83F91A-8EB8-6E4C-9EDC-BC783D952E77}"/>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546" name="Group 235">
              <a:extLst>
                <a:ext uri="{FF2B5EF4-FFF2-40B4-BE49-F238E27FC236}">
                  <a16:creationId xmlns:a16="http://schemas.microsoft.com/office/drawing/2014/main" id="{75F009CF-C037-ED46-AD04-E4474343656D}"/>
                </a:ext>
              </a:extLst>
            </p:cNvPr>
            <p:cNvGrpSpPr>
              <a:grpSpLocks/>
            </p:cNvGrpSpPr>
            <p:nvPr/>
          </p:nvGrpSpPr>
          <p:grpSpPr bwMode="auto">
            <a:xfrm>
              <a:off x="576" y="2016"/>
              <a:ext cx="144" cy="240"/>
              <a:chOff x="576" y="1728"/>
              <a:chExt cx="144" cy="240"/>
            </a:xfrm>
          </p:grpSpPr>
          <p:sp>
            <p:nvSpPr>
              <p:cNvPr id="43577" name="Oval 236">
                <a:extLst>
                  <a:ext uri="{FF2B5EF4-FFF2-40B4-BE49-F238E27FC236}">
                    <a16:creationId xmlns:a16="http://schemas.microsoft.com/office/drawing/2014/main" id="{3BCF55FC-55C8-6D4D-BB3F-C2D6FFAB9A85}"/>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78" name="Oval 237">
                <a:extLst>
                  <a:ext uri="{FF2B5EF4-FFF2-40B4-BE49-F238E27FC236}">
                    <a16:creationId xmlns:a16="http://schemas.microsoft.com/office/drawing/2014/main" id="{A526C932-3E14-3740-A9B5-1C8CC506D454}"/>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79" name="Oval 238">
                <a:extLst>
                  <a:ext uri="{FF2B5EF4-FFF2-40B4-BE49-F238E27FC236}">
                    <a16:creationId xmlns:a16="http://schemas.microsoft.com/office/drawing/2014/main" id="{4B89F4CE-271F-B447-A046-C1FAE2F318F7}"/>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80" name="Oval 239">
                <a:extLst>
                  <a:ext uri="{FF2B5EF4-FFF2-40B4-BE49-F238E27FC236}">
                    <a16:creationId xmlns:a16="http://schemas.microsoft.com/office/drawing/2014/main" id="{B064B960-F051-7C46-A099-C898C1284282}"/>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547" name="Group 240">
              <a:extLst>
                <a:ext uri="{FF2B5EF4-FFF2-40B4-BE49-F238E27FC236}">
                  <a16:creationId xmlns:a16="http://schemas.microsoft.com/office/drawing/2014/main" id="{8C4927AC-850C-DF43-BD62-466E95F343A5}"/>
                </a:ext>
              </a:extLst>
            </p:cNvPr>
            <p:cNvGrpSpPr>
              <a:grpSpLocks/>
            </p:cNvGrpSpPr>
            <p:nvPr/>
          </p:nvGrpSpPr>
          <p:grpSpPr bwMode="auto">
            <a:xfrm>
              <a:off x="768" y="1584"/>
              <a:ext cx="144" cy="240"/>
              <a:chOff x="576" y="1728"/>
              <a:chExt cx="144" cy="240"/>
            </a:xfrm>
          </p:grpSpPr>
          <p:sp>
            <p:nvSpPr>
              <p:cNvPr id="43573" name="Oval 241">
                <a:extLst>
                  <a:ext uri="{FF2B5EF4-FFF2-40B4-BE49-F238E27FC236}">
                    <a16:creationId xmlns:a16="http://schemas.microsoft.com/office/drawing/2014/main" id="{BE7A5DAC-E2FB-2247-916A-D60ED2AC3BEF}"/>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74" name="Oval 242">
                <a:extLst>
                  <a:ext uri="{FF2B5EF4-FFF2-40B4-BE49-F238E27FC236}">
                    <a16:creationId xmlns:a16="http://schemas.microsoft.com/office/drawing/2014/main" id="{9E4D565E-9A2B-0040-BAF3-41587D3FAD6F}"/>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75" name="Oval 243">
                <a:extLst>
                  <a:ext uri="{FF2B5EF4-FFF2-40B4-BE49-F238E27FC236}">
                    <a16:creationId xmlns:a16="http://schemas.microsoft.com/office/drawing/2014/main" id="{05402C9B-A16F-2F4F-84B1-CBD48AEFEED1}"/>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76" name="Oval 244">
                <a:extLst>
                  <a:ext uri="{FF2B5EF4-FFF2-40B4-BE49-F238E27FC236}">
                    <a16:creationId xmlns:a16="http://schemas.microsoft.com/office/drawing/2014/main" id="{E42EFDF8-9F24-D14B-8B5D-DEB8CD4244BE}"/>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548" name="Group 245">
              <a:extLst>
                <a:ext uri="{FF2B5EF4-FFF2-40B4-BE49-F238E27FC236}">
                  <a16:creationId xmlns:a16="http://schemas.microsoft.com/office/drawing/2014/main" id="{C1AFEAFA-4F2C-E044-AFCD-1066A98FC028}"/>
                </a:ext>
              </a:extLst>
            </p:cNvPr>
            <p:cNvGrpSpPr>
              <a:grpSpLocks/>
            </p:cNvGrpSpPr>
            <p:nvPr/>
          </p:nvGrpSpPr>
          <p:grpSpPr bwMode="auto">
            <a:xfrm>
              <a:off x="672" y="1824"/>
              <a:ext cx="144" cy="240"/>
              <a:chOff x="576" y="1728"/>
              <a:chExt cx="144" cy="240"/>
            </a:xfrm>
          </p:grpSpPr>
          <p:sp>
            <p:nvSpPr>
              <p:cNvPr id="43569" name="Oval 246">
                <a:extLst>
                  <a:ext uri="{FF2B5EF4-FFF2-40B4-BE49-F238E27FC236}">
                    <a16:creationId xmlns:a16="http://schemas.microsoft.com/office/drawing/2014/main" id="{556A9086-ABFE-1140-9648-D30E17E83C8F}"/>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70" name="Oval 247">
                <a:extLst>
                  <a:ext uri="{FF2B5EF4-FFF2-40B4-BE49-F238E27FC236}">
                    <a16:creationId xmlns:a16="http://schemas.microsoft.com/office/drawing/2014/main" id="{CB47EFBA-F2BE-6943-B816-B8E6A542E7BE}"/>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71" name="Oval 248">
                <a:extLst>
                  <a:ext uri="{FF2B5EF4-FFF2-40B4-BE49-F238E27FC236}">
                    <a16:creationId xmlns:a16="http://schemas.microsoft.com/office/drawing/2014/main" id="{ABEEA735-A1BD-DE47-A85E-A55C0042A79F}"/>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72" name="Oval 249">
                <a:extLst>
                  <a:ext uri="{FF2B5EF4-FFF2-40B4-BE49-F238E27FC236}">
                    <a16:creationId xmlns:a16="http://schemas.microsoft.com/office/drawing/2014/main" id="{E6DEC766-A205-D641-AC38-210E2059036C}"/>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549" name="Group 250">
              <a:extLst>
                <a:ext uri="{FF2B5EF4-FFF2-40B4-BE49-F238E27FC236}">
                  <a16:creationId xmlns:a16="http://schemas.microsoft.com/office/drawing/2014/main" id="{8BB527B2-9D8F-5948-BE28-4569C0192BC6}"/>
                </a:ext>
              </a:extLst>
            </p:cNvPr>
            <p:cNvGrpSpPr>
              <a:grpSpLocks/>
            </p:cNvGrpSpPr>
            <p:nvPr/>
          </p:nvGrpSpPr>
          <p:grpSpPr bwMode="auto">
            <a:xfrm>
              <a:off x="816" y="1968"/>
              <a:ext cx="144" cy="240"/>
              <a:chOff x="576" y="1728"/>
              <a:chExt cx="144" cy="240"/>
            </a:xfrm>
          </p:grpSpPr>
          <p:sp>
            <p:nvSpPr>
              <p:cNvPr id="43565" name="Oval 251">
                <a:extLst>
                  <a:ext uri="{FF2B5EF4-FFF2-40B4-BE49-F238E27FC236}">
                    <a16:creationId xmlns:a16="http://schemas.microsoft.com/office/drawing/2014/main" id="{B7CCC770-0B9B-4843-B103-5076AE6172B3}"/>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66" name="Oval 252">
                <a:extLst>
                  <a:ext uri="{FF2B5EF4-FFF2-40B4-BE49-F238E27FC236}">
                    <a16:creationId xmlns:a16="http://schemas.microsoft.com/office/drawing/2014/main" id="{C95F1AC7-5657-1F49-B999-0CEC15FE30A6}"/>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67" name="Oval 253">
                <a:extLst>
                  <a:ext uri="{FF2B5EF4-FFF2-40B4-BE49-F238E27FC236}">
                    <a16:creationId xmlns:a16="http://schemas.microsoft.com/office/drawing/2014/main" id="{D3AC83C0-75A3-7B4C-A2C4-E7BB481D6A97}"/>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68" name="Oval 254">
                <a:extLst>
                  <a:ext uri="{FF2B5EF4-FFF2-40B4-BE49-F238E27FC236}">
                    <a16:creationId xmlns:a16="http://schemas.microsoft.com/office/drawing/2014/main" id="{302893F2-B68F-8540-B596-BCD0F3BBC055}"/>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550" name="Group 255">
              <a:extLst>
                <a:ext uri="{FF2B5EF4-FFF2-40B4-BE49-F238E27FC236}">
                  <a16:creationId xmlns:a16="http://schemas.microsoft.com/office/drawing/2014/main" id="{99508A0C-5580-2E4E-AD41-1F3E9B3B95A9}"/>
                </a:ext>
              </a:extLst>
            </p:cNvPr>
            <p:cNvGrpSpPr>
              <a:grpSpLocks/>
            </p:cNvGrpSpPr>
            <p:nvPr/>
          </p:nvGrpSpPr>
          <p:grpSpPr bwMode="auto">
            <a:xfrm>
              <a:off x="528" y="1920"/>
              <a:ext cx="144" cy="240"/>
              <a:chOff x="576" y="1728"/>
              <a:chExt cx="144" cy="240"/>
            </a:xfrm>
          </p:grpSpPr>
          <p:sp>
            <p:nvSpPr>
              <p:cNvPr id="43561" name="Oval 256">
                <a:extLst>
                  <a:ext uri="{FF2B5EF4-FFF2-40B4-BE49-F238E27FC236}">
                    <a16:creationId xmlns:a16="http://schemas.microsoft.com/office/drawing/2014/main" id="{733EFBAC-C975-EB40-A8AB-A11C7A7228E0}"/>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62" name="Oval 257">
                <a:extLst>
                  <a:ext uri="{FF2B5EF4-FFF2-40B4-BE49-F238E27FC236}">
                    <a16:creationId xmlns:a16="http://schemas.microsoft.com/office/drawing/2014/main" id="{DA912C95-0343-9C4D-A25F-74C9E7B16377}"/>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63" name="Oval 258">
                <a:extLst>
                  <a:ext uri="{FF2B5EF4-FFF2-40B4-BE49-F238E27FC236}">
                    <a16:creationId xmlns:a16="http://schemas.microsoft.com/office/drawing/2014/main" id="{005A8466-D9A3-AE4F-8D2A-47D5B24251A4}"/>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64" name="Oval 259">
                <a:extLst>
                  <a:ext uri="{FF2B5EF4-FFF2-40B4-BE49-F238E27FC236}">
                    <a16:creationId xmlns:a16="http://schemas.microsoft.com/office/drawing/2014/main" id="{40CD151E-F864-AE42-B317-37460E40AD70}"/>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551" name="Group 260">
              <a:extLst>
                <a:ext uri="{FF2B5EF4-FFF2-40B4-BE49-F238E27FC236}">
                  <a16:creationId xmlns:a16="http://schemas.microsoft.com/office/drawing/2014/main" id="{A958566C-DDF1-ED4B-A348-94ED79AC622C}"/>
                </a:ext>
              </a:extLst>
            </p:cNvPr>
            <p:cNvGrpSpPr>
              <a:grpSpLocks/>
            </p:cNvGrpSpPr>
            <p:nvPr/>
          </p:nvGrpSpPr>
          <p:grpSpPr bwMode="auto">
            <a:xfrm>
              <a:off x="672" y="1440"/>
              <a:ext cx="144" cy="240"/>
              <a:chOff x="576" y="1728"/>
              <a:chExt cx="144" cy="240"/>
            </a:xfrm>
          </p:grpSpPr>
          <p:sp>
            <p:nvSpPr>
              <p:cNvPr id="43557" name="Oval 261">
                <a:extLst>
                  <a:ext uri="{FF2B5EF4-FFF2-40B4-BE49-F238E27FC236}">
                    <a16:creationId xmlns:a16="http://schemas.microsoft.com/office/drawing/2014/main" id="{B68D86BF-5971-A543-B97B-C4E7FBB1B7FE}"/>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58" name="Oval 262">
                <a:extLst>
                  <a:ext uri="{FF2B5EF4-FFF2-40B4-BE49-F238E27FC236}">
                    <a16:creationId xmlns:a16="http://schemas.microsoft.com/office/drawing/2014/main" id="{FEBB3F6C-5102-A44A-A92C-04F864BB9D27}"/>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59" name="Oval 263">
                <a:extLst>
                  <a:ext uri="{FF2B5EF4-FFF2-40B4-BE49-F238E27FC236}">
                    <a16:creationId xmlns:a16="http://schemas.microsoft.com/office/drawing/2014/main" id="{A16BF6E6-9FD3-494D-A00E-F7A14D156DA2}"/>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60" name="Oval 264">
                <a:extLst>
                  <a:ext uri="{FF2B5EF4-FFF2-40B4-BE49-F238E27FC236}">
                    <a16:creationId xmlns:a16="http://schemas.microsoft.com/office/drawing/2014/main" id="{CA6D25ED-18B0-5C4B-990E-5DF84C5533CB}"/>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552" name="Group 265">
              <a:extLst>
                <a:ext uri="{FF2B5EF4-FFF2-40B4-BE49-F238E27FC236}">
                  <a16:creationId xmlns:a16="http://schemas.microsoft.com/office/drawing/2014/main" id="{90015CF7-3C8D-374F-BC86-F71175247984}"/>
                </a:ext>
              </a:extLst>
            </p:cNvPr>
            <p:cNvGrpSpPr>
              <a:grpSpLocks/>
            </p:cNvGrpSpPr>
            <p:nvPr/>
          </p:nvGrpSpPr>
          <p:grpSpPr bwMode="auto">
            <a:xfrm>
              <a:off x="624" y="2256"/>
              <a:ext cx="144" cy="240"/>
              <a:chOff x="576" y="1728"/>
              <a:chExt cx="144" cy="240"/>
            </a:xfrm>
          </p:grpSpPr>
          <p:sp>
            <p:nvSpPr>
              <p:cNvPr id="43553" name="Oval 266">
                <a:extLst>
                  <a:ext uri="{FF2B5EF4-FFF2-40B4-BE49-F238E27FC236}">
                    <a16:creationId xmlns:a16="http://schemas.microsoft.com/office/drawing/2014/main" id="{98F5EDE9-457B-9048-BB84-E9B484CFBD36}"/>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54" name="Oval 267">
                <a:extLst>
                  <a:ext uri="{FF2B5EF4-FFF2-40B4-BE49-F238E27FC236}">
                    <a16:creationId xmlns:a16="http://schemas.microsoft.com/office/drawing/2014/main" id="{E97992BA-8C29-EC49-B89F-1AB701C97B14}"/>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55" name="Oval 268">
                <a:extLst>
                  <a:ext uri="{FF2B5EF4-FFF2-40B4-BE49-F238E27FC236}">
                    <a16:creationId xmlns:a16="http://schemas.microsoft.com/office/drawing/2014/main" id="{2E77FD17-FC76-264D-8903-394426556557}"/>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56" name="Oval 269">
                <a:extLst>
                  <a:ext uri="{FF2B5EF4-FFF2-40B4-BE49-F238E27FC236}">
                    <a16:creationId xmlns:a16="http://schemas.microsoft.com/office/drawing/2014/main" id="{60BDB619-9C66-F54E-A620-BF4440413155}"/>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grpSp>
        <p:nvGrpSpPr>
          <p:cNvPr id="43018" name="Group 270">
            <a:extLst>
              <a:ext uri="{FF2B5EF4-FFF2-40B4-BE49-F238E27FC236}">
                <a16:creationId xmlns:a16="http://schemas.microsoft.com/office/drawing/2014/main" id="{E9FE922E-DF1E-4E45-AAC9-D443B7BFD134}"/>
              </a:ext>
            </a:extLst>
          </p:cNvPr>
          <p:cNvGrpSpPr>
            <a:grpSpLocks/>
          </p:cNvGrpSpPr>
          <p:nvPr/>
        </p:nvGrpSpPr>
        <p:grpSpPr bwMode="auto">
          <a:xfrm>
            <a:off x="8001000" y="1905000"/>
            <a:ext cx="228600" cy="1676400"/>
            <a:chOff x="528" y="1440"/>
            <a:chExt cx="432" cy="1056"/>
          </a:xfrm>
        </p:grpSpPr>
        <p:sp>
          <p:nvSpPr>
            <p:cNvPr id="43463" name="Oval 271">
              <a:extLst>
                <a:ext uri="{FF2B5EF4-FFF2-40B4-BE49-F238E27FC236}">
                  <a16:creationId xmlns:a16="http://schemas.microsoft.com/office/drawing/2014/main" id="{E3B003D9-D378-2B4D-BFC6-733950574049}"/>
                </a:ext>
              </a:extLst>
            </p:cNvPr>
            <p:cNvSpPr>
              <a:spLocks noChangeArrowheads="1"/>
            </p:cNvSpPr>
            <p:nvPr/>
          </p:nvSpPr>
          <p:spPr bwMode="auto">
            <a:xfrm>
              <a:off x="528" y="1440"/>
              <a:ext cx="432" cy="1056"/>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64" name="Oval 272">
              <a:extLst>
                <a:ext uri="{FF2B5EF4-FFF2-40B4-BE49-F238E27FC236}">
                  <a16:creationId xmlns:a16="http://schemas.microsoft.com/office/drawing/2014/main" id="{78E51BD9-35DC-AE49-B81C-3D74106D8FDA}"/>
                </a:ext>
              </a:extLst>
            </p:cNvPr>
            <p:cNvSpPr>
              <a:spLocks noChangeArrowheads="1"/>
            </p:cNvSpPr>
            <p:nvPr/>
          </p:nvSpPr>
          <p:spPr bwMode="auto">
            <a:xfrm>
              <a:off x="672" y="1536"/>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65" name="Oval 273">
              <a:extLst>
                <a:ext uri="{FF2B5EF4-FFF2-40B4-BE49-F238E27FC236}">
                  <a16:creationId xmlns:a16="http://schemas.microsoft.com/office/drawing/2014/main" id="{7BBAB9C5-9E1A-6843-861A-9614DBFF8537}"/>
                </a:ext>
              </a:extLst>
            </p:cNvPr>
            <p:cNvSpPr>
              <a:spLocks noChangeArrowheads="1"/>
            </p:cNvSpPr>
            <p:nvPr/>
          </p:nvSpPr>
          <p:spPr bwMode="auto">
            <a:xfrm>
              <a:off x="720" y="1584"/>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66" name="Oval 274">
              <a:extLst>
                <a:ext uri="{FF2B5EF4-FFF2-40B4-BE49-F238E27FC236}">
                  <a16:creationId xmlns:a16="http://schemas.microsoft.com/office/drawing/2014/main" id="{41AA5A6B-4736-3F45-948F-9F5086C6836E}"/>
                </a:ext>
              </a:extLst>
            </p:cNvPr>
            <p:cNvSpPr>
              <a:spLocks noChangeArrowheads="1"/>
            </p:cNvSpPr>
            <p:nvPr/>
          </p:nvSpPr>
          <p:spPr bwMode="auto">
            <a:xfrm>
              <a:off x="672" y="1680"/>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67" name="Oval 275">
              <a:extLst>
                <a:ext uri="{FF2B5EF4-FFF2-40B4-BE49-F238E27FC236}">
                  <a16:creationId xmlns:a16="http://schemas.microsoft.com/office/drawing/2014/main" id="{CAB6A132-C266-3E49-8399-133596EB0C49}"/>
                </a:ext>
              </a:extLst>
            </p:cNvPr>
            <p:cNvSpPr>
              <a:spLocks noChangeArrowheads="1"/>
            </p:cNvSpPr>
            <p:nvPr/>
          </p:nvSpPr>
          <p:spPr bwMode="auto">
            <a:xfrm>
              <a:off x="768" y="1632"/>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nvGrpSpPr>
            <p:cNvPr id="43468" name="Group 276">
              <a:extLst>
                <a:ext uri="{FF2B5EF4-FFF2-40B4-BE49-F238E27FC236}">
                  <a16:creationId xmlns:a16="http://schemas.microsoft.com/office/drawing/2014/main" id="{5F918625-C3C8-294A-A849-BF4DCD4C7C95}"/>
                </a:ext>
              </a:extLst>
            </p:cNvPr>
            <p:cNvGrpSpPr>
              <a:grpSpLocks/>
            </p:cNvGrpSpPr>
            <p:nvPr/>
          </p:nvGrpSpPr>
          <p:grpSpPr bwMode="auto">
            <a:xfrm>
              <a:off x="576" y="1728"/>
              <a:ext cx="144" cy="240"/>
              <a:chOff x="576" y="1728"/>
              <a:chExt cx="144" cy="240"/>
            </a:xfrm>
          </p:grpSpPr>
          <p:sp>
            <p:nvSpPr>
              <p:cNvPr id="43528" name="Oval 277">
                <a:extLst>
                  <a:ext uri="{FF2B5EF4-FFF2-40B4-BE49-F238E27FC236}">
                    <a16:creationId xmlns:a16="http://schemas.microsoft.com/office/drawing/2014/main" id="{00F24D3A-12C6-D842-BED6-309006C54158}"/>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29" name="Oval 278">
                <a:extLst>
                  <a:ext uri="{FF2B5EF4-FFF2-40B4-BE49-F238E27FC236}">
                    <a16:creationId xmlns:a16="http://schemas.microsoft.com/office/drawing/2014/main" id="{43A4BC78-B4ED-5548-976F-EE23153A97F6}"/>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30" name="Oval 279">
                <a:extLst>
                  <a:ext uri="{FF2B5EF4-FFF2-40B4-BE49-F238E27FC236}">
                    <a16:creationId xmlns:a16="http://schemas.microsoft.com/office/drawing/2014/main" id="{318075E3-9066-9848-B6F4-E26DAC775324}"/>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31" name="Oval 280">
                <a:extLst>
                  <a:ext uri="{FF2B5EF4-FFF2-40B4-BE49-F238E27FC236}">
                    <a16:creationId xmlns:a16="http://schemas.microsoft.com/office/drawing/2014/main" id="{5BF96D45-2D00-594C-8029-71E74FCF1F56}"/>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sp>
          <p:nvSpPr>
            <p:cNvPr id="43469" name="Oval 281">
              <a:extLst>
                <a:ext uri="{FF2B5EF4-FFF2-40B4-BE49-F238E27FC236}">
                  <a16:creationId xmlns:a16="http://schemas.microsoft.com/office/drawing/2014/main" id="{683E7C72-C987-9E49-BB6E-54810FCEB5B9}"/>
                </a:ext>
              </a:extLst>
            </p:cNvPr>
            <p:cNvSpPr>
              <a:spLocks noChangeArrowheads="1"/>
            </p:cNvSpPr>
            <p:nvPr/>
          </p:nvSpPr>
          <p:spPr bwMode="auto">
            <a:xfrm>
              <a:off x="816" y="1776"/>
              <a:ext cx="144" cy="192"/>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70" name="Oval 282">
              <a:extLst>
                <a:ext uri="{FF2B5EF4-FFF2-40B4-BE49-F238E27FC236}">
                  <a16:creationId xmlns:a16="http://schemas.microsoft.com/office/drawing/2014/main" id="{B7B063E9-6407-854D-A8A8-773BEA3558C4}"/>
                </a:ext>
              </a:extLst>
            </p:cNvPr>
            <p:cNvSpPr>
              <a:spLocks noChangeArrowheads="1"/>
            </p:cNvSpPr>
            <p:nvPr/>
          </p:nvSpPr>
          <p:spPr bwMode="auto">
            <a:xfrm>
              <a:off x="864" y="1824"/>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71" name="Oval 283">
              <a:extLst>
                <a:ext uri="{FF2B5EF4-FFF2-40B4-BE49-F238E27FC236}">
                  <a16:creationId xmlns:a16="http://schemas.microsoft.com/office/drawing/2014/main" id="{CA7E87B4-E3A7-594A-B333-386289DA8617}"/>
                </a:ext>
              </a:extLst>
            </p:cNvPr>
            <p:cNvSpPr>
              <a:spLocks noChangeArrowheads="1"/>
            </p:cNvSpPr>
            <p:nvPr/>
          </p:nvSpPr>
          <p:spPr bwMode="auto">
            <a:xfrm>
              <a:off x="864" y="1920"/>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72" name="Oval 284">
              <a:extLst>
                <a:ext uri="{FF2B5EF4-FFF2-40B4-BE49-F238E27FC236}">
                  <a16:creationId xmlns:a16="http://schemas.microsoft.com/office/drawing/2014/main" id="{FEDB4987-28E4-0A4D-A738-7BDA033A1724}"/>
                </a:ext>
              </a:extLst>
            </p:cNvPr>
            <p:cNvSpPr>
              <a:spLocks noChangeArrowheads="1"/>
            </p:cNvSpPr>
            <p:nvPr/>
          </p:nvSpPr>
          <p:spPr bwMode="auto">
            <a:xfrm>
              <a:off x="912" y="1872"/>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nvGrpSpPr>
            <p:cNvPr id="43473" name="Group 285">
              <a:extLst>
                <a:ext uri="{FF2B5EF4-FFF2-40B4-BE49-F238E27FC236}">
                  <a16:creationId xmlns:a16="http://schemas.microsoft.com/office/drawing/2014/main" id="{7F7874A3-A5CA-014F-99F0-A323A00141E6}"/>
                </a:ext>
              </a:extLst>
            </p:cNvPr>
            <p:cNvGrpSpPr>
              <a:grpSpLocks/>
            </p:cNvGrpSpPr>
            <p:nvPr/>
          </p:nvGrpSpPr>
          <p:grpSpPr bwMode="auto">
            <a:xfrm>
              <a:off x="720" y="1920"/>
              <a:ext cx="144" cy="240"/>
              <a:chOff x="576" y="1728"/>
              <a:chExt cx="144" cy="240"/>
            </a:xfrm>
          </p:grpSpPr>
          <p:sp>
            <p:nvSpPr>
              <p:cNvPr id="43524" name="Oval 286">
                <a:extLst>
                  <a:ext uri="{FF2B5EF4-FFF2-40B4-BE49-F238E27FC236}">
                    <a16:creationId xmlns:a16="http://schemas.microsoft.com/office/drawing/2014/main" id="{4A49E52E-8FDF-1141-ABFC-737F6255896E}"/>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25" name="Oval 287">
                <a:extLst>
                  <a:ext uri="{FF2B5EF4-FFF2-40B4-BE49-F238E27FC236}">
                    <a16:creationId xmlns:a16="http://schemas.microsoft.com/office/drawing/2014/main" id="{BB1EF936-3A1F-0644-9FE3-003EC061A71C}"/>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26" name="Oval 288">
                <a:extLst>
                  <a:ext uri="{FF2B5EF4-FFF2-40B4-BE49-F238E27FC236}">
                    <a16:creationId xmlns:a16="http://schemas.microsoft.com/office/drawing/2014/main" id="{69B0912D-8D1C-F545-A8AA-04BA5D3F01D0}"/>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27" name="Oval 289">
                <a:extLst>
                  <a:ext uri="{FF2B5EF4-FFF2-40B4-BE49-F238E27FC236}">
                    <a16:creationId xmlns:a16="http://schemas.microsoft.com/office/drawing/2014/main" id="{F7B97AA5-ECAE-E647-962D-FA14C8B6BFA4}"/>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474" name="Group 290">
              <a:extLst>
                <a:ext uri="{FF2B5EF4-FFF2-40B4-BE49-F238E27FC236}">
                  <a16:creationId xmlns:a16="http://schemas.microsoft.com/office/drawing/2014/main" id="{53D0DEF4-944A-7145-B8F7-17348A9848B1}"/>
                </a:ext>
              </a:extLst>
            </p:cNvPr>
            <p:cNvGrpSpPr>
              <a:grpSpLocks/>
            </p:cNvGrpSpPr>
            <p:nvPr/>
          </p:nvGrpSpPr>
          <p:grpSpPr bwMode="auto">
            <a:xfrm>
              <a:off x="576" y="1584"/>
              <a:ext cx="144" cy="240"/>
              <a:chOff x="576" y="1728"/>
              <a:chExt cx="144" cy="240"/>
            </a:xfrm>
          </p:grpSpPr>
          <p:sp>
            <p:nvSpPr>
              <p:cNvPr id="43520" name="Oval 291">
                <a:extLst>
                  <a:ext uri="{FF2B5EF4-FFF2-40B4-BE49-F238E27FC236}">
                    <a16:creationId xmlns:a16="http://schemas.microsoft.com/office/drawing/2014/main" id="{2B871DAD-7AA9-6E49-8A60-EC9BA1553BD8}"/>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21" name="Oval 292">
                <a:extLst>
                  <a:ext uri="{FF2B5EF4-FFF2-40B4-BE49-F238E27FC236}">
                    <a16:creationId xmlns:a16="http://schemas.microsoft.com/office/drawing/2014/main" id="{8CA27D67-0A24-ED4F-A889-13EB35700CAD}"/>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22" name="Oval 293">
                <a:extLst>
                  <a:ext uri="{FF2B5EF4-FFF2-40B4-BE49-F238E27FC236}">
                    <a16:creationId xmlns:a16="http://schemas.microsoft.com/office/drawing/2014/main" id="{DF3AAE25-F2D7-9C4B-988B-1DB5FC301BFA}"/>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23" name="Oval 294">
                <a:extLst>
                  <a:ext uri="{FF2B5EF4-FFF2-40B4-BE49-F238E27FC236}">
                    <a16:creationId xmlns:a16="http://schemas.microsoft.com/office/drawing/2014/main" id="{A212F0E6-B7CF-2D43-8434-00DE3A7EC358}"/>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475" name="Group 295">
              <a:extLst>
                <a:ext uri="{FF2B5EF4-FFF2-40B4-BE49-F238E27FC236}">
                  <a16:creationId xmlns:a16="http://schemas.microsoft.com/office/drawing/2014/main" id="{89C5D45A-63BD-4D4A-99F8-E1E283C6E77A}"/>
                </a:ext>
              </a:extLst>
            </p:cNvPr>
            <p:cNvGrpSpPr>
              <a:grpSpLocks/>
            </p:cNvGrpSpPr>
            <p:nvPr/>
          </p:nvGrpSpPr>
          <p:grpSpPr bwMode="auto">
            <a:xfrm>
              <a:off x="768" y="2160"/>
              <a:ext cx="144" cy="240"/>
              <a:chOff x="576" y="1728"/>
              <a:chExt cx="144" cy="240"/>
            </a:xfrm>
          </p:grpSpPr>
          <p:sp>
            <p:nvSpPr>
              <p:cNvPr id="43516" name="Oval 296">
                <a:extLst>
                  <a:ext uri="{FF2B5EF4-FFF2-40B4-BE49-F238E27FC236}">
                    <a16:creationId xmlns:a16="http://schemas.microsoft.com/office/drawing/2014/main" id="{7B3CDF39-262E-454F-811B-BEC598FE940C}"/>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17" name="Oval 297">
                <a:extLst>
                  <a:ext uri="{FF2B5EF4-FFF2-40B4-BE49-F238E27FC236}">
                    <a16:creationId xmlns:a16="http://schemas.microsoft.com/office/drawing/2014/main" id="{9961BBBB-A8CA-4249-A939-4F8138442E09}"/>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18" name="Oval 298">
                <a:extLst>
                  <a:ext uri="{FF2B5EF4-FFF2-40B4-BE49-F238E27FC236}">
                    <a16:creationId xmlns:a16="http://schemas.microsoft.com/office/drawing/2014/main" id="{CEE21A53-09F2-CD4E-8D05-8F8563B42A52}"/>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19" name="Oval 299">
                <a:extLst>
                  <a:ext uri="{FF2B5EF4-FFF2-40B4-BE49-F238E27FC236}">
                    <a16:creationId xmlns:a16="http://schemas.microsoft.com/office/drawing/2014/main" id="{764F719F-2022-FE46-9208-6234104EE3FB}"/>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476" name="Group 300">
              <a:extLst>
                <a:ext uri="{FF2B5EF4-FFF2-40B4-BE49-F238E27FC236}">
                  <a16:creationId xmlns:a16="http://schemas.microsoft.com/office/drawing/2014/main" id="{FABDD559-F5AD-184B-B39C-B3776B0365FB}"/>
                </a:ext>
              </a:extLst>
            </p:cNvPr>
            <p:cNvGrpSpPr>
              <a:grpSpLocks/>
            </p:cNvGrpSpPr>
            <p:nvPr/>
          </p:nvGrpSpPr>
          <p:grpSpPr bwMode="auto">
            <a:xfrm>
              <a:off x="672" y="2160"/>
              <a:ext cx="144" cy="240"/>
              <a:chOff x="576" y="1728"/>
              <a:chExt cx="144" cy="240"/>
            </a:xfrm>
          </p:grpSpPr>
          <p:sp>
            <p:nvSpPr>
              <p:cNvPr id="43512" name="Oval 301">
                <a:extLst>
                  <a:ext uri="{FF2B5EF4-FFF2-40B4-BE49-F238E27FC236}">
                    <a16:creationId xmlns:a16="http://schemas.microsoft.com/office/drawing/2014/main" id="{88B340B1-F305-674D-B7AE-FC9ED13DED6B}"/>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13" name="Oval 302">
                <a:extLst>
                  <a:ext uri="{FF2B5EF4-FFF2-40B4-BE49-F238E27FC236}">
                    <a16:creationId xmlns:a16="http://schemas.microsoft.com/office/drawing/2014/main" id="{0540707E-9C3A-8E43-9492-93D1B2DF25B5}"/>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14" name="Oval 303">
                <a:extLst>
                  <a:ext uri="{FF2B5EF4-FFF2-40B4-BE49-F238E27FC236}">
                    <a16:creationId xmlns:a16="http://schemas.microsoft.com/office/drawing/2014/main" id="{325AE29E-C33D-1F42-9757-3F2515E390BF}"/>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15" name="Oval 304">
                <a:extLst>
                  <a:ext uri="{FF2B5EF4-FFF2-40B4-BE49-F238E27FC236}">
                    <a16:creationId xmlns:a16="http://schemas.microsoft.com/office/drawing/2014/main" id="{B3FE72BC-C1F5-6542-995C-ADF51E99958A}"/>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477" name="Group 305">
              <a:extLst>
                <a:ext uri="{FF2B5EF4-FFF2-40B4-BE49-F238E27FC236}">
                  <a16:creationId xmlns:a16="http://schemas.microsoft.com/office/drawing/2014/main" id="{1BD0F4BD-B3C8-E34F-A89D-DCBAA2716B9B}"/>
                </a:ext>
              </a:extLst>
            </p:cNvPr>
            <p:cNvGrpSpPr>
              <a:grpSpLocks/>
            </p:cNvGrpSpPr>
            <p:nvPr/>
          </p:nvGrpSpPr>
          <p:grpSpPr bwMode="auto">
            <a:xfrm>
              <a:off x="576" y="2016"/>
              <a:ext cx="144" cy="240"/>
              <a:chOff x="576" y="1728"/>
              <a:chExt cx="144" cy="240"/>
            </a:xfrm>
          </p:grpSpPr>
          <p:sp>
            <p:nvSpPr>
              <p:cNvPr id="43508" name="Oval 306">
                <a:extLst>
                  <a:ext uri="{FF2B5EF4-FFF2-40B4-BE49-F238E27FC236}">
                    <a16:creationId xmlns:a16="http://schemas.microsoft.com/office/drawing/2014/main" id="{FA98A87B-7437-0045-ACB4-8BE7F7EAF0A2}"/>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09" name="Oval 307">
                <a:extLst>
                  <a:ext uri="{FF2B5EF4-FFF2-40B4-BE49-F238E27FC236}">
                    <a16:creationId xmlns:a16="http://schemas.microsoft.com/office/drawing/2014/main" id="{1CF42B50-AE95-484F-8B48-1E90F0459510}"/>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10" name="Oval 308">
                <a:extLst>
                  <a:ext uri="{FF2B5EF4-FFF2-40B4-BE49-F238E27FC236}">
                    <a16:creationId xmlns:a16="http://schemas.microsoft.com/office/drawing/2014/main" id="{4C618D1F-30A4-D343-BA5E-27767207AFB5}"/>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11" name="Oval 309">
                <a:extLst>
                  <a:ext uri="{FF2B5EF4-FFF2-40B4-BE49-F238E27FC236}">
                    <a16:creationId xmlns:a16="http://schemas.microsoft.com/office/drawing/2014/main" id="{92F96631-66A6-7C49-8A45-613A3E060F43}"/>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478" name="Group 310">
              <a:extLst>
                <a:ext uri="{FF2B5EF4-FFF2-40B4-BE49-F238E27FC236}">
                  <a16:creationId xmlns:a16="http://schemas.microsoft.com/office/drawing/2014/main" id="{B9355E69-AA2F-3049-9BBC-6DBCC82F04EB}"/>
                </a:ext>
              </a:extLst>
            </p:cNvPr>
            <p:cNvGrpSpPr>
              <a:grpSpLocks/>
            </p:cNvGrpSpPr>
            <p:nvPr/>
          </p:nvGrpSpPr>
          <p:grpSpPr bwMode="auto">
            <a:xfrm>
              <a:off x="768" y="1584"/>
              <a:ext cx="144" cy="240"/>
              <a:chOff x="576" y="1728"/>
              <a:chExt cx="144" cy="240"/>
            </a:xfrm>
          </p:grpSpPr>
          <p:sp>
            <p:nvSpPr>
              <p:cNvPr id="43504" name="Oval 311">
                <a:extLst>
                  <a:ext uri="{FF2B5EF4-FFF2-40B4-BE49-F238E27FC236}">
                    <a16:creationId xmlns:a16="http://schemas.microsoft.com/office/drawing/2014/main" id="{19412153-CAFF-5541-AD2A-D1B0ACD12794}"/>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05" name="Oval 312">
                <a:extLst>
                  <a:ext uri="{FF2B5EF4-FFF2-40B4-BE49-F238E27FC236}">
                    <a16:creationId xmlns:a16="http://schemas.microsoft.com/office/drawing/2014/main" id="{A09669DF-938D-A945-999F-1481EE21173B}"/>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06" name="Oval 313">
                <a:extLst>
                  <a:ext uri="{FF2B5EF4-FFF2-40B4-BE49-F238E27FC236}">
                    <a16:creationId xmlns:a16="http://schemas.microsoft.com/office/drawing/2014/main" id="{01D83312-9FE8-5F47-A28B-B16D1EC6A492}"/>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07" name="Oval 314">
                <a:extLst>
                  <a:ext uri="{FF2B5EF4-FFF2-40B4-BE49-F238E27FC236}">
                    <a16:creationId xmlns:a16="http://schemas.microsoft.com/office/drawing/2014/main" id="{FB6167B0-B70B-3447-A54D-B8B111132200}"/>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479" name="Group 315">
              <a:extLst>
                <a:ext uri="{FF2B5EF4-FFF2-40B4-BE49-F238E27FC236}">
                  <a16:creationId xmlns:a16="http://schemas.microsoft.com/office/drawing/2014/main" id="{11A0CC4F-B1EC-F843-94C3-30E2100BD5E6}"/>
                </a:ext>
              </a:extLst>
            </p:cNvPr>
            <p:cNvGrpSpPr>
              <a:grpSpLocks/>
            </p:cNvGrpSpPr>
            <p:nvPr/>
          </p:nvGrpSpPr>
          <p:grpSpPr bwMode="auto">
            <a:xfrm>
              <a:off x="672" y="1824"/>
              <a:ext cx="144" cy="240"/>
              <a:chOff x="576" y="1728"/>
              <a:chExt cx="144" cy="240"/>
            </a:xfrm>
          </p:grpSpPr>
          <p:sp>
            <p:nvSpPr>
              <p:cNvPr id="43500" name="Oval 316">
                <a:extLst>
                  <a:ext uri="{FF2B5EF4-FFF2-40B4-BE49-F238E27FC236}">
                    <a16:creationId xmlns:a16="http://schemas.microsoft.com/office/drawing/2014/main" id="{48CC4010-FB8A-6C44-8892-0280C84DE3F4}"/>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01" name="Oval 317">
                <a:extLst>
                  <a:ext uri="{FF2B5EF4-FFF2-40B4-BE49-F238E27FC236}">
                    <a16:creationId xmlns:a16="http://schemas.microsoft.com/office/drawing/2014/main" id="{4895D364-0163-C345-B32F-2C6A9ED75ABD}"/>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02" name="Oval 318">
                <a:extLst>
                  <a:ext uri="{FF2B5EF4-FFF2-40B4-BE49-F238E27FC236}">
                    <a16:creationId xmlns:a16="http://schemas.microsoft.com/office/drawing/2014/main" id="{A7066E69-2970-3C45-8502-3F50CC56A913}"/>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03" name="Oval 319">
                <a:extLst>
                  <a:ext uri="{FF2B5EF4-FFF2-40B4-BE49-F238E27FC236}">
                    <a16:creationId xmlns:a16="http://schemas.microsoft.com/office/drawing/2014/main" id="{E08783C1-3CAD-1740-99AF-A70560CDB3B8}"/>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480" name="Group 320">
              <a:extLst>
                <a:ext uri="{FF2B5EF4-FFF2-40B4-BE49-F238E27FC236}">
                  <a16:creationId xmlns:a16="http://schemas.microsoft.com/office/drawing/2014/main" id="{ACFD3330-716B-614C-A92A-CC6DF42E7544}"/>
                </a:ext>
              </a:extLst>
            </p:cNvPr>
            <p:cNvGrpSpPr>
              <a:grpSpLocks/>
            </p:cNvGrpSpPr>
            <p:nvPr/>
          </p:nvGrpSpPr>
          <p:grpSpPr bwMode="auto">
            <a:xfrm>
              <a:off x="816" y="1968"/>
              <a:ext cx="144" cy="240"/>
              <a:chOff x="576" y="1728"/>
              <a:chExt cx="144" cy="240"/>
            </a:xfrm>
          </p:grpSpPr>
          <p:sp>
            <p:nvSpPr>
              <p:cNvPr id="43496" name="Oval 321">
                <a:extLst>
                  <a:ext uri="{FF2B5EF4-FFF2-40B4-BE49-F238E27FC236}">
                    <a16:creationId xmlns:a16="http://schemas.microsoft.com/office/drawing/2014/main" id="{C12F043D-0AC8-0846-8B75-D29D87C6559E}"/>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97" name="Oval 322">
                <a:extLst>
                  <a:ext uri="{FF2B5EF4-FFF2-40B4-BE49-F238E27FC236}">
                    <a16:creationId xmlns:a16="http://schemas.microsoft.com/office/drawing/2014/main" id="{1AAC354D-0250-F640-AA40-97B8D3B38D18}"/>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98" name="Oval 323">
                <a:extLst>
                  <a:ext uri="{FF2B5EF4-FFF2-40B4-BE49-F238E27FC236}">
                    <a16:creationId xmlns:a16="http://schemas.microsoft.com/office/drawing/2014/main" id="{BD9B70A1-1682-E147-97B7-555E2AE185E0}"/>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99" name="Oval 324">
                <a:extLst>
                  <a:ext uri="{FF2B5EF4-FFF2-40B4-BE49-F238E27FC236}">
                    <a16:creationId xmlns:a16="http://schemas.microsoft.com/office/drawing/2014/main" id="{A8A99739-A6F2-1843-9344-A1E9EDDD6E73}"/>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481" name="Group 325">
              <a:extLst>
                <a:ext uri="{FF2B5EF4-FFF2-40B4-BE49-F238E27FC236}">
                  <a16:creationId xmlns:a16="http://schemas.microsoft.com/office/drawing/2014/main" id="{774992BE-1170-A24F-BBBF-B1F84649712E}"/>
                </a:ext>
              </a:extLst>
            </p:cNvPr>
            <p:cNvGrpSpPr>
              <a:grpSpLocks/>
            </p:cNvGrpSpPr>
            <p:nvPr/>
          </p:nvGrpSpPr>
          <p:grpSpPr bwMode="auto">
            <a:xfrm>
              <a:off x="528" y="1920"/>
              <a:ext cx="144" cy="240"/>
              <a:chOff x="576" y="1728"/>
              <a:chExt cx="144" cy="240"/>
            </a:xfrm>
          </p:grpSpPr>
          <p:sp>
            <p:nvSpPr>
              <p:cNvPr id="43492" name="Oval 326">
                <a:extLst>
                  <a:ext uri="{FF2B5EF4-FFF2-40B4-BE49-F238E27FC236}">
                    <a16:creationId xmlns:a16="http://schemas.microsoft.com/office/drawing/2014/main" id="{1227AACF-41DD-5B42-8E9A-87FB01650168}"/>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93" name="Oval 327">
                <a:extLst>
                  <a:ext uri="{FF2B5EF4-FFF2-40B4-BE49-F238E27FC236}">
                    <a16:creationId xmlns:a16="http://schemas.microsoft.com/office/drawing/2014/main" id="{BC2C03C5-E16C-8F4B-B2F6-D6D3B13A7359}"/>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94" name="Oval 328">
                <a:extLst>
                  <a:ext uri="{FF2B5EF4-FFF2-40B4-BE49-F238E27FC236}">
                    <a16:creationId xmlns:a16="http://schemas.microsoft.com/office/drawing/2014/main" id="{6966981D-B27F-F04D-8D63-F4B56DEC071D}"/>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95" name="Oval 329">
                <a:extLst>
                  <a:ext uri="{FF2B5EF4-FFF2-40B4-BE49-F238E27FC236}">
                    <a16:creationId xmlns:a16="http://schemas.microsoft.com/office/drawing/2014/main" id="{990739E4-B468-764C-BE6B-C8AF1841A7C1}"/>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482" name="Group 330">
              <a:extLst>
                <a:ext uri="{FF2B5EF4-FFF2-40B4-BE49-F238E27FC236}">
                  <a16:creationId xmlns:a16="http://schemas.microsoft.com/office/drawing/2014/main" id="{8133AB44-24C8-6946-AA72-B8CB1B0FE30A}"/>
                </a:ext>
              </a:extLst>
            </p:cNvPr>
            <p:cNvGrpSpPr>
              <a:grpSpLocks/>
            </p:cNvGrpSpPr>
            <p:nvPr/>
          </p:nvGrpSpPr>
          <p:grpSpPr bwMode="auto">
            <a:xfrm>
              <a:off x="672" y="1440"/>
              <a:ext cx="144" cy="240"/>
              <a:chOff x="576" y="1728"/>
              <a:chExt cx="144" cy="240"/>
            </a:xfrm>
          </p:grpSpPr>
          <p:sp>
            <p:nvSpPr>
              <p:cNvPr id="43488" name="Oval 331">
                <a:extLst>
                  <a:ext uri="{FF2B5EF4-FFF2-40B4-BE49-F238E27FC236}">
                    <a16:creationId xmlns:a16="http://schemas.microsoft.com/office/drawing/2014/main" id="{D815EADB-200C-F04B-93AA-72D6D5765E3D}"/>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89" name="Oval 332">
                <a:extLst>
                  <a:ext uri="{FF2B5EF4-FFF2-40B4-BE49-F238E27FC236}">
                    <a16:creationId xmlns:a16="http://schemas.microsoft.com/office/drawing/2014/main" id="{7313ED4B-EB77-0F41-977E-E4E81E652C2F}"/>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90" name="Oval 333">
                <a:extLst>
                  <a:ext uri="{FF2B5EF4-FFF2-40B4-BE49-F238E27FC236}">
                    <a16:creationId xmlns:a16="http://schemas.microsoft.com/office/drawing/2014/main" id="{7409A8AF-73D9-054C-A986-338DF6871EFF}"/>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91" name="Oval 334">
                <a:extLst>
                  <a:ext uri="{FF2B5EF4-FFF2-40B4-BE49-F238E27FC236}">
                    <a16:creationId xmlns:a16="http://schemas.microsoft.com/office/drawing/2014/main" id="{E4301CBF-A5B5-1F4B-BB90-F042723109E4}"/>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483" name="Group 335">
              <a:extLst>
                <a:ext uri="{FF2B5EF4-FFF2-40B4-BE49-F238E27FC236}">
                  <a16:creationId xmlns:a16="http://schemas.microsoft.com/office/drawing/2014/main" id="{E7821800-DED9-CB4B-8D1A-4039955BAC91}"/>
                </a:ext>
              </a:extLst>
            </p:cNvPr>
            <p:cNvGrpSpPr>
              <a:grpSpLocks/>
            </p:cNvGrpSpPr>
            <p:nvPr/>
          </p:nvGrpSpPr>
          <p:grpSpPr bwMode="auto">
            <a:xfrm>
              <a:off x="624" y="2256"/>
              <a:ext cx="144" cy="240"/>
              <a:chOff x="576" y="1728"/>
              <a:chExt cx="144" cy="240"/>
            </a:xfrm>
          </p:grpSpPr>
          <p:sp>
            <p:nvSpPr>
              <p:cNvPr id="43484" name="Oval 336">
                <a:extLst>
                  <a:ext uri="{FF2B5EF4-FFF2-40B4-BE49-F238E27FC236}">
                    <a16:creationId xmlns:a16="http://schemas.microsoft.com/office/drawing/2014/main" id="{52B0DE73-4A10-1845-B941-3131BB54F441}"/>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85" name="Oval 337">
                <a:extLst>
                  <a:ext uri="{FF2B5EF4-FFF2-40B4-BE49-F238E27FC236}">
                    <a16:creationId xmlns:a16="http://schemas.microsoft.com/office/drawing/2014/main" id="{1CEE8EDD-4AE2-394F-82BA-FBC50DA93085}"/>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86" name="Oval 338">
                <a:extLst>
                  <a:ext uri="{FF2B5EF4-FFF2-40B4-BE49-F238E27FC236}">
                    <a16:creationId xmlns:a16="http://schemas.microsoft.com/office/drawing/2014/main" id="{CEF7AE11-6600-3746-AB00-428AE60694CF}"/>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87" name="Oval 339">
                <a:extLst>
                  <a:ext uri="{FF2B5EF4-FFF2-40B4-BE49-F238E27FC236}">
                    <a16:creationId xmlns:a16="http://schemas.microsoft.com/office/drawing/2014/main" id="{BB316807-B729-D74F-8202-F98131F72AC7}"/>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sp>
        <p:nvSpPr>
          <p:cNvPr id="43019" name="Line 340">
            <a:extLst>
              <a:ext uri="{FF2B5EF4-FFF2-40B4-BE49-F238E27FC236}">
                <a16:creationId xmlns:a16="http://schemas.microsoft.com/office/drawing/2014/main" id="{D056368B-5F06-D943-AD76-B5C57B5DE81A}"/>
              </a:ext>
            </a:extLst>
          </p:cNvPr>
          <p:cNvSpPr>
            <a:spLocks noChangeShapeType="1"/>
          </p:cNvSpPr>
          <p:nvPr/>
        </p:nvSpPr>
        <p:spPr bwMode="auto">
          <a:xfrm>
            <a:off x="6172200" y="2743200"/>
            <a:ext cx="762000"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3020" name="Line 341">
            <a:extLst>
              <a:ext uri="{FF2B5EF4-FFF2-40B4-BE49-F238E27FC236}">
                <a16:creationId xmlns:a16="http://schemas.microsoft.com/office/drawing/2014/main" id="{FD0A1600-1DAF-8548-B5CF-092081386B15}"/>
              </a:ext>
            </a:extLst>
          </p:cNvPr>
          <p:cNvSpPr>
            <a:spLocks noChangeShapeType="1"/>
          </p:cNvSpPr>
          <p:nvPr/>
        </p:nvSpPr>
        <p:spPr bwMode="auto">
          <a:xfrm flipH="1">
            <a:off x="7239000" y="2743200"/>
            <a:ext cx="762000"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nvGrpSpPr>
          <p:cNvPr id="43021" name="Group 1">
            <a:extLst>
              <a:ext uri="{FF2B5EF4-FFF2-40B4-BE49-F238E27FC236}">
                <a16:creationId xmlns:a16="http://schemas.microsoft.com/office/drawing/2014/main" id="{DE8D0D1F-AECA-B649-933A-9794F5FD162D}"/>
              </a:ext>
            </a:extLst>
          </p:cNvPr>
          <p:cNvGrpSpPr>
            <a:grpSpLocks/>
          </p:cNvGrpSpPr>
          <p:nvPr/>
        </p:nvGrpSpPr>
        <p:grpSpPr bwMode="auto">
          <a:xfrm>
            <a:off x="5867400" y="3733800"/>
            <a:ext cx="2209800" cy="1676400"/>
            <a:chOff x="5181600" y="3733800"/>
            <a:chExt cx="2209800" cy="1676400"/>
          </a:xfrm>
        </p:grpSpPr>
        <p:sp>
          <p:nvSpPr>
            <p:cNvPr id="43028" name="Rectangle 2">
              <a:extLst>
                <a:ext uri="{FF2B5EF4-FFF2-40B4-BE49-F238E27FC236}">
                  <a16:creationId xmlns:a16="http://schemas.microsoft.com/office/drawing/2014/main" id="{8E90B64F-6D09-6F4A-AAAB-8157B0C0B291}"/>
                </a:ext>
              </a:extLst>
            </p:cNvPr>
            <p:cNvSpPr>
              <a:spLocks noChangeArrowheads="1"/>
            </p:cNvSpPr>
            <p:nvPr/>
          </p:nvSpPr>
          <p:spPr bwMode="auto">
            <a:xfrm>
              <a:off x="5410200" y="3733800"/>
              <a:ext cx="1752600" cy="1676400"/>
            </a:xfrm>
            <a:prstGeom prst="rect">
              <a:avLst/>
            </a:prstGeom>
            <a:solidFill>
              <a:srgbClr val="EFD801"/>
            </a:solidFill>
            <a:ln w="9525">
              <a:solidFill>
                <a:schemeClr val="tx1"/>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29" name="Oval 342">
              <a:extLst>
                <a:ext uri="{FF2B5EF4-FFF2-40B4-BE49-F238E27FC236}">
                  <a16:creationId xmlns:a16="http://schemas.microsoft.com/office/drawing/2014/main" id="{157B710E-6D21-074F-BAA1-28D8959E68EA}"/>
                </a:ext>
              </a:extLst>
            </p:cNvPr>
            <p:cNvSpPr>
              <a:spLocks noChangeArrowheads="1"/>
            </p:cNvSpPr>
            <p:nvPr/>
          </p:nvSpPr>
          <p:spPr bwMode="auto">
            <a:xfrm>
              <a:off x="7010400" y="3733800"/>
              <a:ext cx="381000" cy="1676400"/>
            </a:xfrm>
            <a:prstGeom prst="ellipse">
              <a:avLst/>
            </a:prstGeom>
            <a:solidFill>
              <a:srgbClr val="EFD801"/>
            </a:solidFill>
            <a:ln w="9525">
              <a:solidFill>
                <a:srgbClr val="EFD80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30" name="Oval 343">
              <a:extLst>
                <a:ext uri="{FF2B5EF4-FFF2-40B4-BE49-F238E27FC236}">
                  <a16:creationId xmlns:a16="http://schemas.microsoft.com/office/drawing/2014/main" id="{6855153C-3D9B-BD4C-B775-4EB82C9A5F68}"/>
                </a:ext>
              </a:extLst>
            </p:cNvPr>
            <p:cNvSpPr>
              <a:spLocks noChangeArrowheads="1"/>
            </p:cNvSpPr>
            <p:nvPr/>
          </p:nvSpPr>
          <p:spPr bwMode="auto">
            <a:xfrm>
              <a:off x="7137400" y="3886200"/>
              <a:ext cx="127000" cy="38100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31" name="Oval 344">
              <a:extLst>
                <a:ext uri="{FF2B5EF4-FFF2-40B4-BE49-F238E27FC236}">
                  <a16:creationId xmlns:a16="http://schemas.microsoft.com/office/drawing/2014/main" id="{1260311E-70F1-2C4F-ABBB-5BF8E85B832B}"/>
                </a:ext>
              </a:extLst>
            </p:cNvPr>
            <p:cNvSpPr>
              <a:spLocks noChangeArrowheads="1"/>
            </p:cNvSpPr>
            <p:nvPr/>
          </p:nvSpPr>
          <p:spPr bwMode="auto">
            <a:xfrm>
              <a:off x="7180263" y="3962400"/>
              <a:ext cx="41275" cy="76200"/>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32" name="Oval 345">
              <a:extLst>
                <a:ext uri="{FF2B5EF4-FFF2-40B4-BE49-F238E27FC236}">
                  <a16:creationId xmlns:a16="http://schemas.microsoft.com/office/drawing/2014/main" id="{F54A5279-499A-884C-BD3F-380E760DEAC4}"/>
                </a:ext>
              </a:extLst>
            </p:cNvPr>
            <p:cNvSpPr>
              <a:spLocks noChangeArrowheads="1"/>
            </p:cNvSpPr>
            <p:nvPr/>
          </p:nvSpPr>
          <p:spPr bwMode="auto">
            <a:xfrm>
              <a:off x="7137400" y="4114800"/>
              <a:ext cx="42863"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33" name="Oval 346">
              <a:extLst>
                <a:ext uri="{FF2B5EF4-FFF2-40B4-BE49-F238E27FC236}">
                  <a16:creationId xmlns:a16="http://schemas.microsoft.com/office/drawing/2014/main" id="{22382339-CDB5-894E-B5DB-45192E783606}"/>
                </a:ext>
              </a:extLst>
            </p:cNvPr>
            <p:cNvSpPr>
              <a:spLocks noChangeArrowheads="1"/>
            </p:cNvSpPr>
            <p:nvPr/>
          </p:nvSpPr>
          <p:spPr bwMode="auto">
            <a:xfrm>
              <a:off x="7221538" y="4038600"/>
              <a:ext cx="42862"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nvGrpSpPr>
            <p:cNvPr id="43034" name="Group 347">
              <a:extLst>
                <a:ext uri="{FF2B5EF4-FFF2-40B4-BE49-F238E27FC236}">
                  <a16:creationId xmlns:a16="http://schemas.microsoft.com/office/drawing/2014/main" id="{C4D0E40A-8E8F-7145-A367-E04E5E465D48}"/>
                </a:ext>
              </a:extLst>
            </p:cNvPr>
            <p:cNvGrpSpPr>
              <a:grpSpLocks/>
            </p:cNvGrpSpPr>
            <p:nvPr/>
          </p:nvGrpSpPr>
          <p:grpSpPr bwMode="auto">
            <a:xfrm>
              <a:off x="7053263" y="4191000"/>
              <a:ext cx="127000" cy="381000"/>
              <a:chOff x="576" y="1728"/>
              <a:chExt cx="144" cy="240"/>
            </a:xfrm>
          </p:grpSpPr>
          <p:sp>
            <p:nvSpPr>
              <p:cNvPr id="43459" name="Oval 348">
                <a:extLst>
                  <a:ext uri="{FF2B5EF4-FFF2-40B4-BE49-F238E27FC236}">
                    <a16:creationId xmlns:a16="http://schemas.microsoft.com/office/drawing/2014/main" id="{82E47655-5027-6F4E-A38D-7F5EF82C33F8}"/>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60" name="Oval 349">
                <a:extLst>
                  <a:ext uri="{FF2B5EF4-FFF2-40B4-BE49-F238E27FC236}">
                    <a16:creationId xmlns:a16="http://schemas.microsoft.com/office/drawing/2014/main" id="{C58646E0-7235-004F-AB15-9965B99DDC2F}"/>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61" name="Oval 350">
                <a:extLst>
                  <a:ext uri="{FF2B5EF4-FFF2-40B4-BE49-F238E27FC236}">
                    <a16:creationId xmlns:a16="http://schemas.microsoft.com/office/drawing/2014/main" id="{D1DAE924-53F5-CA49-A08E-479B712E5B75}"/>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62" name="Oval 351">
                <a:extLst>
                  <a:ext uri="{FF2B5EF4-FFF2-40B4-BE49-F238E27FC236}">
                    <a16:creationId xmlns:a16="http://schemas.microsoft.com/office/drawing/2014/main" id="{A99E4385-6437-A543-84DB-9272C8451C8E}"/>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sp>
          <p:nvSpPr>
            <p:cNvPr id="43035" name="Oval 352">
              <a:extLst>
                <a:ext uri="{FF2B5EF4-FFF2-40B4-BE49-F238E27FC236}">
                  <a16:creationId xmlns:a16="http://schemas.microsoft.com/office/drawing/2014/main" id="{DDA180A3-C982-454A-A0DA-4110E892B8C6}"/>
                </a:ext>
              </a:extLst>
            </p:cNvPr>
            <p:cNvSpPr>
              <a:spLocks noChangeArrowheads="1"/>
            </p:cNvSpPr>
            <p:nvPr/>
          </p:nvSpPr>
          <p:spPr bwMode="auto">
            <a:xfrm>
              <a:off x="7264400" y="4267200"/>
              <a:ext cx="127000" cy="30480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36" name="Oval 353">
              <a:extLst>
                <a:ext uri="{FF2B5EF4-FFF2-40B4-BE49-F238E27FC236}">
                  <a16:creationId xmlns:a16="http://schemas.microsoft.com/office/drawing/2014/main" id="{95D97E4E-7866-3149-BFA1-B86523DE8114}"/>
                </a:ext>
              </a:extLst>
            </p:cNvPr>
            <p:cNvSpPr>
              <a:spLocks noChangeArrowheads="1"/>
            </p:cNvSpPr>
            <p:nvPr/>
          </p:nvSpPr>
          <p:spPr bwMode="auto">
            <a:xfrm>
              <a:off x="7307263" y="4343400"/>
              <a:ext cx="41275" cy="76200"/>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37" name="Oval 354">
              <a:extLst>
                <a:ext uri="{FF2B5EF4-FFF2-40B4-BE49-F238E27FC236}">
                  <a16:creationId xmlns:a16="http://schemas.microsoft.com/office/drawing/2014/main" id="{35381078-0359-6F40-82B5-CEA354991C73}"/>
                </a:ext>
              </a:extLst>
            </p:cNvPr>
            <p:cNvSpPr>
              <a:spLocks noChangeArrowheads="1"/>
            </p:cNvSpPr>
            <p:nvPr/>
          </p:nvSpPr>
          <p:spPr bwMode="auto">
            <a:xfrm>
              <a:off x="7307263" y="4495800"/>
              <a:ext cx="41275"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38" name="Oval 355">
              <a:extLst>
                <a:ext uri="{FF2B5EF4-FFF2-40B4-BE49-F238E27FC236}">
                  <a16:creationId xmlns:a16="http://schemas.microsoft.com/office/drawing/2014/main" id="{46E444B2-1AFD-344E-BBEF-1C953AE4EA28}"/>
                </a:ext>
              </a:extLst>
            </p:cNvPr>
            <p:cNvSpPr>
              <a:spLocks noChangeArrowheads="1"/>
            </p:cNvSpPr>
            <p:nvPr/>
          </p:nvSpPr>
          <p:spPr bwMode="auto">
            <a:xfrm>
              <a:off x="7348538" y="4419600"/>
              <a:ext cx="42862"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nvGrpSpPr>
            <p:cNvPr id="43039" name="Group 356">
              <a:extLst>
                <a:ext uri="{FF2B5EF4-FFF2-40B4-BE49-F238E27FC236}">
                  <a16:creationId xmlns:a16="http://schemas.microsoft.com/office/drawing/2014/main" id="{BE4BC75B-5447-6844-9225-2B9B2AF2A70A}"/>
                </a:ext>
              </a:extLst>
            </p:cNvPr>
            <p:cNvGrpSpPr>
              <a:grpSpLocks/>
            </p:cNvGrpSpPr>
            <p:nvPr/>
          </p:nvGrpSpPr>
          <p:grpSpPr bwMode="auto">
            <a:xfrm>
              <a:off x="7180263" y="4495800"/>
              <a:ext cx="127000" cy="381000"/>
              <a:chOff x="576" y="1728"/>
              <a:chExt cx="144" cy="240"/>
            </a:xfrm>
          </p:grpSpPr>
          <p:sp>
            <p:nvSpPr>
              <p:cNvPr id="43455" name="Oval 357">
                <a:extLst>
                  <a:ext uri="{FF2B5EF4-FFF2-40B4-BE49-F238E27FC236}">
                    <a16:creationId xmlns:a16="http://schemas.microsoft.com/office/drawing/2014/main" id="{A8AB8A8A-D073-5246-B72E-3BBE98F38B03}"/>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56" name="Oval 358">
                <a:extLst>
                  <a:ext uri="{FF2B5EF4-FFF2-40B4-BE49-F238E27FC236}">
                    <a16:creationId xmlns:a16="http://schemas.microsoft.com/office/drawing/2014/main" id="{C0DE44AD-BAE3-444D-8FE5-8A5B4AD71AC4}"/>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57" name="Oval 359">
                <a:extLst>
                  <a:ext uri="{FF2B5EF4-FFF2-40B4-BE49-F238E27FC236}">
                    <a16:creationId xmlns:a16="http://schemas.microsoft.com/office/drawing/2014/main" id="{6A244300-D767-8E46-8878-06AD7A1ADCB2}"/>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58" name="Oval 360">
                <a:extLst>
                  <a:ext uri="{FF2B5EF4-FFF2-40B4-BE49-F238E27FC236}">
                    <a16:creationId xmlns:a16="http://schemas.microsoft.com/office/drawing/2014/main" id="{C56BE493-508B-504A-9CA0-D4EC8AF6D54B}"/>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040" name="Group 361">
              <a:extLst>
                <a:ext uri="{FF2B5EF4-FFF2-40B4-BE49-F238E27FC236}">
                  <a16:creationId xmlns:a16="http://schemas.microsoft.com/office/drawing/2014/main" id="{F42F2090-EB9B-7341-AC49-87DBE0ADC5DD}"/>
                </a:ext>
              </a:extLst>
            </p:cNvPr>
            <p:cNvGrpSpPr>
              <a:grpSpLocks/>
            </p:cNvGrpSpPr>
            <p:nvPr/>
          </p:nvGrpSpPr>
          <p:grpSpPr bwMode="auto">
            <a:xfrm>
              <a:off x="7053263" y="3962400"/>
              <a:ext cx="127000" cy="381000"/>
              <a:chOff x="576" y="1728"/>
              <a:chExt cx="144" cy="240"/>
            </a:xfrm>
          </p:grpSpPr>
          <p:sp>
            <p:nvSpPr>
              <p:cNvPr id="43451" name="Oval 362">
                <a:extLst>
                  <a:ext uri="{FF2B5EF4-FFF2-40B4-BE49-F238E27FC236}">
                    <a16:creationId xmlns:a16="http://schemas.microsoft.com/office/drawing/2014/main" id="{049FAFC9-B127-5D4F-AE3E-AB081F6C4D46}"/>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52" name="Oval 363">
                <a:extLst>
                  <a:ext uri="{FF2B5EF4-FFF2-40B4-BE49-F238E27FC236}">
                    <a16:creationId xmlns:a16="http://schemas.microsoft.com/office/drawing/2014/main" id="{45234564-AC88-8F4E-9D42-D09619A8CC03}"/>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53" name="Oval 364">
                <a:extLst>
                  <a:ext uri="{FF2B5EF4-FFF2-40B4-BE49-F238E27FC236}">
                    <a16:creationId xmlns:a16="http://schemas.microsoft.com/office/drawing/2014/main" id="{CBF797B4-095D-6B4C-94BA-B20AFF6A3247}"/>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54" name="Oval 365">
                <a:extLst>
                  <a:ext uri="{FF2B5EF4-FFF2-40B4-BE49-F238E27FC236}">
                    <a16:creationId xmlns:a16="http://schemas.microsoft.com/office/drawing/2014/main" id="{38348B79-6288-F84D-A0AE-638DBFD07EEA}"/>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041" name="Group 366">
              <a:extLst>
                <a:ext uri="{FF2B5EF4-FFF2-40B4-BE49-F238E27FC236}">
                  <a16:creationId xmlns:a16="http://schemas.microsoft.com/office/drawing/2014/main" id="{4924C75F-0540-B54F-809F-D9EFC701D93E}"/>
                </a:ext>
              </a:extLst>
            </p:cNvPr>
            <p:cNvGrpSpPr>
              <a:grpSpLocks/>
            </p:cNvGrpSpPr>
            <p:nvPr/>
          </p:nvGrpSpPr>
          <p:grpSpPr bwMode="auto">
            <a:xfrm>
              <a:off x="7221538" y="4876800"/>
              <a:ext cx="127000" cy="381000"/>
              <a:chOff x="576" y="1728"/>
              <a:chExt cx="144" cy="240"/>
            </a:xfrm>
          </p:grpSpPr>
          <p:sp>
            <p:nvSpPr>
              <p:cNvPr id="43447" name="Oval 367">
                <a:extLst>
                  <a:ext uri="{FF2B5EF4-FFF2-40B4-BE49-F238E27FC236}">
                    <a16:creationId xmlns:a16="http://schemas.microsoft.com/office/drawing/2014/main" id="{3BEC1696-E956-124E-BA04-4DA845618DDE}"/>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48" name="Oval 368">
                <a:extLst>
                  <a:ext uri="{FF2B5EF4-FFF2-40B4-BE49-F238E27FC236}">
                    <a16:creationId xmlns:a16="http://schemas.microsoft.com/office/drawing/2014/main" id="{2CD9A620-D85B-7448-ACD9-59E5C4EF0941}"/>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49" name="Oval 369">
                <a:extLst>
                  <a:ext uri="{FF2B5EF4-FFF2-40B4-BE49-F238E27FC236}">
                    <a16:creationId xmlns:a16="http://schemas.microsoft.com/office/drawing/2014/main" id="{4B8BF4CD-F508-E84A-9F7A-D8C394B936AF}"/>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50" name="Oval 370">
                <a:extLst>
                  <a:ext uri="{FF2B5EF4-FFF2-40B4-BE49-F238E27FC236}">
                    <a16:creationId xmlns:a16="http://schemas.microsoft.com/office/drawing/2014/main" id="{78430B9A-CF62-0845-BBE5-7A4A313D717C}"/>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042" name="Group 371">
              <a:extLst>
                <a:ext uri="{FF2B5EF4-FFF2-40B4-BE49-F238E27FC236}">
                  <a16:creationId xmlns:a16="http://schemas.microsoft.com/office/drawing/2014/main" id="{053DEA2C-6F62-A941-9E43-070B8D8AEBDF}"/>
                </a:ext>
              </a:extLst>
            </p:cNvPr>
            <p:cNvGrpSpPr>
              <a:grpSpLocks/>
            </p:cNvGrpSpPr>
            <p:nvPr/>
          </p:nvGrpSpPr>
          <p:grpSpPr bwMode="auto">
            <a:xfrm>
              <a:off x="7137400" y="4876800"/>
              <a:ext cx="127000" cy="381000"/>
              <a:chOff x="576" y="1728"/>
              <a:chExt cx="144" cy="240"/>
            </a:xfrm>
          </p:grpSpPr>
          <p:sp>
            <p:nvSpPr>
              <p:cNvPr id="43443" name="Oval 372">
                <a:extLst>
                  <a:ext uri="{FF2B5EF4-FFF2-40B4-BE49-F238E27FC236}">
                    <a16:creationId xmlns:a16="http://schemas.microsoft.com/office/drawing/2014/main" id="{AA301EB7-2A18-4A4E-8C2E-5C201B9942A1}"/>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44" name="Oval 373">
                <a:extLst>
                  <a:ext uri="{FF2B5EF4-FFF2-40B4-BE49-F238E27FC236}">
                    <a16:creationId xmlns:a16="http://schemas.microsoft.com/office/drawing/2014/main" id="{60E1C778-B733-D74A-A55F-65933AC91B27}"/>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45" name="Oval 374">
                <a:extLst>
                  <a:ext uri="{FF2B5EF4-FFF2-40B4-BE49-F238E27FC236}">
                    <a16:creationId xmlns:a16="http://schemas.microsoft.com/office/drawing/2014/main" id="{E41BE322-F22C-D340-B173-6C8314F8D7EF}"/>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46" name="Oval 375">
                <a:extLst>
                  <a:ext uri="{FF2B5EF4-FFF2-40B4-BE49-F238E27FC236}">
                    <a16:creationId xmlns:a16="http://schemas.microsoft.com/office/drawing/2014/main" id="{F686CBCA-681E-2E47-8502-93781487B639}"/>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043" name="Group 376">
              <a:extLst>
                <a:ext uri="{FF2B5EF4-FFF2-40B4-BE49-F238E27FC236}">
                  <a16:creationId xmlns:a16="http://schemas.microsoft.com/office/drawing/2014/main" id="{88BA9F75-406F-0247-AECA-4C815A72A3CF}"/>
                </a:ext>
              </a:extLst>
            </p:cNvPr>
            <p:cNvGrpSpPr>
              <a:grpSpLocks/>
            </p:cNvGrpSpPr>
            <p:nvPr/>
          </p:nvGrpSpPr>
          <p:grpSpPr bwMode="auto">
            <a:xfrm>
              <a:off x="7053263" y="4648200"/>
              <a:ext cx="127000" cy="381000"/>
              <a:chOff x="576" y="1728"/>
              <a:chExt cx="144" cy="240"/>
            </a:xfrm>
          </p:grpSpPr>
          <p:sp>
            <p:nvSpPr>
              <p:cNvPr id="43439" name="Oval 377">
                <a:extLst>
                  <a:ext uri="{FF2B5EF4-FFF2-40B4-BE49-F238E27FC236}">
                    <a16:creationId xmlns:a16="http://schemas.microsoft.com/office/drawing/2014/main" id="{D6D416DD-DBF8-AF4C-8161-98B580FA4F83}"/>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40" name="Oval 378">
                <a:extLst>
                  <a:ext uri="{FF2B5EF4-FFF2-40B4-BE49-F238E27FC236}">
                    <a16:creationId xmlns:a16="http://schemas.microsoft.com/office/drawing/2014/main" id="{744561D2-A490-0D4E-A7EC-F61F05A6E38E}"/>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41" name="Oval 379">
                <a:extLst>
                  <a:ext uri="{FF2B5EF4-FFF2-40B4-BE49-F238E27FC236}">
                    <a16:creationId xmlns:a16="http://schemas.microsoft.com/office/drawing/2014/main" id="{54B5E83F-4B8B-7F42-8F79-872B542589E1}"/>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42" name="Oval 380">
                <a:extLst>
                  <a:ext uri="{FF2B5EF4-FFF2-40B4-BE49-F238E27FC236}">
                    <a16:creationId xmlns:a16="http://schemas.microsoft.com/office/drawing/2014/main" id="{896D156C-0C8A-5540-9D8F-7DB34AFA4E06}"/>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044" name="Group 381">
              <a:extLst>
                <a:ext uri="{FF2B5EF4-FFF2-40B4-BE49-F238E27FC236}">
                  <a16:creationId xmlns:a16="http://schemas.microsoft.com/office/drawing/2014/main" id="{F7681001-9F59-2D42-8391-04C16E6AC130}"/>
                </a:ext>
              </a:extLst>
            </p:cNvPr>
            <p:cNvGrpSpPr>
              <a:grpSpLocks/>
            </p:cNvGrpSpPr>
            <p:nvPr/>
          </p:nvGrpSpPr>
          <p:grpSpPr bwMode="auto">
            <a:xfrm>
              <a:off x="7221538" y="3962400"/>
              <a:ext cx="127000" cy="381000"/>
              <a:chOff x="576" y="1728"/>
              <a:chExt cx="144" cy="240"/>
            </a:xfrm>
          </p:grpSpPr>
          <p:sp>
            <p:nvSpPr>
              <p:cNvPr id="43435" name="Oval 382">
                <a:extLst>
                  <a:ext uri="{FF2B5EF4-FFF2-40B4-BE49-F238E27FC236}">
                    <a16:creationId xmlns:a16="http://schemas.microsoft.com/office/drawing/2014/main" id="{82911CF5-129C-7A4E-876B-9498CA6ED0DE}"/>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36" name="Oval 383">
                <a:extLst>
                  <a:ext uri="{FF2B5EF4-FFF2-40B4-BE49-F238E27FC236}">
                    <a16:creationId xmlns:a16="http://schemas.microsoft.com/office/drawing/2014/main" id="{1059E388-C711-D242-A219-DE6C22E33C71}"/>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37" name="Oval 384">
                <a:extLst>
                  <a:ext uri="{FF2B5EF4-FFF2-40B4-BE49-F238E27FC236}">
                    <a16:creationId xmlns:a16="http://schemas.microsoft.com/office/drawing/2014/main" id="{23FD5E30-E0F6-8845-AC29-D5F7208775B8}"/>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38" name="Oval 385">
                <a:extLst>
                  <a:ext uri="{FF2B5EF4-FFF2-40B4-BE49-F238E27FC236}">
                    <a16:creationId xmlns:a16="http://schemas.microsoft.com/office/drawing/2014/main" id="{300D2F18-629C-9A4A-BF29-53B8AF6CE4EE}"/>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045" name="Group 386">
              <a:extLst>
                <a:ext uri="{FF2B5EF4-FFF2-40B4-BE49-F238E27FC236}">
                  <a16:creationId xmlns:a16="http://schemas.microsoft.com/office/drawing/2014/main" id="{244B9F5C-2F8B-5646-8BA3-5D3DD3EA209D}"/>
                </a:ext>
              </a:extLst>
            </p:cNvPr>
            <p:cNvGrpSpPr>
              <a:grpSpLocks/>
            </p:cNvGrpSpPr>
            <p:nvPr/>
          </p:nvGrpSpPr>
          <p:grpSpPr bwMode="auto">
            <a:xfrm>
              <a:off x="7137400" y="4343400"/>
              <a:ext cx="127000" cy="381000"/>
              <a:chOff x="576" y="1728"/>
              <a:chExt cx="144" cy="240"/>
            </a:xfrm>
          </p:grpSpPr>
          <p:sp>
            <p:nvSpPr>
              <p:cNvPr id="43431" name="Oval 387">
                <a:extLst>
                  <a:ext uri="{FF2B5EF4-FFF2-40B4-BE49-F238E27FC236}">
                    <a16:creationId xmlns:a16="http://schemas.microsoft.com/office/drawing/2014/main" id="{AFA220F6-9DC9-6F4F-9742-DA9D67462304}"/>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32" name="Oval 388">
                <a:extLst>
                  <a:ext uri="{FF2B5EF4-FFF2-40B4-BE49-F238E27FC236}">
                    <a16:creationId xmlns:a16="http://schemas.microsoft.com/office/drawing/2014/main" id="{DF5CE8BC-98A4-0A4F-BCFA-80E80A7464D0}"/>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33" name="Oval 389">
                <a:extLst>
                  <a:ext uri="{FF2B5EF4-FFF2-40B4-BE49-F238E27FC236}">
                    <a16:creationId xmlns:a16="http://schemas.microsoft.com/office/drawing/2014/main" id="{A1719F32-EABE-3E46-AECF-068AA14AFD30}"/>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34" name="Oval 390">
                <a:extLst>
                  <a:ext uri="{FF2B5EF4-FFF2-40B4-BE49-F238E27FC236}">
                    <a16:creationId xmlns:a16="http://schemas.microsoft.com/office/drawing/2014/main" id="{BCFF7262-69D4-D74A-917F-92F549894CBF}"/>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046" name="Group 391">
              <a:extLst>
                <a:ext uri="{FF2B5EF4-FFF2-40B4-BE49-F238E27FC236}">
                  <a16:creationId xmlns:a16="http://schemas.microsoft.com/office/drawing/2014/main" id="{14C62A27-75BA-4A4A-A134-7F13B5489F90}"/>
                </a:ext>
              </a:extLst>
            </p:cNvPr>
            <p:cNvGrpSpPr>
              <a:grpSpLocks/>
            </p:cNvGrpSpPr>
            <p:nvPr/>
          </p:nvGrpSpPr>
          <p:grpSpPr bwMode="auto">
            <a:xfrm>
              <a:off x="7264400" y="4572000"/>
              <a:ext cx="127000" cy="381000"/>
              <a:chOff x="576" y="1728"/>
              <a:chExt cx="144" cy="240"/>
            </a:xfrm>
          </p:grpSpPr>
          <p:sp>
            <p:nvSpPr>
              <p:cNvPr id="43427" name="Oval 392">
                <a:extLst>
                  <a:ext uri="{FF2B5EF4-FFF2-40B4-BE49-F238E27FC236}">
                    <a16:creationId xmlns:a16="http://schemas.microsoft.com/office/drawing/2014/main" id="{A7E7D435-B509-464E-8A38-6533282656E7}"/>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28" name="Oval 393">
                <a:extLst>
                  <a:ext uri="{FF2B5EF4-FFF2-40B4-BE49-F238E27FC236}">
                    <a16:creationId xmlns:a16="http://schemas.microsoft.com/office/drawing/2014/main" id="{6D1567E7-1AE1-604A-A12D-F1DD17E609ED}"/>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29" name="Oval 394">
                <a:extLst>
                  <a:ext uri="{FF2B5EF4-FFF2-40B4-BE49-F238E27FC236}">
                    <a16:creationId xmlns:a16="http://schemas.microsoft.com/office/drawing/2014/main" id="{CE3DC105-424D-474F-9080-E127FA06C84C}"/>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30" name="Oval 395">
                <a:extLst>
                  <a:ext uri="{FF2B5EF4-FFF2-40B4-BE49-F238E27FC236}">
                    <a16:creationId xmlns:a16="http://schemas.microsoft.com/office/drawing/2014/main" id="{934E58B6-6904-654D-A7D4-663CC967491A}"/>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047" name="Group 396">
              <a:extLst>
                <a:ext uri="{FF2B5EF4-FFF2-40B4-BE49-F238E27FC236}">
                  <a16:creationId xmlns:a16="http://schemas.microsoft.com/office/drawing/2014/main" id="{8843CD73-9241-F146-99E5-5B757DECDF96}"/>
                </a:ext>
              </a:extLst>
            </p:cNvPr>
            <p:cNvGrpSpPr>
              <a:grpSpLocks/>
            </p:cNvGrpSpPr>
            <p:nvPr/>
          </p:nvGrpSpPr>
          <p:grpSpPr bwMode="auto">
            <a:xfrm>
              <a:off x="7010400" y="4495800"/>
              <a:ext cx="127000" cy="381000"/>
              <a:chOff x="576" y="1728"/>
              <a:chExt cx="144" cy="240"/>
            </a:xfrm>
          </p:grpSpPr>
          <p:sp>
            <p:nvSpPr>
              <p:cNvPr id="43423" name="Oval 397">
                <a:extLst>
                  <a:ext uri="{FF2B5EF4-FFF2-40B4-BE49-F238E27FC236}">
                    <a16:creationId xmlns:a16="http://schemas.microsoft.com/office/drawing/2014/main" id="{F5A9B130-51A0-4E4C-B651-51E9B9DD3E37}"/>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24" name="Oval 398">
                <a:extLst>
                  <a:ext uri="{FF2B5EF4-FFF2-40B4-BE49-F238E27FC236}">
                    <a16:creationId xmlns:a16="http://schemas.microsoft.com/office/drawing/2014/main" id="{7FC80A18-0440-3942-BFD3-AD669F68CC3F}"/>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25" name="Oval 399">
                <a:extLst>
                  <a:ext uri="{FF2B5EF4-FFF2-40B4-BE49-F238E27FC236}">
                    <a16:creationId xmlns:a16="http://schemas.microsoft.com/office/drawing/2014/main" id="{949D2A38-A781-5448-94A2-A8A00325AAAC}"/>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26" name="Oval 400">
                <a:extLst>
                  <a:ext uri="{FF2B5EF4-FFF2-40B4-BE49-F238E27FC236}">
                    <a16:creationId xmlns:a16="http://schemas.microsoft.com/office/drawing/2014/main" id="{3AC6A285-C819-6E4D-A6B2-393D6CC30988}"/>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048" name="Group 401">
              <a:extLst>
                <a:ext uri="{FF2B5EF4-FFF2-40B4-BE49-F238E27FC236}">
                  <a16:creationId xmlns:a16="http://schemas.microsoft.com/office/drawing/2014/main" id="{C95921EA-0BA9-284B-BBB5-B35B637B369E}"/>
                </a:ext>
              </a:extLst>
            </p:cNvPr>
            <p:cNvGrpSpPr>
              <a:grpSpLocks/>
            </p:cNvGrpSpPr>
            <p:nvPr/>
          </p:nvGrpSpPr>
          <p:grpSpPr bwMode="auto">
            <a:xfrm>
              <a:off x="7137400" y="3733800"/>
              <a:ext cx="127000" cy="381000"/>
              <a:chOff x="576" y="1728"/>
              <a:chExt cx="144" cy="240"/>
            </a:xfrm>
          </p:grpSpPr>
          <p:sp>
            <p:nvSpPr>
              <p:cNvPr id="43419" name="Oval 402">
                <a:extLst>
                  <a:ext uri="{FF2B5EF4-FFF2-40B4-BE49-F238E27FC236}">
                    <a16:creationId xmlns:a16="http://schemas.microsoft.com/office/drawing/2014/main" id="{C2C7D8F5-6149-8D43-B215-ED079F63F424}"/>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20" name="Oval 403">
                <a:extLst>
                  <a:ext uri="{FF2B5EF4-FFF2-40B4-BE49-F238E27FC236}">
                    <a16:creationId xmlns:a16="http://schemas.microsoft.com/office/drawing/2014/main" id="{9FE37895-858B-A94F-A644-0541CFB126BC}"/>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21" name="Oval 404">
                <a:extLst>
                  <a:ext uri="{FF2B5EF4-FFF2-40B4-BE49-F238E27FC236}">
                    <a16:creationId xmlns:a16="http://schemas.microsoft.com/office/drawing/2014/main" id="{5B9FACE2-862A-154F-A9CD-5FA980525DE8}"/>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22" name="Oval 405">
                <a:extLst>
                  <a:ext uri="{FF2B5EF4-FFF2-40B4-BE49-F238E27FC236}">
                    <a16:creationId xmlns:a16="http://schemas.microsoft.com/office/drawing/2014/main" id="{2A94C1C0-3B19-3742-B238-2DAFD5937418}"/>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049" name="Group 406">
              <a:extLst>
                <a:ext uri="{FF2B5EF4-FFF2-40B4-BE49-F238E27FC236}">
                  <a16:creationId xmlns:a16="http://schemas.microsoft.com/office/drawing/2014/main" id="{22074DBA-C086-C949-85A6-8D5E16016664}"/>
                </a:ext>
              </a:extLst>
            </p:cNvPr>
            <p:cNvGrpSpPr>
              <a:grpSpLocks/>
            </p:cNvGrpSpPr>
            <p:nvPr/>
          </p:nvGrpSpPr>
          <p:grpSpPr bwMode="auto">
            <a:xfrm>
              <a:off x="7094538" y="5029200"/>
              <a:ext cx="127000" cy="381000"/>
              <a:chOff x="576" y="1728"/>
              <a:chExt cx="144" cy="240"/>
            </a:xfrm>
          </p:grpSpPr>
          <p:sp>
            <p:nvSpPr>
              <p:cNvPr id="43415" name="Oval 407">
                <a:extLst>
                  <a:ext uri="{FF2B5EF4-FFF2-40B4-BE49-F238E27FC236}">
                    <a16:creationId xmlns:a16="http://schemas.microsoft.com/office/drawing/2014/main" id="{163375C9-EE01-9946-9CB5-D60CAA59F590}"/>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16" name="Oval 408">
                <a:extLst>
                  <a:ext uri="{FF2B5EF4-FFF2-40B4-BE49-F238E27FC236}">
                    <a16:creationId xmlns:a16="http://schemas.microsoft.com/office/drawing/2014/main" id="{60705699-2F87-C142-8B7A-08C8D32CAD47}"/>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17" name="Oval 409">
                <a:extLst>
                  <a:ext uri="{FF2B5EF4-FFF2-40B4-BE49-F238E27FC236}">
                    <a16:creationId xmlns:a16="http://schemas.microsoft.com/office/drawing/2014/main" id="{8C0BE925-39DA-7441-971F-69160AA9BE1A}"/>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18" name="Oval 410">
                <a:extLst>
                  <a:ext uri="{FF2B5EF4-FFF2-40B4-BE49-F238E27FC236}">
                    <a16:creationId xmlns:a16="http://schemas.microsoft.com/office/drawing/2014/main" id="{1E73B19F-57A4-654A-B711-0476740DD086}"/>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sp>
          <p:nvSpPr>
            <p:cNvPr id="43050" name="Oval 411">
              <a:extLst>
                <a:ext uri="{FF2B5EF4-FFF2-40B4-BE49-F238E27FC236}">
                  <a16:creationId xmlns:a16="http://schemas.microsoft.com/office/drawing/2014/main" id="{6EA59671-7BDA-5B46-986F-D2E808A23927}"/>
                </a:ext>
              </a:extLst>
            </p:cNvPr>
            <p:cNvSpPr>
              <a:spLocks noChangeArrowheads="1"/>
            </p:cNvSpPr>
            <p:nvPr/>
          </p:nvSpPr>
          <p:spPr bwMode="auto">
            <a:xfrm>
              <a:off x="5181600" y="3733800"/>
              <a:ext cx="381000" cy="1676400"/>
            </a:xfrm>
            <a:prstGeom prst="ellipse">
              <a:avLst/>
            </a:prstGeom>
            <a:solidFill>
              <a:srgbClr val="EFD801"/>
            </a:solidFill>
            <a:ln w="9525">
              <a:solidFill>
                <a:srgbClr val="EFD80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51" name="Oval 412">
              <a:extLst>
                <a:ext uri="{FF2B5EF4-FFF2-40B4-BE49-F238E27FC236}">
                  <a16:creationId xmlns:a16="http://schemas.microsoft.com/office/drawing/2014/main" id="{3CCFD494-9A57-3E42-962F-5F7F7925217E}"/>
                </a:ext>
              </a:extLst>
            </p:cNvPr>
            <p:cNvSpPr>
              <a:spLocks noChangeArrowheads="1"/>
            </p:cNvSpPr>
            <p:nvPr/>
          </p:nvSpPr>
          <p:spPr bwMode="auto">
            <a:xfrm>
              <a:off x="5308600" y="3886200"/>
              <a:ext cx="127000" cy="38100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52" name="Oval 413">
              <a:extLst>
                <a:ext uri="{FF2B5EF4-FFF2-40B4-BE49-F238E27FC236}">
                  <a16:creationId xmlns:a16="http://schemas.microsoft.com/office/drawing/2014/main" id="{9495FBD3-B472-C241-BC8B-23E87E6210A1}"/>
                </a:ext>
              </a:extLst>
            </p:cNvPr>
            <p:cNvSpPr>
              <a:spLocks noChangeArrowheads="1"/>
            </p:cNvSpPr>
            <p:nvPr/>
          </p:nvSpPr>
          <p:spPr bwMode="auto">
            <a:xfrm>
              <a:off x="5351463" y="3962400"/>
              <a:ext cx="41275" cy="76200"/>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53" name="Oval 414">
              <a:extLst>
                <a:ext uri="{FF2B5EF4-FFF2-40B4-BE49-F238E27FC236}">
                  <a16:creationId xmlns:a16="http://schemas.microsoft.com/office/drawing/2014/main" id="{2174D0E0-6ECA-DF41-8E77-08ED08253B67}"/>
                </a:ext>
              </a:extLst>
            </p:cNvPr>
            <p:cNvSpPr>
              <a:spLocks noChangeArrowheads="1"/>
            </p:cNvSpPr>
            <p:nvPr/>
          </p:nvSpPr>
          <p:spPr bwMode="auto">
            <a:xfrm>
              <a:off x="5308600" y="4114800"/>
              <a:ext cx="42863"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54" name="Oval 415">
              <a:extLst>
                <a:ext uri="{FF2B5EF4-FFF2-40B4-BE49-F238E27FC236}">
                  <a16:creationId xmlns:a16="http://schemas.microsoft.com/office/drawing/2014/main" id="{62C6F924-E4AA-604B-AE27-51F29D949EED}"/>
                </a:ext>
              </a:extLst>
            </p:cNvPr>
            <p:cNvSpPr>
              <a:spLocks noChangeArrowheads="1"/>
            </p:cNvSpPr>
            <p:nvPr/>
          </p:nvSpPr>
          <p:spPr bwMode="auto">
            <a:xfrm>
              <a:off x="5392738" y="4038600"/>
              <a:ext cx="42862"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nvGrpSpPr>
            <p:cNvPr id="43055" name="Group 416">
              <a:extLst>
                <a:ext uri="{FF2B5EF4-FFF2-40B4-BE49-F238E27FC236}">
                  <a16:creationId xmlns:a16="http://schemas.microsoft.com/office/drawing/2014/main" id="{8999FE71-857B-4441-B27E-F5E0C03C5208}"/>
                </a:ext>
              </a:extLst>
            </p:cNvPr>
            <p:cNvGrpSpPr>
              <a:grpSpLocks/>
            </p:cNvGrpSpPr>
            <p:nvPr/>
          </p:nvGrpSpPr>
          <p:grpSpPr bwMode="auto">
            <a:xfrm>
              <a:off x="5224463" y="4191000"/>
              <a:ext cx="127000" cy="381000"/>
              <a:chOff x="576" y="1728"/>
              <a:chExt cx="144" cy="240"/>
            </a:xfrm>
          </p:grpSpPr>
          <p:sp>
            <p:nvSpPr>
              <p:cNvPr id="43411" name="Oval 417">
                <a:extLst>
                  <a:ext uri="{FF2B5EF4-FFF2-40B4-BE49-F238E27FC236}">
                    <a16:creationId xmlns:a16="http://schemas.microsoft.com/office/drawing/2014/main" id="{9056B6DC-5276-214B-B206-0BFBC2CF075B}"/>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12" name="Oval 418">
                <a:extLst>
                  <a:ext uri="{FF2B5EF4-FFF2-40B4-BE49-F238E27FC236}">
                    <a16:creationId xmlns:a16="http://schemas.microsoft.com/office/drawing/2014/main" id="{72C42D93-74F7-B64E-A5AA-5ECBC2361BE2}"/>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13" name="Oval 419">
                <a:extLst>
                  <a:ext uri="{FF2B5EF4-FFF2-40B4-BE49-F238E27FC236}">
                    <a16:creationId xmlns:a16="http://schemas.microsoft.com/office/drawing/2014/main" id="{CD007A17-31FE-6B4C-BE8B-82A53D5E817B}"/>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14" name="Oval 420">
                <a:extLst>
                  <a:ext uri="{FF2B5EF4-FFF2-40B4-BE49-F238E27FC236}">
                    <a16:creationId xmlns:a16="http://schemas.microsoft.com/office/drawing/2014/main" id="{14FD7A86-5C9C-4447-8EC4-74674A9B5AE4}"/>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sp>
          <p:nvSpPr>
            <p:cNvPr id="43056" name="Oval 421">
              <a:extLst>
                <a:ext uri="{FF2B5EF4-FFF2-40B4-BE49-F238E27FC236}">
                  <a16:creationId xmlns:a16="http://schemas.microsoft.com/office/drawing/2014/main" id="{80360129-82FB-F748-BB4A-521028CFEC13}"/>
                </a:ext>
              </a:extLst>
            </p:cNvPr>
            <p:cNvSpPr>
              <a:spLocks noChangeArrowheads="1"/>
            </p:cNvSpPr>
            <p:nvPr/>
          </p:nvSpPr>
          <p:spPr bwMode="auto">
            <a:xfrm>
              <a:off x="5435600" y="4267200"/>
              <a:ext cx="127000" cy="30480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57" name="Oval 422">
              <a:extLst>
                <a:ext uri="{FF2B5EF4-FFF2-40B4-BE49-F238E27FC236}">
                  <a16:creationId xmlns:a16="http://schemas.microsoft.com/office/drawing/2014/main" id="{91A348A1-7C3D-FC49-8496-14E58E1787ED}"/>
                </a:ext>
              </a:extLst>
            </p:cNvPr>
            <p:cNvSpPr>
              <a:spLocks noChangeArrowheads="1"/>
            </p:cNvSpPr>
            <p:nvPr/>
          </p:nvSpPr>
          <p:spPr bwMode="auto">
            <a:xfrm>
              <a:off x="5478463" y="4343400"/>
              <a:ext cx="41275" cy="76200"/>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58" name="Oval 423">
              <a:extLst>
                <a:ext uri="{FF2B5EF4-FFF2-40B4-BE49-F238E27FC236}">
                  <a16:creationId xmlns:a16="http://schemas.microsoft.com/office/drawing/2014/main" id="{9D208FAA-D83F-AF4C-8524-FDDB296E0622}"/>
                </a:ext>
              </a:extLst>
            </p:cNvPr>
            <p:cNvSpPr>
              <a:spLocks noChangeArrowheads="1"/>
            </p:cNvSpPr>
            <p:nvPr/>
          </p:nvSpPr>
          <p:spPr bwMode="auto">
            <a:xfrm>
              <a:off x="5478463" y="4495800"/>
              <a:ext cx="41275"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59" name="Oval 424">
              <a:extLst>
                <a:ext uri="{FF2B5EF4-FFF2-40B4-BE49-F238E27FC236}">
                  <a16:creationId xmlns:a16="http://schemas.microsoft.com/office/drawing/2014/main" id="{69D4281D-0522-B84B-B14D-24AC367CE836}"/>
                </a:ext>
              </a:extLst>
            </p:cNvPr>
            <p:cNvSpPr>
              <a:spLocks noChangeArrowheads="1"/>
            </p:cNvSpPr>
            <p:nvPr/>
          </p:nvSpPr>
          <p:spPr bwMode="auto">
            <a:xfrm>
              <a:off x="5519738" y="4419600"/>
              <a:ext cx="42862"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nvGrpSpPr>
            <p:cNvPr id="43060" name="Group 425">
              <a:extLst>
                <a:ext uri="{FF2B5EF4-FFF2-40B4-BE49-F238E27FC236}">
                  <a16:creationId xmlns:a16="http://schemas.microsoft.com/office/drawing/2014/main" id="{B9254676-A29F-A140-8BFF-9EC7DBEBE399}"/>
                </a:ext>
              </a:extLst>
            </p:cNvPr>
            <p:cNvGrpSpPr>
              <a:grpSpLocks/>
            </p:cNvGrpSpPr>
            <p:nvPr/>
          </p:nvGrpSpPr>
          <p:grpSpPr bwMode="auto">
            <a:xfrm>
              <a:off x="5351463" y="4495800"/>
              <a:ext cx="127000" cy="381000"/>
              <a:chOff x="576" y="1728"/>
              <a:chExt cx="144" cy="240"/>
            </a:xfrm>
          </p:grpSpPr>
          <p:sp>
            <p:nvSpPr>
              <p:cNvPr id="43407" name="Oval 426">
                <a:extLst>
                  <a:ext uri="{FF2B5EF4-FFF2-40B4-BE49-F238E27FC236}">
                    <a16:creationId xmlns:a16="http://schemas.microsoft.com/office/drawing/2014/main" id="{0A5F5C4D-6B30-3245-A74A-03ED9A79252E}"/>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08" name="Oval 427">
                <a:extLst>
                  <a:ext uri="{FF2B5EF4-FFF2-40B4-BE49-F238E27FC236}">
                    <a16:creationId xmlns:a16="http://schemas.microsoft.com/office/drawing/2014/main" id="{718505BF-410E-7849-AB41-1E41A5E108D8}"/>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09" name="Oval 428">
                <a:extLst>
                  <a:ext uri="{FF2B5EF4-FFF2-40B4-BE49-F238E27FC236}">
                    <a16:creationId xmlns:a16="http://schemas.microsoft.com/office/drawing/2014/main" id="{C2E1C238-9B21-A24C-96CF-030A1ED12A56}"/>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10" name="Oval 429">
                <a:extLst>
                  <a:ext uri="{FF2B5EF4-FFF2-40B4-BE49-F238E27FC236}">
                    <a16:creationId xmlns:a16="http://schemas.microsoft.com/office/drawing/2014/main" id="{037E89B3-FF4C-E54E-9363-84453737FB24}"/>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061" name="Group 430">
              <a:extLst>
                <a:ext uri="{FF2B5EF4-FFF2-40B4-BE49-F238E27FC236}">
                  <a16:creationId xmlns:a16="http://schemas.microsoft.com/office/drawing/2014/main" id="{C84DDA4E-645B-2B4A-9CB2-387C47D6CF4F}"/>
                </a:ext>
              </a:extLst>
            </p:cNvPr>
            <p:cNvGrpSpPr>
              <a:grpSpLocks/>
            </p:cNvGrpSpPr>
            <p:nvPr/>
          </p:nvGrpSpPr>
          <p:grpSpPr bwMode="auto">
            <a:xfrm>
              <a:off x="5224463" y="3962400"/>
              <a:ext cx="127000" cy="381000"/>
              <a:chOff x="576" y="1728"/>
              <a:chExt cx="144" cy="240"/>
            </a:xfrm>
          </p:grpSpPr>
          <p:sp>
            <p:nvSpPr>
              <p:cNvPr id="43403" name="Oval 431">
                <a:extLst>
                  <a:ext uri="{FF2B5EF4-FFF2-40B4-BE49-F238E27FC236}">
                    <a16:creationId xmlns:a16="http://schemas.microsoft.com/office/drawing/2014/main" id="{567C3AA6-F3F8-8348-9E80-18B714E34299}"/>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04" name="Oval 432">
                <a:extLst>
                  <a:ext uri="{FF2B5EF4-FFF2-40B4-BE49-F238E27FC236}">
                    <a16:creationId xmlns:a16="http://schemas.microsoft.com/office/drawing/2014/main" id="{C7CEF61B-EA7A-8A47-927B-449ACB47CA67}"/>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05" name="Oval 433">
                <a:extLst>
                  <a:ext uri="{FF2B5EF4-FFF2-40B4-BE49-F238E27FC236}">
                    <a16:creationId xmlns:a16="http://schemas.microsoft.com/office/drawing/2014/main" id="{E409571A-F273-334B-9AB4-64F9FBA6D40D}"/>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06" name="Oval 434">
                <a:extLst>
                  <a:ext uri="{FF2B5EF4-FFF2-40B4-BE49-F238E27FC236}">
                    <a16:creationId xmlns:a16="http://schemas.microsoft.com/office/drawing/2014/main" id="{4DF903A3-57F2-9B46-A106-70B8934C1702}"/>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062" name="Group 435">
              <a:extLst>
                <a:ext uri="{FF2B5EF4-FFF2-40B4-BE49-F238E27FC236}">
                  <a16:creationId xmlns:a16="http://schemas.microsoft.com/office/drawing/2014/main" id="{59D3B5E6-B124-F648-868A-D854C15C1DBB}"/>
                </a:ext>
              </a:extLst>
            </p:cNvPr>
            <p:cNvGrpSpPr>
              <a:grpSpLocks/>
            </p:cNvGrpSpPr>
            <p:nvPr/>
          </p:nvGrpSpPr>
          <p:grpSpPr bwMode="auto">
            <a:xfrm>
              <a:off x="5392738" y="4876800"/>
              <a:ext cx="127000" cy="381000"/>
              <a:chOff x="576" y="1728"/>
              <a:chExt cx="144" cy="240"/>
            </a:xfrm>
          </p:grpSpPr>
          <p:sp>
            <p:nvSpPr>
              <p:cNvPr id="43399" name="Oval 436">
                <a:extLst>
                  <a:ext uri="{FF2B5EF4-FFF2-40B4-BE49-F238E27FC236}">
                    <a16:creationId xmlns:a16="http://schemas.microsoft.com/office/drawing/2014/main" id="{85A2FC7C-AEB4-9E47-B94E-DD0408F8A33B}"/>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00" name="Oval 437">
                <a:extLst>
                  <a:ext uri="{FF2B5EF4-FFF2-40B4-BE49-F238E27FC236}">
                    <a16:creationId xmlns:a16="http://schemas.microsoft.com/office/drawing/2014/main" id="{230C1856-7E14-5144-AA16-508944EA16B6}"/>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01" name="Oval 438">
                <a:extLst>
                  <a:ext uri="{FF2B5EF4-FFF2-40B4-BE49-F238E27FC236}">
                    <a16:creationId xmlns:a16="http://schemas.microsoft.com/office/drawing/2014/main" id="{AF697202-9FE2-6B42-9E80-361FB32F6B3E}"/>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02" name="Oval 439">
                <a:extLst>
                  <a:ext uri="{FF2B5EF4-FFF2-40B4-BE49-F238E27FC236}">
                    <a16:creationId xmlns:a16="http://schemas.microsoft.com/office/drawing/2014/main" id="{D64584FD-DDE0-1C45-8EC2-DAA41AB8B81C}"/>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063" name="Group 440">
              <a:extLst>
                <a:ext uri="{FF2B5EF4-FFF2-40B4-BE49-F238E27FC236}">
                  <a16:creationId xmlns:a16="http://schemas.microsoft.com/office/drawing/2014/main" id="{8ACE2DE0-03BB-6547-9404-3FA5FAC8E456}"/>
                </a:ext>
              </a:extLst>
            </p:cNvPr>
            <p:cNvGrpSpPr>
              <a:grpSpLocks/>
            </p:cNvGrpSpPr>
            <p:nvPr/>
          </p:nvGrpSpPr>
          <p:grpSpPr bwMode="auto">
            <a:xfrm>
              <a:off x="5308600" y="4876800"/>
              <a:ext cx="127000" cy="381000"/>
              <a:chOff x="576" y="1728"/>
              <a:chExt cx="144" cy="240"/>
            </a:xfrm>
          </p:grpSpPr>
          <p:sp>
            <p:nvSpPr>
              <p:cNvPr id="43395" name="Oval 441">
                <a:extLst>
                  <a:ext uri="{FF2B5EF4-FFF2-40B4-BE49-F238E27FC236}">
                    <a16:creationId xmlns:a16="http://schemas.microsoft.com/office/drawing/2014/main" id="{15527DE2-5E3E-1E49-B9ED-04C1F6A17ED1}"/>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96" name="Oval 442">
                <a:extLst>
                  <a:ext uri="{FF2B5EF4-FFF2-40B4-BE49-F238E27FC236}">
                    <a16:creationId xmlns:a16="http://schemas.microsoft.com/office/drawing/2014/main" id="{34644BF7-5261-5342-BCA1-972B53C3AA0C}"/>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97" name="Oval 443">
                <a:extLst>
                  <a:ext uri="{FF2B5EF4-FFF2-40B4-BE49-F238E27FC236}">
                    <a16:creationId xmlns:a16="http://schemas.microsoft.com/office/drawing/2014/main" id="{CF953B69-196E-A14A-B767-992CB1250D50}"/>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98" name="Oval 444">
                <a:extLst>
                  <a:ext uri="{FF2B5EF4-FFF2-40B4-BE49-F238E27FC236}">
                    <a16:creationId xmlns:a16="http://schemas.microsoft.com/office/drawing/2014/main" id="{014AA681-6E2B-0545-A4DD-AF2DBC6ED853}"/>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064" name="Group 445">
              <a:extLst>
                <a:ext uri="{FF2B5EF4-FFF2-40B4-BE49-F238E27FC236}">
                  <a16:creationId xmlns:a16="http://schemas.microsoft.com/office/drawing/2014/main" id="{457346F4-2248-1149-8FA6-78361CF87EBF}"/>
                </a:ext>
              </a:extLst>
            </p:cNvPr>
            <p:cNvGrpSpPr>
              <a:grpSpLocks/>
            </p:cNvGrpSpPr>
            <p:nvPr/>
          </p:nvGrpSpPr>
          <p:grpSpPr bwMode="auto">
            <a:xfrm>
              <a:off x="5224463" y="4648200"/>
              <a:ext cx="127000" cy="381000"/>
              <a:chOff x="576" y="1728"/>
              <a:chExt cx="144" cy="240"/>
            </a:xfrm>
          </p:grpSpPr>
          <p:sp>
            <p:nvSpPr>
              <p:cNvPr id="43391" name="Oval 446">
                <a:extLst>
                  <a:ext uri="{FF2B5EF4-FFF2-40B4-BE49-F238E27FC236}">
                    <a16:creationId xmlns:a16="http://schemas.microsoft.com/office/drawing/2014/main" id="{1BF3F1D8-C1C3-1A4C-9B23-76AEC6A0C24D}"/>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92" name="Oval 447">
                <a:extLst>
                  <a:ext uri="{FF2B5EF4-FFF2-40B4-BE49-F238E27FC236}">
                    <a16:creationId xmlns:a16="http://schemas.microsoft.com/office/drawing/2014/main" id="{09365CC9-40B6-6B49-92D2-C81BF350976F}"/>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93" name="Oval 448">
                <a:extLst>
                  <a:ext uri="{FF2B5EF4-FFF2-40B4-BE49-F238E27FC236}">
                    <a16:creationId xmlns:a16="http://schemas.microsoft.com/office/drawing/2014/main" id="{489CC846-D496-AE48-BAFE-4B073FE5AF71}"/>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94" name="Oval 449">
                <a:extLst>
                  <a:ext uri="{FF2B5EF4-FFF2-40B4-BE49-F238E27FC236}">
                    <a16:creationId xmlns:a16="http://schemas.microsoft.com/office/drawing/2014/main" id="{7DC0B4AE-2DD4-9943-8977-9AE546FE74CD}"/>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065" name="Group 450">
              <a:extLst>
                <a:ext uri="{FF2B5EF4-FFF2-40B4-BE49-F238E27FC236}">
                  <a16:creationId xmlns:a16="http://schemas.microsoft.com/office/drawing/2014/main" id="{AE6F28DA-FDDB-8E4D-AD97-9BAF2475BFF7}"/>
                </a:ext>
              </a:extLst>
            </p:cNvPr>
            <p:cNvGrpSpPr>
              <a:grpSpLocks/>
            </p:cNvGrpSpPr>
            <p:nvPr/>
          </p:nvGrpSpPr>
          <p:grpSpPr bwMode="auto">
            <a:xfrm>
              <a:off x="5392738" y="3962400"/>
              <a:ext cx="127000" cy="381000"/>
              <a:chOff x="576" y="1728"/>
              <a:chExt cx="144" cy="240"/>
            </a:xfrm>
          </p:grpSpPr>
          <p:sp>
            <p:nvSpPr>
              <p:cNvPr id="43387" name="Oval 451">
                <a:extLst>
                  <a:ext uri="{FF2B5EF4-FFF2-40B4-BE49-F238E27FC236}">
                    <a16:creationId xmlns:a16="http://schemas.microsoft.com/office/drawing/2014/main" id="{1BD486BA-BBEB-E44A-B4FA-CCDEA7C846A1}"/>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88" name="Oval 452">
                <a:extLst>
                  <a:ext uri="{FF2B5EF4-FFF2-40B4-BE49-F238E27FC236}">
                    <a16:creationId xmlns:a16="http://schemas.microsoft.com/office/drawing/2014/main" id="{F0DF68F1-D991-1A40-9DA9-91D535BDCF91}"/>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89" name="Oval 453">
                <a:extLst>
                  <a:ext uri="{FF2B5EF4-FFF2-40B4-BE49-F238E27FC236}">
                    <a16:creationId xmlns:a16="http://schemas.microsoft.com/office/drawing/2014/main" id="{B6E587F0-C0AF-9748-9EFF-3D9A6283AAD9}"/>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90" name="Oval 454">
                <a:extLst>
                  <a:ext uri="{FF2B5EF4-FFF2-40B4-BE49-F238E27FC236}">
                    <a16:creationId xmlns:a16="http://schemas.microsoft.com/office/drawing/2014/main" id="{68B2CBB6-CCD8-8A47-99A1-94C5D257DBE9}"/>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066" name="Group 455">
              <a:extLst>
                <a:ext uri="{FF2B5EF4-FFF2-40B4-BE49-F238E27FC236}">
                  <a16:creationId xmlns:a16="http://schemas.microsoft.com/office/drawing/2014/main" id="{F4E9C40F-BF9F-8047-8D58-25103D89C79A}"/>
                </a:ext>
              </a:extLst>
            </p:cNvPr>
            <p:cNvGrpSpPr>
              <a:grpSpLocks/>
            </p:cNvGrpSpPr>
            <p:nvPr/>
          </p:nvGrpSpPr>
          <p:grpSpPr bwMode="auto">
            <a:xfrm>
              <a:off x="5308600" y="4343400"/>
              <a:ext cx="127000" cy="381000"/>
              <a:chOff x="576" y="1728"/>
              <a:chExt cx="144" cy="240"/>
            </a:xfrm>
          </p:grpSpPr>
          <p:sp>
            <p:nvSpPr>
              <p:cNvPr id="43383" name="Oval 456">
                <a:extLst>
                  <a:ext uri="{FF2B5EF4-FFF2-40B4-BE49-F238E27FC236}">
                    <a16:creationId xmlns:a16="http://schemas.microsoft.com/office/drawing/2014/main" id="{B5C08BE8-255B-D94E-BDA3-01E87E75718B}"/>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84" name="Oval 457">
                <a:extLst>
                  <a:ext uri="{FF2B5EF4-FFF2-40B4-BE49-F238E27FC236}">
                    <a16:creationId xmlns:a16="http://schemas.microsoft.com/office/drawing/2014/main" id="{57484E18-41B4-F744-AAA9-154BA74E0D58}"/>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85" name="Oval 458">
                <a:extLst>
                  <a:ext uri="{FF2B5EF4-FFF2-40B4-BE49-F238E27FC236}">
                    <a16:creationId xmlns:a16="http://schemas.microsoft.com/office/drawing/2014/main" id="{06DF63A0-8D5B-0E4E-8DA8-CC5648EB1C23}"/>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86" name="Oval 459">
                <a:extLst>
                  <a:ext uri="{FF2B5EF4-FFF2-40B4-BE49-F238E27FC236}">
                    <a16:creationId xmlns:a16="http://schemas.microsoft.com/office/drawing/2014/main" id="{0A934136-DD4A-304D-884A-4B3A9630C552}"/>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067" name="Group 460">
              <a:extLst>
                <a:ext uri="{FF2B5EF4-FFF2-40B4-BE49-F238E27FC236}">
                  <a16:creationId xmlns:a16="http://schemas.microsoft.com/office/drawing/2014/main" id="{8283DA80-8A76-E54D-A3DC-9DA89D38CF1C}"/>
                </a:ext>
              </a:extLst>
            </p:cNvPr>
            <p:cNvGrpSpPr>
              <a:grpSpLocks/>
            </p:cNvGrpSpPr>
            <p:nvPr/>
          </p:nvGrpSpPr>
          <p:grpSpPr bwMode="auto">
            <a:xfrm>
              <a:off x="5435600" y="4572000"/>
              <a:ext cx="127000" cy="381000"/>
              <a:chOff x="576" y="1728"/>
              <a:chExt cx="144" cy="240"/>
            </a:xfrm>
          </p:grpSpPr>
          <p:sp>
            <p:nvSpPr>
              <p:cNvPr id="43379" name="Oval 461">
                <a:extLst>
                  <a:ext uri="{FF2B5EF4-FFF2-40B4-BE49-F238E27FC236}">
                    <a16:creationId xmlns:a16="http://schemas.microsoft.com/office/drawing/2014/main" id="{005F63A7-C03B-9D46-87DE-269BB2AC6B94}"/>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80" name="Oval 462">
                <a:extLst>
                  <a:ext uri="{FF2B5EF4-FFF2-40B4-BE49-F238E27FC236}">
                    <a16:creationId xmlns:a16="http://schemas.microsoft.com/office/drawing/2014/main" id="{49F73E9C-C7CB-924F-B092-D014F5E52351}"/>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81" name="Oval 463">
                <a:extLst>
                  <a:ext uri="{FF2B5EF4-FFF2-40B4-BE49-F238E27FC236}">
                    <a16:creationId xmlns:a16="http://schemas.microsoft.com/office/drawing/2014/main" id="{EC38AAB8-99BB-CF41-9EBB-E2D867553E57}"/>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82" name="Oval 464">
                <a:extLst>
                  <a:ext uri="{FF2B5EF4-FFF2-40B4-BE49-F238E27FC236}">
                    <a16:creationId xmlns:a16="http://schemas.microsoft.com/office/drawing/2014/main" id="{7C242CB3-DB06-8F46-AC84-FEA540611E96}"/>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068" name="Group 465">
              <a:extLst>
                <a:ext uri="{FF2B5EF4-FFF2-40B4-BE49-F238E27FC236}">
                  <a16:creationId xmlns:a16="http://schemas.microsoft.com/office/drawing/2014/main" id="{ADFD206C-011A-104D-9898-EEB64FCB9342}"/>
                </a:ext>
              </a:extLst>
            </p:cNvPr>
            <p:cNvGrpSpPr>
              <a:grpSpLocks/>
            </p:cNvGrpSpPr>
            <p:nvPr/>
          </p:nvGrpSpPr>
          <p:grpSpPr bwMode="auto">
            <a:xfrm>
              <a:off x="5181600" y="4495800"/>
              <a:ext cx="127000" cy="381000"/>
              <a:chOff x="576" y="1728"/>
              <a:chExt cx="144" cy="240"/>
            </a:xfrm>
          </p:grpSpPr>
          <p:sp>
            <p:nvSpPr>
              <p:cNvPr id="43375" name="Oval 466">
                <a:extLst>
                  <a:ext uri="{FF2B5EF4-FFF2-40B4-BE49-F238E27FC236}">
                    <a16:creationId xmlns:a16="http://schemas.microsoft.com/office/drawing/2014/main" id="{A4A0D85D-AB21-9F4D-A23B-C0723A3E699D}"/>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76" name="Oval 467">
                <a:extLst>
                  <a:ext uri="{FF2B5EF4-FFF2-40B4-BE49-F238E27FC236}">
                    <a16:creationId xmlns:a16="http://schemas.microsoft.com/office/drawing/2014/main" id="{F8E3010E-5B62-DE41-A0C1-CC0250B757C5}"/>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77" name="Oval 468">
                <a:extLst>
                  <a:ext uri="{FF2B5EF4-FFF2-40B4-BE49-F238E27FC236}">
                    <a16:creationId xmlns:a16="http://schemas.microsoft.com/office/drawing/2014/main" id="{820909A0-47E9-C443-85D7-57B22E6FA170}"/>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78" name="Oval 469">
                <a:extLst>
                  <a:ext uri="{FF2B5EF4-FFF2-40B4-BE49-F238E27FC236}">
                    <a16:creationId xmlns:a16="http://schemas.microsoft.com/office/drawing/2014/main" id="{E237418F-082E-A94D-AB10-AA7A1A906261}"/>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069" name="Group 470">
              <a:extLst>
                <a:ext uri="{FF2B5EF4-FFF2-40B4-BE49-F238E27FC236}">
                  <a16:creationId xmlns:a16="http://schemas.microsoft.com/office/drawing/2014/main" id="{853115ED-58F5-8D46-9B22-BB1540EE1FDF}"/>
                </a:ext>
              </a:extLst>
            </p:cNvPr>
            <p:cNvGrpSpPr>
              <a:grpSpLocks/>
            </p:cNvGrpSpPr>
            <p:nvPr/>
          </p:nvGrpSpPr>
          <p:grpSpPr bwMode="auto">
            <a:xfrm>
              <a:off x="5308600" y="3733800"/>
              <a:ext cx="127000" cy="381000"/>
              <a:chOff x="576" y="1728"/>
              <a:chExt cx="144" cy="240"/>
            </a:xfrm>
          </p:grpSpPr>
          <p:sp>
            <p:nvSpPr>
              <p:cNvPr id="43371" name="Oval 471">
                <a:extLst>
                  <a:ext uri="{FF2B5EF4-FFF2-40B4-BE49-F238E27FC236}">
                    <a16:creationId xmlns:a16="http://schemas.microsoft.com/office/drawing/2014/main" id="{C36BE19C-3FF0-0842-929A-686A31291659}"/>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72" name="Oval 472">
                <a:extLst>
                  <a:ext uri="{FF2B5EF4-FFF2-40B4-BE49-F238E27FC236}">
                    <a16:creationId xmlns:a16="http://schemas.microsoft.com/office/drawing/2014/main" id="{4A7E7D93-BCAC-D748-A301-5F81DC82D1B7}"/>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73" name="Oval 473">
                <a:extLst>
                  <a:ext uri="{FF2B5EF4-FFF2-40B4-BE49-F238E27FC236}">
                    <a16:creationId xmlns:a16="http://schemas.microsoft.com/office/drawing/2014/main" id="{B6E39044-EAAF-EA4A-8F30-82ACCC1961EB}"/>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74" name="Oval 474">
                <a:extLst>
                  <a:ext uri="{FF2B5EF4-FFF2-40B4-BE49-F238E27FC236}">
                    <a16:creationId xmlns:a16="http://schemas.microsoft.com/office/drawing/2014/main" id="{245DCE12-CFE2-4340-A9D2-A8B64D96D12E}"/>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070" name="Group 475">
              <a:extLst>
                <a:ext uri="{FF2B5EF4-FFF2-40B4-BE49-F238E27FC236}">
                  <a16:creationId xmlns:a16="http://schemas.microsoft.com/office/drawing/2014/main" id="{76DDF087-3DB6-C044-92C9-4EB21662D25A}"/>
                </a:ext>
              </a:extLst>
            </p:cNvPr>
            <p:cNvGrpSpPr>
              <a:grpSpLocks/>
            </p:cNvGrpSpPr>
            <p:nvPr/>
          </p:nvGrpSpPr>
          <p:grpSpPr bwMode="auto">
            <a:xfrm>
              <a:off x="5265738" y="5029200"/>
              <a:ext cx="127000" cy="381000"/>
              <a:chOff x="576" y="1728"/>
              <a:chExt cx="144" cy="240"/>
            </a:xfrm>
          </p:grpSpPr>
          <p:sp>
            <p:nvSpPr>
              <p:cNvPr id="43367" name="Oval 476">
                <a:extLst>
                  <a:ext uri="{FF2B5EF4-FFF2-40B4-BE49-F238E27FC236}">
                    <a16:creationId xmlns:a16="http://schemas.microsoft.com/office/drawing/2014/main" id="{0F2BFD5E-B117-9848-ACB9-41140C7041BA}"/>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68" name="Oval 477">
                <a:extLst>
                  <a:ext uri="{FF2B5EF4-FFF2-40B4-BE49-F238E27FC236}">
                    <a16:creationId xmlns:a16="http://schemas.microsoft.com/office/drawing/2014/main" id="{11955F33-EA12-D144-B879-020BB662C2DD}"/>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69" name="Oval 478">
                <a:extLst>
                  <a:ext uri="{FF2B5EF4-FFF2-40B4-BE49-F238E27FC236}">
                    <a16:creationId xmlns:a16="http://schemas.microsoft.com/office/drawing/2014/main" id="{8D715678-DFCA-E44C-A6C6-8FCE131D1922}"/>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70" name="Oval 479">
                <a:extLst>
                  <a:ext uri="{FF2B5EF4-FFF2-40B4-BE49-F238E27FC236}">
                    <a16:creationId xmlns:a16="http://schemas.microsoft.com/office/drawing/2014/main" id="{DB372DC5-EBBE-794D-AC6F-7F357AEA465B}"/>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sp>
          <p:nvSpPr>
            <p:cNvPr id="43071" name="Oval 480">
              <a:extLst>
                <a:ext uri="{FF2B5EF4-FFF2-40B4-BE49-F238E27FC236}">
                  <a16:creationId xmlns:a16="http://schemas.microsoft.com/office/drawing/2014/main" id="{B1993A92-FF3E-D549-ADB9-EBDD7CCF6AD9}"/>
                </a:ext>
              </a:extLst>
            </p:cNvPr>
            <p:cNvSpPr>
              <a:spLocks noChangeArrowheads="1"/>
            </p:cNvSpPr>
            <p:nvPr/>
          </p:nvSpPr>
          <p:spPr bwMode="auto">
            <a:xfrm>
              <a:off x="6096000" y="3962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72" name="Oval 481">
              <a:extLst>
                <a:ext uri="{FF2B5EF4-FFF2-40B4-BE49-F238E27FC236}">
                  <a16:creationId xmlns:a16="http://schemas.microsoft.com/office/drawing/2014/main" id="{5778FF59-9854-D141-9ACF-84EB235CEBE1}"/>
                </a:ext>
              </a:extLst>
            </p:cNvPr>
            <p:cNvSpPr>
              <a:spLocks noChangeArrowheads="1"/>
            </p:cNvSpPr>
            <p:nvPr/>
          </p:nvSpPr>
          <p:spPr bwMode="auto">
            <a:xfrm>
              <a:off x="6096000" y="41910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73" name="Oval 482">
              <a:extLst>
                <a:ext uri="{FF2B5EF4-FFF2-40B4-BE49-F238E27FC236}">
                  <a16:creationId xmlns:a16="http://schemas.microsoft.com/office/drawing/2014/main" id="{04763A3D-0855-944B-91B3-E16C13F7A94A}"/>
                </a:ext>
              </a:extLst>
            </p:cNvPr>
            <p:cNvSpPr>
              <a:spLocks noChangeArrowheads="1"/>
            </p:cNvSpPr>
            <p:nvPr/>
          </p:nvSpPr>
          <p:spPr bwMode="auto">
            <a:xfrm>
              <a:off x="6172200" y="4648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74" name="Oval 483">
              <a:extLst>
                <a:ext uri="{FF2B5EF4-FFF2-40B4-BE49-F238E27FC236}">
                  <a16:creationId xmlns:a16="http://schemas.microsoft.com/office/drawing/2014/main" id="{73679720-37E7-F741-B330-7960EA7F8D11}"/>
                </a:ext>
              </a:extLst>
            </p:cNvPr>
            <p:cNvSpPr>
              <a:spLocks noChangeArrowheads="1"/>
            </p:cNvSpPr>
            <p:nvPr/>
          </p:nvSpPr>
          <p:spPr bwMode="auto">
            <a:xfrm>
              <a:off x="6400800" y="4495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75" name="Oval 484">
              <a:extLst>
                <a:ext uri="{FF2B5EF4-FFF2-40B4-BE49-F238E27FC236}">
                  <a16:creationId xmlns:a16="http://schemas.microsoft.com/office/drawing/2014/main" id="{CA616913-959D-714F-9B61-C82D11BB2425}"/>
                </a:ext>
              </a:extLst>
            </p:cNvPr>
            <p:cNvSpPr>
              <a:spLocks noChangeArrowheads="1"/>
            </p:cNvSpPr>
            <p:nvPr/>
          </p:nvSpPr>
          <p:spPr bwMode="auto">
            <a:xfrm>
              <a:off x="6400800" y="4191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76" name="Oval 485">
              <a:extLst>
                <a:ext uri="{FF2B5EF4-FFF2-40B4-BE49-F238E27FC236}">
                  <a16:creationId xmlns:a16="http://schemas.microsoft.com/office/drawing/2014/main" id="{868B10A4-3BA6-DD45-A0E0-0F7694779E90}"/>
                </a:ext>
              </a:extLst>
            </p:cNvPr>
            <p:cNvSpPr>
              <a:spLocks noChangeArrowheads="1"/>
            </p:cNvSpPr>
            <p:nvPr/>
          </p:nvSpPr>
          <p:spPr bwMode="auto">
            <a:xfrm>
              <a:off x="6096000" y="4495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77" name="Oval 486">
              <a:extLst>
                <a:ext uri="{FF2B5EF4-FFF2-40B4-BE49-F238E27FC236}">
                  <a16:creationId xmlns:a16="http://schemas.microsoft.com/office/drawing/2014/main" id="{BE2E34CD-368B-5844-8464-0D050C0F7010}"/>
                </a:ext>
              </a:extLst>
            </p:cNvPr>
            <p:cNvSpPr>
              <a:spLocks noChangeArrowheads="1"/>
            </p:cNvSpPr>
            <p:nvPr/>
          </p:nvSpPr>
          <p:spPr bwMode="auto">
            <a:xfrm>
              <a:off x="6324600" y="4038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78" name="Oval 487">
              <a:extLst>
                <a:ext uri="{FF2B5EF4-FFF2-40B4-BE49-F238E27FC236}">
                  <a16:creationId xmlns:a16="http://schemas.microsoft.com/office/drawing/2014/main" id="{64B608A6-EA66-8142-B3D5-117C05BC7C70}"/>
                </a:ext>
              </a:extLst>
            </p:cNvPr>
            <p:cNvSpPr>
              <a:spLocks noChangeArrowheads="1"/>
            </p:cNvSpPr>
            <p:nvPr/>
          </p:nvSpPr>
          <p:spPr bwMode="auto">
            <a:xfrm>
              <a:off x="6553200" y="4648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79" name="Oval 488">
              <a:extLst>
                <a:ext uri="{FF2B5EF4-FFF2-40B4-BE49-F238E27FC236}">
                  <a16:creationId xmlns:a16="http://schemas.microsoft.com/office/drawing/2014/main" id="{5A658C3F-ED8C-874B-A2E3-6DFD4765BDE4}"/>
                </a:ext>
              </a:extLst>
            </p:cNvPr>
            <p:cNvSpPr>
              <a:spLocks noChangeArrowheads="1"/>
            </p:cNvSpPr>
            <p:nvPr/>
          </p:nvSpPr>
          <p:spPr bwMode="auto">
            <a:xfrm>
              <a:off x="6248400" y="44196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80" name="Oval 489">
              <a:extLst>
                <a:ext uri="{FF2B5EF4-FFF2-40B4-BE49-F238E27FC236}">
                  <a16:creationId xmlns:a16="http://schemas.microsoft.com/office/drawing/2014/main" id="{0F0359B1-FD86-C543-A7AB-F6FE181CD1B2}"/>
                </a:ext>
              </a:extLst>
            </p:cNvPr>
            <p:cNvSpPr>
              <a:spLocks noChangeArrowheads="1"/>
            </p:cNvSpPr>
            <p:nvPr/>
          </p:nvSpPr>
          <p:spPr bwMode="auto">
            <a:xfrm>
              <a:off x="5943600" y="4343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81" name="Oval 490">
              <a:extLst>
                <a:ext uri="{FF2B5EF4-FFF2-40B4-BE49-F238E27FC236}">
                  <a16:creationId xmlns:a16="http://schemas.microsoft.com/office/drawing/2014/main" id="{3A1D44F6-DAF0-EB4C-BF76-3156859FE459}"/>
                </a:ext>
              </a:extLst>
            </p:cNvPr>
            <p:cNvSpPr>
              <a:spLocks noChangeArrowheads="1"/>
            </p:cNvSpPr>
            <p:nvPr/>
          </p:nvSpPr>
          <p:spPr bwMode="auto">
            <a:xfrm>
              <a:off x="6248400" y="4191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82" name="Oval 491">
              <a:extLst>
                <a:ext uri="{FF2B5EF4-FFF2-40B4-BE49-F238E27FC236}">
                  <a16:creationId xmlns:a16="http://schemas.microsoft.com/office/drawing/2014/main" id="{D54126A4-5033-7F43-9233-3AF923F47DD1}"/>
                </a:ext>
              </a:extLst>
            </p:cNvPr>
            <p:cNvSpPr>
              <a:spLocks noChangeArrowheads="1"/>
            </p:cNvSpPr>
            <p:nvPr/>
          </p:nvSpPr>
          <p:spPr bwMode="auto">
            <a:xfrm>
              <a:off x="6019800" y="4648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83" name="Oval 492">
              <a:extLst>
                <a:ext uri="{FF2B5EF4-FFF2-40B4-BE49-F238E27FC236}">
                  <a16:creationId xmlns:a16="http://schemas.microsoft.com/office/drawing/2014/main" id="{C875485D-3CEB-4D4F-9FDF-4B915A2AFF81}"/>
                </a:ext>
              </a:extLst>
            </p:cNvPr>
            <p:cNvSpPr>
              <a:spLocks noChangeArrowheads="1"/>
            </p:cNvSpPr>
            <p:nvPr/>
          </p:nvSpPr>
          <p:spPr bwMode="auto">
            <a:xfrm>
              <a:off x="6400800" y="50292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84" name="Oval 493">
              <a:extLst>
                <a:ext uri="{FF2B5EF4-FFF2-40B4-BE49-F238E27FC236}">
                  <a16:creationId xmlns:a16="http://schemas.microsoft.com/office/drawing/2014/main" id="{88BF8EEF-4C4A-5A4D-8A91-6065A0E4F109}"/>
                </a:ext>
              </a:extLst>
            </p:cNvPr>
            <p:cNvSpPr>
              <a:spLocks noChangeArrowheads="1"/>
            </p:cNvSpPr>
            <p:nvPr/>
          </p:nvSpPr>
          <p:spPr bwMode="auto">
            <a:xfrm>
              <a:off x="6324600" y="48006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85" name="Oval 494">
              <a:extLst>
                <a:ext uri="{FF2B5EF4-FFF2-40B4-BE49-F238E27FC236}">
                  <a16:creationId xmlns:a16="http://schemas.microsoft.com/office/drawing/2014/main" id="{417E7022-EB87-3641-9BDC-A322C2FBD090}"/>
                </a:ext>
              </a:extLst>
            </p:cNvPr>
            <p:cNvSpPr>
              <a:spLocks noChangeArrowheads="1"/>
            </p:cNvSpPr>
            <p:nvPr/>
          </p:nvSpPr>
          <p:spPr bwMode="auto">
            <a:xfrm>
              <a:off x="6019800" y="48768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86" name="Oval 495">
              <a:extLst>
                <a:ext uri="{FF2B5EF4-FFF2-40B4-BE49-F238E27FC236}">
                  <a16:creationId xmlns:a16="http://schemas.microsoft.com/office/drawing/2014/main" id="{9BBC055D-8D49-5148-90C9-060DA24FB39C}"/>
                </a:ext>
              </a:extLst>
            </p:cNvPr>
            <p:cNvSpPr>
              <a:spLocks noChangeArrowheads="1"/>
            </p:cNvSpPr>
            <p:nvPr/>
          </p:nvSpPr>
          <p:spPr bwMode="auto">
            <a:xfrm>
              <a:off x="6172200" y="51054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87" name="Oval 496">
              <a:extLst>
                <a:ext uri="{FF2B5EF4-FFF2-40B4-BE49-F238E27FC236}">
                  <a16:creationId xmlns:a16="http://schemas.microsoft.com/office/drawing/2014/main" id="{E397D1B0-90CF-1749-8648-9CC111477239}"/>
                </a:ext>
              </a:extLst>
            </p:cNvPr>
            <p:cNvSpPr>
              <a:spLocks noChangeArrowheads="1"/>
            </p:cNvSpPr>
            <p:nvPr/>
          </p:nvSpPr>
          <p:spPr bwMode="auto">
            <a:xfrm>
              <a:off x="6248400" y="43434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88" name="Oval 497">
              <a:extLst>
                <a:ext uri="{FF2B5EF4-FFF2-40B4-BE49-F238E27FC236}">
                  <a16:creationId xmlns:a16="http://schemas.microsoft.com/office/drawing/2014/main" id="{A869643D-749B-714E-9838-4928095B493D}"/>
                </a:ext>
              </a:extLst>
            </p:cNvPr>
            <p:cNvSpPr>
              <a:spLocks noChangeArrowheads="1"/>
            </p:cNvSpPr>
            <p:nvPr/>
          </p:nvSpPr>
          <p:spPr bwMode="auto">
            <a:xfrm>
              <a:off x="6400800" y="4495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89" name="Oval 498">
              <a:extLst>
                <a:ext uri="{FF2B5EF4-FFF2-40B4-BE49-F238E27FC236}">
                  <a16:creationId xmlns:a16="http://schemas.microsoft.com/office/drawing/2014/main" id="{281E6487-94E5-3F4C-82D5-B4195895D8A5}"/>
                </a:ext>
              </a:extLst>
            </p:cNvPr>
            <p:cNvSpPr>
              <a:spLocks noChangeArrowheads="1"/>
            </p:cNvSpPr>
            <p:nvPr/>
          </p:nvSpPr>
          <p:spPr bwMode="auto">
            <a:xfrm>
              <a:off x="5943600" y="47244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90" name="Oval 499">
              <a:extLst>
                <a:ext uri="{FF2B5EF4-FFF2-40B4-BE49-F238E27FC236}">
                  <a16:creationId xmlns:a16="http://schemas.microsoft.com/office/drawing/2014/main" id="{9FA646E9-F355-444C-A450-8485E9EB33C6}"/>
                </a:ext>
              </a:extLst>
            </p:cNvPr>
            <p:cNvSpPr>
              <a:spLocks noChangeArrowheads="1"/>
            </p:cNvSpPr>
            <p:nvPr/>
          </p:nvSpPr>
          <p:spPr bwMode="auto">
            <a:xfrm>
              <a:off x="6096000" y="4953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91" name="Oval 500">
              <a:extLst>
                <a:ext uri="{FF2B5EF4-FFF2-40B4-BE49-F238E27FC236}">
                  <a16:creationId xmlns:a16="http://schemas.microsoft.com/office/drawing/2014/main" id="{078ED69D-0B08-1941-93DE-E5EEC3E4CCEE}"/>
                </a:ext>
              </a:extLst>
            </p:cNvPr>
            <p:cNvSpPr>
              <a:spLocks noChangeArrowheads="1"/>
            </p:cNvSpPr>
            <p:nvPr/>
          </p:nvSpPr>
          <p:spPr bwMode="auto">
            <a:xfrm>
              <a:off x="6172200" y="4800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92" name="Oval 501">
              <a:extLst>
                <a:ext uri="{FF2B5EF4-FFF2-40B4-BE49-F238E27FC236}">
                  <a16:creationId xmlns:a16="http://schemas.microsoft.com/office/drawing/2014/main" id="{E1A0E9EA-0A34-3A4F-87A6-FF6CF17F1798}"/>
                </a:ext>
              </a:extLst>
            </p:cNvPr>
            <p:cNvSpPr>
              <a:spLocks noChangeArrowheads="1"/>
            </p:cNvSpPr>
            <p:nvPr/>
          </p:nvSpPr>
          <p:spPr bwMode="auto">
            <a:xfrm>
              <a:off x="6324600" y="4648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93" name="Oval 502">
              <a:extLst>
                <a:ext uri="{FF2B5EF4-FFF2-40B4-BE49-F238E27FC236}">
                  <a16:creationId xmlns:a16="http://schemas.microsoft.com/office/drawing/2014/main" id="{3CC274E6-3925-0B41-A308-7A7519C75B61}"/>
                </a:ext>
              </a:extLst>
            </p:cNvPr>
            <p:cNvSpPr>
              <a:spLocks noChangeArrowheads="1"/>
            </p:cNvSpPr>
            <p:nvPr/>
          </p:nvSpPr>
          <p:spPr bwMode="auto">
            <a:xfrm>
              <a:off x="6477000" y="4419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94" name="Oval 503">
              <a:extLst>
                <a:ext uri="{FF2B5EF4-FFF2-40B4-BE49-F238E27FC236}">
                  <a16:creationId xmlns:a16="http://schemas.microsoft.com/office/drawing/2014/main" id="{0BB13D1C-63AF-9047-B202-EB93BE539D34}"/>
                </a:ext>
              </a:extLst>
            </p:cNvPr>
            <p:cNvSpPr>
              <a:spLocks noChangeArrowheads="1"/>
            </p:cNvSpPr>
            <p:nvPr/>
          </p:nvSpPr>
          <p:spPr bwMode="auto">
            <a:xfrm>
              <a:off x="6400800" y="45720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95" name="Oval 504">
              <a:extLst>
                <a:ext uri="{FF2B5EF4-FFF2-40B4-BE49-F238E27FC236}">
                  <a16:creationId xmlns:a16="http://schemas.microsoft.com/office/drawing/2014/main" id="{FB94FEA9-9379-D546-B40F-239D47C0A857}"/>
                </a:ext>
              </a:extLst>
            </p:cNvPr>
            <p:cNvSpPr>
              <a:spLocks noChangeArrowheads="1"/>
            </p:cNvSpPr>
            <p:nvPr/>
          </p:nvSpPr>
          <p:spPr bwMode="auto">
            <a:xfrm>
              <a:off x="5943600" y="4495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96" name="Oval 505">
              <a:extLst>
                <a:ext uri="{FF2B5EF4-FFF2-40B4-BE49-F238E27FC236}">
                  <a16:creationId xmlns:a16="http://schemas.microsoft.com/office/drawing/2014/main" id="{8598B3B6-7AA5-AA4C-A36B-ED93A5BDAD39}"/>
                </a:ext>
              </a:extLst>
            </p:cNvPr>
            <p:cNvSpPr>
              <a:spLocks noChangeArrowheads="1"/>
            </p:cNvSpPr>
            <p:nvPr/>
          </p:nvSpPr>
          <p:spPr bwMode="auto">
            <a:xfrm>
              <a:off x="6019800" y="4114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97" name="Oval 506">
              <a:extLst>
                <a:ext uri="{FF2B5EF4-FFF2-40B4-BE49-F238E27FC236}">
                  <a16:creationId xmlns:a16="http://schemas.microsoft.com/office/drawing/2014/main" id="{CC54747E-B301-BD49-8A6B-0959BC592D08}"/>
                </a:ext>
              </a:extLst>
            </p:cNvPr>
            <p:cNvSpPr>
              <a:spLocks noChangeArrowheads="1"/>
            </p:cNvSpPr>
            <p:nvPr/>
          </p:nvSpPr>
          <p:spPr bwMode="auto">
            <a:xfrm>
              <a:off x="6248400" y="49530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98" name="Oval 507">
              <a:extLst>
                <a:ext uri="{FF2B5EF4-FFF2-40B4-BE49-F238E27FC236}">
                  <a16:creationId xmlns:a16="http://schemas.microsoft.com/office/drawing/2014/main" id="{C08564BA-A3A0-4742-AD6B-20A4F2958ECC}"/>
                </a:ext>
              </a:extLst>
            </p:cNvPr>
            <p:cNvSpPr>
              <a:spLocks noChangeArrowheads="1"/>
            </p:cNvSpPr>
            <p:nvPr/>
          </p:nvSpPr>
          <p:spPr bwMode="auto">
            <a:xfrm>
              <a:off x="6248400" y="3886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99" name="Oval 508">
              <a:extLst>
                <a:ext uri="{FF2B5EF4-FFF2-40B4-BE49-F238E27FC236}">
                  <a16:creationId xmlns:a16="http://schemas.microsoft.com/office/drawing/2014/main" id="{C73D4E40-8DAC-464A-B410-9A7A7BDF5F82}"/>
                </a:ext>
              </a:extLst>
            </p:cNvPr>
            <p:cNvSpPr>
              <a:spLocks noChangeArrowheads="1"/>
            </p:cNvSpPr>
            <p:nvPr/>
          </p:nvSpPr>
          <p:spPr bwMode="auto">
            <a:xfrm>
              <a:off x="6553200" y="4648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00" name="Oval 509">
              <a:extLst>
                <a:ext uri="{FF2B5EF4-FFF2-40B4-BE49-F238E27FC236}">
                  <a16:creationId xmlns:a16="http://schemas.microsoft.com/office/drawing/2014/main" id="{2DE8557C-889F-BD41-B3B1-3A219EC13AF9}"/>
                </a:ext>
              </a:extLst>
            </p:cNvPr>
            <p:cNvSpPr>
              <a:spLocks noChangeArrowheads="1"/>
            </p:cNvSpPr>
            <p:nvPr/>
          </p:nvSpPr>
          <p:spPr bwMode="auto">
            <a:xfrm>
              <a:off x="5943600" y="38862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01" name="Oval 510">
              <a:extLst>
                <a:ext uri="{FF2B5EF4-FFF2-40B4-BE49-F238E27FC236}">
                  <a16:creationId xmlns:a16="http://schemas.microsoft.com/office/drawing/2014/main" id="{72304E67-F826-E144-9413-494852222EBB}"/>
                </a:ext>
              </a:extLst>
            </p:cNvPr>
            <p:cNvSpPr>
              <a:spLocks noChangeArrowheads="1"/>
            </p:cNvSpPr>
            <p:nvPr/>
          </p:nvSpPr>
          <p:spPr bwMode="auto">
            <a:xfrm>
              <a:off x="6477000" y="4876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02" name="Oval 511">
              <a:extLst>
                <a:ext uri="{FF2B5EF4-FFF2-40B4-BE49-F238E27FC236}">
                  <a16:creationId xmlns:a16="http://schemas.microsoft.com/office/drawing/2014/main" id="{F0E3CC4C-C417-1949-8DEC-09E323A924C8}"/>
                </a:ext>
              </a:extLst>
            </p:cNvPr>
            <p:cNvSpPr>
              <a:spLocks noChangeArrowheads="1"/>
            </p:cNvSpPr>
            <p:nvPr/>
          </p:nvSpPr>
          <p:spPr bwMode="auto">
            <a:xfrm>
              <a:off x="6172200" y="52578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03" name="Oval 512">
              <a:extLst>
                <a:ext uri="{FF2B5EF4-FFF2-40B4-BE49-F238E27FC236}">
                  <a16:creationId xmlns:a16="http://schemas.microsoft.com/office/drawing/2014/main" id="{36136D1B-1E60-1140-8911-CC3152BB88A6}"/>
                </a:ext>
              </a:extLst>
            </p:cNvPr>
            <p:cNvSpPr>
              <a:spLocks noChangeArrowheads="1"/>
            </p:cNvSpPr>
            <p:nvPr/>
          </p:nvSpPr>
          <p:spPr bwMode="auto">
            <a:xfrm>
              <a:off x="6019800" y="50292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04" name="Oval 513">
              <a:extLst>
                <a:ext uri="{FF2B5EF4-FFF2-40B4-BE49-F238E27FC236}">
                  <a16:creationId xmlns:a16="http://schemas.microsoft.com/office/drawing/2014/main" id="{AA7AF19E-D09D-F14E-AC26-3372FAC2A555}"/>
                </a:ext>
              </a:extLst>
            </p:cNvPr>
            <p:cNvSpPr>
              <a:spLocks noChangeArrowheads="1"/>
            </p:cNvSpPr>
            <p:nvPr/>
          </p:nvSpPr>
          <p:spPr bwMode="auto">
            <a:xfrm>
              <a:off x="6248400" y="5105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05" name="Oval 514">
              <a:extLst>
                <a:ext uri="{FF2B5EF4-FFF2-40B4-BE49-F238E27FC236}">
                  <a16:creationId xmlns:a16="http://schemas.microsoft.com/office/drawing/2014/main" id="{BC5C5297-20F4-8744-8382-50B0063D4755}"/>
                </a:ext>
              </a:extLst>
            </p:cNvPr>
            <p:cNvSpPr>
              <a:spLocks noChangeArrowheads="1"/>
            </p:cNvSpPr>
            <p:nvPr/>
          </p:nvSpPr>
          <p:spPr bwMode="auto">
            <a:xfrm>
              <a:off x="6400800" y="4343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06" name="Oval 515">
              <a:extLst>
                <a:ext uri="{FF2B5EF4-FFF2-40B4-BE49-F238E27FC236}">
                  <a16:creationId xmlns:a16="http://schemas.microsoft.com/office/drawing/2014/main" id="{089AAD9B-8ED2-A640-B1DB-70DCAB4D2768}"/>
                </a:ext>
              </a:extLst>
            </p:cNvPr>
            <p:cNvSpPr>
              <a:spLocks noChangeArrowheads="1"/>
            </p:cNvSpPr>
            <p:nvPr/>
          </p:nvSpPr>
          <p:spPr bwMode="auto">
            <a:xfrm>
              <a:off x="6400800" y="4800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07" name="Oval 516">
              <a:extLst>
                <a:ext uri="{FF2B5EF4-FFF2-40B4-BE49-F238E27FC236}">
                  <a16:creationId xmlns:a16="http://schemas.microsoft.com/office/drawing/2014/main" id="{6152AC4E-EAAC-CF4D-A39C-A3256D327452}"/>
                </a:ext>
              </a:extLst>
            </p:cNvPr>
            <p:cNvSpPr>
              <a:spLocks noChangeArrowheads="1"/>
            </p:cNvSpPr>
            <p:nvPr/>
          </p:nvSpPr>
          <p:spPr bwMode="auto">
            <a:xfrm>
              <a:off x="6096000" y="43434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08" name="Oval 517">
              <a:extLst>
                <a:ext uri="{FF2B5EF4-FFF2-40B4-BE49-F238E27FC236}">
                  <a16:creationId xmlns:a16="http://schemas.microsoft.com/office/drawing/2014/main" id="{445A2D29-A4E4-1745-9C85-9AA91A713553}"/>
                </a:ext>
              </a:extLst>
            </p:cNvPr>
            <p:cNvSpPr>
              <a:spLocks noChangeArrowheads="1"/>
            </p:cNvSpPr>
            <p:nvPr/>
          </p:nvSpPr>
          <p:spPr bwMode="auto">
            <a:xfrm>
              <a:off x="6477000" y="47244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09" name="Oval 518">
              <a:extLst>
                <a:ext uri="{FF2B5EF4-FFF2-40B4-BE49-F238E27FC236}">
                  <a16:creationId xmlns:a16="http://schemas.microsoft.com/office/drawing/2014/main" id="{5EE600D5-AED5-4F40-92C6-F7909092E76E}"/>
                </a:ext>
              </a:extLst>
            </p:cNvPr>
            <p:cNvSpPr>
              <a:spLocks noChangeArrowheads="1"/>
            </p:cNvSpPr>
            <p:nvPr/>
          </p:nvSpPr>
          <p:spPr bwMode="auto">
            <a:xfrm>
              <a:off x="6248400" y="4495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10" name="Oval 519">
              <a:extLst>
                <a:ext uri="{FF2B5EF4-FFF2-40B4-BE49-F238E27FC236}">
                  <a16:creationId xmlns:a16="http://schemas.microsoft.com/office/drawing/2014/main" id="{BDE44C4C-55FA-7E4B-B591-D24A0995C714}"/>
                </a:ext>
              </a:extLst>
            </p:cNvPr>
            <p:cNvSpPr>
              <a:spLocks noChangeArrowheads="1"/>
            </p:cNvSpPr>
            <p:nvPr/>
          </p:nvSpPr>
          <p:spPr bwMode="auto">
            <a:xfrm>
              <a:off x="6324600" y="39624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11" name="Oval 520">
              <a:extLst>
                <a:ext uri="{FF2B5EF4-FFF2-40B4-BE49-F238E27FC236}">
                  <a16:creationId xmlns:a16="http://schemas.microsoft.com/office/drawing/2014/main" id="{AC5DF27A-FE84-D342-A115-D109A43A81FB}"/>
                </a:ext>
              </a:extLst>
            </p:cNvPr>
            <p:cNvSpPr>
              <a:spLocks noChangeArrowheads="1"/>
            </p:cNvSpPr>
            <p:nvPr/>
          </p:nvSpPr>
          <p:spPr bwMode="auto">
            <a:xfrm>
              <a:off x="6553200" y="42672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12" name="Oval 521">
              <a:extLst>
                <a:ext uri="{FF2B5EF4-FFF2-40B4-BE49-F238E27FC236}">
                  <a16:creationId xmlns:a16="http://schemas.microsoft.com/office/drawing/2014/main" id="{C6941B88-5D2F-0544-B0EB-2C9C45B2E9E7}"/>
                </a:ext>
              </a:extLst>
            </p:cNvPr>
            <p:cNvSpPr>
              <a:spLocks noChangeArrowheads="1"/>
            </p:cNvSpPr>
            <p:nvPr/>
          </p:nvSpPr>
          <p:spPr bwMode="auto">
            <a:xfrm>
              <a:off x="6477000" y="4038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13" name="Oval 522">
              <a:extLst>
                <a:ext uri="{FF2B5EF4-FFF2-40B4-BE49-F238E27FC236}">
                  <a16:creationId xmlns:a16="http://schemas.microsoft.com/office/drawing/2014/main" id="{1BCB89E4-BC4F-E54D-B832-A36E412C5CF6}"/>
                </a:ext>
              </a:extLst>
            </p:cNvPr>
            <p:cNvSpPr>
              <a:spLocks noChangeArrowheads="1"/>
            </p:cNvSpPr>
            <p:nvPr/>
          </p:nvSpPr>
          <p:spPr bwMode="auto">
            <a:xfrm>
              <a:off x="6172200" y="40386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14" name="Oval 523">
              <a:extLst>
                <a:ext uri="{FF2B5EF4-FFF2-40B4-BE49-F238E27FC236}">
                  <a16:creationId xmlns:a16="http://schemas.microsoft.com/office/drawing/2014/main" id="{FBBB9EF7-8A3D-DD43-AE72-394C00076FFB}"/>
                </a:ext>
              </a:extLst>
            </p:cNvPr>
            <p:cNvSpPr>
              <a:spLocks noChangeArrowheads="1"/>
            </p:cNvSpPr>
            <p:nvPr/>
          </p:nvSpPr>
          <p:spPr bwMode="auto">
            <a:xfrm>
              <a:off x="6019800" y="44196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15" name="Oval 524">
              <a:extLst>
                <a:ext uri="{FF2B5EF4-FFF2-40B4-BE49-F238E27FC236}">
                  <a16:creationId xmlns:a16="http://schemas.microsoft.com/office/drawing/2014/main" id="{0B798981-1751-BF47-8407-8D8168660984}"/>
                </a:ext>
              </a:extLst>
            </p:cNvPr>
            <p:cNvSpPr>
              <a:spLocks noChangeArrowheads="1"/>
            </p:cNvSpPr>
            <p:nvPr/>
          </p:nvSpPr>
          <p:spPr bwMode="auto">
            <a:xfrm>
              <a:off x="6324600" y="42672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16" name="Oval 525">
              <a:extLst>
                <a:ext uri="{FF2B5EF4-FFF2-40B4-BE49-F238E27FC236}">
                  <a16:creationId xmlns:a16="http://schemas.microsoft.com/office/drawing/2014/main" id="{00592C2B-5B1F-584D-8C7D-22765CF0CBC6}"/>
                </a:ext>
              </a:extLst>
            </p:cNvPr>
            <p:cNvSpPr>
              <a:spLocks noChangeArrowheads="1"/>
            </p:cNvSpPr>
            <p:nvPr/>
          </p:nvSpPr>
          <p:spPr bwMode="auto">
            <a:xfrm>
              <a:off x="6172200" y="46482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17" name="Oval 526">
              <a:extLst>
                <a:ext uri="{FF2B5EF4-FFF2-40B4-BE49-F238E27FC236}">
                  <a16:creationId xmlns:a16="http://schemas.microsoft.com/office/drawing/2014/main" id="{84F6666D-9B9E-F041-B766-7BB93BE48C6E}"/>
                </a:ext>
              </a:extLst>
            </p:cNvPr>
            <p:cNvSpPr>
              <a:spLocks noChangeArrowheads="1"/>
            </p:cNvSpPr>
            <p:nvPr/>
          </p:nvSpPr>
          <p:spPr bwMode="auto">
            <a:xfrm>
              <a:off x="6172200" y="3810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18" name="Oval 527">
              <a:extLst>
                <a:ext uri="{FF2B5EF4-FFF2-40B4-BE49-F238E27FC236}">
                  <a16:creationId xmlns:a16="http://schemas.microsoft.com/office/drawing/2014/main" id="{B9AADFAA-1411-FB45-BEB3-27124E770F58}"/>
                </a:ext>
              </a:extLst>
            </p:cNvPr>
            <p:cNvSpPr>
              <a:spLocks noChangeArrowheads="1"/>
            </p:cNvSpPr>
            <p:nvPr/>
          </p:nvSpPr>
          <p:spPr bwMode="auto">
            <a:xfrm>
              <a:off x="5867400" y="45720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19" name="Oval 528">
              <a:extLst>
                <a:ext uri="{FF2B5EF4-FFF2-40B4-BE49-F238E27FC236}">
                  <a16:creationId xmlns:a16="http://schemas.microsoft.com/office/drawing/2014/main" id="{344B5B77-5C38-4143-8D2C-E204D1073B42}"/>
                </a:ext>
              </a:extLst>
            </p:cNvPr>
            <p:cNvSpPr>
              <a:spLocks noChangeArrowheads="1"/>
            </p:cNvSpPr>
            <p:nvPr/>
          </p:nvSpPr>
          <p:spPr bwMode="auto">
            <a:xfrm>
              <a:off x="6324600" y="5181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20" name="Oval 529">
              <a:extLst>
                <a:ext uri="{FF2B5EF4-FFF2-40B4-BE49-F238E27FC236}">
                  <a16:creationId xmlns:a16="http://schemas.microsoft.com/office/drawing/2014/main" id="{B512CD21-3790-8345-A8C9-57834CE39E2B}"/>
                </a:ext>
              </a:extLst>
            </p:cNvPr>
            <p:cNvSpPr>
              <a:spLocks noChangeArrowheads="1"/>
            </p:cNvSpPr>
            <p:nvPr/>
          </p:nvSpPr>
          <p:spPr bwMode="auto">
            <a:xfrm>
              <a:off x="6096000" y="47244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21" name="Oval 530">
              <a:extLst>
                <a:ext uri="{FF2B5EF4-FFF2-40B4-BE49-F238E27FC236}">
                  <a16:creationId xmlns:a16="http://schemas.microsoft.com/office/drawing/2014/main" id="{88A42364-5276-2F45-97A8-E2B2BD066E16}"/>
                </a:ext>
              </a:extLst>
            </p:cNvPr>
            <p:cNvSpPr>
              <a:spLocks noChangeArrowheads="1"/>
            </p:cNvSpPr>
            <p:nvPr/>
          </p:nvSpPr>
          <p:spPr bwMode="auto">
            <a:xfrm>
              <a:off x="6248400" y="4114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22" name="Oval 531">
              <a:extLst>
                <a:ext uri="{FF2B5EF4-FFF2-40B4-BE49-F238E27FC236}">
                  <a16:creationId xmlns:a16="http://schemas.microsoft.com/office/drawing/2014/main" id="{23D1311A-B562-5344-8011-BCDF71D57602}"/>
                </a:ext>
              </a:extLst>
            </p:cNvPr>
            <p:cNvSpPr>
              <a:spLocks noChangeArrowheads="1"/>
            </p:cNvSpPr>
            <p:nvPr/>
          </p:nvSpPr>
          <p:spPr bwMode="auto">
            <a:xfrm>
              <a:off x="6324600" y="44958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23" name="Oval 532">
              <a:extLst>
                <a:ext uri="{FF2B5EF4-FFF2-40B4-BE49-F238E27FC236}">
                  <a16:creationId xmlns:a16="http://schemas.microsoft.com/office/drawing/2014/main" id="{E38FCA36-D97D-9E42-AFCD-E2A5003BB225}"/>
                </a:ext>
              </a:extLst>
            </p:cNvPr>
            <p:cNvSpPr>
              <a:spLocks noChangeArrowheads="1"/>
            </p:cNvSpPr>
            <p:nvPr/>
          </p:nvSpPr>
          <p:spPr bwMode="auto">
            <a:xfrm>
              <a:off x="6324600" y="4800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24" name="Oval 533">
              <a:extLst>
                <a:ext uri="{FF2B5EF4-FFF2-40B4-BE49-F238E27FC236}">
                  <a16:creationId xmlns:a16="http://schemas.microsoft.com/office/drawing/2014/main" id="{B41C815F-C791-9A4E-9253-6A0848C8E4EB}"/>
                </a:ext>
              </a:extLst>
            </p:cNvPr>
            <p:cNvSpPr>
              <a:spLocks noChangeArrowheads="1"/>
            </p:cNvSpPr>
            <p:nvPr/>
          </p:nvSpPr>
          <p:spPr bwMode="auto">
            <a:xfrm>
              <a:off x="6553200" y="4648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25" name="Oval 534">
              <a:extLst>
                <a:ext uri="{FF2B5EF4-FFF2-40B4-BE49-F238E27FC236}">
                  <a16:creationId xmlns:a16="http://schemas.microsoft.com/office/drawing/2014/main" id="{300F4B9F-68BC-5349-B5F9-603A6B834717}"/>
                </a:ext>
              </a:extLst>
            </p:cNvPr>
            <p:cNvSpPr>
              <a:spLocks noChangeArrowheads="1"/>
            </p:cNvSpPr>
            <p:nvPr/>
          </p:nvSpPr>
          <p:spPr bwMode="auto">
            <a:xfrm>
              <a:off x="6553200" y="4343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26" name="Oval 535">
              <a:extLst>
                <a:ext uri="{FF2B5EF4-FFF2-40B4-BE49-F238E27FC236}">
                  <a16:creationId xmlns:a16="http://schemas.microsoft.com/office/drawing/2014/main" id="{5DD4417E-1F02-2142-AA16-26B5C36A6F56}"/>
                </a:ext>
              </a:extLst>
            </p:cNvPr>
            <p:cNvSpPr>
              <a:spLocks noChangeArrowheads="1"/>
            </p:cNvSpPr>
            <p:nvPr/>
          </p:nvSpPr>
          <p:spPr bwMode="auto">
            <a:xfrm>
              <a:off x="6248400" y="4648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27" name="Oval 536">
              <a:extLst>
                <a:ext uri="{FF2B5EF4-FFF2-40B4-BE49-F238E27FC236}">
                  <a16:creationId xmlns:a16="http://schemas.microsoft.com/office/drawing/2014/main" id="{808AC0FE-70FB-164B-8C77-6F6051DC74E5}"/>
                </a:ext>
              </a:extLst>
            </p:cNvPr>
            <p:cNvSpPr>
              <a:spLocks noChangeArrowheads="1"/>
            </p:cNvSpPr>
            <p:nvPr/>
          </p:nvSpPr>
          <p:spPr bwMode="auto">
            <a:xfrm>
              <a:off x="6477000" y="4191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28" name="Oval 537">
              <a:extLst>
                <a:ext uri="{FF2B5EF4-FFF2-40B4-BE49-F238E27FC236}">
                  <a16:creationId xmlns:a16="http://schemas.microsoft.com/office/drawing/2014/main" id="{B77E5E4A-28A3-9A46-BE5C-27C704662FCD}"/>
                </a:ext>
              </a:extLst>
            </p:cNvPr>
            <p:cNvSpPr>
              <a:spLocks noChangeArrowheads="1"/>
            </p:cNvSpPr>
            <p:nvPr/>
          </p:nvSpPr>
          <p:spPr bwMode="auto">
            <a:xfrm>
              <a:off x="6705600" y="4800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29" name="Oval 538">
              <a:extLst>
                <a:ext uri="{FF2B5EF4-FFF2-40B4-BE49-F238E27FC236}">
                  <a16:creationId xmlns:a16="http://schemas.microsoft.com/office/drawing/2014/main" id="{E10A6EAB-EBD2-3744-BB6E-45FE80C47C1D}"/>
                </a:ext>
              </a:extLst>
            </p:cNvPr>
            <p:cNvSpPr>
              <a:spLocks noChangeArrowheads="1"/>
            </p:cNvSpPr>
            <p:nvPr/>
          </p:nvSpPr>
          <p:spPr bwMode="auto">
            <a:xfrm>
              <a:off x="6400800" y="45720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30" name="Oval 539">
              <a:extLst>
                <a:ext uri="{FF2B5EF4-FFF2-40B4-BE49-F238E27FC236}">
                  <a16:creationId xmlns:a16="http://schemas.microsoft.com/office/drawing/2014/main" id="{E1FFD230-8734-684A-9EC0-E4AA59D10449}"/>
                </a:ext>
              </a:extLst>
            </p:cNvPr>
            <p:cNvSpPr>
              <a:spLocks noChangeArrowheads="1"/>
            </p:cNvSpPr>
            <p:nvPr/>
          </p:nvSpPr>
          <p:spPr bwMode="auto">
            <a:xfrm>
              <a:off x="6096000" y="4495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31" name="Oval 540">
              <a:extLst>
                <a:ext uri="{FF2B5EF4-FFF2-40B4-BE49-F238E27FC236}">
                  <a16:creationId xmlns:a16="http://schemas.microsoft.com/office/drawing/2014/main" id="{D567E177-8788-A242-A5AF-76A8C0ADC3DE}"/>
                </a:ext>
              </a:extLst>
            </p:cNvPr>
            <p:cNvSpPr>
              <a:spLocks noChangeArrowheads="1"/>
            </p:cNvSpPr>
            <p:nvPr/>
          </p:nvSpPr>
          <p:spPr bwMode="auto">
            <a:xfrm>
              <a:off x="6400800" y="4343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32" name="Oval 541">
              <a:extLst>
                <a:ext uri="{FF2B5EF4-FFF2-40B4-BE49-F238E27FC236}">
                  <a16:creationId xmlns:a16="http://schemas.microsoft.com/office/drawing/2014/main" id="{421B2FB8-BE70-F345-A798-FD9C3CCD1947}"/>
                </a:ext>
              </a:extLst>
            </p:cNvPr>
            <p:cNvSpPr>
              <a:spLocks noChangeArrowheads="1"/>
            </p:cNvSpPr>
            <p:nvPr/>
          </p:nvSpPr>
          <p:spPr bwMode="auto">
            <a:xfrm>
              <a:off x="6172200" y="4800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33" name="Oval 542">
              <a:extLst>
                <a:ext uri="{FF2B5EF4-FFF2-40B4-BE49-F238E27FC236}">
                  <a16:creationId xmlns:a16="http://schemas.microsoft.com/office/drawing/2014/main" id="{664769A8-20ED-B844-8326-E0AE5DF2A8F8}"/>
                </a:ext>
              </a:extLst>
            </p:cNvPr>
            <p:cNvSpPr>
              <a:spLocks noChangeArrowheads="1"/>
            </p:cNvSpPr>
            <p:nvPr/>
          </p:nvSpPr>
          <p:spPr bwMode="auto">
            <a:xfrm>
              <a:off x="6553200" y="51816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34" name="Oval 543">
              <a:extLst>
                <a:ext uri="{FF2B5EF4-FFF2-40B4-BE49-F238E27FC236}">
                  <a16:creationId xmlns:a16="http://schemas.microsoft.com/office/drawing/2014/main" id="{D64C3BEC-96B3-CB44-9698-39B18C950D22}"/>
                </a:ext>
              </a:extLst>
            </p:cNvPr>
            <p:cNvSpPr>
              <a:spLocks noChangeArrowheads="1"/>
            </p:cNvSpPr>
            <p:nvPr/>
          </p:nvSpPr>
          <p:spPr bwMode="auto">
            <a:xfrm>
              <a:off x="6477000" y="49530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35" name="Oval 544">
              <a:extLst>
                <a:ext uri="{FF2B5EF4-FFF2-40B4-BE49-F238E27FC236}">
                  <a16:creationId xmlns:a16="http://schemas.microsoft.com/office/drawing/2014/main" id="{20F5E171-FE4F-124B-AAF9-BCB7214A9D64}"/>
                </a:ext>
              </a:extLst>
            </p:cNvPr>
            <p:cNvSpPr>
              <a:spLocks noChangeArrowheads="1"/>
            </p:cNvSpPr>
            <p:nvPr/>
          </p:nvSpPr>
          <p:spPr bwMode="auto">
            <a:xfrm>
              <a:off x="6172200" y="50292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36" name="Oval 545">
              <a:extLst>
                <a:ext uri="{FF2B5EF4-FFF2-40B4-BE49-F238E27FC236}">
                  <a16:creationId xmlns:a16="http://schemas.microsoft.com/office/drawing/2014/main" id="{978A875D-86B6-8E4B-A430-955229B0B824}"/>
                </a:ext>
              </a:extLst>
            </p:cNvPr>
            <p:cNvSpPr>
              <a:spLocks noChangeArrowheads="1"/>
            </p:cNvSpPr>
            <p:nvPr/>
          </p:nvSpPr>
          <p:spPr bwMode="auto">
            <a:xfrm>
              <a:off x="6324600" y="52578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37" name="Oval 546">
              <a:extLst>
                <a:ext uri="{FF2B5EF4-FFF2-40B4-BE49-F238E27FC236}">
                  <a16:creationId xmlns:a16="http://schemas.microsoft.com/office/drawing/2014/main" id="{2C0FAB8B-E41A-B34E-B3A7-BE95A98FF4FD}"/>
                </a:ext>
              </a:extLst>
            </p:cNvPr>
            <p:cNvSpPr>
              <a:spLocks noChangeArrowheads="1"/>
            </p:cNvSpPr>
            <p:nvPr/>
          </p:nvSpPr>
          <p:spPr bwMode="auto">
            <a:xfrm>
              <a:off x="6400800" y="44958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38" name="Oval 547">
              <a:extLst>
                <a:ext uri="{FF2B5EF4-FFF2-40B4-BE49-F238E27FC236}">
                  <a16:creationId xmlns:a16="http://schemas.microsoft.com/office/drawing/2014/main" id="{AC1BED3A-013F-F941-AC73-7EFBA2BCE137}"/>
                </a:ext>
              </a:extLst>
            </p:cNvPr>
            <p:cNvSpPr>
              <a:spLocks noChangeArrowheads="1"/>
            </p:cNvSpPr>
            <p:nvPr/>
          </p:nvSpPr>
          <p:spPr bwMode="auto">
            <a:xfrm>
              <a:off x="6553200" y="4648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39" name="Oval 548">
              <a:extLst>
                <a:ext uri="{FF2B5EF4-FFF2-40B4-BE49-F238E27FC236}">
                  <a16:creationId xmlns:a16="http://schemas.microsoft.com/office/drawing/2014/main" id="{8D0AC90C-ECD9-0A4D-A74B-FF767F3B40B5}"/>
                </a:ext>
              </a:extLst>
            </p:cNvPr>
            <p:cNvSpPr>
              <a:spLocks noChangeArrowheads="1"/>
            </p:cNvSpPr>
            <p:nvPr/>
          </p:nvSpPr>
          <p:spPr bwMode="auto">
            <a:xfrm>
              <a:off x="6096000" y="48768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40" name="Oval 549">
              <a:extLst>
                <a:ext uri="{FF2B5EF4-FFF2-40B4-BE49-F238E27FC236}">
                  <a16:creationId xmlns:a16="http://schemas.microsoft.com/office/drawing/2014/main" id="{1E365A62-4A67-E14F-991D-7C9AF4028B00}"/>
                </a:ext>
              </a:extLst>
            </p:cNvPr>
            <p:cNvSpPr>
              <a:spLocks noChangeArrowheads="1"/>
            </p:cNvSpPr>
            <p:nvPr/>
          </p:nvSpPr>
          <p:spPr bwMode="auto">
            <a:xfrm>
              <a:off x="6248400" y="5105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41" name="Oval 550">
              <a:extLst>
                <a:ext uri="{FF2B5EF4-FFF2-40B4-BE49-F238E27FC236}">
                  <a16:creationId xmlns:a16="http://schemas.microsoft.com/office/drawing/2014/main" id="{6170DC09-203C-F044-ABC4-D867AFE48C67}"/>
                </a:ext>
              </a:extLst>
            </p:cNvPr>
            <p:cNvSpPr>
              <a:spLocks noChangeArrowheads="1"/>
            </p:cNvSpPr>
            <p:nvPr/>
          </p:nvSpPr>
          <p:spPr bwMode="auto">
            <a:xfrm>
              <a:off x="6324600" y="4953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42" name="Oval 551">
              <a:extLst>
                <a:ext uri="{FF2B5EF4-FFF2-40B4-BE49-F238E27FC236}">
                  <a16:creationId xmlns:a16="http://schemas.microsoft.com/office/drawing/2014/main" id="{617BC776-8952-EB47-8669-C7C31BBA50FD}"/>
                </a:ext>
              </a:extLst>
            </p:cNvPr>
            <p:cNvSpPr>
              <a:spLocks noChangeArrowheads="1"/>
            </p:cNvSpPr>
            <p:nvPr/>
          </p:nvSpPr>
          <p:spPr bwMode="auto">
            <a:xfrm>
              <a:off x="6477000" y="4800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43" name="Oval 552">
              <a:extLst>
                <a:ext uri="{FF2B5EF4-FFF2-40B4-BE49-F238E27FC236}">
                  <a16:creationId xmlns:a16="http://schemas.microsoft.com/office/drawing/2014/main" id="{3901049F-F5FD-A74B-A885-90A25269918E}"/>
                </a:ext>
              </a:extLst>
            </p:cNvPr>
            <p:cNvSpPr>
              <a:spLocks noChangeArrowheads="1"/>
            </p:cNvSpPr>
            <p:nvPr/>
          </p:nvSpPr>
          <p:spPr bwMode="auto">
            <a:xfrm>
              <a:off x="6629400" y="4572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44" name="Oval 553">
              <a:extLst>
                <a:ext uri="{FF2B5EF4-FFF2-40B4-BE49-F238E27FC236}">
                  <a16:creationId xmlns:a16="http://schemas.microsoft.com/office/drawing/2014/main" id="{17C07C64-2F3F-A044-A5BA-8D11E556F85C}"/>
                </a:ext>
              </a:extLst>
            </p:cNvPr>
            <p:cNvSpPr>
              <a:spLocks noChangeArrowheads="1"/>
            </p:cNvSpPr>
            <p:nvPr/>
          </p:nvSpPr>
          <p:spPr bwMode="auto">
            <a:xfrm>
              <a:off x="6553200" y="47244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45" name="Oval 554">
              <a:extLst>
                <a:ext uri="{FF2B5EF4-FFF2-40B4-BE49-F238E27FC236}">
                  <a16:creationId xmlns:a16="http://schemas.microsoft.com/office/drawing/2014/main" id="{4D6E74C8-C787-C041-8D9B-537F7E0D832C}"/>
                </a:ext>
              </a:extLst>
            </p:cNvPr>
            <p:cNvSpPr>
              <a:spLocks noChangeArrowheads="1"/>
            </p:cNvSpPr>
            <p:nvPr/>
          </p:nvSpPr>
          <p:spPr bwMode="auto">
            <a:xfrm>
              <a:off x="6096000" y="4648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46" name="Oval 555">
              <a:extLst>
                <a:ext uri="{FF2B5EF4-FFF2-40B4-BE49-F238E27FC236}">
                  <a16:creationId xmlns:a16="http://schemas.microsoft.com/office/drawing/2014/main" id="{09C6C6A5-8AD3-8941-855C-45649C54A600}"/>
                </a:ext>
              </a:extLst>
            </p:cNvPr>
            <p:cNvSpPr>
              <a:spLocks noChangeArrowheads="1"/>
            </p:cNvSpPr>
            <p:nvPr/>
          </p:nvSpPr>
          <p:spPr bwMode="auto">
            <a:xfrm>
              <a:off x="6172200" y="4267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47" name="Oval 556">
              <a:extLst>
                <a:ext uri="{FF2B5EF4-FFF2-40B4-BE49-F238E27FC236}">
                  <a16:creationId xmlns:a16="http://schemas.microsoft.com/office/drawing/2014/main" id="{33E89A57-9F1E-6643-9559-0CF87B363820}"/>
                </a:ext>
              </a:extLst>
            </p:cNvPr>
            <p:cNvSpPr>
              <a:spLocks noChangeArrowheads="1"/>
            </p:cNvSpPr>
            <p:nvPr/>
          </p:nvSpPr>
          <p:spPr bwMode="auto">
            <a:xfrm>
              <a:off x="6400800" y="51054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48" name="Oval 557">
              <a:extLst>
                <a:ext uri="{FF2B5EF4-FFF2-40B4-BE49-F238E27FC236}">
                  <a16:creationId xmlns:a16="http://schemas.microsoft.com/office/drawing/2014/main" id="{40E13A9D-E1EA-3544-A740-401F59DCBD1A}"/>
                </a:ext>
              </a:extLst>
            </p:cNvPr>
            <p:cNvSpPr>
              <a:spLocks noChangeArrowheads="1"/>
            </p:cNvSpPr>
            <p:nvPr/>
          </p:nvSpPr>
          <p:spPr bwMode="auto">
            <a:xfrm>
              <a:off x="6553200" y="3810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49" name="Oval 558">
              <a:extLst>
                <a:ext uri="{FF2B5EF4-FFF2-40B4-BE49-F238E27FC236}">
                  <a16:creationId xmlns:a16="http://schemas.microsoft.com/office/drawing/2014/main" id="{01A91B2F-71FE-5740-A3AE-1031EBA28C9E}"/>
                </a:ext>
              </a:extLst>
            </p:cNvPr>
            <p:cNvSpPr>
              <a:spLocks noChangeArrowheads="1"/>
            </p:cNvSpPr>
            <p:nvPr/>
          </p:nvSpPr>
          <p:spPr bwMode="auto">
            <a:xfrm>
              <a:off x="6705600" y="4800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50" name="Oval 559">
              <a:extLst>
                <a:ext uri="{FF2B5EF4-FFF2-40B4-BE49-F238E27FC236}">
                  <a16:creationId xmlns:a16="http://schemas.microsoft.com/office/drawing/2014/main" id="{1D862C62-EB06-1244-A29A-87672C9FF140}"/>
                </a:ext>
              </a:extLst>
            </p:cNvPr>
            <p:cNvSpPr>
              <a:spLocks noChangeArrowheads="1"/>
            </p:cNvSpPr>
            <p:nvPr/>
          </p:nvSpPr>
          <p:spPr bwMode="auto">
            <a:xfrm>
              <a:off x="6096000" y="43434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51" name="Oval 560">
              <a:extLst>
                <a:ext uri="{FF2B5EF4-FFF2-40B4-BE49-F238E27FC236}">
                  <a16:creationId xmlns:a16="http://schemas.microsoft.com/office/drawing/2014/main" id="{696455E3-5534-3749-A6BE-6FE33BB1EAEC}"/>
                </a:ext>
              </a:extLst>
            </p:cNvPr>
            <p:cNvSpPr>
              <a:spLocks noChangeArrowheads="1"/>
            </p:cNvSpPr>
            <p:nvPr/>
          </p:nvSpPr>
          <p:spPr bwMode="auto">
            <a:xfrm>
              <a:off x="6629400" y="5029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52" name="Oval 561">
              <a:extLst>
                <a:ext uri="{FF2B5EF4-FFF2-40B4-BE49-F238E27FC236}">
                  <a16:creationId xmlns:a16="http://schemas.microsoft.com/office/drawing/2014/main" id="{4B6D748F-AACD-384A-A76B-4779B757BCCC}"/>
                </a:ext>
              </a:extLst>
            </p:cNvPr>
            <p:cNvSpPr>
              <a:spLocks noChangeArrowheads="1"/>
            </p:cNvSpPr>
            <p:nvPr/>
          </p:nvSpPr>
          <p:spPr bwMode="auto">
            <a:xfrm>
              <a:off x="6019800" y="53340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53" name="Oval 562">
              <a:extLst>
                <a:ext uri="{FF2B5EF4-FFF2-40B4-BE49-F238E27FC236}">
                  <a16:creationId xmlns:a16="http://schemas.microsoft.com/office/drawing/2014/main" id="{BDC9624E-A2F4-7A46-BB88-2F30B6A13977}"/>
                </a:ext>
              </a:extLst>
            </p:cNvPr>
            <p:cNvSpPr>
              <a:spLocks noChangeArrowheads="1"/>
            </p:cNvSpPr>
            <p:nvPr/>
          </p:nvSpPr>
          <p:spPr bwMode="auto">
            <a:xfrm>
              <a:off x="6172200" y="51816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54" name="Oval 563">
              <a:extLst>
                <a:ext uri="{FF2B5EF4-FFF2-40B4-BE49-F238E27FC236}">
                  <a16:creationId xmlns:a16="http://schemas.microsoft.com/office/drawing/2014/main" id="{0269ABAD-B7DD-F54A-9D8F-7C85657B2486}"/>
                </a:ext>
              </a:extLst>
            </p:cNvPr>
            <p:cNvSpPr>
              <a:spLocks noChangeArrowheads="1"/>
            </p:cNvSpPr>
            <p:nvPr/>
          </p:nvSpPr>
          <p:spPr bwMode="auto">
            <a:xfrm>
              <a:off x="6400800" y="5257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55" name="Oval 564">
              <a:extLst>
                <a:ext uri="{FF2B5EF4-FFF2-40B4-BE49-F238E27FC236}">
                  <a16:creationId xmlns:a16="http://schemas.microsoft.com/office/drawing/2014/main" id="{9F0FC3FA-1BDE-9E4D-B6E5-F58BDB367004}"/>
                </a:ext>
              </a:extLst>
            </p:cNvPr>
            <p:cNvSpPr>
              <a:spLocks noChangeArrowheads="1"/>
            </p:cNvSpPr>
            <p:nvPr/>
          </p:nvSpPr>
          <p:spPr bwMode="auto">
            <a:xfrm>
              <a:off x="6553200" y="4495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56" name="Oval 565">
              <a:extLst>
                <a:ext uri="{FF2B5EF4-FFF2-40B4-BE49-F238E27FC236}">
                  <a16:creationId xmlns:a16="http://schemas.microsoft.com/office/drawing/2014/main" id="{FE3B2515-AAE7-B345-8459-A001E6D272CF}"/>
                </a:ext>
              </a:extLst>
            </p:cNvPr>
            <p:cNvSpPr>
              <a:spLocks noChangeArrowheads="1"/>
            </p:cNvSpPr>
            <p:nvPr/>
          </p:nvSpPr>
          <p:spPr bwMode="auto">
            <a:xfrm>
              <a:off x="6553200" y="4953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57" name="Oval 566">
              <a:extLst>
                <a:ext uri="{FF2B5EF4-FFF2-40B4-BE49-F238E27FC236}">
                  <a16:creationId xmlns:a16="http://schemas.microsoft.com/office/drawing/2014/main" id="{B38B1CC6-DFFB-534E-8631-2BC92C5ABF64}"/>
                </a:ext>
              </a:extLst>
            </p:cNvPr>
            <p:cNvSpPr>
              <a:spLocks noChangeArrowheads="1"/>
            </p:cNvSpPr>
            <p:nvPr/>
          </p:nvSpPr>
          <p:spPr bwMode="auto">
            <a:xfrm>
              <a:off x="6248400" y="44958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58" name="Oval 567">
              <a:extLst>
                <a:ext uri="{FF2B5EF4-FFF2-40B4-BE49-F238E27FC236}">
                  <a16:creationId xmlns:a16="http://schemas.microsoft.com/office/drawing/2014/main" id="{9108DD0A-D679-C84D-AA39-9AD10042181C}"/>
                </a:ext>
              </a:extLst>
            </p:cNvPr>
            <p:cNvSpPr>
              <a:spLocks noChangeArrowheads="1"/>
            </p:cNvSpPr>
            <p:nvPr/>
          </p:nvSpPr>
          <p:spPr bwMode="auto">
            <a:xfrm>
              <a:off x="6629400" y="48768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59" name="Oval 568">
              <a:extLst>
                <a:ext uri="{FF2B5EF4-FFF2-40B4-BE49-F238E27FC236}">
                  <a16:creationId xmlns:a16="http://schemas.microsoft.com/office/drawing/2014/main" id="{885E738A-81E7-3541-80E4-A2B0471AA437}"/>
                </a:ext>
              </a:extLst>
            </p:cNvPr>
            <p:cNvSpPr>
              <a:spLocks noChangeArrowheads="1"/>
            </p:cNvSpPr>
            <p:nvPr/>
          </p:nvSpPr>
          <p:spPr bwMode="auto">
            <a:xfrm>
              <a:off x="6400800" y="4648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60" name="Oval 569">
              <a:extLst>
                <a:ext uri="{FF2B5EF4-FFF2-40B4-BE49-F238E27FC236}">
                  <a16:creationId xmlns:a16="http://schemas.microsoft.com/office/drawing/2014/main" id="{666BF6F5-204D-B940-A9A1-122A2DA260BA}"/>
                </a:ext>
              </a:extLst>
            </p:cNvPr>
            <p:cNvSpPr>
              <a:spLocks noChangeArrowheads="1"/>
            </p:cNvSpPr>
            <p:nvPr/>
          </p:nvSpPr>
          <p:spPr bwMode="auto">
            <a:xfrm>
              <a:off x="6477000" y="41148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61" name="Oval 570">
              <a:extLst>
                <a:ext uri="{FF2B5EF4-FFF2-40B4-BE49-F238E27FC236}">
                  <a16:creationId xmlns:a16="http://schemas.microsoft.com/office/drawing/2014/main" id="{45B046BF-1ABA-B743-B599-605444DEF64B}"/>
                </a:ext>
              </a:extLst>
            </p:cNvPr>
            <p:cNvSpPr>
              <a:spLocks noChangeArrowheads="1"/>
            </p:cNvSpPr>
            <p:nvPr/>
          </p:nvSpPr>
          <p:spPr bwMode="auto">
            <a:xfrm>
              <a:off x="6629400" y="44196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62" name="Oval 571">
              <a:extLst>
                <a:ext uri="{FF2B5EF4-FFF2-40B4-BE49-F238E27FC236}">
                  <a16:creationId xmlns:a16="http://schemas.microsoft.com/office/drawing/2014/main" id="{08FE0D4B-F27A-0149-867E-3A0DFF7CFC5A}"/>
                </a:ext>
              </a:extLst>
            </p:cNvPr>
            <p:cNvSpPr>
              <a:spLocks noChangeArrowheads="1"/>
            </p:cNvSpPr>
            <p:nvPr/>
          </p:nvSpPr>
          <p:spPr bwMode="auto">
            <a:xfrm>
              <a:off x="6629400" y="4191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63" name="Oval 572">
              <a:extLst>
                <a:ext uri="{FF2B5EF4-FFF2-40B4-BE49-F238E27FC236}">
                  <a16:creationId xmlns:a16="http://schemas.microsoft.com/office/drawing/2014/main" id="{D8629A89-36F7-8242-B446-D4AAA4C66CC1}"/>
                </a:ext>
              </a:extLst>
            </p:cNvPr>
            <p:cNvSpPr>
              <a:spLocks noChangeArrowheads="1"/>
            </p:cNvSpPr>
            <p:nvPr/>
          </p:nvSpPr>
          <p:spPr bwMode="auto">
            <a:xfrm>
              <a:off x="6324600" y="41910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64" name="Oval 573">
              <a:extLst>
                <a:ext uri="{FF2B5EF4-FFF2-40B4-BE49-F238E27FC236}">
                  <a16:creationId xmlns:a16="http://schemas.microsoft.com/office/drawing/2014/main" id="{8C966E0A-358B-2B4B-8069-0DF754C83F4C}"/>
                </a:ext>
              </a:extLst>
            </p:cNvPr>
            <p:cNvSpPr>
              <a:spLocks noChangeArrowheads="1"/>
            </p:cNvSpPr>
            <p:nvPr/>
          </p:nvSpPr>
          <p:spPr bwMode="auto">
            <a:xfrm>
              <a:off x="6172200" y="45720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65" name="Oval 574">
              <a:extLst>
                <a:ext uri="{FF2B5EF4-FFF2-40B4-BE49-F238E27FC236}">
                  <a16:creationId xmlns:a16="http://schemas.microsoft.com/office/drawing/2014/main" id="{01E52986-3107-BB48-B709-CA7C7E6E3601}"/>
                </a:ext>
              </a:extLst>
            </p:cNvPr>
            <p:cNvSpPr>
              <a:spLocks noChangeArrowheads="1"/>
            </p:cNvSpPr>
            <p:nvPr/>
          </p:nvSpPr>
          <p:spPr bwMode="auto">
            <a:xfrm>
              <a:off x="6477000" y="44196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66" name="Oval 575">
              <a:extLst>
                <a:ext uri="{FF2B5EF4-FFF2-40B4-BE49-F238E27FC236}">
                  <a16:creationId xmlns:a16="http://schemas.microsoft.com/office/drawing/2014/main" id="{A889CFEF-0E95-FD41-BCD4-2A294DF2ACFE}"/>
                </a:ext>
              </a:extLst>
            </p:cNvPr>
            <p:cNvSpPr>
              <a:spLocks noChangeArrowheads="1"/>
            </p:cNvSpPr>
            <p:nvPr/>
          </p:nvSpPr>
          <p:spPr bwMode="auto">
            <a:xfrm>
              <a:off x="6324600" y="48006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67" name="Oval 576">
              <a:extLst>
                <a:ext uri="{FF2B5EF4-FFF2-40B4-BE49-F238E27FC236}">
                  <a16:creationId xmlns:a16="http://schemas.microsoft.com/office/drawing/2014/main" id="{FB113C33-C289-5F4C-AF73-7CB7812A9F42}"/>
                </a:ext>
              </a:extLst>
            </p:cNvPr>
            <p:cNvSpPr>
              <a:spLocks noChangeArrowheads="1"/>
            </p:cNvSpPr>
            <p:nvPr/>
          </p:nvSpPr>
          <p:spPr bwMode="auto">
            <a:xfrm>
              <a:off x="6324600" y="3962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68" name="Oval 577">
              <a:extLst>
                <a:ext uri="{FF2B5EF4-FFF2-40B4-BE49-F238E27FC236}">
                  <a16:creationId xmlns:a16="http://schemas.microsoft.com/office/drawing/2014/main" id="{F66B746E-9C0F-B64F-82D6-7CDD3100BC6D}"/>
                </a:ext>
              </a:extLst>
            </p:cNvPr>
            <p:cNvSpPr>
              <a:spLocks noChangeArrowheads="1"/>
            </p:cNvSpPr>
            <p:nvPr/>
          </p:nvSpPr>
          <p:spPr bwMode="auto">
            <a:xfrm>
              <a:off x="6019800" y="47244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69" name="Oval 578">
              <a:extLst>
                <a:ext uri="{FF2B5EF4-FFF2-40B4-BE49-F238E27FC236}">
                  <a16:creationId xmlns:a16="http://schemas.microsoft.com/office/drawing/2014/main" id="{0146E4F9-3B80-6446-8250-CA43ACD9A072}"/>
                </a:ext>
              </a:extLst>
            </p:cNvPr>
            <p:cNvSpPr>
              <a:spLocks noChangeArrowheads="1"/>
            </p:cNvSpPr>
            <p:nvPr/>
          </p:nvSpPr>
          <p:spPr bwMode="auto">
            <a:xfrm>
              <a:off x="6477000" y="5334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70" name="Oval 579">
              <a:extLst>
                <a:ext uri="{FF2B5EF4-FFF2-40B4-BE49-F238E27FC236}">
                  <a16:creationId xmlns:a16="http://schemas.microsoft.com/office/drawing/2014/main" id="{67FBA3DB-7B62-E64E-B086-736B483F3688}"/>
                </a:ext>
              </a:extLst>
            </p:cNvPr>
            <p:cNvSpPr>
              <a:spLocks noChangeArrowheads="1"/>
            </p:cNvSpPr>
            <p:nvPr/>
          </p:nvSpPr>
          <p:spPr bwMode="auto">
            <a:xfrm>
              <a:off x="6248400" y="48768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71" name="Oval 580">
              <a:extLst>
                <a:ext uri="{FF2B5EF4-FFF2-40B4-BE49-F238E27FC236}">
                  <a16:creationId xmlns:a16="http://schemas.microsoft.com/office/drawing/2014/main" id="{7F501944-F5DD-B945-A432-F7CB7C627608}"/>
                </a:ext>
              </a:extLst>
            </p:cNvPr>
            <p:cNvSpPr>
              <a:spLocks noChangeArrowheads="1"/>
            </p:cNvSpPr>
            <p:nvPr/>
          </p:nvSpPr>
          <p:spPr bwMode="auto">
            <a:xfrm>
              <a:off x="6629400" y="3962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72" name="Oval 581">
              <a:extLst>
                <a:ext uri="{FF2B5EF4-FFF2-40B4-BE49-F238E27FC236}">
                  <a16:creationId xmlns:a16="http://schemas.microsoft.com/office/drawing/2014/main" id="{668CDC0D-6385-1846-A691-76117D5A9E08}"/>
                </a:ext>
              </a:extLst>
            </p:cNvPr>
            <p:cNvSpPr>
              <a:spLocks noChangeArrowheads="1"/>
            </p:cNvSpPr>
            <p:nvPr/>
          </p:nvSpPr>
          <p:spPr bwMode="auto">
            <a:xfrm>
              <a:off x="6629400" y="41910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73" name="Oval 582">
              <a:extLst>
                <a:ext uri="{FF2B5EF4-FFF2-40B4-BE49-F238E27FC236}">
                  <a16:creationId xmlns:a16="http://schemas.microsoft.com/office/drawing/2014/main" id="{62C30593-8C96-4B47-B993-6F9D62EC0540}"/>
                </a:ext>
              </a:extLst>
            </p:cNvPr>
            <p:cNvSpPr>
              <a:spLocks noChangeArrowheads="1"/>
            </p:cNvSpPr>
            <p:nvPr/>
          </p:nvSpPr>
          <p:spPr bwMode="auto">
            <a:xfrm>
              <a:off x="6705600" y="4648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74" name="Oval 583">
              <a:extLst>
                <a:ext uri="{FF2B5EF4-FFF2-40B4-BE49-F238E27FC236}">
                  <a16:creationId xmlns:a16="http://schemas.microsoft.com/office/drawing/2014/main" id="{A9AF1B32-589E-F741-8E1E-09025447BE53}"/>
                </a:ext>
              </a:extLst>
            </p:cNvPr>
            <p:cNvSpPr>
              <a:spLocks noChangeArrowheads="1"/>
            </p:cNvSpPr>
            <p:nvPr/>
          </p:nvSpPr>
          <p:spPr bwMode="auto">
            <a:xfrm>
              <a:off x="6934200" y="4495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75" name="Oval 584">
              <a:extLst>
                <a:ext uri="{FF2B5EF4-FFF2-40B4-BE49-F238E27FC236}">
                  <a16:creationId xmlns:a16="http://schemas.microsoft.com/office/drawing/2014/main" id="{9ED95162-0F1A-0D4D-9D13-1285316E921F}"/>
                </a:ext>
              </a:extLst>
            </p:cNvPr>
            <p:cNvSpPr>
              <a:spLocks noChangeArrowheads="1"/>
            </p:cNvSpPr>
            <p:nvPr/>
          </p:nvSpPr>
          <p:spPr bwMode="auto">
            <a:xfrm>
              <a:off x="6934200" y="4191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76" name="Oval 585">
              <a:extLst>
                <a:ext uri="{FF2B5EF4-FFF2-40B4-BE49-F238E27FC236}">
                  <a16:creationId xmlns:a16="http://schemas.microsoft.com/office/drawing/2014/main" id="{A3DF5C8E-61D8-2B4A-B967-9A1B18C7E5CE}"/>
                </a:ext>
              </a:extLst>
            </p:cNvPr>
            <p:cNvSpPr>
              <a:spLocks noChangeArrowheads="1"/>
            </p:cNvSpPr>
            <p:nvPr/>
          </p:nvSpPr>
          <p:spPr bwMode="auto">
            <a:xfrm>
              <a:off x="6629400" y="4495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77" name="Oval 586">
              <a:extLst>
                <a:ext uri="{FF2B5EF4-FFF2-40B4-BE49-F238E27FC236}">
                  <a16:creationId xmlns:a16="http://schemas.microsoft.com/office/drawing/2014/main" id="{3029FB12-08B5-F743-BBE3-39D9264897AE}"/>
                </a:ext>
              </a:extLst>
            </p:cNvPr>
            <p:cNvSpPr>
              <a:spLocks noChangeArrowheads="1"/>
            </p:cNvSpPr>
            <p:nvPr/>
          </p:nvSpPr>
          <p:spPr bwMode="auto">
            <a:xfrm>
              <a:off x="6858000" y="4038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78" name="Oval 587">
              <a:extLst>
                <a:ext uri="{FF2B5EF4-FFF2-40B4-BE49-F238E27FC236}">
                  <a16:creationId xmlns:a16="http://schemas.microsoft.com/office/drawing/2014/main" id="{69045D01-CBE6-1A41-AACA-204A45208271}"/>
                </a:ext>
              </a:extLst>
            </p:cNvPr>
            <p:cNvSpPr>
              <a:spLocks noChangeArrowheads="1"/>
            </p:cNvSpPr>
            <p:nvPr/>
          </p:nvSpPr>
          <p:spPr bwMode="auto">
            <a:xfrm>
              <a:off x="7086600" y="4648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79" name="Oval 588">
              <a:extLst>
                <a:ext uri="{FF2B5EF4-FFF2-40B4-BE49-F238E27FC236}">
                  <a16:creationId xmlns:a16="http://schemas.microsoft.com/office/drawing/2014/main" id="{AA7CAFD5-A781-2A4A-B75C-30AC6E3F0239}"/>
                </a:ext>
              </a:extLst>
            </p:cNvPr>
            <p:cNvSpPr>
              <a:spLocks noChangeArrowheads="1"/>
            </p:cNvSpPr>
            <p:nvPr/>
          </p:nvSpPr>
          <p:spPr bwMode="auto">
            <a:xfrm>
              <a:off x="6781800" y="44196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80" name="Oval 589">
              <a:extLst>
                <a:ext uri="{FF2B5EF4-FFF2-40B4-BE49-F238E27FC236}">
                  <a16:creationId xmlns:a16="http://schemas.microsoft.com/office/drawing/2014/main" id="{7D7B5F62-BB50-5340-8D15-0F84BAB0F43E}"/>
                </a:ext>
              </a:extLst>
            </p:cNvPr>
            <p:cNvSpPr>
              <a:spLocks noChangeArrowheads="1"/>
            </p:cNvSpPr>
            <p:nvPr/>
          </p:nvSpPr>
          <p:spPr bwMode="auto">
            <a:xfrm>
              <a:off x="6477000" y="4267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81" name="Oval 590">
              <a:extLst>
                <a:ext uri="{FF2B5EF4-FFF2-40B4-BE49-F238E27FC236}">
                  <a16:creationId xmlns:a16="http://schemas.microsoft.com/office/drawing/2014/main" id="{FDFDEBA6-01B1-FB40-A44E-CFF3D9780F6E}"/>
                </a:ext>
              </a:extLst>
            </p:cNvPr>
            <p:cNvSpPr>
              <a:spLocks noChangeArrowheads="1"/>
            </p:cNvSpPr>
            <p:nvPr/>
          </p:nvSpPr>
          <p:spPr bwMode="auto">
            <a:xfrm>
              <a:off x="6781800" y="4191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82" name="Oval 591">
              <a:extLst>
                <a:ext uri="{FF2B5EF4-FFF2-40B4-BE49-F238E27FC236}">
                  <a16:creationId xmlns:a16="http://schemas.microsoft.com/office/drawing/2014/main" id="{980343F5-6FDE-F745-AD0A-8D61A6AAFF27}"/>
                </a:ext>
              </a:extLst>
            </p:cNvPr>
            <p:cNvSpPr>
              <a:spLocks noChangeArrowheads="1"/>
            </p:cNvSpPr>
            <p:nvPr/>
          </p:nvSpPr>
          <p:spPr bwMode="auto">
            <a:xfrm>
              <a:off x="6553200" y="4648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83" name="Oval 592">
              <a:extLst>
                <a:ext uri="{FF2B5EF4-FFF2-40B4-BE49-F238E27FC236}">
                  <a16:creationId xmlns:a16="http://schemas.microsoft.com/office/drawing/2014/main" id="{9BB7D41E-0968-DB48-897D-F5A9786EE2B2}"/>
                </a:ext>
              </a:extLst>
            </p:cNvPr>
            <p:cNvSpPr>
              <a:spLocks noChangeArrowheads="1"/>
            </p:cNvSpPr>
            <p:nvPr/>
          </p:nvSpPr>
          <p:spPr bwMode="auto">
            <a:xfrm>
              <a:off x="6934200" y="50292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84" name="Oval 593">
              <a:extLst>
                <a:ext uri="{FF2B5EF4-FFF2-40B4-BE49-F238E27FC236}">
                  <a16:creationId xmlns:a16="http://schemas.microsoft.com/office/drawing/2014/main" id="{1DA6DBA0-EF39-9C43-A5A9-0DB7308AA960}"/>
                </a:ext>
              </a:extLst>
            </p:cNvPr>
            <p:cNvSpPr>
              <a:spLocks noChangeArrowheads="1"/>
            </p:cNvSpPr>
            <p:nvPr/>
          </p:nvSpPr>
          <p:spPr bwMode="auto">
            <a:xfrm>
              <a:off x="6858000" y="48006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85" name="Oval 594">
              <a:extLst>
                <a:ext uri="{FF2B5EF4-FFF2-40B4-BE49-F238E27FC236}">
                  <a16:creationId xmlns:a16="http://schemas.microsoft.com/office/drawing/2014/main" id="{04DCFE98-DADC-4949-915C-E0BC55011DEF}"/>
                </a:ext>
              </a:extLst>
            </p:cNvPr>
            <p:cNvSpPr>
              <a:spLocks noChangeArrowheads="1"/>
            </p:cNvSpPr>
            <p:nvPr/>
          </p:nvSpPr>
          <p:spPr bwMode="auto">
            <a:xfrm>
              <a:off x="6553200" y="48768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86" name="Oval 595">
              <a:extLst>
                <a:ext uri="{FF2B5EF4-FFF2-40B4-BE49-F238E27FC236}">
                  <a16:creationId xmlns:a16="http://schemas.microsoft.com/office/drawing/2014/main" id="{74428163-9CA4-D749-8775-196784880EE0}"/>
                </a:ext>
              </a:extLst>
            </p:cNvPr>
            <p:cNvSpPr>
              <a:spLocks noChangeArrowheads="1"/>
            </p:cNvSpPr>
            <p:nvPr/>
          </p:nvSpPr>
          <p:spPr bwMode="auto">
            <a:xfrm>
              <a:off x="6705600" y="51054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87" name="Oval 596">
              <a:extLst>
                <a:ext uri="{FF2B5EF4-FFF2-40B4-BE49-F238E27FC236}">
                  <a16:creationId xmlns:a16="http://schemas.microsoft.com/office/drawing/2014/main" id="{0ABB9753-9526-864E-A6FA-392AEA40CF49}"/>
                </a:ext>
              </a:extLst>
            </p:cNvPr>
            <p:cNvSpPr>
              <a:spLocks noChangeArrowheads="1"/>
            </p:cNvSpPr>
            <p:nvPr/>
          </p:nvSpPr>
          <p:spPr bwMode="auto">
            <a:xfrm>
              <a:off x="6781800" y="43434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88" name="Oval 597">
              <a:extLst>
                <a:ext uri="{FF2B5EF4-FFF2-40B4-BE49-F238E27FC236}">
                  <a16:creationId xmlns:a16="http://schemas.microsoft.com/office/drawing/2014/main" id="{FA72D8E8-68B3-5A44-A2CC-E530B16BFEE4}"/>
                </a:ext>
              </a:extLst>
            </p:cNvPr>
            <p:cNvSpPr>
              <a:spLocks noChangeArrowheads="1"/>
            </p:cNvSpPr>
            <p:nvPr/>
          </p:nvSpPr>
          <p:spPr bwMode="auto">
            <a:xfrm>
              <a:off x="6934200" y="4495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89" name="Oval 598">
              <a:extLst>
                <a:ext uri="{FF2B5EF4-FFF2-40B4-BE49-F238E27FC236}">
                  <a16:creationId xmlns:a16="http://schemas.microsoft.com/office/drawing/2014/main" id="{6B4BD6A4-1E6E-F741-9B7B-7F1E8DD85323}"/>
                </a:ext>
              </a:extLst>
            </p:cNvPr>
            <p:cNvSpPr>
              <a:spLocks noChangeArrowheads="1"/>
            </p:cNvSpPr>
            <p:nvPr/>
          </p:nvSpPr>
          <p:spPr bwMode="auto">
            <a:xfrm>
              <a:off x="6477000" y="47244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90" name="Oval 599">
              <a:extLst>
                <a:ext uri="{FF2B5EF4-FFF2-40B4-BE49-F238E27FC236}">
                  <a16:creationId xmlns:a16="http://schemas.microsoft.com/office/drawing/2014/main" id="{DCC925A5-BB9F-174E-8400-BCF50C6F09EB}"/>
                </a:ext>
              </a:extLst>
            </p:cNvPr>
            <p:cNvSpPr>
              <a:spLocks noChangeArrowheads="1"/>
            </p:cNvSpPr>
            <p:nvPr/>
          </p:nvSpPr>
          <p:spPr bwMode="auto">
            <a:xfrm>
              <a:off x="6629400" y="4953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91" name="Oval 600">
              <a:extLst>
                <a:ext uri="{FF2B5EF4-FFF2-40B4-BE49-F238E27FC236}">
                  <a16:creationId xmlns:a16="http://schemas.microsoft.com/office/drawing/2014/main" id="{0C028D47-02BD-5A4C-B6A9-98F4BA5B2B4F}"/>
                </a:ext>
              </a:extLst>
            </p:cNvPr>
            <p:cNvSpPr>
              <a:spLocks noChangeArrowheads="1"/>
            </p:cNvSpPr>
            <p:nvPr/>
          </p:nvSpPr>
          <p:spPr bwMode="auto">
            <a:xfrm>
              <a:off x="6705600" y="4800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92" name="Oval 601">
              <a:extLst>
                <a:ext uri="{FF2B5EF4-FFF2-40B4-BE49-F238E27FC236}">
                  <a16:creationId xmlns:a16="http://schemas.microsoft.com/office/drawing/2014/main" id="{83097A8C-60D2-7040-AED2-20371FF4D36E}"/>
                </a:ext>
              </a:extLst>
            </p:cNvPr>
            <p:cNvSpPr>
              <a:spLocks noChangeArrowheads="1"/>
            </p:cNvSpPr>
            <p:nvPr/>
          </p:nvSpPr>
          <p:spPr bwMode="auto">
            <a:xfrm>
              <a:off x="6858000" y="4648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93" name="Oval 602">
              <a:extLst>
                <a:ext uri="{FF2B5EF4-FFF2-40B4-BE49-F238E27FC236}">
                  <a16:creationId xmlns:a16="http://schemas.microsoft.com/office/drawing/2014/main" id="{8A2A7D9F-0F32-044A-841D-BC95AF01C74A}"/>
                </a:ext>
              </a:extLst>
            </p:cNvPr>
            <p:cNvSpPr>
              <a:spLocks noChangeArrowheads="1"/>
            </p:cNvSpPr>
            <p:nvPr/>
          </p:nvSpPr>
          <p:spPr bwMode="auto">
            <a:xfrm>
              <a:off x="7010400" y="4419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94" name="Oval 603">
              <a:extLst>
                <a:ext uri="{FF2B5EF4-FFF2-40B4-BE49-F238E27FC236}">
                  <a16:creationId xmlns:a16="http://schemas.microsoft.com/office/drawing/2014/main" id="{24750ABB-210C-C943-A54C-9489E481D0A3}"/>
                </a:ext>
              </a:extLst>
            </p:cNvPr>
            <p:cNvSpPr>
              <a:spLocks noChangeArrowheads="1"/>
            </p:cNvSpPr>
            <p:nvPr/>
          </p:nvSpPr>
          <p:spPr bwMode="auto">
            <a:xfrm>
              <a:off x="6934200" y="45720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95" name="Oval 604">
              <a:extLst>
                <a:ext uri="{FF2B5EF4-FFF2-40B4-BE49-F238E27FC236}">
                  <a16:creationId xmlns:a16="http://schemas.microsoft.com/office/drawing/2014/main" id="{2F0BF784-5E8B-4941-8942-B85133CC8250}"/>
                </a:ext>
              </a:extLst>
            </p:cNvPr>
            <p:cNvSpPr>
              <a:spLocks noChangeArrowheads="1"/>
            </p:cNvSpPr>
            <p:nvPr/>
          </p:nvSpPr>
          <p:spPr bwMode="auto">
            <a:xfrm>
              <a:off x="6477000" y="4495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96" name="Oval 605">
              <a:extLst>
                <a:ext uri="{FF2B5EF4-FFF2-40B4-BE49-F238E27FC236}">
                  <a16:creationId xmlns:a16="http://schemas.microsoft.com/office/drawing/2014/main" id="{78DA1253-A6A7-1A4B-9FFB-2831157B6F2C}"/>
                </a:ext>
              </a:extLst>
            </p:cNvPr>
            <p:cNvSpPr>
              <a:spLocks noChangeArrowheads="1"/>
            </p:cNvSpPr>
            <p:nvPr/>
          </p:nvSpPr>
          <p:spPr bwMode="auto">
            <a:xfrm>
              <a:off x="6553200" y="4114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97" name="Oval 606">
              <a:extLst>
                <a:ext uri="{FF2B5EF4-FFF2-40B4-BE49-F238E27FC236}">
                  <a16:creationId xmlns:a16="http://schemas.microsoft.com/office/drawing/2014/main" id="{41EF8D1F-470A-F947-830C-803EBAAE1C0A}"/>
                </a:ext>
              </a:extLst>
            </p:cNvPr>
            <p:cNvSpPr>
              <a:spLocks noChangeArrowheads="1"/>
            </p:cNvSpPr>
            <p:nvPr/>
          </p:nvSpPr>
          <p:spPr bwMode="auto">
            <a:xfrm>
              <a:off x="6781800" y="49530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98" name="Oval 607">
              <a:extLst>
                <a:ext uri="{FF2B5EF4-FFF2-40B4-BE49-F238E27FC236}">
                  <a16:creationId xmlns:a16="http://schemas.microsoft.com/office/drawing/2014/main" id="{28982102-163A-2E45-B91D-408DB101A785}"/>
                </a:ext>
              </a:extLst>
            </p:cNvPr>
            <p:cNvSpPr>
              <a:spLocks noChangeArrowheads="1"/>
            </p:cNvSpPr>
            <p:nvPr/>
          </p:nvSpPr>
          <p:spPr bwMode="auto">
            <a:xfrm>
              <a:off x="6781800" y="3886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99" name="Oval 608">
              <a:extLst>
                <a:ext uri="{FF2B5EF4-FFF2-40B4-BE49-F238E27FC236}">
                  <a16:creationId xmlns:a16="http://schemas.microsoft.com/office/drawing/2014/main" id="{A300AD2D-A9A6-B44F-934E-2FC495ED1869}"/>
                </a:ext>
              </a:extLst>
            </p:cNvPr>
            <p:cNvSpPr>
              <a:spLocks noChangeArrowheads="1"/>
            </p:cNvSpPr>
            <p:nvPr/>
          </p:nvSpPr>
          <p:spPr bwMode="auto">
            <a:xfrm>
              <a:off x="7086600" y="4648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00" name="Oval 609">
              <a:extLst>
                <a:ext uri="{FF2B5EF4-FFF2-40B4-BE49-F238E27FC236}">
                  <a16:creationId xmlns:a16="http://schemas.microsoft.com/office/drawing/2014/main" id="{629869EE-1294-6747-BF2D-C03F4B34D8D9}"/>
                </a:ext>
              </a:extLst>
            </p:cNvPr>
            <p:cNvSpPr>
              <a:spLocks noChangeArrowheads="1"/>
            </p:cNvSpPr>
            <p:nvPr/>
          </p:nvSpPr>
          <p:spPr bwMode="auto">
            <a:xfrm>
              <a:off x="6477000" y="41910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01" name="Oval 610">
              <a:extLst>
                <a:ext uri="{FF2B5EF4-FFF2-40B4-BE49-F238E27FC236}">
                  <a16:creationId xmlns:a16="http://schemas.microsoft.com/office/drawing/2014/main" id="{FBC96401-EEDF-674B-9F61-04EEB5BBA6D7}"/>
                </a:ext>
              </a:extLst>
            </p:cNvPr>
            <p:cNvSpPr>
              <a:spLocks noChangeArrowheads="1"/>
            </p:cNvSpPr>
            <p:nvPr/>
          </p:nvSpPr>
          <p:spPr bwMode="auto">
            <a:xfrm>
              <a:off x="7010400" y="4876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02" name="Oval 611">
              <a:extLst>
                <a:ext uri="{FF2B5EF4-FFF2-40B4-BE49-F238E27FC236}">
                  <a16:creationId xmlns:a16="http://schemas.microsoft.com/office/drawing/2014/main" id="{8F75A3A3-B37F-F048-82CE-033DA778D8BA}"/>
                </a:ext>
              </a:extLst>
            </p:cNvPr>
            <p:cNvSpPr>
              <a:spLocks noChangeArrowheads="1"/>
            </p:cNvSpPr>
            <p:nvPr/>
          </p:nvSpPr>
          <p:spPr bwMode="auto">
            <a:xfrm>
              <a:off x="6705600" y="52578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03" name="Oval 612">
              <a:extLst>
                <a:ext uri="{FF2B5EF4-FFF2-40B4-BE49-F238E27FC236}">
                  <a16:creationId xmlns:a16="http://schemas.microsoft.com/office/drawing/2014/main" id="{EF0AC2DB-E0E9-D94F-984F-A889FFFE8CAD}"/>
                </a:ext>
              </a:extLst>
            </p:cNvPr>
            <p:cNvSpPr>
              <a:spLocks noChangeArrowheads="1"/>
            </p:cNvSpPr>
            <p:nvPr/>
          </p:nvSpPr>
          <p:spPr bwMode="auto">
            <a:xfrm>
              <a:off x="6553200" y="50292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04" name="Oval 613">
              <a:extLst>
                <a:ext uri="{FF2B5EF4-FFF2-40B4-BE49-F238E27FC236}">
                  <a16:creationId xmlns:a16="http://schemas.microsoft.com/office/drawing/2014/main" id="{6241EDF5-7810-CE40-93D8-5FADE3BC5E95}"/>
                </a:ext>
              </a:extLst>
            </p:cNvPr>
            <p:cNvSpPr>
              <a:spLocks noChangeArrowheads="1"/>
            </p:cNvSpPr>
            <p:nvPr/>
          </p:nvSpPr>
          <p:spPr bwMode="auto">
            <a:xfrm>
              <a:off x="6781800" y="5105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05" name="Oval 614">
              <a:extLst>
                <a:ext uri="{FF2B5EF4-FFF2-40B4-BE49-F238E27FC236}">
                  <a16:creationId xmlns:a16="http://schemas.microsoft.com/office/drawing/2014/main" id="{EAD2C293-B999-4341-BFF8-44058E302C87}"/>
                </a:ext>
              </a:extLst>
            </p:cNvPr>
            <p:cNvSpPr>
              <a:spLocks noChangeArrowheads="1"/>
            </p:cNvSpPr>
            <p:nvPr/>
          </p:nvSpPr>
          <p:spPr bwMode="auto">
            <a:xfrm>
              <a:off x="6934200" y="4343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06" name="Oval 615">
              <a:extLst>
                <a:ext uri="{FF2B5EF4-FFF2-40B4-BE49-F238E27FC236}">
                  <a16:creationId xmlns:a16="http://schemas.microsoft.com/office/drawing/2014/main" id="{EF1AE17B-2391-434A-86EC-0EF2212340CF}"/>
                </a:ext>
              </a:extLst>
            </p:cNvPr>
            <p:cNvSpPr>
              <a:spLocks noChangeArrowheads="1"/>
            </p:cNvSpPr>
            <p:nvPr/>
          </p:nvSpPr>
          <p:spPr bwMode="auto">
            <a:xfrm>
              <a:off x="6934200" y="4800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07" name="Oval 616">
              <a:extLst>
                <a:ext uri="{FF2B5EF4-FFF2-40B4-BE49-F238E27FC236}">
                  <a16:creationId xmlns:a16="http://schemas.microsoft.com/office/drawing/2014/main" id="{6139A36C-E80B-CC4B-BA92-61DB13807E5B}"/>
                </a:ext>
              </a:extLst>
            </p:cNvPr>
            <p:cNvSpPr>
              <a:spLocks noChangeArrowheads="1"/>
            </p:cNvSpPr>
            <p:nvPr/>
          </p:nvSpPr>
          <p:spPr bwMode="auto">
            <a:xfrm>
              <a:off x="6629400" y="43434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08" name="Oval 617">
              <a:extLst>
                <a:ext uri="{FF2B5EF4-FFF2-40B4-BE49-F238E27FC236}">
                  <a16:creationId xmlns:a16="http://schemas.microsoft.com/office/drawing/2014/main" id="{779D9DC6-A416-E041-BABD-13C231E59484}"/>
                </a:ext>
              </a:extLst>
            </p:cNvPr>
            <p:cNvSpPr>
              <a:spLocks noChangeArrowheads="1"/>
            </p:cNvSpPr>
            <p:nvPr/>
          </p:nvSpPr>
          <p:spPr bwMode="auto">
            <a:xfrm>
              <a:off x="7010400" y="47244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09" name="Oval 618">
              <a:extLst>
                <a:ext uri="{FF2B5EF4-FFF2-40B4-BE49-F238E27FC236}">
                  <a16:creationId xmlns:a16="http://schemas.microsoft.com/office/drawing/2014/main" id="{31B3B257-B5DD-0241-9CE5-97B6FAAB2D04}"/>
                </a:ext>
              </a:extLst>
            </p:cNvPr>
            <p:cNvSpPr>
              <a:spLocks noChangeArrowheads="1"/>
            </p:cNvSpPr>
            <p:nvPr/>
          </p:nvSpPr>
          <p:spPr bwMode="auto">
            <a:xfrm>
              <a:off x="6781800" y="4495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10" name="Oval 619">
              <a:extLst>
                <a:ext uri="{FF2B5EF4-FFF2-40B4-BE49-F238E27FC236}">
                  <a16:creationId xmlns:a16="http://schemas.microsoft.com/office/drawing/2014/main" id="{6700EBEA-1B7A-A54B-BAC5-503FBE9EF0F8}"/>
                </a:ext>
              </a:extLst>
            </p:cNvPr>
            <p:cNvSpPr>
              <a:spLocks noChangeArrowheads="1"/>
            </p:cNvSpPr>
            <p:nvPr/>
          </p:nvSpPr>
          <p:spPr bwMode="auto">
            <a:xfrm>
              <a:off x="6858000" y="39624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11" name="Oval 620">
              <a:extLst>
                <a:ext uri="{FF2B5EF4-FFF2-40B4-BE49-F238E27FC236}">
                  <a16:creationId xmlns:a16="http://schemas.microsoft.com/office/drawing/2014/main" id="{6EB87B66-76F4-BA4D-B72D-C587C0B13226}"/>
                </a:ext>
              </a:extLst>
            </p:cNvPr>
            <p:cNvSpPr>
              <a:spLocks noChangeArrowheads="1"/>
            </p:cNvSpPr>
            <p:nvPr/>
          </p:nvSpPr>
          <p:spPr bwMode="auto">
            <a:xfrm>
              <a:off x="7010400" y="42672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12" name="Oval 621">
              <a:extLst>
                <a:ext uri="{FF2B5EF4-FFF2-40B4-BE49-F238E27FC236}">
                  <a16:creationId xmlns:a16="http://schemas.microsoft.com/office/drawing/2014/main" id="{00318F01-79F6-194E-B68B-02797272B631}"/>
                </a:ext>
              </a:extLst>
            </p:cNvPr>
            <p:cNvSpPr>
              <a:spLocks noChangeArrowheads="1"/>
            </p:cNvSpPr>
            <p:nvPr/>
          </p:nvSpPr>
          <p:spPr bwMode="auto">
            <a:xfrm>
              <a:off x="7010400" y="4038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13" name="Oval 622">
              <a:extLst>
                <a:ext uri="{FF2B5EF4-FFF2-40B4-BE49-F238E27FC236}">
                  <a16:creationId xmlns:a16="http://schemas.microsoft.com/office/drawing/2014/main" id="{147AD661-C68E-094D-8176-B9521B15C102}"/>
                </a:ext>
              </a:extLst>
            </p:cNvPr>
            <p:cNvSpPr>
              <a:spLocks noChangeArrowheads="1"/>
            </p:cNvSpPr>
            <p:nvPr/>
          </p:nvSpPr>
          <p:spPr bwMode="auto">
            <a:xfrm>
              <a:off x="6705600" y="40386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14" name="Oval 623">
              <a:extLst>
                <a:ext uri="{FF2B5EF4-FFF2-40B4-BE49-F238E27FC236}">
                  <a16:creationId xmlns:a16="http://schemas.microsoft.com/office/drawing/2014/main" id="{61FD3A93-76D6-4643-97ED-67114FFEE680}"/>
                </a:ext>
              </a:extLst>
            </p:cNvPr>
            <p:cNvSpPr>
              <a:spLocks noChangeArrowheads="1"/>
            </p:cNvSpPr>
            <p:nvPr/>
          </p:nvSpPr>
          <p:spPr bwMode="auto">
            <a:xfrm>
              <a:off x="6553200" y="44196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15" name="Oval 624">
              <a:extLst>
                <a:ext uri="{FF2B5EF4-FFF2-40B4-BE49-F238E27FC236}">
                  <a16:creationId xmlns:a16="http://schemas.microsoft.com/office/drawing/2014/main" id="{6DC5897E-DA4B-134A-A01F-2EB15A1955CD}"/>
                </a:ext>
              </a:extLst>
            </p:cNvPr>
            <p:cNvSpPr>
              <a:spLocks noChangeArrowheads="1"/>
            </p:cNvSpPr>
            <p:nvPr/>
          </p:nvSpPr>
          <p:spPr bwMode="auto">
            <a:xfrm>
              <a:off x="6858000" y="42672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16" name="Oval 625">
              <a:extLst>
                <a:ext uri="{FF2B5EF4-FFF2-40B4-BE49-F238E27FC236}">
                  <a16:creationId xmlns:a16="http://schemas.microsoft.com/office/drawing/2014/main" id="{89A0D813-5910-A94A-B4DD-F942676896B0}"/>
                </a:ext>
              </a:extLst>
            </p:cNvPr>
            <p:cNvSpPr>
              <a:spLocks noChangeArrowheads="1"/>
            </p:cNvSpPr>
            <p:nvPr/>
          </p:nvSpPr>
          <p:spPr bwMode="auto">
            <a:xfrm>
              <a:off x="6705600" y="46482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17" name="Oval 626">
              <a:extLst>
                <a:ext uri="{FF2B5EF4-FFF2-40B4-BE49-F238E27FC236}">
                  <a16:creationId xmlns:a16="http://schemas.microsoft.com/office/drawing/2014/main" id="{5CE20F01-17D3-9F41-B6CC-45F0ECD6C9CB}"/>
                </a:ext>
              </a:extLst>
            </p:cNvPr>
            <p:cNvSpPr>
              <a:spLocks noChangeArrowheads="1"/>
            </p:cNvSpPr>
            <p:nvPr/>
          </p:nvSpPr>
          <p:spPr bwMode="auto">
            <a:xfrm>
              <a:off x="6781800" y="3733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18" name="Oval 627">
              <a:extLst>
                <a:ext uri="{FF2B5EF4-FFF2-40B4-BE49-F238E27FC236}">
                  <a16:creationId xmlns:a16="http://schemas.microsoft.com/office/drawing/2014/main" id="{F0D0D19B-A8D7-8D44-A5B5-0471F5645897}"/>
                </a:ext>
              </a:extLst>
            </p:cNvPr>
            <p:cNvSpPr>
              <a:spLocks noChangeArrowheads="1"/>
            </p:cNvSpPr>
            <p:nvPr/>
          </p:nvSpPr>
          <p:spPr bwMode="auto">
            <a:xfrm>
              <a:off x="6400800" y="45720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19" name="Oval 628">
              <a:extLst>
                <a:ext uri="{FF2B5EF4-FFF2-40B4-BE49-F238E27FC236}">
                  <a16:creationId xmlns:a16="http://schemas.microsoft.com/office/drawing/2014/main" id="{ED775C72-19F5-774D-84CD-1A11D872CB9C}"/>
                </a:ext>
              </a:extLst>
            </p:cNvPr>
            <p:cNvSpPr>
              <a:spLocks noChangeArrowheads="1"/>
            </p:cNvSpPr>
            <p:nvPr/>
          </p:nvSpPr>
          <p:spPr bwMode="auto">
            <a:xfrm>
              <a:off x="6858000" y="5181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20" name="Oval 629">
              <a:extLst>
                <a:ext uri="{FF2B5EF4-FFF2-40B4-BE49-F238E27FC236}">
                  <a16:creationId xmlns:a16="http://schemas.microsoft.com/office/drawing/2014/main" id="{9DF09115-B86D-DF45-A284-FFA61678FB89}"/>
                </a:ext>
              </a:extLst>
            </p:cNvPr>
            <p:cNvSpPr>
              <a:spLocks noChangeArrowheads="1"/>
            </p:cNvSpPr>
            <p:nvPr/>
          </p:nvSpPr>
          <p:spPr bwMode="auto">
            <a:xfrm>
              <a:off x="6629400" y="47244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21" name="Oval 630">
              <a:extLst>
                <a:ext uri="{FF2B5EF4-FFF2-40B4-BE49-F238E27FC236}">
                  <a16:creationId xmlns:a16="http://schemas.microsoft.com/office/drawing/2014/main" id="{6C59D534-5D79-684A-8CA4-378BE045FD9E}"/>
                </a:ext>
              </a:extLst>
            </p:cNvPr>
            <p:cNvSpPr>
              <a:spLocks noChangeArrowheads="1"/>
            </p:cNvSpPr>
            <p:nvPr/>
          </p:nvSpPr>
          <p:spPr bwMode="auto">
            <a:xfrm>
              <a:off x="5486400" y="3886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22" name="Oval 631">
              <a:extLst>
                <a:ext uri="{FF2B5EF4-FFF2-40B4-BE49-F238E27FC236}">
                  <a16:creationId xmlns:a16="http://schemas.microsoft.com/office/drawing/2014/main" id="{F38F4568-72E3-834A-B0A3-EBD786C0A1CC}"/>
                </a:ext>
              </a:extLst>
            </p:cNvPr>
            <p:cNvSpPr>
              <a:spLocks noChangeArrowheads="1"/>
            </p:cNvSpPr>
            <p:nvPr/>
          </p:nvSpPr>
          <p:spPr bwMode="auto">
            <a:xfrm>
              <a:off x="5486400" y="41148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23" name="Oval 632">
              <a:extLst>
                <a:ext uri="{FF2B5EF4-FFF2-40B4-BE49-F238E27FC236}">
                  <a16:creationId xmlns:a16="http://schemas.microsoft.com/office/drawing/2014/main" id="{2CBCCEBE-0B3C-4340-88DB-44BC46D02716}"/>
                </a:ext>
              </a:extLst>
            </p:cNvPr>
            <p:cNvSpPr>
              <a:spLocks noChangeArrowheads="1"/>
            </p:cNvSpPr>
            <p:nvPr/>
          </p:nvSpPr>
          <p:spPr bwMode="auto">
            <a:xfrm>
              <a:off x="5562600" y="4572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24" name="Oval 633">
              <a:extLst>
                <a:ext uri="{FF2B5EF4-FFF2-40B4-BE49-F238E27FC236}">
                  <a16:creationId xmlns:a16="http://schemas.microsoft.com/office/drawing/2014/main" id="{19293846-84E4-B742-A93A-E91ACFF6F9AD}"/>
                </a:ext>
              </a:extLst>
            </p:cNvPr>
            <p:cNvSpPr>
              <a:spLocks noChangeArrowheads="1"/>
            </p:cNvSpPr>
            <p:nvPr/>
          </p:nvSpPr>
          <p:spPr bwMode="auto">
            <a:xfrm>
              <a:off x="5791200" y="4419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25" name="Oval 634">
              <a:extLst>
                <a:ext uri="{FF2B5EF4-FFF2-40B4-BE49-F238E27FC236}">
                  <a16:creationId xmlns:a16="http://schemas.microsoft.com/office/drawing/2014/main" id="{5691FDFD-A8B8-164D-87A4-340558B968B5}"/>
                </a:ext>
              </a:extLst>
            </p:cNvPr>
            <p:cNvSpPr>
              <a:spLocks noChangeArrowheads="1"/>
            </p:cNvSpPr>
            <p:nvPr/>
          </p:nvSpPr>
          <p:spPr bwMode="auto">
            <a:xfrm>
              <a:off x="5791200" y="4114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26" name="Oval 635">
              <a:extLst>
                <a:ext uri="{FF2B5EF4-FFF2-40B4-BE49-F238E27FC236}">
                  <a16:creationId xmlns:a16="http://schemas.microsoft.com/office/drawing/2014/main" id="{3A005EC7-D7A2-C848-851D-02C11F8C4B71}"/>
                </a:ext>
              </a:extLst>
            </p:cNvPr>
            <p:cNvSpPr>
              <a:spLocks noChangeArrowheads="1"/>
            </p:cNvSpPr>
            <p:nvPr/>
          </p:nvSpPr>
          <p:spPr bwMode="auto">
            <a:xfrm>
              <a:off x="5486400" y="4419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27" name="Oval 636">
              <a:extLst>
                <a:ext uri="{FF2B5EF4-FFF2-40B4-BE49-F238E27FC236}">
                  <a16:creationId xmlns:a16="http://schemas.microsoft.com/office/drawing/2014/main" id="{BB8F8A90-6644-5D48-884E-854AE011D967}"/>
                </a:ext>
              </a:extLst>
            </p:cNvPr>
            <p:cNvSpPr>
              <a:spLocks noChangeArrowheads="1"/>
            </p:cNvSpPr>
            <p:nvPr/>
          </p:nvSpPr>
          <p:spPr bwMode="auto">
            <a:xfrm>
              <a:off x="5867400" y="3733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28" name="Oval 637">
              <a:extLst>
                <a:ext uri="{FF2B5EF4-FFF2-40B4-BE49-F238E27FC236}">
                  <a16:creationId xmlns:a16="http://schemas.microsoft.com/office/drawing/2014/main" id="{A604FBF3-954E-014C-9210-BCAFA375F118}"/>
                </a:ext>
              </a:extLst>
            </p:cNvPr>
            <p:cNvSpPr>
              <a:spLocks noChangeArrowheads="1"/>
            </p:cNvSpPr>
            <p:nvPr/>
          </p:nvSpPr>
          <p:spPr bwMode="auto">
            <a:xfrm>
              <a:off x="5943600" y="4572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29" name="Oval 638">
              <a:extLst>
                <a:ext uri="{FF2B5EF4-FFF2-40B4-BE49-F238E27FC236}">
                  <a16:creationId xmlns:a16="http://schemas.microsoft.com/office/drawing/2014/main" id="{B68A9354-1CF4-9B4F-8D53-F76552D71A57}"/>
                </a:ext>
              </a:extLst>
            </p:cNvPr>
            <p:cNvSpPr>
              <a:spLocks noChangeArrowheads="1"/>
            </p:cNvSpPr>
            <p:nvPr/>
          </p:nvSpPr>
          <p:spPr bwMode="auto">
            <a:xfrm>
              <a:off x="5715000" y="43434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30" name="Oval 639">
              <a:extLst>
                <a:ext uri="{FF2B5EF4-FFF2-40B4-BE49-F238E27FC236}">
                  <a16:creationId xmlns:a16="http://schemas.microsoft.com/office/drawing/2014/main" id="{4383121F-2E03-5D46-BA38-3F2A34F28583}"/>
                </a:ext>
              </a:extLst>
            </p:cNvPr>
            <p:cNvSpPr>
              <a:spLocks noChangeArrowheads="1"/>
            </p:cNvSpPr>
            <p:nvPr/>
          </p:nvSpPr>
          <p:spPr bwMode="auto">
            <a:xfrm>
              <a:off x="5334000" y="4267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31" name="Oval 640">
              <a:extLst>
                <a:ext uri="{FF2B5EF4-FFF2-40B4-BE49-F238E27FC236}">
                  <a16:creationId xmlns:a16="http://schemas.microsoft.com/office/drawing/2014/main" id="{8314FAB4-ADB5-0948-A9F2-07BDBDEA79EE}"/>
                </a:ext>
              </a:extLst>
            </p:cNvPr>
            <p:cNvSpPr>
              <a:spLocks noChangeArrowheads="1"/>
            </p:cNvSpPr>
            <p:nvPr/>
          </p:nvSpPr>
          <p:spPr bwMode="auto">
            <a:xfrm>
              <a:off x="5638800" y="4114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32" name="Oval 641">
              <a:extLst>
                <a:ext uri="{FF2B5EF4-FFF2-40B4-BE49-F238E27FC236}">
                  <a16:creationId xmlns:a16="http://schemas.microsoft.com/office/drawing/2014/main" id="{258562AA-3F27-5A43-85BF-4BFF775B3068}"/>
                </a:ext>
              </a:extLst>
            </p:cNvPr>
            <p:cNvSpPr>
              <a:spLocks noChangeArrowheads="1"/>
            </p:cNvSpPr>
            <p:nvPr/>
          </p:nvSpPr>
          <p:spPr bwMode="auto">
            <a:xfrm>
              <a:off x="5410200" y="4572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33" name="Oval 642">
              <a:extLst>
                <a:ext uri="{FF2B5EF4-FFF2-40B4-BE49-F238E27FC236}">
                  <a16:creationId xmlns:a16="http://schemas.microsoft.com/office/drawing/2014/main" id="{A6753575-05A5-FE48-AE3B-946FCCAE2144}"/>
                </a:ext>
              </a:extLst>
            </p:cNvPr>
            <p:cNvSpPr>
              <a:spLocks noChangeArrowheads="1"/>
            </p:cNvSpPr>
            <p:nvPr/>
          </p:nvSpPr>
          <p:spPr bwMode="auto">
            <a:xfrm>
              <a:off x="5791200" y="49530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34" name="Oval 643">
              <a:extLst>
                <a:ext uri="{FF2B5EF4-FFF2-40B4-BE49-F238E27FC236}">
                  <a16:creationId xmlns:a16="http://schemas.microsoft.com/office/drawing/2014/main" id="{B7468ACB-03B0-3B4B-ADC3-B3E3299BC0E7}"/>
                </a:ext>
              </a:extLst>
            </p:cNvPr>
            <p:cNvSpPr>
              <a:spLocks noChangeArrowheads="1"/>
            </p:cNvSpPr>
            <p:nvPr/>
          </p:nvSpPr>
          <p:spPr bwMode="auto">
            <a:xfrm>
              <a:off x="5715000" y="47244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35" name="Oval 644">
              <a:extLst>
                <a:ext uri="{FF2B5EF4-FFF2-40B4-BE49-F238E27FC236}">
                  <a16:creationId xmlns:a16="http://schemas.microsoft.com/office/drawing/2014/main" id="{C8FD771B-0650-7C4F-97EF-7BB0BE0012D4}"/>
                </a:ext>
              </a:extLst>
            </p:cNvPr>
            <p:cNvSpPr>
              <a:spLocks noChangeArrowheads="1"/>
            </p:cNvSpPr>
            <p:nvPr/>
          </p:nvSpPr>
          <p:spPr bwMode="auto">
            <a:xfrm>
              <a:off x="5410200" y="48006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36" name="Oval 645">
              <a:extLst>
                <a:ext uri="{FF2B5EF4-FFF2-40B4-BE49-F238E27FC236}">
                  <a16:creationId xmlns:a16="http://schemas.microsoft.com/office/drawing/2014/main" id="{77EFB4B0-C9F1-844B-8B81-7BCDA6856396}"/>
                </a:ext>
              </a:extLst>
            </p:cNvPr>
            <p:cNvSpPr>
              <a:spLocks noChangeArrowheads="1"/>
            </p:cNvSpPr>
            <p:nvPr/>
          </p:nvSpPr>
          <p:spPr bwMode="auto">
            <a:xfrm>
              <a:off x="5562600" y="50292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37" name="Oval 646">
              <a:extLst>
                <a:ext uri="{FF2B5EF4-FFF2-40B4-BE49-F238E27FC236}">
                  <a16:creationId xmlns:a16="http://schemas.microsoft.com/office/drawing/2014/main" id="{99DE070A-A2E9-774F-B729-3F1961762EC9}"/>
                </a:ext>
              </a:extLst>
            </p:cNvPr>
            <p:cNvSpPr>
              <a:spLocks noChangeArrowheads="1"/>
            </p:cNvSpPr>
            <p:nvPr/>
          </p:nvSpPr>
          <p:spPr bwMode="auto">
            <a:xfrm>
              <a:off x="5638800" y="42672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38" name="Oval 647">
              <a:extLst>
                <a:ext uri="{FF2B5EF4-FFF2-40B4-BE49-F238E27FC236}">
                  <a16:creationId xmlns:a16="http://schemas.microsoft.com/office/drawing/2014/main" id="{F51AD76F-0CA1-0646-98DD-42037B93F744}"/>
                </a:ext>
              </a:extLst>
            </p:cNvPr>
            <p:cNvSpPr>
              <a:spLocks noChangeArrowheads="1"/>
            </p:cNvSpPr>
            <p:nvPr/>
          </p:nvSpPr>
          <p:spPr bwMode="auto">
            <a:xfrm>
              <a:off x="5791200" y="4419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39" name="Oval 648">
              <a:extLst>
                <a:ext uri="{FF2B5EF4-FFF2-40B4-BE49-F238E27FC236}">
                  <a16:creationId xmlns:a16="http://schemas.microsoft.com/office/drawing/2014/main" id="{4C909857-2DF2-2C4D-9CCF-B4713648BCC7}"/>
                </a:ext>
              </a:extLst>
            </p:cNvPr>
            <p:cNvSpPr>
              <a:spLocks noChangeArrowheads="1"/>
            </p:cNvSpPr>
            <p:nvPr/>
          </p:nvSpPr>
          <p:spPr bwMode="auto">
            <a:xfrm>
              <a:off x="5334000" y="46482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40" name="Oval 649">
              <a:extLst>
                <a:ext uri="{FF2B5EF4-FFF2-40B4-BE49-F238E27FC236}">
                  <a16:creationId xmlns:a16="http://schemas.microsoft.com/office/drawing/2014/main" id="{7B09CC00-190E-6848-8633-FAF92E482D09}"/>
                </a:ext>
              </a:extLst>
            </p:cNvPr>
            <p:cNvSpPr>
              <a:spLocks noChangeArrowheads="1"/>
            </p:cNvSpPr>
            <p:nvPr/>
          </p:nvSpPr>
          <p:spPr bwMode="auto">
            <a:xfrm>
              <a:off x="5486400" y="4876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41" name="Oval 650">
              <a:extLst>
                <a:ext uri="{FF2B5EF4-FFF2-40B4-BE49-F238E27FC236}">
                  <a16:creationId xmlns:a16="http://schemas.microsoft.com/office/drawing/2014/main" id="{82C522E6-B572-AF48-A150-4323EEEA0B1C}"/>
                </a:ext>
              </a:extLst>
            </p:cNvPr>
            <p:cNvSpPr>
              <a:spLocks noChangeArrowheads="1"/>
            </p:cNvSpPr>
            <p:nvPr/>
          </p:nvSpPr>
          <p:spPr bwMode="auto">
            <a:xfrm>
              <a:off x="5562600" y="4724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42" name="Oval 651">
              <a:extLst>
                <a:ext uri="{FF2B5EF4-FFF2-40B4-BE49-F238E27FC236}">
                  <a16:creationId xmlns:a16="http://schemas.microsoft.com/office/drawing/2014/main" id="{D732B8A1-2311-024B-AA0D-4E30ECE42EDB}"/>
                </a:ext>
              </a:extLst>
            </p:cNvPr>
            <p:cNvSpPr>
              <a:spLocks noChangeArrowheads="1"/>
            </p:cNvSpPr>
            <p:nvPr/>
          </p:nvSpPr>
          <p:spPr bwMode="auto">
            <a:xfrm>
              <a:off x="5715000" y="4648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43" name="Oval 652">
              <a:extLst>
                <a:ext uri="{FF2B5EF4-FFF2-40B4-BE49-F238E27FC236}">
                  <a16:creationId xmlns:a16="http://schemas.microsoft.com/office/drawing/2014/main" id="{C87A3787-C1CF-A64B-9213-E1ED7548A28D}"/>
                </a:ext>
              </a:extLst>
            </p:cNvPr>
            <p:cNvSpPr>
              <a:spLocks noChangeArrowheads="1"/>
            </p:cNvSpPr>
            <p:nvPr/>
          </p:nvSpPr>
          <p:spPr bwMode="auto">
            <a:xfrm>
              <a:off x="5867400" y="4343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44" name="Oval 653">
              <a:extLst>
                <a:ext uri="{FF2B5EF4-FFF2-40B4-BE49-F238E27FC236}">
                  <a16:creationId xmlns:a16="http://schemas.microsoft.com/office/drawing/2014/main" id="{117B69D2-8F08-1D49-8FEF-3C43834DDEF3}"/>
                </a:ext>
              </a:extLst>
            </p:cNvPr>
            <p:cNvSpPr>
              <a:spLocks noChangeArrowheads="1"/>
            </p:cNvSpPr>
            <p:nvPr/>
          </p:nvSpPr>
          <p:spPr bwMode="auto">
            <a:xfrm>
              <a:off x="5791200" y="44958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45" name="Oval 654">
              <a:extLst>
                <a:ext uri="{FF2B5EF4-FFF2-40B4-BE49-F238E27FC236}">
                  <a16:creationId xmlns:a16="http://schemas.microsoft.com/office/drawing/2014/main" id="{8883614D-A562-9447-AF3F-EAB0B4C72F80}"/>
                </a:ext>
              </a:extLst>
            </p:cNvPr>
            <p:cNvSpPr>
              <a:spLocks noChangeArrowheads="1"/>
            </p:cNvSpPr>
            <p:nvPr/>
          </p:nvSpPr>
          <p:spPr bwMode="auto">
            <a:xfrm>
              <a:off x="5334000" y="4419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46" name="Oval 655">
              <a:extLst>
                <a:ext uri="{FF2B5EF4-FFF2-40B4-BE49-F238E27FC236}">
                  <a16:creationId xmlns:a16="http://schemas.microsoft.com/office/drawing/2014/main" id="{E937D73A-E93A-1B49-9D96-1E189A7A7377}"/>
                </a:ext>
              </a:extLst>
            </p:cNvPr>
            <p:cNvSpPr>
              <a:spLocks noChangeArrowheads="1"/>
            </p:cNvSpPr>
            <p:nvPr/>
          </p:nvSpPr>
          <p:spPr bwMode="auto">
            <a:xfrm>
              <a:off x="5410200" y="4038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47" name="Oval 656">
              <a:extLst>
                <a:ext uri="{FF2B5EF4-FFF2-40B4-BE49-F238E27FC236}">
                  <a16:creationId xmlns:a16="http://schemas.microsoft.com/office/drawing/2014/main" id="{2D9F150A-F17C-F14F-B692-4B724B53A517}"/>
                </a:ext>
              </a:extLst>
            </p:cNvPr>
            <p:cNvSpPr>
              <a:spLocks noChangeArrowheads="1"/>
            </p:cNvSpPr>
            <p:nvPr/>
          </p:nvSpPr>
          <p:spPr bwMode="auto">
            <a:xfrm>
              <a:off x="5638800" y="48768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48" name="Oval 657">
              <a:extLst>
                <a:ext uri="{FF2B5EF4-FFF2-40B4-BE49-F238E27FC236}">
                  <a16:creationId xmlns:a16="http://schemas.microsoft.com/office/drawing/2014/main" id="{77DA56C6-EF01-434B-9283-2F17D80FFF96}"/>
                </a:ext>
              </a:extLst>
            </p:cNvPr>
            <p:cNvSpPr>
              <a:spLocks noChangeArrowheads="1"/>
            </p:cNvSpPr>
            <p:nvPr/>
          </p:nvSpPr>
          <p:spPr bwMode="auto">
            <a:xfrm>
              <a:off x="5638800" y="3810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49" name="Oval 658">
              <a:extLst>
                <a:ext uri="{FF2B5EF4-FFF2-40B4-BE49-F238E27FC236}">
                  <a16:creationId xmlns:a16="http://schemas.microsoft.com/office/drawing/2014/main" id="{B21FFC14-D6E2-984D-930F-CFADB392C00D}"/>
                </a:ext>
              </a:extLst>
            </p:cNvPr>
            <p:cNvSpPr>
              <a:spLocks noChangeArrowheads="1"/>
            </p:cNvSpPr>
            <p:nvPr/>
          </p:nvSpPr>
          <p:spPr bwMode="auto">
            <a:xfrm>
              <a:off x="5943600" y="4572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50" name="Oval 659">
              <a:extLst>
                <a:ext uri="{FF2B5EF4-FFF2-40B4-BE49-F238E27FC236}">
                  <a16:creationId xmlns:a16="http://schemas.microsoft.com/office/drawing/2014/main" id="{C084AB26-F9B7-9540-A33E-E684D1A542E9}"/>
                </a:ext>
              </a:extLst>
            </p:cNvPr>
            <p:cNvSpPr>
              <a:spLocks noChangeArrowheads="1"/>
            </p:cNvSpPr>
            <p:nvPr/>
          </p:nvSpPr>
          <p:spPr bwMode="auto">
            <a:xfrm>
              <a:off x="5334000" y="41148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51" name="Oval 660">
              <a:extLst>
                <a:ext uri="{FF2B5EF4-FFF2-40B4-BE49-F238E27FC236}">
                  <a16:creationId xmlns:a16="http://schemas.microsoft.com/office/drawing/2014/main" id="{28682DFA-598A-9A4C-B320-276D2E83EB28}"/>
                </a:ext>
              </a:extLst>
            </p:cNvPr>
            <p:cNvSpPr>
              <a:spLocks noChangeArrowheads="1"/>
            </p:cNvSpPr>
            <p:nvPr/>
          </p:nvSpPr>
          <p:spPr bwMode="auto">
            <a:xfrm>
              <a:off x="5867400" y="4800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52" name="Oval 661">
              <a:extLst>
                <a:ext uri="{FF2B5EF4-FFF2-40B4-BE49-F238E27FC236}">
                  <a16:creationId xmlns:a16="http://schemas.microsoft.com/office/drawing/2014/main" id="{6DF670DE-73E8-AE4A-9795-D27143741167}"/>
                </a:ext>
              </a:extLst>
            </p:cNvPr>
            <p:cNvSpPr>
              <a:spLocks noChangeArrowheads="1"/>
            </p:cNvSpPr>
            <p:nvPr/>
          </p:nvSpPr>
          <p:spPr bwMode="auto">
            <a:xfrm>
              <a:off x="5562600" y="51816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53" name="Oval 662">
              <a:extLst>
                <a:ext uri="{FF2B5EF4-FFF2-40B4-BE49-F238E27FC236}">
                  <a16:creationId xmlns:a16="http://schemas.microsoft.com/office/drawing/2014/main" id="{1CA6DEC7-25A5-C44E-8D5F-B76A06599E21}"/>
                </a:ext>
              </a:extLst>
            </p:cNvPr>
            <p:cNvSpPr>
              <a:spLocks noChangeArrowheads="1"/>
            </p:cNvSpPr>
            <p:nvPr/>
          </p:nvSpPr>
          <p:spPr bwMode="auto">
            <a:xfrm>
              <a:off x="5410200" y="49530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54" name="Oval 663">
              <a:extLst>
                <a:ext uri="{FF2B5EF4-FFF2-40B4-BE49-F238E27FC236}">
                  <a16:creationId xmlns:a16="http://schemas.microsoft.com/office/drawing/2014/main" id="{0D5A1C2C-96D1-4D4A-A249-F8E2F91E8E4F}"/>
                </a:ext>
              </a:extLst>
            </p:cNvPr>
            <p:cNvSpPr>
              <a:spLocks noChangeArrowheads="1"/>
            </p:cNvSpPr>
            <p:nvPr/>
          </p:nvSpPr>
          <p:spPr bwMode="auto">
            <a:xfrm>
              <a:off x="5638800" y="5029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55" name="Oval 664">
              <a:extLst>
                <a:ext uri="{FF2B5EF4-FFF2-40B4-BE49-F238E27FC236}">
                  <a16:creationId xmlns:a16="http://schemas.microsoft.com/office/drawing/2014/main" id="{8470BED7-AD98-5E40-BE49-5C511DA31886}"/>
                </a:ext>
              </a:extLst>
            </p:cNvPr>
            <p:cNvSpPr>
              <a:spLocks noChangeArrowheads="1"/>
            </p:cNvSpPr>
            <p:nvPr/>
          </p:nvSpPr>
          <p:spPr bwMode="auto">
            <a:xfrm>
              <a:off x="5791200" y="4267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56" name="Oval 665">
              <a:extLst>
                <a:ext uri="{FF2B5EF4-FFF2-40B4-BE49-F238E27FC236}">
                  <a16:creationId xmlns:a16="http://schemas.microsoft.com/office/drawing/2014/main" id="{B2713727-7438-3A48-BCC9-151EE749A310}"/>
                </a:ext>
              </a:extLst>
            </p:cNvPr>
            <p:cNvSpPr>
              <a:spLocks noChangeArrowheads="1"/>
            </p:cNvSpPr>
            <p:nvPr/>
          </p:nvSpPr>
          <p:spPr bwMode="auto">
            <a:xfrm>
              <a:off x="5791200" y="4724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57" name="Oval 666">
              <a:extLst>
                <a:ext uri="{FF2B5EF4-FFF2-40B4-BE49-F238E27FC236}">
                  <a16:creationId xmlns:a16="http://schemas.microsoft.com/office/drawing/2014/main" id="{0B41FA93-6425-6140-9102-81B938ADD11D}"/>
                </a:ext>
              </a:extLst>
            </p:cNvPr>
            <p:cNvSpPr>
              <a:spLocks noChangeArrowheads="1"/>
            </p:cNvSpPr>
            <p:nvPr/>
          </p:nvSpPr>
          <p:spPr bwMode="auto">
            <a:xfrm>
              <a:off x="5486400" y="42672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58" name="Oval 667">
              <a:extLst>
                <a:ext uri="{FF2B5EF4-FFF2-40B4-BE49-F238E27FC236}">
                  <a16:creationId xmlns:a16="http://schemas.microsoft.com/office/drawing/2014/main" id="{15325874-3F75-CC4B-9504-2EE6BF0CE5D8}"/>
                </a:ext>
              </a:extLst>
            </p:cNvPr>
            <p:cNvSpPr>
              <a:spLocks noChangeArrowheads="1"/>
            </p:cNvSpPr>
            <p:nvPr/>
          </p:nvSpPr>
          <p:spPr bwMode="auto">
            <a:xfrm>
              <a:off x="5867400" y="46482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59" name="Oval 668">
              <a:extLst>
                <a:ext uri="{FF2B5EF4-FFF2-40B4-BE49-F238E27FC236}">
                  <a16:creationId xmlns:a16="http://schemas.microsoft.com/office/drawing/2014/main" id="{A6D120CE-7FDF-BC4B-A42C-C28FACA1675E}"/>
                </a:ext>
              </a:extLst>
            </p:cNvPr>
            <p:cNvSpPr>
              <a:spLocks noChangeArrowheads="1"/>
            </p:cNvSpPr>
            <p:nvPr/>
          </p:nvSpPr>
          <p:spPr bwMode="auto">
            <a:xfrm>
              <a:off x="5638800" y="4419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60" name="Oval 669">
              <a:extLst>
                <a:ext uri="{FF2B5EF4-FFF2-40B4-BE49-F238E27FC236}">
                  <a16:creationId xmlns:a16="http://schemas.microsoft.com/office/drawing/2014/main" id="{08A7BC73-1794-DF4D-B93B-D6561C9EDCD2}"/>
                </a:ext>
              </a:extLst>
            </p:cNvPr>
            <p:cNvSpPr>
              <a:spLocks noChangeArrowheads="1"/>
            </p:cNvSpPr>
            <p:nvPr/>
          </p:nvSpPr>
          <p:spPr bwMode="auto">
            <a:xfrm>
              <a:off x="5715000" y="38862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61" name="Oval 670">
              <a:extLst>
                <a:ext uri="{FF2B5EF4-FFF2-40B4-BE49-F238E27FC236}">
                  <a16:creationId xmlns:a16="http://schemas.microsoft.com/office/drawing/2014/main" id="{03AE2A6B-4579-3144-AB0D-9936E31F6D03}"/>
                </a:ext>
              </a:extLst>
            </p:cNvPr>
            <p:cNvSpPr>
              <a:spLocks noChangeArrowheads="1"/>
            </p:cNvSpPr>
            <p:nvPr/>
          </p:nvSpPr>
          <p:spPr bwMode="auto">
            <a:xfrm>
              <a:off x="5715000" y="37338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62" name="Oval 671">
              <a:extLst>
                <a:ext uri="{FF2B5EF4-FFF2-40B4-BE49-F238E27FC236}">
                  <a16:creationId xmlns:a16="http://schemas.microsoft.com/office/drawing/2014/main" id="{E2484C11-A3B5-0442-B6EA-890C62BDAE3F}"/>
                </a:ext>
              </a:extLst>
            </p:cNvPr>
            <p:cNvSpPr>
              <a:spLocks noChangeArrowheads="1"/>
            </p:cNvSpPr>
            <p:nvPr/>
          </p:nvSpPr>
          <p:spPr bwMode="auto">
            <a:xfrm>
              <a:off x="5867400" y="3962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63" name="Oval 672">
              <a:extLst>
                <a:ext uri="{FF2B5EF4-FFF2-40B4-BE49-F238E27FC236}">
                  <a16:creationId xmlns:a16="http://schemas.microsoft.com/office/drawing/2014/main" id="{01C6DB69-DF8A-CB41-BD36-FB8326937A39}"/>
                </a:ext>
              </a:extLst>
            </p:cNvPr>
            <p:cNvSpPr>
              <a:spLocks noChangeArrowheads="1"/>
            </p:cNvSpPr>
            <p:nvPr/>
          </p:nvSpPr>
          <p:spPr bwMode="auto">
            <a:xfrm>
              <a:off x="5562600" y="39624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64" name="Oval 673">
              <a:extLst>
                <a:ext uri="{FF2B5EF4-FFF2-40B4-BE49-F238E27FC236}">
                  <a16:creationId xmlns:a16="http://schemas.microsoft.com/office/drawing/2014/main" id="{ADBBD529-8F06-D342-9047-616507C1B6B2}"/>
                </a:ext>
              </a:extLst>
            </p:cNvPr>
            <p:cNvSpPr>
              <a:spLocks noChangeArrowheads="1"/>
            </p:cNvSpPr>
            <p:nvPr/>
          </p:nvSpPr>
          <p:spPr bwMode="auto">
            <a:xfrm>
              <a:off x="5410200" y="43434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65" name="Oval 674">
              <a:extLst>
                <a:ext uri="{FF2B5EF4-FFF2-40B4-BE49-F238E27FC236}">
                  <a16:creationId xmlns:a16="http://schemas.microsoft.com/office/drawing/2014/main" id="{8BBD9F6E-1627-5646-A2FF-DCB3271FAD82}"/>
                </a:ext>
              </a:extLst>
            </p:cNvPr>
            <p:cNvSpPr>
              <a:spLocks noChangeArrowheads="1"/>
            </p:cNvSpPr>
            <p:nvPr/>
          </p:nvSpPr>
          <p:spPr bwMode="auto">
            <a:xfrm>
              <a:off x="5715000" y="41910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66" name="Oval 675">
              <a:extLst>
                <a:ext uri="{FF2B5EF4-FFF2-40B4-BE49-F238E27FC236}">
                  <a16:creationId xmlns:a16="http://schemas.microsoft.com/office/drawing/2014/main" id="{ADF49068-AF30-784F-ABE1-6888F7E6D3A1}"/>
                </a:ext>
              </a:extLst>
            </p:cNvPr>
            <p:cNvSpPr>
              <a:spLocks noChangeArrowheads="1"/>
            </p:cNvSpPr>
            <p:nvPr/>
          </p:nvSpPr>
          <p:spPr bwMode="auto">
            <a:xfrm>
              <a:off x="5562600" y="45720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67" name="Oval 676">
              <a:extLst>
                <a:ext uri="{FF2B5EF4-FFF2-40B4-BE49-F238E27FC236}">
                  <a16:creationId xmlns:a16="http://schemas.microsoft.com/office/drawing/2014/main" id="{5C46511D-2C8B-F141-810B-503EE8AC943B}"/>
                </a:ext>
              </a:extLst>
            </p:cNvPr>
            <p:cNvSpPr>
              <a:spLocks noChangeArrowheads="1"/>
            </p:cNvSpPr>
            <p:nvPr/>
          </p:nvSpPr>
          <p:spPr bwMode="auto">
            <a:xfrm>
              <a:off x="5562600" y="3733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68" name="Oval 677">
              <a:extLst>
                <a:ext uri="{FF2B5EF4-FFF2-40B4-BE49-F238E27FC236}">
                  <a16:creationId xmlns:a16="http://schemas.microsoft.com/office/drawing/2014/main" id="{D1812A63-F127-6040-8665-C4FBF7111B00}"/>
                </a:ext>
              </a:extLst>
            </p:cNvPr>
            <p:cNvSpPr>
              <a:spLocks noChangeArrowheads="1"/>
            </p:cNvSpPr>
            <p:nvPr/>
          </p:nvSpPr>
          <p:spPr bwMode="auto">
            <a:xfrm>
              <a:off x="5257800" y="44958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69" name="Oval 678">
              <a:extLst>
                <a:ext uri="{FF2B5EF4-FFF2-40B4-BE49-F238E27FC236}">
                  <a16:creationId xmlns:a16="http://schemas.microsoft.com/office/drawing/2014/main" id="{CB17396D-2D3A-A44C-8418-ADB948CB996B}"/>
                </a:ext>
              </a:extLst>
            </p:cNvPr>
            <p:cNvSpPr>
              <a:spLocks noChangeArrowheads="1"/>
            </p:cNvSpPr>
            <p:nvPr/>
          </p:nvSpPr>
          <p:spPr bwMode="auto">
            <a:xfrm>
              <a:off x="5715000" y="5105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70" name="Oval 679">
              <a:extLst>
                <a:ext uri="{FF2B5EF4-FFF2-40B4-BE49-F238E27FC236}">
                  <a16:creationId xmlns:a16="http://schemas.microsoft.com/office/drawing/2014/main" id="{96FDDAE3-F053-A946-B2C5-B614DF34457D}"/>
                </a:ext>
              </a:extLst>
            </p:cNvPr>
            <p:cNvSpPr>
              <a:spLocks noChangeArrowheads="1"/>
            </p:cNvSpPr>
            <p:nvPr/>
          </p:nvSpPr>
          <p:spPr bwMode="auto">
            <a:xfrm>
              <a:off x="5486400" y="46482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71" name="Oval 680">
              <a:extLst>
                <a:ext uri="{FF2B5EF4-FFF2-40B4-BE49-F238E27FC236}">
                  <a16:creationId xmlns:a16="http://schemas.microsoft.com/office/drawing/2014/main" id="{594938D2-5FFA-EB47-AE29-59987F629F4A}"/>
                </a:ext>
              </a:extLst>
            </p:cNvPr>
            <p:cNvSpPr>
              <a:spLocks noChangeArrowheads="1"/>
            </p:cNvSpPr>
            <p:nvPr/>
          </p:nvSpPr>
          <p:spPr bwMode="auto">
            <a:xfrm>
              <a:off x="5638800" y="4038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72" name="Oval 681">
              <a:extLst>
                <a:ext uri="{FF2B5EF4-FFF2-40B4-BE49-F238E27FC236}">
                  <a16:creationId xmlns:a16="http://schemas.microsoft.com/office/drawing/2014/main" id="{D3A03BBF-ACD0-9344-91EC-C96D8E7B562A}"/>
                </a:ext>
              </a:extLst>
            </p:cNvPr>
            <p:cNvSpPr>
              <a:spLocks noChangeArrowheads="1"/>
            </p:cNvSpPr>
            <p:nvPr/>
          </p:nvSpPr>
          <p:spPr bwMode="auto">
            <a:xfrm>
              <a:off x="5638800" y="42672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73" name="Oval 682">
              <a:extLst>
                <a:ext uri="{FF2B5EF4-FFF2-40B4-BE49-F238E27FC236}">
                  <a16:creationId xmlns:a16="http://schemas.microsoft.com/office/drawing/2014/main" id="{3C17ECB1-7C91-C04A-85AF-163B01A0CA8C}"/>
                </a:ext>
              </a:extLst>
            </p:cNvPr>
            <p:cNvSpPr>
              <a:spLocks noChangeArrowheads="1"/>
            </p:cNvSpPr>
            <p:nvPr/>
          </p:nvSpPr>
          <p:spPr bwMode="auto">
            <a:xfrm>
              <a:off x="5715000" y="4724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74" name="Oval 683">
              <a:extLst>
                <a:ext uri="{FF2B5EF4-FFF2-40B4-BE49-F238E27FC236}">
                  <a16:creationId xmlns:a16="http://schemas.microsoft.com/office/drawing/2014/main" id="{D5BE1FF7-E637-FF44-BA9C-B55387C637B8}"/>
                </a:ext>
              </a:extLst>
            </p:cNvPr>
            <p:cNvSpPr>
              <a:spLocks noChangeArrowheads="1"/>
            </p:cNvSpPr>
            <p:nvPr/>
          </p:nvSpPr>
          <p:spPr bwMode="auto">
            <a:xfrm>
              <a:off x="5943600" y="4572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75" name="Oval 684">
              <a:extLst>
                <a:ext uri="{FF2B5EF4-FFF2-40B4-BE49-F238E27FC236}">
                  <a16:creationId xmlns:a16="http://schemas.microsoft.com/office/drawing/2014/main" id="{892F0F13-C016-B64F-9E4F-BEAE38C573E9}"/>
                </a:ext>
              </a:extLst>
            </p:cNvPr>
            <p:cNvSpPr>
              <a:spLocks noChangeArrowheads="1"/>
            </p:cNvSpPr>
            <p:nvPr/>
          </p:nvSpPr>
          <p:spPr bwMode="auto">
            <a:xfrm>
              <a:off x="5943600" y="4267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76" name="Oval 685">
              <a:extLst>
                <a:ext uri="{FF2B5EF4-FFF2-40B4-BE49-F238E27FC236}">
                  <a16:creationId xmlns:a16="http://schemas.microsoft.com/office/drawing/2014/main" id="{82A05340-1C72-334C-A560-1B1CBEB53A73}"/>
                </a:ext>
              </a:extLst>
            </p:cNvPr>
            <p:cNvSpPr>
              <a:spLocks noChangeArrowheads="1"/>
            </p:cNvSpPr>
            <p:nvPr/>
          </p:nvSpPr>
          <p:spPr bwMode="auto">
            <a:xfrm>
              <a:off x="5638800" y="4572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77" name="Oval 686">
              <a:extLst>
                <a:ext uri="{FF2B5EF4-FFF2-40B4-BE49-F238E27FC236}">
                  <a16:creationId xmlns:a16="http://schemas.microsoft.com/office/drawing/2014/main" id="{679BA6B3-4643-5D49-8446-16CCC25BF1DC}"/>
                </a:ext>
              </a:extLst>
            </p:cNvPr>
            <p:cNvSpPr>
              <a:spLocks noChangeArrowheads="1"/>
            </p:cNvSpPr>
            <p:nvPr/>
          </p:nvSpPr>
          <p:spPr bwMode="auto">
            <a:xfrm>
              <a:off x="5867400" y="4114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78" name="Oval 687">
              <a:extLst>
                <a:ext uri="{FF2B5EF4-FFF2-40B4-BE49-F238E27FC236}">
                  <a16:creationId xmlns:a16="http://schemas.microsoft.com/office/drawing/2014/main" id="{95735DD6-81B8-A24C-B6E2-6702B668B241}"/>
                </a:ext>
              </a:extLst>
            </p:cNvPr>
            <p:cNvSpPr>
              <a:spLocks noChangeArrowheads="1"/>
            </p:cNvSpPr>
            <p:nvPr/>
          </p:nvSpPr>
          <p:spPr bwMode="auto">
            <a:xfrm>
              <a:off x="6096000" y="4724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79" name="Oval 688">
              <a:extLst>
                <a:ext uri="{FF2B5EF4-FFF2-40B4-BE49-F238E27FC236}">
                  <a16:creationId xmlns:a16="http://schemas.microsoft.com/office/drawing/2014/main" id="{56D176F6-0419-D149-B85B-250396902A90}"/>
                </a:ext>
              </a:extLst>
            </p:cNvPr>
            <p:cNvSpPr>
              <a:spLocks noChangeArrowheads="1"/>
            </p:cNvSpPr>
            <p:nvPr/>
          </p:nvSpPr>
          <p:spPr bwMode="auto">
            <a:xfrm>
              <a:off x="5791200" y="44958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80" name="Oval 689">
              <a:extLst>
                <a:ext uri="{FF2B5EF4-FFF2-40B4-BE49-F238E27FC236}">
                  <a16:creationId xmlns:a16="http://schemas.microsoft.com/office/drawing/2014/main" id="{6FE42C1B-0D4A-0E44-AC86-CF5572CC09A3}"/>
                </a:ext>
              </a:extLst>
            </p:cNvPr>
            <p:cNvSpPr>
              <a:spLocks noChangeArrowheads="1"/>
            </p:cNvSpPr>
            <p:nvPr/>
          </p:nvSpPr>
          <p:spPr bwMode="auto">
            <a:xfrm>
              <a:off x="5486400" y="4419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81" name="Oval 690">
              <a:extLst>
                <a:ext uri="{FF2B5EF4-FFF2-40B4-BE49-F238E27FC236}">
                  <a16:creationId xmlns:a16="http://schemas.microsoft.com/office/drawing/2014/main" id="{D9886448-D816-E741-A032-06728B1EF8FD}"/>
                </a:ext>
              </a:extLst>
            </p:cNvPr>
            <p:cNvSpPr>
              <a:spLocks noChangeArrowheads="1"/>
            </p:cNvSpPr>
            <p:nvPr/>
          </p:nvSpPr>
          <p:spPr bwMode="auto">
            <a:xfrm>
              <a:off x="5791200" y="4267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82" name="Oval 691">
              <a:extLst>
                <a:ext uri="{FF2B5EF4-FFF2-40B4-BE49-F238E27FC236}">
                  <a16:creationId xmlns:a16="http://schemas.microsoft.com/office/drawing/2014/main" id="{1BBF57A7-8BED-9B46-8409-2A5899F57BC5}"/>
                </a:ext>
              </a:extLst>
            </p:cNvPr>
            <p:cNvSpPr>
              <a:spLocks noChangeArrowheads="1"/>
            </p:cNvSpPr>
            <p:nvPr/>
          </p:nvSpPr>
          <p:spPr bwMode="auto">
            <a:xfrm>
              <a:off x="5562600" y="4724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83" name="Oval 692">
              <a:extLst>
                <a:ext uri="{FF2B5EF4-FFF2-40B4-BE49-F238E27FC236}">
                  <a16:creationId xmlns:a16="http://schemas.microsoft.com/office/drawing/2014/main" id="{488C2E02-60E4-4E42-A5DA-DBFD12B20E12}"/>
                </a:ext>
              </a:extLst>
            </p:cNvPr>
            <p:cNvSpPr>
              <a:spLocks noChangeArrowheads="1"/>
            </p:cNvSpPr>
            <p:nvPr/>
          </p:nvSpPr>
          <p:spPr bwMode="auto">
            <a:xfrm>
              <a:off x="5943600" y="51054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84" name="Oval 693">
              <a:extLst>
                <a:ext uri="{FF2B5EF4-FFF2-40B4-BE49-F238E27FC236}">
                  <a16:creationId xmlns:a16="http://schemas.microsoft.com/office/drawing/2014/main" id="{5A13ED04-02C9-2E41-8DD8-9620967CFCAA}"/>
                </a:ext>
              </a:extLst>
            </p:cNvPr>
            <p:cNvSpPr>
              <a:spLocks noChangeArrowheads="1"/>
            </p:cNvSpPr>
            <p:nvPr/>
          </p:nvSpPr>
          <p:spPr bwMode="auto">
            <a:xfrm>
              <a:off x="5867400" y="48768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85" name="Oval 694">
              <a:extLst>
                <a:ext uri="{FF2B5EF4-FFF2-40B4-BE49-F238E27FC236}">
                  <a16:creationId xmlns:a16="http://schemas.microsoft.com/office/drawing/2014/main" id="{441069DF-F4AB-C54E-93A8-31D7496674B6}"/>
                </a:ext>
              </a:extLst>
            </p:cNvPr>
            <p:cNvSpPr>
              <a:spLocks noChangeArrowheads="1"/>
            </p:cNvSpPr>
            <p:nvPr/>
          </p:nvSpPr>
          <p:spPr bwMode="auto">
            <a:xfrm>
              <a:off x="5562600" y="49530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86" name="Oval 695">
              <a:extLst>
                <a:ext uri="{FF2B5EF4-FFF2-40B4-BE49-F238E27FC236}">
                  <a16:creationId xmlns:a16="http://schemas.microsoft.com/office/drawing/2014/main" id="{B86B60B9-4AFC-CB45-BF16-B3B76A950053}"/>
                </a:ext>
              </a:extLst>
            </p:cNvPr>
            <p:cNvSpPr>
              <a:spLocks noChangeArrowheads="1"/>
            </p:cNvSpPr>
            <p:nvPr/>
          </p:nvSpPr>
          <p:spPr bwMode="auto">
            <a:xfrm>
              <a:off x="5715000" y="51816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87" name="Oval 696">
              <a:extLst>
                <a:ext uri="{FF2B5EF4-FFF2-40B4-BE49-F238E27FC236}">
                  <a16:creationId xmlns:a16="http://schemas.microsoft.com/office/drawing/2014/main" id="{ACE5D64C-55B1-FE4A-BA06-4FDD99D93685}"/>
                </a:ext>
              </a:extLst>
            </p:cNvPr>
            <p:cNvSpPr>
              <a:spLocks noChangeArrowheads="1"/>
            </p:cNvSpPr>
            <p:nvPr/>
          </p:nvSpPr>
          <p:spPr bwMode="auto">
            <a:xfrm>
              <a:off x="5791200" y="44196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88" name="Oval 697">
              <a:extLst>
                <a:ext uri="{FF2B5EF4-FFF2-40B4-BE49-F238E27FC236}">
                  <a16:creationId xmlns:a16="http://schemas.microsoft.com/office/drawing/2014/main" id="{16B31644-B695-CF42-A24B-92FB91647428}"/>
                </a:ext>
              </a:extLst>
            </p:cNvPr>
            <p:cNvSpPr>
              <a:spLocks noChangeArrowheads="1"/>
            </p:cNvSpPr>
            <p:nvPr/>
          </p:nvSpPr>
          <p:spPr bwMode="auto">
            <a:xfrm>
              <a:off x="5943600" y="4572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89" name="Oval 698">
              <a:extLst>
                <a:ext uri="{FF2B5EF4-FFF2-40B4-BE49-F238E27FC236}">
                  <a16:creationId xmlns:a16="http://schemas.microsoft.com/office/drawing/2014/main" id="{9BC4E45B-7328-FA49-BCCA-13654BC7C016}"/>
                </a:ext>
              </a:extLst>
            </p:cNvPr>
            <p:cNvSpPr>
              <a:spLocks noChangeArrowheads="1"/>
            </p:cNvSpPr>
            <p:nvPr/>
          </p:nvSpPr>
          <p:spPr bwMode="auto">
            <a:xfrm>
              <a:off x="5486400" y="48006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90" name="Oval 699">
              <a:extLst>
                <a:ext uri="{FF2B5EF4-FFF2-40B4-BE49-F238E27FC236}">
                  <a16:creationId xmlns:a16="http://schemas.microsoft.com/office/drawing/2014/main" id="{E4AA4FFF-D3F2-B24F-BF81-A51859FA2177}"/>
                </a:ext>
              </a:extLst>
            </p:cNvPr>
            <p:cNvSpPr>
              <a:spLocks noChangeArrowheads="1"/>
            </p:cNvSpPr>
            <p:nvPr/>
          </p:nvSpPr>
          <p:spPr bwMode="auto">
            <a:xfrm>
              <a:off x="5638800" y="5029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91" name="Oval 700">
              <a:extLst>
                <a:ext uri="{FF2B5EF4-FFF2-40B4-BE49-F238E27FC236}">
                  <a16:creationId xmlns:a16="http://schemas.microsoft.com/office/drawing/2014/main" id="{39D96236-067D-8440-A5B8-22AA6F9A42F4}"/>
                </a:ext>
              </a:extLst>
            </p:cNvPr>
            <p:cNvSpPr>
              <a:spLocks noChangeArrowheads="1"/>
            </p:cNvSpPr>
            <p:nvPr/>
          </p:nvSpPr>
          <p:spPr bwMode="auto">
            <a:xfrm>
              <a:off x="5715000" y="4876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92" name="Oval 701">
              <a:extLst>
                <a:ext uri="{FF2B5EF4-FFF2-40B4-BE49-F238E27FC236}">
                  <a16:creationId xmlns:a16="http://schemas.microsoft.com/office/drawing/2014/main" id="{67B3C323-BAB5-7A4F-82A1-31FC3E25CBF6}"/>
                </a:ext>
              </a:extLst>
            </p:cNvPr>
            <p:cNvSpPr>
              <a:spLocks noChangeArrowheads="1"/>
            </p:cNvSpPr>
            <p:nvPr/>
          </p:nvSpPr>
          <p:spPr bwMode="auto">
            <a:xfrm>
              <a:off x="5867400" y="4724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93" name="Oval 702">
              <a:extLst>
                <a:ext uri="{FF2B5EF4-FFF2-40B4-BE49-F238E27FC236}">
                  <a16:creationId xmlns:a16="http://schemas.microsoft.com/office/drawing/2014/main" id="{FC3DD12E-F308-EB4A-BB84-419B102BCBE9}"/>
                </a:ext>
              </a:extLst>
            </p:cNvPr>
            <p:cNvSpPr>
              <a:spLocks noChangeArrowheads="1"/>
            </p:cNvSpPr>
            <p:nvPr/>
          </p:nvSpPr>
          <p:spPr bwMode="auto">
            <a:xfrm>
              <a:off x="6096000" y="4038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94" name="Oval 703">
              <a:extLst>
                <a:ext uri="{FF2B5EF4-FFF2-40B4-BE49-F238E27FC236}">
                  <a16:creationId xmlns:a16="http://schemas.microsoft.com/office/drawing/2014/main" id="{B53BC798-E3A9-DA4E-945D-0D8AA24EC301}"/>
                </a:ext>
              </a:extLst>
            </p:cNvPr>
            <p:cNvSpPr>
              <a:spLocks noChangeArrowheads="1"/>
            </p:cNvSpPr>
            <p:nvPr/>
          </p:nvSpPr>
          <p:spPr bwMode="auto">
            <a:xfrm>
              <a:off x="5943600" y="46482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95" name="Oval 704">
              <a:extLst>
                <a:ext uri="{FF2B5EF4-FFF2-40B4-BE49-F238E27FC236}">
                  <a16:creationId xmlns:a16="http://schemas.microsoft.com/office/drawing/2014/main" id="{699A6C9D-253C-5546-8D28-C88800AC8646}"/>
                </a:ext>
              </a:extLst>
            </p:cNvPr>
            <p:cNvSpPr>
              <a:spLocks noChangeArrowheads="1"/>
            </p:cNvSpPr>
            <p:nvPr/>
          </p:nvSpPr>
          <p:spPr bwMode="auto">
            <a:xfrm>
              <a:off x="5486400" y="4572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96" name="Oval 705">
              <a:extLst>
                <a:ext uri="{FF2B5EF4-FFF2-40B4-BE49-F238E27FC236}">
                  <a16:creationId xmlns:a16="http://schemas.microsoft.com/office/drawing/2014/main" id="{9BEC92BC-28ED-0040-865F-B977FBD65584}"/>
                </a:ext>
              </a:extLst>
            </p:cNvPr>
            <p:cNvSpPr>
              <a:spLocks noChangeArrowheads="1"/>
            </p:cNvSpPr>
            <p:nvPr/>
          </p:nvSpPr>
          <p:spPr bwMode="auto">
            <a:xfrm>
              <a:off x="5562600" y="4191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97" name="Oval 706">
              <a:extLst>
                <a:ext uri="{FF2B5EF4-FFF2-40B4-BE49-F238E27FC236}">
                  <a16:creationId xmlns:a16="http://schemas.microsoft.com/office/drawing/2014/main" id="{6A63B2D9-20D5-8146-B55E-E79296A732FD}"/>
                </a:ext>
              </a:extLst>
            </p:cNvPr>
            <p:cNvSpPr>
              <a:spLocks noChangeArrowheads="1"/>
            </p:cNvSpPr>
            <p:nvPr/>
          </p:nvSpPr>
          <p:spPr bwMode="auto">
            <a:xfrm>
              <a:off x="5791200" y="50292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98" name="Oval 707">
              <a:extLst>
                <a:ext uri="{FF2B5EF4-FFF2-40B4-BE49-F238E27FC236}">
                  <a16:creationId xmlns:a16="http://schemas.microsoft.com/office/drawing/2014/main" id="{4E6DFD96-0E98-5949-BBFD-F30944435127}"/>
                </a:ext>
              </a:extLst>
            </p:cNvPr>
            <p:cNvSpPr>
              <a:spLocks noChangeArrowheads="1"/>
            </p:cNvSpPr>
            <p:nvPr/>
          </p:nvSpPr>
          <p:spPr bwMode="auto">
            <a:xfrm>
              <a:off x="5791200" y="3962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99" name="Oval 708">
              <a:extLst>
                <a:ext uri="{FF2B5EF4-FFF2-40B4-BE49-F238E27FC236}">
                  <a16:creationId xmlns:a16="http://schemas.microsoft.com/office/drawing/2014/main" id="{8FB1441F-72C8-844C-A410-A794F513ABD2}"/>
                </a:ext>
              </a:extLst>
            </p:cNvPr>
            <p:cNvSpPr>
              <a:spLocks noChangeArrowheads="1"/>
            </p:cNvSpPr>
            <p:nvPr/>
          </p:nvSpPr>
          <p:spPr bwMode="auto">
            <a:xfrm>
              <a:off x="6096000" y="4724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00" name="Oval 709">
              <a:extLst>
                <a:ext uri="{FF2B5EF4-FFF2-40B4-BE49-F238E27FC236}">
                  <a16:creationId xmlns:a16="http://schemas.microsoft.com/office/drawing/2014/main" id="{F343A51A-60C8-8E41-8F8C-4686B417E5B8}"/>
                </a:ext>
              </a:extLst>
            </p:cNvPr>
            <p:cNvSpPr>
              <a:spLocks noChangeArrowheads="1"/>
            </p:cNvSpPr>
            <p:nvPr/>
          </p:nvSpPr>
          <p:spPr bwMode="auto">
            <a:xfrm>
              <a:off x="5486400" y="42672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01" name="Oval 710">
              <a:extLst>
                <a:ext uri="{FF2B5EF4-FFF2-40B4-BE49-F238E27FC236}">
                  <a16:creationId xmlns:a16="http://schemas.microsoft.com/office/drawing/2014/main" id="{C4515DA2-2466-3945-8109-838AA5A09AB7}"/>
                </a:ext>
              </a:extLst>
            </p:cNvPr>
            <p:cNvSpPr>
              <a:spLocks noChangeArrowheads="1"/>
            </p:cNvSpPr>
            <p:nvPr/>
          </p:nvSpPr>
          <p:spPr bwMode="auto">
            <a:xfrm>
              <a:off x="6019800" y="4953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02" name="Oval 711">
              <a:extLst>
                <a:ext uri="{FF2B5EF4-FFF2-40B4-BE49-F238E27FC236}">
                  <a16:creationId xmlns:a16="http://schemas.microsoft.com/office/drawing/2014/main" id="{E4597E5F-0B49-8E42-A7E3-4744DAA87041}"/>
                </a:ext>
              </a:extLst>
            </p:cNvPr>
            <p:cNvSpPr>
              <a:spLocks noChangeArrowheads="1"/>
            </p:cNvSpPr>
            <p:nvPr/>
          </p:nvSpPr>
          <p:spPr bwMode="auto">
            <a:xfrm>
              <a:off x="5715000" y="53340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03" name="Oval 712">
              <a:extLst>
                <a:ext uri="{FF2B5EF4-FFF2-40B4-BE49-F238E27FC236}">
                  <a16:creationId xmlns:a16="http://schemas.microsoft.com/office/drawing/2014/main" id="{3741EEDE-5EFB-C94B-B1BC-801309152854}"/>
                </a:ext>
              </a:extLst>
            </p:cNvPr>
            <p:cNvSpPr>
              <a:spLocks noChangeArrowheads="1"/>
            </p:cNvSpPr>
            <p:nvPr/>
          </p:nvSpPr>
          <p:spPr bwMode="auto">
            <a:xfrm>
              <a:off x="5562600" y="51054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04" name="Oval 713">
              <a:extLst>
                <a:ext uri="{FF2B5EF4-FFF2-40B4-BE49-F238E27FC236}">
                  <a16:creationId xmlns:a16="http://schemas.microsoft.com/office/drawing/2014/main" id="{483DA3F1-442E-9642-9FA0-DA9EC49CA39B}"/>
                </a:ext>
              </a:extLst>
            </p:cNvPr>
            <p:cNvSpPr>
              <a:spLocks noChangeArrowheads="1"/>
            </p:cNvSpPr>
            <p:nvPr/>
          </p:nvSpPr>
          <p:spPr bwMode="auto">
            <a:xfrm>
              <a:off x="5791200" y="5181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05" name="Oval 714">
              <a:extLst>
                <a:ext uri="{FF2B5EF4-FFF2-40B4-BE49-F238E27FC236}">
                  <a16:creationId xmlns:a16="http://schemas.microsoft.com/office/drawing/2014/main" id="{C93F9EFC-257B-4147-9B50-C0C9ABF2F595}"/>
                </a:ext>
              </a:extLst>
            </p:cNvPr>
            <p:cNvSpPr>
              <a:spLocks noChangeArrowheads="1"/>
            </p:cNvSpPr>
            <p:nvPr/>
          </p:nvSpPr>
          <p:spPr bwMode="auto">
            <a:xfrm>
              <a:off x="5562600" y="5257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06" name="Oval 715">
              <a:extLst>
                <a:ext uri="{FF2B5EF4-FFF2-40B4-BE49-F238E27FC236}">
                  <a16:creationId xmlns:a16="http://schemas.microsoft.com/office/drawing/2014/main" id="{ACACB124-DDA3-114D-A077-91FC88092020}"/>
                </a:ext>
              </a:extLst>
            </p:cNvPr>
            <p:cNvSpPr>
              <a:spLocks noChangeArrowheads="1"/>
            </p:cNvSpPr>
            <p:nvPr/>
          </p:nvSpPr>
          <p:spPr bwMode="auto">
            <a:xfrm>
              <a:off x="5943600" y="4876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07" name="Oval 716">
              <a:extLst>
                <a:ext uri="{FF2B5EF4-FFF2-40B4-BE49-F238E27FC236}">
                  <a16:creationId xmlns:a16="http://schemas.microsoft.com/office/drawing/2014/main" id="{86A8B864-4F2F-FC4D-82D9-E787DDCD5E3C}"/>
                </a:ext>
              </a:extLst>
            </p:cNvPr>
            <p:cNvSpPr>
              <a:spLocks noChangeArrowheads="1"/>
            </p:cNvSpPr>
            <p:nvPr/>
          </p:nvSpPr>
          <p:spPr bwMode="auto">
            <a:xfrm>
              <a:off x="5638800" y="44196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08" name="Oval 717">
              <a:extLst>
                <a:ext uri="{FF2B5EF4-FFF2-40B4-BE49-F238E27FC236}">
                  <a16:creationId xmlns:a16="http://schemas.microsoft.com/office/drawing/2014/main" id="{7068BEFD-942E-274E-93B4-F2C2A2F1E64F}"/>
                </a:ext>
              </a:extLst>
            </p:cNvPr>
            <p:cNvSpPr>
              <a:spLocks noChangeArrowheads="1"/>
            </p:cNvSpPr>
            <p:nvPr/>
          </p:nvSpPr>
          <p:spPr bwMode="auto">
            <a:xfrm>
              <a:off x="6019800" y="48006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09" name="Oval 718">
              <a:extLst>
                <a:ext uri="{FF2B5EF4-FFF2-40B4-BE49-F238E27FC236}">
                  <a16:creationId xmlns:a16="http://schemas.microsoft.com/office/drawing/2014/main" id="{1EDE21D9-09F4-4C45-9E3E-A6734AF23E5D}"/>
                </a:ext>
              </a:extLst>
            </p:cNvPr>
            <p:cNvSpPr>
              <a:spLocks noChangeArrowheads="1"/>
            </p:cNvSpPr>
            <p:nvPr/>
          </p:nvSpPr>
          <p:spPr bwMode="auto">
            <a:xfrm>
              <a:off x="5791200" y="4572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10" name="Oval 719">
              <a:extLst>
                <a:ext uri="{FF2B5EF4-FFF2-40B4-BE49-F238E27FC236}">
                  <a16:creationId xmlns:a16="http://schemas.microsoft.com/office/drawing/2014/main" id="{4008BB96-099A-9444-929A-7C6CD68BAE91}"/>
                </a:ext>
              </a:extLst>
            </p:cNvPr>
            <p:cNvSpPr>
              <a:spLocks noChangeArrowheads="1"/>
            </p:cNvSpPr>
            <p:nvPr/>
          </p:nvSpPr>
          <p:spPr bwMode="auto">
            <a:xfrm>
              <a:off x="5867400" y="40386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11" name="Oval 720">
              <a:extLst>
                <a:ext uri="{FF2B5EF4-FFF2-40B4-BE49-F238E27FC236}">
                  <a16:creationId xmlns:a16="http://schemas.microsoft.com/office/drawing/2014/main" id="{CACA5A66-4076-4D45-8810-F53AFB7FA944}"/>
                </a:ext>
              </a:extLst>
            </p:cNvPr>
            <p:cNvSpPr>
              <a:spLocks noChangeArrowheads="1"/>
            </p:cNvSpPr>
            <p:nvPr/>
          </p:nvSpPr>
          <p:spPr bwMode="auto">
            <a:xfrm>
              <a:off x="6019800" y="43434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12" name="Oval 721">
              <a:extLst>
                <a:ext uri="{FF2B5EF4-FFF2-40B4-BE49-F238E27FC236}">
                  <a16:creationId xmlns:a16="http://schemas.microsoft.com/office/drawing/2014/main" id="{12DE4493-C105-8441-95C8-2C20EC801BBC}"/>
                </a:ext>
              </a:extLst>
            </p:cNvPr>
            <p:cNvSpPr>
              <a:spLocks noChangeArrowheads="1"/>
            </p:cNvSpPr>
            <p:nvPr/>
          </p:nvSpPr>
          <p:spPr bwMode="auto">
            <a:xfrm>
              <a:off x="6019800" y="4114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13" name="Oval 722">
              <a:extLst>
                <a:ext uri="{FF2B5EF4-FFF2-40B4-BE49-F238E27FC236}">
                  <a16:creationId xmlns:a16="http://schemas.microsoft.com/office/drawing/2014/main" id="{24112BD0-B381-9043-8664-94695EB429F8}"/>
                </a:ext>
              </a:extLst>
            </p:cNvPr>
            <p:cNvSpPr>
              <a:spLocks noChangeArrowheads="1"/>
            </p:cNvSpPr>
            <p:nvPr/>
          </p:nvSpPr>
          <p:spPr bwMode="auto">
            <a:xfrm>
              <a:off x="5715000" y="41148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14" name="Oval 723">
              <a:extLst>
                <a:ext uri="{FF2B5EF4-FFF2-40B4-BE49-F238E27FC236}">
                  <a16:creationId xmlns:a16="http://schemas.microsoft.com/office/drawing/2014/main" id="{A51D6378-DDD6-2646-9019-085A3B01BE30}"/>
                </a:ext>
              </a:extLst>
            </p:cNvPr>
            <p:cNvSpPr>
              <a:spLocks noChangeArrowheads="1"/>
            </p:cNvSpPr>
            <p:nvPr/>
          </p:nvSpPr>
          <p:spPr bwMode="auto">
            <a:xfrm>
              <a:off x="5562600" y="44958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15" name="Oval 724">
              <a:extLst>
                <a:ext uri="{FF2B5EF4-FFF2-40B4-BE49-F238E27FC236}">
                  <a16:creationId xmlns:a16="http://schemas.microsoft.com/office/drawing/2014/main" id="{830BFB34-CC7D-0243-A1C6-977FB03FF6F5}"/>
                </a:ext>
              </a:extLst>
            </p:cNvPr>
            <p:cNvSpPr>
              <a:spLocks noChangeArrowheads="1"/>
            </p:cNvSpPr>
            <p:nvPr/>
          </p:nvSpPr>
          <p:spPr bwMode="auto">
            <a:xfrm>
              <a:off x="5867400" y="43434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16" name="Oval 725">
              <a:extLst>
                <a:ext uri="{FF2B5EF4-FFF2-40B4-BE49-F238E27FC236}">
                  <a16:creationId xmlns:a16="http://schemas.microsoft.com/office/drawing/2014/main" id="{CF3ABD9A-5259-9D48-AEC9-266CDDEF843A}"/>
                </a:ext>
              </a:extLst>
            </p:cNvPr>
            <p:cNvSpPr>
              <a:spLocks noChangeArrowheads="1"/>
            </p:cNvSpPr>
            <p:nvPr/>
          </p:nvSpPr>
          <p:spPr bwMode="auto">
            <a:xfrm>
              <a:off x="5715000" y="47244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17" name="Oval 726">
              <a:extLst>
                <a:ext uri="{FF2B5EF4-FFF2-40B4-BE49-F238E27FC236}">
                  <a16:creationId xmlns:a16="http://schemas.microsoft.com/office/drawing/2014/main" id="{BB4542EF-4C9A-CE40-A6AE-C827A3BD66A5}"/>
                </a:ext>
              </a:extLst>
            </p:cNvPr>
            <p:cNvSpPr>
              <a:spLocks noChangeArrowheads="1"/>
            </p:cNvSpPr>
            <p:nvPr/>
          </p:nvSpPr>
          <p:spPr bwMode="auto">
            <a:xfrm>
              <a:off x="5943600" y="3733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18" name="Oval 727">
              <a:extLst>
                <a:ext uri="{FF2B5EF4-FFF2-40B4-BE49-F238E27FC236}">
                  <a16:creationId xmlns:a16="http://schemas.microsoft.com/office/drawing/2014/main" id="{FBA410AD-86D1-234A-BA67-C7F70CA52D94}"/>
                </a:ext>
              </a:extLst>
            </p:cNvPr>
            <p:cNvSpPr>
              <a:spLocks noChangeArrowheads="1"/>
            </p:cNvSpPr>
            <p:nvPr/>
          </p:nvSpPr>
          <p:spPr bwMode="auto">
            <a:xfrm>
              <a:off x="5410200" y="46482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19" name="Oval 728">
              <a:extLst>
                <a:ext uri="{FF2B5EF4-FFF2-40B4-BE49-F238E27FC236}">
                  <a16:creationId xmlns:a16="http://schemas.microsoft.com/office/drawing/2014/main" id="{3EAB17A7-8EF7-5E4E-BC1F-01775C96BE1A}"/>
                </a:ext>
              </a:extLst>
            </p:cNvPr>
            <p:cNvSpPr>
              <a:spLocks noChangeArrowheads="1"/>
            </p:cNvSpPr>
            <p:nvPr/>
          </p:nvSpPr>
          <p:spPr bwMode="auto">
            <a:xfrm>
              <a:off x="5867400" y="5257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20" name="Oval 729">
              <a:extLst>
                <a:ext uri="{FF2B5EF4-FFF2-40B4-BE49-F238E27FC236}">
                  <a16:creationId xmlns:a16="http://schemas.microsoft.com/office/drawing/2014/main" id="{13D40FAE-01B6-B642-B117-191B849A9FA8}"/>
                </a:ext>
              </a:extLst>
            </p:cNvPr>
            <p:cNvSpPr>
              <a:spLocks noChangeArrowheads="1"/>
            </p:cNvSpPr>
            <p:nvPr/>
          </p:nvSpPr>
          <p:spPr bwMode="auto">
            <a:xfrm>
              <a:off x="5638800" y="48006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21" name="Oval 730">
              <a:extLst>
                <a:ext uri="{FF2B5EF4-FFF2-40B4-BE49-F238E27FC236}">
                  <a16:creationId xmlns:a16="http://schemas.microsoft.com/office/drawing/2014/main" id="{CDFB8697-106E-844B-9FE0-BAE4E5FC41D4}"/>
                </a:ext>
              </a:extLst>
            </p:cNvPr>
            <p:cNvSpPr>
              <a:spLocks noChangeArrowheads="1"/>
            </p:cNvSpPr>
            <p:nvPr/>
          </p:nvSpPr>
          <p:spPr bwMode="auto">
            <a:xfrm>
              <a:off x="6019800" y="3886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22" name="Oval 731">
              <a:extLst>
                <a:ext uri="{FF2B5EF4-FFF2-40B4-BE49-F238E27FC236}">
                  <a16:creationId xmlns:a16="http://schemas.microsoft.com/office/drawing/2014/main" id="{6991BA26-C81C-AF4F-A817-E576B09CF451}"/>
                </a:ext>
              </a:extLst>
            </p:cNvPr>
            <p:cNvSpPr>
              <a:spLocks noChangeArrowheads="1"/>
            </p:cNvSpPr>
            <p:nvPr/>
          </p:nvSpPr>
          <p:spPr bwMode="auto">
            <a:xfrm>
              <a:off x="6019800" y="41148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23" name="Oval 732">
              <a:extLst>
                <a:ext uri="{FF2B5EF4-FFF2-40B4-BE49-F238E27FC236}">
                  <a16:creationId xmlns:a16="http://schemas.microsoft.com/office/drawing/2014/main" id="{B21DB2AA-6348-794D-A2E5-405AF8B74FE9}"/>
                </a:ext>
              </a:extLst>
            </p:cNvPr>
            <p:cNvSpPr>
              <a:spLocks noChangeArrowheads="1"/>
            </p:cNvSpPr>
            <p:nvPr/>
          </p:nvSpPr>
          <p:spPr bwMode="auto">
            <a:xfrm>
              <a:off x="6096000" y="4572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24" name="Oval 733">
              <a:extLst>
                <a:ext uri="{FF2B5EF4-FFF2-40B4-BE49-F238E27FC236}">
                  <a16:creationId xmlns:a16="http://schemas.microsoft.com/office/drawing/2014/main" id="{FFF17225-3E9E-8941-B8E7-12BA2206E0C6}"/>
                </a:ext>
              </a:extLst>
            </p:cNvPr>
            <p:cNvSpPr>
              <a:spLocks noChangeArrowheads="1"/>
            </p:cNvSpPr>
            <p:nvPr/>
          </p:nvSpPr>
          <p:spPr bwMode="auto">
            <a:xfrm>
              <a:off x="6858000" y="5257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25" name="Oval 734">
              <a:extLst>
                <a:ext uri="{FF2B5EF4-FFF2-40B4-BE49-F238E27FC236}">
                  <a16:creationId xmlns:a16="http://schemas.microsoft.com/office/drawing/2014/main" id="{306CF3B5-7BA7-A149-956A-78EB5697BD86}"/>
                </a:ext>
              </a:extLst>
            </p:cNvPr>
            <p:cNvSpPr>
              <a:spLocks noChangeArrowheads="1"/>
            </p:cNvSpPr>
            <p:nvPr/>
          </p:nvSpPr>
          <p:spPr bwMode="auto">
            <a:xfrm>
              <a:off x="6248400" y="3962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26" name="Oval 735">
              <a:extLst>
                <a:ext uri="{FF2B5EF4-FFF2-40B4-BE49-F238E27FC236}">
                  <a16:creationId xmlns:a16="http://schemas.microsoft.com/office/drawing/2014/main" id="{9B8AA3F8-6B97-EE41-85AC-186577E90EAE}"/>
                </a:ext>
              </a:extLst>
            </p:cNvPr>
            <p:cNvSpPr>
              <a:spLocks noChangeArrowheads="1"/>
            </p:cNvSpPr>
            <p:nvPr/>
          </p:nvSpPr>
          <p:spPr bwMode="auto">
            <a:xfrm>
              <a:off x="6172200" y="43434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27" name="Oval 736">
              <a:extLst>
                <a:ext uri="{FF2B5EF4-FFF2-40B4-BE49-F238E27FC236}">
                  <a16:creationId xmlns:a16="http://schemas.microsoft.com/office/drawing/2014/main" id="{82F7A737-CA78-A14C-8D6B-B8E72E6B4C38}"/>
                </a:ext>
              </a:extLst>
            </p:cNvPr>
            <p:cNvSpPr>
              <a:spLocks noChangeArrowheads="1"/>
            </p:cNvSpPr>
            <p:nvPr/>
          </p:nvSpPr>
          <p:spPr bwMode="auto">
            <a:xfrm>
              <a:off x="5867400" y="4191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28" name="Oval 737">
              <a:extLst>
                <a:ext uri="{FF2B5EF4-FFF2-40B4-BE49-F238E27FC236}">
                  <a16:creationId xmlns:a16="http://schemas.microsoft.com/office/drawing/2014/main" id="{73B26C71-1811-9D47-8E06-2A7A0B462129}"/>
                </a:ext>
              </a:extLst>
            </p:cNvPr>
            <p:cNvSpPr>
              <a:spLocks noChangeArrowheads="1"/>
            </p:cNvSpPr>
            <p:nvPr/>
          </p:nvSpPr>
          <p:spPr bwMode="auto">
            <a:xfrm>
              <a:off x="6172200" y="4114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29" name="Oval 738">
              <a:extLst>
                <a:ext uri="{FF2B5EF4-FFF2-40B4-BE49-F238E27FC236}">
                  <a16:creationId xmlns:a16="http://schemas.microsoft.com/office/drawing/2014/main" id="{FA7AE9CD-1BB9-5542-A3D5-3F1C0F57DF2C}"/>
                </a:ext>
              </a:extLst>
            </p:cNvPr>
            <p:cNvSpPr>
              <a:spLocks noChangeArrowheads="1"/>
            </p:cNvSpPr>
            <p:nvPr/>
          </p:nvSpPr>
          <p:spPr bwMode="auto">
            <a:xfrm>
              <a:off x="5943600" y="4572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30" name="Oval 739">
              <a:extLst>
                <a:ext uri="{FF2B5EF4-FFF2-40B4-BE49-F238E27FC236}">
                  <a16:creationId xmlns:a16="http://schemas.microsoft.com/office/drawing/2014/main" id="{97FBEB04-024F-8F41-BD5C-7D6544694478}"/>
                </a:ext>
              </a:extLst>
            </p:cNvPr>
            <p:cNvSpPr>
              <a:spLocks noChangeArrowheads="1"/>
            </p:cNvSpPr>
            <p:nvPr/>
          </p:nvSpPr>
          <p:spPr bwMode="auto">
            <a:xfrm>
              <a:off x="6248400" y="47244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31" name="Oval 740">
              <a:extLst>
                <a:ext uri="{FF2B5EF4-FFF2-40B4-BE49-F238E27FC236}">
                  <a16:creationId xmlns:a16="http://schemas.microsoft.com/office/drawing/2014/main" id="{D4714759-A61A-A54E-B711-0C54D7D19875}"/>
                </a:ext>
              </a:extLst>
            </p:cNvPr>
            <p:cNvSpPr>
              <a:spLocks noChangeArrowheads="1"/>
            </p:cNvSpPr>
            <p:nvPr/>
          </p:nvSpPr>
          <p:spPr bwMode="auto">
            <a:xfrm>
              <a:off x="6019800" y="51816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32" name="Oval 741">
              <a:extLst>
                <a:ext uri="{FF2B5EF4-FFF2-40B4-BE49-F238E27FC236}">
                  <a16:creationId xmlns:a16="http://schemas.microsoft.com/office/drawing/2014/main" id="{803FDB18-13DF-8141-833D-3DDEB101E739}"/>
                </a:ext>
              </a:extLst>
            </p:cNvPr>
            <p:cNvSpPr>
              <a:spLocks noChangeArrowheads="1"/>
            </p:cNvSpPr>
            <p:nvPr/>
          </p:nvSpPr>
          <p:spPr bwMode="auto">
            <a:xfrm>
              <a:off x="6096000" y="50292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33" name="Oval 742">
              <a:extLst>
                <a:ext uri="{FF2B5EF4-FFF2-40B4-BE49-F238E27FC236}">
                  <a16:creationId xmlns:a16="http://schemas.microsoft.com/office/drawing/2014/main" id="{642F88C3-8819-8448-8AB3-B8C5879585D4}"/>
                </a:ext>
              </a:extLst>
            </p:cNvPr>
            <p:cNvSpPr>
              <a:spLocks noChangeArrowheads="1"/>
            </p:cNvSpPr>
            <p:nvPr/>
          </p:nvSpPr>
          <p:spPr bwMode="auto">
            <a:xfrm>
              <a:off x="6248400" y="42672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34" name="Oval 743">
              <a:extLst>
                <a:ext uri="{FF2B5EF4-FFF2-40B4-BE49-F238E27FC236}">
                  <a16:creationId xmlns:a16="http://schemas.microsoft.com/office/drawing/2014/main" id="{E9CB34F5-8D78-674A-AD35-4BB85AAB58F1}"/>
                </a:ext>
              </a:extLst>
            </p:cNvPr>
            <p:cNvSpPr>
              <a:spLocks noChangeArrowheads="1"/>
            </p:cNvSpPr>
            <p:nvPr/>
          </p:nvSpPr>
          <p:spPr bwMode="auto">
            <a:xfrm>
              <a:off x="5867400" y="46482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35" name="Oval 744">
              <a:extLst>
                <a:ext uri="{FF2B5EF4-FFF2-40B4-BE49-F238E27FC236}">
                  <a16:creationId xmlns:a16="http://schemas.microsoft.com/office/drawing/2014/main" id="{01FF7AE0-6769-AB47-A561-A9BEB9B38C49}"/>
                </a:ext>
              </a:extLst>
            </p:cNvPr>
            <p:cNvSpPr>
              <a:spLocks noChangeArrowheads="1"/>
            </p:cNvSpPr>
            <p:nvPr/>
          </p:nvSpPr>
          <p:spPr bwMode="auto">
            <a:xfrm>
              <a:off x="6019800" y="4876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36" name="Oval 745">
              <a:extLst>
                <a:ext uri="{FF2B5EF4-FFF2-40B4-BE49-F238E27FC236}">
                  <a16:creationId xmlns:a16="http://schemas.microsoft.com/office/drawing/2014/main" id="{02BF68A9-1E84-EE44-ACF7-4D55758205D5}"/>
                </a:ext>
              </a:extLst>
            </p:cNvPr>
            <p:cNvSpPr>
              <a:spLocks noChangeArrowheads="1"/>
            </p:cNvSpPr>
            <p:nvPr/>
          </p:nvSpPr>
          <p:spPr bwMode="auto">
            <a:xfrm>
              <a:off x="6096000" y="4724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37" name="Oval 746">
              <a:extLst>
                <a:ext uri="{FF2B5EF4-FFF2-40B4-BE49-F238E27FC236}">
                  <a16:creationId xmlns:a16="http://schemas.microsoft.com/office/drawing/2014/main" id="{F56DB1E6-413F-D14C-9834-0771152164F9}"/>
                </a:ext>
              </a:extLst>
            </p:cNvPr>
            <p:cNvSpPr>
              <a:spLocks noChangeArrowheads="1"/>
            </p:cNvSpPr>
            <p:nvPr/>
          </p:nvSpPr>
          <p:spPr bwMode="auto">
            <a:xfrm>
              <a:off x="6248400" y="4572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38" name="Oval 747">
              <a:extLst>
                <a:ext uri="{FF2B5EF4-FFF2-40B4-BE49-F238E27FC236}">
                  <a16:creationId xmlns:a16="http://schemas.microsoft.com/office/drawing/2014/main" id="{288BBC69-B13A-444F-A561-8590A39CC0D1}"/>
                </a:ext>
              </a:extLst>
            </p:cNvPr>
            <p:cNvSpPr>
              <a:spLocks noChangeArrowheads="1"/>
            </p:cNvSpPr>
            <p:nvPr/>
          </p:nvSpPr>
          <p:spPr bwMode="auto">
            <a:xfrm>
              <a:off x="5867400" y="4419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39" name="Oval 748">
              <a:extLst>
                <a:ext uri="{FF2B5EF4-FFF2-40B4-BE49-F238E27FC236}">
                  <a16:creationId xmlns:a16="http://schemas.microsoft.com/office/drawing/2014/main" id="{3BF1D86D-7162-744E-AB0F-EAEDA3912143}"/>
                </a:ext>
              </a:extLst>
            </p:cNvPr>
            <p:cNvSpPr>
              <a:spLocks noChangeArrowheads="1"/>
            </p:cNvSpPr>
            <p:nvPr/>
          </p:nvSpPr>
          <p:spPr bwMode="auto">
            <a:xfrm>
              <a:off x="5943600" y="4038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40" name="Oval 749">
              <a:extLst>
                <a:ext uri="{FF2B5EF4-FFF2-40B4-BE49-F238E27FC236}">
                  <a16:creationId xmlns:a16="http://schemas.microsoft.com/office/drawing/2014/main" id="{CFA1EF45-C98C-3940-BEE8-2E0FB344D7C4}"/>
                </a:ext>
              </a:extLst>
            </p:cNvPr>
            <p:cNvSpPr>
              <a:spLocks noChangeArrowheads="1"/>
            </p:cNvSpPr>
            <p:nvPr/>
          </p:nvSpPr>
          <p:spPr bwMode="auto">
            <a:xfrm>
              <a:off x="6172200" y="48768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41" name="Oval 750">
              <a:extLst>
                <a:ext uri="{FF2B5EF4-FFF2-40B4-BE49-F238E27FC236}">
                  <a16:creationId xmlns:a16="http://schemas.microsoft.com/office/drawing/2014/main" id="{B1CA24D2-F72C-7C49-9DEA-E69FE8A7B07C}"/>
                </a:ext>
              </a:extLst>
            </p:cNvPr>
            <p:cNvSpPr>
              <a:spLocks noChangeArrowheads="1"/>
            </p:cNvSpPr>
            <p:nvPr/>
          </p:nvSpPr>
          <p:spPr bwMode="auto">
            <a:xfrm>
              <a:off x="6172200" y="3810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42" name="Oval 751">
              <a:extLst>
                <a:ext uri="{FF2B5EF4-FFF2-40B4-BE49-F238E27FC236}">
                  <a16:creationId xmlns:a16="http://schemas.microsoft.com/office/drawing/2014/main" id="{7AF0676D-F341-4E4A-9072-B0206DC528DA}"/>
                </a:ext>
              </a:extLst>
            </p:cNvPr>
            <p:cNvSpPr>
              <a:spLocks noChangeArrowheads="1"/>
            </p:cNvSpPr>
            <p:nvPr/>
          </p:nvSpPr>
          <p:spPr bwMode="auto">
            <a:xfrm>
              <a:off x="5867400" y="41148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43" name="Oval 752">
              <a:extLst>
                <a:ext uri="{FF2B5EF4-FFF2-40B4-BE49-F238E27FC236}">
                  <a16:creationId xmlns:a16="http://schemas.microsoft.com/office/drawing/2014/main" id="{1AB37501-9F88-4E48-8EA6-EB99C8769153}"/>
                </a:ext>
              </a:extLst>
            </p:cNvPr>
            <p:cNvSpPr>
              <a:spLocks noChangeArrowheads="1"/>
            </p:cNvSpPr>
            <p:nvPr/>
          </p:nvSpPr>
          <p:spPr bwMode="auto">
            <a:xfrm>
              <a:off x="6096000" y="51816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44" name="Oval 753">
              <a:extLst>
                <a:ext uri="{FF2B5EF4-FFF2-40B4-BE49-F238E27FC236}">
                  <a16:creationId xmlns:a16="http://schemas.microsoft.com/office/drawing/2014/main" id="{810C646E-2E88-614A-94CC-AEF32E923D56}"/>
                </a:ext>
              </a:extLst>
            </p:cNvPr>
            <p:cNvSpPr>
              <a:spLocks noChangeArrowheads="1"/>
            </p:cNvSpPr>
            <p:nvPr/>
          </p:nvSpPr>
          <p:spPr bwMode="auto">
            <a:xfrm>
              <a:off x="5943600" y="49530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45" name="Oval 754">
              <a:extLst>
                <a:ext uri="{FF2B5EF4-FFF2-40B4-BE49-F238E27FC236}">
                  <a16:creationId xmlns:a16="http://schemas.microsoft.com/office/drawing/2014/main" id="{6A3C606E-CB85-A545-9E20-C0DD1D00E2D5}"/>
                </a:ext>
              </a:extLst>
            </p:cNvPr>
            <p:cNvSpPr>
              <a:spLocks noChangeArrowheads="1"/>
            </p:cNvSpPr>
            <p:nvPr/>
          </p:nvSpPr>
          <p:spPr bwMode="auto">
            <a:xfrm>
              <a:off x="6172200" y="5029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46" name="Oval 755">
              <a:extLst>
                <a:ext uri="{FF2B5EF4-FFF2-40B4-BE49-F238E27FC236}">
                  <a16:creationId xmlns:a16="http://schemas.microsoft.com/office/drawing/2014/main" id="{3897F5D1-B35A-254B-8C1E-92859A4DC791}"/>
                </a:ext>
              </a:extLst>
            </p:cNvPr>
            <p:cNvSpPr>
              <a:spLocks noChangeArrowheads="1"/>
            </p:cNvSpPr>
            <p:nvPr/>
          </p:nvSpPr>
          <p:spPr bwMode="auto">
            <a:xfrm>
              <a:off x="6019800" y="42672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47" name="Oval 756">
              <a:extLst>
                <a:ext uri="{FF2B5EF4-FFF2-40B4-BE49-F238E27FC236}">
                  <a16:creationId xmlns:a16="http://schemas.microsoft.com/office/drawing/2014/main" id="{F7934BB7-59EC-F246-B906-63F4F2D5E7AB}"/>
                </a:ext>
              </a:extLst>
            </p:cNvPr>
            <p:cNvSpPr>
              <a:spLocks noChangeArrowheads="1"/>
            </p:cNvSpPr>
            <p:nvPr/>
          </p:nvSpPr>
          <p:spPr bwMode="auto">
            <a:xfrm>
              <a:off x="6172200" y="4419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48" name="Oval 757">
              <a:extLst>
                <a:ext uri="{FF2B5EF4-FFF2-40B4-BE49-F238E27FC236}">
                  <a16:creationId xmlns:a16="http://schemas.microsoft.com/office/drawing/2014/main" id="{D8A28B0A-4580-0847-BB81-5C4390F44B4D}"/>
                </a:ext>
              </a:extLst>
            </p:cNvPr>
            <p:cNvSpPr>
              <a:spLocks noChangeArrowheads="1"/>
            </p:cNvSpPr>
            <p:nvPr/>
          </p:nvSpPr>
          <p:spPr bwMode="auto">
            <a:xfrm>
              <a:off x="6248400" y="38862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49" name="Oval 758">
              <a:extLst>
                <a:ext uri="{FF2B5EF4-FFF2-40B4-BE49-F238E27FC236}">
                  <a16:creationId xmlns:a16="http://schemas.microsoft.com/office/drawing/2014/main" id="{DBA8E0D9-FDEF-5344-B898-47F8B3F84848}"/>
                </a:ext>
              </a:extLst>
            </p:cNvPr>
            <p:cNvSpPr>
              <a:spLocks noChangeArrowheads="1"/>
            </p:cNvSpPr>
            <p:nvPr/>
          </p:nvSpPr>
          <p:spPr bwMode="auto">
            <a:xfrm>
              <a:off x="6096000" y="39624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50" name="Oval 759">
              <a:extLst>
                <a:ext uri="{FF2B5EF4-FFF2-40B4-BE49-F238E27FC236}">
                  <a16:creationId xmlns:a16="http://schemas.microsoft.com/office/drawing/2014/main" id="{C5299087-D6EC-534B-A652-6E6BCDCB939D}"/>
                </a:ext>
              </a:extLst>
            </p:cNvPr>
            <p:cNvSpPr>
              <a:spLocks noChangeArrowheads="1"/>
            </p:cNvSpPr>
            <p:nvPr/>
          </p:nvSpPr>
          <p:spPr bwMode="auto">
            <a:xfrm>
              <a:off x="5943600" y="43434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51" name="Oval 760">
              <a:extLst>
                <a:ext uri="{FF2B5EF4-FFF2-40B4-BE49-F238E27FC236}">
                  <a16:creationId xmlns:a16="http://schemas.microsoft.com/office/drawing/2014/main" id="{08405484-98F2-F649-9813-CCDA7217CA0C}"/>
                </a:ext>
              </a:extLst>
            </p:cNvPr>
            <p:cNvSpPr>
              <a:spLocks noChangeArrowheads="1"/>
            </p:cNvSpPr>
            <p:nvPr/>
          </p:nvSpPr>
          <p:spPr bwMode="auto">
            <a:xfrm>
              <a:off x="6248400" y="41910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52" name="Oval 761">
              <a:extLst>
                <a:ext uri="{FF2B5EF4-FFF2-40B4-BE49-F238E27FC236}">
                  <a16:creationId xmlns:a16="http://schemas.microsoft.com/office/drawing/2014/main" id="{CA389803-406D-044A-BD2E-330FFE7E6339}"/>
                </a:ext>
              </a:extLst>
            </p:cNvPr>
            <p:cNvSpPr>
              <a:spLocks noChangeArrowheads="1"/>
            </p:cNvSpPr>
            <p:nvPr/>
          </p:nvSpPr>
          <p:spPr bwMode="auto">
            <a:xfrm>
              <a:off x="6096000" y="45720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53" name="Oval 762">
              <a:extLst>
                <a:ext uri="{FF2B5EF4-FFF2-40B4-BE49-F238E27FC236}">
                  <a16:creationId xmlns:a16="http://schemas.microsoft.com/office/drawing/2014/main" id="{15361F54-1FC4-2547-898C-93B78246D5EF}"/>
                </a:ext>
              </a:extLst>
            </p:cNvPr>
            <p:cNvSpPr>
              <a:spLocks noChangeArrowheads="1"/>
            </p:cNvSpPr>
            <p:nvPr/>
          </p:nvSpPr>
          <p:spPr bwMode="auto">
            <a:xfrm>
              <a:off x="6096000" y="3733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54" name="Oval 763">
              <a:extLst>
                <a:ext uri="{FF2B5EF4-FFF2-40B4-BE49-F238E27FC236}">
                  <a16:creationId xmlns:a16="http://schemas.microsoft.com/office/drawing/2014/main" id="{AA69BF04-F1BA-B34F-8580-02336311F1AC}"/>
                </a:ext>
              </a:extLst>
            </p:cNvPr>
            <p:cNvSpPr>
              <a:spLocks noChangeArrowheads="1"/>
            </p:cNvSpPr>
            <p:nvPr/>
          </p:nvSpPr>
          <p:spPr bwMode="auto">
            <a:xfrm>
              <a:off x="5791200" y="44958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55" name="Oval 764">
              <a:extLst>
                <a:ext uri="{FF2B5EF4-FFF2-40B4-BE49-F238E27FC236}">
                  <a16:creationId xmlns:a16="http://schemas.microsoft.com/office/drawing/2014/main" id="{07FF8018-9F6E-CB47-B1A4-FDA730ACB145}"/>
                </a:ext>
              </a:extLst>
            </p:cNvPr>
            <p:cNvSpPr>
              <a:spLocks noChangeArrowheads="1"/>
            </p:cNvSpPr>
            <p:nvPr/>
          </p:nvSpPr>
          <p:spPr bwMode="auto">
            <a:xfrm>
              <a:off x="6248400" y="5105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56" name="Oval 765">
              <a:extLst>
                <a:ext uri="{FF2B5EF4-FFF2-40B4-BE49-F238E27FC236}">
                  <a16:creationId xmlns:a16="http://schemas.microsoft.com/office/drawing/2014/main" id="{4362E41C-128F-B344-8868-BF83349348DC}"/>
                </a:ext>
              </a:extLst>
            </p:cNvPr>
            <p:cNvSpPr>
              <a:spLocks noChangeArrowheads="1"/>
            </p:cNvSpPr>
            <p:nvPr/>
          </p:nvSpPr>
          <p:spPr bwMode="auto">
            <a:xfrm>
              <a:off x="5867400" y="51816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57" name="Oval 766">
              <a:extLst>
                <a:ext uri="{FF2B5EF4-FFF2-40B4-BE49-F238E27FC236}">
                  <a16:creationId xmlns:a16="http://schemas.microsoft.com/office/drawing/2014/main" id="{78358D41-8DF9-1E45-AE9F-59F1CE3BC6D5}"/>
                </a:ext>
              </a:extLst>
            </p:cNvPr>
            <p:cNvSpPr>
              <a:spLocks noChangeArrowheads="1"/>
            </p:cNvSpPr>
            <p:nvPr/>
          </p:nvSpPr>
          <p:spPr bwMode="auto">
            <a:xfrm>
              <a:off x="6705600" y="3962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58" name="Oval 767">
              <a:extLst>
                <a:ext uri="{FF2B5EF4-FFF2-40B4-BE49-F238E27FC236}">
                  <a16:creationId xmlns:a16="http://schemas.microsoft.com/office/drawing/2014/main" id="{71DB9F54-6A63-A44A-99DE-A31ADDF25B93}"/>
                </a:ext>
              </a:extLst>
            </p:cNvPr>
            <p:cNvSpPr>
              <a:spLocks noChangeArrowheads="1"/>
            </p:cNvSpPr>
            <p:nvPr/>
          </p:nvSpPr>
          <p:spPr bwMode="auto">
            <a:xfrm>
              <a:off x="6858000" y="4114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59" name="Oval 768">
              <a:extLst>
                <a:ext uri="{FF2B5EF4-FFF2-40B4-BE49-F238E27FC236}">
                  <a16:creationId xmlns:a16="http://schemas.microsoft.com/office/drawing/2014/main" id="{34178CF0-9B4E-E644-AE24-179DA111EC34}"/>
                </a:ext>
              </a:extLst>
            </p:cNvPr>
            <p:cNvSpPr>
              <a:spLocks noChangeArrowheads="1"/>
            </p:cNvSpPr>
            <p:nvPr/>
          </p:nvSpPr>
          <p:spPr bwMode="auto">
            <a:xfrm>
              <a:off x="7010400" y="3810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60" name="Oval 769">
              <a:extLst>
                <a:ext uri="{FF2B5EF4-FFF2-40B4-BE49-F238E27FC236}">
                  <a16:creationId xmlns:a16="http://schemas.microsoft.com/office/drawing/2014/main" id="{D62B6F9E-7D2A-CA49-B6D6-672B8DBB6F45}"/>
                </a:ext>
              </a:extLst>
            </p:cNvPr>
            <p:cNvSpPr>
              <a:spLocks noChangeArrowheads="1"/>
            </p:cNvSpPr>
            <p:nvPr/>
          </p:nvSpPr>
          <p:spPr bwMode="auto">
            <a:xfrm>
              <a:off x="6400800" y="40386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61" name="Oval 770">
              <a:extLst>
                <a:ext uri="{FF2B5EF4-FFF2-40B4-BE49-F238E27FC236}">
                  <a16:creationId xmlns:a16="http://schemas.microsoft.com/office/drawing/2014/main" id="{CD86E1BC-21EC-ED4A-8DE0-BFCE87DAF733}"/>
                </a:ext>
              </a:extLst>
            </p:cNvPr>
            <p:cNvSpPr>
              <a:spLocks noChangeArrowheads="1"/>
            </p:cNvSpPr>
            <p:nvPr/>
          </p:nvSpPr>
          <p:spPr bwMode="auto">
            <a:xfrm>
              <a:off x="6553200" y="38862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62" name="Oval 771">
              <a:extLst>
                <a:ext uri="{FF2B5EF4-FFF2-40B4-BE49-F238E27FC236}">
                  <a16:creationId xmlns:a16="http://schemas.microsoft.com/office/drawing/2014/main" id="{10608B53-34E5-F04C-A274-FDBEA1C5060D}"/>
                </a:ext>
              </a:extLst>
            </p:cNvPr>
            <p:cNvSpPr>
              <a:spLocks noChangeArrowheads="1"/>
            </p:cNvSpPr>
            <p:nvPr/>
          </p:nvSpPr>
          <p:spPr bwMode="auto">
            <a:xfrm>
              <a:off x="6400800" y="38100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63" name="Oval 772">
              <a:extLst>
                <a:ext uri="{FF2B5EF4-FFF2-40B4-BE49-F238E27FC236}">
                  <a16:creationId xmlns:a16="http://schemas.microsoft.com/office/drawing/2014/main" id="{5073EA7A-85F7-244C-B3A0-04DBC7FBBCE6}"/>
                </a:ext>
              </a:extLst>
            </p:cNvPr>
            <p:cNvSpPr>
              <a:spLocks noChangeArrowheads="1"/>
            </p:cNvSpPr>
            <p:nvPr/>
          </p:nvSpPr>
          <p:spPr bwMode="auto">
            <a:xfrm>
              <a:off x="5867400" y="37338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64" name="Oval 773">
              <a:extLst>
                <a:ext uri="{FF2B5EF4-FFF2-40B4-BE49-F238E27FC236}">
                  <a16:creationId xmlns:a16="http://schemas.microsoft.com/office/drawing/2014/main" id="{2709CEBF-8FC1-D148-9F92-7FE85B070D9E}"/>
                </a:ext>
              </a:extLst>
            </p:cNvPr>
            <p:cNvSpPr>
              <a:spLocks noChangeArrowheads="1"/>
            </p:cNvSpPr>
            <p:nvPr/>
          </p:nvSpPr>
          <p:spPr bwMode="auto">
            <a:xfrm>
              <a:off x="6019800" y="40386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65" name="Oval 774">
              <a:extLst>
                <a:ext uri="{FF2B5EF4-FFF2-40B4-BE49-F238E27FC236}">
                  <a16:creationId xmlns:a16="http://schemas.microsoft.com/office/drawing/2014/main" id="{D2BEBDE8-6F34-4D42-AE26-F6F3C126BDA0}"/>
                </a:ext>
              </a:extLst>
            </p:cNvPr>
            <p:cNvSpPr>
              <a:spLocks noChangeArrowheads="1"/>
            </p:cNvSpPr>
            <p:nvPr/>
          </p:nvSpPr>
          <p:spPr bwMode="auto">
            <a:xfrm>
              <a:off x="6172200" y="41910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66" name="Oval 775">
              <a:extLst>
                <a:ext uri="{FF2B5EF4-FFF2-40B4-BE49-F238E27FC236}">
                  <a16:creationId xmlns:a16="http://schemas.microsoft.com/office/drawing/2014/main" id="{52E7966C-BF50-CB49-88D8-57C020AD0615}"/>
                </a:ext>
              </a:extLst>
            </p:cNvPr>
            <p:cNvSpPr>
              <a:spLocks noChangeArrowheads="1"/>
            </p:cNvSpPr>
            <p:nvPr/>
          </p:nvSpPr>
          <p:spPr bwMode="auto">
            <a:xfrm>
              <a:off x="6324600" y="37338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sp>
        <p:nvSpPr>
          <p:cNvPr id="43022" name="Text Box 776">
            <a:extLst>
              <a:ext uri="{FF2B5EF4-FFF2-40B4-BE49-F238E27FC236}">
                <a16:creationId xmlns:a16="http://schemas.microsoft.com/office/drawing/2014/main" id="{498A8AC7-2C31-7648-A4C6-E90607B60D51}"/>
              </a:ext>
            </a:extLst>
          </p:cNvPr>
          <p:cNvSpPr txBox="1">
            <a:spLocks noChangeArrowheads="1"/>
          </p:cNvSpPr>
          <p:nvPr/>
        </p:nvSpPr>
        <p:spPr bwMode="auto">
          <a:xfrm>
            <a:off x="4508500" y="5470525"/>
            <a:ext cx="44132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000" b="1">
                <a:solidFill>
                  <a:srgbClr val="FF0000"/>
                </a:solidFill>
              </a:rPr>
              <a:t> High Temperature Vacuum</a:t>
            </a:r>
          </a:p>
          <a:p>
            <a:pPr eaLnBrk="1" hangingPunct="1">
              <a:spcBef>
                <a:spcPct val="0"/>
              </a:spcBef>
              <a:buFontTx/>
              <a:buNone/>
            </a:pPr>
            <a:r>
              <a:rPr lang="en-US" altLang="zh-CN" sz="2000" b="1">
                <a:solidFill>
                  <a:srgbClr val="FF0000"/>
                </a:solidFill>
              </a:rPr>
              <a:t> -- high energy heavy ion collisions</a:t>
            </a:r>
          </a:p>
          <a:p>
            <a:pPr eaLnBrk="1" hangingPunct="1">
              <a:spcBef>
                <a:spcPct val="0"/>
              </a:spcBef>
              <a:buFontTx/>
              <a:buNone/>
            </a:pPr>
            <a:r>
              <a:rPr lang="en-US" altLang="zh-CN" sz="2000" b="1">
                <a:solidFill>
                  <a:srgbClr val="FF0000"/>
                </a:solidFill>
              </a:rPr>
              <a:t> -- the Big Bang</a:t>
            </a:r>
          </a:p>
        </p:txBody>
      </p:sp>
      <p:sp>
        <p:nvSpPr>
          <p:cNvPr id="43023" name="Rectangle 777">
            <a:extLst>
              <a:ext uri="{FF2B5EF4-FFF2-40B4-BE49-F238E27FC236}">
                <a16:creationId xmlns:a16="http://schemas.microsoft.com/office/drawing/2014/main" id="{DCB716BB-D421-FB4F-9C61-19BB43159CDC}"/>
              </a:ext>
            </a:extLst>
          </p:cNvPr>
          <p:cNvSpPr>
            <a:spLocks noChangeArrowheads="1"/>
          </p:cNvSpPr>
          <p:nvPr/>
        </p:nvSpPr>
        <p:spPr bwMode="auto">
          <a:xfrm>
            <a:off x="152400" y="1219200"/>
            <a:ext cx="4343400" cy="54102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24" name="Rectangle 778">
            <a:extLst>
              <a:ext uri="{FF2B5EF4-FFF2-40B4-BE49-F238E27FC236}">
                <a16:creationId xmlns:a16="http://schemas.microsoft.com/office/drawing/2014/main" id="{24362764-359B-8846-8C11-C81DCF00ABBF}"/>
              </a:ext>
            </a:extLst>
          </p:cNvPr>
          <p:cNvSpPr>
            <a:spLocks noChangeArrowheads="1"/>
          </p:cNvSpPr>
          <p:nvPr/>
        </p:nvSpPr>
        <p:spPr bwMode="auto">
          <a:xfrm>
            <a:off x="4572000" y="1219200"/>
            <a:ext cx="4343400" cy="54102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25" name="Text Box 779">
            <a:extLst>
              <a:ext uri="{FF2B5EF4-FFF2-40B4-BE49-F238E27FC236}">
                <a16:creationId xmlns:a16="http://schemas.microsoft.com/office/drawing/2014/main" id="{C07A0EC5-7D96-EA41-9AE8-099D5805F13B}"/>
              </a:ext>
            </a:extLst>
          </p:cNvPr>
          <p:cNvSpPr txBox="1">
            <a:spLocks noChangeArrowheads="1"/>
          </p:cNvSpPr>
          <p:nvPr/>
        </p:nvSpPr>
        <p:spPr bwMode="auto">
          <a:xfrm>
            <a:off x="3457575" y="4851400"/>
            <a:ext cx="2028825" cy="406400"/>
          </a:xfrm>
          <a:prstGeom prst="rect">
            <a:avLst/>
          </a:prstGeom>
          <a:solidFill>
            <a:srgbClr val="E2F747"/>
          </a:solidFill>
          <a:ln w="9525">
            <a:solidFill>
              <a:schemeClr val="hlink"/>
            </a:solidFill>
            <a:miter lim="800000"/>
            <a:headEnd/>
            <a:tailEnd/>
          </a:ln>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000" b="1">
                <a:solidFill>
                  <a:srgbClr val="FF0000"/>
                </a:solidFill>
              </a:rPr>
              <a:t>Deconfinement</a:t>
            </a:r>
          </a:p>
        </p:txBody>
      </p:sp>
      <p:sp>
        <p:nvSpPr>
          <p:cNvPr id="43026" name="Line 32">
            <a:extLst>
              <a:ext uri="{FF2B5EF4-FFF2-40B4-BE49-F238E27FC236}">
                <a16:creationId xmlns:a16="http://schemas.microsoft.com/office/drawing/2014/main" id="{E157AC54-3A5D-A84F-837E-5C7C3D1B46A6}"/>
              </a:ext>
            </a:extLst>
          </p:cNvPr>
          <p:cNvSpPr>
            <a:spLocks noChangeShapeType="1"/>
          </p:cNvSpPr>
          <p:nvPr/>
        </p:nvSpPr>
        <p:spPr bwMode="auto">
          <a:xfrm>
            <a:off x="395288" y="1066800"/>
            <a:ext cx="82804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pic>
        <p:nvPicPr>
          <p:cNvPr id="43027" name="Picture 16" descr="qgpmovie">
            <a:extLst>
              <a:ext uri="{FF2B5EF4-FFF2-40B4-BE49-F238E27FC236}">
                <a16:creationId xmlns:a16="http://schemas.microsoft.com/office/drawing/2014/main" id="{95375D23-B16E-864E-9C81-41F2BDAEAF8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328988" y="1752600"/>
            <a:ext cx="223361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Line 47">
            <a:extLst>
              <a:ext uri="{FF2B5EF4-FFF2-40B4-BE49-F238E27FC236}">
                <a16:creationId xmlns:a16="http://schemas.microsoft.com/office/drawing/2014/main" id="{8F73FE7D-12F5-8145-A545-86D97C25E02C}"/>
              </a:ext>
            </a:extLst>
          </p:cNvPr>
          <p:cNvSpPr>
            <a:spLocks noChangeShapeType="1"/>
          </p:cNvSpPr>
          <p:nvPr/>
        </p:nvSpPr>
        <p:spPr bwMode="auto">
          <a:xfrm>
            <a:off x="0" y="990600"/>
            <a:ext cx="9144000" cy="0"/>
          </a:xfrm>
          <a:prstGeom prst="line">
            <a:avLst/>
          </a:prstGeom>
          <a:noFill/>
          <a:ln w="38100">
            <a:solidFill>
              <a:srgbClr val="660066"/>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2882" name="Line 48">
            <a:extLst>
              <a:ext uri="{FF2B5EF4-FFF2-40B4-BE49-F238E27FC236}">
                <a16:creationId xmlns:a16="http://schemas.microsoft.com/office/drawing/2014/main" id="{C780B214-A20F-F64A-A472-B5D8CA152FC3}"/>
              </a:ext>
            </a:extLst>
          </p:cNvPr>
          <p:cNvSpPr>
            <a:spLocks noChangeShapeType="1"/>
          </p:cNvSpPr>
          <p:nvPr/>
        </p:nvSpPr>
        <p:spPr bwMode="auto">
          <a:xfrm>
            <a:off x="0" y="1044575"/>
            <a:ext cx="9144000" cy="0"/>
          </a:xfrm>
          <a:prstGeom prst="line">
            <a:avLst/>
          </a:prstGeom>
          <a:noFill/>
          <a:ln w="9525">
            <a:solidFill>
              <a:srgbClr val="660066"/>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122883" name="Group 54">
            <a:extLst>
              <a:ext uri="{FF2B5EF4-FFF2-40B4-BE49-F238E27FC236}">
                <a16:creationId xmlns:a16="http://schemas.microsoft.com/office/drawing/2014/main" id="{D5AE297A-0897-7042-855B-067E818C47AC}"/>
              </a:ext>
            </a:extLst>
          </p:cNvPr>
          <p:cNvGrpSpPr>
            <a:grpSpLocks/>
          </p:cNvGrpSpPr>
          <p:nvPr/>
        </p:nvGrpSpPr>
        <p:grpSpPr bwMode="auto">
          <a:xfrm>
            <a:off x="1828800" y="990600"/>
            <a:ext cx="304800" cy="762000"/>
            <a:chOff x="5452" y="768"/>
            <a:chExt cx="192" cy="480"/>
          </a:xfrm>
        </p:grpSpPr>
        <p:sp>
          <p:nvSpPr>
            <p:cNvPr id="122903" name="AutoShape 13">
              <a:extLst>
                <a:ext uri="{FF2B5EF4-FFF2-40B4-BE49-F238E27FC236}">
                  <a16:creationId xmlns:a16="http://schemas.microsoft.com/office/drawing/2014/main" id="{2FA55774-5779-914D-9487-B36B03664865}"/>
                </a:ext>
              </a:extLst>
            </p:cNvPr>
            <p:cNvSpPr>
              <a:spLocks noChangeArrowheads="1"/>
            </p:cNvSpPr>
            <p:nvPr/>
          </p:nvSpPr>
          <p:spPr bwMode="auto">
            <a:xfrm>
              <a:off x="5520" y="1008"/>
              <a:ext cx="96" cy="240"/>
            </a:xfrm>
            <a:prstGeom prst="upArrow">
              <a:avLst>
                <a:gd name="adj1" fmla="val 50000"/>
                <a:gd name="adj2" fmla="val 62500"/>
              </a:avLst>
            </a:prstGeom>
            <a:solidFill>
              <a:srgbClr val="00CCFF"/>
            </a:solidFill>
            <a:ln w="9525">
              <a:solidFill>
                <a:schemeClr val="tx1"/>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22904" name="Text Box 14">
              <a:extLst>
                <a:ext uri="{FF2B5EF4-FFF2-40B4-BE49-F238E27FC236}">
                  <a16:creationId xmlns:a16="http://schemas.microsoft.com/office/drawing/2014/main" id="{C2FD3A0D-9780-604C-BB09-FF8EEB716205}"/>
                </a:ext>
              </a:extLst>
            </p:cNvPr>
            <p:cNvSpPr txBox="1">
              <a:spLocks noChangeArrowheads="1"/>
            </p:cNvSpPr>
            <p:nvPr/>
          </p:nvSpPr>
          <p:spPr bwMode="auto">
            <a:xfrm>
              <a:off x="5452" y="768"/>
              <a:ext cx="192"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kumimoji="1" lang="en-US" altLang="zh-CN" sz="2000">
                  <a:solidFill>
                    <a:srgbClr val="00CCFF"/>
                  </a:solidFill>
                  <a:latin typeface="Times New Roman" panose="02020603050405020304" pitchFamily="18" charset="0"/>
                </a:rPr>
                <a:t>N</a:t>
              </a:r>
            </a:p>
          </p:txBody>
        </p:sp>
      </p:grpSp>
      <p:grpSp>
        <p:nvGrpSpPr>
          <p:cNvPr id="122884" name="Group 61">
            <a:extLst>
              <a:ext uri="{FF2B5EF4-FFF2-40B4-BE49-F238E27FC236}">
                <a16:creationId xmlns:a16="http://schemas.microsoft.com/office/drawing/2014/main" id="{CE23BEA2-A8C5-3A43-8C20-671FE38A7D94}"/>
              </a:ext>
            </a:extLst>
          </p:cNvPr>
          <p:cNvGrpSpPr>
            <a:grpSpLocks/>
          </p:cNvGrpSpPr>
          <p:nvPr/>
        </p:nvGrpSpPr>
        <p:grpSpPr bwMode="auto">
          <a:xfrm>
            <a:off x="125413" y="877888"/>
            <a:ext cx="8229600" cy="5346700"/>
            <a:chOff x="192" y="816"/>
            <a:chExt cx="5184" cy="3368"/>
          </a:xfrm>
        </p:grpSpPr>
        <p:graphicFrame>
          <p:nvGraphicFramePr>
            <p:cNvPr id="122891" name="Object 4">
              <a:extLst>
                <a:ext uri="{FF2B5EF4-FFF2-40B4-BE49-F238E27FC236}">
                  <a16:creationId xmlns:a16="http://schemas.microsoft.com/office/drawing/2014/main" id="{AFD9891C-0B0B-354B-8778-7E321EADD090}"/>
                </a:ext>
              </a:extLst>
            </p:cNvPr>
            <p:cNvGraphicFramePr>
              <a:graphicFrameLocks noChangeAspect="1"/>
            </p:cNvGraphicFramePr>
            <p:nvPr/>
          </p:nvGraphicFramePr>
          <p:xfrm>
            <a:off x="192" y="816"/>
            <a:ext cx="4524" cy="3368"/>
          </p:xfrm>
          <a:graphic>
            <a:graphicData uri="http://schemas.openxmlformats.org/presentationml/2006/ole">
              <mc:AlternateContent xmlns:mc="http://schemas.openxmlformats.org/markup-compatibility/2006">
                <mc:Choice xmlns:v="urn:schemas-microsoft-com:vml" Requires="v">
                  <p:oleObj spid="_x0000_s123148" name="CorelDRAW" r:id="rId3" imgW="5283200" imgH="3937000" progId="">
                    <p:embed/>
                  </p:oleObj>
                </mc:Choice>
                <mc:Fallback>
                  <p:oleObj name="CorelDRAW" r:id="rId3" imgW="5283200" imgH="3937000"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 y="816"/>
                          <a:ext cx="4524" cy="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2892" name="Text Box 7">
              <a:extLst>
                <a:ext uri="{FF2B5EF4-FFF2-40B4-BE49-F238E27FC236}">
                  <a16:creationId xmlns:a16="http://schemas.microsoft.com/office/drawing/2014/main" id="{A9E3B332-4D6F-7B4F-8B58-09682E8053D2}"/>
                </a:ext>
              </a:extLst>
            </p:cNvPr>
            <p:cNvSpPr txBox="1">
              <a:spLocks noChangeArrowheads="1"/>
            </p:cNvSpPr>
            <p:nvPr/>
          </p:nvSpPr>
          <p:spPr bwMode="auto">
            <a:xfrm>
              <a:off x="1609" y="3168"/>
              <a:ext cx="75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kumimoji="1" lang="en-US" altLang="zh-CN" sz="2000" b="1">
                  <a:latin typeface="Times New Roman" panose="02020603050405020304" pitchFamily="18" charset="0"/>
                </a:rPr>
                <a:t>CSRm</a:t>
              </a:r>
            </a:p>
            <a:p>
              <a:pPr algn="ctr" eaLnBrk="1" hangingPunct="1">
                <a:spcBef>
                  <a:spcPct val="50000"/>
                </a:spcBef>
              </a:pPr>
              <a:r>
                <a:rPr kumimoji="1" lang="zh-CN" altLang="en-US" sz="1400" b="1">
                  <a:latin typeface="Times New Roman" panose="02020603050405020304" pitchFamily="18" charset="0"/>
                  <a:ea typeface="黑体" panose="02010609060101010101" pitchFamily="49" charset="-122"/>
                </a:rPr>
                <a:t>冷却储存环</a:t>
              </a:r>
              <a:endParaRPr kumimoji="1" lang="en-US" altLang="zh-CN" sz="1400" b="1">
                <a:latin typeface="Times New Roman" panose="02020603050405020304" pitchFamily="18" charset="0"/>
              </a:endParaRPr>
            </a:p>
          </p:txBody>
        </p:sp>
        <p:sp>
          <p:nvSpPr>
            <p:cNvPr id="122893" name="Text Box 8">
              <a:extLst>
                <a:ext uri="{FF2B5EF4-FFF2-40B4-BE49-F238E27FC236}">
                  <a16:creationId xmlns:a16="http://schemas.microsoft.com/office/drawing/2014/main" id="{F6C1B059-063C-3A47-9525-1127CE197903}"/>
                </a:ext>
              </a:extLst>
            </p:cNvPr>
            <p:cNvSpPr txBox="1">
              <a:spLocks noChangeArrowheads="1"/>
            </p:cNvSpPr>
            <p:nvPr/>
          </p:nvSpPr>
          <p:spPr bwMode="auto">
            <a:xfrm>
              <a:off x="3491" y="2032"/>
              <a:ext cx="62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kumimoji="1" lang="en-US" altLang="zh-CN" sz="2000" b="1">
                  <a:latin typeface="Times New Roman" panose="02020603050405020304" pitchFamily="18" charset="0"/>
                </a:rPr>
                <a:t>CSRe</a:t>
              </a:r>
            </a:p>
          </p:txBody>
        </p:sp>
        <p:sp>
          <p:nvSpPr>
            <p:cNvPr id="122894" name="Text Box 9">
              <a:extLst>
                <a:ext uri="{FF2B5EF4-FFF2-40B4-BE49-F238E27FC236}">
                  <a16:creationId xmlns:a16="http://schemas.microsoft.com/office/drawing/2014/main" id="{7693AD95-9EE8-E245-AE62-7918200FDB77}"/>
                </a:ext>
              </a:extLst>
            </p:cNvPr>
            <p:cNvSpPr txBox="1">
              <a:spLocks noChangeArrowheads="1"/>
            </p:cNvSpPr>
            <p:nvPr/>
          </p:nvSpPr>
          <p:spPr bwMode="auto">
            <a:xfrm>
              <a:off x="1741" y="1485"/>
              <a:ext cx="4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kumimoji="1" lang="en-US" altLang="zh-CN" sz="2000" b="1">
                  <a:latin typeface="Times New Roman" panose="02020603050405020304" pitchFamily="18" charset="0"/>
                </a:rPr>
                <a:t>SFC</a:t>
              </a:r>
            </a:p>
          </p:txBody>
        </p:sp>
        <p:sp>
          <p:nvSpPr>
            <p:cNvPr id="122895" name="Text Box 10">
              <a:extLst>
                <a:ext uri="{FF2B5EF4-FFF2-40B4-BE49-F238E27FC236}">
                  <a16:creationId xmlns:a16="http://schemas.microsoft.com/office/drawing/2014/main" id="{3F7F9BA5-E793-8046-8D4D-F5D892132DFF}"/>
                </a:ext>
              </a:extLst>
            </p:cNvPr>
            <p:cNvSpPr txBox="1">
              <a:spLocks noChangeArrowheads="1"/>
            </p:cNvSpPr>
            <p:nvPr/>
          </p:nvSpPr>
          <p:spPr bwMode="auto">
            <a:xfrm>
              <a:off x="336" y="1200"/>
              <a:ext cx="4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kumimoji="1" lang="en-US" altLang="zh-CN" sz="2000" b="1">
                  <a:latin typeface="Times New Roman" panose="02020603050405020304" pitchFamily="18" charset="0"/>
                </a:rPr>
                <a:t>SSC</a:t>
              </a:r>
            </a:p>
          </p:txBody>
        </p:sp>
        <p:sp>
          <p:nvSpPr>
            <p:cNvPr id="122896" name="Text Box 11">
              <a:extLst>
                <a:ext uri="{FF2B5EF4-FFF2-40B4-BE49-F238E27FC236}">
                  <a16:creationId xmlns:a16="http://schemas.microsoft.com/office/drawing/2014/main" id="{EB36792D-A690-A04F-BD96-00E88F68E58E}"/>
                </a:ext>
              </a:extLst>
            </p:cNvPr>
            <p:cNvSpPr txBox="1">
              <a:spLocks noChangeArrowheads="1"/>
            </p:cNvSpPr>
            <p:nvPr/>
          </p:nvSpPr>
          <p:spPr bwMode="auto">
            <a:xfrm>
              <a:off x="2496" y="912"/>
              <a:ext cx="2880" cy="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kumimoji="1" lang="en-US" altLang="zh-CN" sz="1800" b="1">
                  <a:latin typeface="Times New Roman" panose="02020603050405020304" pitchFamily="18" charset="0"/>
                </a:rPr>
                <a:t>SFC: 	</a:t>
              </a:r>
              <a:r>
                <a:rPr kumimoji="1" lang="en-US" altLang="zh-CN" sz="1800" b="1">
                  <a:latin typeface="Times New Roman" panose="02020603050405020304" pitchFamily="18" charset="0"/>
                  <a:sym typeface="Symbol" pitchFamily="2" charset="2"/>
                </a:rPr>
                <a:t> </a:t>
              </a:r>
              <a:r>
                <a:rPr kumimoji="1" lang="en-US" altLang="zh-CN" sz="1800" b="1">
                  <a:latin typeface="Times New Roman" panose="02020603050405020304" pitchFamily="18" charset="0"/>
                </a:rPr>
                <a:t>10 AMeV (H.I.)</a:t>
              </a:r>
            </a:p>
            <a:p>
              <a:pPr eaLnBrk="1" hangingPunct="1"/>
              <a:r>
                <a:rPr kumimoji="1" lang="en-US" altLang="zh-CN" sz="1800" b="1">
                  <a:latin typeface="Times New Roman" panose="02020603050405020304" pitchFamily="18" charset="0"/>
                </a:rPr>
                <a:t>SSC: 	</a:t>
              </a:r>
              <a:r>
                <a:rPr kumimoji="1" lang="en-US" altLang="zh-CN" sz="1800" b="1">
                  <a:sym typeface="Symbol" pitchFamily="2" charset="2"/>
                </a:rPr>
                <a:t> </a:t>
              </a:r>
              <a:r>
                <a:rPr kumimoji="1" lang="en-US" altLang="zh-CN" sz="1800" b="1">
                  <a:latin typeface="Times New Roman" panose="02020603050405020304" pitchFamily="18" charset="0"/>
                </a:rPr>
                <a:t>100 AMeV (H.I.)</a:t>
              </a:r>
            </a:p>
            <a:p>
              <a:pPr eaLnBrk="1" hangingPunct="1"/>
              <a:r>
                <a:rPr kumimoji="1" lang="en-US" altLang="zh-CN" sz="1800" b="1">
                  <a:solidFill>
                    <a:srgbClr val="FF0000"/>
                  </a:solidFill>
                  <a:latin typeface="Times New Roman" panose="02020603050405020304" pitchFamily="18" charset="0"/>
                </a:rPr>
                <a:t>CSRm: 	</a:t>
              </a:r>
              <a:r>
                <a:rPr kumimoji="1" lang="en-US" altLang="zh-CN" sz="1800" b="1">
                  <a:solidFill>
                    <a:srgbClr val="FF0000"/>
                  </a:solidFill>
                  <a:sym typeface="Symbol" pitchFamily="2" charset="2"/>
                </a:rPr>
                <a:t> </a:t>
              </a:r>
              <a:r>
                <a:rPr kumimoji="1" lang="en-US" altLang="zh-CN" sz="1800" b="1">
                  <a:solidFill>
                    <a:srgbClr val="FF0000"/>
                  </a:solidFill>
                  <a:latin typeface="Times New Roman" panose="02020603050405020304" pitchFamily="18" charset="0"/>
                </a:rPr>
                <a:t>1000 AMeV (H.I.)</a:t>
              </a:r>
              <a:endParaRPr kumimoji="1" lang="en-US" altLang="zh-CN" sz="1800" b="1">
                <a:solidFill>
                  <a:srgbClr val="FF0000"/>
                </a:solidFill>
                <a:latin typeface="Times New Roman" panose="02020603050405020304" pitchFamily="18" charset="0"/>
                <a:sym typeface="Symbol" pitchFamily="2" charset="2"/>
              </a:endParaRPr>
            </a:p>
          </p:txBody>
        </p:sp>
        <p:sp>
          <p:nvSpPr>
            <p:cNvPr id="122897" name="Text Box 50">
              <a:extLst>
                <a:ext uri="{FF2B5EF4-FFF2-40B4-BE49-F238E27FC236}">
                  <a16:creationId xmlns:a16="http://schemas.microsoft.com/office/drawing/2014/main" id="{678C0463-3943-F34B-B15E-238D36867C56}"/>
                </a:ext>
              </a:extLst>
            </p:cNvPr>
            <p:cNvSpPr txBox="1">
              <a:spLocks noChangeArrowheads="1"/>
            </p:cNvSpPr>
            <p:nvPr/>
          </p:nvSpPr>
          <p:spPr bwMode="auto">
            <a:xfrm rot="-5400000">
              <a:off x="2638" y="2422"/>
              <a:ext cx="62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kumimoji="1" lang="en-US" altLang="zh-CN" sz="2000" b="1">
                  <a:latin typeface="Times New Roman" panose="02020603050405020304" pitchFamily="18" charset="0"/>
                </a:rPr>
                <a:t>RIBLL2</a:t>
              </a:r>
            </a:p>
          </p:txBody>
        </p:sp>
        <p:sp>
          <p:nvSpPr>
            <p:cNvPr id="122898" name="Oval 51">
              <a:extLst>
                <a:ext uri="{FF2B5EF4-FFF2-40B4-BE49-F238E27FC236}">
                  <a16:creationId xmlns:a16="http://schemas.microsoft.com/office/drawing/2014/main" id="{2BE0D963-B964-B842-BF57-6A799B989EBE}"/>
                </a:ext>
              </a:extLst>
            </p:cNvPr>
            <p:cNvSpPr>
              <a:spLocks noChangeArrowheads="1"/>
            </p:cNvSpPr>
            <p:nvPr/>
          </p:nvSpPr>
          <p:spPr bwMode="auto">
            <a:xfrm>
              <a:off x="1776" y="1714"/>
              <a:ext cx="288" cy="576"/>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22899" name="Oval 52">
              <a:extLst>
                <a:ext uri="{FF2B5EF4-FFF2-40B4-BE49-F238E27FC236}">
                  <a16:creationId xmlns:a16="http://schemas.microsoft.com/office/drawing/2014/main" id="{79A391D8-3173-0947-A78A-9F1A31796D88}"/>
                </a:ext>
              </a:extLst>
            </p:cNvPr>
            <p:cNvSpPr>
              <a:spLocks noChangeArrowheads="1"/>
            </p:cNvSpPr>
            <p:nvPr/>
          </p:nvSpPr>
          <p:spPr bwMode="auto">
            <a:xfrm>
              <a:off x="328" y="1384"/>
              <a:ext cx="384" cy="384"/>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22900" name="Text Box 53">
              <a:extLst>
                <a:ext uri="{FF2B5EF4-FFF2-40B4-BE49-F238E27FC236}">
                  <a16:creationId xmlns:a16="http://schemas.microsoft.com/office/drawing/2014/main" id="{699EFAB7-4AC0-7048-9950-142586184B10}"/>
                </a:ext>
              </a:extLst>
            </p:cNvPr>
            <p:cNvSpPr txBox="1">
              <a:spLocks noChangeArrowheads="1"/>
            </p:cNvSpPr>
            <p:nvPr/>
          </p:nvSpPr>
          <p:spPr bwMode="auto">
            <a:xfrm rot="-5400000">
              <a:off x="457" y="2854"/>
              <a:ext cx="62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kumimoji="1" lang="en-US" altLang="zh-CN" sz="2000" b="1">
                  <a:latin typeface="Times New Roman" panose="02020603050405020304" pitchFamily="18" charset="0"/>
                </a:rPr>
                <a:t>RIBLL1</a:t>
              </a:r>
            </a:p>
          </p:txBody>
        </p:sp>
        <p:sp>
          <p:nvSpPr>
            <p:cNvPr id="122901" name="Oval 55">
              <a:extLst>
                <a:ext uri="{FF2B5EF4-FFF2-40B4-BE49-F238E27FC236}">
                  <a16:creationId xmlns:a16="http://schemas.microsoft.com/office/drawing/2014/main" id="{8D04F1D4-88B6-F043-A3A8-AE117582A0EC}"/>
                </a:ext>
              </a:extLst>
            </p:cNvPr>
            <p:cNvSpPr>
              <a:spLocks noChangeArrowheads="1"/>
            </p:cNvSpPr>
            <p:nvPr/>
          </p:nvSpPr>
          <p:spPr bwMode="auto">
            <a:xfrm>
              <a:off x="576" y="2400"/>
              <a:ext cx="384" cy="1056"/>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22902" name="Oval 60">
              <a:extLst>
                <a:ext uri="{FF2B5EF4-FFF2-40B4-BE49-F238E27FC236}">
                  <a16:creationId xmlns:a16="http://schemas.microsoft.com/office/drawing/2014/main" id="{6B8AF3A4-2082-1E40-B55F-D3A845207719}"/>
                </a:ext>
              </a:extLst>
            </p:cNvPr>
            <p:cNvSpPr>
              <a:spLocks noChangeArrowheads="1"/>
            </p:cNvSpPr>
            <p:nvPr/>
          </p:nvSpPr>
          <p:spPr bwMode="auto">
            <a:xfrm>
              <a:off x="1152" y="2784"/>
              <a:ext cx="1680" cy="1296"/>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sp>
        <p:nvSpPr>
          <p:cNvPr id="122885" name="矩形 24">
            <a:extLst>
              <a:ext uri="{FF2B5EF4-FFF2-40B4-BE49-F238E27FC236}">
                <a16:creationId xmlns:a16="http://schemas.microsoft.com/office/drawing/2014/main" id="{CB701BD7-B775-FA45-BAF8-8546087A2006}"/>
              </a:ext>
            </a:extLst>
          </p:cNvPr>
          <p:cNvSpPr>
            <a:spLocks noChangeArrowheads="1"/>
          </p:cNvSpPr>
          <p:nvPr/>
        </p:nvSpPr>
        <p:spPr bwMode="auto">
          <a:xfrm>
            <a:off x="1116013" y="142875"/>
            <a:ext cx="7239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kumimoji="1" lang="zh-CN" altLang="en-US">
                <a:latin typeface="华文细黑" panose="02010600040101010101" pitchFamily="2" charset="-122"/>
                <a:ea typeface="华文细黑" panose="02010600040101010101" pitchFamily="2" charset="-122"/>
              </a:rPr>
              <a:t>兰州</a:t>
            </a:r>
            <a:r>
              <a:rPr lang="zh-CN" altLang="en-US">
                <a:solidFill>
                  <a:srgbClr val="000000"/>
                </a:solidFill>
                <a:latin typeface="华文细黑" panose="02010600040101010101" pitchFamily="2" charset="-122"/>
                <a:ea typeface="华文细黑" panose="02010600040101010101" pitchFamily="2" charset="-122"/>
              </a:rPr>
              <a:t>重离子加速器</a:t>
            </a:r>
            <a:r>
              <a:rPr kumimoji="1" lang="zh-CN" altLang="en-US">
                <a:latin typeface="华文细黑" panose="02010600040101010101" pitchFamily="2" charset="-122"/>
                <a:ea typeface="华文细黑" panose="02010600040101010101" pitchFamily="2" charset="-122"/>
              </a:rPr>
              <a:t>冷却储存环</a:t>
            </a:r>
            <a:r>
              <a:rPr lang="en-US" altLang="zh-CN">
                <a:solidFill>
                  <a:srgbClr val="000000"/>
                </a:solidFill>
                <a:ea typeface="黑体" panose="02010609060101010101" pitchFamily="49" charset="-122"/>
              </a:rPr>
              <a:t>(HIRFL-CSR</a:t>
            </a:r>
            <a:r>
              <a:rPr lang="zh-CN" altLang="en-US">
                <a:solidFill>
                  <a:srgbClr val="000000"/>
                </a:solidFill>
                <a:ea typeface="黑体" panose="02010609060101010101" pitchFamily="49" charset="-122"/>
              </a:rPr>
              <a:t>）</a:t>
            </a:r>
            <a:endParaRPr lang="en-US" altLang="zh-CN" b="1">
              <a:solidFill>
                <a:srgbClr val="000000"/>
              </a:solidFill>
            </a:endParaRPr>
          </a:p>
        </p:txBody>
      </p:sp>
      <p:pic>
        <p:nvPicPr>
          <p:cNvPr id="26" name="图片 6">
            <a:extLst>
              <a:ext uri="{FF2B5EF4-FFF2-40B4-BE49-F238E27FC236}">
                <a16:creationId xmlns:a16="http://schemas.microsoft.com/office/drawing/2014/main" id="{4C12C0D9-12F6-3F44-95DC-C89DA0C3013B}"/>
              </a:ext>
            </a:extLst>
          </p:cNvPr>
          <p:cNvPicPr>
            <a:picLocks noChangeAspect="1"/>
          </p:cNvPicPr>
          <p:nvPr/>
        </p:nvPicPr>
        <p:blipFill>
          <a:blip r:embed="rId5"/>
          <a:srcRect l="3252" r="25730" b="1302"/>
          <a:stretch>
            <a:fillRect/>
          </a:stretch>
        </p:blipFill>
        <p:spPr>
          <a:xfrm>
            <a:off x="7162800" y="4841875"/>
            <a:ext cx="1576388" cy="1330325"/>
          </a:xfrm>
          <a:prstGeom prst="rect">
            <a:avLst/>
          </a:prstGeom>
          <a:noFill/>
          <a:ln>
            <a:noFill/>
          </a:ln>
          <a:effectLst>
            <a:outerShdw blurRad="50800" dist="101600" dir="2700000">
              <a:schemeClr val="tx1">
                <a:alpha val="43000"/>
              </a:schemeClr>
            </a:outerShdw>
          </a:effectLst>
        </p:spPr>
      </p:pic>
      <p:sp>
        <p:nvSpPr>
          <p:cNvPr id="122887" name="TextBox 26">
            <a:extLst>
              <a:ext uri="{FF2B5EF4-FFF2-40B4-BE49-F238E27FC236}">
                <a16:creationId xmlns:a16="http://schemas.microsoft.com/office/drawing/2014/main" id="{B71ECC34-D5DE-6D48-ABFD-199AADD1D449}"/>
              </a:ext>
            </a:extLst>
          </p:cNvPr>
          <p:cNvSpPr txBox="1">
            <a:spLocks noChangeArrowheads="1"/>
          </p:cNvSpPr>
          <p:nvPr/>
        </p:nvSpPr>
        <p:spPr bwMode="auto">
          <a:xfrm>
            <a:off x="7315200" y="4033838"/>
            <a:ext cx="1711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800">
                <a:solidFill>
                  <a:srgbClr val="000000"/>
                </a:solidFill>
                <a:latin typeface="华文细黑" panose="02010600040101010101" pitchFamily="2" charset="-122"/>
                <a:ea typeface="华文细黑" panose="02010600040101010101" pitchFamily="2" charset="-122"/>
              </a:rPr>
              <a:t>外靶实验</a:t>
            </a:r>
            <a:endParaRPr lang="en-US" altLang="zh-CN" sz="1800">
              <a:solidFill>
                <a:srgbClr val="000000"/>
              </a:solidFill>
              <a:latin typeface="华文细黑" panose="02010600040101010101" pitchFamily="2" charset="-122"/>
              <a:ea typeface="华文细黑" panose="02010600040101010101" pitchFamily="2" charset="-122"/>
            </a:endParaRPr>
          </a:p>
          <a:p>
            <a:pPr algn="ctr" eaLnBrk="1" hangingPunct="1"/>
            <a:r>
              <a:rPr lang="zh-CN" altLang="en-US" sz="1800">
                <a:solidFill>
                  <a:srgbClr val="000000"/>
                </a:solidFill>
                <a:latin typeface="华文细黑" panose="02010600040101010101" pitchFamily="2" charset="-122"/>
                <a:ea typeface="华文细黑" panose="02010600040101010101" pitchFamily="2" charset="-122"/>
              </a:rPr>
              <a:t>装置</a:t>
            </a:r>
            <a:r>
              <a:rPr lang="en-US" altLang="zh-CN" sz="1800">
                <a:solidFill>
                  <a:srgbClr val="000000"/>
                </a:solidFill>
              </a:rPr>
              <a:t>(CEE)</a:t>
            </a:r>
          </a:p>
        </p:txBody>
      </p:sp>
      <p:cxnSp>
        <p:nvCxnSpPr>
          <p:cNvPr id="29" name="Straight Connector 28">
            <a:extLst>
              <a:ext uri="{FF2B5EF4-FFF2-40B4-BE49-F238E27FC236}">
                <a16:creationId xmlns:a16="http://schemas.microsoft.com/office/drawing/2014/main" id="{3F870C3C-443E-6343-ADE1-B68FA6963D6D}"/>
              </a:ext>
            </a:extLst>
          </p:cNvPr>
          <p:cNvCxnSpPr/>
          <p:nvPr/>
        </p:nvCxnSpPr>
        <p:spPr>
          <a:xfrm rot="10800000">
            <a:off x="5029200" y="4075113"/>
            <a:ext cx="2133600" cy="766762"/>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F1EBCD51-8BAF-3848-B056-3F801C0E889E}"/>
              </a:ext>
            </a:extLst>
          </p:cNvPr>
          <p:cNvCxnSpPr/>
          <p:nvPr/>
        </p:nvCxnSpPr>
        <p:spPr>
          <a:xfrm rot="10800000">
            <a:off x="5029200" y="4075113"/>
            <a:ext cx="2133600" cy="209708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24" name="5-Point Star 23">
            <a:extLst>
              <a:ext uri="{FF2B5EF4-FFF2-40B4-BE49-F238E27FC236}">
                <a16:creationId xmlns:a16="http://schemas.microsoft.com/office/drawing/2014/main" id="{601C6FEB-080A-4341-BC5E-C88C3DC853CA}"/>
              </a:ext>
            </a:extLst>
          </p:cNvPr>
          <p:cNvSpPr/>
          <p:nvPr/>
        </p:nvSpPr>
        <p:spPr>
          <a:xfrm>
            <a:off x="4876800" y="3922713"/>
            <a:ext cx="381000" cy="344487"/>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spcBef>
                <a:spcPct val="20000"/>
              </a:spcBef>
              <a:buFontTx/>
              <a:buChar char="•"/>
              <a:defRPr/>
            </a:pPr>
            <a:endParaRPr 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Arrow Connector 55">
            <a:extLst>
              <a:ext uri="{FF2B5EF4-FFF2-40B4-BE49-F238E27FC236}">
                <a16:creationId xmlns:a16="http://schemas.microsoft.com/office/drawing/2014/main" id="{C9A62F10-0EF1-F549-BE52-9F0BE9063EB4}"/>
              </a:ext>
            </a:extLst>
          </p:cNvPr>
          <p:cNvCxnSpPr/>
          <p:nvPr/>
        </p:nvCxnSpPr>
        <p:spPr>
          <a:xfrm>
            <a:off x="1371600" y="3365500"/>
            <a:ext cx="5334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8" name="Rounded Rectangle 67">
            <a:extLst>
              <a:ext uri="{FF2B5EF4-FFF2-40B4-BE49-F238E27FC236}">
                <a16:creationId xmlns:a16="http://schemas.microsoft.com/office/drawing/2014/main" id="{88EF8C98-5BB1-B54C-A7D4-B194ACC4F541}"/>
              </a:ext>
            </a:extLst>
          </p:cNvPr>
          <p:cNvSpPr/>
          <p:nvPr/>
        </p:nvSpPr>
        <p:spPr>
          <a:xfrm>
            <a:off x="685800" y="609600"/>
            <a:ext cx="7924800" cy="4572000"/>
          </a:xfrm>
          <a:prstGeom prst="roundRect">
            <a:avLst>
              <a:gd name="adj" fmla="val 3228"/>
            </a:avLst>
          </a:prstGeom>
          <a:noFill/>
          <a:ln w="57150" cap="flat" cmpd="thickThin"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spcBef>
                <a:spcPct val="20000"/>
              </a:spcBef>
              <a:buFontTx/>
              <a:buChar char="•"/>
              <a:defRPr/>
            </a:pPr>
            <a:endParaRPr lang="en-US"/>
          </a:p>
        </p:txBody>
      </p:sp>
      <p:sp>
        <p:nvSpPr>
          <p:cNvPr id="168963" name="矩形 60">
            <a:extLst>
              <a:ext uri="{FF2B5EF4-FFF2-40B4-BE49-F238E27FC236}">
                <a16:creationId xmlns:a16="http://schemas.microsoft.com/office/drawing/2014/main" id="{7FC11319-EDFE-A64E-829D-9C00BB3AFD1C}"/>
              </a:ext>
            </a:extLst>
          </p:cNvPr>
          <p:cNvSpPr>
            <a:spLocks noChangeArrowheads="1"/>
          </p:cNvSpPr>
          <p:nvPr/>
        </p:nvSpPr>
        <p:spPr bwMode="auto">
          <a:xfrm>
            <a:off x="1411288" y="-36513"/>
            <a:ext cx="6554787" cy="58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b="1">
                <a:solidFill>
                  <a:srgbClr val="000000"/>
                </a:solidFill>
                <a:ea typeface="黑体" panose="02010609060101010101" pitchFamily="49" charset="-122"/>
                <a:sym typeface="Webdings" pitchFamily="2" charset="2"/>
              </a:rPr>
              <a:t>兰州重离子加速器上</a:t>
            </a:r>
            <a:r>
              <a:rPr lang="en-US" altLang="zh-CN" sz="3200" b="1">
                <a:solidFill>
                  <a:srgbClr val="000000"/>
                </a:solidFill>
                <a:ea typeface="黑体" panose="02010609060101010101" pitchFamily="49" charset="-122"/>
                <a:sym typeface="Webdings" pitchFamily="2" charset="2"/>
              </a:rPr>
              <a:t>CEE</a:t>
            </a:r>
            <a:r>
              <a:rPr lang="zh-CN" altLang="en-US" sz="3200" b="1">
                <a:solidFill>
                  <a:srgbClr val="000000"/>
                </a:solidFill>
                <a:ea typeface="黑体" panose="02010609060101010101" pitchFamily="49" charset="-122"/>
                <a:sym typeface="Webdings" pitchFamily="2" charset="2"/>
              </a:rPr>
              <a:t>的研制</a:t>
            </a:r>
            <a:endParaRPr lang="en-US" altLang="zh-CN" sz="3200" b="1">
              <a:solidFill>
                <a:srgbClr val="000000"/>
              </a:solidFill>
              <a:latin typeface="华文细黑" panose="02010600040101010101" pitchFamily="2" charset="-122"/>
              <a:ea typeface="华文细黑" panose="02010600040101010101" pitchFamily="2" charset="-122"/>
            </a:endParaRPr>
          </a:p>
        </p:txBody>
      </p:sp>
      <p:grpSp>
        <p:nvGrpSpPr>
          <p:cNvPr id="168964" name="Group 166">
            <a:extLst>
              <a:ext uri="{FF2B5EF4-FFF2-40B4-BE49-F238E27FC236}">
                <a16:creationId xmlns:a16="http://schemas.microsoft.com/office/drawing/2014/main" id="{CDEAA67B-80C4-8547-A110-5796B53C23D6}"/>
              </a:ext>
            </a:extLst>
          </p:cNvPr>
          <p:cNvGrpSpPr>
            <a:grpSpLocks/>
          </p:cNvGrpSpPr>
          <p:nvPr/>
        </p:nvGrpSpPr>
        <p:grpSpPr bwMode="auto">
          <a:xfrm>
            <a:off x="1198563" y="1700213"/>
            <a:ext cx="6345237" cy="3089275"/>
            <a:chOff x="990" y="2222"/>
            <a:chExt cx="7584" cy="2941"/>
          </a:xfrm>
        </p:grpSpPr>
        <p:sp>
          <p:nvSpPr>
            <p:cNvPr id="169007" name="Text Box 168">
              <a:extLst>
                <a:ext uri="{FF2B5EF4-FFF2-40B4-BE49-F238E27FC236}">
                  <a16:creationId xmlns:a16="http://schemas.microsoft.com/office/drawing/2014/main" id="{6E7F01C1-E7FF-BE41-A736-15D757648BA8}"/>
                </a:ext>
              </a:extLst>
            </p:cNvPr>
            <p:cNvSpPr txBox="1">
              <a:spLocks noChangeArrowheads="1"/>
            </p:cNvSpPr>
            <p:nvPr/>
          </p:nvSpPr>
          <p:spPr bwMode="auto">
            <a:xfrm>
              <a:off x="2502" y="2840"/>
              <a:ext cx="349"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1600">
                  <a:cs typeface="Arial" panose="020B0604020202020204" pitchFamily="34" charset="0"/>
                </a:rPr>
                <a:t>靶</a:t>
              </a:r>
              <a:endParaRPr lang="zh-CN" altLang="zh-CN" sz="1600">
                <a:cs typeface="Arial" panose="020B0604020202020204" pitchFamily="34" charset="0"/>
              </a:endParaRPr>
            </a:p>
          </p:txBody>
        </p:sp>
        <p:grpSp>
          <p:nvGrpSpPr>
            <p:cNvPr id="169008" name="Group 169">
              <a:extLst>
                <a:ext uri="{FF2B5EF4-FFF2-40B4-BE49-F238E27FC236}">
                  <a16:creationId xmlns:a16="http://schemas.microsoft.com/office/drawing/2014/main" id="{E8804C37-8FCD-074F-9186-3DC242F9F836}"/>
                </a:ext>
              </a:extLst>
            </p:cNvPr>
            <p:cNvGrpSpPr>
              <a:grpSpLocks/>
            </p:cNvGrpSpPr>
            <p:nvPr/>
          </p:nvGrpSpPr>
          <p:grpSpPr bwMode="auto">
            <a:xfrm>
              <a:off x="3069" y="2222"/>
              <a:ext cx="5505" cy="2941"/>
              <a:chOff x="3069" y="2172"/>
              <a:chExt cx="5505" cy="2941"/>
            </a:xfrm>
          </p:grpSpPr>
          <p:cxnSp>
            <p:nvCxnSpPr>
              <p:cNvPr id="169010" name="AutoShape 170">
                <a:extLst>
                  <a:ext uri="{FF2B5EF4-FFF2-40B4-BE49-F238E27FC236}">
                    <a16:creationId xmlns:a16="http://schemas.microsoft.com/office/drawing/2014/main" id="{A07650AE-E0A6-894E-BCAA-8A9FEF7B5518}"/>
                  </a:ext>
                </a:extLst>
              </p:cNvPr>
              <p:cNvCxnSpPr>
                <a:cxnSpLocks noChangeShapeType="1"/>
              </p:cNvCxnSpPr>
              <p:nvPr/>
            </p:nvCxnSpPr>
            <p:spPr bwMode="auto">
              <a:xfrm rot="16200000" flipH="1">
                <a:off x="2987" y="3884"/>
                <a:ext cx="696" cy="500"/>
              </a:xfrm>
              <a:prstGeom prst="straightConnector1">
                <a:avLst/>
              </a:prstGeom>
              <a:noFill/>
              <a:ln w="9525">
                <a:solidFill>
                  <a:srgbClr val="FFFF00"/>
                </a:solidFill>
                <a:prstDash val="dash"/>
                <a:round/>
                <a:headEnd/>
                <a:tailEnd/>
              </a:ln>
              <a:extLst>
                <a:ext uri="{909E8E84-426E-40DD-AFC4-6F175D3DCCD1}">
                  <a14:hiddenFill xmlns:a14="http://schemas.microsoft.com/office/drawing/2010/main">
                    <a:noFill/>
                  </a14:hiddenFill>
                </a:ext>
              </a:extLst>
            </p:spPr>
          </p:cxnSp>
          <p:cxnSp>
            <p:nvCxnSpPr>
              <p:cNvPr id="169011" name="AutoShape 173">
                <a:extLst>
                  <a:ext uri="{FF2B5EF4-FFF2-40B4-BE49-F238E27FC236}">
                    <a16:creationId xmlns:a16="http://schemas.microsoft.com/office/drawing/2014/main" id="{9FFFADF9-A273-B546-8D36-FBD6351C4477}"/>
                  </a:ext>
                </a:extLst>
              </p:cNvPr>
              <p:cNvCxnSpPr>
                <a:cxnSpLocks noChangeShapeType="1"/>
              </p:cNvCxnSpPr>
              <p:nvPr/>
            </p:nvCxnSpPr>
            <p:spPr bwMode="auto">
              <a:xfrm rot="16200000" flipH="1">
                <a:off x="2977" y="3798"/>
                <a:ext cx="216" cy="0"/>
              </a:xfrm>
              <a:prstGeom prst="straightConnector1">
                <a:avLst/>
              </a:prstGeom>
              <a:noFill/>
              <a:ln w="28575">
                <a:solidFill>
                  <a:srgbClr val="FF0000"/>
                </a:solidFill>
                <a:round/>
                <a:headEnd/>
                <a:tailEnd/>
              </a:ln>
              <a:extLst>
                <a:ext uri="{909E8E84-426E-40DD-AFC4-6F175D3DCCD1}">
                  <a14:hiddenFill xmlns:a14="http://schemas.microsoft.com/office/drawing/2010/main">
                    <a:noFill/>
                  </a14:hiddenFill>
                </a:ext>
              </a:extLst>
            </p:spPr>
          </p:cxnSp>
          <p:cxnSp>
            <p:nvCxnSpPr>
              <p:cNvPr id="169012" name="AutoShape 177">
                <a:extLst>
                  <a:ext uri="{FF2B5EF4-FFF2-40B4-BE49-F238E27FC236}">
                    <a16:creationId xmlns:a16="http://schemas.microsoft.com/office/drawing/2014/main" id="{497EA43E-EF0E-E545-B529-CDE6FFC4BFF9}"/>
                  </a:ext>
                </a:extLst>
              </p:cNvPr>
              <p:cNvCxnSpPr>
                <a:cxnSpLocks noChangeShapeType="1"/>
              </p:cNvCxnSpPr>
              <p:nvPr/>
            </p:nvCxnSpPr>
            <p:spPr bwMode="auto">
              <a:xfrm rot="5400000" flipH="1" flipV="1">
                <a:off x="2941" y="3142"/>
                <a:ext cx="773" cy="515"/>
              </a:xfrm>
              <a:prstGeom prst="straightConnector1">
                <a:avLst/>
              </a:prstGeom>
              <a:noFill/>
              <a:ln w="9525">
                <a:solidFill>
                  <a:srgbClr val="FFFF00"/>
                </a:solidFill>
                <a:prstDash val="dash"/>
                <a:round/>
                <a:headEnd/>
                <a:tailEnd/>
              </a:ln>
              <a:extLst>
                <a:ext uri="{909E8E84-426E-40DD-AFC4-6F175D3DCCD1}">
                  <a14:hiddenFill xmlns:a14="http://schemas.microsoft.com/office/drawing/2010/main">
                    <a:noFill/>
                  </a14:hiddenFill>
                </a:ext>
              </a:extLst>
            </p:spPr>
          </p:cxnSp>
          <p:cxnSp>
            <p:nvCxnSpPr>
              <p:cNvPr id="169013" name="AutoShape 176">
                <a:extLst>
                  <a:ext uri="{FF2B5EF4-FFF2-40B4-BE49-F238E27FC236}">
                    <a16:creationId xmlns:a16="http://schemas.microsoft.com/office/drawing/2014/main" id="{A38E4A5B-B8D5-B248-878B-9F3E07EEB05D}"/>
                  </a:ext>
                </a:extLst>
              </p:cNvPr>
              <p:cNvCxnSpPr>
                <a:cxnSpLocks noChangeShapeType="1"/>
              </p:cNvCxnSpPr>
              <p:nvPr/>
            </p:nvCxnSpPr>
            <p:spPr bwMode="auto">
              <a:xfrm flipV="1">
                <a:off x="3070" y="3786"/>
                <a:ext cx="5322" cy="9"/>
              </a:xfrm>
              <a:prstGeom prst="straightConnector1">
                <a:avLst/>
              </a:prstGeom>
              <a:noFill/>
              <a:ln w="9525">
                <a:solidFill>
                  <a:srgbClr val="FFFF00"/>
                </a:solidFill>
                <a:prstDash val="dash"/>
                <a:round/>
                <a:headEnd/>
                <a:tailEnd type="arrow" w="sm" len="sm"/>
              </a:ln>
              <a:extLst>
                <a:ext uri="{909E8E84-426E-40DD-AFC4-6F175D3DCCD1}">
                  <a14:hiddenFill xmlns:a14="http://schemas.microsoft.com/office/drawing/2010/main">
                    <a:noFill/>
                  </a14:hiddenFill>
                </a:ext>
              </a:extLst>
            </p:spPr>
          </p:cxnSp>
          <p:cxnSp>
            <p:nvCxnSpPr>
              <p:cNvPr id="169014" name="AutoShape 176">
                <a:extLst>
                  <a:ext uri="{FF2B5EF4-FFF2-40B4-BE49-F238E27FC236}">
                    <a16:creationId xmlns:a16="http://schemas.microsoft.com/office/drawing/2014/main" id="{9EA80130-071B-2F44-BF61-65E277C06A94}"/>
                  </a:ext>
                </a:extLst>
              </p:cNvPr>
              <p:cNvCxnSpPr>
                <a:cxnSpLocks noChangeShapeType="1"/>
              </p:cNvCxnSpPr>
              <p:nvPr/>
            </p:nvCxnSpPr>
            <p:spPr bwMode="auto">
              <a:xfrm>
                <a:off x="3085" y="3786"/>
                <a:ext cx="5489" cy="145"/>
              </a:xfrm>
              <a:prstGeom prst="straightConnector1">
                <a:avLst/>
              </a:prstGeom>
              <a:noFill/>
              <a:ln w="9525">
                <a:solidFill>
                  <a:srgbClr val="000090"/>
                </a:solidFill>
                <a:prstDash val="dash"/>
                <a:round/>
                <a:headEnd/>
                <a:tailEnd type="arrow" w="sm" len="sm"/>
              </a:ln>
              <a:extLst>
                <a:ext uri="{909E8E84-426E-40DD-AFC4-6F175D3DCCD1}">
                  <a14:hiddenFill xmlns:a14="http://schemas.microsoft.com/office/drawing/2010/main">
                    <a:noFill/>
                  </a14:hiddenFill>
                </a:ext>
              </a:extLst>
            </p:spPr>
          </p:cxnSp>
          <p:cxnSp>
            <p:nvCxnSpPr>
              <p:cNvPr id="169015" name="AutoShape 176">
                <a:extLst>
                  <a:ext uri="{FF2B5EF4-FFF2-40B4-BE49-F238E27FC236}">
                    <a16:creationId xmlns:a16="http://schemas.microsoft.com/office/drawing/2014/main" id="{A2F6EE85-3EFE-9E40-B992-42CDF5A306F9}"/>
                  </a:ext>
                </a:extLst>
              </p:cNvPr>
              <p:cNvCxnSpPr>
                <a:cxnSpLocks noChangeShapeType="1"/>
              </p:cNvCxnSpPr>
              <p:nvPr/>
            </p:nvCxnSpPr>
            <p:spPr bwMode="auto">
              <a:xfrm>
                <a:off x="3100" y="3786"/>
                <a:ext cx="4473" cy="1327"/>
              </a:xfrm>
              <a:prstGeom prst="straightConnector1">
                <a:avLst/>
              </a:prstGeom>
              <a:noFill/>
              <a:ln w="9525">
                <a:solidFill>
                  <a:srgbClr val="000090"/>
                </a:solidFill>
                <a:prstDash val="dash"/>
                <a:round/>
                <a:headEnd/>
                <a:tailEnd type="arrow" w="sm" len="sm"/>
              </a:ln>
              <a:extLst>
                <a:ext uri="{909E8E84-426E-40DD-AFC4-6F175D3DCCD1}">
                  <a14:hiddenFill xmlns:a14="http://schemas.microsoft.com/office/drawing/2010/main">
                    <a:noFill/>
                  </a14:hiddenFill>
                </a:ext>
              </a:extLst>
            </p:spPr>
          </p:cxnSp>
          <p:cxnSp>
            <p:nvCxnSpPr>
              <p:cNvPr id="169016" name="AutoShape 176">
                <a:extLst>
                  <a:ext uri="{FF2B5EF4-FFF2-40B4-BE49-F238E27FC236}">
                    <a16:creationId xmlns:a16="http://schemas.microsoft.com/office/drawing/2014/main" id="{4964261C-2D51-7441-980F-C95A122F0B0B}"/>
                  </a:ext>
                </a:extLst>
              </p:cNvPr>
              <p:cNvCxnSpPr>
                <a:cxnSpLocks noChangeShapeType="1"/>
              </p:cNvCxnSpPr>
              <p:nvPr/>
            </p:nvCxnSpPr>
            <p:spPr bwMode="auto">
              <a:xfrm flipV="1">
                <a:off x="3115" y="3517"/>
                <a:ext cx="5095" cy="269"/>
              </a:xfrm>
              <a:prstGeom prst="straightConnector1">
                <a:avLst/>
              </a:prstGeom>
              <a:noFill/>
              <a:ln w="9525">
                <a:solidFill>
                  <a:srgbClr val="000090"/>
                </a:solidFill>
                <a:prstDash val="dash"/>
                <a:round/>
                <a:headEnd/>
                <a:tailEnd type="arrow" w="sm" len="sm"/>
              </a:ln>
              <a:extLst>
                <a:ext uri="{909E8E84-426E-40DD-AFC4-6F175D3DCCD1}">
                  <a14:hiddenFill xmlns:a14="http://schemas.microsoft.com/office/drawing/2010/main">
                    <a:noFill/>
                  </a14:hiddenFill>
                </a:ext>
              </a:extLst>
            </p:spPr>
          </p:cxnSp>
          <p:cxnSp>
            <p:nvCxnSpPr>
              <p:cNvPr id="169017" name="AutoShape 176">
                <a:extLst>
                  <a:ext uri="{FF2B5EF4-FFF2-40B4-BE49-F238E27FC236}">
                    <a16:creationId xmlns:a16="http://schemas.microsoft.com/office/drawing/2014/main" id="{61EEF27B-DDFB-B440-A4FD-0337F292F6B2}"/>
                  </a:ext>
                </a:extLst>
              </p:cNvPr>
              <p:cNvCxnSpPr>
                <a:cxnSpLocks noChangeShapeType="1"/>
              </p:cNvCxnSpPr>
              <p:nvPr/>
            </p:nvCxnSpPr>
            <p:spPr bwMode="auto">
              <a:xfrm flipV="1">
                <a:off x="3085" y="3248"/>
                <a:ext cx="5140" cy="538"/>
              </a:xfrm>
              <a:prstGeom prst="straightConnector1">
                <a:avLst/>
              </a:prstGeom>
              <a:noFill/>
              <a:ln w="9525">
                <a:solidFill>
                  <a:srgbClr val="000090"/>
                </a:solidFill>
                <a:prstDash val="dash"/>
                <a:round/>
                <a:headEnd/>
                <a:tailEnd type="arrow" w="sm" len="sm"/>
              </a:ln>
              <a:extLst>
                <a:ext uri="{909E8E84-426E-40DD-AFC4-6F175D3DCCD1}">
                  <a14:hiddenFill xmlns:a14="http://schemas.microsoft.com/office/drawing/2010/main">
                    <a:noFill/>
                  </a14:hiddenFill>
                </a:ext>
              </a:extLst>
            </p:spPr>
          </p:cxnSp>
          <p:cxnSp>
            <p:nvCxnSpPr>
              <p:cNvPr id="169018" name="AutoShape 176">
                <a:extLst>
                  <a:ext uri="{FF2B5EF4-FFF2-40B4-BE49-F238E27FC236}">
                    <a16:creationId xmlns:a16="http://schemas.microsoft.com/office/drawing/2014/main" id="{2488AF84-3E3D-2140-8543-798889DF4259}"/>
                  </a:ext>
                </a:extLst>
              </p:cNvPr>
              <p:cNvCxnSpPr>
                <a:cxnSpLocks noChangeShapeType="1"/>
              </p:cNvCxnSpPr>
              <p:nvPr/>
            </p:nvCxnSpPr>
            <p:spPr bwMode="auto">
              <a:xfrm flipV="1">
                <a:off x="3085" y="2979"/>
                <a:ext cx="5110" cy="816"/>
              </a:xfrm>
              <a:prstGeom prst="straightConnector1">
                <a:avLst/>
              </a:prstGeom>
              <a:noFill/>
              <a:ln w="9525">
                <a:solidFill>
                  <a:srgbClr val="FF0000"/>
                </a:solidFill>
                <a:prstDash val="dash"/>
                <a:round/>
                <a:headEnd/>
                <a:tailEnd type="arrow" w="sm" len="sm"/>
              </a:ln>
              <a:extLst>
                <a:ext uri="{909E8E84-426E-40DD-AFC4-6F175D3DCCD1}">
                  <a14:hiddenFill xmlns:a14="http://schemas.microsoft.com/office/drawing/2010/main">
                    <a:noFill/>
                  </a14:hiddenFill>
                </a:ext>
              </a:extLst>
            </p:spPr>
          </p:cxnSp>
          <p:cxnSp>
            <p:nvCxnSpPr>
              <p:cNvPr id="169019" name="AutoShape 176">
                <a:extLst>
                  <a:ext uri="{FF2B5EF4-FFF2-40B4-BE49-F238E27FC236}">
                    <a16:creationId xmlns:a16="http://schemas.microsoft.com/office/drawing/2014/main" id="{FF29D964-343A-6342-9BAF-5999E64EC6A5}"/>
                  </a:ext>
                </a:extLst>
              </p:cNvPr>
              <p:cNvCxnSpPr>
                <a:cxnSpLocks noChangeShapeType="1"/>
              </p:cNvCxnSpPr>
              <p:nvPr/>
            </p:nvCxnSpPr>
            <p:spPr bwMode="auto">
              <a:xfrm flipV="1">
                <a:off x="3085" y="2710"/>
                <a:ext cx="5110" cy="1085"/>
              </a:xfrm>
              <a:prstGeom prst="straightConnector1">
                <a:avLst/>
              </a:prstGeom>
              <a:noFill/>
              <a:ln w="9525">
                <a:solidFill>
                  <a:srgbClr val="008000"/>
                </a:solidFill>
                <a:prstDash val="dash"/>
                <a:round/>
                <a:headEnd/>
                <a:tailEnd type="arrow" w="sm" len="sm"/>
              </a:ln>
              <a:extLst>
                <a:ext uri="{909E8E84-426E-40DD-AFC4-6F175D3DCCD1}">
                  <a14:hiddenFill xmlns:a14="http://schemas.microsoft.com/office/drawing/2010/main">
                    <a:noFill/>
                  </a14:hiddenFill>
                </a:ext>
              </a:extLst>
            </p:spPr>
          </p:cxnSp>
          <p:cxnSp>
            <p:nvCxnSpPr>
              <p:cNvPr id="169020" name="AutoShape 176">
                <a:extLst>
                  <a:ext uri="{FF2B5EF4-FFF2-40B4-BE49-F238E27FC236}">
                    <a16:creationId xmlns:a16="http://schemas.microsoft.com/office/drawing/2014/main" id="{A29C2B0C-0090-1C4D-96E3-61E83D7BD938}"/>
                  </a:ext>
                </a:extLst>
              </p:cNvPr>
              <p:cNvCxnSpPr>
                <a:cxnSpLocks noChangeShapeType="1"/>
              </p:cNvCxnSpPr>
              <p:nvPr/>
            </p:nvCxnSpPr>
            <p:spPr bwMode="auto">
              <a:xfrm flipV="1">
                <a:off x="3085" y="2441"/>
                <a:ext cx="5110" cy="1357"/>
              </a:xfrm>
              <a:prstGeom prst="straightConnector1">
                <a:avLst/>
              </a:prstGeom>
              <a:noFill/>
              <a:ln w="9525">
                <a:solidFill>
                  <a:srgbClr val="FFFF00"/>
                </a:solidFill>
                <a:prstDash val="dash"/>
                <a:round/>
                <a:headEnd/>
                <a:tailEnd type="arrow" w="sm" len="sm"/>
              </a:ln>
              <a:extLst>
                <a:ext uri="{909E8E84-426E-40DD-AFC4-6F175D3DCCD1}">
                  <a14:hiddenFill xmlns:a14="http://schemas.microsoft.com/office/drawing/2010/main">
                    <a:noFill/>
                  </a14:hiddenFill>
                </a:ext>
              </a:extLst>
            </p:spPr>
          </p:cxnSp>
          <p:cxnSp>
            <p:nvCxnSpPr>
              <p:cNvPr id="169021" name="AutoShape 176">
                <a:extLst>
                  <a:ext uri="{FF2B5EF4-FFF2-40B4-BE49-F238E27FC236}">
                    <a16:creationId xmlns:a16="http://schemas.microsoft.com/office/drawing/2014/main" id="{945EC7A5-0604-624F-8151-B5EBB39A1F66}"/>
                  </a:ext>
                </a:extLst>
              </p:cNvPr>
              <p:cNvCxnSpPr>
                <a:cxnSpLocks noChangeShapeType="1"/>
              </p:cNvCxnSpPr>
              <p:nvPr/>
            </p:nvCxnSpPr>
            <p:spPr bwMode="auto">
              <a:xfrm flipV="1">
                <a:off x="3085" y="2172"/>
                <a:ext cx="5110" cy="1626"/>
              </a:xfrm>
              <a:prstGeom prst="straightConnector1">
                <a:avLst/>
              </a:prstGeom>
              <a:noFill/>
              <a:ln w="9525">
                <a:solidFill>
                  <a:srgbClr val="008000"/>
                </a:solidFill>
                <a:prstDash val="dash"/>
                <a:round/>
                <a:headEnd/>
                <a:tailEnd type="arrow" w="sm" len="sm"/>
              </a:ln>
              <a:extLst>
                <a:ext uri="{909E8E84-426E-40DD-AFC4-6F175D3DCCD1}">
                  <a14:hiddenFill xmlns:a14="http://schemas.microsoft.com/office/drawing/2010/main">
                    <a:noFill/>
                  </a14:hiddenFill>
                </a:ext>
              </a:extLst>
            </p:spPr>
          </p:cxnSp>
          <p:cxnSp>
            <p:nvCxnSpPr>
              <p:cNvPr id="169022" name="AutoShape 176">
                <a:extLst>
                  <a:ext uri="{FF2B5EF4-FFF2-40B4-BE49-F238E27FC236}">
                    <a16:creationId xmlns:a16="http://schemas.microsoft.com/office/drawing/2014/main" id="{C107ACED-DABC-AA45-8E44-9B6BD7AA5E97}"/>
                  </a:ext>
                </a:extLst>
              </p:cNvPr>
              <p:cNvCxnSpPr>
                <a:cxnSpLocks noChangeShapeType="1"/>
              </p:cNvCxnSpPr>
              <p:nvPr/>
            </p:nvCxnSpPr>
            <p:spPr bwMode="auto">
              <a:xfrm flipV="1">
                <a:off x="3085" y="3024"/>
                <a:ext cx="1664" cy="774"/>
              </a:xfrm>
              <a:prstGeom prst="straightConnector1">
                <a:avLst/>
              </a:prstGeom>
              <a:noFill/>
              <a:ln w="9525">
                <a:solidFill>
                  <a:srgbClr val="FF0000"/>
                </a:solidFill>
                <a:prstDash val="dash"/>
                <a:round/>
                <a:headEnd/>
                <a:tailEnd type="arrow" w="sm" len="sm"/>
              </a:ln>
              <a:extLst>
                <a:ext uri="{909E8E84-426E-40DD-AFC4-6F175D3DCCD1}">
                  <a14:hiddenFill xmlns:a14="http://schemas.microsoft.com/office/drawing/2010/main">
                    <a:noFill/>
                  </a14:hiddenFill>
                </a:ext>
              </a:extLst>
            </p:spPr>
          </p:cxnSp>
          <p:cxnSp>
            <p:nvCxnSpPr>
              <p:cNvPr id="169023" name="AutoShape 176">
                <a:extLst>
                  <a:ext uri="{FF2B5EF4-FFF2-40B4-BE49-F238E27FC236}">
                    <a16:creationId xmlns:a16="http://schemas.microsoft.com/office/drawing/2014/main" id="{82CEC188-8B00-DA43-8626-1A59C1DB2894}"/>
                  </a:ext>
                </a:extLst>
              </p:cNvPr>
              <p:cNvCxnSpPr>
                <a:cxnSpLocks noChangeShapeType="1"/>
              </p:cNvCxnSpPr>
              <p:nvPr/>
            </p:nvCxnSpPr>
            <p:spPr bwMode="auto">
              <a:xfrm>
                <a:off x="3085" y="3795"/>
                <a:ext cx="5140" cy="230"/>
              </a:xfrm>
              <a:prstGeom prst="straightConnector1">
                <a:avLst/>
              </a:prstGeom>
              <a:noFill/>
              <a:ln w="9525">
                <a:solidFill>
                  <a:srgbClr val="FFFF00"/>
                </a:solidFill>
                <a:prstDash val="dash"/>
                <a:round/>
                <a:headEnd/>
                <a:tailEnd type="arrow" w="sm" len="sm"/>
              </a:ln>
              <a:extLst>
                <a:ext uri="{909E8E84-426E-40DD-AFC4-6F175D3DCCD1}">
                  <a14:hiddenFill xmlns:a14="http://schemas.microsoft.com/office/drawing/2010/main">
                    <a:noFill/>
                  </a14:hiddenFill>
                </a:ext>
              </a:extLst>
            </p:spPr>
          </p:cxnSp>
          <p:cxnSp>
            <p:nvCxnSpPr>
              <p:cNvPr id="169024" name="AutoShape 176">
                <a:extLst>
                  <a:ext uri="{FF2B5EF4-FFF2-40B4-BE49-F238E27FC236}">
                    <a16:creationId xmlns:a16="http://schemas.microsoft.com/office/drawing/2014/main" id="{D8408BCA-9CD0-0A4E-B2A9-874A826BDEDE}"/>
                  </a:ext>
                </a:extLst>
              </p:cNvPr>
              <p:cNvCxnSpPr>
                <a:cxnSpLocks noChangeShapeType="1"/>
              </p:cNvCxnSpPr>
              <p:nvPr/>
            </p:nvCxnSpPr>
            <p:spPr bwMode="auto">
              <a:xfrm>
                <a:off x="3085" y="3786"/>
                <a:ext cx="1664" cy="861"/>
              </a:xfrm>
              <a:prstGeom prst="straightConnector1">
                <a:avLst/>
              </a:prstGeom>
              <a:noFill/>
              <a:ln w="9525">
                <a:solidFill>
                  <a:srgbClr val="FF0000"/>
                </a:solidFill>
                <a:prstDash val="dash"/>
                <a:round/>
                <a:headEnd/>
                <a:tailEnd type="arrow" w="sm" len="sm"/>
              </a:ln>
              <a:extLst>
                <a:ext uri="{909E8E84-426E-40DD-AFC4-6F175D3DCCD1}">
                  <a14:hiddenFill xmlns:a14="http://schemas.microsoft.com/office/drawing/2010/main">
                    <a:noFill/>
                  </a14:hiddenFill>
                </a:ext>
              </a:extLst>
            </p:spPr>
          </p:cxnSp>
          <p:cxnSp>
            <p:nvCxnSpPr>
              <p:cNvPr id="169025" name="AutoShape 176">
                <a:extLst>
                  <a:ext uri="{FF2B5EF4-FFF2-40B4-BE49-F238E27FC236}">
                    <a16:creationId xmlns:a16="http://schemas.microsoft.com/office/drawing/2014/main" id="{3CBC94C0-C779-8040-A963-E91218462ECF}"/>
                  </a:ext>
                </a:extLst>
              </p:cNvPr>
              <p:cNvCxnSpPr>
                <a:cxnSpLocks noChangeShapeType="1"/>
              </p:cNvCxnSpPr>
              <p:nvPr/>
            </p:nvCxnSpPr>
            <p:spPr bwMode="auto">
              <a:xfrm>
                <a:off x="3085" y="3777"/>
                <a:ext cx="4925" cy="1191"/>
              </a:xfrm>
              <a:prstGeom prst="straightConnector1">
                <a:avLst/>
              </a:prstGeom>
              <a:noFill/>
              <a:ln w="9525">
                <a:solidFill>
                  <a:srgbClr val="FF0000"/>
                </a:solidFill>
                <a:prstDash val="dash"/>
                <a:round/>
                <a:headEnd/>
                <a:tailEnd type="arrow" w="sm" len="sm"/>
              </a:ln>
              <a:extLst>
                <a:ext uri="{909E8E84-426E-40DD-AFC4-6F175D3DCCD1}">
                  <a14:hiddenFill xmlns:a14="http://schemas.microsoft.com/office/drawing/2010/main">
                    <a:noFill/>
                  </a14:hiddenFill>
                </a:ext>
              </a:extLst>
            </p:spPr>
          </p:cxnSp>
          <p:cxnSp>
            <p:nvCxnSpPr>
              <p:cNvPr id="169026" name="AutoShape 176">
                <a:extLst>
                  <a:ext uri="{FF2B5EF4-FFF2-40B4-BE49-F238E27FC236}">
                    <a16:creationId xmlns:a16="http://schemas.microsoft.com/office/drawing/2014/main" id="{85418E0F-9DC9-5C42-90F4-852BAEA84D6F}"/>
                  </a:ext>
                </a:extLst>
              </p:cNvPr>
              <p:cNvCxnSpPr>
                <a:cxnSpLocks noChangeShapeType="1"/>
              </p:cNvCxnSpPr>
              <p:nvPr/>
            </p:nvCxnSpPr>
            <p:spPr bwMode="auto">
              <a:xfrm>
                <a:off x="3085" y="3768"/>
                <a:ext cx="4925" cy="402"/>
              </a:xfrm>
              <a:prstGeom prst="straightConnector1">
                <a:avLst/>
              </a:prstGeom>
              <a:noFill/>
              <a:ln w="9525">
                <a:solidFill>
                  <a:srgbClr val="000090"/>
                </a:solidFill>
                <a:prstDash val="dash"/>
                <a:round/>
                <a:headEnd/>
                <a:tailEnd type="arrow" w="sm" len="sm"/>
              </a:ln>
              <a:extLst>
                <a:ext uri="{909E8E84-426E-40DD-AFC4-6F175D3DCCD1}">
                  <a14:hiddenFill xmlns:a14="http://schemas.microsoft.com/office/drawing/2010/main">
                    <a:noFill/>
                  </a14:hiddenFill>
                </a:ext>
              </a:extLst>
            </p:spPr>
          </p:cxnSp>
          <p:cxnSp>
            <p:nvCxnSpPr>
              <p:cNvPr id="169027" name="AutoShape 176">
                <a:extLst>
                  <a:ext uri="{FF2B5EF4-FFF2-40B4-BE49-F238E27FC236}">
                    <a16:creationId xmlns:a16="http://schemas.microsoft.com/office/drawing/2014/main" id="{E800E080-FDE6-F042-869C-B1AD5D7334CB}"/>
                  </a:ext>
                </a:extLst>
              </p:cNvPr>
              <p:cNvCxnSpPr>
                <a:cxnSpLocks noChangeShapeType="1"/>
              </p:cNvCxnSpPr>
              <p:nvPr/>
            </p:nvCxnSpPr>
            <p:spPr bwMode="auto">
              <a:xfrm>
                <a:off x="3085" y="3786"/>
                <a:ext cx="1573" cy="696"/>
              </a:xfrm>
              <a:prstGeom prst="straightConnector1">
                <a:avLst/>
              </a:prstGeom>
              <a:noFill/>
              <a:ln w="9525">
                <a:solidFill>
                  <a:srgbClr val="008000"/>
                </a:solidFill>
                <a:prstDash val="dash"/>
                <a:round/>
                <a:headEnd/>
                <a:tailEnd type="arrow" w="sm" len="sm"/>
              </a:ln>
              <a:extLst>
                <a:ext uri="{909E8E84-426E-40DD-AFC4-6F175D3DCCD1}">
                  <a14:hiddenFill xmlns:a14="http://schemas.microsoft.com/office/drawing/2010/main">
                    <a:noFill/>
                  </a14:hiddenFill>
                </a:ext>
              </a:extLst>
            </p:spPr>
          </p:cxnSp>
          <p:cxnSp>
            <p:nvCxnSpPr>
              <p:cNvPr id="169028" name="AutoShape 176">
                <a:extLst>
                  <a:ext uri="{FF2B5EF4-FFF2-40B4-BE49-F238E27FC236}">
                    <a16:creationId xmlns:a16="http://schemas.microsoft.com/office/drawing/2014/main" id="{203B466D-5779-D648-8A5E-B702C1FDFA53}"/>
                  </a:ext>
                </a:extLst>
              </p:cNvPr>
              <p:cNvCxnSpPr>
                <a:cxnSpLocks noChangeShapeType="1"/>
              </p:cNvCxnSpPr>
              <p:nvPr/>
            </p:nvCxnSpPr>
            <p:spPr bwMode="auto">
              <a:xfrm rot="16200000" flipH="1">
                <a:off x="3159" y="3712"/>
                <a:ext cx="696" cy="845"/>
              </a:xfrm>
              <a:prstGeom prst="straightConnector1">
                <a:avLst/>
              </a:prstGeom>
              <a:noFill/>
              <a:ln w="9525">
                <a:solidFill>
                  <a:srgbClr val="008000"/>
                </a:solidFill>
                <a:prstDash val="dash"/>
                <a:round/>
                <a:headEnd/>
                <a:tailEnd type="arrow" w="sm" len="sm"/>
              </a:ln>
              <a:extLst>
                <a:ext uri="{909E8E84-426E-40DD-AFC4-6F175D3DCCD1}">
                  <a14:hiddenFill xmlns:a14="http://schemas.microsoft.com/office/drawing/2010/main">
                    <a:noFill/>
                  </a14:hiddenFill>
                </a:ext>
              </a:extLst>
            </p:spPr>
          </p:cxnSp>
          <p:cxnSp>
            <p:nvCxnSpPr>
              <p:cNvPr id="169029" name="AutoShape 176">
                <a:extLst>
                  <a:ext uri="{FF2B5EF4-FFF2-40B4-BE49-F238E27FC236}">
                    <a16:creationId xmlns:a16="http://schemas.microsoft.com/office/drawing/2014/main" id="{F0B6E66A-8E01-7F45-A656-887B89106173}"/>
                  </a:ext>
                </a:extLst>
              </p:cNvPr>
              <p:cNvCxnSpPr>
                <a:cxnSpLocks noChangeShapeType="1"/>
              </p:cNvCxnSpPr>
              <p:nvPr/>
            </p:nvCxnSpPr>
            <p:spPr bwMode="auto">
              <a:xfrm rot="5400000" flipH="1" flipV="1">
                <a:off x="3052" y="3266"/>
                <a:ext cx="550" cy="515"/>
              </a:xfrm>
              <a:prstGeom prst="straightConnector1">
                <a:avLst/>
              </a:prstGeom>
              <a:noFill/>
              <a:ln w="9525">
                <a:solidFill>
                  <a:srgbClr val="FFFF00"/>
                </a:solidFill>
                <a:prstDash val="dash"/>
                <a:round/>
                <a:headEnd/>
                <a:tailEnd type="arrow" w="sm" len="sm"/>
              </a:ln>
              <a:extLst>
                <a:ext uri="{909E8E84-426E-40DD-AFC4-6F175D3DCCD1}">
                  <a14:hiddenFill xmlns:a14="http://schemas.microsoft.com/office/drawing/2010/main">
                    <a:noFill/>
                  </a14:hiddenFill>
                </a:ext>
              </a:extLst>
            </p:spPr>
          </p:cxnSp>
          <p:cxnSp>
            <p:nvCxnSpPr>
              <p:cNvPr id="169030" name="AutoShape 176">
                <a:extLst>
                  <a:ext uri="{FF2B5EF4-FFF2-40B4-BE49-F238E27FC236}">
                    <a16:creationId xmlns:a16="http://schemas.microsoft.com/office/drawing/2014/main" id="{C8BFBCF3-9D5D-5D4B-A991-831979A40F14}"/>
                  </a:ext>
                </a:extLst>
              </p:cNvPr>
              <p:cNvCxnSpPr>
                <a:cxnSpLocks noChangeShapeType="1"/>
              </p:cNvCxnSpPr>
              <p:nvPr/>
            </p:nvCxnSpPr>
            <p:spPr bwMode="auto">
              <a:xfrm flipV="1">
                <a:off x="3085" y="3248"/>
                <a:ext cx="754" cy="538"/>
              </a:xfrm>
              <a:prstGeom prst="straightConnector1">
                <a:avLst/>
              </a:prstGeom>
              <a:noFill/>
              <a:ln w="9525">
                <a:solidFill>
                  <a:srgbClr val="008000"/>
                </a:solidFill>
                <a:prstDash val="dash"/>
                <a:round/>
                <a:headEnd/>
                <a:tailEnd type="arrow" w="sm" len="sm"/>
              </a:ln>
              <a:extLst>
                <a:ext uri="{909E8E84-426E-40DD-AFC4-6F175D3DCCD1}">
                  <a14:hiddenFill xmlns:a14="http://schemas.microsoft.com/office/drawing/2010/main">
                    <a:noFill/>
                  </a14:hiddenFill>
                </a:ext>
              </a:extLst>
            </p:spPr>
          </p:cxnSp>
          <p:cxnSp>
            <p:nvCxnSpPr>
              <p:cNvPr id="169031" name="AutoShape 176">
                <a:extLst>
                  <a:ext uri="{FF2B5EF4-FFF2-40B4-BE49-F238E27FC236}">
                    <a16:creationId xmlns:a16="http://schemas.microsoft.com/office/drawing/2014/main" id="{03DEDDDC-0777-8646-A8D9-C417BB0EB75A}"/>
                  </a:ext>
                </a:extLst>
              </p:cNvPr>
              <p:cNvCxnSpPr>
                <a:cxnSpLocks noChangeShapeType="1"/>
              </p:cNvCxnSpPr>
              <p:nvPr/>
            </p:nvCxnSpPr>
            <p:spPr bwMode="auto">
              <a:xfrm flipV="1">
                <a:off x="3085" y="3248"/>
                <a:ext cx="936" cy="547"/>
              </a:xfrm>
              <a:prstGeom prst="straightConnector1">
                <a:avLst/>
              </a:prstGeom>
              <a:noFill/>
              <a:ln w="9525">
                <a:solidFill>
                  <a:srgbClr val="FF0000"/>
                </a:solidFill>
                <a:prstDash val="dash"/>
                <a:round/>
                <a:headEnd/>
                <a:tailEnd type="arrow" w="sm" len="sm"/>
              </a:ln>
              <a:extLst>
                <a:ext uri="{909E8E84-426E-40DD-AFC4-6F175D3DCCD1}">
                  <a14:hiddenFill xmlns:a14="http://schemas.microsoft.com/office/drawing/2010/main">
                    <a:noFill/>
                  </a14:hiddenFill>
                </a:ext>
              </a:extLst>
            </p:spPr>
          </p:cxnSp>
          <p:cxnSp>
            <p:nvCxnSpPr>
              <p:cNvPr id="169032" name="AutoShape 176">
                <a:extLst>
                  <a:ext uri="{FF2B5EF4-FFF2-40B4-BE49-F238E27FC236}">
                    <a16:creationId xmlns:a16="http://schemas.microsoft.com/office/drawing/2014/main" id="{2FFF718E-0985-8343-AA82-F5BA8983ED85}"/>
                  </a:ext>
                </a:extLst>
              </p:cNvPr>
              <p:cNvCxnSpPr>
                <a:cxnSpLocks noChangeShapeType="1"/>
              </p:cNvCxnSpPr>
              <p:nvPr/>
            </p:nvCxnSpPr>
            <p:spPr bwMode="auto">
              <a:xfrm>
                <a:off x="3084" y="3795"/>
                <a:ext cx="4853" cy="688"/>
              </a:xfrm>
              <a:prstGeom prst="straightConnector1">
                <a:avLst/>
              </a:prstGeom>
              <a:noFill/>
              <a:ln w="9525">
                <a:solidFill>
                  <a:srgbClr val="FFFF00"/>
                </a:solidFill>
                <a:prstDash val="dash"/>
                <a:round/>
                <a:headEnd/>
                <a:tailEnd type="arrow" w="sm" len="sm"/>
              </a:ln>
              <a:extLst>
                <a:ext uri="{909E8E84-426E-40DD-AFC4-6F175D3DCCD1}">
                  <a14:hiddenFill xmlns:a14="http://schemas.microsoft.com/office/drawing/2010/main">
                    <a:noFill/>
                  </a14:hiddenFill>
                </a:ext>
              </a:extLst>
            </p:spPr>
          </p:cxnSp>
          <p:cxnSp>
            <p:nvCxnSpPr>
              <p:cNvPr id="169033" name="AutoShape 176">
                <a:extLst>
                  <a:ext uri="{FF2B5EF4-FFF2-40B4-BE49-F238E27FC236}">
                    <a16:creationId xmlns:a16="http://schemas.microsoft.com/office/drawing/2014/main" id="{C3BD2762-2206-9B48-91C2-02D31F703864}"/>
                  </a:ext>
                </a:extLst>
              </p:cNvPr>
              <p:cNvCxnSpPr>
                <a:cxnSpLocks noChangeShapeType="1"/>
              </p:cNvCxnSpPr>
              <p:nvPr/>
            </p:nvCxnSpPr>
            <p:spPr bwMode="auto">
              <a:xfrm>
                <a:off x="3083" y="3813"/>
                <a:ext cx="5491" cy="574"/>
              </a:xfrm>
              <a:prstGeom prst="straightConnector1">
                <a:avLst/>
              </a:prstGeom>
              <a:noFill/>
              <a:ln w="9525">
                <a:solidFill>
                  <a:srgbClr val="008000"/>
                </a:solidFill>
                <a:prstDash val="dash"/>
                <a:round/>
                <a:headEnd/>
                <a:tailEnd type="arrow" w="sm" len="sm"/>
              </a:ln>
              <a:extLst>
                <a:ext uri="{909E8E84-426E-40DD-AFC4-6F175D3DCCD1}">
                  <a14:hiddenFill xmlns:a14="http://schemas.microsoft.com/office/drawing/2010/main">
                    <a:noFill/>
                  </a14:hiddenFill>
                </a:ext>
              </a:extLst>
            </p:spPr>
          </p:cxnSp>
          <p:cxnSp>
            <p:nvCxnSpPr>
              <p:cNvPr id="169034" name="AutoShape 176">
                <a:extLst>
                  <a:ext uri="{FF2B5EF4-FFF2-40B4-BE49-F238E27FC236}">
                    <a16:creationId xmlns:a16="http://schemas.microsoft.com/office/drawing/2014/main" id="{5D59314E-4BAA-A84E-B4CE-D7E4E478108C}"/>
                  </a:ext>
                </a:extLst>
              </p:cNvPr>
              <p:cNvCxnSpPr>
                <a:cxnSpLocks noChangeShapeType="1"/>
              </p:cNvCxnSpPr>
              <p:nvPr/>
            </p:nvCxnSpPr>
            <p:spPr bwMode="auto">
              <a:xfrm>
                <a:off x="3082" y="3831"/>
                <a:ext cx="4928" cy="919"/>
              </a:xfrm>
              <a:prstGeom prst="straightConnector1">
                <a:avLst/>
              </a:prstGeom>
              <a:noFill/>
              <a:ln w="9525">
                <a:solidFill>
                  <a:srgbClr val="FF0000"/>
                </a:solidFill>
                <a:prstDash val="dash"/>
                <a:round/>
                <a:headEnd/>
                <a:tailEnd type="arrow" w="sm" len="sm"/>
              </a:ln>
              <a:extLst>
                <a:ext uri="{909E8E84-426E-40DD-AFC4-6F175D3DCCD1}">
                  <a14:hiddenFill xmlns:a14="http://schemas.microsoft.com/office/drawing/2010/main">
                    <a:noFill/>
                  </a14:hiddenFill>
                </a:ext>
              </a:extLst>
            </p:spPr>
          </p:cxnSp>
        </p:grpSp>
        <p:sp>
          <p:nvSpPr>
            <p:cNvPr id="169009" name="Text Box 168">
              <a:extLst>
                <a:ext uri="{FF2B5EF4-FFF2-40B4-BE49-F238E27FC236}">
                  <a16:creationId xmlns:a16="http://schemas.microsoft.com/office/drawing/2014/main" id="{2342E97C-D66C-874F-8158-5315FCF743BB}"/>
                </a:ext>
              </a:extLst>
            </p:cNvPr>
            <p:cNvSpPr txBox="1">
              <a:spLocks noChangeArrowheads="1"/>
            </p:cNvSpPr>
            <p:nvPr/>
          </p:nvSpPr>
          <p:spPr bwMode="auto">
            <a:xfrm>
              <a:off x="990" y="3506"/>
              <a:ext cx="1099" cy="234"/>
            </a:xfrm>
            <a:prstGeom prst="rect">
              <a:avLst/>
            </a:prstGeom>
            <a:solidFill>
              <a:srgbClr val="FFFFFF"/>
            </a:solidFill>
            <a:ln w="9525">
              <a:solidFill>
                <a:srgbClr val="FFFFFF"/>
              </a:solidFill>
              <a:miter lim="800000"/>
              <a:headEnd/>
              <a:tailEnd/>
            </a:ln>
          </p:spPr>
          <p:txBody>
            <a:bodyPr lIns="0" tIns="0" rIns="0" bIns="0">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FontTx/>
                <a:buNone/>
              </a:pPr>
              <a:r>
                <a:rPr lang="zh-CN" altLang="en-US" sz="1600">
                  <a:cs typeface="Arial" panose="020B0604020202020204" pitchFamily="34" charset="0"/>
                </a:rPr>
                <a:t>重离子束</a:t>
              </a:r>
              <a:endParaRPr lang="zh-CN" altLang="zh-CN" sz="1600">
                <a:cs typeface="Arial" panose="020B0604020202020204" pitchFamily="34" charset="0"/>
              </a:endParaRPr>
            </a:p>
          </p:txBody>
        </p:sp>
      </p:grpSp>
      <p:cxnSp>
        <p:nvCxnSpPr>
          <p:cNvPr id="59" name="Straight Connector 58">
            <a:extLst>
              <a:ext uri="{FF2B5EF4-FFF2-40B4-BE49-F238E27FC236}">
                <a16:creationId xmlns:a16="http://schemas.microsoft.com/office/drawing/2014/main" id="{EFFEB322-72ED-B549-A4CF-F7101E6C6129}"/>
              </a:ext>
            </a:extLst>
          </p:cNvPr>
          <p:cNvCxnSpPr/>
          <p:nvPr/>
        </p:nvCxnSpPr>
        <p:spPr>
          <a:xfrm rot="16200000" flipH="1">
            <a:off x="2431257" y="2774156"/>
            <a:ext cx="698500" cy="341313"/>
          </a:xfrm>
          <a:prstGeom prst="line">
            <a:avLst/>
          </a:prstGeom>
          <a:ln w="9525" cap="flat" cmpd="sng" algn="ctr">
            <a:solidFill>
              <a:srgbClr val="008000"/>
            </a:solidFill>
            <a:prstDash val="solid"/>
            <a:round/>
            <a:headEnd type="none" w="med" len="med"/>
            <a:tailEnd type="oval" w="med" len="med"/>
          </a:ln>
        </p:spPr>
        <p:style>
          <a:lnRef idx="2">
            <a:schemeClr val="accent3"/>
          </a:lnRef>
          <a:fillRef idx="0">
            <a:schemeClr val="accent3"/>
          </a:fillRef>
          <a:effectRef idx="1">
            <a:schemeClr val="accent3"/>
          </a:effectRef>
          <a:fontRef idx="minor">
            <a:schemeClr val="tx1"/>
          </a:fontRef>
        </p:style>
      </p:cxnSp>
      <p:sp>
        <p:nvSpPr>
          <p:cNvPr id="168966" name="Text Box 148">
            <a:extLst>
              <a:ext uri="{FF2B5EF4-FFF2-40B4-BE49-F238E27FC236}">
                <a16:creationId xmlns:a16="http://schemas.microsoft.com/office/drawing/2014/main" id="{1E170E0C-7FAB-954F-976D-E7C652213DC8}"/>
              </a:ext>
            </a:extLst>
          </p:cNvPr>
          <p:cNvSpPr txBox="1">
            <a:spLocks noChangeArrowheads="1"/>
          </p:cNvSpPr>
          <p:nvPr/>
        </p:nvSpPr>
        <p:spPr bwMode="auto">
          <a:xfrm>
            <a:off x="7245350" y="2876550"/>
            <a:ext cx="1289050" cy="246063"/>
          </a:xfrm>
          <a:prstGeom prst="rect">
            <a:avLst/>
          </a:prstGeom>
          <a:solidFill>
            <a:srgbClr val="FFFFFF"/>
          </a:solidFill>
          <a:ln w="9525">
            <a:solidFill>
              <a:srgbClr val="FFFFFF"/>
            </a:solidFill>
            <a:miter lim="800000"/>
            <a:headEnd/>
            <a:tailEnd/>
          </a:ln>
        </p:spPr>
        <p:txBody>
          <a:bodyPr lIns="0" tIns="0" rIns="0" bIns="0">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FontTx/>
              <a:buNone/>
            </a:pPr>
            <a:r>
              <a:rPr lang="zh-CN" altLang="en-US" sz="1600">
                <a:cs typeface="Arial" panose="020B0604020202020204" pitchFamily="34" charset="0"/>
              </a:rPr>
              <a:t>零度角量能器</a:t>
            </a:r>
            <a:endParaRPr lang="zh-CN" altLang="zh-CN" sz="1600">
              <a:cs typeface="Arial" panose="020B0604020202020204" pitchFamily="34" charset="0"/>
            </a:endParaRPr>
          </a:p>
        </p:txBody>
      </p:sp>
      <p:sp>
        <p:nvSpPr>
          <p:cNvPr id="133" name="Rectangle 160">
            <a:extLst>
              <a:ext uri="{FF2B5EF4-FFF2-40B4-BE49-F238E27FC236}">
                <a16:creationId xmlns:a16="http://schemas.microsoft.com/office/drawing/2014/main" id="{F430D18E-F524-0144-B8B1-89C081266CFC}"/>
              </a:ext>
            </a:extLst>
          </p:cNvPr>
          <p:cNvSpPr>
            <a:spLocks noChangeArrowheads="1"/>
          </p:cNvSpPr>
          <p:nvPr/>
        </p:nvSpPr>
        <p:spPr bwMode="auto">
          <a:xfrm>
            <a:off x="7435850" y="3194050"/>
            <a:ext cx="488950" cy="347663"/>
          </a:xfrm>
          <a:prstGeom prst="rect">
            <a:avLst/>
          </a:prstGeom>
          <a:solidFill>
            <a:schemeClr val="accent6">
              <a:lumMod val="75000"/>
            </a:schemeClr>
          </a:solidFill>
          <a:ln w="9525">
            <a:solidFill>
              <a:schemeClr val="tx1">
                <a:alpha val="47000"/>
              </a:schemeClr>
            </a:solidFill>
            <a:miter lim="800000"/>
            <a:headEnd/>
            <a:tailEnd/>
          </a:ln>
        </p:spPr>
        <p:txBody>
          <a:bodyPr/>
          <a:lstStyle/>
          <a:p>
            <a:pPr eaLnBrk="1" hangingPunct="1">
              <a:spcBef>
                <a:spcPct val="20000"/>
              </a:spcBef>
              <a:buFontTx/>
              <a:buChar char="•"/>
              <a:defRPr/>
            </a:pPr>
            <a:endParaRPr lang="zh-CN" altLang="en-US" sz="2000"/>
          </a:p>
        </p:txBody>
      </p:sp>
      <p:grpSp>
        <p:nvGrpSpPr>
          <p:cNvPr id="168968" name="Group 84">
            <a:extLst>
              <a:ext uri="{FF2B5EF4-FFF2-40B4-BE49-F238E27FC236}">
                <a16:creationId xmlns:a16="http://schemas.microsoft.com/office/drawing/2014/main" id="{79CD8398-5F82-CB48-8818-FB50A2679A57}"/>
              </a:ext>
            </a:extLst>
          </p:cNvPr>
          <p:cNvGrpSpPr>
            <a:grpSpLocks/>
          </p:cNvGrpSpPr>
          <p:nvPr/>
        </p:nvGrpSpPr>
        <p:grpSpPr bwMode="auto">
          <a:xfrm>
            <a:off x="2989263" y="1416050"/>
            <a:ext cx="1870075" cy="3530600"/>
            <a:chOff x="2988696" y="1621680"/>
            <a:chExt cx="1869892" cy="3530040"/>
          </a:xfrm>
        </p:grpSpPr>
        <p:sp>
          <p:nvSpPr>
            <p:cNvPr id="169004" name="Text Box 145">
              <a:extLst>
                <a:ext uri="{FF2B5EF4-FFF2-40B4-BE49-F238E27FC236}">
                  <a16:creationId xmlns:a16="http://schemas.microsoft.com/office/drawing/2014/main" id="{5B7C9E34-C95B-D34E-B048-156A749E3444}"/>
                </a:ext>
              </a:extLst>
            </p:cNvPr>
            <p:cNvSpPr txBox="1">
              <a:spLocks noChangeArrowheads="1"/>
            </p:cNvSpPr>
            <p:nvPr/>
          </p:nvSpPr>
          <p:spPr bwMode="auto">
            <a:xfrm>
              <a:off x="3256421" y="1621680"/>
              <a:ext cx="1525196" cy="245769"/>
            </a:xfrm>
            <a:prstGeom prst="rect">
              <a:avLst/>
            </a:prstGeom>
            <a:solidFill>
              <a:srgbClr val="FFFFFF"/>
            </a:solidFill>
            <a:ln w="9525">
              <a:solidFill>
                <a:srgbClr val="FFFFFF"/>
              </a:solidFill>
              <a:miter lim="800000"/>
              <a:headEnd/>
              <a:tailEnd/>
            </a:ln>
          </p:spPr>
          <p:txBody>
            <a:bodyPr lIns="0" tIns="0" rIns="0" bIns="0">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FontTx/>
                <a:buNone/>
              </a:pPr>
              <a:r>
                <a:rPr lang="zh-CN" altLang="en-US" sz="1600">
                  <a:cs typeface="Arial" panose="020B0604020202020204" pitchFamily="34" charset="0"/>
                </a:rPr>
                <a:t>超导二极磁铁</a:t>
              </a:r>
              <a:endParaRPr lang="zh-CN" altLang="zh-CN" sz="1600">
                <a:cs typeface="Arial" panose="020B0604020202020204" pitchFamily="34" charset="0"/>
              </a:endParaRPr>
            </a:p>
          </p:txBody>
        </p:sp>
        <p:sp>
          <p:nvSpPr>
            <p:cNvPr id="169005" name="AutoShape 163">
              <a:extLst>
                <a:ext uri="{FF2B5EF4-FFF2-40B4-BE49-F238E27FC236}">
                  <a16:creationId xmlns:a16="http://schemas.microsoft.com/office/drawing/2014/main" id="{FDFDE14A-CCC0-6943-97CB-6E8416459C06}"/>
                </a:ext>
              </a:extLst>
            </p:cNvPr>
            <p:cNvSpPr>
              <a:spLocks noChangeArrowheads="1"/>
            </p:cNvSpPr>
            <p:nvPr/>
          </p:nvSpPr>
          <p:spPr bwMode="auto">
            <a:xfrm>
              <a:off x="2988696" y="1890555"/>
              <a:ext cx="1869892" cy="803475"/>
            </a:xfrm>
            <a:prstGeom prst="flowChartAlternateProcess">
              <a:avLst/>
            </a:prstGeom>
            <a:gradFill rotWithShape="0">
              <a:gsLst>
                <a:gs pos="0">
                  <a:srgbClr val="31859C"/>
                </a:gs>
                <a:gs pos="100000">
                  <a:srgbClr val="D6E7EB"/>
                </a:gs>
              </a:gsLst>
              <a:path path="shape">
                <a:fillToRect l="50000" t="50000" r="50000" b="50000"/>
              </a:path>
            </a:gradFill>
            <a:ln w="9525">
              <a:solidFill>
                <a:srgbClr val="000000"/>
              </a:solidFill>
              <a:miter lim="800000"/>
              <a:headEnd/>
              <a:tailEnd/>
            </a:ln>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zh-CN" altLang="en-US" sz="2000"/>
            </a:p>
          </p:txBody>
        </p:sp>
        <p:sp>
          <p:nvSpPr>
            <p:cNvPr id="169006" name="AutoShape 164">
              <a:extLst>
                <a:ext uri="{FF2B5EF4-FFF2-40B4-BE49-F238E27FC236}">
                  <a16:creationId xmlns:a16="http://schemas.microsoft.com/office/drawing/2014/main" id="{B3284464-1845-F842-8B71-E4F3EB9B729E}"/>
                </a:ext>
              </a:extLst>
            </p:cNvPr>
            <p:cNvSpPr>
              <a:spLocks noChangeArrowheads="1"/>
            </p:cNvSpPr>
            <p:nvPr/>
          </p:nvSpPr>
          <p:spPr bwMode="auto">
            <a:xfrm>
              <a:off x="2988696" y="4348245"/>
              <a:ext cx="1869892" cy="803475"/>
            </a:xfrm>
            <a:prstGeom prst="flowChartAlternateProcess">
              <a:avLst/>
            </a:prstGeom>
            <a:gradFill rotWithShape="0">
              <a:gsLst>
                <a:gs pos="0">
                  <a:srgbClr val="31859C"/>
                </a:gs>
                <a:gs pos="100000">
                  <a:srgbClr val="D6E7EB"/>
                </a:gs>
              </a:gsLst>
              <a:path path="shape">
                <a:fillToRect l="50000" t="50000" r="50000" b="50000"/>
              </a:path>
            </a:gradFill>
            <a:ln w="9525">
              <a:solidFill>
                <a:srgbClr val="000000"/>
              </a:solidFill>
              <a:miter lim="800000"/>
              <a:headEnd/>
              <a:tailEnd/>
            </a:ln>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zh-CN" altLang="en-US" sz="2000"/>
            </a:p>
          </p:txBody>
        </p:sp>
      </p:grpSp>
      <p:cxnSp>
        <p:nvCxnSpPr>
          <p:cNvPr id="168969" name="AutoShape 170">
            <a:extLst>
              <a:ext uri="{FF2B5EF4-FFF2-40B4-BE49-F238E27FC236}">
                <a16:creationId xmlns:a16="http://schemas.microsoft.com/office/drawing/2014/main" id="{BCC32DFD-4CA9-ED4F-B432-2C1A47E34DEB}"/>
              </a:ext>
            </a:extLst>
          </p:cNvPr>
          <p:cNvCxnSpPr>
            <a:cxnSpLocks noChangeShapeType="1"/>
          </p:cNvCxnSpPr>
          <p:nvPr/>
        </p:nvCxnSpPr>
        <p:spPr bwMode="auto">
          <a:xfrm rot="16200000" flipH="1">
            <a:off x="2815431" y="3510757"/>
            <a:ext cx="731837" cy="419100"/>
          </a:xfrm>
          <a:prstGeom prst="straightConnector1">
            <a:avLst/>
          </a:prstGeom>
          <a:noFill/>
          <a:ln w="9525">
            <a:solidFill>
              <a:srgbClr val="FFFF00"/>
            </a:solidFill>
            <a:prstDash val="dash"/>
            <a:round/>
            <a:headEnd/>
            <a:tailEnd/>
          </a:ln>
          <a:extLst>
            <a:ext uri="{909E8E84-426E-40DD-AFC4-6F175D3DCCD1}">
              <a14:hiddenFill xmlns:a14="http://schemas.microsoft.com/office/drawing/2010/main">
                <a:noFill/>
              </a14:hiddenFill>
            </a:ext>
          </a:extLst>
        </p:spPr>
      </p:cxnSp>
      <p:cxnSp>
        <p:nvCxnSpPr>
          <p:cNvPr id="168970" name="AutoShape 172">
            <a:extLst>
              <a:ext uri="{FF2B5EF4-FFF2-40B4-BE49-F238E27FC236}">
                <a16:creationId xmlns:a16="http://schemas.microsoft.com/office/drawing/2014/main" id="{36794274-1D5D-F546-B4C8-4476A1098D31}"/>
              </a:ext>
            </a:extLst>
          </p:cNvPr>
          <p:cNvCxnSpPr>
            <a:cxnSpLocks noChangeShapeType="1"/>
          </p:cNvCxnSpPr>
          <p:nvPr/>
        </p:nvCxnSpPr>
        <p:spPr bwMode="auto">
          <a:xfrm flipV="1">
            <a:off x="1219200" y="3354388"/>
            <a:ext cx="6726238" cy="9525"/>
          </a:xfrm>
          <a:prstGeom prst="straightConnector1">
            <a:avLst/>
          </a:prstGeom>
          <a:noFill/>
          <a:ln w="9525">
            <a:solidFill>
              <a:srgbClr val="000000"/>
            </a:solidFill>
            <a:prstDash val="lgDashDot"/>
            <a:round/>
            <a:headEnd/>
            <a:tailEnd/>
          </a:ln>
          <a:extLst>
            <a:ext uri="{909E8E84-426E-40DD-AFC4-6F175D3DCCD1}">
              <a14:hiddenFill xmlns:a14="http://schemas.microsoft.com/office/drawing/2010/main">
                <a:noFill/>
              </a14:hiddenFill>
            </a:ext>
          </a:extLst>
        </p:spPr>
      </p:cxnSp>
      <p:sp>
        <p:nvSpPr>
          <p:cNvPr id="155" name="AutoShape 174">
            <a:extLst>
              <a:ext uri="{FF2B5EF4-FFF2-40B4-BE49-F238E27FC236}">
                <a16:creationId xmlns:a16="http://schemas.microsoft.com/office/drawing/2014/main" id="{CB83384C-57D5-0544-851B-57BA17FE9BC7}"/>
              </a:ext>
            </a:extLst>
          </p:cNvPr>
          <p:cNvSpPr>
            <a:spLocks noChangeArrowheads="1"/>
          </p:cNvSpPr>
          <p:nvPr/>
        </p:nvSpPr>
        <p:spPr bwMode="auto">
          <a:xfrm>
            <a:off x="2286000" y="3290888"/>
            <a:ext cx="228600" cy="139700"/>
          </a:xfrm>
          <a:prstGeom prst="roundRect">
            <a:avLst>
              <a:gd name="adj" fmla="val 16667"/>
            </a:avLst>
          </a:prstGeom>
          <a:solidFill>
            <a:schemeClr val="tx2">
              <a:lumMod val="60000"/>
              <a:lumOff val="40000"/>
              <a:alpha val="37000"/>
            </a:schemeClr>
          </a:solidFill>
          <a:ln w="38100" cap="flat" cmpd="dbl" algn="ctr">
            <a:solidFill>
              <a:schemeClr val="tx2">
                <a:lumMod val="60000"/>
                <a:lumOff val="40000"/>
              </a:schemeClr>
            </a:solidFill>
            <a:prstDash val="solid"/>
            <a:round/>
            <a:headEnd type="none" w="med" len="med"/>
            <a:tailEnd type="none" w="med" len="med"/>
          </a:ln>
        </p:spPr>
        <p:txBody>
          <a:bodyPr/>
          <a:lstStyle/>
          <a:p>
            <a:pPr eaLnBrk="1" hangingPunct="1">
              <a:spcBef>
                <a:spcPct val="20000"/>
              </a:spcBef>
              <a:buFontTx/>
              <a:buChar char="•"/>
              <a:defRPr/>
            </a:pPr>
            <a:endParaRPr lang="zh-CN" altLang="en-US" sz="2000"/>
          </a:p>
        </p:txBody>
      </p:sp>
      <p:cxnSp>
        <p:nvCxnSpPr>
          <p:cNvPr id="168972" name="AutoShape 175">
            <a:extLst>
              <a:ext uri="{FF2B5EF4-FFF2-40B4-BE49-F238E27FC236}">
                <a16:creationId xmlns:a16="http://schemas.microsoft.com/office/drawing/2014/main" id="{9AAD9925-A50B-974C-837D-9813F91CF6FC}"/>
              </a:ext>
            </a:extLst>
          </p:cNvPr>
          <p:cNvCxnSpPr>
            <a:cxnSpLocks noChangeShapeType="1"/>
          </p:cNvCxnSpPr>
          <p:nvPr/>
        </p:nvCxnSpPr>
        <p:spPr bwMode="auto">
          <a:xfrm>
            <a:off x="2959100" y="3354388"/>
            <a:ext cx="4133850" cy="1698625"/>
          </a:xfrm>
          <a:prstGeom prst="straightConnector1">
            <a:avLst/>
          </a:prstGeom>
          <a:noFill/>
          <a:ln w="9525">
            <a:solidFill>
              <a:srgbClr val="FFFF00"/>
            </a:solidFill>
            <a:prstDash val="dash"/>
            <a:round/>
            <a:headEnd/>
            <a:tailEnd/>
          </a:ln>
          <a:extLst>
            <a:ext uri="{909E8E84-426E-40DD-AFC4-6F175D3DCCD1}">
              <a14:hiddenFill xmlns:a14="http://schemas.microsoft.com/office/drawing/2010/main">
                <a:noFill/>
              </a14:hiddenFill>
            </a:ext>
          </a:extLst>
        </p:spPr>
      </p:cxnSp>
      <p:cxnSp>
        <p:nvCxnSpPr>
          <p:cNvPr id="168973" name="AutoShape 176">
            <a:extLst>
              <a:ext uri="{FF2B5EF4-FFF2-40B4-BE49-F238E27FC236}">
                <a16:creationId xmlns:a16="http://schemas.microsoft.com/office/drawing/2014/main" id="{ABD22CCA-9539-1A46-9C5D-63675BEF9E1A}"/>
              </a:ext>
            </a:extLst>
          </p:cNvPr>
          <p:cNvCxnSpPr>
            <a:cxnSpLocks noChangeShapeType="1"/>
          </p:cNvCxnSpPr>
          <p:nvPr/>
        </p:nvCxnSpPr>
        <p:spPr bwMode="auto">
          <a:xfrm flipV="1">
            <a:off x="2959100" y="1617663"/>
            <a:ext cx="4133850" cy="1736725"/>
          </a:xfrm>
          <a:prstGeom prst="straightConnector1">
            <a:avLst/>
          </a:prstGeom>
          <a:noFill/>
          <a:ln w="9525">
            <a:solidFill>
              <a:srgbClr val="FFFF00"/>
            </a:solidFill>
            <a:prstDash val="dash"/>
            <a:round/>
            <a:headEnd/>
            <a:tailEnd/>
          </a:ln>
          <a:extLst>
            <a:ext uri="{909E8E84-426E-40DD-AFC4-6F175D3DCCD1}">
              <a14:hiddenFill xmlns:a14="http://schemas.microsoft.com/office/drawing/2010/main">
                <a:noFill/>
              </a14:hiddenFill>
            </a:ext>
          </a:extLst>
        </p:spPr>
      </p:cxnSp>
      <p:cxnSp>
        <p:nvCxnSpPr>
          <p:cNvPr id="168974" name="AutoShape 177">
            <a:extLst>
              <a:ext uri="{FF2B5EF4-FFF2-40B4-BE49-F238E27FC236}">
                <a16:creationId xmlns:a16="http://schemas.microsoft.com/office/drawing/2014/main" id="{A529CE27-60B9-F94A-8174-75058E3E6FC4}"/>
              </a:ext>
            </a:extLst>
          </p:cNvPr>
          <p:cNvCxnSpPr>
            <a:cxnSpLocks noChangeShapeType="1"/>
          </p:cNvCxnSpPr>
          <p:nvPr/>
        </p:nvCxnSpPr>
        <p:spPr bwMode="auto">
          <a:xfrm rot="5400000" flipH="1" flipV="1">
            <a:off x="2769393" y="2732882"/>
            <a:ext cx="811213" cy="431800"/>
          </a:xfrm>
          <a:prstGeom prst="straightConnector1">
            <a:avLst/>
          </a:prstGeom>
          <a:noFill/>
          <a:ln w="9525">
            <a:solidFill>
              <a:srgbClr val="FFFF00"/>
            </a:solidFill>
            <a:prstDash val="dash"/>
            <a:round/>
            <a:headEnd/>
            <a:tailEnd/>
          </a:ln>
          <a:extLst>
            <a:ext uri="{909E8E84-426E-40DD-AFC4-6F175D3DCCD1}">
              <a14:hiddenFill xmlns:a14="http://schemas.microsoft.com/office/drawing/2010/main">
                <a:noFill/>
              </a14:hiddenFill>
            </a:ext>
          </a:extLst>
        </p:spPr>
      </p:cxnSp>
      <p:sp>
        <p:nvSpPr>
          <p:cNvPr id="168975" name="Text Box 168">
            <a:extLst>
              <a:ext uri="{FF2B5EF4-FFF2-40B4-BE49-F238E27FC236}">
                <a16:creationId xmlns:a16="http://schemas.microsoft.com/office/drawing/2014/main" id="{872C7DDF-B0EE-6542-86DA-D2EED73C6BF9}"/>
              </a:ext>
            </a:extLst>
          </p:cNvPr>
          <p:cNvSpPr txBox="1">
            <a:spLocks noChangeArrowheads="1"/>
          </p:cNvSpPr>
          <p:nvPr/>
        </p:nvSpPr>
        <p:spPr bwMode="auto">
          <a:xfrm>
            <a:off x="1219200" y="1927225"/>
            <a:ext cx="1071563" cy="492125"/>
          </a:xfrm>
          <a:prstGeom prst="rect">
            <a:avLst/>
          </a:prstGeom>
          <a:solidFill>
            <a:srgbClr val="FFFFFF"/>
          </a:solidFill>
          <a:ln w="9525">
            <a:solidFill>
              <a:srgbClr val="FFFFFF"/>
            </a:solidFill>
            <a:miter lim="800000"/>
            <a:headEnd/>
            <a:tailEnd/>
          </a:ln>
        </p:spPr>
        <p:txBody>
          <a:bodyPr lIns="0" tIns="0" rIns="0" bIns="0">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pPr>
            <a:r>
              <a:rPr lang="zh-CN" altLang="en-US" sz="1600"/>
              <a:t>微像素</a:t>
            </a:r>
            <a:endParaRPr lang="en-US" altLang="zh-CN" sz="1600"/>
          </a:p>
          <a:p>
            <a:pPr algn="just" eaLnBrk="1" hangingPunct="1">
              <a:spcBef>
                <a:spcPct val="0"/>
              </a:spcBef>
            </a:pPr>
            <a:r>
              <a:rPr lang="zh-CN" altLang="en-US" sz="1600"/>
              <a:t>定位探测器</a:t>
            </a:r>
            <a:r>
              <a:rPr lang="en-US" altLang="zh-CN" sz="1600"/>
              <a:t> </a:t>
            </a:r>
            <a:endParaRPr lang="zh-CN" altLang="zh-CN" sz="1600">
              <a:cs typeface="Arial" panose="020B0604020202020204" pitchFamily="34" charset="0"/>
            </a:endParaRPr>
          </a:p>
        </p:txBody>
      </p:sp>
      <p:cxnSp>
        <p:nvCxnSpPr>
          <p:cNvPr id="176" name="Straight Connector 175">
            <a:extLst>
              <a:ext uri="{FF2B5EF4-FFF2-40B4-BE49-F238E27FC236}">
                <a16:creationId xmlns:a16="http://schemas.microsoft.com/office/drawing/2014/main" id="{711ABD8D-6C3C-6747-A2D2-B31B64A301C6}"/>
              </a:ext>
            </a:extLst>
          </p:cNvPr>
          <p:cNvCxnSpPr/>
          <p:nvPr/>
        </p:nvCxnSpPr>
        <p:spPr>
          <a:xfrm rot="16200000" flipH="1">
            <a:off x="1642269" y="2532856"/>
            <a:ext cx="871538" cy="644525"/>
          </a:xfrm>
          <a:prstGeom prst="line">
            <a:avLst/>
          </a:prstGeom>
          <a:ln w="9525" cap="flat" cmpd="sng" algn="ctr">
            <a:solidFill>
              <a:srgbClr val="008000"/>
            </a:solidFill>
            <a:prstDash val="solid"/>
            <a:round/>
            <a:headEnd type="none" w="med" len="med"/>
            <a:tailEnd type="oval" w="med" len="med"/>
          </a:ln>
        </p:spPr>
        <p:style>
          <a:lnRef idx="2">
            <a:schemeClr val="accent3"/>
          </a:lnRef>
          <a:fillRef idx="0">
            <a:schemeClr val="accent3"/>
          </a:fillRef>
          <a:effectRef idx="1">
            <a:schemeClr val="accent3"/>
          </a:effectRef>
          <a:fontRef idx="minor">
            <a:schemeClr val="tx1"/>
          </a:fontRef>
        </p:style>
      </p:cxnSp>
      <p:grpSp>
        <p:nvGrpSpPr>
          <p:cNvPr id="168977" name="Group 83">
            <a:extLst>
              <a:ext uri="{FF2B5EF4-FFF2-40B4-BE49-F238E27FC236}">
                <a16:creationId xmlns:a16="http://schemas.microsoft.com/office/drawing/2014/main" id="{04FFF4AF-5E8B-CC44-8996-35B93B0D7BD6}"/>
              </a:ext>
            </a:extLst>
          </p:cNvPr>
          <p:cNvGrpSpPr>
            <a:grpSpLocks/>
          </p:cNvGrpSpPr>
          <p:nvPr/>
        </p:nvGrpSpPr>
        <p:grpSpPr bwMode="auto">
          <a:xfrm>
            <a:off x="1447800" y="1674813"/>
            <a:ext cx="5173663" cy="2921000"/>
            <a:chOff x="1447604" y="1880052"/>
            <a:chExt cx="5173786" cy="2921342"/>
          </a:xfrm>
        </p:grpSpPr>
        <p:sp>
          <p:nvSpPr>
            <p:cNvPr id="168993" name="Text Box 146">
              <a:extLst>
                <a:ext uri="{FF2B5EF4-FFF2-40B4-BE49-F238E27FC236}">
                  <a16:creationId xmlns:a16="http://schemas.microsoft.com/office/drawing/2014/main" id="{8F6DD320-3B47-104E-8B4F-2FE20D739FB9}"/>
                </a:ext>
              </a:extLst>
            </p:cNvPr>
            <p:cNvSpPr txBox="1">
              <a:spLocks noChangeArrowheads="1"/>
            </p:cNvSpPr>
            <p:nvPr/>
          </p:nvSpPr>
          <p:spPr bwMode="auto">
            <a:xfrm>
              <a:off x="5333800" y="1880052"/>
              <a:ext cx="1287590" cy="245769"/>
            </a:xfrm>
            <a:prstGeom prst="rect">
              <a:avLst/>
            </a:prstGeom>
            <a:solidFill>
              <a:srgbClr val="FFFFFF"/>
            </a:solidFill>
            <a:ln w="9525">
              <a:solidFill>
                <a:srgbClr val="FFFFFF"/>
              </a:solidFill>
              <a:miter lim="800000"/>
              <a:headEnd/>
              <a:tailEnd/>
            </a:ln>
          </p:spPr>
          <p:txBody>
            <a:bodyPr lIns="0" tIns="0" rIns="0" bIns="0">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FontTx/>
                <a:buNone/>
              </a:pPr>
              <a:r>
                <a:rPr lang="zh-CN" altLang="en-US" sz="1600">
                  <a:cs typeface="Arial" panose="020B0604020202020204" pitchFamily="34" charset="0"/>
                </a:rPr>
                <a:t>多丝漂移室</a:t>
              </a:r>
              <a:endParaRPr lang="zh-CN" altLang="zh-CN" sz="1600">
                <a:cs typeface="Arial" panose="020B0604020202020204" pitchFamily="34" charset="0"/>
              </a:endParaRPr>
            </a:p>
          </p:txBody>
        </p:sp>
        <p:sp>
          <p:nvSpPr>
            <p:cNvPr id="168994" name="Text Box 147">
              <a:extLst>
                <a:ext uri="{FF2B5EF4-FFF2-40B4-BE49-F238E27FC236}">
                  <a16:creationId xmlns:a16="http://schemas.microsoft.com/office/drawing/2014/main" id="{32FF34AA-2CEA-2C42-A106-4A996C6DA2C2}"/>
                </a:ext>
              </a:extLst>
            </p:cNvPr>
            <p:cNvSpPr txBox="1">
              <a:spLocks noChangeArrowheads="1"/>
            </p:cNvSpPr>
            <p:nvPr/>
          </p:nvSpPr>
          <p:spPr bwMode="auto">
            <a:xfrm>
              <a:off x="1447604" y="4418615"/>
              <a:ext cx="1175480" cy="245769"/>
            </a:xfrm>
            <a:prstGeom prst="rect">
              <a:avLst/>
            </a:prstGeom>
            <a:solidFill>
              <a:srgbClr val="FFFFFF"/>
            </a:solidFill>
            <a:ln w="9525">
              <a:solidFill>
                <a:srgbClr val="FFFFFF"/>
              </a:solidFill>
              <a:miter lim="800000"/>
              <a:headEnd/>
              <a:tailEnd/>
            </a:ln>
          </p:spPr>
          <p:txBody>
            <a:bodyPr lIns="0" tIns="0" rIns="0" bIns="0">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pPr>
              <a:r>
                <a:rPr lang="zh-CN" altLang="en-US" sz="1600">
                  <a:cs typeface="Arial" panose="020B0604020202020204" pitchFamily="34" charset="0"/>
                </a:rPr>
                <a:t>时间投影室</a:t>
              </a:r>
              <a:endParaRPr lang="zh-CN" altLang="zh-CN" sz="1600">
                <a:cs typeface="Arial" panose="020B0604020202020204" pitchFamily="34" charset="0"/>
              </a:endParaRPr>
            </a:p>
          </p:txBody>
        </p:sp>
        <p:grpSp>
          <p:nvGrpSpPr>
            <p:cNvPr id="168995" name="Group 82">
              <a:extLst>
                <a:ext uri="{FF2B5EF4-FFF2-40B4-BE49-F238E27FC236}">
                  <a16:creationId xmlns:a16="http://schemas.microsoft.com/office/drawing/2014/main" id="{69A39FCA-1B44-4C46-96AF-3C4523E2D217}"/>
                </a:ext>
              </a:extLst>
            </p:cNvPr>
            <p:cNvGrpSpPr>
              <a:grpSpLocks/>
            </p:cNvGrpSpPr>
            <p:nvPr/>
          </p:nvGrpSpPr>
          <p:grpSpPr bwMode="auto">
            <a:xfrm>
              <a:off x="3048003" y="2304843"/>
              <a:ext cx="2797821" cy="2496551"/>
              <a:chOff x="3048003" y="2304843"/>
              <a:chExt cx="2797821" cy="2496551"/>
            </a:xfrm>
          </p:grpSpPr>
          <p:sp>
            <p:nvSpPr>
              <p:cNvPr id="168997" name="Rectangle 150">
                <a:extLst>
                  <a:ext uri="{FF2B5EF4-FFF2-40B4-BE49-F238E27FC236}">
                    <a16:creationId xmlns:a16="http://schemas.microsoft.com/office/drawing/2014/main" id="{58E793F2-877C-C34D-9003-24E942ECC443}"/>
                  </a:ext>
                </a:extLst>
              </p:cNvPr>
              <p:cNvSpPr>
                <a:spLocks noChangeArrowheads="1"/>
              </p:cNvSpPr>
              <p:nvPr/>
            </p:nvSpPr>
            <p:spPr bwMode="auto">
              <a:xfrm>
                <a:off x="5381488" y="2562165"/>
                <a:ext cx="112947" cy="815029"/>
              </a:xfrm>
              <a:prstGeom prst="rect">
                <a:avLst/>
              </a:prstGeom>
              <a:solidFill>
                <a:srgbClr val="00B050"/>
              </a:solidFill>
              <a:ln w="9525">
                <a:solidFill>
                  <a:srgbClr val="000000"/>
                </a:solidFill>
                <a:miter lim="800000"/>
                <a:headEnd/>
                <a:tailEnd/>
              </a:ln>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zh-CN" altLang="en-US" sz="2000"/>
              </a:p>
            </p:txBody>
          </p:sp>
          <p:sp>
            <p:nvSpPr>
              <p:cNvPr id="168998" name="Rectangle 151">
                <a:extLst>
                  <a:ext uri="{FF2B5EF4-FFF2-40B4-BE49-F238E27FC236}">
                    <a16:creationId xmlns:a16="http://schemas.microsoft.com/office/drawing/2014/main" id="{ED06AD79-F243-2E4F-9369-41190A55C7F4}"/>
                  </a:ext>
                </a:extLst>
              </p:cNvPr>
              <p:cNvSpPr>
                <a:spLocks noChangeArrowheads="1"/>
              </p:cNvSpPr>
              <p:nvPr/>
            </p:nvSpPr>
            <p:spPr bwMode="auto">
              <a:xfrm>
                <a:off x="5055198" y="2672446"/>
                <a:ext cx="112947" cy="720502"/>
              </a:xfrm>
              <a:prstGeom prst="rect">
                <a:avLst/>
              </a:prstGeom>
              <a:solidFill>
                <a:srgbClr val="00B050"/>
              </a:solidFill>
              <a:ln w="9525">
                <a:solidFill>
                  <a:srgbClr val="000000"/>
                </a:solidFill>
                <a:miter lim="800000"/>
                <a:headEnd/>
                <a:tailEnd/>
              </a:ln>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zh-CN" altLang="en-US" sz="2000"/>
              </a:p>
            </p:txBody>
          </p:sp>
          <p:sp>
            <p:nvSpPr>
              <p:cNvPr id="168999" name="Rectangle 152">
                <a:extLst>
                  <a:ext uri="{FF2B5EF4-FFF2-40B4-BE49-F238E27FC236}">
                    <a16:creationId xmlns:a16="http://schemas.microsoft.com/office/drawing/2014/main" id="{FF60686B-7DBC-9A48-A955-AF6C4B167B5B}"/>
                  </a:ext>
                </a:extLst>
              </p:cNvPr>
              <p:cNvSpPr>
                <a:spLocks noChangeArrowheads="1"/>
              </p:cNvSpPr>
              <p:nvPr/>
            </p:nvSpPr>
            <p:spPr bwMode="auto">
              <a:xfrm>
                <a:off x="5732877" y="2304843"/>
                <a:ext cx="112947" cy="1064999"/>
              </a:xfrm>
              <a:prstGeom prst="rect">
                <a:avLst/>
              </a:prstGeom>
              <a:solidFill>
                <a:srgbClr val="00B050"/>
              </a:solidFill>
              <a:ln w="9525">
                <a:solidFill>
                  <a:srgbClr val="000000"/>
                </a:solidFill>
                <a:miter lim="800000"/>
                <a:headEnd/>
                <a:tailEnd/>
              </a:ln>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zh-CN" altLang="en-US" sz="2000"/>
              </a:p>
            </p:txBody>
          </p:sp>
          <p:sp>
            <p:nvSpPr>
              <p:cNvPr id="169000" name="Rectangle 153">
                <a:extLst>
                  <a:ext uri="{FF2B5EF4-FFF2-40B4-BE49-F238E27FC236}">
                    <a16:creationId xmlns:a16="http://schemas.microsoft.com/office/drawing/2014/main" id="{CE654589-7E8C-4A4F-9375-809A4D41811A}"/>
                  </a:ext>
                </a:extLst>
              </p:cNvPr>
              <p:cNvSpPr>
                <a:spLocks noChangeArrowheads="1"/>
              </p:cNvSpPr>
              <p:nvPr/>
            </p:nvSpPr>
            <p:spPr bwMode="auto">
              <a:xfrm>
                <a:off x="5732877" y="3736395"/>
                <a:ext cx="112947" cy="1064999"/>
              </a:xfrm>
              <a:prstGeom prst="rect">
                <a:avLst/>
              </a:prstGeom>
              <a:solidFill>
                <a:srgbClr val="00B050"/>
              </a:solidFill>
              <a:ln w="9525">
                <a:solidFill>
                  <a:srgbClr val="000000"/>
                </a:solidFill>
                <a:miter lim="800000"/>
                <a:headEnd/>
                <a:tailEnd/>
              </a:ln>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zh-CN" altLang="en-US" sz="2000"/>
              </a:p>
            </p:txBody>
          </p:sp>
          <p:sp>
            <p:nvSpPr>
              <p:cNvPr id="169001" name="Rectangle 154">
                <a:extLst>
                  <a:ext uri="{FF2B5EF4-FFF2-40B4-BE49-F238E27FC236}">
                    <a16:creationId xmlns:a16="http://schemas.microsoft.com/office/drawing/2014/main" id="{837C278E-7F22-6548-B1FB-6DA1E159E7E2}"/>
                  </a:ext>
                </a:extLst>
              </p:cNvPr>
              <p:cNvSpPr>
                <a:spLocks noChangeArrowheads="1"/>
              </p:cNvSpPr>
              <p:nvPr/>
            </p:nvSpPr>
            <p:spPr bwMode="auto">
              <a:xfrm>
                <a:off x="5381488" y="3695433"/>
                <a:ext cx="112947" cy="815029"/>
              </a:xfrm>
              <a:prstGeom prst="rect">
                <a:avLst/>
              </a:prstGeom>
              <a:solidFill>
                <a:srgbClr val="00B050"/>
              </a:solidFill>
              <a:ln w="9525">
                <a:solidFill>
                  <a:srgbClr val="000000"/>
                </a:solidFill>
                <a:miter lim="800000"/>
                <a:headEnd/>
                <a:tailEnd/>
              </a:ln>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zh-CN" altLang="en-US" sz="2000"/>
              </a:p>
            </p:txBody>
          </p:sp>
          <p:sp>
            <p:nvSpPr>
              <p:cNvPr id="169002" name="Rectangle 155">
                <a:extLst>
                  <a:ext uri="{FF2B5EF4-FFF2-40B4-BE49-F238E27FC236}">
                    <a16:creationId xmlns:a16="http://schemas.microsoft.com/office/drawing/2014/main" id="{495BEC96-7569-944D-90FD-20C9C586C865}"/>
                  </a:ext>
                </a:extLst>
              </p:cNvPr>
              <p:cNvSpPr>
                <a:spLocks noChangeArrowheads="1"/>
              </p:cNvSpPr>
              <p:nvPr/>
            </p:nvSpPr>
            <p:spPr bwMode="auto">
              <a:xfrm>
                <a:off x="5055198" y="3695433"/>
                <a:ext cx="112947" cy="717351"/>
              </a:xfrm>
              <a:prstGeom prst="rect">
                <a:avLst/>
              </a:prstGeom>
              <a:solidFill>
                <a:srgbClr val="00B050"/>
              </a:solidFill>
              <a:ln w="9525">
                <a:solidFill>
                  <a:srgbClr val="000000"/>
                </a:solidFill>
                <a:miter lim="800000"/>
                <a:headEnd/>
                <a:tailEnd/>
              </a:ln>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zh-CN" altLang="en-US" sz="2000"/>
              </a:p>
            </p:txBody>
          </p:sp>
          <p:sp>
            <p:nvSpPr>
              <p:cNvPr id="127" name="Rounded Rectangle 126">
                <a:extLst>
                  <a:ext uri="{FF2B5EF4-FFF2-40B4-BE49-F238E27FC236}">
                    <a16:creationId xmlns:a16="http://schemas.microsoft.com/office/drawing/2014/main" id="{EC31F8AD-83BD-0645-981A-BBC2BB813833}"/>
                  </a:ext>
                </a:extLst>
              </p:cNvPr>
              <p:cNvSpPr/>
              <p:nvPr/>
            </p:nvSpPr>
            <p:spPr>
              <a:xfrm>
                <a:off x="3047842" y="2851716"/>
                <a:ext cx="1716129" cy="1340007"/>
              </a:xfrm>
              <a:prstGeom prst="roundRect">
                <a:avLst>
                  <a:gd name="adj" fmla="val 4666"/>
                </a:avLst>
              </a:prstGeom>
              <a:gradFill flip="none" rotWithShape="1">
                <a:gsLst>
                  <a:gs pos="0">
                    <a:schemeClr val="accent1">
                      <a:tint val="100000"/>
                      <a:shade val="100000"/>
                      <a:satMod val="130000"/>
                      <a:alpha val="38000"/>
                    </a:schemeClr>
                  </a:gs>
                  <a:gs pos="100000">
                    <a:schemeClr val="accent1">
                      <a:tint val="50000"/>
                      <a:shade val="100000"/>
                      <a:satMod val="350000"/>
                      <a:alpha val="38000"/>
                    </a:schemeClr>
                  </a:gs>
                </a:gsLst>
                <a:lin ang="16200000" scaled="0"/>
                <a:tileRect/>
              </a:gradFill>
              <a:ln w="76200" cap="flat" cmpd="tri" algn="ctr">
                <a:solidFill>
                  <a:schemeClr val="accent1">
                    <a:shade val="95000"/>
                    <a:satMod val="10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spcBef>
                    <a:spcPct val="20000"/>
                  </a:spcBef>
                  <a:buFontTx/>
                  <a:buChar char="•"/>
                  <a:defRPr/>
                </a:pPr>
                <a:endParaRPr lang="en-US"/>
              </a:p>
            </p:txBody>
          </p:sp>
        </p:grpSp>
        <p:cxnSp>
          <p:nvCxnSpPr>
            <p:cNvPr id="177" name="Straight Connector 176">
              <a:extLst>
                <a:ext uri="{FF2B5EF4-FFF2-40B4-BE49-F238E27FC236}">
                  <a16:creationId xmlns:a16="http://schemas.microsoft.com/office/drawing/2014/main" id="{7BFB28BB-874B-A24E-BE7A-0F6C84CB7F0F}"/>
                </a:ext>
              </a:extLst>
            </p:cNvPr>
            <p:cNvCxnSpPr/>
            <p:nvPr/>
          </p:nvCxnSpPr>
          <p:spPr>
            <a:xfrm rot="5400000" flipH="1" flipV="1">
              <a:off x="2296917" y="3685300"/>
              <a:ext cx="431851" cy="1063650"/>
            </a:xfrm>
            <a:prstGeom prst="line">
              <a:avLst/>
            </a:prstGeom>
            <a:ln w="9525" cap="flat" cmpd="sng" algn="ctr">
              <a:solidFill>
                <a:srgbClr val="008000"/>
              </a:solidFill>
              <a:prstDash val="solid"/>
              <a:round/>
              <a:headEnd type="none" w="med" len="med"/>
              <a:tailEnd type="oval" w="med" len="med"/>
            </a:ln>
          </p:spPr>
          <p:style>
            <a:lnRef idx="2">
              <a:schemeClr val="accent3"/>
            </a:lnRef>
            <a:fillRef idx="0">
              <a:schemeClr val="accent3"/>
            </a:fillRef>
            <a:effectRef idx="1">
              <a:schemeClr val="accent3"/>
            </a:effectRef>
            <a:fontRef idx="minor">
              <a:schemeClr val="tx1"/>
            </a:fontRef>
          </p:style>
        </p:cxnSp>
      </p:grpSp>
      <p:grpSp>
        <p:nvGrpSpPr>
          <p:cNvPr id="168978" name="Group 86">
            <a:extLst>
              <a:ext uri="{FF2B5EF4-FFF2-40B4-BE49-F238E27FC236}">
                <a16:creationId xmlns:a16="http://schemas.microsoft.com/office/drawing/2014/main" id="{AC4B33E6-245C-8140-94A0-3E4E5C8FBE40}"/>
              </a:ext>
            </a:extLst>
          </p:cNvPr>
          <p:cNvGrpSpPr>
            <a:grpSpLocks/>
          </p:cNvGrpSpPr>
          <p:nvPr/>
        </p:nvGrpSpPr>
        <p:grpSpPr bwMode="auto">
          <a:xfrm>
            <a:off x="1447800" y="1370013"/>
            <a:ext cx="6561138" cy="3683000"/>
            <a:chOff x="1447604" y="1575467"/>
            <a:chExt cx="6560936" cy="3682333"/>
          </a:xfrm>
        </p:grpSpPr>
        <p:sp>
          <p:nvSpPr>
            <p:cNvPr id="168983" name="Text Box 147">
              <a:extLst>
                <a:ext uri="{FF2B5EF4-FFF2-40B4-BE49-F238E27FC236}">
                  <a16:creationId xmlns:a16="http://schemas.microsoft.com/office/drawing/2014/main" id="{C1A509DA-C7CA-1945-8737-1F7EF1524629}"/>
                </a:ext>
              </a:extLst>
            </p:cNvPr>
            <p:cNvSpPr txBox="1">
              <a:spLocks noChangeArrowheads="1"/>
            </p:cNvSpPr>
            <p:nvPr/>
          </p:nvSpPr>
          <p:spPr bwMode="auto">
            <a:xfrm>
              <a:off x="6552785" y="1575467"/>
              <a:ext cx="1455755" cy="245769"/>
            </a:xfrm>
            <a:prstGeom prst="rect">
              <a:avLst/>
            </a:prstGeom>
            <a:solidFill>
              <a:srgbClr val="FFFFFF"/>
            </a:solidFill>
            <a:ln w="9525">
              <a:solidFill>
                <a:srgbClr val="FFFFFF"/>
              </a:solidFill>
              <a:miter lim="800000"/>
              <a:headEnd/>
              <a:tailEnd/>
            </a:ln>
          </p:spPr>
          <p:txBody>
            <a:bodyPr lIns="0" tIns="0" rIns="0" bIns="0">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pPr>
              <a:r>
                <a:rPr lang="zh-CN" altLang="en-US" sz="1600">
                  <a:cs typeface="Arial" panose="020B0604020202020204" pitchFamily="34" charset="0"/>
                </a:rPr>
                <a:t>飞行时间探测器</a:t>
              </a:r>
              <a:endParaRPr lang="zh-CN" altLang="zh-CN" sz="1600">
                <a:cs typeface="Arial" panose="020B0604020202020204" pitchFamily="34" charset="0"/>
              </a:endParaRPr>
            </a:p>
          </p:txBody>
        </p:sp>
        <p:sp>
          <p:nvSpPr>
            <p:cNvPr id="168984" name="Rectangle 156">
              <a:extLst>
                <a:ext uri="{FF2B5EF4-FFF2-40B4-BE49-F238E27FC236}">
                  <a16:creationId xmlns:a16="http://schemas.microsoft.com/office/drawing/2014/main" id="{05823938-6B87-BC4C-A9C1-F7743206AE94}"/>
                </a:ext>
              </a:extLst>
            </p:cNvPr>
            <p:cNvSpPr>
              <a:spLocks noChangeArrowheads="1"/>
            </p:cNvSpPr>
            <p:nvPr/>
          </p:nvSpPr>
          <p:spPr bwMode="auto">
            <a:xfrm>
              <a:off x="6745212" y="1934089"/>
              <a:ext cx="112947" cy="1504022"/>
            </a:xfrm>
            <a:prstGeom prst="rect">
              <a:avLst/>
            </a:prstGeom>
            <a:solidFill>
              <a:srgbClr val="FFC000"/>
            </a:solidFill>
            <a:ln w="9525">
              <a:solidFill>
                <a:srgbClr val="000000"/>
              </a:solidFill>
              <a:miter lim="800000"/>
              <a:headEnd/>
              <a:tailEnd/>
            </a:ln>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zh-CN" altLang="en-US" sz="2000"/>
            </a:p>
          </p:txBody>
        </p:sp>
        <p:sp>
          <p:nvSpPr>
            <p:cNvPr id="168985" name="Rectangle 156">
              <a:extLst>
                <a:ext uri="{FF2B5EF4-FFF2-40B4-BE49-F238E27FC236}">
                  <a16:creationId xmlns:a16="http://schemas.microsoft.com/office/drawing/2014/main" id="{CE4CB889-39E8-D043-8B77-C0247C362429}"/>
                </a:ext>
              </a:extLst>
            </p:cNvPr>
            <p:cNvSpPr>
              <a:spLocks noChangeArrowheads="1"/>
            </p:cNvSpPr>
            <p:nvPr/>
          </p:nvSpPr>
          <p:spPr bwMode="auto">
            <a:xfrm>
              <a:off x="6745212" y="3677578"/>
              <a:ext cx="112947" cy="1504022"/>
            </a:xfrm>
            <a:prstGeom prst="rect">
              <a:avLst/>
            </a:prstGeom>
            <a:solidFill>
              <a:srgbClr val="FFC000"/>
            </a:solidFill>
            <a:ln w="9525">
              <a:solidFill>
                <a:srgbClr val="000000"/>
              </a:solidFill>
              <a:miter lim="800000"/>
              <a:headEnd/>
              <a:tailEnd/>
            </a:ln>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zh-CN" altLang="en-US" sz="2000"/>
            </a:p>
          </p:txBody>
        </p:sp>
        <p:cxnSp>
          <p:nvCxnSpPr>
            <p:cNvPr id="168986" name="AutoShape 165">
              <a:extLst>
                <a:ext uri="{FF2B5EF4-FFF2-40B4-BE49-F238E27FC236}">
                  <a16:creationId xmlns:a16="http://schemas.microsoft.com/office/drawing/2014/main" id="{3FDBAF61-EC09-1749-AD91-90153FC7CF70}"/>
                </a:ext>
              </a:extLst>
            </p:cNvPr>
            <p:cNvCxnSpPr>
              <a:cxnSpLocks noChangeShapeType="1"/>
            </p:cNvCxnSpPr>
            <p:nvPr/>
          </p:nvCxnSpPr>
          <p:spPr bwMode="auto">
            <a:xfrm flipH="1">
              <a:off x="3361838" y="4290479"/>
              <a:ext cx="1359541" cy="0"/>
            </a:xfrm>
            <a:prstGeom prst="straightConnector1">
              <a:avLst/>
            </a:prstGeom>
            <a:noFill/>
            <a:ln w="57150">
              <a:solidFill>
                <a:srgbClr val="FFC000"/>
              </a:solidFill>
              <a:round/>
              <a:headEnd/>
              <a:tailEnd/>
            </a:ln>
            <a:extLst>
              <a:ext uri="{909E8E84-426E-40DD-AFC4-6F175D3DCCD1}">
                <a14:hiddenFill xmlns:a14="http://schemas.microsoft.com/office/drawing/2010/main">
                  <a:noFill/>
                </a14:hiddenFill>
              </a:ext>
            </a:extLst>
          </p:spPr>
        </p:cxnSp>
        <p:sp>
          <p:nvSpPr>
            <p:cNvPr id="168987" name="Text Box 167">
              <a:extLst>
                <a:ext uri="{FF2B5EF4-FFF2-40B4-BE49-F238E27FC236}">
                  <a16:creationId xmlns:a16="http://schemas.microsoft.com/office/drawing/2014/main" id="{53174899-D661-4943-8FD2-87DF8252AFAE}"/>
                </a:ext>
              </a:extLst>
            </p:cNvPr>
            <p:cNvSpPr txBox="1">
              <a:spLocks noChangeArrowheads="1"/>
            </p:cNvSpPr>
            <p:nvPr/>
          </p:nvSpPr>
          <p:spPr bwMode="auto">
            <a:xfrm>
              <a:off x="1447604" y="3943881"/>
              <a:ext cx="838314" cy="245769"/>
            </a:xfrm>
            <a:prstGeom prst="rect">
              <a:avLst/>
            </a:prstGeom>
            <a:solidFill>
              <a:srgbClr val="FFFFFF"/>
            </a:solidFill>
            <a:ln w="9525">
              <a:solidFill>
                <a:srgbClr val="FFFFFF"/>
              </a:solidFill>
              <a:miter lim="800000"/>
              <a:headEnd/>
              <a:tailEnd/>
            </a:ln>
          </p:spPr>
          <p:txBody>
            <a:bodyPr lIns="0" tIns="0" rIns="0" bIns="0">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FontTx/>
                <a:buNone/>
              </a:pPr>
              <a:r>
                <a:rPr lang="en-US" altLang="zh-CN" sz="1600">
                  <a:cs typeface="Arial" panose="020B0604020202020204" pitchFamily="34" charset="0"/>
                </a:rPr>
                <a:t>T</a:t>
              </a:r>
              <a:r>
                <a:rPr lang="en-US" altLang="zh-CN" sz="1600" baseline="-25000">
                  <a:cs typeface="Arial" panose="020B0604020202020204" pitchFamily="34" charset="0"/>
                </a:rPr>
                <a:t>0</a:t>
              </a:r>
              <a:r>
                <a:rPr lang="zh-CN" altLang="en-US" sz="1600">
                  <a:cs typeface="Arial" panose="020B0604020202020204" pitchFamily="34" charset="0"/>
                </a:rPr>
                <a:t>探测器</a:t>
              </a:r>
              <a:endParaRPr lang="zh-CN" altLang="zh-CN" sz="1600">
                <a:cs typeface="Arial" panose="020B0604020202020204" pitchFamily="34" charset="0"/>
              </a:endParaRPr>
            </a:p>
          </p:txBody>
        </p:sp>
        <p:sp>
          <p:nvSpPr>
            <p:cNvPr id="168988" name="AutoShape 174">
              <a:extLst>
                <a:ext uri="{FF2B5EF4-FFF2-40B4-BE49-F238E27FC236}">
                  <a16:creationId xmlns:a16="http://schemas.microsoft.com/office/drawing/2014/main" id="{0BA6E6AA-FA46-C84E-995D-F83DEA5DFF49}"/>
                </a:ext>
              </a:extLst>
            </p:cNvPr>
            <p:cNvSpPr>
              <a:spLocks noChangeArrowheads="1"/>
            </p:cNvSpPr>
            <p:nvPr/>
          </p:nvSpPr>
          <p:spPr bwMode="auto">
            <a:xfrm>
              <a:off x="2776189" y="3385125"/>
              <a:ext cx="269398" cy="364452"/>
            </a:xfrm>
            <a:prstGeom prst="roundRect">
              <a:avLst>
                <a:gd name="adj" fmla="val 16667"/>
              </a:avLst>
            </a:prstGeom>
            <a:solidFill>
              <a:srgbClr val="FFC000">
                <a:alpha val="32156"/>
              </a:srgbClr>
            </a:solidFill>
            <a:ln w="9525">
              <a:solidFill>
                <a:srgbClr val="000000"/>
              </a:solidFill>
              <a:round/>
              <a:headEnd/>
              <a:tailEnd/>
            </a:ln>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zh-CN" altLang="en-US" sz="2000"/>
            </a:p>
          </p:txBody>
        </p:sp>
        <p:sp>
          <p:nvSpPr>
            <p:cNvPr id="168989" name="Text Box 168">
              <a:extLst>
                <a:ext uri="{FF2B5EF4-FFF2-40B4-BE49-F238E27FC236}">
                  <a16:creationId xmlns:a16="http://schemas.microsoft.com/office/drawing/2014/main" id="{8CC6FC7A-A412-E14D-80B2-A335A80989E8}"/>
                </a:ext>
              </a:extLst>
            </p:cNvPr>
            <p:cNvSpPr txBox="1">
              <a:spLocks noChangeArrowheads="1"/>
            </p:cNvSpPr>
            <p:nvPr/>
          </p:nvSpPr>
          <p:spPr bwMode="auto">
            <a:xfrm>
              <a:off x="4928866" y="5012031"/>
              <a:ext cx="1763639" cy="245769"/>
            </a:xfrm>
            <a:prstGeom prst="rect">
              <a:avLst/>
            </a:prstGeom>
            <a:solidFill>
              <a:srgbClr val="FFFFFF"/>
            </a:solidFill>
            <a:ln w="9525">
              <a:solidFill>
                <a:srgbClr val="FFFFFF"/>
              </a:solidFill>
              <a:miter lim="800000"/>
              <a:headEnd/>
              <a:tailEnd/>
            </a:ln>
          </p:spPr>
          <p:txBody>
            <a:bodyPr lIns="0" tIns="0" rIns="0" bIns="0">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pPr>
              <a:r>
                <a:rPr lang="zh-CN" altLang="en-US" sz="1600">
                  <a:cs typeface="Arial" panose="020B0604020202020204" pitchFamily="34" charset="0"/>
                </a:rPr>
                <a:t>内飞行时间探测器</a:t>
              </a:r>
              <a:endParaRPr lang="zh-CN" altLang="zh-CN" sz="1600">
                <a:cs typeface="Arial" panose="020B0604020202020204" pitchFamily="34" charset="0"/>
              </a:endParaRPr>
            </a:p>
          </p:txBody>
        </p:sp>
        <p:cxnSp>
          <p:nvCxnSpPr>
            <p:cNvPr id="168990" name="AutoShape 191">
              <a:extLst>
                <a:ext uri="{FF2B5EF4-FFF2-40B4-BE49-F238E27FC236}">
                  <a16:creationId xmlns:a16="http://schemas.microsoft.com/office/drawing/2014/main" id="{04828A32-2FB5-9544-99EF-03BA2BFD663F}"/>
                </a:ext>
              </a:extLst>
            </p:cNvPr>
            <p:cNvCxnSpPr>
              <a:cxnSpLocks noChangeShapeType="1"/>
            </p:cNvCxnSpPr>
            <p:nvPr/>
          </p:nvCxnSpPr>
          <p:spPr bwMode="auto">
            <a:xfrm flipH="1">
              <a:off x="3390284" y="2747596"/>
              <a:ext cx="1359541" cy="0"/>
            </a:xfrm>
            <a:prstGeom prst="straightConnector1">
              <a:avLst/>
            </a:prstGeom>
            <a:noFill/>
            <a:ln w="57150">
              <a:solidFill>
                <a:srgbClr val="FFC000"/>
              </a:solidFill>
              <a:round/>
              <a:headEnd/>
              <a:tailEnd/>
            </a:ln>
            <a:extLst>
              <a:ext uri="{909E8E84-426E-40DD-AFC4-6F175D3DCCD1}">
                <a14:hiddenFill xmlns:a14="http://schemas.microsoft.com/office/drawing/2010/main">
                  <a:noFill/>
                </a14:hiddenFill>
              </a:ext>
            </a:extLst>
          </p:spPr>
        </p:cxnSp>
        <p:cxnSp>
          <p:nvCxnSpPr>
            <p:cNvPr id="168" name="Straight Connector 167">
              <a:extLst>
                <a:ext uri="{FF2B5EF4-FFF2-40B4-BE49-F238E27FC236}">
                  <a16:creationId xmlns:a16="http://schemas.microsoft.com/office/drawing/2014/main" id="{237FB5DD-9B79-3847-B536-592A96061808}"/>
                </a:ext>
              </a:extLst>
            </p:cNvPr>
            <p:cNvCxnSpPr/>
            <p:nvPr/>
          </p:nvCxnSpPr>
          <p:spPr>
            <a:xfrm rot="10800000">
              <a:off x="4571708" y="4291187"/>
              <a:ext cx="757215" cy="722182"/>
            </a:xfrm>
            <a:prstGeom prst="line">
              <a:avLst/>
            </a:prstGeom>
            <a:ln w="9525" cap="flat" cmpd="sng" algn="ctr">
              <a:solidFill>
                <a:srgbClr val="008000"/>
              </a:solidFill>
              <a:prstDash val="solid"/>
              <a:round/>
              <a:headEnd type="none" w="med" len="med"/>
              <a:tailEnd type="oval" w="med" len="med"/>
            </a:ln>
          </p:spPr>
          <p:style>
            <a:lnRef idx="2">
              <a:schemeClr val="accent3"/>
            </a:lnRef>
            <a:fillRef idx="0">
              <a:schemeClr val="accent3"/>
            </a:fillRef>
            <a:effectRef idx="1">
              <a:schemeClr val="accent3"/>
            </a:effectRef>
            <a:fontRef idx="minor">
              <a:schemeClr val="tx1"/>
            </a:fontRef>
          </p:style>
        </p:cxnSp>
        <p:cxnSp>
          <p:nvCxnSpPr>
            <p:cNvPr id="178" name="Straight Connector 177">
              <a:extLst>
                <a:ext uri="{FF2B5EF4-FFF2-40B4-BE49-F238E27FC236}">
                  <a16:creationId xmlns:a16="http://schemas.microsoft.com/office/drawing/2014/main" id="{8FC25785-FD19-9E4B-86A6-FCD7B139AEB6}"/>
                </a:ext>
              </a:extLst>
            </p:cNvPr>
            <p:cNvCxnSpPr/>
            <p:nvPr/>
          </p:nvCxnSpPr>
          <p:spPr>
            <a:xfrm rot="5400000" flipH="1" flipV="1">
              <a:off x="2290556" y="3322909"/>
              <a:ext cx="196814" cy="1044543"/>
            </a:xfrm>
            <a:prstGeom prst="line">
              <a:avLst/>
            </a:prstGeom>
            <a:ln w="9525" cap="flat" cmpd="sng" algn="ctr">
              <a:solidFill>
                <a:srgbClr val="008000"/>
              </a:solidFill>
              <a:prstDash val="solid"/>
              <a:round/>
              <a:headEnd type="none" w="med" len="med"/>
              <a:tailEnd type="oval" w="med" len="med"/>
            </a:ln>
          </p:spPr>
          <p:style>
            <a:lnRef idx="2">
              <a:schemeClr val="accent3"/>
            </a:lnRef>
            <a:fillRef idx="0">
              <a:schemeClr val="accent3"/>
            </a:fillRef>
            <a:effectRef idx="1">
              <a:schemeClr val="accent3"/>
            </a:effectRef>
            <a:fontRef idx="minor">
              <a:schemeClr val="tx1"/>
            </a:fontRef>
          </p:style>
        </p:cxnSp>
      </p:grpSp>
      <p:sp>
        <p:nvSpPr>
          <p:cNvPr id="168979" name="TextBox 180">
            <a:extLst>
              <a:ext uri="{FF2B5EF4-FFF2-40B4-BE49-F238E27FC236}">
                <a16:creationId xmlns:a16="http://schemas.microsoft.com/office/drawing/2014/main" id="{480415AF-2955-FA48-87AF-947BD5CB19F4}"/>
              </a:ext>
            </a:extLst>
          </p:cNvPr>
          <p:cNvSpPr txBox="1">
            <a:spLocks noChangeArrowheads="1"/>
          </p:cNvSpPr>
          <p:nvPr/>
        </p:nvSpPr>
        <p:spPr bwMode="auto">
          <a:xfrm>
            <a:off x="2474913" y="685800"/>
            <a:ext cx="4819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zh-CN" altLang="en-US" sz="2400" b="1">
                <a:solidFill>
                  <a:srgbClr val="800000"/>
                </a:solidFill>
              </a:rPr>
              <a:t>低温高密核物质测量谱仪（</a:t>
            </a:r>
            <a:r>
              <a:rPr lang="en-US" altLang="zh-CN" sz="2400" b="1">
                <a:solidFill>
                  <a:srgbClr val="800000"/>
                </a:solidFill>
              </a:rPr>
              <a:t>CEE</a:t>
            </a:r>
            <a:r>
              <a:rPr lang="zh-CN" altLang="en-US" sz="2400" b="1">
                <a:solidFill>
                  <a:srgbClr val="800000"/>
                </a:solidFill>
              </a:rPr>
              <a:t>）</a:t>
            </a:r>
          </a:p>
        </p:txBody>
      </p:sp>
      <p:pic>
        <p:nvPicPr>
          <p:cNvPr id="168980" name="Picture 79">
            <a:extLst>
              <a:ext uri="{FF2B5EF4-FFF2-40B4-BE49-F238E27FC236}">
                <a16:creationId xmlns:a16="http://schemas.microsoft.com/office/drawing/2014/main" id="{32B82643-E625-B247-B943-3497417E5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13" y="3224213"/>
            <a:ext cx="230187"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Rounded Rectangle 87">
            <a:extLst>
              <a:ext uri="{FF2B5EF4-FFF2-40B4-BE49-F238E27FC236}">
                <a16:creationId xmlns:a16="http://schemas.microsoft.com/office/drawing/2014/main" id="{638972C6-4D5C-6F40-8E15-4B9BD0A3A8FE}"/>
              </a:ext>
            </a:extLst>
          </p:cNvPr>
          <p:cNvSpPr/>
          <p:nvPr/>
        </p:nvSpPr>
        <p:spPr>
          <a:xfrm>
            <a:off x="685800" y="5257800"/>
            <a:ext cx="7924800" cy="1273175"/>
          </a:xfrm>
          <a:prstGeom prst="roundRect">
            <a:avLst>
              <a:gd name="adj" fmla="val 3228"/>
            </a:avLst>
          </a:prstGeom>
          <a:noFill/>
          <a:ln w="57150" cap="flat" cmpd="thickThin" algn="ctr">
            <a:solidFill>
              <a:srgbClr val="1B400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spcBef>
                <a:spcPct val="20000"/>
              </a:spcBef>
              <a:buFontTx/>
              <a:buChar char="•"/>
              <a:defRPr/>
            </a:pPr>
            <a:endParaRPr lang="en-US" dirty="0"/>
          </a:p>
        </p:txBody>
      </p:sp>
      <p:sp>
        <p:nvSpPr>
          <p:cNvPr id="168982" name="TextBox 89">
            <a:extLst>
              <a:ext uri="{FF2B5EF4-FFF2-40B4-BE49-F238E27FC236}">
                <a16:creationId xmlns:a16="http://schemas.microsoft.com/office/drawing/2014/main" id="{3F11847E-57C8-2E4A-A5F5-E351276963A5}"/>
              </a:ext>
            </a:extLst>
          </p:cNvPr>
          <p:cNvSpPr txBox="1">
            <a:spLocks noChangeArrowheads="1"/>
          </p:cNvSpPr>
          <p:nvPr/>
        </p:nvSpPr>
        <p:spPr bwMode="auto">
          <a:xfrm>
            <a:off x="723900" y="5330825"/>
            <a:ext cx="7848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pPr>
            <a:r>
              <a:rPr lang="zh-CN" altLang="en-US" sz="1800">
                <a:latin typeface="华文细黑" panose="02010600040101010101" pitchFamily="2" charset="-122"/>
                <a:ea typeface="华文细黑" panose="02010600040101010101" pitchFamily="2" charset="-122"/>
              </a:rPr>
              <a:t>完成物理目标对仪器的要求</a:t>
            </a:r>
            <a:endParaRPr lang="en-US" altLang="zh-CN" sz="1800">
              <a:latin typeface="华文细黑" panose="02010600040101010101" pitchFamily="2" charset="-122"/>
              <a:ea typeface="华文细黑" panose="02010600040101010101" pitchFamily="2" charset="-122"/>
            </a:endParaRPr>
          </a:p>
          <a:p>
            <a:pPr algn="just" eaLnBrk="1" hangingPunct="1">
              <a:spcBef>
                <a:spcPct val="0"/>
              </a:spcBef>
            </a:pPr>
            <a:r>
              <a:rPr lang="zh-CN" altLang="en-US" sz="1800">
                <a:latin typeface="华文细黑" panose="02010600040101010101" pitchFamily="2" charset="-122"/>
                <a:ea typeface="华文细黑" panose="02010600040101010101" pitchFamily="2" charset="-122"/>
              </a:rPr>
              <a:t>   </a:t>
            </a:r>
            <a:r>
              <a:rPr lang="en-US" altLang="zh-CN" sz="1800">
                <a:latin typeface="华文细黑" panose="02010600040101010101" pitchFamily="2" charset="-122"/>
                <a:ea typeface="华文细黑" panose="02010600040101010101" pitchFamily="2" charset="-122"/>
              </a:rPr>
              <a:t> 1) </a:t>
            </a:r>
            <a:r>
              <a:rPr lang="zh-CN" altLang="en-US" sz="1800">
                <a:latin typeface="华文细黑" panose="02010600040101010101" pitchFamily="2" charset="-122"/>
                <a:ea typeface="华文细黑" panose="02010600040101010101" pitchFamily="2" charset="-122"/>
              </a:rPr>
              <a:t>精确的束流定位</a:t>
            </a:r>
            <a:r>
              <a:rPr lang="en-US" altLang="zh-CN" sz="1800">
                <a:latin typeface="华文细黑" panose="02010600040101010101" pitchFamily="2" charset="-122"/>
                <a:ea typeface="华文细黑" panose="02010600040101010101" pitchFamily="2" charset="-122"/>
              </a:rPr>
              <a:t> 		</a:t>
            </a:r>
            <a:r>
              <a:rPr lang="zh-CN" altLang="en-US" sz="1800">
                <a:latin typeface="华文细黑" panose="02010600040101010101" pitchFamily="2" charset="-122"/>
                <a:ea typeface="华文细黑" panose="02010600040101010101" pitchFamily="2" charset="-122"/>
              </a:rPr>
              <a:t>     </a:t>
            </a:r>
            <a:r>
              <a:rPr lang="en-US" altLang="zh-CN" sz="1800">
                <a:latin typeface="华文细黑" panose="02010600040101010101" pitchFamily="2" charset="-122"/>
                <a:ea typeface="华文细黑" panose="02010600040101010101" pitchFamily="2" charset="-122"/>
              </a:rPr>
              <a:t>2)</a:t>
            </a:r>
            <a:r>
              <a:rPr lang="zh-CN" altLang="en-US" sz="1800">
                <a:latin typeface="华文细黑" panose="02010600040101010101" pitchFamily="2" charset="-122"/>
                <a:ea typeface="华文细黑" panose="02010600040101010101" pitchFamily="2" charset="-122"/>
              </a:rPr>
              <a:t>高精度的位置测量</a:t>
            </a:r>
            <a:r>
              <a:rPr lang="en-US" altLang="zh-CN" sz="1800">
                <a:latin typeface="华文细黑" panose="02010600040101010101" pitchFamily="2" charset="-122"/>
                <a:ea typeface="华文细黑" panose="02010600040101010101" pitchFamily="2" charset="-122"/>
              </a:rPr>
              <a:t>		</a:t>
            </a:r>
            <a:r>
              <a:rPr lang="zh-CN" altLang="en-US" sz="1800">
                <a:latin typeface="华文细黑" panose="02010600040101010101" pitchFamily="2" charset="-122"/>
                <a:ea typeface="华文细黑" panose="02010600040101010101" pitchFamily="2" charset="-122"/>
              </a:rPr>
              <a:t> </a:t>
            </a:r>
            <a:endParaRPr lang="en-US" altLang="zh-CN" sz="1800">
              <a:latin typeface="华文细黑" panose="02010600040101010101" pitchFamily="2" charset="-122"/>
              <a:ea typeface="华文细黑" panose="02010600040101010101" pitchFamily="2" charset="-122"/>
            </a:endParaRPr>
          </a:p>
          <a:p>
            <a:pPr eaLnBrk="1" hangingPunct="1">
              <a:spcBef>
                <a:spcPct val="0"/>
              </a:spcBef>
            </a:pPr>
            <a:r>
              <a:rPr lang="zh-CN" altLang="en-US" sz="1800">
                <a:latin typeface="华文细黑" panose="02010600040101010101" pitchFamily="2" charset="-122"/>
                <a:ea typeface="华文细黑" panose="02010600040101010101" pitchFamily="2" charset="-122"/>
              </a:rPr>
              <a:t> </a:t>
            </a:r>
            <a:r>
              <a:rPr lang="en-US" altLang="zh-CN" sz="1800">
                <a:latin typeface="华文细黑" panose="02010600040101010101" pitchFamily="2" charset="-122"/>
                <a:ea typeface="华文细黑" panose="02010600040101010101" pitchFamily="2" charset="-122"/>
              </a:rPr>
              <a:t> </a:t>
            </a:r>
            <a:r>
              <a:rPr lang="zh-CN" altLang="en-US" sz="1800">
                <a:latin typeface="华文细黑" panose="02010600040101010101" pitchFamily="2" charset="-122"/>
                <a:ea typeface="华文细黑" panose="02010600040101010101" pitchFamily="2" charset="-122"/>
              </a:rPr>
              <a:t>   </a:t>
            </a:r>
            <a:r>
              <a:rPr lang="en-US" altLang="zh-CN" sz="1800">
                <a:latin typeface="华文细黑" panose="02010600040101010101" pitchFamily="2" charset="-122"/>
                <a:ea typeface="华文细黑" panose="02010600040101010101" pitchFamily="2" charset="-122"/>
              </a:rPr>
              <a:t>3)</a:t>
            </a:r>
            <a:r>
              <a:rPr lang="zh-CN" altLang="en-US" sz="1800">
                <a:latin typeface="华文细黑" panose="02010600040101010101" pitchFamily="2" charset="-122"/>
                <a:ea typeface="华文细黑" panose="02010600040101010101" pitchFamily="2" charset="-122"/>
              </a:rPr>
              <a:t>良好的粒子分辨</a:t>
            </a:r>
            <a:r>
              <a:rPr lang="en-US" altLang="zh-CN" sz="1800">
                <a:latin typeface="华文细黑" panose="02010600040101010101" pitchFamily="2" charset="-122"/>
                <a:ea typeface="华文细黑" panose="02010600040101010101" pitchFamily="2" charset="-122"/>
              </a:rPr>
              <a:t> </a:t>
            </a:r>
            <a:r>
              <a:rPr lang="zh-CN" altLang="en-US" sz="1800">
                <a:latin typeface="华文细黑" panose="02010600040101010101" pitchFamily="2" charset="-122"/>
                <a:ea typeface="华文细黑" panose="02010600040101010101" pitchFamily="2" charset="-122"/>
              </a:rPr>
              <a:t>                                </a:t>
            </a:r>
            <a:r>
              <a:rPr lang="en-US" altLang="zh-CN" sz="1800">
                <a:latin typeface="华文细黑" panose="02010600040101010101" pitchFamily="2" charset="-122"/>
                <a:ea typeface="华文细黑" panose="02010600040101010101" pitchFamily="2" charset="-122"/>
              </a:rPr>
              <a:t>4) </a:t>
            </a:r>
            <a:r>
              <a:rPr lang="zh-CN" altLang="en-US" sz="1800">
                <a:latin typeface="华文细黑" panose="02010600040101010101" pitchFamily="2" charset="-122"/>
                <a:ea typeface="华文细黑" panose="02010600040101010101" pitchFamily="2" charset="-122"/>
              </a:rPr>
              <a:t>新型数据获取系统</a:t>
            </a:r>
            <a:r>
              <a:rPr lang="en-US" altLang="zh-CN" sz="1800">
                <a:latin typeface="华文细黑" panose="02010600040101010101" pitchFamily="2" charset="-122"/>
                <a:ea typeface="华文细黑" panose="02010600040101010101" pitchFamily="2" charset="-122"/>
              </a:rPr>
              <a:t> 		</a:t>
            </a:r>
          </a:p>
          <a:p>
            <a:pPr eaLnBrk="1" hangingPunct="1">
              <a:spcBef>
                <a:spcPct val="0"/>
              </a:spcBef>
            </a:pPr>
            <a:r>
              <a:rPr lang="zh-CN" altLang="zh-CN" sz="1800">
                <a:latin typeface="华文细黑" panose="02010600040101010101" pitchFamily="2" charset="-122"/>
                <a:ea typeface="华文细黑" panose="02010600040101010101" pitchFamily="2" charset="-122"/>
              </a:rPr>
              <a:t> </a:t>
            </a:r>
            <a:r>
              <a:rPr lang="zh-CN" altLang="en-US" sz="1800">
                <a:latin typeface="华文细黑" panose="02010600040101010101" pitchFamily="2" charset="-122"/>
                <a:ea typeface="华文细黑" panose="02010600040101010101" pitchFamily="2" charset="-122"/>
              </a:rPr>
              <a:t>   </a:t>
            </a:r>
            <a:r>
              <a:rPr lang="en-US" altLang="zh-CN" sz="1800">
                <a:latin typeface="华文细黑" panose="02010600040101010101" pitchFamily="2" charset="-122"/>
                <a:ea typeface="华文细黑" panose="02010600040101010101" pitchFamily="2" charset="-122"/>
              </a:rPr>
              <a:t> 5) </a:t>
            </a:r>
            <a:r>
              <a:rPr lang="zh-CN" altLang="en-US" sz="1800">
                <a:latin typeface="华文细黑" panose="02010600040101010101" pitchFamily="2" charset="-122"/>
                <a:ea typeface="华文细黑" panose="02010600040101010101" pitchFamily="2" charset="-122"/>
              </a:rPr>
              <a:t>大接收度超导二极磁铁</a:t>
            </a:r>
            <a:endParaRPr lang="en-US" altLang="zh-CN" sz="1800">
              <a:latin typeface="华文细黑" panose="02010600040101010101" pitchFamily="2" charset="-122"/>
              <a:ea typeface="华文细黑" panose="02010600040101010101" pitchFamily="2" charset="-122"/>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066CA9BE-2649-8043-A9C9-013E139154D5}"/>
              </a:ext>
            </a:extLst>
          </p:cNvPr>
          <p:cNvSpPr>
            <a:spLocks noGrp="1" noChangeArrowheads="1"/>
          </p:cNvSpPr>
          <p:nvPr>
            <p:ph type="title"/>
          </p:nvPr>
        </p:nvSpPr>
        <p:spPr>
          <a:xfrm>
            <a:off x="636588" y="9525"/>
            <a:ext cx="8486775" cy="685800"/>
          </a:xfrm>
        </p:spPr>
        <p:txBody>
          <a:bodyPr/>
          <a:lstStyle/>
          <a:p>
            <a:pPr eaLnBrk="1" hangingPunct="1"/>
            <a:r>
              <a:rPr lang="en-US" altLang="zh-CN" sz="2800" dirty="0">
                <a:solidFill>
                  <a:srgbClr val="FF0000"/>
                </a:solidFill>
                <a:cs typeface="Arial" panose="020B0604020202020204" pitchFamily="34" charset="0"/>
              </a:rPr>
              <a:t>Summary and Outlook II</a:t>
            </a:r>
          </a:p>
        </p:txBody>
      </p:sp>
      <p:sp>
        <p:nvSpPr>
          <p:cNvPr id="14" name="Rounded Rectangle 13">
            <a:extLst>
              <a:ext uri="{FF2B5EF4-FFF2-40B4-BE49-F238E27FC236}">
                <a16:creationId xmlns:a16="http://schemas.microsoft.com/office/drawing/2014/main" id="{95FF95D8-0951-1044-A305-CC841F95D34E}"/>
              </a:ext>
            </a:extLst>
          </p:cNvPr>
          <p:cNvSpPr>
            <a:spLocks noChangeArrowheads="1"/>
          </p:cNvSpPr>
          <p:nvPr/>
        </p:nvSpPr>
        <p:spPr bwMode="auto">
          <a:xfrm>
            <a:off x="398463" y="762000"/>
            <a:ext cx="8402637" cy="1676400"/>
          </a:xfrm>
          <a:prstGeom prst="roundRect">
            <a:avLst>
              <a:gd name="adj" fmla="val 5574"/>
            </a:avLst>
          </a:prstGeom>
          <a:gradFill rotWithShape="1">
            <a:gsLst>
              <a:gs pos="0">
                <a:srgbClr val="3F80CD"/>
              </a:gs>
              <a:gs pos="100000">
                <a:srgbClr val="9BC1FF"/>
              </a:gs>
            </a:gsLst>
            <a:lin ang="16200000"/>
          </a:gradFill>
          <a:ln w="9525">
            <a:solidFill>
              <a:srgbClr val="4A7EBB"/>
            </a:solidFill>
            <a:round/>
            <a:headEnd/>
            <a:tailEnd/>
          </a:ln>
          <a:effectLst>
            <a:outerShdw blurRad="63500" dist="23000" dir="5400000" rotWithShape="0">
              <a:srgbClr val="000000">
                <a:alpha val="34999"/>
              </a:srgbClr>
            </a:outerShdw>
          </a:effectLst>
        </p:spPr>
        <p:txBody>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zh-CN" altLang="en-US" sz="2400" b="1">
                <a:ea typeface="黑体" panose="02010609060101010101" pitchFamily="49" charset="-122"/>
              </a:rPr>
              <a:t>（</a:t>
            </a:r>
            <a:r>
              <a:rPr kumimoji="0" lang="en-US" altLang="zh-CN" sz="2400" b="1">
                <a:ea typeface="黑体" panose="02010609060101010101" pitchFamily="49" charset="-122"/>
              </a:rPr>
              <a:t>I</a:t>
            </a:r>
            <a:r>
              <a:rPr kumimoji="0" lang="zh-CN" altLang="en-US" sz="2400" b="1">
                <a:ea typeface="黑体" panose="02010609060101010101" pitchFamily="49" charset="-122"/>
              </a:rPr>
              <a:t>）</a:t>
            </a:r>
            <a:r>
              <a:rPr kumimoji="0" lang="en-US" altLang="zh-CN" sz="2400" b="1"/>
              <a:t>2000 - 2012: RHIC, LHC</a:t>
            </a:r>
          </a:p>
          <a:p>
            <a:pPr eaLnBrk="1" hangingPunct="1">
              <a:buFontTx/>
              <a:buAutoNum type="arabicParenR"/>
            </a:pPr>
            <a:r>
              <a:rPr kumimoji="0" lang="zh-CN" altLang="en-US" sz="2000">
                <a:solidFill>
                  <a:srgbClr val="000000"/>
                </a:solidFill>
                <a:latin typeface="宋体" panose="02010600030101010101" pitchFamily="2" charset="-122"/>
              </a:rPr>
              <a:t>强耦合夸克胶子等离子体产生，其物理性质类似于粘滞系数与熵密度之比接近于零的理想液体。</a:t>
            </a:r>
            <a:endParaRPr kumimoji="0" lang="en-US" altLang="zh-CN" sz="2000">
              <a:solidFill>
                <a:srgbClr val="000000"/>
              </a:solidFill>
              <a:latin typeface="宋体" panose="02010600030101010101" pitchFamily="2" charset="-122"/>
            </a:endParaRPr>
          </a:p>
          <a:p>
            <a:pPr eaLnBrk="1" hangingPunct="1">
              <a:buFontTx/>
              <a:buAutoNum type="arabicParenR"/>
            </a:pPr>
            <a:endParaRPr kumimoji="0" lang="en-US" altLang="zh-CN" sz="1000">
              <a:solidFill>
                <a:srgbClr val="000000"/>
              </a:solidFill>
              <a:latin typeface="宋体" panose="02010600030101010101" pitchFamily="2" charset="-122"/>
            </a:endParaRPr>
          </a:p>
          <a:p>
            <a:pPr eaLnBrk="1" hangingPunct="1">
              <a:buFontTx/>
              <a:buAutoNum type="arabicParenR"/>
            </a:pPr>
            <a:r>
              <a:rPr kumimoji="0" lang="zh-CN" altLang="en-US" sz="2000">
                <a:solidFill>
                  <a:srgbClr val="000000"/>
                </a:solidFill>
                <a:latin typeface="宋体" panose="02010600030101010101" pitchFamily="2" charset="-122"/>
              </a:rPr>
              <a:t>在</a:t>
            </a:r>
            <a:r>
              <a:rPr kumimoji="0" lang="zh-CN" altLang="en-US" sz="2000" b="1">
                <a:solidFill>
                  <a:srgbClr val="000000"/>
                </a:solidFill>
                <a:latin typeface="Times New Roman" panose="02020603050405020304" pitchFamily="18" charset="0"/>
                <a:cs typeface="Times New Roman" panose="02020603050405020304" pitchFamily="18" charset="0"/>
              </a:rPr>
              <a:t>μ</a:t>
            </a:r>
            <a:r>
              <a:rPr kumimoji="0" lang="en-US" altLang="zh-CN" sz="2000" b="1" baseline="-25000">
                <a:solidFill>
                  <a:srgbClr val="000000"/>
                </a:solidFill>
                <a:latin typeface="Times New Roman" panose="02020603050405020304" pitchFamily="18" charset="0"/>
                <a:cs typeface="Times New Roman" panose="02020603050405020304" pitchFamily="18" charset="0"/>
              </a:rPr>
              <a:t>B</a:t>
            </a:r>
            <a:r>
              <a:rPr kumimoji="0" lang="zh-CN" altLang="en-US" sz="2000" b="1">
                <a:solidFill>
                  <a:srgbClr val="000000"/>
                </a:solidFill>
                <a:latin typeface="Times New Roman" panose="02020603050405020304" pitchFamily="18" charset="0"/>
                <a:cs typeface="Times New Roman" panose="02020603050405020304" pitchFamily="18" charset="0"/>
              </a:rPr>
              <a:t>＝</a:t>
            </a:r>
            <a:r>
              <a:rPr kumimoji="0" lang="en-US" altLang="zh-CN" sz="2000" b="1">
                <a:solidFill>
                  <a:srgbClr val="000000"/>
                </a:solidFill>
                <a:latin typeface="Times New Roman" panose="02020603050405020304" pitchFamily="18" charset="0"/>
                <a:cs typeface="Times New Roman" panose="02020603050405020304" pitchFamily="18" charset="0"/>
              </a:rPr>
              <a:t>0</a:t>
            </a:r>
            <a:r>
              <a:rPr kumimoji="0" lang="zh-CN" altLang="en-US" sz="2000">
                <a:solidFill>
                  <a:srgbClr val="000000"/>
                </a:solidFill>
                <a:latin typeface="Times New Roman" panose="02020603050405020304" pitchFamily="18" charset="0"/>
                <a:cs typeface="Times New Roman" panose="02020603050405020304" pitchFamily="18" charset="0"/>
              </a:rPr>
              <a:t>附近的相变是平滑过渡。</a:t>
            </a:r>
            <a:endParaRPr kumimoji="0" lang="en-US" altLang="zh-CN" sz="2000">
              <a:solidFill>
                <a:srgbClr val="000000"/>
              </a:solidFill>
              <a:latin typeface="Times New Roman" panose="02020603050405020304" pitchFamily="18" charset="0"/>
              <a:cs typeface="Times New Roman" panose="02020603050405020304" pitchFamily="18" charset="0"/>
            </a:endParaRPr>
          </a:p>
        </p:txBody>
      </p:sp>
      <p:sp>
        <p:nvSpPr>
          <p:cNvPr id="15" name="Rounded Rectangle 14">
            <a:extLst>
              <a:ext uri="{FF2B5EF4-FFF2-40B4-BE49-F238E27FC236}">
                <a16:creationId xmlns:a16="http://schemas.microsoft.com/office/drawing/2014/main" id="{AC543F16-E655-5F4C-9E5D-C820CD060BD5}"/>
              </a:ext>
            </a:extLst>
          </p:cNvPr>
          <p:cNvSpPr>
            <a:spLocks noChangeArrowheads="1"/>
          </p:cNvSpPr>
          <p:nvPr/>
        </p:nvSpPr>
        <p:spPr bwMode="auto">
          <a:xfrm>
            <a:off x="398463" y="2628900"/>
            <a:ext cx="8415337" cy="1981200"/>
          </a:xfrm>
          <a:prstGeom prst="roundRect">
            <a:avLst>
              <a:gd name="adj" fmla="val 5667"/>
            </a:avLst>
          </a:prstGeom>
          <a:solidFill>
            <a:schemeClr val="bg1"/>
          </a:solidFill>
          <a:ln w="9525">
            <a:solidFill>
              <a:srgbClr val="4A7EBB"/>
            </a:solidFill>
            <a:round/>
            <a:headEnd/>
            <a:tailEnd/>
          </a:ln>
          <a:effectLst>
            <a:outerShdw blurRad="63500" dist="23000" dir="5400000" rotWithShape="0">
              <a:srgbClr val="000000">
                <a:alpha val="34999"/>
              </a:srgbClr>
            </a:outerShdw>
          </a:effectLst>
        </p:spPr>
        <p:txBody>
          <a:bodyPr/>
          <a:lstStyle>
            <a:lvl1pPr>
              <a:defRPr kumimoji="1" sz="2800">
                <a:solidFill>
                  <a:schemeClr val="tx1"/>
                </a:solidFill>
                <a:latin typeface="Arial" panose="020B0604020202020204" pitchFamily="34" charset="0"/>
                <a:ea typeface="宋体" panose="02010600030101010101" pitchFamily="2" charset="-122"/>
              </a:defRPr>
            </a:lvl1pPr>
            <a:lvl2pPr marL="742950" indent="-285750">
              <a:defRPr kumimoji="1" sz="2800">
                <a:solidFill>
                  <a:schemeClr val="tx1"/>
                </a:solidFill>
                <a:latin typeface="Arial" panose="020B0604020202020204" pitchFamily="34" charset="0"/>
                <a:ea typeface="宋体" panose="02010600030101010101" pitchFamily="2" charset="-122"/>
              </a:defRPr>
            </a:lvl2pPr>
            <a:lvl3pPr marL="1143000" indent="-228600">
              <a:defRPr kumimoji="1" sz="2800">
                <a:solidFill>
                  <a:schemeClr val="tx1"/>
                </a:solidFill>
                <a:latin typeface="Arial" panose="020B0604020202020204" pitchFamily="34" charset="0"/>
                <a:ea typeface="宋体" panose="02010600030101010101" pitchFamily="2" charset="-122"/>
              </a:defRPr>
            </a:lvl3pPr>
            <a:lvl4pPr marL="1600200" indent="-228600">
              <a:defRPr kumimoji="1" sz="2800">
                <a:solidFill>
                  <a:schemeClr val="tx1"/>
                </a:solidFill>
                <a:latin typeface="Arial" panose="020B0604020202020204" pitchFamily="34" charset="0"/>
                <a:ea typeface="宋体" panose="02010600030101010101" pitchFamily="2" charset="-122"/>
              </a:defRPr>
            </a:lvl4pPr>
            <a:lvl5pPr marL="2057400" indent="-228600">
              <a:defRPr kumimoji="1" sz="28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9pPr>
          </a:lstStyle>
          <a:p>
            <a:pPr eaLnBrk="1" hangingPunct="1">
              <a:spcBef>
                <a:spcPct val="20000"/>
              </a:spcBef>
              <a:defRPr/>
            </a:pPr>
            <a:r>
              <a:rPr kumimoji="0" lang="zh-CN" altLang="en-US" sz="2400" b="1">
                <a:ea typeface="黑体" panose="02010609060101010101" pitchFamily="49" charset="-122"/>
              </a:rPr>
              <a:t>（</a:t>
            </a:r>
            <a:r>
              <a:rPr kumimoji="0" lang="en-US" altLang="zh-CN" sz="2400" b="1">
                <a:ea typeface="黑体" panose="02010609060101010101" pitchFamily="49" charset="-122"/>
              </a:rPr>
              <a:t>II</a:t>
            </a:r>
            <a:r>
              <a:rPr kumimoji="0" lang="zh-CN" altLang="en-US" sz="2400" b="1">
                <a:ea typeface="黑体" panose="02010609060101010101" pitchFamily="49" charset="-122"/>
              </a:rPr>
              <a:t>）</a:t>
            </a:r>
            <a:r>
              <a:rPr kumimoji="0" lang="en-US" altLang="zh-CN" sz="2400" b="1"/>
              <a:t>20</a:t>
            </a:r>
            <a:r>
              <a:rPr kumimoji="0" lang="en-US" altLang="zh-CN" sz="2400" b="1">
                <a:ea typeface="黑体" panose="02010609060101010101" pitchFamily="49" charset="-122"/>
              </a:rPr>
              <a:t>10</a:t>
            </a:r>
            <a:r>
              <a:rPr kumimoji="0" lang="en-US" altLang="zh-CN" sz="2400" b="1"/>
              <a:t> - 201</a:t>
            </a:r>
            <a:r>
              <a:rPr kumimoji="0" lang="en-US" altLang="zh-CN" sz="2400" b="1">
                <a:ea typeface="黑体" panose="02010609060101010101" pitchFamily="49" charset="-122"/>
              </a:rPr>
              <a:t>4</a:t>
            </a:r>
            <a:r>
              <a:rPr kumimoji="0" lang="en-US" altLang="zh-CN" sz="2400" b="1"/>
              <a:t>: RHIC </a:t>
            </a:r>
            <a:r>
              <a:rPr kumimoji="0" lang="en-US" altLang="zh-CN" sz="2400" b="1">
                <a:ea typeface="黑体" panose="02010609060101010101" pitchFamily="49" charset="-122"/>
              </a:rPr>
              <a:t>BES-I </a:t>
            </a:r>
            <a:r>
              <a:rPr kumimoji="0" lang="en-US" altLang="zh-CN" sz="1500"/>
              <a:t>(</a:t>
            </a:r>
            <a:r>
              <a:rPr kumimoji="0" lang="en-US" altLang="zh-CN" sz="1500">
                <a:solidFill>
                  <a:srgbClr val="000000"/>
                </a:solidFill>
                <a:latin typeface="宋体" panose="02010600030101010101" pitchFamily="2" charset="-122"/>
              </a:rPr>
              <a:t>20</a:t>
            </a:r>
            <a:r>
              <a:rPr kumimoji="0" lang="zh-CN" altLang="en-US" sz="1500">
                <a:solidFill>
                  <a:srgbClr val="000000"/>
                </a:solidFill>
                <a:latin typeface="宋体" panose="02010600030101010101" pitchFamily="2" charset="-122"/>
              </a:rPr>
              <a:t>≤μ</a:t>
            </a:r>
            <a:r>
              <a:rPr kumimoji="0" lang="en-US" altLang="zh-CN" sz="1500" baseline="-25000">
                <a:solidFill>
                  <a:srgbClr val="000000"/>
                </a:solidFill>
                <a:latin typeface="宋体" panose="02010600030101010101" pitchFamily="2" charset="-122"/>
              </a:rPr>
              <a:t>B</a:t>
            </a:r>
            <a:r>
              <a:rPr kumimoji="0" lang="zh-CN" altLang="en-US" sz="1500">
                <a:solidFill>
                  <a:srgbClr val="000000"/>
                </a:solidFill>
                <a:latin typeface="宋体" panose="02010600030101010101" pitchFamily="2" charset="-122"/>
              </a:rPr>
              <a:t>≤</a:t>
            </a:r>
            <a:r>
              <a:rPr kumimoji="0" lang="en-US" altLang="zh-CN" sz="1500">
                <a:solidFill>
                  <a:srgbClr val="000000"/>
                </a:solidFill>
                <a:latin typeface="宋体" panose="02010600030101010101" pitchFamily="2" charset="-122"/>
              </a:rPr>
              <a:t>400 MeV, 200</a:t>
            </a:r>
            <a:r>
              <a:rPr kumimoji="0" lang="en-US" altLang="zh-CN" sz="1600">
                <a:solidFill>
                  <a:srgbClr val="000000"/>
                </a:solidFill>
                <a:latin typeface="宋体" panose="02010600030101010101" pitchFamily="2" charset="-122"/>
              </a:rPr>
              <a:t>≥</a:t>
            </a:r>
            <a:r>
              <a:rPr kumimoji="0" lang="en-US" altLang="zh-CN" sz="1500" b="1" i="1">
                <a:solidFill>
                  <a:srgbClr val="000000"/>
                </a:solidFill>
                <a:latin typeface="宋体" panose="02010600030101010101" pitchFamily="2" charset="-122"/>
              </a:rPr>
              <a:t>√s</a:t>
            </a:r>
            <a:r>
              <a:rPr kumimoji="0" lang="en-US" altLang="zh-CN" sz="1500" b="1" i="1" baseline="-25000">
                <a:solidFill>
                  <a:srgbClr val="000000"/>
                </a:solidFill>
                <a:latin typeface="宋体" panose="02010600030101010101" pitchFamily="2" charset="-122"/>
              </a:rPr>
              <a:t>NN </a:t>
            </a:r>
            <a:r>
              <a:rPr kumimoji="0" lang="en-US" altLang="zh-CN" sz="1600">
                <a:solidFill>
                  <a:srgbClr val="000000"/>
                </a:solidFill>
                <a:latin typeface="宋体" panose="02010600030101010101" pitchFamily="2" charset="-122"/>
              </a:rPr>
              <a:t>≥</a:t>
            </a:r>
            <a:r>
              <a:rPr kumimoji="0" lang="en-US" altLang="zh-CN" sz="1500">
                <a:solidFill>
                  <a:srgbClr val="000000"/>
                </a:solidFill>
                <a:latin typeface="宋体" panose="02010600030101010101" pitchFamily="2" charset="-122"/>
              </a:rPr>
              <a:t>7.7 GeV</a:t>
            </a:r>
            <a:r>
              <a:rPr kumimoji="0" lang="en-US" altLang="zh-CN" sz="1500"/>
              <a:t>)</a:t>
            </a:r>
            <a:endParaRPr kumimoji="0" lang="en-US" altLang="zh-CN" sz="1500">
              <a:solidFill>
                <a:srgbClr val="000000"/>
              </a:solidFill>
              <a:latin typeface="宋体" panose="02010600030101010101" pitchFamily="2" charset="-122"/>
            </a:endParaRPr>
          </a:p>
          <a:p>
            <a:pPr eaLnBrk="1" hangingPunct="1">
              <a:spcBef>
                <a:spcPct val="20000"/>
              </a:spcBef>
              <a:buFontTx/>
              <a:buAutoNum type="arabicParenR"/>
              <a:defRPr/>
            </a:pPr>
            <a:r>
              <a:rPr kumimoji="0" lang="en-US" altLang="zh-CN" sz="2000" b="1">
                <a:solidFill>
                  <a:srgbClr val="000000"/>
                </a:solidFill>
                <a:latin typeface="宋体" panose="02010600030101010101" pitchFamily="2" charset="-122"/>
              </a:rPr>
              <a:t>√s</a:t>
            </a:r>
            <a:r>
              <a:rPr kumimoji="0" lang="en-US" altLang="zh-CN" sz="2000" b="1" baseline="-25000">
                <a:solidFill>
                  <a:srgbClr val="000000"/>
                </a:solidFill>
                <a:latin typeface="宋体" panose="02010600030101010101" pitchFamily="2" charset="-122"/>
              </a:rPr>
              <a:t>NN </a:t>
            </a:r>
            <a:r>
              <a:rPr kumimoji="0" lang="zh-CN" altLang="en-US" sz="2000">
                <a:solidFill>
                  <a:srgbClr val="000000"/>
                </a:solidFill>
                <a:latin typeface="宋体" panose="02010600030101010101" pitchFamily="2" charset="-122"/>
              </a:rPr>
              <a:t>≤</a:t>
            </a:r>
            <a:r>
              <a:rPr kumimoji="0" lang="en-US" altLang="zh-CN" sz="2000">
                <a:solidFill>
                  <a:srgbClr val="000000"/>
                </a:solidFill>
                <a:latin typeface="宋体" panose="02010600030101010101" pitchFamily="2" charset="-122"/>
              </a:rPr>
              <a:t>15 GeV, </a:t>
            </a:r>
            <a:r>
              <a:rPr kumimoji="0" lang="zh-CN" altLang="en-US" sz="2000">
                <a:solidFill>
                  <a:srgbClr val="000000"/>
                </a:solidFill>
                <a:latin typeface="宋体" panose="02010600030101010101" pitchFamily="2" charset="-122"/>
              </a:rPr>
              <a:t>μ</a:t>
            </a:r>
            <a:r>
              <a:rPr kumimoji="0" lang="en-US" altLang="zh-CN" sz="2000" baseline="-25000">
                <a:solidFill>
                  <a:srgbClr val="000000"/>
                </a:solidFill>
                <a:latin typeface="宋体" panose="02010600030101010101" pitchFamily="2" charset="-122"/>
              </a:rPr>
              <a:t>B</a:t>
            </a:r>
            <a:r>
              <a:rPr kumimoji="0" lang="en-US" altLang="zh-CN" sz="2000">
                <a:solidFill>
                  <a:srgbClr val="000000"/>
                </a:solidFill>
                <a:latin typeface="宋体" panose="02010600030101010101" pitchFamily="2" charset="-122"/>
              </a:rPr>
              <a:t>≥300 MeV,</a:t>
            </a:r>
            <a:r>
              <a:rPr kumimoji="0" lang="zh-CN" altLang="en-US" sz="2000">
                <a:solidFill>
                  <a:srgbClr val="000000"/>
                </a:solidFill>
                <a:latin typeface="宋体" panose="02010600030101010101" pitchFamily="2" charset="-122"/>
              </a:rPr>
              <a:t>夸克胶子等离子体</a:t>
            </a:r>
            <a:r>
              <a:rPr kumimoji="0" lang="en-US" altLang="zh-CN" sz="2000">
                <a:solidFill>
                  <a:srgbClr val="000000"/>
                </a:solidFill>
                <a:latin typeface="宋体" panose="02010600030101010101" pitchFamily="2" charset="-122"/>
              </a:rPr>
              <a:t>(QGP)</a:t>
            </a:r>
            <a:r>
              <a:rPr kumimoji="0" lang="zh-CN" altLang="en-US" sz="2000">
                <a:solidFill>
                  <a:srgbClr val="000000"/>
                </a:solidFill>
                <a:latin typeface="宋体" panose="02010600030101010101" pitchFamily="2" charset="-122"/>
              </a:rPr>
              <a:t>信号逐渐消失，强子相互作用主导。</a:t>
            </a:r>
            <a:endParaRPr kumimoji="0" lang="en-US" altLang="zh-CN" sz="2000">
              <a:solidFill>
                <a:srgbClr val="000000"/>
              </a:solidFill>
              <a:latin typeface="宋体" panose="02010600030101010101" pitchFamily="2" charset="-122"/>
            </a:endParaRPr>
          </a:p>
          <a:p>
            <a:pPr eaLnBrk="1" hangingPunct="1">
              <a:spcBef>
                <a:spcPct val="20000"/>
              </a:spcBef>
              <a:buFontTx/>
              <a:buAutoNum type="arabicParenR"/>
              <a:defRPr/>
            </a:pPr>
            <a:endParaRPr kumimoji="0" lang="en-US" altLang="zh-CN" sz="1000">
              <a:solidFill>
                <a:srgbClr val="000000"/>
              </a:solidFill>
              <a:latin typeface="宋体" panose="02010600030101010101" pitchFamily="2" charset="-122"/>
            </a:endParaRPr>
          </a:p>
          <a:p>
            <a:pPr eaLnBrk="1" hangingPunct="1">
              <a:spcBef>
                <a:spcPct val="20000"/>
              </a:spcBef>
              <a:buFontTx/>
              <a:buAutoNum type="arabicParenR"/>
              <a:defRPr/>
            </a:pPr>
            <a:r>
              <a:rPr kumimoji="0" lang="zh-CN" altLang="en-US" sz="2000">
                <a:solidFill>
                  <a:srgbClr val="000000"/>
                </a:solidFill>
                <a:latin typeface="宋体" panose="02010600030101010101" pitchFamily="2" charset="-122"/>
              </a:rPr>
              <a:t>集体流和涨落实验结果有</a:t>
            </a:r>
            <a:r>
              <a:rPr kumimoji="0" lang="zh-CN" altLang="en-US" sz="2000">
                <a:solidFill>
                  <a:srgbClr val="000000"/>
                </a:solidFill>
                <a:latin typeface="Times New Roman" panose="02020603050405020304" pitchFamily="18" charset="0"/>
                <a:cs typeface="Times New Roman" panose="02020603050405020304" pitchFamily="18" charset="0"/>
              </a:rPr>
              <a:t>相变迹象。但是需要更高精度的数据来进一步证明。</a:t>
            </a:r>
            <a:endParaRPr kumimoji="0" lang="en-US" altLang="zh-CN" sz="2000" b="1">
              <a:solidFill>
                <a:srgbClr val="800000"/>
              </a:solidFill>
              <a:latin typeface="Times New Roman" panose="02020603050405020304" pitchFamily="18" charset="0"/>
              <a:cs typeface="Times New Roman" panose="02020603050405020304" pitchFamily="18" charset="0"/>
            </a:endParaRPr>
          </a:p>
        </p:txBody>
      </p:sp>
      <p:sp>
        <p:nvSpPr>
          <p:cNvPr id="16" name="Rounded Rectangle 15">
            <a:extLst>
              <a:ext uri="{FF2B5EF4-FFF2-40B4-BE49-F238E27FC236}">
                <a16:creationId xmlns:a16="http://schemas.microsoft.com/office/drawing/2014/main" id="{6DE2C09F-425B-B741-8B9F-C38A407489A9}"/>
              </a:ext>
            </a:extLst>
          </p:cNvPr>
          <p:cNvSpPr>
            <a:spLocks noChangeArrowheads="1"/>
          </p:cNvSpPr>
          <p:nvPr/>
        </p:nvSpPr>
        <p:spPr bwMode="auto">
          <a:xfrm>
            <a:off x="381000" y="4724400"/>
            <a:ext cx="8382000" cy="1676400"/>
          </a:xfrm>
          <a:prstGeom prst="roundRect">
            <a:avLst>
              <a:gd name="adj" fmla="val 5667"/>
            </a:avLst>
          </a:prstGeom>
          <a:solidFill>
            <a:srgbClr val="FFFF00"/>
          </a:solidFill>
          <a:ln w="9525">
            <a:solidFill>
              <a:srgbClr val="4A7EBB"/>
            </a:solidFill>
            <a:round/>
            <a:headEnd/>
            <a:tailEnd/>
          </a:ln>
          <a:effectLst>
            <a:outerShdw blurRad="63500" dist="23000" dir="5400000" rotWithShape="0">
              <a:srgbClr val="000000">
                <a:alpha val="34999"/>
              </a:srgbClr>
            </a:outerShdw>
          </a:effectLst>
        </p:spPr>
        <p:txBody>
          <a:bodyPr/>
          <a:lstStyle>
            <a:lvl1pPr>
              <a:defRPr kumimoji="1" sz="2800">
                <a:solidFill>
                  <a:schemeClr val="tx1"/>
                </a:solidFill>
                <a:latin typeface="Arial" panose="020B0604020202020204" pitchFamily="34" charset="0"/>
                <a:ea typeface="宋体" panose="02010600030101010101" pitchFamily="2" charset="-122"/>
              </a:defRPr>
            </a:lvl1pPr>
            <a:lvl2pPr marL="742950" indent="-285750">
              <a:defRPr kumimoji="1" sz="2800">
                <a:solidFill>
                  <a:schemeClr val="tx1"/>
                </a:solidFill>
                <a:latin typeface="Arial" panose="020B0604020202020204" pitchFamily="34" charset="0"/>
                <a:ea typeface="宋体" panose="02010600030101010101" pitchFamily="2" charset="-122"/>
              </a:defRPr>
            </a:lvl2pPr>
            <a:lvl3pPr marL="1143000" indent="-228600">
              <a:defRPr kumimoji="1" sz="2800">
                <a:solidFill>
                  <a:schemeClr val="tx1"/>
                </a:solidFill>
                <a:latin typeface="Arial" panose="020B0604020202020204" pitchFamily="34" charset="0"/>
                <a:ea typeface="宋体" panose="02010600030101010101" pitchFamily="2" charset="-122"/>
              </a:defRPr>
            </a:lvl3pPr>
            <a:lvl4pPr marL="1600200" indent="-228600">
              <a:defRPr kumimoji="1" sz="2800">
                <a:solidFill>
                  <a:schemeClr val="tx1"/>
                </a:solidFill>
                <a:latin typeface="Arial" panose="020B0604020202020204" pitchFamily="34" charset="0"/>
                <a:ea typeface="宋体" panose="02010600030101010101" pitchFamily="2" charset="-122"/>
              </a:defRPr>
            </a:lvl4pPr>
            <a:lvl5pPr marL="2057400" indent="-228600">
              <a:defRPr kumimoji="1" sz="28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9pPr>
          </a:lstStyle>
          <a:p>
            <a:pPr eaLnBrk="1" hangingPunct="1">
              <a:spcBef>
                <a:spcPct val="20000"/>
              </a:spcBef>
              <a:defRPr/>
            </a:pPr>
            <a:r>
              <a:rPr kumimoji="0" lang="zh-CN" altLang="en-US" sz="2400" b="1">
                <a:ea typeface="黑体" panose="02010609060101010101" pitchFamily="49" charset="-122"/>
              </a:rPr>
              <a:t>（</a:t>
            </a:r>
            <a:r>
              <a:rPr kumimoji="0" lang="en-US" altLang="zh-CN" sz="2400" b="1">
                <a:ea typeface="黑体" panose="02010609060101010101" pitchFamily="49" charset="-122"/>
              </a:rPr>
              <a:t>III</a:t>
            </a:r>
            <a:r>
              <a:rPr kumimoji="0" lang="zh-CN" altLang="en-US" sz="2400" b="1">
                <a:ea typeface="黑体" panose="02010609060101010101" pitchFamily="49" charset="-122"/>
              </a:rPr>
              <a:t>）</a:t>
            </a:r>
            <a:r>
              <a:rPr kumimoji="0" lang="en-US" altLang="zh-CN" sz="2400" b="1"/>
              <a:t>20</a:t>
            </a:r>
            <a:r>
              <a:rPr kumimoji="0" lang="en-US" altLang="zh-CN" sz="2400" b="1">
                <a:ea typeface="黑体" panose="02010609060101010101" pitchFamily="49" charset="-122"/>
              </a:rPr>
              <a:t>18</a:t>
            </a:r>
            <a:r>
              <a:rPr kumimoji="0" lang="en-US" altLang="zh-CN" sz="2400" b="1"/>
              <a:t> </a:t>
            </a:r>
            <a:r>
              <a:rPr kumimoji="0" lang="en-US" altLang="zh-CN" sz="2400" b="1">
                <a:ea typeface="黑体" panose="02010609060101010101" pitchFamily="49" charset="-122"/>
              </a:rPr>
              <a:t>– </a:t>
            </a:r>
            <a:r>
              <a:rPr kumimoji="0" lang="en-US" altLang="en-US" sz="2400" b="1">
                <a:ea typeface="黑体" panose="02010609060101010101" pitchFamily="49" charset="-122"/>
              </a:rPr>
              <a:t>QCD相变临界点及相边界的寻找</a:t>
            </a:r>
            <a:endParaRPr kumimoji="0" lang="en-US" altLang="zh-CN" sz="2400" b="1">
              <a:ea typeface="黑体" panose="02010609060101010101" pitchFamily="49" charset="-122"/>
            </a:endParaRPr>
          </a:p>
          <a:p>
            <a:pPr eaLnBrk="1" hangingPunct="1">
              <a:spcBef>
                <a:spcPct val="20000"/>
              </a:spcBef>
              <a:defRPr/>
            </a:pPr>
            <a:r>
              <a:rPr kumimoji="0" lang="zh-CN" altLang="en-US" sz="2000" b="1">
                <a:ea typeface="黑体" panose="02010609060101010101" pitchFamily="49" charset="-122"/>
              </a:rPr>
              <a:t> </a:t>
            </a:r>
            <a:r>
              <a:rPr kumimoji="0" lang="zh-CN" altLang="zh-CN" sz="2000" b="1">
                <a:ea typeface="黑体" panose="02010609060101010101" pitchFamily="49" charset="-122"/>
              </a:rPr>
              <a:t>1</a:t>
            </a:r>
            <a:r>
              <a:rPr kumimoji="0" lang="zh-CN" altLang="en-US" sz="2000" b="1">
                <a:ea typeface="黑体" panose="02010609060101010101" pitchFamily="49" charset="-122"/>
              </a:rPr>
              <a:t>）</a:t>
            </a:r>
            <a:r>
              <a:rPr kumimoji="0" lang="en-US" altLang="ja-JP" sz="2000" b="1"/>
              <a:t>RHIC BES-II: focus at √</a:t>
            </a:r>
            <a:r>
              <a:rPr kumimoji="0" lang="en-US" altLang="ja-JP" sz="2000" b="1" i="1"/>
              <a:t>s</a:t>
            </a:r>
            <a:r>
              <a:rPr kumimoji="0" lang="en-US" altLang="ja-JP" sz="2000" b="1" i="1" baseline="-25000"/>
              <a:t>NN</a:t>
            </a:r>
            <a:r>
              <a:rPr kumimoji="0" lang="en-US" altLang="ja-JP" sz="2000" b="1" i="1"/>
              <a:t> ≤ 20 </a:t>
            </a:r>
            <a:r>
              <a:rPr kumimoji="0" lang="en-US" altLang="ja-JP" sz="2000" b="1"/>
              <a:t>GeV region</a:t>
            </a:r>
          </a:p>
          <a:p>
            <a:pPr eaLnBrk="1" hangingPunct="1">
              <a:spcBef>
                <a:spcPct val="20000"/>
              </a:spcBef>
              <a:defRPr/>
            </a:pPr>
            <a:r>
              <a:rPr kumimoji="0" lang="en-US" altLang="zh-CN" sz="2000" b="1"/>
              <a:t>2</a:t>
            </a:r>
            <a:r>
              <a:rPr kumimoji="0" lang="zh-CN" altLang="en-US" sz="2000" b="1"/>
              <a:t>）</a:t>
            </a:r>
            <a:r>
              <a:rPr kumimoji="0" lang="en-US" altLang="zh-CN" sz="2000" b="1">
                <a:cs typeface="Arial" panose="020B0604020202020204" pitchFamily="34" charset="0"/>
              </a:rPr>
              <a:t>FAIR CBM </a:t>
            </a:r>
            <a:r>
              <a:rPr kumimoji="0" lang="en-US" altLang="zh-CN" sz="2000" b="1">
                <a:latin typeface="宋体" panose="02010600030101010101" pitchFamily="2" charset="-122"/>
              </a:rPr>
              <a:t>(</a:t>
            </a:r>
            <a:r>
              <a:rPr kumimoji="0" lang="en-US" altLang="zh-CN" sz="2000" b="1">
                <a:solidFill>
                  <a:srgbClr val="000000"/>
                </a:solidFill>
                <a:latin typeface="宋体" panose="02010600030101010101" pitchFamily="2" charset="-122"/>
              </a:rPr>
              <a:t>√s</a:t>
            </a:r>
            <a:r>
              <a:rPr kumimoji="0" lang="en-US" altLang="zh-CN" sz="2000" b="1" baseline="-25000">
                <a:solidFill>
                  <a:srgbClr val="000000"/>
                </a:solidFill>
                <a:latin typeface="宋体" panose="02010600030101010101" pitchFamily="2" charset="-122"/>
              </a:rPr>
              <a:t>NN </a:t>
            </a:r>
            <a:r>
              <a:rPr kumimoji="0" lang="zh-CN" altLang="en-US" sz="2000" b="1">
                <a:solidFill>
                  <a:srgbClr val="000000"/>
                </a:solidFill>
                <a:latin typeface="宋体" panose="02010600030101010101" pitchFamily="2" charset="-122"/>
              </a:rPr>
              <a:t>≤</a:t>
            </a:r>
            <a:r>
              <a:rPr kumimoji="0" lang="zh-CN" altLang="ja-JP" sz="2000" b="1">
                <a:solidFill>
                  <a:srgbClr val="000000"/>
                </a:solidFill>
                <a:latin typeface="宋体" panose="02010600030101010101" pitchFamily="2" charset="-122"/>
              </a:rPr>
              <a:t>1</a:t>
            </a:r>
            <a:r>
              <a:rPr kumimoji="0" lang="en-US" altLang="zh-CN" sz="2000" b="1">
                <a:solidFill>
                  <a:srgbClr val="000000"/>
                </a:solidFill>
                <a:latin typeface="宋体" panose="02010600030101010101" pitchFamily="2" charset="-122"/>
              </a:rPr>
              <a:t>2 GeV,</a:t>
            </a:r>
            <a:r>
              <a:rPr kumimoji="0" lang="zh-CN" altLang="en-US" sz="2000" b="1">
                <a:solidFill>
                  <a:srgbClr val="000000"/>
                </a:solidFill>
                <a:latin typeface="宋体" panose="02010600030101010101" pitchFamily="2" charset="-122"/>
              </a:rPr>
              <a:t>μ</a:t>
            </a:r>
            <a:r>
              <a:rPr kumimoji="0" lang="en-US" altLang="zh-CN" sz="2000" b="1" baseline="-25000">
                <a:solidFill>
                  <a:srgbClr val="000000"/>
                </a:solidFill>
                <a:latin typeface="宋体" panose="02010600030101010101" pitchFamily="2" charset="-122"/>
              </a:rPr>
              <a:t>B</a:t>
            </a:r>
            <a:r>
              <a:rPr kumimoji="0" lang="en-US" altLang="zh-CN" sz="2000" b="1">
                <a:solidFill>
                  <a:srgbClr val="000000"/>
                </a:solidFill>
                <a:latin typeface="宋体" panose="02010600030101010101" pitchFamily="2" charset="-122"/>
              </a:rPr>
              <a:t>≥300 MeV</a:t>
            </a:r>
            <a:r>
              <a:rPr kumimoji="0" lang="en-US" altLang="zh-CN" sz="2000" b="1">
                <a:latin typeface="宋体" panose="02010600030101010101" pitchFamily="2" charset="-122"/>
              </a:rPr>
              <a:t>)</a:t>
            </a:r>
            <a:endParaRPr kumimoji="0" lang="en-US" altLang="zh-CN" sz="2000" b="1">
              <a:solidFill>
                <a:srgbClr val="000000"/>
              </a:solidFill>
              <a:latin typeface="宋体" panose="02010600030101010101" pitchFamily="2" charset="-122"/>
            </a:endParaRPr>
          </a:p>
          <a:p>
            <a:pPr eaLnBrk="1" hangingPunct="1">
              <a:spcBef>
                <a:spcPct val="20000"/>
              </a:spcBef>
              <a:defRPr/>
            </a:pPr>
            <a:r>
              <a:rPr kumimoji="0" lang="zh-CN" altLang="en-US" sz="2000" b="1">
                <a:solidFill>
                  <a:srgbClr val="000000"/>
                </a:solidFill>
                <a:latin typeface="宋体" panose="02010600030101010101" pitchFamily="2" charset="-122"/>
              </a:rPr>
              <a:t>  最新高科技加速器群</a:t>
            </a:r>
            <a:r>
              <a:rPr kumimoji="0" lang="en-US" altLang="zh-CN" sz="2000" b="1">
                <a:solidFill>
                  <a:srgbClr val="000000"/>
                </a:solidFill>
                <a:latin typeface="宋体" panose="02010600030101010101" pitchFamily="2" charset="-122"/>
              </a:rPr>
              <a:t>(FAIR)</a:t>
            </a:r>
            <a:r>
              <a:rPr kumimoji="0" lang="zh-CN" altLang="en-US" sz="2000" b="1">
                <a:solidFill>
                  <a:srgbClr val="000000"/>
                </a:solidFill>
                <a:latin typeface="宋体" panose="02010600030101010101" pitchFamily="2" charset="-122"/>
              </a:rPr>
              <a:t>，第四代固定靶实验</a:t>
            </a:r>
            <a:r>
              <a:rPr kumimoji="0" lang="en-US" altLang="zh-CN" sz="2000" b="1">
                <a:solidFill>
                  <a:srgbClr val="000000"/>
                </a:solidFill>
                <a:latin typeface="宋体" panose="02010600030101010101" pitchFamily="2" charset="-122"/>
              </a:rPr>
              <a:t>(CBM)</a:t>
            </a:r>
            <a:r>
              <a:rPr kumimoji="0" lang="zh-CN" altLang="en-US" sz="2000" b="1">
                <a:solidFill>
                  <a:srgbClr val="000000"/>
                </a:solidFill>
                <a:latin typeface="宋体" panose="02010600030101010101" pitchFamily="2" charset="-122"/>
              </a:rPr>
              <a:t>，亮度高</a:t>
            </a:r>
            <a:endParaRPr kumimoji="0" lang="en-US" altLang="zh-CN" sz="2000" b="1">
              <a:solidFill>
                <a:srgbClr val="000000"/>
              </a:solidFill>
              <a:latin typeface="宋体" panose="02010600030101010101" pitchFamily="2" charset="-122"/>
            </a:endParaRPr>
          </a:p>
          <a:p>
            <a:pPr eaLnBrk="1" hangingPunct="1">
              <a:spcBef>
                <a:spcPct val="20000"/>
              </a:spcBef>
              <a:buFontTx/>
              <a:buAutoNum type="arabicParenR"/>
              <a:defRPr/>
            </a:pPr>
            <a:endParaRPr kumimoji="0" lang="en-US" altLang="zh-CN" sz="1000">
              <a:solidFill>
                <a:srgbClr val="000000"/>
              </a:solidFill>
              <a:latin typeface="宋体" panose="02010600030101010101" pitchFamily="2" charset="-122"/>
            </a:endParaRPr>
          </a:p>
          <a:p>
            <a:pPr eaLnBrk="1" hangingPunct="1">
              <a:spcBef>
                <a:spcPct val="20000"/>
              </a:spcBef>
              <a:defRPr/>
            </a:pPr>
            <a:r>
              <a:rPr kumimoji="0" lang="zh-CN" altLang="en-US" sz="2000" b="1">
                <a:latin typeface="宋体" panose="02010600030101010101" pitchFamily="2" charset="-122"/>
              </a:rPr>
              <a:t> </a:t>
            </a:r>
            <a:endParaRPr kumimoji="0" lang="en-US" altLang="zh-CN" sz="2000">
              <a:latin typeface="宋体" panose="02010600030101010101" pitchFamily="2" charset="-122"/>
            </a:endParaRPr>
          </a:p>
        </p:txBody>
      </p:sp>
      <p:sp>
        <p:nvSpPr>
          <p:cNvPr id="123909" name="Line 26">
            <a:extLst>
              <a:ext uri="{FF2B5EF4-FFF2-40B4-BE49-F238E27FC236}">
                <a16:creationId xmlns:a16="http://schemas.microsoft.com/office/drawing/2014/main" id="{874147DE-02B4-AB45-9501-85EA17808E35}"/>
              </a:ext>
            </a:extLst>
          </p:cNvPr>
          <p:cNvSpPr>
            <a:spLocks noChangeShapeType="1"/>
          </p:cNvSpPr>
          <p:nvPr/>
        </p:nvSpPr>
        <p:spPr bwMode="auto">
          <a:xfrm flipV="1">
            <a:off x="914400" y="685800"/>
            <a:ext cx="73152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WordArt 2">
            <a:extLst>
              <a:ext uri="{FF2B5EF4-FFF2-40B4-BE49-F238E27FC236}">
                <a16:creationId xmlns:a16="http://schemas.microsoft.com/office/drawing/2014/main" id="{EB3B66B0-AB1A-D349-8638-013FBD36291C}"/>
              </a:ext>
            </a:extLst>
          </p:cNvPr>
          <p:cNvSpPr>
            <a:spLocks noChangeArrowheads="1" noChangeShapeType="1" noTextEdit="1"/>
          </p:cNvSpPr>
          <p:nvPr/>
        </p:nvSpPr>
        <p:spPr bwMode="auto">
          <a:xfrm>
            <a:off x="3124200" y="2133600"/>
            <a:ext cx="2276475" cy="2438400"/>
          </a:xfrm>
          <a:prstGeom prst="rect">
            <a:avLst/>
          </a:prstGeom>
        </p:spPr>
        <p:txBody>
          <a:bodyPr wrap="none" fromWordArt="1">
            <a:prstTxWarp prst="textCascadeUp">
              <a:avLst>
                <a:gd name="adj" fmla="val 44444"/>
              </a:avLst>
            </a:prstTxWarp>
            <a:scene3d>
              <a:camera prst="legacyPerspectiveFront">
                <a:rot lat="20519976" lon="1080000" rev="0"/>
              </a:camera>
              <a:lightRig rig="legacyHarsh2" dir="b"/>
            </a:scene3d>
            <a:sp3d extrusionH="430200" prstMaterial="legacyMatte">
              <a:extrusionClr>
                <a:srgbClr val="FF6600"/>
              </a:extrusionClr>
              <a:contourClr>
                <a:srgbClr val="FFE701"/>
              </a:contourClr>
            </a:sp3d>
          </a:bodyPr>
          <a:lstStyle/>
          <a:p>
            <a:pPr algn="ctr"/>
            <a:r>
              <a:rPr lang="en" altLang="zh-CN" sz="3600" kern="10">
                <a:ln w="9525">
                  <a:round/>
                  <a:headEnd/>
                  <a:tailEnd/>
                </a:ln>
                <a:gradFill rotWithShape="1">
                  <a:gsLst>
                    <a:gs pos="0">
                      <a:srgbClr val="FFE701"/>
                    </a:gs>
                    <a:gs pos="100000">
                      <a:srgbClr val="FE3E02"/>
                    </a:gs>
                  </a:gsLst>
                  <a:lin ang="5400000" scaled="1"/>
                </a:gradFill>
                <a:latin typeface="宋体" panose="02010600030101010101" pitchFamily="2" charset="-122"/>
              </a:rPr>
              <a:t>Thanks!</a:t>
            </a:r>
            <a:endParaRPr lang="zh-CN" altLang="en-US" sz="3600" kern="10">
              <a:ln w="9525">
                <a:round/>
                <a:headEnd/>
                <a:tailEnd/>
              </a:ln>
              <a:gradFill rotWithShape="1">
                <a:gsLst>
                  <a:gs pos="0">
                    <a:srgbClr val="FFE701"/>
                  </a:gs>
                  <a:gs pos="100000">
                    <a:srgbClr val="FE3E02"/>
                  </a:gs>
                </a:gsLst>
                <a:lin ang="5400000" scaled="1"/>
              </a:gradFill>
              <a:latin typeface="宋体" panose="02010600030101010101" pitchFamily="2" charset="-122"/>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5E3EBA92-2AE9-E344-846F-086C6C8B77CD}"/>
                  </a:ext>
                </a:extLst>
              </p:cNvPr>
              <p:cNvSpPr txBox="1"/>
              <p:nvPr/>
            </p:nvSpPr>
            <p:spPr>
              <a:xfrm>
                <a:off x="609600" y="1124744"/>
                <a:ext cx="4849404" cy="10455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latin typeface="Cambria Math" panose="02040503050406030204" pitchFamily="18" charset="0"/>
                        </a:rPr>
                        <m:t>𝑙𝑛𝑍</m:t>
                      </m:r>
                      <m:d>
                        <m:dPr>
                          <m:ctrlPr>
                            <a:rPr kumimoji="1" lang="en-US" altLang="zh-CN" b="0" i="1" smtClean="0">
                              <a:latin typeface="Cambria Math" panose="02040503050406030204" pitchFamily="18" charset="0"/>
                            </a:rPr>
                          </m:ctrlPr>
                        </m:dPr>
                        <m:e>
                          <m:r>
                            <a:rPr kumimoji="1" lang="en-US" altLang="zh-CN" b="0" i="1" smtClean="0">
                              <a:latin typeface="Cambria Math" panose="02040503050406030204" pitchFamily="18" charset="0"/>
                            </a:rPr>
                            <m:t>𝑇</m:t>
                          </m:r>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𝑉</m:t>
                          </m:r>
                          <m:r>
                            <a:rPr kumimoji="1" lang="en-US" altLang="zh-CN" b="0" i="1" smtClean="0">
                              <a:latin typeface="Cambria Math" panose="02040503050406030204" pitchFamily="18" charset="0"/>
                            </a:rPr>
                            <m:t>,</m:t>
                          </m:r>
                          <m:acc>
                            <m:accPr>
                              <m:chr m:val="⃗"/>
                              <m:ctrlPr>
                                <a:rPr kumimoji="1" lang="en-US" altLang="zh-CN" b="0" i="1" smtClean="0">
                                  <a:latin typeface="Cambria Math" panose="02040503050406030204" pitchFamily="18" charset="0"/>
                                </a:rPr>
                              </m:ctrlPr>
                            </m:accPr>
                            <m:e>
                              <m:r>
                                <a:rPr kumimoji="1" lang="en-US" altLang="zh-CN" b="0" i="1" smtClean="0">
                                  <a:latin typeface="Cambria Math" panose="02040503050406030204" pitchFamily="18" charset="0"/>
                                  <a:ea typeface="Cambria Math" panose="02040503050406030204" pitchFamily="18" charset="0"/>
                                </a:rPr>
                                <m:t>𝜇</m:t>
                              </m:r>
                            </m:e>
                          </m:acc>
                        </m:e>
                      </m:d>
                      <m:r>
                        <a:rPr kumimoji="1" lang="en-US" altLang="zh-CN" b="0" i="1" smtClean="0">
                          <a:latin typeface="Cambria Math" panose="02040503050406030204" pitchFamily="18" charset="0"/>
                        </a:rPr>
                        <m:t>=</m:t>
                      </m:r>
                      <m:nary>
                        <m:naryPr>
                          <m:chr m:val="∑"/>
                          <m:supHide m:val="on"/>
                          <m:ctrlPr>
                            <a:rPr kumimoji="1" lang="en-US" altLang="zh-CN" b="0" i="1" smtClean="0">
                              <a:latin typeface="Cambria Math" panose="02040503050406030204" pitchFamily="18" charset="0"/>
                            </a:rPr>
                          </m:ctrlPr>
                        </m:naryPr>
                        <m:sub>
                          <m:r>
                            <m:rPr>
                              <m:brk m:alnAt="7"/>
                            </m:rPr>
                            <a:rPr kumimoji="1" lang="en-US" altLang="zh-CN" b="0" i="1" smtClean="0">
                              <a:latin typeface="Cambria Math" panose="02040503050406030204" pitchFamily="18" charset="0"/>
                            </a:rPr>
                            <m:t>𝑖</m:t>
                          </m:r>
                        </m:sub>
                        <m:sup/>
                        <m:e>
                          <m:r>
                            <a:rPr kumimoji="1" lang="en-US" altLang="zh-CN" i="1">
                              <a:latin typeface="Cambria Math" panose="02040503050406030204" pitchFamily="18" charset="0"/>
                            </a:rPr>
                            <m:t>𝑙𝑛</m:t>
                          </m:r>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𝑍</m:t>
                              </m:r>
                            </m:e>
                            <m:sub>
                              <m:r>
                                <a:rPr kumimoji="1" lang="en-US" altLang="zh-CN" i="1">
                                  <a:latin typeface="Cambria Math" panose="02040503050406030204" pitchFamily="18" charset="0"/>
                                </a:rPr>
                                <m:t>𝑖</m:t>
                              </m:r>
                            </m:sub>
                          </m:sSub>
                          <m:d>
                            <m:dPr>
                              <m:ctrlPr>
                                <a:rPr kumimoji="1" lang="en-US" altLang="zh-CN" i="1">
                                  <a:latin typeface="Cambria Math" panose="02040503050406030204" pitchFamily="18" charset="0"/>
                                </a:rPr>
                              </m:ctrlPr>
                            </m:dPr>
                            <m:e>
                              <m:r>
                                <a:rPr kumimoji="1" lang="en-US" altLang="zh-CN" i="1">
                                  <a:latin typeface="Cambria Math" panose="02040503050406030204" pitchFamily="18" charset="0"/>
                                </a:rPr>
                                <m:t>𝑇</m:t>
                              </m:r>
                              <m:r>
                                <a:rPr kumimoji="1" lang="en-US" altLang="zh-CN" i="1">
                                  <a:latin typeface="Cambria Math" panose="02040503050406030204" pitchFamily="18" charset="0"/>
                                </a:rPr>
                                <m:t>,</m:t>
                              </m:r>
                              <m:r>
                                <a:rPr kumimoji="1" lang="en-US" altLang="zh-CN" i="1">
                                  <a:latin typeface="Cambria Math" panose="02040503050406030204" pitchFamily="18" charset="0"/>
                                </a:rPr>
                                <m:t>𝑉</m:t>
                              </m:r>
                              <m:r>
                                <a:rPr kumimoji="1" lang="en-US" altLang="zh-CN" i="1">
                                  <a:latin typeface="Cambria Math" panose="02040503050406030204" pitchFamily="18" charset="0"/>
                                </a:rPr>
                                <m:t>,</m:t>
                              </m:r>
                              <m:acc>
                                <m:accPr>
                                  <m:chr m:val="⃗"/>
                                  <m:ctrlPr>
                                    <a:rPr kumimoji="1" lang="en-US" altLang="zh-CN" i="1">
                                      <a:latin typeface="Cambria Math" panose="02040503050406030204" pitchFamily="18" charset="0"/>
                                    </a:rPr>
                                  </m:ctrlPr>
                                </m:accPr>
                                <m:e>
                                  <m:r>
                                    <a:rPr kumimoji="1" lang="en-US" altLang="zh-CN" i="1">
                                      <a:latin typeface="Cambria Math" panose="02040503050406030204" pitchFamily="18" charset="0"/>
                                      <a:ea typeface="Cambria Math" panose="02040503050406030204" pitchFamily="18" charset="0"/>
                                    </a:rPr>
                                    <m:t>𝜇</m:t>
                                  </m:r>
                                </m:e>
                              </m:acc>
                            </m:e>
                          </m:d>
                        </m:e>
                      </m:nary>
                    </m:oMath>
                  </m:oMathPara>
                </a14:m>
                <a:endParaRPr kumimoji="1" lang="zh-CN" altLang="en-US" dirty="0"/>
              </a:p>
            </p:txBody>
          </p:sp>
        </mc:Choice>
        <mc:Fallback xmlns="">
          <p:sp>
            <p:nvSpPr>
              <p:cNvPr id="3" name="文本框 2">
                <a:extLst>
                  <a:ext uri="{FF2B5EF4-FFF2-40B4-BE49-F238E27FC236}">
                    <a16:creationId xmlns:a16="http://schemas.microsoft.com/office/drawing/2014/main" id="{5E3EBA92-2AE9-E344-846F-086C6C8B77CD}"/>
                  </a:ext>
                </a:extLst>
              </p:cNvPr>
              <p:cNvSpPr txBox="1">
                <a:spLocks noRot="1" noChangeAspect="1" noMove="1" noResize="1" noEditPoints="1" noAdjustHandles="1" noChangeArrowheads="1" noChangeShapeType="1" noTextEdit="1"/>
              </p:cNvSpPr>
              <p:nvPr/>
            </p:nvSpPr>
            <p:spPr>
              <a:xfrm>
                <a:off x="609600" y="1124744"/>
                <a:ext cx="4849404" cy="1045543"/>
              </a:xfrm>
              <a:prstGeom prst="rect">
                <a:avLst/>
              </a:prstGeom>
              <a:blipFill>
                <a:blip r:embed="rId2"/>
                <a:stretch>
                  <a:fillRect l="-261" t="-145783" b="-20241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18B434EB-0219-7B4D-AA08-0180E0F5FD0C}"/>
                  </a:ext>
                </a:extLst>
              </p:cNvPr>
              <p:cNvSpPr/>
              <p:nvPr/>
            </p:nvSpPr>
            <p:spPr>
              <a:xfrm>
                <a:off x="5847116" y="1268760"/>
                <a:ext cx="2708177" cy="5844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kumimoji="1" lang="en-US" altLang="zh-CN" i="1" smtClean="0">
                              <a:latin typeface="Cambria Math" panose="02040503050406030204" pitchFamily="18" charset="0"/>
                            </a:rPr>
                          </m:ctrlPr>
                        </m:accPr>
                        <m:e>
                          <m:r>
                            <a:rPr kumimoji="1" lang="en-US" altLang="zh-CN" i="1">
                              <a:latin typeface="Cambria Math" panose="02040503050406030204" pitchFamily="18" charset="0"/>
                              <a:ea typeface="Cambria Math" panose="02040503050406030204" pitchFamily="18" charset="0"/>
                            </a:rPr>
                            <m:t>𝜇</m:t>
                          </m:r>
                        </m:e>
                      </m:acc>
                      <m:r>
                        <a:rPr kumimoji="1" lang="en-US" altLang="zh-CN" b="0" i="1" smtClean="0">
                          <a:latin typeface="Cambria Math" panose="02040503050406030204" pitchFamily="18" charset="0"/>
                          <a:ea typeface="Cambria Math" panose="02040503050406030204" pitchFamily="18" charset="0"/>
                        </a:rPr>
                        <m:t>=</m:t>
                      </m:r>
                      <m:d>
                        <m:dPr>
                          <m:ctrlPr>
                            <a:rPr kumimoji="1" lang="en-US" altLang="zh-CN" b="0" i="1" smtClean="0">
                              <a:latin typeface="Cambria Math" panose="02040503050406030204" pitchFamily="18" charset="0"/>
                              <a:ea typeface="Cambria Math" panose="02040503050406030204" pitchFamily="18" charset="0"/>
                            </a:rPr>
                          </m:ctrlPr>
                        </m:dPr>
                        <m:e>
                          <m:sSub>
                            <m:sSubPr>
                              <m:ctrlPr>
                                <a:rPr kumimoji="1" lang="en-US" altLang="zh-CN" b="0" i="1" smtClean="0">
                                  <a:latin typeface="Cambria Math" panose="02040503050406030204" pitchFamily="18" charset="0"/>
                                  <a:ea typeface="Cambria Math" panose="02040503050406030204" pitchFamily="18" charset="0"/>
                                </a:rPr>
                              </m:ctrlPr>
                            </m:sSubPr>
                            <m:e>
                              <m:r>
                                <a:rPr kumimoji="1" lang="en-US" altLang="zh-CN" b="0" i="1" smtClean="0">
                                  <a:latin typeface="Cambria Math" panose="02040503050406030204" pitchFamily="18" charset="0"/>
                                  <a:ea typeface="Cambria Math" panose="02040503050406030204" pitchFamily="18" charset="0"/>
                                </a:rPr>
                                <m:t>𝜇</m:t>
                              </m:r>
                            </m:e>
                            <m:sub>
                              <m:r>
                                <a:rPr kumimoji="1" lang="en-US" altLang="zh-CN" b="0" i="1" smtClean="0">
                                  <a:latin typeface="Cambria Math" panose="02040503050406030204" pitchFamily="18" charset="0"/>
                                  <a:ea typeface="Cambria Math" panose="02040503050406030204" pitchFamily="18" charset="0"/>
                                </a:rPr>
                                <m:t>𝐵</m:t>
                              </m:r>
                            </m:sub>
                          </m:sSub>
                          <m:r>
                            <a:rPr kumimoji="1" lang="en-US" altLang="zh-CN" b="0" i="1" smtClean="0">
                              <a:latin typeface="Cambria Math" panose="02040503050406030204" pitchFamily="18" charset="0"/>
                              <a:ea typeface="Cambria Math" panose="02040503050406030204" pitchFamily="18" charset="0"/>
                            </a:rPr>
                            <m:t>,</m:t>
                          </m:r>
                          <m:sSub>
                            <m:sSubPr>
                              <m:ctrlPr>
                                <a:rPr kumimoji="1" lang="en-US" altLang="zh-CN" b="0" i="1" smtClean="0">
                                  <a:latin typeface="Cambria Math" panose="02040503050406030204" pitchFamily="18" charset="0"/>
                                  <a:ea typeface="Cambria Math" panose="02040503050406030204" pitchFamily="18" charset="0"/>
                                </a:rPr>
                              </m:ctrlPr>
                            </m:sSubPr>
                            <m:e>
                              <m:r>
                                <a:rPr kumimoji="1" lang="en-US" altLang="zh-CN" b="0" i="1" smtClean="0">
                                  <a:latin typeface="Cambria Math" panose="02040503050406030204" pitchFamily="18" charset="0"/>
                                  <a:ea typeface="Cambria Math" panose="02040503050406030204" pitchFamily="18" charset="0"/>
                                </a:rPr>
                                <m:t>𝜇</m:t>
                              </m:r>
                            </m:e>
                            <m:sub>
                              <m:r>
                                <a:rPr kumimoji="1" lang="en-US" altLang="zh-CN" b="0" i="1" smtClean="0">
                                  <a:latin typeface="Cambria Math" panose="02040503050406030204" pitchFamily="18" charset="0"/>
                                  <a:ea typeface="Cambria Math" panose="02040503050406030204" pitchFamily="18" charset="0"/>
                                </a:rPr>
                                <m:t>𝑆</m:t>
                              </m:r>
                            </m:sub>
                          </m:sSub>
                          <m:r>
                            <a:rPr kumimoji="1" lang="en-US" altLang="zh-CN" b="0" i="1" smtClean="0">
                              <a:latin typeface="Cambria Math" panose="02040503050406030204" pitchFamily="18" charset="0"/>
                              <a:ea typeface="Cambria Math" panose="02040503050406030204" pitchFamily="18" charset="0"/>
                            </a:rPr>
                            <m:t>,</m:t>
                          </m:r>
                          <m:sSub>
                            <m:sSubPr>
                              <m:ctrlPr>
                                <a:rPr kumimoji="1" lang="en-US" altLang="zh-CN" b="0" i="1" smtClean="0">
                                  <a:latin typeface="Cambria Math" panose="02040503050406030204" pitchFamily="18" charset="0"/>
                                  <a:ea typeface="Cambria Math" panose="02040503050406030204" pitchFamily="18" charset="0"/>
                                </a:rPr>
                              </m:ctrlPr>
                            </m:sSubPr>
                            <m:e>
                              <m:r>
                                <a:rPr kumimoji="1" lang="en-US" altLang="zh-CN" b="0" i="1" smtClean="0">
                                  <a:latin typeface="Cambria Math" panose="02040503050406030204" pitchFamily="18" charset="0"/>
                                  <a:ea typeface="Cambria Math" panose="02040503050406030204" pitchFamily="18" charset="0"/>
                                </a:rPr>
                                <m:t>𝜇</m:t>
                              </m:r>
                            </m:e>
                            <m:sub>
                              <m:r>
                                <a:rPr kumimoji="1" lang="en-US" altLang="zh-CN" b="0" i="1" smtClean="0">
                                  <a:latin typeface="Cambria Math" panose="02040503050406030204" pitchFamily="18" charset="0"/>
                                  <a:ea typeface="Cambria Math" panose="02040503050406030204" pitchFamily="18" charset="0"/>
                                </a:rPr>
                                <m:t>𝑄</m:t>
                              </m:r>
                            </m:sub>
                          </m:sSub>
                        </m:e>
                      </m:d>
                    </m:oMath>
                  </m:oMathPara>
                </a14:m>
                <a:endParaRPr lang="zh-CN" altLang="en-US" dirty="0"/>
              </a:p>
            </p:txBody>
          </p:sp>
        </mc:Choice>
        <mc:Fallback xmlns="">
          <p:sp>
            <p:nvSpPr>
              <p:cNvPr id="4" name="矩形 3">
                <a:extLst>
                  <a:ext uri="{FF2B5EF4-FFF2-40B4-BE49-F238E27FC236}">
                    <a16:creationId xmlns:a16="http://schemas.microsoft.com/office/drawing/2014/main" id="{18B434EB-0219-7B4D-AA08-0180E0F5FD0C}"/>
                  </a:ext>
                </a:extLst>
              </p:cNvPr>
              <p:cNvSpPr>
                <a:spLocks noRot="1" noChangeAspect="1" noMove="1" noResize="1" noEditPoints="1" noAdjustHandles="1" noChangeArrowheads="1" noChangeShapeType="1" noTextEdit="1"/>
              </p:cNvSpPr>
              <p:nvPr/>
            </p:nvSpPr>
            <p:spPr>
              <a:xfrm>
                <a:off x="5847116" y="1268760"/>
                <a:ext cx="2708177" cy="584455"/>
              </a:xfrm>
              <a:prstGeom prst="rect">
                <a:avLst/>
              </a:prstGeom>
              <a:blipFill>
                <a:blip r:embed="rId3"/>
                <a:stretch>
                  <a:fillRect t="-12766" b="-1063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A3DABD47-854E-7B4B-97DA-D071118F554F}"/>
                  </a:ext>
                </a:extLst>
              </p:cNvPr>
              <p:cNvSpPr/>
              <p:nvPr/>
            </p:nvSpPr>
            <p:spPr>
              <a:xfrm>
                <a:off x="978067" y="2276872"/>
                <a:ext cx="7187865" cy="10246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kumimoji="1" lang="en-US" altLang="zh-CN" i="1" smtClean="0">
                          <a:latin typeface="Cambria Math" panose="02040503050406030204" pitchFamily="18" charset="0"/>
                        </a:rPr>
                        <m:t>𝑙𝑛</m:t>
                      </m:r>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𝑍</m:t>
                          </m:r>
                        </m:e>
                        <m:sub>
                          <m:r>
                            <a:rPr kumimoji="1" lang="en-US" altLang="zh-CN" i="1">
                              <a:latin typeface="Cambria Math" panose="02040503050406030204" pitchFamily="18" charset="0"/>
                            </a:rPr>
                            <m:t>𝑖</m:t>
                          </m:r>
                        </m:sub>
                      </m:sSub>
                      <m:d>
                        <m:dPr>
                          <m:ctrlPr>
                            <a:rPr kumimoji="1" lang="en-US" altLang="zh-CN" i="1">
                              <a:latin typeface="Cambria Math" panose="02040503050406030204" pitchFamily="18" charset="0"/>
                            </a:rPr>
                          </m:ctrlPr>
                        </m:dPr>
                        <m:e>
                          <m:r>
                            <a:rPr kumimoji="1" lang="en-US" altLang="zh-CN" i="1">
                              <a:latin typeface="Cambria Math" panose="02040503050406030204" pitchFamily="18" charset="0"/>
                            </a:rPr>
                            <m:t>𝑇</m:t>
                          </m:r>
                          <m:r>
                            <a:rPr kumimoji="1" lang="en-US" altLang="zh-CN" i="1">
                              <a:latin typeface="Cambria Math" panose="02040503050406030204" pitchFamily="18" charset="0"/>
                            </a:rPr>
                            <m:t>,</m:t>
                          </m:r>
                          <m:r>
                            <a:rPr kumimoji="1" lang="en-US" altLang="zh-CN" i="1">
                              <a:latin typeface="Cambria Math" panose="02040503050406030204" pitchFamily="18" charset="0"/>
                            </a:rPr>
                            <m:t>𝑉</m:t>
                          </m:r>
                          <m:r>
                            <a:rPr kumimoji="1" lang="en-US" altLang="zh-CN" i="1">
                              <a:latin typeface="Cambria Math" panose="02040503050406030204" pitchFamily="18" charset="0"/>
                            </a:rPr>
                            <m:t>,</m:t>
                          </m:r>
                          <m:acc>
                            <m:accPr>
                              <m:chr m:val="⃗"/>
                              <m:ctrlPr>
                                <a:rPr kumimoji="1" lang="en-US" altLang="zh-CN" i="1">
                                  <a:latin typeface="Cambria Math" panose="02040503050406030204" pitchFamily="18" charset="0"/>
                                </a:rPr>
                              </m:ctrlPr>
                            </m:accPr>
                            <m:e>
                              <m:r>
                                <a:rPr kumimoji="1" lang="en-US" altLang="zh-CN" i="1">
                                  <a:latin typeface="Cambria Math" panose="02040503050406030204" pitchFamily="18" charset="0"/>
                                  <a:ea typeface="Cambria Math" panose="02040503050406030204" pitchFamily="18" charset="0"/>
                                </a:rPr>
                                <m:t>𝜇</m:t>
                              </m:r>
                            </m:e>
                          </m:acc>
                        </m:e>
                      </m:d>
                      <m:r>
                        <a:rPr kumimoji="1" lang="en-US" altLang="zh-CN" i="1" smtClean="0">
                          <a:latin typeface="Cambria Math" panose="02040503050406030204" pitchFamily="18" charset="0"/>
                          <a:ea typeface="Cambria Math" panose="02040503050406030204" pitchFamily="18" charset="0"/>
                        </a:rPr>
                        <m:t>=</m:t>
                      </m:r>
                      <m:f>
                        <m:fPr>
                          <m:ctrlPr>
                            <a:rPr kumimoji="1" lang="en-US" altLang="zh-CN" i="1" smtClean="0">
                              <a:latin typeface="Cambria Math" panose="02040503050406030204" pitchFamily="18" charset="0"/>
                              <a:ea typeface="Cambria Math" panose="02040503050406030204" pitchFamily="18" charset="0"/>
                            </a:rPr>
                          </m:ctrlPr>
                        </m:fPr>
                        <m:num>
                          <m:r>
                            <a:rPr kumimoji="1" lang="en-US" altLang="zh-CN" b="0" i="1" smtClean="0">
                              <a:latin typeface="Cambria Math" panose="02040503050406030204" pitchFamily="18" charset="0"/>
                              <a:ea typeface="Cambria Math" panose="02040503050406030204" pitchFamily="18" charset="0"/>
                            </a:rPr>
                            <m:t>𝑉</m:t>
                          </m:r>
                          <m:sSub>
                            <m:sSubPr>
                              <m:ctrlPr>
                                <a:rPr kumimoji="1" lang="en-US" altLang="zh-CN" b="0" i="1" smtClean="0">
                                  <a:latin typeface="Cambria Math" panose="02040503050406030204" pitchFamily="18" charset="0"/>
                                  <a:ea typeface="Cambria Math" panose="02040503050406030204" pitchFamily="18" charset="0"/>
                                </a:rPr>
                              </m:ctrlPr>
                            </m:sSubPr>
                            <m:e>
                              <m:r>
                                <a:rPr kumimoji="1" lang="en-US" altLang="zh-CN" b="0" i="1" smtClean="0">
                                  <a:latin typeface="Cambria Math" panose="02040503050406030204" pitchFamily="18" charset="0"/>
                                  <a:ea typeface="Cambria Math" panose="02040503050406030204" pitchFamily="18" charset="0"/>
                                </a:rPr>
                                <m:t>𝑔</m:t>
                              </m:r>
                            </m:e>
                            <m:sub>
                              <m:r>
                                <a:rPr kumimoji="1" lang="en-US" altLang="zh-CN" b="0" i="1" smtClean="0">
                                  <a:latin typeface="Cambria Math" panose="02040503050406030204" pitchFamily="18" charset="0"/>
                                  <a:ea typeface="Cambria Math" panose="02040503050406030204" pitchFamily="18" charset="0"/>
                                </a:rPr>
                                <m:t>𝑖</m:t>
                              </m:r>
                            </m:sub>
                          </m:sSub>
                        </m:num>
                        <m:den>
                          <m:r>
                            <a:rPr kumimoji="1" lang="en-US" altLang="zh-CN" b="0" i="1" smtClean="0">
                              <a:latin typeface="Cambria Math" panose="02040503050406030204" pitchFamily="18" charset="0"/>
                              <a:ea typeface="Cambria Math" panose="02040503050406030204" pitchFamily="18" charset="0"/>
                            </a:rPr>
                            <m:t>2</m:t>
                          </m:r>
                          <m:sSup>
                            <m:sSupPr>
                              <m:ctrlPr>
                                <a:rPr kumimoji="1" lang="en-US" altLang="zh-CN" b="0" i="1" smtClean="0">
                                  <a:latin typeface="Cambria Math" panose="02040503050406030204" pitchFamily="18" charset="0"/>
                                  <a:ea typeface="Cambria Math" panose="02040503050406030204" pitchFamily="18" charset="0"/>
                                </a:rPr>
                              </m:ctrlPr>
                            </m:sSupPr>
                            <m:e>
                              <m:r>
                                <a:rPr kumimoji="1" lang="en-US" altLang="zh-CN" b="0" i="1" smtClean="0">
                                  <a:latin typeface="Cambria Math" panose="02040503050406030204" pitchFamily="18" charset="0"/>
                                  <a:ea typeface="Cambria Math" panose="02040503050406030204" pitchFamily="18" charset="0"/>
                                </a:rPr>
                                <m:t>𝜋</m:t>
                              </m:r>
                            </m:e>
                            <m:sup>
                              <m:r>
                                <a:rPr kumimoji="1" lang="en-US" altLang="zh-CN" b="0" i="1" smtClean="0">
                                  <a:latin typeface="Cambria Math" panose="02040503050406030204" pitchFamily="18" charset="0"/>
                                  <a:ea typeface="Cambria Math" panose="02040503050406030204" pitchFamily="18" charset="0"/>
                                </a:rPr>
                                <m:t>2</m:t>
                              </m:r>
                            </m:sup>
                          </m:sSup>
                        </m:den>
                      </m:f>
                      <m:nary>
                        <m:naryPr>
                          <m:ctrlPr>
                            <a:rPr kumimoji="1" lang="en-US" altLang="zh-CN" i="1" smtClean="0">
                              <a:latin typeface="Cambria Math" panose="02040503050406030204" pitchFamily="18" charset="0"/>
                              <a:ea typeface="Cambria Math" panose="02040503050406030204" pitchFamily="18" charset="0"/>
                            </a:rPr>
                          </m:ctrlPr>
                        </m:naryPr>
                        <m:sub>
                          <m:r>
                            <m:rPr>
                              <m:brk m:alnAt="23"/>
                            </m:rPr>
                            <a:rPr kumimoji="1" lang="en-US" altLang="zh-CN" b="0" i="1" smtClean="0">
                              <a:latin typeface="Cambria Math" panose="02040503050406030204" pitchFamily="18" charset="0"/>
                              <a:ea typeface="Cambria Math" panose="02040503050406030204" pitchFamily="18" charset="0"/>
                            </a:rPr>
                            <m:t>0</m:t>
                          </m:r>
                        </m:sub>
                        <m:sup>
                          <m:r>
                            <a:rPr kumimoji="1" lang="en-US" altLang="zh-CN" i="1" smtClean="0">
                              <a:latin typeface="Cambria Math" panose="02040503050406030204" pitchFamily="18" charset="0"/>
                              <a:ea typeface="Cambria Math" panose="02040503050406030204" pitchFamily="18" charset="0"/>
                            </a:rPr>
                            <m:t>∞</m:t>
                          </m:r>
                        </m:sup>
                        <m:e>
                          <m:r>
                            <a:rPr kumimoji="1" lang="en-US" altLang="zh-CN" i="1" smtClean="0">
                              <a:latin typeface="Cambria Math" panose="02040503050406030204" pitchFamily="18" charset="0"/>
                              <a:ea typeface="Cambria Math" panose="02040503050406030204" pitchFamily="18" charset="0"/>
                            </a:rPr>
                            <m:t>±</m:t>
                          </m:r>
                          <m:sSup>
                            <m:sSupPr>
                              <m:ctrlPr>
                                <a:rPr kumimoji="1" lang="en-US" altLang="zh-CN" i="1" smtClean="0">
                                  <a:latin typeface="Cambria Math" panose="02040503050406030204" pitchFamily="18" charset="0"/>
                                  <a:ea typeface="Cambria Math" panose="02040503050406030204" pitchFamily="18" charset="0"/>
                                </a:rPr>
                              </m:ctrlPr>
                            </m:sSupPr>
                            <m:e>
                              <m:r>
                                <a:rPr kumimoji="1" lang="en-US" altLang="zh-CN" b="0" i="1" smtClean="0">
                                  <a:latin typeface="Cambria Math" panose="02040503050406030204" pitchFamily="18" charset="0"/>
                                  <a:ea typeface="Cambria Math" panose="02040503050406030204" pitchFamily="18" charset="0"/>
                                </a:rPr>
                                <m:t>𝑝</m:t>
                              </m:r>
                            </m:e>
                            <m:sup>
                              <m:r>
                                <a:rPr kumimoji="1" lang="en-US" altLang="zh-CN" b="0" i="1" smtClean="0">
                                  <a:latin typeface="Cambria Math" panose="02040503050406030204" pitchFamily="18" charset="0"/>
                                  <a:ea typeface="Cambria Math" panose="02040503050406030204" pitchFamily="18" charset="0"/>
                                </a:rPr>
                                <m:t>2</m:t>
                              </m:r>
                            </m:sup>
                          </m:sSup>
                          <m:r>
                            <a:rPr kumimoji="1" lang="en-US" altLang="zh-CN" b="0" i="1" smtClean="0">
                              <a:latin typeface="Cambria Math" panose="02040503050406030204" pitchFamily="18" charset="0"/>
                              <a:ea typeface="Cambria Math" panose="02040503050406030204" pitchFamily="18" charset="0"/>
                            </a:rPr>
                            <m:t>𝑑𝑝𝑙𝑛</m:t>
                          </m:r>
                          <m:d>
                            <m:dPr>
                              <m:begChr m:val="["/>
                              <m:endChr m:val="]"/>
                              <m:ctrlPr>
                                <a:rPr kumimoji="1" lang="en-US" altLang="zh-CN" b="0" i="1" smtClean="0">
                                  <a:latin typeface="Cambria Math" panose="02040503050406030204" pitchFamily="18" charset="0"/>
                                  <a:ea typeface="Cambria Math" panose="02040503050406030204" pitchFamily="18" charset="0"/>
                                </a:rPr>
                              </m:ctrlPr>
                            </m:dPr>
                            <m:e>
                              <m:r>
                                <a:rPr kumimoji="1" lang="en-US" altLang="zh-CN" b="0" i="1" smtClean="0">
                                  <a:latin typeface="Cambria Math" panose="02040503050406030204" pitchFamily="18" charset="0"/>
                                  <a:ea typeface="Cambria Math" panose="02040503050406030204" pitchFamily="18" charset="0"/>
                                </a:rPr>
                                <m:t>1±</m:t>
                              </m:r>
                              <m:sSub>
                                <m:sSubPr>
                                  <m:ctrlPr>
                                    <a:rPr kumimoji="1" lang="en-US" altLang="zh-CN" b="0" i="1" smtClean="0">
                                      <a:latin typeface="Cambria Math" panose="02040503050406030204" pitchFamily="18" charset="0"/>
                                      <a:ea typeface="Cambria Math" panose="02040503050406030204" pitchFamily="18" charset="0"/>
                                    </a:rPr>
                                  </m:ctrlPr>
                                </m:sSubPr>
                                <m:e>
                                  <m:r>
                                    <a:rPr kumimoji="1" lang="en-US" altLang="zh-CN" b="0" i="1" smtClean="0">
                                      <a:latin typeface="Cambria Math" panose="02040503050406030204" pitchFamily="18" charset="0"/>
                                      <a:ea typeface="Cambria Math" panose="02040503050406030204" pitchFamily="18" charset="0"/>
                                    </a:rPr>
                                    <m:t>𝜆</m:t>
                                  </m:r>
                                </m:e>
                                <m:sub>
                                  <m:r>
                                    <a:rPr kumimoji="1" lang="en-US" altLang="zh-CN" b="0" i="1" smtClean="0">
                                      <a:latin typeface="Cambria Math" panose="02040503050406030204" pitchFamily="18" charset="0"/>
                                      <a:ea typeface="Cambria Math" panose="02040503050406030204" pitchFamily="18" charset="0"/>
                                    </a:rPr>
                                    <m:t>𝑖</m:t>
                                  </m:r>
                                </m:sub>
                              </m:sSub>
                              <m:sSup>
                                <m:sSupPr>
                                  <m:ctrlPr>
                                    <a:rPr kumimoji="1" lang="en-US" altLang="zh-CN" b="0" i="1" smtClean="0">
                                      <a:latin typeface="Cambria Math" panose="02040503050406030204" pitchFamily="18" charset="0"/>
                                      <a:ea typeface="Cambria Math" panose="02040503050406030204" pitchFamily="18" charset="0"/>
                                    </a:rPr>
                                  </m:ctrlPr>
                                </m:sSupPr>
                                <m:e>
                                  <m:r>
                                    <a:rPr kumimoji="1" lang="en-US" altLang="zh-CN" b="0" i="1" smtClean="0">
                                      <a:latin typeface="Cambria Math" panose="02040503050406030204" pitchFamily="18" charset="0"/>
                                      <a:ea typeface="Cambria Math" panose="02040503050406030204" pitchFamily="18" charset="0"/>
                                    </a:rPr>
                                    <m:t>𝑒</m:t>
                                  </m:r>
                                </m:e>
                                <m:sup>
                                  <m:r>
                                    <a:rPr kumimoji="1" lang="en-US" altLang="zh-CN" b="0" i="1" smtClean="0">
                                      <a:latin typeface="Cambria Math" panose="02040503050406030204" pitchFamily="18" charset="0"/>
                                      <a:ea typeface="Cambria Math" panose="02040503050406030204" pitchFamily="18" charset="0"/>
                                    </a:rPr>
                                    <m:t>−</m:t>
                                  </m:r>
                                  <m:r>
                                    <a:rPr kumimoji="1" lang="en-US" altLang="zh-CN" b="0" i="1" smtClean="0">
                                      <a:latin typeface="Cambria Math" panose="02040503050406030204" pitchFamily="18" charset="0"/>
                                      <a:ea typeface="Cambria Math" panose="02040503050406030204" pitchFamily="18" charset="0"/>
                                    </a:rPr>
                                    <m:t>𝛽</m:t>
                                  </m:r>
                                  <m:sSub>
                                    <m:sSubPr>
                                      <m:ctrlPr>
                                        <a:rPr kumimoji="1" lang="en-US" altLang="zh-CN" b="0" i="1" smtClean="0">
                                          <a:latin typeface="Cambria Math" panose="02040503050406030204" pitchFamily="18" charset="0"/>
                                          <a:ea typeface="Cambria Math" panose="02040503050406030204" pitchFamily="18" charset="0"/>
                                        </a:rPr>
                                      </m:ctrlPr>
                                    </m:sSubPr>
                                    <m:e>
                                      <m:r>
                                        <a:rPr kumimoji="1" lang="en-US" altLang="zh-CN" b="0" i="1" smtClean="0">
                                          <a:latin typeface="Cambria Math" panose="02040503050406030204" pitchFamily="18" charset="0"/>
                                          <a:ea typeface="Cambria Math" panose="02040503050406030204" pitchFamily="18" charset="0"/>
                                        </a:rPr>
                                        <m:t>𝜀</m:t>
                                      </m:r>
                                    </m:e>
                                    <m:sub>
                                      <m:r>
                                        <a:rPr kumimoji="1" lang="en-US" altLang="zh-CN" b="0" i="1" smtClean="0">
                                          <a:latin typeface="Cambria Math" panose="02040503050406030204" pitchFamily="18" charset="0"/>
                                          <a:ea typeface="Cambria Math" panose="02040503050406030204" pitchFamily="18" charset="0"/>
                                        </a:rPr>
                                        <m:t>𝑖</m:t>
                                      </m:r>
                                    </m:sub>
                                  </m:sSub>
                                </m:sup>
                              </m:sSup>
                            </m:e>
                          </m:d>
                        </m:e>
                      </m:nary>
                    </m:oMath>
                  </m:oMathPara>
                </a14:m>
                <a:endParaRPr lang="zh-CN" altLang="en-US" dirty="0"/>
              </a:p>
            </p:txBody>
          </p:sp>
        </mc:Choice>
        <mc:Fallback xmlns="">
          <p:sp>
            <p:nvSpPr>
              <p:cNvPr id="5" name="矩形 4">
                <a:extLst>
                  <a:ext uri="{FF2B5EF4-FFF2-40B4-BE49-F238E27FC236}">
                    <a16:creationId xmlns:a16="http://schemas.microsoft.com/office/drawing/2014/main" id="{A3DABD47-854E-7B4B-97DA-D071118F554F}"/>
                  </a:ext>
                </a:extLst>
              </p:cNvPr>
              <p:cNvSpPr>
                <a:spLocks noRot="1" noChangeAspect="1" noMove="1" noResize="1" noEditPoints="1" noAdjustHandles="1" noChangeArrowheads="1" noChangeShapeType="1" noTextEdit="1"/>
              </p:cNvSpPr>
              <p:nvPr/>
            </p:nvSpPr>
            <p:spPr>
              <a:xfrm>
                <a:off x="978067" y="2276872"/>
                <a:ext cx="7187865" cy="1024639"/>
              </a:xfrm>
              <a:prstGeom prst="rect">
                <a:avLst/>
              </a:prstGeom>
              <a:blipFill>
                <a:blip r:embed="rId4"/>
                <a:stretch>
                  <a:fillRect t="-169512" b="-24512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16058C1D-91A4-8141-A7A6-1E986C606774}"/>
                  </a:ext>
                </a:extLst>
              </p:cNvPr>
              <p:cNvSpPr txBox="1"/>
              <p:nvPr/>
            </p:nvSpPr>
            <p:spPr>
              <a:xfrm>
                <a:off x="1979712" y="4407469"/>
                <a:ext cx="5701048" cy="8267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i="1" smtClean="0">
                              <a:latin typeface="Cambria Math" panose="02040503050406030204" pitchFamily="18" charset="0"/>
                              <a:ea typeface="Cambria Math" panose="02040503050406030204" pitchFamily="18" charset="0"/>
                            </a:rPr>
                            <m:t>𝜆</m:t>
                          </m:r>
                        </m:e>
                        <m:sub>
                          <m:r>
                            <a:rPr kumimoji="1" lang="en-US" altLang="zh-CN" b="0" i="1" smtClean="0">
                              <a:latin typeface="Cambria Math" panose="02040503050406030204" pitchFamily="18" charset="0"/>
                            </a:rPr>
                            <m:t>𝑖</m:t>
                          </m:r>
                        </m:sub>
                      </m:sSub>
                      <m:d>
                        <m:dPr>
                          <m:ctrlPr>
                            <a:rPr kumimoji="1" lang="en-US" altLang="zh-CN" i="1">
                              <a:latin typeface="Cambria Math" panose="02040503050406030204" pitchFamily="18" charset="0"/>
                            </a:rPr>
                          </m:ctrlPr>
                        </m:dPr>
                        <m:e>
                          <m:r>
                            <a:rPr kumimoji="1" lang="en-US" altLang="zh-CN" i="1">
                              <a:latin typeface="Cambria Math" panose="02040503050406030204" pitchFamily="18" charset="0"/>
                            </a:rPr>
                            <m:t>𝑇</m:t>
                          </m:r>
                          <m:r>
                            <a:rPr kumimoji="1" lang="en-US" altLang="zh-CN" i="1">
                              <a:latin typeface="Cambria Math" panose="02040503050406030204" pitchFamily="18" charset="0"/>
                            </a:rPr>
                            <m:t>, </m:t>
                          </m:r>
                          <m:acc>
                            <m:accPr>
                              <m:chr m:val="⃗"/>
                              <m:ctrlPr>
                                <a:rPr kumimoji="1" lang="en-US" altLang="zh-CN" i="1">
                                  <a:latin typeface="Cambria Math" panose="02040503050406030204" pitchFamily="18" charset="0"/>
                                </a:rPr>
                              </m:ctrlPr>
                            </m:accPr>
                            <m:e>
                              <m:r>
                                <a:rPr kumimoji="1" lang="en-US" altLang="zh-CN" i="1">
                                  <a:latin typeface="Cambria Math" panose="02040503050406030204" pitchFamily="18" charset="0"/>
                                  <a:ea typeface="Cambria Math" panose="02040503050406030204" pitchFamily="18" charset="0"/>
                                </a:rPr>
                                <m:t>𝜇</m:t>
                              </m:r>
                            </m:e>
                          </m:acc>
                        </m:e>
                      </m:d>
                      <m:r>
                        <a:rPr kumimoji="1" lang="en-US" altLang="zh-CN" b="0" i="1" smtClean="0">
                          <a:latin typeface="Cambria Math" panose="02040503050406030204" pitchFamily="18" charset="0"/>
                          <a:ea typeface="Cambria Math" panose="02040503050406030204" pitchFamily="18" charset="0"/>
                        </a:rPr>
                        <m:t>=</m:t>
                      </m:r>
                      <m:r>
                        <a:rPr kumimoji="1" lang="en-US" altLang="zh-CN" b="0" i="1" smtClean="0">
                          <a:latin typeface="Cambria Math" panose="02040503050406030204" pitchFamily="18" charset="0"/>
                          <a:ea typeface="Cambria Math" panose="02040503050406030204" pitchFamily="18" charset="0"/>
                        </a:rPr>
                        <m:t>𝑒𝑥𝑝</m:t>
                      </m:r>
                      <m:d>
                        <m:dPr>
                          <m:ctrlPr>
                            <a:rPr kumimoji="1" lang="en-US" altLang="zh-CN" b="0" i="1" smtClean="0">
                              <a:latin typeface="Cambria Math" panose="02040503050406030204" pitchFamily="18" charset="0"/>
                              <a:ea typeface="Cambria Math" panose="02040503050406030204" pitchFamily="18" charset="0"/>
                            </a:rPr>
                          </m:ctrlPr>
                        </m:dPr>
                        <m:e>
                          <m:f>
                            <m:fPr>
                              <m:ctrlPr>
                                <a:rPr kumimoji="1" lang="en-US" altLang="zh-CN" b="0" i="1" smtClean="0">
                                  <a:latin typeface="Cambria Math" panose="02040503050406030204" pitchFamily="18" charset="0"/>
                                  <a:ea typeface="Cambria Math" panose="02040503050406030204" pitchFamily="18" charset="0"/>
                                </a:rPr>
                              </m:ctrlPr>
                            </m:fPr>
                            <m:num>
                              <m:sSub>
                                <m:sSubPr>
                                  <m:ctrlPr>
                                    <a:rPr kumimoji="1" lang="en-US" altLang="zh-CN" b="0" i="1" smtClean="0">
                                      <a:latin typeface="Cambria Math" panose="02040503050406030204" pitchFamily="18" charset="0"/>
                                      <a:ea typeface="Cambria Math" panose="02040503050406030204" pitchFamily="18" charset="0"/>
                                    </a:rPr>
                                  </m:ctrlPr>
                                </m:sSubPr>
                                <m:e>
                                  <m:r>
                                    <a:rPr kumimoji="1" lang="en-US" altLang="zh-CN" b="0" i="1" smtClean="0">
                                      <a:latin typeface="Cambria Math" panose="02040503050406030204" pitchFamily="18" charset="0"/>
                                      <a:ea typeface="Cambria Math" panose="02040503050406030204" pitchFamily="18" charset="0"/>
                                    </a:rPr>
                                    <m:t>𝐵</m:t>
                                  </m:r>
                                </m:e>
                                <m:sub>
                                  <m:r>
                                    <a:rPr kumimoji="1" lang="en-US" altLang="zh-CN" b="0" i="1" smtClean="0">
                                      <a:latin typeface="Cambria Math" panose="02040503050406030204" pitchFamily="18" charset="0"/>
                                      <a:ea typeface="Cambria Math" panose="02040503050406030204" pitchFamily="18" charset="0"/>
                                    </a:rPr>
                                    <m:t>𝑖</m:t>
                                  </m:r>
                                </m:sub>
                              </m:sSub>
                              <m:sSub>
                                <m:sSubPr>
                                  <m:ctrlPr>
                                    <a:rPr kumimoji="1" lang="en-US" altLang="zh-CN" b="0" i="1" smtClean="0">
                                      <a:latin typeface="Cambria Math" panose="02040503050406030204" pitchFamily="18" charset="0"/>
                                      <a:ea typeface="Cambria Math" panose="02040503050406030204" pitchFamily="18" charset="0"/>
                                    </a:rPr>
                                  </m:ctrlPr>
                                </m:sSubPr>
                                <m:e>
                                  <m:r>
                                    <a:rPr kumimoji="1" lang="en-US" altLang="zh-CN" b="0" i="1" smtClean="0">
                                      <a:latin typeface="Cambria Math" panose="02040503050406030204" pitchFamily="18" charset="0"/>
                                      <a:ea typeface="Cambria Math" panose="02040503050406030204" pitchFamily="18" charset="0"/>
                                    </a:rPr>
                                    <m:t>𝜇</m:t>
                                  </m:r>
                                </m:e>
                                <m:sub>
                                  <m:r>
                                    <a:rPr kumimoji="1" lang="en-US" altLang="zh-CN" b="0" i="1" smtClean="0">
                                      <a:latin typeface="Cambria Math" panose="02040503050406030204" pitchFamily="18" charset="0"/>
                                      <a:ea typeface="Cambria Math" panose="02040503050406030204" pitchFamily="18" charset="0"/>
                                    </a:rPr>
                                    <m:t>𝐵</m:t>
                                  </m:r>
                                </m:sub>
                              </m:sSub>
                              <m:r>
                                <a:rPr kumimoji="1" lang="en-US" altLang="zh-CN" b="0" i="1" smtClean="0">
                                  <a:latin typeface="Cambria Math" panose="02040503050406030204" pitchFamily="18" charset="0"/>
                                  <a:ea typeface="Cambria Math" panose="02040503050406030204" pitchFamily="18" charset="0"/>
                                </a:rPr>
                                <m:t>+</m:t>
                              </m:r>
                              <m:sSub>
                                <m:sSubPr>
                                  <m:ctrlPr>
                                    <a:rPr kumimoji="1" lang="en-US" altLang="zh-CN" b="0" i="1" smtClean="0">
                                      <a:latin typeface="Cambria Math" panose="02040503050406030204" pitchFamily="18" charset="0"/>
                                      <a:ea typeface="Cambria Math" panose="02040503050406030204" pitchFamily="18" charset="0"/>
                                    </a:rPr>
                                  </m:ctrlPr>
                                </m:sSubPr>
                                <m:e>
                                  <m:r>
                                    <a:rPr kumimoji="1" lang="en-US" altLang="zh-CN" b="0" i="1" smtClean="0">
                                      <a:latin typeface="Cambria Math" panose="02040503050406030204" pitchFamily="18" charset="0"/>
                                      <a:ea typeface="Cambria Math" panose="02040503050406030204" pitchFamily="18" charset="0"/>
                                    </a:rPr>
                                    <m:t>𝑆</m:t>
                                  </m:r>
                                </m:e>
                                <m:sub>
                                  <m:r>
                                    <a:rPr kumimoji="1" lang="en-US" altLang="zh-CN" b="0" i="1" smtClean="0">
                                      <a:latin typeface="Cambria Math" panose="02040503050406030204" pitchFamily="18" charset="0"/>
                                      <a:ea typeface="Cambria Math" panose="02040503050406030204" pitchFamily="18" charset="0"/>
                                    </a:rPr>
                                    <m:t>𝑖</m:t>
                                  </m:r>
                                </m:sub>
                              </m:sSub>
                              <m:sSub>
                                <m:sSubPr>
                                  <m:ctrlPr>
                                    <a:rPr kumimoji="1" lang="en-US" altLang="zh-CN" b="0" i="1" smtClean="0">
                                      <a:latin typeface="Cambria Math" panose="02040503050406030204" pitchFamily="18" charset="0"/>
                                      <a:ea typeface="Cambria Math" panose="02040503050406030204" pitchFamily="18" charset="0"/>
                                    </a:rPr>
                                  </m:ctrlPr>
                                </m:sSubPr>
                                <m:e>
                                  <m:r>
                                    <a:rPr kumimoji="1" lang="en-US" altLang="zh-CN" b="0" i="1" smtClean="0">
                                      <a:latin typeface="Cambria Math" panose="02040503050406030204" pitchFamily="18" charset="0"/>
                                      <a:ea typeface="Cambria Math" panose="02040503050406030204" pitchFamily="18" charset="0"/>
                                    </a:rPr>
                                    <m:t>𝜇</m:t>
                                  </m:r>
                                </m:e>
                                <m:sub>
                                  <m:r>
                                    <a:rPr kumimoji="1" lang="en-US" altLang="zh-CN" b="0" i="1" smtClean="0">
                                      <a:latin typeface="Cambria Math" panose="02040503050406030204" pitchFamily="18" charset="0"/>
                                      <a:ea typeface="Cambria Math" panose="02040503050406030204" pitchFamily="18" charset="0"/>
                                    </a:rPr>
                                    <m:t>𝑆</m:t>
                                  </m:r>
                                </m:sub>
                              </m:sSub>
                              <m:r>
                                <a:rPr kumimoji="1" lang="en-US" altLang="zh-CN" b="0" i="1" smtClean="0">
                                  <a:latin typeface="Cambria Math" panose="02040503050406030204" pitchFamily="18" charset="0"/>
                                  <a:ea typeface="Cambria Math" panose="02040503050406030204" pitchFamily="18" charset="0"/>
                                </a:rPr>
                                <m:t>+</m:t>
                              </m:r>
                              <m:sSub>
                                <m:sSubPr>
                                  <m:ctrlPr>
                                    <a:rPr kumimoji="1" lang="en-US" altLang="zh-CN" b="0" i="1" smtClean="0">
                                      <a:latin typeface="Cambria Math" panose="02040503050406030204" pitchFamily="18" charset="0"/>
                                      <a:ea typeface="Cambria Math" panose="02040503050406030204" pitchFamily="18" charset="0"/>
                                    </a:rPr>
                                  </m:ctrlPr>
                                </m:sSubPr>
                                <m:e>
                                  <m:r>
                                    <a:rPr kumimoji="1" lang="en-US" altLang="zh-CN" b="0" i="1" smtClean="0">
                                      <a:latin typeface="Cambria Math" panose="02040503050406030204" pitchFamily="18" charset="0"/>
                                      <a:ea typeface="Cambria Math" panose="02040503050406030204" pitchFamily="18" charset="0"/>
                                    </a:rPr>
                                    <m:t>𝑄</m:t>
                                  </m:r>
                                </m:e>
                                <m:sub>
                                  <m:r>
                                    <a:rPr kumimoji="1" lang="en-US" altLang="zh-CN" b="0" i="1" smtClean="0">
                                      <a:latin typeface="Cambria Math" panose="02040503050406030204" pitchFamily="18" charset="0"/>
                                      <a:ea typeface="Cambria Math" panose="02040503050406030204" pitchFamily="18" charset="0"/>
                                    </a:rPr>
                                    <m:t>𝑖</m:t>
                                  </m:r>
                                </m:sub>
                              </m:sSub>
                              <m:sSub>
                                <m:sSubPr>
                                  <m:ctrlPr>
                                    <a:rPr kumimoji="1" lang="en-US" altLang="zh-CN" b="0" i="1" smtClean="0">
                                      <a:latin typeface="Cambria Math" panose="02040503050406030204" pitchFamily="18" charset="0"/>
                                      <a:ea typeface="Cambria Math" panose="02040503050406030204" pitchFamily="18" charset="0"/>
                                    </a:rPr>
                                  </m:ctrlPr>
                                </m:sSubPr>
                                <m:e>
                                  <m:r>
                                    <a:rPr kumimoji="1" lang="en-US" altLang="zh-CN" b="0" i="1" smtClean="0">
                                      <a:latin typeface="Cambria Math" panose="02040503050406030204" pitchFamily="18" charset="0"/>
                                      <a:ea typeface="Cambria Math" panose="02040503050406030204" pitchFamily="18" charset="0"/>
                                    </a:rPr>
                                    <m:t>𝜇</m:t>
                                  </m:r>
                                </m:e>
                                <m:sub>
                                  <m:r>
                                    <a:rPr kumimoji="1" lang="en-US" altLang="zh-CN" b="0" i="1" smtClean="0">
                                      <a:latin typeface="Cambria Math" panose="02040503050406030204" pitchFamily="18" charset="0"/>
                                      <a:ea typeface="Cambria Math" panose="02040503050406030204" pitchFamily="18" charset="0"/>
                                    </a:rPr>
                                    <m:t>𝑄</m:t>
                                  </m:r>
                                </m:sub>
                              </m:sSub>
                            </m:num>
                            <m:den>
                              <m:r>
                                <a:rPr kumimoji="1" lang="en-US" altLang="zh-CN" b="0" i="1" smtClean="0">
                                  <a:latin typeface="Cambria Math" panose="02040503050406030204" pitchFamily="18" charset="0"/>
                                  <a:ea typeface="Cambria Math" panose="02040503050406030204" pitchFamily="18" charset="0"/>
                                </a:rPr>
                                <m:t>𝑇</m:t>
                              </m:r>
                            </m:den>
                          </m:f>
                        </m:e>
                      </m:d>
                    </m:oMath>
                  </m:oMathPara>
                </a14:m>
                <a:endParaRPr kumimoji="1" lang="zh-CN" altLang="en-US" dirty="0"/>
              </a:p>
            </p:txBody>
          </p:sp>
        </mc:Choice>
        <mc:Fallback xmlns="">
          <p:sp>
            <p:nvSpPr>
              <p:cNvPr id="6" name="文本框 5">
                <a:extLst>
                  <a:ext uri="{FF2B5EF4-FFF2-40B4-BE49-F238E27FC236}">
                    <a16:creationId xmlns:a16="http://schemas.microsoft.com/office/drawing/2014/main" id="{16058C1D-91A4-8141-A7A6-1E986C606774}"/>
                  </a:ext>
                </a:extLst>
              </p:cNvPr>
              <p:cNvSpPr txBox="1">
                <a:spLocks noRot="1" noChangeAspect="1" noMove="1" noResize="1" noEditPoints="1" noAdjustHandles="1" noChangeArrowheads="1" noChangeShapeType="1" noTextEdit="1"/>
              </p:cNvSpPr>
              <p:nvPr/>
            </p:nvSpPr>
            <p:spPr>
              <a:xfrm>
                <a:off x="1979712" y="4407469"/>
                <a:ext cx="5701048" cy="826765"/>
              </a:xfrm>
              <a:prstGeom prst="rect">
                <a:avLst/>
              </a:prstGeom>
              <a:blipFill>
                <a:blip r:embed="rId5"/>
                <a:stretch>
                  <a:fillRect l="-1114" t="-3030" b="-1212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8754894D-351D-724F-A6B9-6739E4004ED7}"/>
                  </a:ext>
                </a:extLst>
              </p:cNvPr>
              <p:cNvSpPr txBox="1"/>
              <p:nvPr/>
            </p:nvSpPr>
            <p:spPr>
              <a:xfrm>
                <a:off x="467544" y="3492776"/>
                <a:ext cx="5202386" cy="523220"/>
              </a:xfrm>
              <a:prstGeom prst="rect">
                <a:avLst/>
              </a:prstGeom>
              <a:noFill/>
            </p:spPr>
            <p:txBody>
              <a:bodyPr wrap="none" rtlCol="0">
                <a:spAutoFit/>
              </a:bodyPr>
              <a:lstStyle/>
              <a:p>
                <a:r>
                  <a:rPr kumimoji="1" lang="en-US" altLang="zh-CN" dirty="0"/>
                  <a:t>Spin-isospin</a:t>
                </a:r>
                <a:r>
                  <a:rPr kumimoji="1" lang="zh-CN" altLang="en-US" dirty="0"/>
                  <a:t> </a:t>
                </a:r>
                <a:r>
                  <a:rPr kumimoji="1" lang="en-US" altLang="zh-CN" dirty="0"/>
                  <a:t>factor</a:t>
                </a:r>
                <a:r>
                  <a:rPr kumimoji="1" lang="zh-CN" altLang="en-US" dirty="0"/>
                  <a:t> </a:t>
                </a:r>
                <a14:m>
                  <m:oMath xmlns:m="http://schemas.openxmlformats.org/officeDocument/2006/math">
                    <m:sSub>
                      <m:sSubPr>
                        <m:ctrlPr>
                          <a:rPr kumimoji="1" lang="en-US" altLang="zh-CN" i="1">
                            <a:latin typeface="Cambria Math" panose="02040503050406030204" pitchFamily="18" charset="0"/>
                            <a:ea typeface="Cambria Math" panose="02040503050406030204" pitchFamily="18" charset="0"/>
                          </a:rPr>
                        </m:ctrlPr>
                      </m:sSubPr>
                      <m:e>
                        <m:r>
                          <a:rPr kumimoji="1" lang="en-US" altLang="zh-CN" i="1">
                            <a:latin typeface="Cambria Math" panose="02040503050406030204" pitchFamily="18" charset="0"/>
                            <a:ea typeface="Cambria Math" panose="02040503050406030204" pitchFamily="18" charset="0"/>
                          </a:rPr>
                          <m:t>𝑔</m:t>
                        </m:r>
                      </m:e>
                      <m:sub>
                        <m:r>
                          <a:rPr kumimoji="1" lang="en-US" altLang="zh-CN" i="1">
                            <a:latin typeface="Cambria Math" panose="02040503050406030204" pitchFamily="18" charset="0"/>
                            <a:ea typeface="Cambria Math" panose="02040503050406030204" pitchFamily="18" charset="0"/>
                          </a:rPr>
                          <m:t>𝑖</m:t>
                        </m:r>
                      </m:sub>
                    </m:sSub>
                  </m:oMath>
                </a14:m>
                <a:r>
                  <a:rPr kumimoji="1" lang="zh-CN" altLang="en-US" dirty="0"/>
                  <a:t> </a:t>
                </a:r>
                <a:r>
                  <a:rPr kumimoji="1" lang="en-US" altLang="zh-CN" dirty="0"/>
                  <a:t>,</a:t>
                </a:r>
                <a:r>
                  <a:rPr kumimoji="1" lang="zh-CN" altLang="en-US" dirty="0"/>
                  <a:t>  </a:t>
                </a:r>
                <a:r>
                  <a:rPr kumimoji="1" lang="en-US" altLang="zh-CN" dirty="0"/>
                  <a:t>fugacity</a:t>
                </a:r>
                <a:endParaRPr kumimoji="1" lang="zh-CN" altLang="en-US" dirty="0"/>
              </a:p>
            </p:txBody>
          </p:sp>
        </mc:Choice>
        <mc:Fallback xmlns="">
          <p:sp>
            <p:nvSpPr>
              <p:cNvPr id="7" name="文本框 6">
                <a:extLst>
                  <a:ext uri="{FF2B5EF4-FFF2-40B4-BE49-F238E27FC236}">
                    <a16:creationId xmlns:a16="http://schemas.microsoft.com/office/drawing/2014/main" id="{8754894D-351D-724F-A6B9-6739E4004ED7}"/>
                  </a:ext>
                </a:extLst>
              </p:cNvPr>
              <p:cNvSpPr txBox="1">
                <a:spLocks noRot="1" noChangeAspect="1" noMove="1" noResize="1" noEditPoints="1" noAdjustHandles="1" noChangeArrowheads="1" noChangeShapeType="1" noTextEdit="1"/>
              </p:cNvSpPr>
              <p:nvPr/>
            </p:nvSpPr>
            <p:spPr>
              <a:xfrm>
                <a:off x="467544" y="3492776"/>
                <a:ext cx="5202386" cy="523220"/>
              </a:xfrm>
              <a:prstGeom prst="rect">
                <a:avLst/>
              </a:prstGeom>
              <a:blipFill>
                <a:blip r:embed="rId6"/>
                <a:stretch>
                  <a:fillRect l="-2433" t="-14286" r="-1460" b="-28571"/>
                </a:stretch>
              </a:blipFill>
            </p:spPr>
            <p:txBody>
              <a:bodyPr/>
              <a:lstStyle/>
              <a:p>
                <a:r>
                  <a:rPr lang="zh-CN" altLang="en-US">
                    <a:noFill/>
                  </a:rPr>
                  <a:t> </a:t>
                </a:r>
              </a:p>
            </p:txBody>
          </p:sp>
        </mc:Fallback>
      </mc:AlternateContent>
      <p:sp>
        <p:nvSpPr>
          <p:cNvPr id="9" name="矩形 8">
            <a:extLst>
              <a:ext uri="{FF2B5EF4-FFF2-40B4-BE49-F238E27FC236}">
                <a16:creationId xmlns:a16="http://schemas.microsoft.com/office/drawing/2014/main" id="{9BA9E75B-426F-1548-8D5F-98A723C4A6AF}"/>
              </a:ext>
            </a:extLst>
          </p:cNvPr>
          <p:cNvSpPr/>
          <p:nvPr/>
        </p:nvSpPr>
        <p:spPr>
          <a:xfrm>
            <a:off x="2735599" y="230956"/>
            <a:ext cx="3672800" cy="646331"/>
          </a:xfrm>
          <a:prstGeom prst="rect">
            <a:avLst/>
          </a:prstGeom>
        </p:spPr>
        <p:txBody>
          <a:bodyPr wrap="none">
            <a:spAutoFit/>
          </a:bodyPr>
          <a:lstStyle/>
          <a:p>
            <a:r>
              <a:rPr lang="en" altLang="zh-CN" sz="3600" dirty="0"/>
              <a:t>Statistical Model </a:t>
            </a:r>
            <a:endParaRPr lang="zh-CN" altLang="en-US" sz="3600" dirty="0"/>
          </a:p>
        </p:txBody>
      </p:sp>
    </p:spTree>
    <p:extLst>
      <p:ext uri="{BB962C8B-B14F-4D97-AF65-F5344CB8AC3E}">
        <p14:creationId xmlns:p14="http://schemas.microsoft.com/office/powerpoint/2010/main" val="36827686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2700"/>
            <a:ext cx="8382000" cy="488950"/>
          </a:xfrm>
        </p:spPr>
        <p:txBody>
          <a:bodyPr>
            <a:noAutofit/>
          </a:bodyPr>
          <a:lstStyle/>
          <a:p>
            <a:r>
              <a:rPr lang="en-US" sz="3600" dirty="0"/>
              <a:t>Higher Moments of Net-Q, -K, -</a:t>
            </a:r>
            <a:r>
              <a:rPr lang="en-US" sz="3600" dirty="0" err="1"/>
              <a:t>p</a:t>
            </a:r>
            <a:endParaRPr lang="en-US" sz="3600" dirty="0"/>
          </a:p>
        </p:txBody>
      </p:sp>
      <p:pic>
        <p:nvPicPr>
          <p:cNvPr id="4" name="Picture 3" descr="plot15_netqkp_oct2015.pdf"/>
          <p:cNvPicPr>
            <a:picLocks noChangeAspect="1"/>
          </p:cNvPicPr>
          <p:nvPr/>
        </p:nvPicPr>
        <p:blipFill>
          <a:blip r:embed="rId3"/>
          <a:srcRect t="2721" r="1123"/>
          <a:stretch>
            <a:fillRect/>
          </a:stretch>
        </p:blipFill>
        <p:spPr>
          <a:xfrm>
            <a:off x="2577" y="968578"/>
            <a:ext cx="6012153" cy="4184259"/>
          </a:xfrm>
          <a:prstGeom prst="rect">
            <a:avLst/>
          </a:prstGeom>
        </p:spPr>
      </p:pic>
      <p:sp>
        <p:nvSpPr>
          <p:cNvPr id="5" name="TextBox 4"/>
          <p:cNvSpPr txBox="1"/>
          <p:nvPr/>
        </p:nvSpPr>
        <p:spPr>
          <a:xfrm>
            <a:off x="271803" y="5369859"/>
            <a:ext cx="8458200" cy="1015663"/>
          </a:xfrm>
          <a:prstGeom prst="rect">
            <a:avLst/>
          </a:prstGeom>
          <a:noFill/>
        </p:spPr>
        <p:txBody>
          <a:bodyPr wrap="square" rtlCol="0">
            <a:spAutoFit/>
          </a:bodyPr>
          <a:lstStyle/>
          <a:p>
            <a:pPr marL="342900" indent="-342900">
              <a:buAutoNum type="arabicParenR"/>
            </a:pPr>
            <a:r>
              <a:rPr lang="en-US" sz="2000" dirty="0">
                <a:latin typeface="Arial"/>
                <a:cs typeface="Arial"/>
              </a:rPr>
              <a:t>The results of net-Q and net-Kaon show flat energy dependence.</a:t>
            </a:r>
          </a:p>
          <a:p>
            <a:pPr marL="342900" indent="-342900">
              <a:buAutoNum type="arabicParenR"/>
            </a:pPr>
            <a:r>
              <a:rPr lang="en-US" sz="2000" dirty="0">
                <a:latin typeface="Arial"/>
                <a:cs typeface="Arial"/>
              </a:rPr>
              <a:t>Net-p shows </a:t>
            </a:r>
            <a:r>
              <a:rPr lang="en-US" sz="2000" b="1" dirty="0">
                <a:solidFill>
                  <a:srgbClr val="800000"/>
                </a:solidFill>
                <a:latin typeface="Arial"/>
                <a:cs typeface="Arial"/>
              </a:rPr>
              <a:t>non-monotonic energy dependence </a:t>
            </a:r>
            <a:r>
              <a:rPr lang="en-US" sz="2000" dirty="0">
                <a:latin typeface="Arial"/>
                <a:cs typeface="Arial"/>
              </a:rPr>
              <a:t>in the most central Au+Au collisions starting at </a:t>
            </a:r>
            <a:r>
              <a:rPr lang="en-US" sz="2000" b="1" dirty="0">
                <a:latin typeface="Arial"/>
                <a:cs typeface="Arial"/>
              </a:rPr>
              <a:t>√</a:t>
            </a:r>
            <a:r>
              <a:rPr lang="en-US" sz="2000" b="1" dirty="0" err="1">
                <a:latin typeface="Arial"/>
                <a:cs typeface="Arial"/>
              </a:rPr>
              <a:t>s</a:t>
            </a:r>
            <a:r>
              <a:rPr lang="en-US" sz="2000" b="1" baseline="-25000" dirty="0" err="1">
                <a:latin typeface="Arial"/>
                <a:cs typeface="Arial"/>
              </a:rPr>
              <a:t>NN</a:t>
            </a:r>
            <a:r>
              <a:rPr lang="en-US" sz="2000" b="1" dirty="0">
                <a:latin typeface="Arial"/>
                <a:cs typeface="Arial"/>
              </a:rPr>
              <a:t> </a:t>
            </a:r>
            <a:r>
              <a:rPr lang="en-US" sz="2000" dirty="0">
                <a:latin typeface="Arial"/>
                <a:cs typeface="Arial"/>
              </a:rPr>
              <a:t>&lt; 27 GeV!</a:t>
            </a:r>
          </a:p>
        </p:txBody>
      </p:sp>
      <p:graphicFrame>
        <p:nvGraphicFramePr>
          <p:cNvPr id="7" name="Object 6"/>
          <p:cNvGraphicFramePr>
            <a:graphicFrameLocks noChangeAspect="1"/>
          </p:cNvGraphicFramePr>
          <p:nvPr>
            <p:extLst>
              <p:ext uri="{D42A27DB-BD31-4B8C-83A1-F6EECF244321}">
                <p14:modId xmlns:p14="http://schemas.microsoft.com/office/powerpoint/2010/main" val="2300145106"/>
              </p:ext>
            </p:extLst>
          </p:nvPr>
        </p:nvGraphicFramePr>
        <p:xfrm>
          <a:off x="6516216" y="850056"/>
          <a:ext cx="1843732" cy="1297201"/>
        </p:xfrm>
        <a:graphic>
          <a:graphicData uri="http://schemas.openxmlformats.org/presentationml/2006/ole">
            <mc:AlternateContent xmlns:mc="http://schemas.openxmlformats.org/markup-compatibility/2006">
              <mc:Choice xmlns:v="urn:schemas-microsoft-com:vml" Requires="v">
                <p:oleObj spid="_x0000_s287904" name="Equation" r:id="rId4" imgW="965200" imgH="647700" progId="Equation.3">
                  <p:embed/>
                </p:oleObj>
              </mc:Choice>
              <mc:Fallback>
                <p:oleObj name="Equation" r:id="rId4" imgW="965200" imgH="647700" progId="Equation.3">
                  <p:embed/>
                  <p:pic>
                    <p:nvPicPr>
                      <p:cNvPr id="7"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216" y="850056"/>
                        <a:ext cx="1843732" cy="1297201"/>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9" name="TextBox 8"/>
          <p:cNvSpPr txBox="1"/>
          <p:nvPr/>
        </p:nvSpPr>
        <p:spPr>
          <a:xfrm>
            <a:off x="6300192" y="2195347"/>
            <a:ext cx="2366353" cy="769441"/>
          </a:xfrm>
          <a:prstGeom prst="rect">
            <a:avLst/>
          </a:prstGeom>
          <a:noFill/>
        </p:spPr>
        <p:txBody>
          <a:bodyPr wrap="none" rtlCol="0">
            <a:spAutoFit/>
          </a:bodyPr>
          <a:lstStyle/>
          <a:p>
            <a:r>
              <a:rPr lang="en-US" sz="2000" dirty="0">
                <a:latin typeface="Arial"/>
                <a:cs typeface="Arial"/>
              </a:rPr>
              <a:t>In STAR:</a:t>
            </a:r>
          </a:p>
          <a:p>
            <a:r>
              <a:rPr lang="en-US" sz="2000" dirty="0" err="1">
                <a:latin typeface="Arial"/>
                <a:cs typeface="Arial"/>
              </a:rPr>
              <a:t>σ</a:t>
            </a:r>
            <a:r>
              <a:rPr lang="en-US" sz="2000" dirty="0">
                <a:latin typeface="Arial"/>
                <a:cs typeface="Arial"/>
              </a:rPr>
              <a:t>(Q) &gt; σ(K) &gt; </a:t>
            </a:r>
            <a:r>
              <a:rPr lang="en-US" sz="2000" dirty="0" err="1">
                <a:latin typeface="Arial"/>
                <a:cs typeface="Arial"/>
              </a:rPr>
              <a:t>σ</a:t>
            </a:r>
            <a:r>
              <a:rPr lang="en-US" sz="2000" dirty="0">
                <a:latin typeface="Arial"/>
                <a:cs typeface="Arial"/>
              </a:rPr>
              <a:t>(p</a:t>
            </a:r>
            <a:r>
              <a:rPr lang="en-US" sz="2400" dirty="0">
                <a:latin typeface="Arial"/>
                <a:cs typeface="Arial"/>
              </a:rPr>
              <a:t>) </a:t>
            </a:r>
          </a:p>
        </p:txBody>
      </p:sp>
      <p:sp>
        <p:nvSpPr>
          <p:cNvPr id="10" name="Line 26"/>
          <p:cNvSpPr>
            <a:spLocks noChangeShapeType="1"/>
          </p:cNvSpPr>
          <p:nvPr/>
        </p:nvSpPr>
        <p:spPr bwMode="auto">
          <a:xfrm flipV="1">
            <a:off x="395288" y="647700"/>
            <a:ext cx="8353425" cy="0"/>
          </a:xfrm>
          <a:prstGeom prst="line">
            <a:avLst/>
          </a:prstGeom>
          <a:noFill/>
          <a:ln w="44450">
            <a:solidFill>
              <a:srgbClr val="FF6600"/>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11" name="Rectangle 6">
            <a:extLst>
              <a:ext uri="{FF2B5EF4-FFF2-40B4-BE49-F238E27FC236}">
                <a16:creationId xmlns:a16="http://schemas.microsoft.com/office/drawing/2014/main" id="{322B1FDF-C6FF-194B-8208-670E2EF89642}"/>
              </a:ext>
            </a:extLst>
          </p:cNvPr>
          <p:cNvSpPr>
            <a:spLocks noChangeArrowheads="1"/>
          </p:cNvSpPr>
          <p:nvPr/>
        </p:nvSpPr>
        <p:spPr bwMode="auto">
          <a:xfrm>
            <a:off x="6300192" y="3169252"/>
            <a:ext cx="23622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kumimoji="1" lang="zh-CN" altLang="en-US" sz="1400" dirty="0">
                <a:solidFill>
                  <a:srgbClr val="808080"/>
                </a:solidFill>
                <a:cs typeface="Arial" panose="020B0604020202020204" pitchFamily="34" charset="0"/>
              </a:rPr>
              <a:t>特邀综述文章</a:t>
            </a:r>
            <a:r>
              <a:rPr kumimoji="1" lang="en-US" altLang="zh-CN" sz="1400" dirty="0">
                <a:solidFill>
                  <a:srgbClr val="808080"/>
                </a:solidFill>
                <a:cs typeface="Arial" panose="020B0604020202020204" pitchFamily="34" charset="0"/>
              </a:rPr>
              <a:t>:</a:t>
            </a:r>
          </a:p>
          <a:p>
            <a:pPr eaLnBrk="1" hangingPunct="1"/>
            <a:r>
              <a:rPr kumimoji="1" lang="zh-CN" altLang="en-US" sz="1400" dirty="0">
                <a:solidFill>
                  <a:srgbClr val="808080"/>
                </a:solidFill>
                <a:cs typeface="Arial" panose="020B0604020202020204" pitchFamily="34" charset="0"/>
              </a:rPr>
              <a:t>罗晓峰 </a:t>
            </a:r>
            <a:r>
              <a:rPr kumimoji="1" lang="en-US" altLang="zh-CN" sz="1400" dirty="0">
                <a:solidFill>
                  <a:srgbClr val="808080"/>
                </a:solidFill>
                <a:cs typeface="Arial" panose="020B0604020202020204" pitchFamily="34" charset="0"/>
              </a:rPr>
              <a:t>and</a:t>
            </a:r>
            <a:r>
              <a:rPr kumimoji="1" lang="zh-CN" altLang="en-US" sz="1400" dirty="0">
                <a:solidFill>
                  <a:srgbClr val="808080"/>
                </a:solidFill>
                <a:cs typeface="Arial" panose="020B0604020202020204" pitchFamily="34" charset="0"/>
              </a:rPr>
              <a:t> 许怒</a:t>
            </a:r>
            <a:r>
              <a:rPr kumimoji="1" lang="en-US" altLang="zh-CN" sz="1400" dirty="0">
                <a:solidFill>
                  <a:srgbClr val="808080"/>
                </a:solidFill>
                <a:cs typeface="Arial" panose="020B0604020202020204" pitchFamily="34" charset="0"/>
              </a:rPr>
              <a:t>,</a:t>
            </a:r>
            <a:r>
              <a:rPr kumimoji="1" lang="zh-CN" altLang="en-US" sz="1400" dirty="0">
                <a:solidFill>
                  <a:srgbClr val="808080"/>
                </a:solidFill>
                <a:cs typeface="Arial" panose="020B0604020202020204" pitchFamily="34" charset="0"/>
              </a:rPr>
              <a:t> </a:t>
            </a:r>
            <a:r>
              <a:rPr kumimoji="1" lang="en-US" altLang="zh-CN" sz="1400" dirty="0" err="1">
                <a:solidFill>
                  <a:srgbClr val="808080"/>
                </a:solidFill>
                <a:cs typeface="Arial" panose="020B0604020202020204" pitchFamily="34" charset="0"/>
              </a:rPr>
              <a:t>Nucl</a:t>
            </a:r>
            <a:r>
              <a:rPr kumimoji="1" lang="en-US" altLang="zh-CN" sz="1400" dirty="0">
                <a:solidFill>
                  <a:srgbClr val="808080"/>
                </a:solidFill>
                <a:cs typeface="Arial" panose="020B0604020202020204" pitchFamily="34" charset="0"/>
              </a:rPr>
              <a:t>.</a:t>
            </a:r>
            <a:r>
              <a:rPr kumimoji="1" lang="zh-CN" altLang="en-US" sz="1400" dirty="0">
                <a:solidFill>
                  <a:srgbClr val="808080"/>
                </a:solidFill>
                <a:cs typeface="Arial" panose="020B0604020202020204" pitchFamily="34" charset="0"/>
              </a:rPr>
              <a:t> </a:t>
            </a:r>
            <a:r>
              <a:rPr kumimoji="1" lang="en-US" altLang="zh-CN" sz="1400" dirty="0">
                <a:solidFill>
                  <a:srgbClr val="808080"/>
                </a:solidFill>
                <a:cs typeface="Arial" panose="020B0604020202020204" pitchFamily="34" charset="0"/>
              </a:rPr>
              <a:t>Sci.</a:t>
            </a:r>
            <a:r>
              <a:rPr kumimoji="1" lang="zh-CN" altLang="en-US" sz="1400" dirty="0">
                <a:solidFill>
                  <a:srgbClr val="808080"/>
                </a:solidFill>
                <a:cs typeface="Arial" panose="020B0604020202020204" pitchFamily="34" charset="0"/>
              </a:rPr>
              <a:t> </a:t>
            </a:r>
            <a:r>
              <a:rPr kumimoji="1" lang="en-US" altLang="zh-CN" sz="1400" dirty="0">
                <a:solidFill>
                  <a:srgbClr val="808080"/>
                </a:solidFill>
                <a:cs typeface="Arial" panose="020B0604020202020204" pitchFamily="34" charset="0"/>
              </a:rPr>
              <a:t>Tech.</a:t>
            </a:r>
            <a:r>
              <a:rPr kumimoji="1" lang="zh-CN" altLang="en-US" sz="1400" dirty="0">
                <a:solidFill>
                  <a:srgbClr val="808080"/>
                </a:solidFill>
                <a:cs typeface="Arial" panose="020B0604020202020204" pitchFamily="34" charset="0"/>
              </a:rPr>
              <a:t> </a:t>
            </a:r>
            <a:r>
              <a:rPr kumimoji="1" lang="en-US" altLang="zh-CN" sz="1400" dirty="0">
                <a:solidFill>
                  <a:srgbClr val="808080"/>
                </a:solidFill>
                <a:cs typeface="Arial" panose="020B0604020202020204" pitchFamily="34" charset="0"/>
              </a:rPr>
              <a:t>28,</a:t>
            </a:r>
            <a:r>
              <a:rPr kumimoji="1" lang="zh-CN" altLang="en-US" sz="1400" dirty="0">
                <a:solidFill>
                  <a:srgbClr val="808080"/>
                </a:solidFill>
                <a:cs typeface="Arial" panose="020B0604020202020204" pitchFamily="34" charset="0"/>
              </a:rPr>
              <a:t> </a:t>
            </a:r>
            <a:r>
              <a:rPr kumimoji="1" lang="en-US" altLang="zh-CN" sz="1400" dirty="0">
                <a:solidFill>
                  <a:srgbClr val="808080"/>
                </a:solidFill>
                <a:cs typeface="Arial" panose="020B0604020202020204" pitchFamily="34" charset="0"/>
              </a:rPr>
              <a:t>112</a:t>
            </a:r>
            <a:r>
              <a:rPr kumimoji="1" lang="zh-CN" altLang="en-US" sz="1400" dirty="0">
                <a:solidFill>
                  <a:srgbClr val="808080"/>
                </a:solidFill>
                <a:cs typeface="Arial" panose="020B0604020202020204" pitchFamily="34" charset="0"/>
              </a:rPr>
              <a:t> </a:t>
            </a:r>
            <a:r>
              <a:rPr kumimoji="1" lang="en-US" altLang="zh-CN" sz="1400" dirty="0">
                <a:solidFill>
                  <a:srgbClr val="808080"/>
                </a:solidFill>
                <a:cs typeface="Arial" panose="020B0604020202020204" pitchFamily="34" charset="0"/>
              </a:rPr>
              <a:t>(2017).</a:t>
            </a:r>
          </a:p>
          <a:p>
            <a:pPr eaLnBrk="1" hangingPunct="1"/>
            <a:r>
              <a:rPr lang="en-US" altLang="zh-CN" sz="1400" dirty="0">
                <a:solidFill>
                  <a:srgbClr val="808080"/>
                </a:solidFill>
                <a:ea typeface="华文细黑" panose="02010600040101010101" pitchFamily="2" charset="-122"/>
                <a:cs typeface="Arial" panose="020B0604020202020204" pitchFamily="34" charset="0"/>
              </a:rPr>
              <a:t>STAR</a:t>
            </a:r>
            <a:r>
              <a:rPr lang="zh-CN" altLang="en-US" sz="1400" dirty="0">
                <a:solidFill>
                  <a:srgbClr val="808080"/>
                </a:solidFill>
                <a:ea typeface="华文细黑" panose="02010600040101010101" pitchFamily="2" charset="-122"/>
                <a:cs typeface="Arial" panose="020B0604020202020204" pitchFamily="34" charset="0"/>
              </a:rPr>
              <a:t> </a:t>
            </a:r>
            <a:r>
              <a:rPr lang="en-US" altLang="zh-CN" sz="1400" dirty="0">
                <a:solidFill>
                  <a:srgbClr val="808080"/>
                </a:solidFill>
                <a:ea typeface="华文细黑" panose="02010600040101010101" pitchFamily="2" charset="-122"/>
                <a:cs typeface="Arial" panose="020B0604020202020204" pitchFamily="34" charset="0"/>
              </a:rPr>
              <a:t>Paper</a:t>
            </a:r>
            <a:r>
              <a:rPr lang="zh-CN" altLang="en-US" sz="1400" dirty="0">
                <a:solidFill>
                  <a:srgbClr val="808080"/>
                </a:solidFill>
                <a:ea typeface="华文细黑" panose="02010600040101010101" pitchFamily="2" charset="-122"/>
                <a:cs typeface="Arial" panose="020B0604020202020204" pitchFamily="34" charset="0"/>
              </a:rPr>
              <a:t> </a:t>
            </a:r>
            <a:r>
              <a:rPr lang="en-US" altLang="zh-CN" sz="1400" dirty="0">
                <a:solidFill>
                  <a:srgbClr val="808080"/>
                </a:solidFill>
                <a:ea typeface="华文细黑" panose="02010600040101010101" pitchFamily="2" charset="-122"/>
                <a:cs typeface="Arial" panose="020B0604020202020204" pitchFamily="34" charset="0"/>
              </a:rPr>
              <a:t>writing</a:t>
            </a:r>
            <a:r>
              <a:rPr lang="zh-CN" altLang="en-US" sz="1400" dirty="0">
                <a:solidFill>
                  <a:srgbClr val="808080"/>
                </a:solidFill>
                <a:ea typeface="华文细黑" panose="02010600040101010101" pitchFamily="2" charset="-122"/>
                <a:cs typeface="Arial" panose="020B0604020202020204" pitchFamily="34" charset="0"/>
              </a:rPr>
              <a:t> </a:t>
            </a:r>
            <a:r>
              <a:rPr lang="en-US" altLang="zh-CN" sz="1400" dirty="0">
                <a:solidFill>
                  <a:srgbClr val="808080"/>
                </a:solidFill>
                <a:ea typeface="华文细黑" panose="02010600040101010101" pitchFamily="2" charset="-122"/>
                <a:cs typeface="Arial" panose="020B0604020202020204" pitchFamily="34" charset="0"/>
              </a:rPr>
              <a:t>in</a:t>
            </a:r>
            <a:r>
              <a:rPr lang="zh-CN" altLang="en-US" sz="1400" dirty="0">
                <a:solidFill>
                  <a:srgbClr val="808080"/>
                </a:solidFill>
                <a:ea typeface="华文细黑" panose="02010600040101010101" pitchFamily="2" charset="-122"/>
                <a:cs typeface="Arial" panose="020B0604020202020204" pitchFamily="34" charset="0"/>
              </a:rPr>
              <a:t> </a:t>
            </a:r>
            <a:r>
              <a:rPr lang="en-US" altLang="zh-CN" sz="1400" dirty="0">
                <a:solidFill>
                  <a:srgbClr val="808080"/>
                </a:solidFill>
                <a:ea typeface="华文细黑" panose="02010600040101010101" pitchFamily="2" charset="-122"/>
                <a:cs typeface="Arial" panose="020B0604020202020204" pitchFamily="34" charset="0"/>
              </a:rPr>
              <a:t>progress</a:t>
            </a:r>
            <a:r>
              <a:rPr lang="zh-CN" altLang="en-US" sz="1400" dirty="0">
                <a:solidFill>
                  <a:srgbClr val="808080"/>
                </a:solidFill>
                <a:ea typeface="华文细黑" panose="02010600040101010101" pitchFamily="2" charset="-122"/>
                <a:cs typeface="Arial" panose="020B0604020202020204" pitchFamily="34" charset="0"/>
              </a:rPr>
              <a:t> </a:t>
            </a:r>
            <a:r>
              <a:rPr lang="en-US" altLang="zh-CN" sz="1400" dirty="0">
                <a:solidFill>
                  <a:srgbClr val="808080"/>
                </a:solidFill>
                <a:ea typeface="华文细黑" panose="02010600040101010101" pitchFamily="2" charset="-122"/>
                <a:cs typeface="Arial" panose="020B0604020202020204" pitchFamily="34" charset="0"/>
              </a:rPr>
              <a:t>(long</a:t>
            </a:r>
            <a:r>
              <a:rPr lang="zh-CN" altLang="en-US" sz="1400" dirty="0">
                <a:solidFill>
                  <a:srgbClr val="808080"/>
                </a:solidFill>
                <a:ea typeface="华文细黑" panose="02010600040101010101" pitchFamily="2" charset="-122"/>
                <a:cs typeface="Arial" panose="020B0604020202020204" pitchFamily="34" charset="0"/>
              </a:rPr>
              <a:t> </a:t>
            </a:r>
            <a:r>
              <a:rPr lang="en-US" altLang="zh-CN" sz="1400" dirty="0">
                <a:solidFill>
                  <a:srgbClr val="808080"/>
                </a:solidFill>
                <a:ea typeface="华文细黑" panose="02010600040101010101" pitchFamily="2" charset="-122"/>
                <a:cs typeface="Arial" panose="020B0604020202020204" pitchFamily="34" charset="0"/>
              </a:rPr>
              <a:t>and</a:t>
            </a:r>
            <a:r>
              <a:rPr lang="zh-CN" altLang="en-US" sz="1400" dirty="0">
                <a:solidFill>
                  <a:srgbClr val="808080"/>
                </a:solidFill>
                <a:ea typeface="华文细黑" panose="02010600040101010101" pitchFamily="2" charset="-122"/>
                <a:cs typeface="Arial" panose="020B0604020202020204" pitchFamily="34" charset="0"/>
              </a:rPr>
              <a:t> </a:t>
            </a:r>
            <a:r>
              <a:rPr lang="en-US" altLang="zh-CN" sz="1400" dirty="0">
                <a:solidFill>
                  <a:srgbClr val="808080"/>
                </a:solidFill>
                <a:ea typeface="华文细黑" panose="02010600040101010101" pitchFamily="2" charset="-122"/>
                <a:cs typeface="Arial" panose="020B0604020202020204" pitchFamily="34" charset="0"/>
              </a:rPr>
              <a:t>short</a:t>
            </a:r>
            <a:r>
              <a:rPr lang="zh-CN" altLang="en-US" sz="1400" dirty="0">
                <a:solidFill>
                  <a:srgbClr val="808080"/>
                </a:solidFill>
                <a:ea typeface="华文细黑" panose="02010600040101010101" pitchFamily="2" charset="-122"/>
                <a:cs typeface="Arial" panose="020B0604020202020204" pitchFamily="34" charset="0"/>
              </a:rPr>
              <a:t> </a:t>
            </a:r>
            <a:r>
              <a:rPr lang="en-US" altLang="zh-CN" sz="1400" dirty="0">
                <a:solidFill>
                  <a:srgbClr val="808080"/>
                </a:solidFill>
                <a:ea typeface="华文细黑" panose="02010600040101010101" pitchFamily="2" charset="-122"/>
                <a:cs typeface="Arial" panose="020B0604020202020204" pitchFamily="34" charset="0"/>
              </a:rPr>
              <a:t>paper).</a:t>
            </a:r>
            <a:r>
              <a:rPr lang="zh-CN" altLang="en-US" sz="1400" dirty="0">
                <a:solidFill>
                  <a:srgbClr val="808080"/>
                </a:solidFill>
                <a:ea typeface="华文细黑" panose="02010600040101010101" pitchFamily="2" charset="-122"/>
                <a:cs typeface="Arial" panose="020B0604020202020204" pitchFamily="34" charset="0"/>
              </a:rPr>
              <a:t> </a:t>
            </a:r>
            <a:r>
              <a:rPr lang="en-US" altLang="zh-CN" sz="1400" dirty="0">
                <a:solidFill>
                  <a:srgbClr val="808080"/>
                </a:solidFill>
                <a:ea typeface="华文细黑" panose="02010600040101010101" pitchFamily="2" charset="-122"/>
                <a:cs typeface="Arial" panose="020B0604020202020204" pitchFamily="34" charset="0"/>
              </a:rPr>
              <a:t> </a:t>
            </a:r>
          </a:p>
          <a:p>
            <a:pPr eaLnBrk="1" hangingPunct="1"/>
            <a:r>
              <a:rPr kumimoji="1" lang="en-US" altLang="zh-CN" sz="1400" dirty="0">
                <a:solidFill>
                  <a:srgbClr val="808080"/>
                </a:solidFill>
                <a:cs typeface="Arial" panose="020B0604020202020204" pitchFamily="34" charset="0"/>
              </a:rPr>
              <a:t>STAR</a:t>
            </a:r>
            <a:r>
              <a:rPr kumimoji="1" lang="zh-CN" altLang="en-US" sz="1400" dirty="0">
                <a:solidFill>
                  <a:srgbClr val="808080"/>
                </a:solidFill>
                <a:cs typeface="Arial" panose="020B0604020202020204" pitchFamily="34" charset="0"/>
              </a:rPr>
              <a:t> </a:t>
            </a:r>
            <a:r>
              <a:rPr kumimoji="1" lang="en-US" altLang="zh-CN" sz="1400" dirty="0">
                <a:solidFill>
                  <a:srgbClr val="808080"/>
                </a:solidFill>
                <a:cs typeface="Arial" panose="020B0604020202020204" pitchFamily="34" charset="0"/>
              </a:rPr>
              <a:t>net-kaon:</a:t>
            </a:r>
            <a:r>
              <a:rPr kumimoji="1" lang="zh-CN" altLang="en-US" sz="1400" dirty="0">
                <a:solidFill>
                  <a:srgbClr val="808080"/>
                </a:solidFill>
                <a:cs typeface="Arial" panose="020B0604020202020204" pitchFamily="34" charset="0"/>
              </a:rPr>
              <a:t> </a:t>
            </a:r>
            <a:r>
              <a:rPr kumimoji="1" lang="is-IS" altLang="zh-CN" sz="1400" dirty="0">
                <a:solidFill>
                  <a:srgbClr val="808080"/>
                </a:solidFill>
                <a:cs typeface="Arial" panose="020B0604020202020204" pitchFamily="34" charset="0"/>
              </a:rPr>
              <a:t>Phys. Lett. B 785 (2018) 551</a:t>
            </a:r>
            <a:endParaRPr kumimoji="1" lang="en-US" altLang="zh-CN" sz="1400" dirty="0">
              <a:solidFill>
                <a:srgbClr val="808080"/>
              </a:solidFill>
              <a:cs typeface="Arial" panose="020B0604020202020204" pitchFamily="34" charset="0"/>
            </a:endParaRPr>
          </a:p>
          <a:p>
            <a:pPr eaLnBrk="1" hangingPunct="1"/>
            <a:r>
              <a:rPr kumimoji="1" lang="zh-CN" altLang="en-US" sz="1400" dirty="0">
                <a:solidFill>
                  <a:srgbClr val="808080"/>
                </a:solidFill>
                <a:cs typeface="Arial" panose="020B0604020202020204" pitchFamily="34" charset="0"/>
              </a:rPr>
              <a:t> </a:t>
            </a:r>
            <a:endParaRPr lang="en-US" altLang="zh-CN" sz="1400" dirty="0">
              <a:solidFill>
                <a:srgbClr val="808080"/>
              </a:solidFill>
              <a:ea typeface="华文细黑" panose="02010600040101010101" pitchFamily="2" charset="-122"/>
            </a:endParaRPr>
          </a:p>
        </p:txBody>
      </p:sp>
    </p:spTree>
    <p:extLst>
      <p:ext uri="{BB962C8B-B14F-4D97-AF65-F5344CB8AC3E}">
        <p14:creationId xmlns:p14="http://schemas.microsoft.com/office/powerpoint/2010/main" val="23403287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pic>
        <p:nvPicPr>
          <p:cNvPr id="58369" name="Picture 2" descr="evolution4b">
            <a:extLst>
              <a:ext uri="{FF2B5EF4-FFF2-40B4-BE49-F238E27FC236}">
                <a16:creationId xmlns:a16="http://schemas.microsoft.com/office/drawing/2014/main" id="{BC56765D-8EB2-7F49-A414-BCABA10A75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132" b="60977"/>
          <a:stretch>
            <a:fillRect/>
          </a:stretch>
        </p:blipFill>
        <p:spPr bwMode="auto">
          <a:xfrm>
            <a:off x="381000" y="1447800"/>
            <a:ext cx="8382000" cy="1966913"/>
          </a:xfrm>
          <a:prstGeom prst="rect">
            <a:avLst/>
          </a:prstGeom>
          <a:noFill/>
          <a:ln w="9525">
            <a:solidFill>
              <a:srgbClr val="339933"/>
            </a:solidFill>
            <a:miter lim="800000"/>
            <a:headEnd/>
            <a:tailEnd/>
          </a:ln>
          <a:extLst>
            <a:ext uri="{909E8E84-426E-40DD-AFC4-6F175D3DCCD1}">
              <a14:hiddenFill xmlns:a14="http://schemas.microsoft.com/office/drawing/2010/main">
                <a:solidFill>
                  <a:srgbClr val="FFFFFF"/>
                </a:solidFill>
              </a14:hiddenFill>
            </a:ext>
          </a:extLst>
        </p:spPr>
      </p:pic>
      <p:sp>
        <p:nvSpPr>
          <p:cNvPr id="380931" name="Rectangle 3">
            <a:extLst>
              <a:ext uri="{FF2B5EF4-FFF2-40B4-BE49-F238E27FC236}">
                <a16:creationId xmlns:a16="http://schemas.microsoft.com/office/drawing/2014/main" id="{FFDE2010-9E26-1940-BED4-CE0BDD53B976}"/>
              </a:ext>
            </a:extLst>
          </p:cNvPr>
          <p:cNvSpPr>
            <a:spLocks noGrp="1" noChangeArrowheads="1"/>
          </p:cNvSpPr>
          <p:nvPr>
            <p:ph type="title"/>
          </p:nvPr>
        </p:nvSpPr>
        <p:spPr>
          <a:xfrm>
            <a:off x="457200" y="76200"/>
            <a:ext cx="8458200" cy="1143000"/>
          </a:xfrm>
        </p:spPr>
        <p:txBody>
          <a:bodyPr/>
          <a:lstStyle/>
          <a:p>
            <a:pPr eaLnBrk="1" hangingPunct="1">
              <a:defRPr/>
            </a:pPr>
            <a:r>
              <a:rPr kumimoji="0" lang="en-US" altLang="zh-CN" sz="3600" b="1">
                <a:effectLst>
                  <a:outerShdw blurRad="38100" dist="38100" dir="2700000" algn="tl">
                    <a:srgbClr val="DDDDDD"/>
                  </a:outerShdw>
                </a:effectLst>
              </a:rPr>
              <a:t>High-energy Nuclear Collisions</a:t>
            </a:r>
            <a:endParaRPr kumimoji="0" lang="en-US" altLang="zh-CN" sz="3600">
              <a:effectLst>
                <a:outerShdw blurRad="38100" dist="38100" dir="2700000" algn="tl">
                  <a:srgbClr val="DDDDDD"/>
                </a:outerShdw>
              </a:effectLst>
              <a:latin typeface="Arial Black" charset="0"/>
            </a:endParaRPr>
          </a:p>
        </p:txBody>
      </p:sp>
      <p:sp>
        <p:nvSpPr>
          <p:cNvPr id="58371" name="Rectangle 4">
            <a:extLst>
              <a:ext uri="{FF2B5EF4-FFF2-40B4-BE49-F238E27FC236}">
                <a16:creationId xmlns:a16="http://schemas.microsoft.com/office/drawing/2014/main" id="{22705642-31B2-CE4D-B05F-7A99C149E9E4}"/>
              </a:ext>
            </a:extLst>
          </p:cNvPr>
          <p:cNvSpPr>
            <a:spLocks noChangeArrowheads="1"/>
          </p:cNvSpPr>
          <p:nvPr/>
        </p:nvSpPr>
        <p:spPr bwMode="auto">
          <a:xfrm>
            <a:off x="1965325" y="1447800"/>
            <a:ext cx="549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400" b="1" i="1">
                <a:solidFill>
                  <a:srgbClr val="02621E"/>
                </a:solidFill>
              </a:rPr>
              <a:t>time</a:t>
            </a:r>
            <a:endParaRPr lang="en-US" altLang="zh-CN" sz="1800"/>
          </a:p>
        </p:txBody>
      </p:sp>
      <p:sp>
        <p:nvSpPr>
          <p:cNvPr id="58372" name="AutoShape 5">
            <a:extLst>
              <a:ext uri="{FF2B5EF4-FFF2-40B4-BE49-F238E27FC236}">
                <a16:creationId xmlns:a16="http://schemas.microsoft.com/office/drawing/2014/main" id="{86DA82AE-46C9-E948-A640-D5FDC7A8D930}"/>
              </a:ext>
            </a:extLst>
          </p:cNvPr>
          <p:cNvSpPr>
            <a:spLocks noChangeArrowheads="1"/>
          </p:cNvSpPr>
          <p:nvPr/>
        </p:nvSpPr>
        <p:spPr bwMode="auto">
          <a:xfrm>
            <a:off x="2606675" y="1600200"/>
            <a:ext cx="3565525" cy="76200"/>
          </a:xfrm>
          <a:prstGeom prst="rightArrow">
            <a:avLst>
              <a:gd name="adj1" fmla="val 55556"/>
              <a:gd name="adj2" fmla="val 565833"/>
            </a:avLst>
          </a:prstGeom>
          <a:gradFill rotWithShape="0">
            <a:gsLst>
              <a:gs pos="0">
                <a:srgbClr val="FFFF66"/>
              </a:gs>
              <a:gs pos="100000">
                <a:srgbClr val="FF0000"/>
              </a:gs>
            </a:gsLst>
            <a:lin ang="0" scaled="1"/>
          </a:gradFill>
          <a:ln w="9525">
            <a:solidFill>
              <a:schemeClr val="tx1"/>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en-US" altLang="zh-CN" sz="1800"/>
          </a:p>
        </p:txBody>
      </p:sp>
      <p:sp>
        <p:nvSpPr>
          <p:cNvPr id="58373" name="Text Box 6">
            <a:extLst>
              <a:ext uri="{FF2B5EF4-FFF2-40B4-BE49-F238E27FC236}">
                <a16:creationId xmlns:a16="http://schemas.microsoft.com/office/drawing/2014/main" id="{565AAC96-923A-4047-9B54-C92A698192EF}"/>
              </a:ext>
            </a:extLst>
          </p:cNvPr>
          <p:cNvSpPr txBox="1">
            <a:spLocks noChangeArrowheads="1"/>
          </p:cNvSpPr>
          <p:nvPr/>
        </p:nvSpPr>
        <p:spPr bwMode="auto">
          <a:xfrm>
            <a:off x="666750" y="3733800"/>
            <a:ext cx="2211388" cy="711200"/>
          </a:xfrm>
          <a:prstGeom prst="rect">
            <a:avLst/>
          </a:prstGeom>
          <a:solidFill>
            <a:srgbClr val="FFFF99"/>
          </a:solidFill>
          <a:ln w="9525">
            <a:solidFill>
              <a:srgbClr val="FF0000"/>
            </a:solidFill>
            <a:miter lim="800000"/>
            <a:headEnd/>
            <a:tailEnd/>
          </a:ln>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kumimoji="1" lang="en-US" altLang="zh-CN" sz="2000" b="1" dirty="0">
                <a:solidFill>
                  <a:schemeClr val="tx2"/>
                </a:solidFill>
              </a:rPr>
              <a:t>Initial conditions</a:t>
            </a:r>
          </a:p>
          <a:p>
            <a:pPr eaLnBrk="1" hangingPunct="1">
              <a:spcBef>
                <a:spcPct val="0"/>
              </a:spcBef>
              <a:buFontTx/>
              <a:buNone/>
            </a:pPr>
            <a:r>
              <a:rPr kumimoji="1" lang="en-US" altLang="zh-CN" sz="2000" b="1" dirty="0">
                <a:solidFill>
                  <a:schemeClr val="tx2"/>
                </a:solidFill>
              </a:rPr>
              <a:t>and interactions</a:t>
            </a:r>
          </a:p>
        </p:txBody>
      </p:sp>
      <p:grpSp>
        <p:nvGrpSpPr>
          <p:cNvPr id="58374" name="Group 7">
            <a:extLst>
              <a:ext uri="{FF2B5EF4-FFF2-40B4-BE49-F238E27FC236}">
                <a16:creationId xmlns:a16="http://schemas.microsoft.com/office/drawing/2014/main" id="{5C1ED378-E2E7-E643-8EDE-B487170819C2}"/>
              </a:ext>
            </a:extLst>
          </p:cNvPr>
          <p:cNvGrpSpPr>
            <a:grpSpLocks/>
          </p:cNvGrpSpPr>
          <p:nvPr/>
        </p:nvGrpSpPr>
        <p:grpSpPr bwMode="auto">
          <a:xfrm>
            <a:off x="1295400" y="3124200"/>
            <a:ext cx="1219200" cy="609600"/>
            <a:chOff x="960" y="1968"/>
            <a:chExt cx="768" cy="384"/>
          </a:xfrm>
        </p:grpSpPr>
        <p:grpSp>
          <p:nvGrpSpPr>
            <p:cNvPr id="58389" name="Group 8">
              <a:extLst>
                <a:ext uri="{FF2B5EF4-FFF2-40B4-BE49-F238E27FC236}">
                  <a16:creationId xmlns:a16="http://schemas.microsoft.com/office/drawing/2014/main" id="{6F503F85-B97E-8947-A00A-C11378EBDED0}"/>
                </a:ext>
              </a:extLst>
            </p:cNvPr>
            <p:cNvGrpSpPr>
              <a:grpSpLocks/>
            </p:cNvGrpSpPr>
            <p:nvPr/>
          </p:nvGrpSpPr>
          <p:grpSpPr bwMode="auto">
            <a:xfrm>
              <a:off x="960" y="1968"/>
              <a:ext cx="768" cy="192"/>
              <a:chOff x="960" y="1968"/>
              <a:chExt cx="768" cy="192"/>
            </a:xfrm>
          </p:grpSpPr>
          <p:sp>
            <p:nvSpPr>
              <p:cNvPr id="58391" name="Line 9">
                <a:extLst>
                  <a:ext uri="{FF2B5EF4-FFF2-40B4-BE49-F238E27FC236}">
                    <a16:creationId xmlns:a16="http://schemas.microsoft.com/office/drawing/2014/main" id="{1DDBF247-FCC9-F140-ADD0-92F14F17A02B}"/>
                  </a:ext>
                </a:extLst>
              </p:cNvPr>
              <p:cNvSpPr>
                <a:spLocks noChangeShapeType="1"/>
              </p:cNvSpPr>
              <p:nvPr/>
            </p:nvSpPr>
            <p:spPr bwMode="auto">
              <a:xfrm>
                <a:off x="960" y="1968"/>
                <a:ext cx="0" cy="192"/>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8392" name="Line 10">
                <a:extLst>
                  <a:ext uri="{FF2B5EF4-FFF2-40B4-BE49-F238E27FC236}">
                    <a16:creationId xmlns:a16="http://schemas.microsoft.com/office/drawing/2014/main" id="{F85BEAE3-3F69-4C46-9359-0B3B01C7DF6A}"/>
                  </a:ext>
                </a:extLst>
              </p:cNvPr>
              <p:cNvSpPr>
                <a:spLocks noChangeShapeType="1"/>
              </p:cNvSpPr>
              <p:nvPr/>
            </p:nvSpPr>
            <p:spPr bwMode="auto">
              <a:xfrm>
                <a:off x="1728" y="1968"/>
                <a:ext cx="0" cy="192"/>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8393" name="Line 11">
                <a:extLst>
                  <a:ext uri="{FF2B5EF4-FFF2-40B4-BE49-F238E27FC236}">
                    <a16:creationId xmlns:a16="http://schemas.microsoft.com/office/drawing/2014/main" id="{A7498296-CDED-9544-95F5-50A2BEFB6806}"/>
                  </a:ext>
                </a:extLst>
              </p:cNvPr>
              <p:cNvSpPr>
                <a:spLocks noChangeShapeType="1"/>
              </p:cNvSpPr>
              <p:nvPr/>
            </p:nvSpPr>
            <p:spPr bwMode="auto">
              <a:xfrm>
                <a:off x="960" y="2160"/>
                <a:ext cx="768"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58390" name="Line 12">
              <a:extLst>
                <a:ext uri="{FF2B5EF4-FFF2-40B4-BE49-F238E27FC236}">
                  <a16:creationId xmlns:a16="http://schemas.microsoft.com/office/drawing/2014/main" id="{AD062C83-5256-F243-9212-BAE657209430}"/>
                </a:ext>
              </a:extLst>
            </p:cNvPr>
            <p:cNvSpPr>
              <a:spLocks noChangeShapeType="1"/>
            </p:cNvSpPr>
            <p:nvPr/>
          </p:nvSpPr>
          <p:spPr bwMode="auto">
            <a:xfrm>
              <a:off x="1344" y="2160"/>
              <a:ext cx="0" cy="192"/>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58375" name="Text Box 13">
            <a:extLst>
              <a:ext uri="{FF2B5EF4-FFF2-40B4-BE49-F238E27FC236}">
                <a16:creationId xmlns:a16="http://schemas.microsoft.com/office/drawing/2014/main" id="{414C3633-E790-3042-9A35-73855552635C}"/>
              </a:ext>
            </a:extLst>
          </p:cNvPr>
          <p:cNvSpPr txBox="1">
            <a:spLocks noChangeArrowheads="1"/>
          </p:cNvSpPr>
          <p:nvPr/>
        </p:nvSpPr>
        <p:spPr bwMode="auto">
          <a:xfrm>
            <a:off x="6018213" y="3733800"/>
            <a:ext cx="1943100" cy="711200"/>
          </a:xfrm>
          <a:prstGeom prst="rect">
            <a:avLst/>
          </a:prstGeom>
          <a:solidFill>
            <a:srgbClr val="FFFF99"/>
          </a:solidFill>
          <a:ln w="9525">
            <a:solidFill>
              <a:srgbClr val="FF0000"/>
            </a:solidFill>
            <a:miter lim="800000"/>
            <a:headEnd/>
            <a:tailEnd/>
          </a:ln>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kumimoji="1" lang="en-US" altLang="zh-CN" sz="2000" b="1">
                <a:solidFill>
                  <a:schemeClr val="tx2"/>
                </a:solidFill>
              </a:rPr>
              <a:t>Cooling down </a:t>
            </a:r>
          </a:p>
          <a:p>
            <a:pPr eaLnBrk="1" hangingPunct="1">
              <a:spcBef>
                <a:spcPct val="0"/>
              </a:spcBef>
              <a:buFontTx/>
              <a:buNone/>
            </a:pPr>
            <a:r>
              <a:rPr kumimoji="1" lang="en-US" altLang="zh-CN" sz="2000" b="1">
                <a:solidFill>
                  <a:schemeClr val="tx2"/>
                </a:solidFill>
              </a:rPr>
              <a:t>freezing out </a:t>
            </a:r>
          </a:p>
        </p:txBody>
      </p:sp>
      <p:grpSp>
        <p:nvGrpSpPr>
          <p:cNvPr id="58376" name="Group 14">
            <a:extLst>
              <a:ext uri="{FF2B5EF4-FFF2-40B4-BE49-F238E27FC236}">
                <a16:creationId xmlns:a16="http://schemas.microsoft.com/office/drawing/2014/main" id="{D932B405-7F40-0B4C-9837-466C904FBE7E}"/>
              </a:ext>
            </a:extLst>
          </p:cNvPr>
          <p:cNvGrpSpPr>
            <a:grpSpLocks/>
          </p:cNvGrpSpPr>
          <p:nvPr/>
        </p:nvGrpSpPr>
        <p:grpSpPr bwMode="auto">
          <a:xfrm>
            <a:off x="6172200" y="3124200"/>
            <a:ext cx="1219200" cy="609600"/>
            <a:chOff x="960" y="1968"/>
            <a:chExt cx="768" cy="384"/>
          </a:xfrm>
        </p:grpSpPr>
        <p:grpSp>
          <p:nvGrpSpPr>
            <p:cNvPr id="58384" name="Group 15">
              <a:extLst>
                <a:ext uri="{FF2B5EF4-FFF2-40B4-BE49-F238E27FC236}">
                  <a16:creationId xmlns:a16="http://schemas.microsoft.com/office/drawing/2014/main" id="{1E05CC7F-4A09-DA44-9C71-1552BA3448ED}"/>
                </a:ext>
              </a:extLst>
            </p:cNvPr>
            <p:cNvGrpSpPr>
              <a:grpSpLocks/>
            </p:cNvGrpSpPr>
            <p:nvPr/>
          </p:nvGrpSpPr>
          <p:grpSpPr bwMode="auto">
            <a:xfrm>
              <a:off x="960" y="1968"/>
              <a:ext cx="768" cy="192"/>
              <a:chOff x="960" y="1968"/>
              <a:chExt cx="768" cy="192"/>
            </a:xfrm>
          </p:grpSpPr>
          <p:sp>
            <p:nvSpPr>
              <p:cNvPr id="58386" name="Line 16">
                <a:extLst>
                  <a:ext uri="{FF2B5EF4-FFF2-40B4-BE49-F238E27FC236}">
                    <a16:creationId xmlns:a16="http://schemas.microsoft.com/office/drawing/2014/main" id="{36C5611D-24D4-974D-A8F1-9D9542038822}"/>
                  </a:ext>
                </a:extLst>
              </p:cNvPr>
              <p:cNvSpPr>
                <a:spLocks noChangeShapeType="1"/>
              </p:cNvSpPr>
              <p:nvPr/>
            </p:nvSpPr>
            <p:spPr bwMode="auto">
              <a:xfrm>
                <a:off x="960" y="1968"/>
                <a:ext cx="0" cy="192"/>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8387" name="Line 17">
                <a:extLst>
                  <a:ext uri="{FF2B5EF4-FFF2-40B4-BE49-F238E27FC236}">
                    <a16:creationId xmlns:a16="http://schemas.microsoft.com/office/drawing/2014/main" id="{397685FB-3B87-5240-9686-ABA298D7CA5C}"/>
                  </a:ext>
                </a:extLst>
              </p:cNvPr>
              <p:cNvSpPr>
                <a:spLocks noChangeShapeType="1"/>
              </p:cNvSpPr>
              <p:nvPr/>
            </p:nvSpPr>
            <p:spPr bwMode="auto">
              <a:xfrm>
                <a:off x="1728" y="1968"/>
                <a:ext cx="0" cy="192"/>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8388" name="Line 18">
                <a:extLst>
                  <a:ext uri="{FF2B5EF4-FFF2-40B4-BE49-F238E27FC236}">
                    <a16:creationId xmlns:a16="http://schemas.microsoft.com/office/drawing/2014/main" id="{D41FADD1-FAE6-B04B-B127-A9AF463AB8ED}"/>
                  </a:ext>
                </a:extLst>
              </p:cNvPr>
              <p:cNvSpPr>
                <a:spLocks noChangeShapeType="1"/>
              </p:cNvSpPr>
              <p:nvPr/>
            </p:nvSpPr>
            <p:spPr bwMode="auto">
              <a:xfrm>
                <a:off x="960" y="2160"/>
                <a:ext cx="768"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58385" name="Line 19">
              <a:extLst>
                <a:ext uri="{FF2B5EF4-FFF2-40B4-BE49-F238E27FC236}">
                  <a16:creationId xmlns:a16="http://schemas.microsoft.com/office/drawing/2014/main" id="{D0ADFB42-E5DF-7941-AF45-3222438D174B}"/>
                </a:ext>
              </a:extLst>
            </p:cNvPr>
            <p:cNvSpPr>
              <a:spLocks noChangeShapeType="1"/>
            </p:cNvSpPr>
            <p:nvPr/>
          </p:nvSpPr>
          <p:spPr bwMode="auto">
            <a:xfrm>
              <a:off x="1344" y="2160"/>
              <a:ext cx="0" cy="192"/>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380948" name="Text Box 20">
            <a:extLst>
              <a:ext uri="{FF2B5EF4-FFF2-40B4-BE49-F238E27FC236}">
                <a16:creationId xmlns:a16="http://schemas.microsoft.com/office/drawing/2014/main" id="{E54A1C7E-57C2-1A42-AD9F-7D7E2D543D0A}"/>
              </a:ext>
            </a:extLst>
          </p:cNvPr>
          <p:cNvSpPr txBox="1">
            <a:spLocks noChangeArrowheads="1"/>
          </p:cNvSpPr>
          <p:nvPr/>
        </p:nvSpPr>
        <p:spPr bwMode="auto">
          <a:xfrm>
            <a:off x="3352800" y="3716338"/>
            <a:ext cx="1971675" cy="406400"/>
          </a:xfrm>
          <a:prstGeom prst="rect">
            <a:avLst/>
          </a:prstGeom>
          <a:solidFill>
            <a:srgbClr val="FFFF99"/>
          </a:solidFill>
          <a:ln w="9525">
            <a:solidFill>
              <a:srgbClr val="FF3300"/>
            </a:solidFill>
            <a:miter lim="800000"/>
            <a:headEnd/>
            <a:tailEnd/>
          </a:ln>
          <a:effectLst/>
        </p:spPr>
        <p:txBody>
          <a:bodyPr wrap="none">
            <a:spAutoFit/>
          </a:bodyPr>
          <a:lstStyle/>
          <a:p>
            <a:pPr eaLnBrk="1" hangingPunct="1">
              <a:defRPr/>
            </a:pPr>
            <a:r>
              <a:rPr kumimoji="1" lang="en-US" altLang="zh-CN" sz="2000" b="1">
                <a:effectLst>
                  <a:outerShdw blurRad="38100" dist="38100" dir="2700000" algn="tl">
                    <a:srgbClr val="FFFFFF"/>
                  </a:outerShdw>
                </a:effectLst>
                <a:latin typeface="Arial" charset="0"/>
                <a:ea typeface="宋体" charset="0"/>
              </a:rPr>
              <a:t>Hot and Dense</a:t>
            </a:r>
            <a:endParaRPr kumimoji="1" lang="en-US" altLang="zh-CN" sz="2400">
              <a:latin typeface="Impact" charset="0"/>
              <a:ea typeface="宋体" charset="0"/>
            </a:endParaRPr>
          </a:p>
        </p:txBody>
      </p:sp>
      <p:sp>
        <p:nvSpPr>
          <p:cNvPr id="58378" name="Line 21">
            <a:extLst>
              <a:ext uri="{FF2B5EF4-FFF2-40B4-BE49-F238E27FC236}">
                <a16:creationId xmlns:a16="http://schemas.microsoft.com/office/drawing/2014/main" id="{011BF203-AA7A-5A48-8CAE-D9A02B8BEB77}"/>
              </a:ext>
            </a:extLst>
          </p:cNvPr>
          <p:cNvSpPr>
            <a:spLocks noChangeShapeType="1"/>
          </p:cNvSpPr>
          <p:nvPr/>
        </p:nvSpPr>
        <p:spPr bwMode="auto">
          <a:xfrm>
            <a:off x="4191000" y="4191000"/>
            <a:ext cx="0" cy="6858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8379" name="Line 22">
            <a:extLst>
              <a:ext uri="{FF2B5EF4-FFF2-40B4-BE49-F238E27FC236}">
                <a16:creationId xmlns:a16="http://schemas.microsoft.com/office/drawing/2014/main" id="{E723E743-A466-834F-8566-7C78F4D600D8}"/>
              </a:ext>
            </a:extLst>
          </p:cNvPr>
          <p:cNvSpPr>
            <a:spLocks noChangeShapeType="1"/>
          </p:cNvSpPr>
          <p:nvPr/>
        </p:nvSpPr>
        <p:spPr bwMode="auto">
          <a:xfrm>
            <a:off x="4191000" y="3200400"/>
            <a:ext cx="0" cy="5334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8380" name="Text Box 23">
            <a:extLst>
              <a:ext uri="{FF2B5EF4-FFF2-40B4-BE49-F238E27FC236}">
                <a16:creationId xmlns:a16="http://schemas.microsoft.com/office/drawing/2014/main" id="{8CD5C860-A0D1-3340-AC5B-11A3816687FF}"/>
              </a:ext>
            </a:extLst>
          </p:cNvPr>
          <p:cNvSpPr txBox="1">
            <a:spLocks noChangeArrowheads="1"/>
          </p:cNvSpPr>
          <p:nvPr/>
        </p:nvSpPr>
        <p:spPr bwMode="auto">
          <a:xfrm>
            <a:off x="1050925" y="55832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kumimoji="1" lang="en-US" altLang="zh-CN" sz="2400"/>
          </a:p>
        </p:txBody>
      </p:sp>
      <p:sp>
        <p:nvSpPr>
          <p:cNvPr id="58381" name="Text Box 24">
            <a:extLst>
              <a:ext uri="{FF2B5EF4-FFF2-40B4-BE49-F238E27FC236}">
                <a16:creationId xmlns:a16="http://schemas.microsoft.com/office/drawing/2014/main" id="{F3785F09-188F-AC45-A20F-10D1B329F0E1}"/>
              </a:ext>
            </a:extLst>
          </p:cNvPr>
          <p:cNvSpPr txBox="1">
            <a:spLocks noChangeArrowheads="1"/>
          </p:cNvSpPr>
          <p:nvPr/>
        </p:nvSpPr>
        <p:spPr bwMode="auto">
          <a:xfrm>
            <a:off x="1403350" y="4876800"/>
            <a:ext cx="6064250" cy="1381125"/>
          </a:xfrm>
          <a:prstGeom prst="rect">
            <a:avLst/>
          </a:prstGeom>
          <a:solidFill>
            <a:srgbClr val="FFFF99"/>
          </a:solidFill>
          <a:ln w="9525">
            <a:solidFill>
              <a:srgbClr val="FF3300"/>
            </a:solidFill>
            <a:miter lim="800000"/>
            <a:headEnd/>
            <a:tailEnd/>
          </a:ln>
        </p:spPr>
        <p:txBody>
          <a:bodyPr>
            <a:spAutoFit/>
          </a:bodyPr>
          <a:lstStyle>
            <a:lvl1pPr marL="457200" indent="-45720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000" b="1"/>
              <a:t>Experimental probes:</a:t>
            </a:r>
          </a:p>
          <a:p>
            <a:pPr eaLnBrk="1" hangingPunct="1">
              <a:spcBef>
                <a:spcPct val="0"/>
              </a:spcBef>
              <a:buFontTx/>
              <a:buNone/>
            </a:pPr>
            <a:r>
              <a:rPr lang="en-US" altLang="zh-CN" sz="2000" b="1"/>
              <a:t>1) </a:t>
            </a:r>
            <a:r>
              <a:rPr kumimoji="0" lang="en-US" altLang="zh-CN" sz="2000" b="1" i="1" u="sng">
                <a:solidFill>
                  <a:srgbClr val="000000"/>
                </a:solidFill>
                <a:latin typeface="Verdana" panose="020B0604030504040204" pitchFamily="34" charset="0"/>
              </a:rPr>
              <a:t>Penetrating probes:</a:t>
            </a:r>
            <a:r>
              <a:rPr lang="en-US" altLang="zh-CN" sz="2400" b="1">
                <a:latin typeface="Verdana" panose="020B0604030504040204" pitchFamily="34" charset="0"/>
              </a:rPr>
              <a:t> </a:t>
            </a:r>
            <a:r>
              <a:rPr kumimoji="0" lang="zh-CN" altLang="en-US" sz="2000">
                <a:solidFill>
                  <a:srgbClr val="CC3300"/>
                </a:solidFill>
                <a:latin typeface="Verdana" panose="020B0604030504040204" pitchFamily="34" charset="0"/>
              </a:rPr>
              <a:t>“</a:t>
            </a:r>
            <a:r>
              <a:rPr kumimoji="0" lang="en-US" altLang="zh-CN" sz="2000">
                <a:solidFill>
                  <a:srgbClr val="CC3300"/>
                </a:solidFill>
                <a:latin typeface="Verdana" panose="020B0604030504040204" pitchFamily="34" charset="0"/>
              </a:rPr>
              <a:t>jets</a:t>
            </a:r>
            <a:r>
              <a:rPr kumimoji="0" lang="zh-CN" altLang="en-US" sz="2000">
                <a:solidFill>
                  <a:srgbClr val="CC3300"/>
                </a:solidFill>
                <a:latin typeface="Verdana" panose="020B0604030504040204" pitchFamily="34" charset="0"/>
              </a:rPr>
              <a:t>”</a:t>
            </a:r>
            <a:r>
              <a:rPr kumimoji="0" lang="en-US" altLang="zh-CN" sz="2400" b="1">
                <a:latin typeface="Verdana" panose="020B0604030504040204" pitchFamily="34" charset="0"/>
              </a:rPr>
              <a:t> </a:t>
            </a:r>
            <a:r>
              <a:rPr lang="en-US" altLang="zh-CN" sz="2000" b="1"/>
              <a:t>Energy loss</a:t>
            </a:r>
          </a:p>
          <a:p>
            <a:pPr eaLnBrk="1" hangingPunct="1">
              <a:spcBef>
                <a:spcPct val="0"/>
              </a:spcBef>
              <a:buFontTx/>
              <a:buNone/>
            </a:pPr>
            <a:r>
              <a:rPr lang="en-US" altLang="zh-CN" sz="2000" b="1"/>
              <a:t>2) </a:t>
            </a:r>
            <a:r>
              <a:rPr kumimoji="0" lang="en-US" altLang="zh-CN" sz="2000" b="1" i="1" u="sng">
                <a:solidFill>
                  <a:srgbClr val="000000"/>
                </a:solidFill>
                <a:latin typeface="Verdana" panose="020B0604030504040204" pitchFamily="34" charset="0"/>
              </a:rPr>
              <a:t>Bulk probes</a:t>
            </a:r>
            <a:r>
              <a:rPr lang="en-US" altLang="zh-CN" sz="2000" b="1">
                <a:latin typeface="Verdana" panose="020B0604030504040204" pitchFamily="34" charset="0"/>
              </a:rPr>
              <a:t> :</a:t>
            </a:r>
            <a:r>
              <a:rPr lang="en-US" altLang="zh-CN" sz="2000" b="1">
                <a:solidFill>
                  <a:srgbClr val="FF3300"/>
                </a:solidFill>
              </a:rPr>
              <a:t>Elliptic flow</a:t>
            </a:r>
            <a:r>
              <a:rPr lang="en-US" altLang="zh-CN" sz="2000" b="1"/>
              <a:t>, radial flow</a:t>
            </a:r>
          </a:p>
          <a:p>
            <a:pPr eaLnBrk="1" hangingPunct="1">
              <a:spcBef>
                <a:spcPct val="0"/>
              </a:spcBef>
              <a:buFontTx/>
              <a:buNone/>
            </a:pPr>
            <a:r>
              <a:rPr lang="en-US" altLang="zh-CN" sz="2000" b="1"/>
              <a:t>3) </a:t>
            </a:r>
            <a:r>
              <a:rPr kumimoji="0" lang="en-US" altLang="zh-CN" sz="2000" b="1" i="1" u="sng">
                <a:solidFill>
                  <a:srgbClr val="000000"/>
                </a:solidFill>
                <a:latin typeface="Verdana" panose="020B0604030504040204" pitchFamily="34" charset="0"/>
              </a:rPr>
              <a:t>Fluctuation</a:t>
            </a:r>
            <a:r>
              <a:rPr lang="en-US" altLang="zh-CN" sz="2000" b="1">
                <a:latin typeface="Verdana" panose="020B0604030504040204" pitchFamily="34" charset="0"/>
              </a:rPr>
              <a:t>:</a:t>
            </a:r>
            <a:endParaRPr lang="en-US" altLang="zh-CN" sz="2000" b="1"/>
          </a:p>
        </p:txBody>
      </p:sp>
      <p:sp>
        <p:nvSpPr>
          <p:cNvPr id="58382" name="Line 25">
            <a:extLst>
              <a:ext uri="{FF2B5EF4-FFF2-40B4-BE49-F238E27FC236}">
                <a16:creationId xmlns:a16="http://schemas.microsoft.com/office/drawing/2014/main" id="{820E195E-2293-8B40-B698-982844A71E1C}"/>
              </a:ext>
            </a:extLst>
          </p:cNvPr>
          <p:cNvSpPr>
            <a:spLocks noChangeShapeType="1"/>
          </p:cNvSpPr>
          <p:nvPr/>
        </p:nvSpPr>
        <p:spPr bwMode="auto">
          <a:xfrm flipV="1">
            <a:off x="539750" y="6308725"/>
            <a:ext cx="7777163"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8383" name="Line 26">
            <a:extLst>
              <a:ext uri="{FF2B5EF4-FFF2-40B4-BE49-F238E27FC236}">
                <a16:creationId xmlns:a16="http://schemas.microsoft.com/office/drawing/2014/main" id="{D517342E-3A12-414C-9D3D-BB4B905B00AB}"/>
              </a:ext>
            </a:extLst>
          </p:cNvPr>
          <p:cNvSpPr>
            <a:spLocks noChangeShapeType="1"/>
          </p:cNvSpPr>
          <p:nvPr/>
        </p:nvSpPr>
        <p:spPr bwMode="auto">
          <a:xfrm flipV="1">
            <a:off x="395288" y="1196975"/>
            <a:ext cx="8353425"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7" name="Text Box 13">
            <a:extLst>
              <a:ext uri="{FF2B5EF4-FFF2-40B4-BE49-F238E27FC236}">
                <a16:creationId xmlns:a16="http://schemas.microsoft.com/office/drawing/2014/main" id="{4CC291E4-EE06-434E-B097-798914077A71}"/>
              </a:ext>
            </a:extLst>
          </p:cNvPr>
          <p:cNvSpPr txBox="1">
            <a:spLocks noChangeArrowheads="1"/>
          </p:cNvSpPr>
          <p:nvPr/>
        </p:nvSpPr>
        <p:spPr bwMode="auto">
          <a:xfrm>
            <a:off x="5324475" y="4450517"/>
            <a:ext cx="3142207" cy="338554"/>
          </a:xfrm>
          <a:prstGeom prst="rect">
            <a:avLst/>
          </a:prstGeom>
          <a:solidFill>
            <a:srgbClr val="FFFF99"/>
          </a:solidFill>
          <a:ln w="9525">
            <a:solidFill>
              <a:srgbClr val="FF0000"/>
            </a:solidFill>
            <a:miter lim="800000"/>
            <a:headEnd/>
            <a:tailEnd/>
          </a:ln>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kumimoji="1" lang="en-US" altLang="zh-CN" sz="1600" b="1" dirty="0">
                <a:solidFill>
                  <a:srgbClr val="FF0000"/>
                </a:solidFill>
              </a:rPr>
              <a:t>Chemical/kinetic</a:t>
            </a:r>
            <a:r>
              <a:rPr kumimoji="1" lang="zh-CN" altLang="en-US" sz="1600" b="1" dirty="0">
                <a:solidFill>
                  <a:srgbClr val="FF0000"/>
                </a:solidFill>
              </a:rPr>
              <a:t>  </a:t>
            </a:r>
            <a:r>
              <a:rPr kumimoji="1" lang="en-US" altLang="zh-CN" sz="1600" b="1" dirty="0">
                <a:solidFill>
                  <a:schemeClr val="tx2"/>
                </a:solidFill>
              </a:rPr>
              <a:t>freezing out </a:t>
            </a:r>
          </a:p>
        </p:txBody>
      </p:sp>
      <p:cxnSp>
        <p:nvCxnSpPr>
          <p:cNvPr id="11" name="直线箭头连接符 10">
            <a:extLst>
              <a:ext uri="{FF2B5EF4-FFF2-40B4-BE49-F238E27FC236}">
                <a16:creationId xmlns:a16="http://schemas.microsoft.com/office/drawing/2014/main" id="{CC97BCA5-A9E9-DE43-8891-C9223CB5D90C}"/>
              </a:ext>
            </a:extLst>
          </p:cNvPr>
          <p:cNvCxnSpPr/>
          <p:nvPr/>
        </p:nvCxnSpPr>
        <p:spPr bwMode="auto">
          <a:xfrm flipV="1">
            <a:off x="6705600" y="3429000"/>
            <a:ext cx="457200" cy="1104900"/>
          </a:xfrm>
          <a:prstGeom prst="straightConnector1">
            <a:avLst/>
          </a:prstGeom>
          <a:noFill/>
          <a:ln w="41275">
            <a:solidFill>
              <a:srgbClr val="FF0000"/>
            </a:solidFill>
            <a:tailEnd type="triangle"/>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8" name="直线箭头连接符 37">
            <a:extLst>
              <a:ext uri="{FF2B5EF4-FFF2-40B4-BE49-F238E27FC236}">
                <a16:creationId xmlns:a16="http://schemas.microsoft.com/office/drawing/2014/main" id="{15ED8288-3D9F-A54C-9AC7-242F7265F4E1}"/>
              </a:ext>
            </a:extLst>
          </p:cNvPr>
          <p:cNvCxnSpPr>
            <a:cxnSpLocks/>
          </p:cNvCxnSpPr>
          <p:nvPr/>
        </p:nvCxnSpPr>
        <p:spPr bwMode="auto">
          <a:xfrm flipH="1" flipV="1">
            <a:off x="5743535" y="3178969"/>
            <a:ext cx="55602" cy="1354931"/>
          </a:xfrm>
          <a:prstGeom prst="straightConnector1">
            <a:avLst/>
          </a:prstGeom>
          <a:noFill/>
          <a:ln w="41275">
            <a:solidFill>
              <a:srgbClr val="FF0000"/>
            </a:solidFill>
            <a:tailEnd type="triangle"/>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80948"/>
                                        </p:tgtEl>
                                        <p:attrNameLst>
                                          <p:attrName>style.visibility</p:attrName>
                                        </p:attrNameLst>
                                      </p:cBhvr>
                                      <p:to>
                                        <p:strVal val="visible"/>
                                      </p:to>
                                    </p:set>
                                    <p:anim calcmode="lin" valueType="num">
                                      <p:cBhvr additive="base">
                                        <p:cTn id="11" dur="500" fill="hold"/>
                                        <p:tgtEl>
                                          <p:spTgt spid="380948"/>
                                        </p:tgtEl>
                                        <p:attrNameLst>
                                          <p:attrName>ppt_x</p:attrName>
                                        </p:attrNameLst>
                                      </p:cBhvr>
                                      <p:tavLst>
                                        <p:tav tm="0">
                                          <p:val>
                                            <p:strVal val="#ppt_x"/>
                                          </p:val>
                                        </p:tav>
                                        <p:tav tm="100000">
                                          <p:val>
                                            <p:strVal val="#ppt_x"/>
                                          </p:val>
                                        </p:tav>
                                      </p:tavLst>
                                    </p:anim>
                                    <p:anim calcmode="lin" valueType="num">
                                      <p:cBhvr additive="base">
                                        <p:cTn id="12" dur="500" fill="hold"/>
                                        <p:tgtEl>
                                          <p:spTgt spid="38094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8375"/>
                                        </p:tgtEl>
                                        <p:attrNameLst>
                                          <p:attrName>style.visibility</p:attrName>
                                        </p:attrNameLst>
                                      </p:cBhvr>
                                      <p:to>
                                        <p:strVal val="visible"/>
                                      </p:to>
                                    </p:set>
                                    <p:anim calcmode="lin" valueType="num">
                                      <p:cBhvr additive="base">
                                        <p:cTn id="17" dur="500" fill="hold"/>
                                        <p:tgtEl>
                                          <p:spTgt spid="58375"/>
                                        </p:tgtEl>
                                        <p:attrNameLst>
                                          <p:attrName>ppt_x</p:attrName>
                                        </p:attrNameLst>
                                      </p:cBhvr>
                                      <p:tavLst>
                                        <p:tav tm="0">
                                          <p:val>
                                            <p:strVal val="#ppt_x"/>
                                          </p:val>
                                        </p:tav>
                                        <p:tav tm="100000">
                                          <p:val>
                                            <p:strVal val="#ppt_x"/>
                                          </p:val>
                                        </p:tav>
                                      </p:tavLst>
                                    </p:anim>
                                    <p:anim calcmode="lin" valueType="num">
                                      <p:cBhvr additive="base">
                                        <p:cTn id="18" dur="500" fill="hold"/>
                                        <p:tgtEl>
                                          <p:spTgt spid="5837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checkerboard(across)">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additive="base">
                                        <p:cTn id="28" dur="500" fill="hold"/>
                                        <p:tgtEl>
                                          <p:spTgt spid="38"/>
                                        </p:tgtEl>
                                        <p:attrNameLst>
                                          <p:attrName>ppt_x</p:attrName>
                                        </p:attrNameLst>
                                      </p:cBhvr>
                                      <p:tavLst>
                                        <p:tav tm="0">
                                          <p:val>
                                            <p:strVal val="#ppt_x"/>
                                          </p:val>
                                        </p:tav>
                                        <p:tav tm="100000">
                                          <p:val>
                                            <p:strVal val="#ppt_x"/>
                                          </p:val>
                                        </p:tav>
                                      </p:tavLst>
                                    </p:anim>
                                    <p:anim calcmode="lin" valueType="num">
                                      <p:cBhvr additive="base">
                                        <p:cTn id="29"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83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3" grpId="0" animBg="1"/>
      <p:bldP spid="58375" grpId="0" animBg="1"/>
      <p:bldP spid="380948" grpId="0" animBg="1"/>
      <p:bldP spid="58381" grpId="0" animBg="1"/>
      <p:bldP spid="2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1143000" y="-228600"/>
            <a:ext cx="7772400" cy="1143000"/>
          </a:xfrm>
        </p:spPr>
        <p:txBody>
          <a:bodyPr/>
          <a:lstStyle/>
          <a:p>
            <a:r>
              <a:rPr lang="en-US" altLang="zh-CN">
                <a:solidFill>
                  <a:schemeClr val="tx1"/>
                </a:solidFill>
                <a:effectLst>
                  <a:outerShdw blurRad="38100" dist="38100" dir="2700000" algn="tl">
                    <a:srgbClr val="C0C0C0"/>
                  </a:outerShdw>
                </a:effectLst>
              </a:rPr>
              <a:t>Baryon Ratios</a:t>
            </a:r>
            <a:endParaRPr lang="en-US" altLang="zh-CN" sz="3600" b="1">
              <a:solidFill>
                <a:schemeClr val="tx1"/>
              </a:solidFill>
              <a:effectLst>
                <a:outerShdw blurRad="38100" dist="38100" dir="2700000" algn="tl">
                  <a:srgbClr val="C0C0C0"/>
                </a:outerShdw>
              </a:effectLst>
            </a:endParaRPr>
          </a:p>
        </p:txBody>
      </p:sp>
      <p:pic>
        <p:nvPicPr>
          <p:cNvPr id="307203"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5458" t="51137" r="34694" b="5556"/>
          <a:stretch>
            <a:fillRect/>
          </a:stretch>
        </p:blipFill>
        <p:spPr>
          <a:xfrm>
            <a:off x="381000" y="838200"/>
            <a:ext cx="4114800" cy="4114800"/>
          </a:xfrm>
          <a:noFill/>
          <a:ln/>
        </p:spPr>
      </p:pic>
      <p:pic>
        <p:nvPicPr>
          <p:cNvPr id="307204" name="Picture 4"/>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l="8078" t="37038" r="13319" b="5556"/>
          <a:stretch>
            <a:fillRect/>
          </a:stretch>
        </p:blipFill>
        <p:spPr>
          <a:xfrm>
            <a:off x="4800600" y="990600"/>
            <a:ext cx="3835400" cy="3962400"/>
          </a:xfrm>
          <a:noFill/>
          <a:ln/>
        </p:spPr>
      </p:pic>
      <p:sp>
        <p:nvSpPr>
          <p:cNvPr id="307205" name="Text Box 5"/>
          <p:cNvSpPr txBox="1">
            <a:spLocks noChangeArrowheads="1"/>
          </p:cNvSpPr>
          <p:nvPr/>
        </p:nvSpPr>
        <p:spPr bwMode="auto">
          <a:xfrm>
            <a:off x="1371600" y="5029200"/>
            <a:ext cx="6764338" cy="1016000"/>
          </a:xfrm>
          <a:prstGeom prst="rect">
            <a:avLst/>
          </a:prstGeom>
          <a:noFill/>
          <a:ln w="9525">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457200" indent="-457200">
              <a:spcBef>
                <a:spcPct val="0"/>
              </a:spcBef>
              <a:defRPr>
                <a:solidFill>
                  <a:schemeClr val="tx1"/>
                </a:solidFill>
                <a:latin typeface="Arial" charset="0"/>
                <a:ea typeface="宋体" charset="0"/>
              </a:defRPr>
            </a:lvl1pPr>
            <a:lvl2pPr marL="914400" indent="-457200">
              <a:spcBef>
                <a:spcPct val="0"/>
              </a:spcBef>
              <a:defRPr>
                <a:solidFill>
                  <a:schemeClr val="tx1"/>
                </a:solidFill>
                <a:latin typeface="Arial" charset="0"/>
                <a:ea typeface="宋体" charset="0"/>
              </a:defRPr>
            </a:lvl2pPr>
            <a:lvl3pPr marL="1371600" indent="-457200">
              <a:spcBef>
                <a:spcPct val="0"/>
              </a:spcBef>
              <a:defRPr>
                <a:solidFill>
                  <a:schemeClr val="tx1"/>
                </a:solidFill>
                <a:latin typeface="Arial" charset="0"/>
                <a:ea typeface="宋体" charset="0"/>
              </a:defRPr>
            </a:lvl3pPr>
            <a:lvl4pPr marL="1828800" indent="-457200">
              <a:spcBef>
                <a:spcPct val="0"/>
              </a:spcBef>
              <a:defRPr>
                <a:solidFill>
                  <a:schemeClr val="tx1"/>
                </a:solidFill>
                <a:latin typeface="Arial" charset="0"/>
                <a:ea typeface="宋体" charset="0"/>
              </a:defRPr>
            </a:lvl4pPr>
            <a:lvl5pPr marL="2286000" indent="-457200">
              <a:spcBef>
                <a:spcPct val="0"/>
              </a:spcBef>
              <a:defRPr>
                <a:solidFill>
                  <a:schemeClr val="tx1"/>
                </a:solidFill>
                <a:latin typeface="Arial" charset="0"/>
                <a:ea typeface="宋体" charset="0"/>
              </a:defRPr>
            </a:lvl5pPr>
            <a:lvl6pPr marL="2743200" indent="-457200" fontAlgn="base">
              <a:spcBef>
                <a:spcPct val="0"/>
              </a:spcBef>
              <a:spcAft>
                <a:spcPct val="0"/>
              </a:spcAft>
              <a:defRPr>
                <a:solidFill>
                  <a:schemeClr val="tx1"/>
                </a:solidFill>
                <a:latin typeface="Arial" charset="0"/>
                <a:ea typeface="宋体" charset="0"/>
              </a:defRPr>
            </a:lvl6pPr>
            <a:lvl7pPr marL="3200400" indent="-457200" fontAlgn="base">
              <a:spcBef>
                <a:spcPct val="0"/>
              </a:spcBef>
              <a:spcAft>
                <a:spcPct val="0"/>
              </a:spcAft>
              <a:defRPr>
                <a:solidFill>
                  <a:schemeClr val="tx1"/>
                </a:solidFill>
                <a:latin typeface="Arial" charset="0"/>
                <a:ea typeface="宋体" charset="0"/>
              </a:defRPr>
            </a:lvl7pPr>
            <a:lvl8pPr marL="3657600" indent="-457200" fontAlgn="base">
              <a:spcBef>
                <a:spcPct val="0"/>
              </a:spcBef>
              <a:spcAft>
                <a:spcPct val="0"/>
              </a:spcAft>
              <a:defRPr>
                <a:solidFill>
                  <a:schemeClr val="tx1"/>
                </a:solidFill>
                <a:latin typeface="Arial" charset="0"/>
                <a:ea typeface="宋体" charset="0"/>
              </a:defRPr>
            </a:lvl8pPr>
            <a:lvl9pPr marL="4114800" indent="-457200" fontAlgn="base">
              <a:spcBef>
                <a:spcPct val="0"/>
              </a:spcBef>
              <a:spcAft>
                <a:spcPct val="0"/>
              </a:spcAft>
              <a:defRPr>
                <a:solidFill>
                  <a:schemeClr val="tx1"/>
                </a:solidFill>
                <a:latin typeface="Arial" charset="0"/>
                <a:ea typeface="宋体" charset="0"/>
              </a:defRPr>
            </a:lvl9pPr>
          </a:lstStyle>
          <a:p>
            <a:pPr>
              <a:buFontTx/>
              <a:buAutoNum type="arabicParenR"/>
            </a:pPr>
            <a:r>
              <a:rPr lang="en-US" altLang="zh-CN" sz="2000"/>
              <a:t>At RHIC pbar/p, lbar/pbar ~ constant vs. centrality</a:t>
            </a:r>
          </a:p>
          <a:p>
            <a:pPr>
              <a:buFontTx/>
              <a:buAutoNum type="arabicParenR"/>
            </a:pPr>
            <a:r>
              <a:rPr lang="en-US" altLang="zh-CN" sz="2000"/>
              <a:t>At AGS, factor ~100 / SPS factor ~ 2 variation</a:t>
            </a:r>
          </a:p>
          <a:p>
            <a:pPr>
              <a:buFontTx/>
              <a:buNone/>
            </a:pPr>
            <a:r>
              <a:rPr lang="en-US" altLang="zh-CN" sz="2000"/>
              <a:t>       </a:t>
            </a:r>
            <a:r>
              <a:rPr lang="en-US" altLang="zh-CN" sz="2000">
                <a:solidFill>
                  <a:srgbClr val="CC0000"/>
                </a:solidFill>
              </a:rPr>
              <a:t>=&gt; re-scatterings at hadronic stage reduced at RHIC !</a:t>
            </a:r>
            <a:r>
              <a:rPr lang="en-US" altLang="zh-CN" sz="1800">
                <a:solidFill>
                  <a:srgbClr val="CC0000"/>
                </a:solidFill>
              </a:rPr>
              <a:t> </a:t>
            </a:r>
          </a:p>
        </p:txBody>
      </p:sp>
      <p:sp>
        <p:nvSpPr>
          <p:cNvPr id="307206" name="Line 6"/>
          <p:cNvSpPr>
            <a:spLocks noChangeShapeType="1"/>
          </p:cNvSpPr>
          <p:nvPr/>
        </p:nvSpPr>
        <p:spPr bwMode="auto">
          <a:xfrm>
            <a:off x="914400" y="838200"/>
            <a:ext cx="7704138" cy="0"/>
          </a:xfrm>
          <a:prstGeom prst="line">
            <a:avLst/>
          </a:prstGeom>
          <a:noFill/>
          <a:ln w="444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zh-CN" altLang="en-US"/>
          </a:p>
        </p:txBody>
      </p:sp>
      <p:sp>
        <p:nvSpPr>
          <p:cNvPr id="307207" name="Line 7"/>
          <p:cNvSpPr>
            <a:spLocks noChangeShapeType="1"/>
          </p:cNvSpPr>
          <p:nvPr/>
        </p:nvSpPr>
        <p:spPr bwMode="auto">
          <a:xfrm>
            <a:off x="914400" y="6248400"/>
            <a:ext cx="7704138" cy="0"/>
          </a:xfrm>
          <a:prstGeom prst="line">
            <a:avLst/>
          </a:prstGeom>
          <a:noFill/>
          <a:ln w="444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zh-CN" altLang="en-US"/>
          </a:p>
        </p:txBody>
      </p:sp>
    </p:spTree>
    <p:extLst>
      <p:ext uri="{BB962C8B-B14F-4D97-AF65-F5344CB8AC3E}">
        <p14:creationId xmlns:p14="http://schemas.microsoft.com/office/powerpoint/2010/main" val="32595781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CA09CC3E-4699-B544-9E85-80A22C593E9D}"/>
              </a:ext>
            </a:extLst>
          </p:cNvPr>
          <p:cNvSpPr>
            <a:spLocks noGrp="1" noChangeArrowheads="1"/>
          </p:cNvSpPr>
          <p:nvPr>
            <p:ph type="title"/>
          </p:nvPr>
        </p:nvSpPr>
        <p:spPr>
          <a:xfrm>
            <a:off x="457200" y="274638"/>
            <a:ext cx="8229600" cy="634082"/>
          </a:xfrm>
        </p:spPr>
        <p:txBody>
          <a:bodyPr/>
          <a:lstStyle/>
          <a:p>
            <a:r>
              <a:rPr lang="en-US" altLang="zh-CN" dirty="0">
                <a:ea typeface="宋体" panose="02010600030101010101" pitchFamily="2" charset="-122"/>
              </a:rPr>
              <a:t>Collective Effects</a:t>
            </a:r>
          </a:p>
        </p:txBody>
      </p:sp>
      <p:sp>
        <p:nvSpPr>
          <p:cNvPr id="126979" name="Rectangle 3">
            <a:extLst>
              <a:ext uri="{FF2B5EF4-FFF2-40B4-BE49-F238E27FC236}">
                <a16:creationId xmlns:a16="http://schemas.microsoft.com/office/drawing/2014/main" id="{7F29B2A0-2789-434C-A26D-947942E5DBC3}"/>
              </a:ext>
            </a:extLst>
          </p:cNvPr>
          <p:cNvSpPr>
            <a:spLocks noGrp="1" noChangeArrowheads="1"/>
          </p:cNvSpPr>
          <p:nvPr>
            <p:ph type="body" idx="1"/>
          </p:nvPr>
        </p:nvSpPr>
        <p:spPr>
          <a:xfrm>
            <a:off x="596565" y="1196752"/>
            <a:ext cx="8064896" cy="2016221"/>
          </a:xfrm>
          <a:solidFill>
            <a:schemeClr val="bg1"/>
          </a:solidFill>
        </p:spPr>
        <p:txBody>
          <a:bodyPr/>
          <a:lstStyle/>
          <a:p>
            <a:pPr>
              <a:lnSpc>
                <a:spcPct val="90000"/>
              </a:lnSpc>
            </a:pPr>
            <a:r>
              <a:rPr lang="en-US" altLang="zh-CN" sz="2800" b="1" dirty="0">
                <a:solidFill>
                  <a:srgbClr val="000066"/>
                </a:solidFill>
                <a:ea typeface="宋体" panose="02010600030101010101" pitchFamily="2" charset="-122"/>
              </a:rPr>
              <a:t>By studying collective effects we address the </a:t>
            </a:r>
            <a:r>
              <a:rPr lang="en-US" altLang="zh-CN" sz="2800" b="1" dirty="0">
                <a:solidFill>
                  <a:srgbClr val="990000"/>
                </a:solidFill>
                <a:ea typeface="宋体" panose="02010600030101010101" pitchFamily="2" charset="-122"/>
              </a:rPr>
              <a:t>pressure</a:t>
            </a:r>
            <a:r>
              <a:rPr lang="en-US" altLang="zh-CN" sz="2800" b="1" dirty="0">
                <a:solidFill>
                  <a:srgbClr val="000066"/>
                </a:solidFill>
                <a:ea typeface="宋体" panose="02010600030101010101" pitchFamily="2" charset="-122"/>
              </a:rPr>
              <a:t> part of the </a:t>
            </a:r>
            <a:r>
              <a:rPr lang="en-US" altLang="zh-CN" sz="2800" b="1" dirty="0" err="1">
                <a:solidFill>
                  <a:srgbClr val="000066"/>
                </a:solidFill>
                <a:ea typeface="宋体" panose="02010600030101010101" pitchFamily="2" charset="-122"/>
              </a:rPr>
              <a:t>EoS</a:t>
            </a:r>
            <a:endParaRPr lang="en-US" altLang="zh-CN" sz="2800" b="1" dirty="0">
              <a:solidFill>
                <a:srgbClr val="000066"/>
              </a:solidFill>
              <a:ea typeface="宋体" panose="02010600030101010101" pitchFamily="2" charset="-122"/>
            </a:endParaRPr>
          </a:p>
          <a:p>
            <a:pPr>
              <a:lnSpc>
                <a:spcPct val="90000"/>
              </a:lnSpc>
            </a:pPr>
            <a:r>
              <a:rPr lang="en-US" altLang="zh-CN" sz="2800" b="1" dirty="0">
                <a:solidFill>
                  <a:srgbClr val="000066"/>
                </a:solidFill>
                <a:ea typeface="宋体" panose="02010600030101010101" pitchFamily="2" charset="-122"/>
              </a:rPr>
              <a:t>No direct information on </a:t>
            </a:r>
            <a:r>
              <a:rPr lang="en-US" altLang="zh-CN" sz="2800" b="1" dirty="0">
                <a:solidFill>
                  <a:srgbClr val="990000"/>
                </a:solidFill>
                <a:ea typeface="宋体" panose="02010600030101010101" pitchFamily="2" charset="-122"/>
              </a:rPr>
              <a:t>temperature</a:t>
            </a:r>
            <a:endParaRPr lang="en-US" altLang="zh-CN" sz="2800" b="1" dirty="0">
              <a:solidFill>
                <a:srgbClr val="000066"/>
              </a:solidFill>
              <a:ea typeface="宋体" panose="02010600030101010101" pitchFamily="2" charset="-122"/>
            </a:endParaRPr>
          </a:p>
          <a:p>
            <a:pPr>
              <a:lnSpc>
                <a:spcPct val="90000"/>
              </a:lnSpc>
            </a:pPr>
            <a:r>
              <a:rPr lang="en-US" altLang="zh-CN" sz="2800" b="1" dirty="0">
                <a:solidFill>
                  <a:srgbClr val="990000"/>
                </a:solidFill>
                <a:ea typeface="宋体" panose="02010600030101010101" pitchFamily="2" charset="-122"/>
              </a:rPr>
              <a:t>Equilibrium</a:t>
            </a:r>
            <a:r>
              <a:rPr lang="en-US" altLang="zh-CN" sz="2800" b="1" dirty="0">
                <a:solidFill>
                  <a:srgbClr val="000066"/>
                </a:solidFill>
                <a:ea typeface="宋体" panose="02010600030101010101" pitchFamily="2" charset="-122"/>
              </a:rPr>
              <a:t> aspect only circumstantial</a:t>
            </a:r>
            <a:endParaRPr lang="en-US" altLang="zh-CN" sz="2800" dirty="0">
              <a:ea typeface="宋体" panose="02010600030101010101" pitchFamily="2" charset="-122"/>
            </a:endParaRPr>
          </a:p>
        </p:txBody>
      </p:sp>
      <p:sp>
        <p:nvSpPr>
          <p:cNvPr id="7" name="Line 26">
            <a:extLst>
              <a:ext uri="{FF2B5EF4-FFF2-40B4-BE49-F238E27FC236}">
                <a16:creationId xmlns:a16="http://schemas.microsoft.com/office/drawing/2014/main" id="{EF69658F-67C0-EA4B-833A-F153F49BA3B7}"/>
              </a:ext>
            </a:extLst>
          </p:cNvPr>
          <p:cNvSpPr>
            <a:spLocks noChangeShapeType="1"/>
          </p:cNvSpPr>
          <p:nvPr/>
        </p:nvSpPr>
        <p:spPr bwMode="auto">
          <a:xfrm flipV="1">
            <a:off x="395288" y="990600"/>
            <a:ext cx="8353425" cy="0"/>
          </a:xfrm>
          <a:prstGeom prst="line">
            <a:avLst/>
          </a:prstGeom>
          <a:noFill/>
          <a:ln w="444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
        <p:nvSpPr>
          <p:cNvPr id="8" name="Rectangle 3">
            <a:extLst>
              <a:ext uri="{FF2B5EF4-FFF2-40B4-BE49-F238E27FC236}">
                <a16:creationId xmlns:a16="http://schemas.microsoft.com/office/drawing/2014/main" id="{7BA1AE98-AE39-5C4A-AF78-02749B24AC31}"/>
              </a:ext>
            </a:extLst>
          </p:cNvPr>
          <p:cNvSpPr txBox="1">
            <a:spLocks noChangeArrowheads="1"/>
          </p:cNvSpPr>
          <p:nvPr/>
        </p:nvSpPr>
        <p:spPr bwMode="auto">
          <a:xfrm>
            <a:off x="683568" y="3212973"/>
            <a:ext cx="8229600" cy="3061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US" altLang="zh-CN" sz="2800" b="1" kern="0" dirty="0">
                <a:solidFill>
                  <a:srgbClr val="FF0000"/>
                </a:solidFill>
                <a:ea typeface="宋体" panose="02010600030101010101" pitchFamily="2" charset="-122"/>
              </a:rPr>
              <a:t>Hydrodynamics:</a:t>
            </a:r>
          </a:p>
          <a:p>
            <a:pPr lvl="1"/>
            <a:r>
              <a:rPr lang="en-US" altLang="zh-CN" b="1" kern="0" dirty="0">
                <a:solidFill>
                  <a:srgbClr val="CC00CC"/>
                </a:solidFill>
                <a:ea typeface="宋体" panose="02010600030101010101" pitchFamily="2" charset="-122"/>
              </a:rPr>
              <a:t>Flow = Space-Momentum Correlations</a:t>
            </a:r>
            <a:endParaRPr lang="en-US" altLang="zh-CN" b="1" kern="0" dirty="0">
              <a:ea typeface="宋体" panose="02010600030101010101" pitchFamily="2" charset="-122"/>
            </a:endParaRPr>
          </a:p>
          <a:p>
            <a:r>
              <a:rPr lang="en-US" altLang="zh-CN" sz="2800" b="1" kern="0" dirty="0">
                <a:solidFill>
                  <a:srgbClr val="FF0000"/>
                </a:solidFill>
                <a:ea typeface="宋体" panose="02010600030101010101" pitchFamily="2" charset="-122"/>
              </a:rPr>
              <a:t>Experimentally:</a:t>
            </a:r>
          </a:p>
          <a:p>
            <a:pPr lvl="1"/>
            <a:r>
              <a:rPr lang="en-US" altLang="zh-CN" b="1" kern="0" dirty="0">
                <a:ea typeface="宋体" panose="02010600030101010101" pitchFamily="2" charset="-122"/>
              </a:rPr>
              <a:t>Momentum vectors are measured</a:t>
            </a:r>
          </a:p>
          <a:p>
            <a:pPr lvl="1"/>
            <a:r>
              <a:rPr lang="en-US" altLang="zh-CN" b="1" kern="0" dirty="0">
                <a:ea typeface="宋体" panose="02010600030101010101" pitchFamily="2" charset="-122"/>
              </a:rPr>
              <a:t>Collectivity (Flow) defined in Momentum Space</a:t>
            </a:r>
            <a:endParaRPr lang="en-US" altLang="zh-CN" kern="0" dirty="0">
              <a:solidFill>
                <a:srgbClr val="990000"/>
              </a:solidFill>
              <a:ea typeface="宋体" panose="02010600030101010101" pitchFamily="2" charset="-122"/>
            </a:endParaRPr>
          </a:p>
        </p:txBody>
      </p:sp>
    </p:spTree>
  </p:cSld>
  <p:clrMapOvr>
    <a:masterClrMapping/>
  </p:clrMapOvr>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宋体"/>
        <a:cs typeface="宋体"/>
      </a:majorFont>
      <a:minorFont>
        <a:latin typeface="Arial"/>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zh-CN" altLang="en-US" sz="2800" b="0" i="0" u="none" strike="noStrike" cap="none" normalizeH="0" baseline="0">
            <a:ln>
              <a:noFill/>
            </a:ln>
            <a:solidFill>
              <a:schemeClr val="tx1"/>
            </a:solidFill>
            <a:effectLst/>
            <a:latin typeface="Arial" charset="0"/>
            <a:ea typeface="宋体" charset="0"/>
            <a:cs typeface="宋体"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zh-CN" altLang="en-US" sz="2800" b="0" i="0" u="none" strike="noStrike" cap="none" normalizeH="0" baseline="0">
            <a:ln>
              <a:noFill/>
            </a:ln>
            <a:solidFill>
              <a:schemeClr val="tx1"/>
            </a:solidFill>
            <a:effectLst/>
            <a:latin typeface="Arial" charset="0"/>
            <a:ea typeface="宋体" charset="0"/>
            <a:cs typeface="宋体"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重离子碰撞实验简介-新乡" id="{EA9F4C7C-81AE-4441-8461-F437A2E60C67}" vid="{86996756-2832-8D45-90B7-C9EC6575E8A2}"/>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宋体"/>
        <a:cs typeface="宋体"/>
      </a:majorFont>
      <a:minorFont>
        <a:latin typeface="Arial"/>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zh-CN" altLang="en-US" sz="2800" b="0" i="0" u="none" strike="noStrike" cap="none" normalizeH="0" baseline="0">
            <a:ln>
              <a:noFill/>
            </a:ln>
            <a:solidFill>
              <a:schemeClr val="tx1"/>
            </a:solidFill>
            <a:effectLst/>
            <a:latin typeface="Arial" charset="0"/>
            <a:ea typeface="宋体" charset="0"/>
            <a:cs typeface="宋体"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zh-CN" altLang="en-US" sz="2800" b="0" i="0" u="none" strike="noStrike" cap="none" normalizeH="0" baseline="0">
            <a:ln>
              <a:noFill/>
            </a:ln>
            <a:solidFill>
              <a:schemeClr val="tx1"/>
            </a:solidFill>
            <a:effectLst/>
            <a:latin typeface="Arial" charset="0"/>
            <a:ea typeface="宋体" charset="0"/>
            <a:cs typeface="宋体"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重离子碰撞实验简介-新乡" id="{EA9F4C7C-81AE-4441-8461-F437A2E60C67}" vid="{A8903587-1072-974E-AD4A-185D2A41D3EE}"/>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Custom Design</Template>
  <TotalTime>11531</TotalTime>
  <Words>7379</Words>
  <Application>Microsoft Macintosh PowerPoint</Application>
  <PresentationFormat>全屏显示(4:3)</PresentationFormat>
  <Paragraphs>1216</Paragraphs>
  <Slides>98</Slides>
  <Notes>44</Notes>
  <HiddenSlides>0</HiddenSlides>
  <MMClips>0</MMClips>
  <ScaleCrop>false</ScaleCrop>
  <HeadingPairs>
    <vt:vector size="8" baseType="variant">
      <vt:variant>
        <vt:lpstr>已用的字体</vt:lpstr>
      </vt:variant>
      <vt:variant>
        <vt:i4>40</vt:i4>
      </vt:variant>
      <vt:variant>
        <vt:lpstr>主题</vt:lpstr>
      </vt:variant>
      <vt:variant>
        <vt:i4>2</vt:i4>
      </vt:variant>
      <vt:variant>
        <vt:lpstr>嵌入 OLE 服务器</vt:lpstr>
      </vt:variant>
      <vt:variant>
        <vt:i4>6</vt:i4>
      </vt:variant>
      <vt:variant>
        <vt:lpstr>幻灯片标题</vt:lpstr>
      </vt:variant>
      <vt:variant>
        <vt:i4>98</vt:i4>
      </vt:variant>
    </vt:vector>
  </HeadingPairs>
  <TitlesOfParts>
    <vt:vector size="146" baseType="lpstr">
      <vt:lpstr>等线</vt:lpstr>
      <vt:lpstr>黑体</vt:lpstr>
      <vt:lpstr>华文宋体</vt:lpstr>
      <vt:lpstr>华文细黑</vt:lpstr>
      <vt:lpstr>宋体</vt:lpstr>
      <vt:lpstr>宋体</vt:lpstr>
      <vt:lpstr>文鼎CS中黑</vt:lpstr>
      <vt:lpstr>幼圆</vt:lpstr>
      <vt:lpstr>Arial Unicode MS</vt:lpstr>
      <vt:lpstr>ArialMT</vt:lpstr>
      <vt:lpstr>BellGothic</vt:lpstr>
      <vt:lpstr>BellGothic Black</vt:lpstr>
      <vt:lpstr>GungsuhChe</vt:lpstr>
      <vt:lpstr>Kaiti TC</vt:lpstr>
      <vt:lpstr>ＭＳ Ｐゴシック</vt:lpstr>
      <vt:lpstr>STHeiti</vt:lpstr>
      <vt:lpstr>STHeiti Light</vt:lpstr>
      <vt:lpstr>Zapf Dingbats</vt:lpstr>
      <vt:lpstr>Arial</vt:lpstr>
      <vt:lpstr>Arial Black</vt:lpstr>
      <vt:lpstr>Arial Narrow</vt:lpstr>
      <vt:lpstr>Arial Rounded MT Bold</vt:lpstr>
      <vt:lpstr>Calibri</vt:lpstr>
      <vt:lpstr>Cambria Math</vt:lpstr>
      <vt:lpstr>Comic Sans MS</vt:lpstr>
      <vt:lpstr>Courier CE</vt:lpstr>
      <vt:lpstr>Georgia</vt:lpstr>
      <vt:lpstr>Helvetica</vt:lpstr>
      <vt:lpstr>Impact</vt:lpstr>
      <vt:lpstr>Lucida Grande</vt:lpstr>
      <vt:lpstr>Symbol</vt:lpstr>
      <vt:lpstr>Tahoma</vt:lpstr>
      <vt:lpstr>Times</vt:lpstr>
      <vt:lpstr>Times New Roman</vt:lpstr>
      <vt:lpstr>Times-Bold</vt:lpstr>
      <vt:lpstr>Times-Roman</vt:lpstr>
      <vt:lpstr>Trebuchet MS</vt:lpstr>
      <vt:lpstr>Verdana</vt:lpstr>
      <vt:lpstr>Webdings</vt:lpstr>
      <vt:lpstr>Wingdings</vt:lpstr>
      <vt:lpstr>Custom Design</vt:lpstr>
      <vt:lpstr>Default Design</vt:lpstr>
      <vt:lpstr>Photo Editor Photo</vt:lpstr>
      <vt:lpstr>公式</vt:lpstr>
      <vt:lpstr>Equation</vt:lpstr>
      <vt:lpstr>Formel</vt:lpstr>
      <vt:lpstr>CorelDRAW</vt:lpstr>
      <vt:lpstr>位图图像</vt:lpstr>
      <vt:lpstr>Collectivity In Heavy Ion Collisoin </vt:lpstr>
      <vt:lpstr>Outline</vt:lpstr>
      <vt:lpstr> </vt:lpstr>
      <vt:lpstr>PowerPoint 演示文稿</vt:lpstr>
      <vt:lpstr>PowerPoint 演示文稿</vt:lpstr>
      <vt:lpstr>等离子体</vt:lpstr>
      <vt:lpstr>PowerPoint 演示文稿</vt:lpstr>
      <vt:lpstr>How to Address the Problem?</vt:lpstr>
      <vt:lpstr>PowerPoint 演示文稿</vt:lpstr>
      <vt:lpstr>PowerPoint 演示文稿</vt:lpstr>
      <vt:lpstr>Relativistic Heavy Ion Collider Brookhaven National Laboratory (BNL), Upton, NY</vt:lpstr>
      <vt:lpstr>PowerPoint 演示文稿</vt:lpstr>
      <vt:lpstr>High-Energy Nuclear Collider Experiments</vt:lpstr>
      <vt:lpstr>PowerPoint 演示文稿</vt:lpstr>
      <vt:lpstr>PowerPoint 演示文稿</vt:lpstr>
      <vt:lpstr>Au + Au Collisions at 130 GeV</vt:lpstr>
      <vt:lpstr>Au + Au Collisions at 130 GeV</vt:lpstr>
      <vt:lpstr>Au + Au Collisions at RHIC</vt:lpstr>
      <vt:lpstr>Particle Identification at STAR</vt:lpstr>
      <vt:lpstr>Particle Identification</vt:lpstr>
      <vt:lpstr>PowerPoint 演示文稿</vt:lpstr>
      <vt:lpstr> ALICE </vt:lpstr>
      <vt:lpstr>PowerPoint 演示文稿</vt:lpstr>
      <vt:lpstr>High-energy Nuclear Collisions</vt:lpstr>
      <vt:lpstr>Physics Goals at RHIC</vt:lpstr>
      <vt:lpstr>PowerPoint 演示文稿</vt:lpstr>
      <vt:lpstr>Frequently used Kinematics Variable and Expression</vt:lpstr>
      <vt:lpstr>Collision Geometry</vt:lpstr>
      <vt:lpstr>Energy Loss in A+A Collisions</vt:lpstr>
      <vt:lpstr>Nuclear Modification Factor</vt:lpstr>
      <vt:lpstr>Basics of hydrodynamics: ideal </vt:lpstr>
      <vt:lpstr>Basics of hydrodynamics: viscous</vt:lpstr>
      <vt:lpstr>Basics of hydrodynamics:1st order </vt:lpstr>
      <vt:lpstr>Basics of hydrodynamics: 2st order </vt:lpstr>
      <vt:lpstr>Transverse Flow Observables</vt:lpstr>
      <vt:lpstr>Pressure, Flow, …</vt:lpstr>
      <vt:lpstr>Mass Dependence of Slopes</vt:lpstr>
      <vt:lpstr>Azimuthal Distributions</vt:lpstr>
      <vt:lpstr>PowerPoint 演示文稿</vt:lpstr>
      <vt:lpstr>Harmonics in hydro-picture</vt:lpstr>
      <vt:lpstr>Harmonics in hydro-picture</vt:lpstr>
      <vt:lpstr>Hadron Spectra From RHIC</vt:lpstr>
      <vt:lpstr>Hadron Spectra From ALICE</vt:lpstr>
      <vt:lpstr>pbar/p ratio at 130 GeV</vt:lpstr>
      <vt:lpstr>Statistical Model Fits </vt:lpstr>
      <vt:lpstr>Yields Ratio Results: RHIC</vt:lpstr>
      <vt:lpstr>Hadron abundances and predictions of the statistical hadronization model: ALICE</vt:lpstr>
      <vt:lpstr>Thermal Model Fits (Blast-Wave)</vt:lpstr>
      <vt:lpstr>Thermal fits: Tfo vs. &lt; bT  &gt; at 200GeV</vt:lpstr>
      <vt:lpstr>Blast Wave Fits: LHC </vt:lpstr>
      <vt:lpstr>Compare with Model Results</vt:lpstr>
      <vt:lpstr>Tests with Transport Model</vt:lpstr>
      <vt:lpstr>Tests with Transport Model</vt:lpstr>
      <vt:lpstr>Anisotropy parameter v2</vt:lpstr>
      <vt:lpstr>Space-momentum correlation  Jingbo Zhang, J. Yang, et al.-LBNL </vt:lpstr>
      <vt:lpstr>v2 at Low pT Region</vt:lpstr>
      <vt:lpstr>PowerPoint 演示文稿</vt:lpstr>
      <vt:lpstr>PowerPoint 演示文稿</vt:lpstr>
      <vt:lpstr>Centrality Dependence of NQ Scaling </vt:lpstr>
      <vt:lpstr>PowerPoint 演示文稿</vt:lpstr>
      <vt:lpstr>PowerPoint 演示文稿</vt:lpstr>
      <vt:lpstr>PowerPoint 演示文稿</vt:lpstr>
      <vt:lpstr>PowerPoint 演示文稿</vt:lpstr>
      <vt:lpstr>Elliptic Flow at LHC</vt:lpstr>
      <vt:lpstr>Energy Dependence</vt:lpstr>
      <vt:lpstr>PowerPoint 演示文稿</vt:lpstr>
      <vt:lpstr> Perfect Liquid at RHIC </vt:lpstr>
      <vt:lpstr>Viscosity and the Perfect Fluid</vt:lpstr>
      <vt:lpstr>Summary  and Outlook</vt:lpstr>
      <vt:lpstr>QCD相变 临界点的寻找</vt:lpstr>
      <vt:lpstr>RHIC BES-I 数据样本</vt:lpstr>
      <vt:lpstr>Bulk Properties at Freeze-outs</vt:lpstr>
      <vt:lpstr>Status on Predictions</vt:lpstr>
      <vt:lpstr>PowerPoint 演示文稿</vt:lpstr>
      <vt:lpstr>ϕ-meson v2 vs. √sNN</vt:lpstr>
      <vt:lpstr>PowerPoint 演示文稿</vt:lpstr>
      <vt:lpstr>PowerPoint 演示文稿</vt:lpstr>
      <vt:lpstr>PowerPoint 演示文稿</vt:lpstr>
      <vt:lpstr>PowerPoint 演示文稿</vt:lpstr>
      <vt:lpstr>Higher Moments and Criticality</vt:lpstr>
      <vt:lpstr>PowerPoint 演示文稿</vt:lpstr>
      <vt:lpstr>Scale of Hot/Dense Matter on LGT</vt:lpstr>
      <vt:lpstr>QCD Phase Diagram (1983)</vt:lpstr>
      <vt:lpstr>PowerPoint 演示文稿</vt:lpstr>
      <vt:lpstr>PowerPoint 演示文稿</vt:lpstr>
      <vt:lpstr>2019-2020: BES II at RHIC</vt:lpstr>
      <vt:lpstr>寻找QCD临界点</vt:lpstr>
      <vt:lpstr>PowerPoint 演示文稿</vt:lpstr>
      <vt:lpstr>PowerPoint 演示文稿</vt:lpstr>
      <vt:lpstr>PowerPoint 演示文稿</vt:lpstr>
      <vt:lpstr>PowerPoint 演示文稿</vt:lpstr>
      <vt:lpstr>Summary and Outlook II</vt:lpstr>
      <vt:lpstr>PowerPoint 演示文稿</vt:lpstr>
      <vt:lpstr>PowerPoint 演示文稿</vt:lpstr>
      <vt:lpstr>Higher Moments of Net-Q, -K, -p</vt:lpstr>
      <vt:lpstr>High-energy Nuclear Collisions</vt:lpstr>
      <vt:lpstr>Baryon Ratios</vt:lpstr>
      <vt:lpstr>Collective Effects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夸克胶子等离子体的寻找与QCD相图研究</dc:title>
  <dc:creator>Microsoft Office User</dc:creator>
  <cp:lastModifiedBy>Microsoft Office User</cp:lastModifiedBy>
  <cp:revision>147</cp:revision>
  <dcterms:created xsi:type="dcterms:W3CDTF">2021-05-27T09:11:32Z</dcterms:created>
  <dcterms:modified xsi:type="dcterms:W3CDTF">2021-07-15T13:47:04Z</dcterms:modified>
</cp:coreProperties>
</file>