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6"/>
  </p:notesMasterIdLst>
  <p:sldIdLst>
    <p:sldId id="257" r:id="rId3"/>
    <p:sldId id="708" r:id="rId4"/>
    <p:sldId id="722" r:id="rId5"/>
    <p:sldId id="721" r:id="rId6"/>
    <p:sldId id="259" r:id="rId7"/>
    <p:sldId id="262" r:id="rId8"/>
    <p:sldId id="263" r:id="rId9"/>
    <p:sldId id="264" r:id="rId10"/>
    <p:sldId id="265" r:id="rId11"/>
    <p:sldId id="709" r:id="rId12"/>
    <p:sldId id="710" r:id="rId13"/>
    <p:sldId id="711" r:id="rId14"/>
    <p:sldId id="712" r:id="rId15"/>
    <p:sldId id="715" r:id="rId16"/>
    <p:sldId id="716" r:id="rId17"/>
    <p:sldId id="717" r:id="rId18"/>
    <p:sldId id="718" r:id="rId19"/>
    <p:sldId id="713" r:id="rId20"/>
    <p:sldId id="714" r:id="rId21"/>
    <p:sldId id="719" r:id="rId22"/>
    <p:sldId id="720" r:id="rId23"/>
    <p:sldId id="369" r:id="rId24"/>
    <p:sldId id="303" r:id="rId25"/>
    <p:sldId id="542" r:id="rId26"/>
    <p:sldId id="266" r:id="rId27"/>
    <p:sldId id="724" r:id="rId28"/>
    <p:sldId id="723" r:id="rId29"/>
    <p:sldId id="261" r:id="rId30"/>
    <p:sldId id="725" r:id="rId31"/>
    <p:sldId id="517" r:id="rId32"/>
    <p:sldId id="330" r:id="rId33"/>
    <p:sldId id="331" r:id="rId34"/>
    <p:sldId id="726" r:id="rId35"/>
    <p:sldId id="727" r:id="rId36"/>
    <p:sldId id="332" r:id="rId37"/>
    <p:sldId id="333" r:id="rId38"/>
    <p:sldId id="291" r:id="rId39"/>
    <p:sldId id="293" r:id="rId40"/>
    <p:sldId id="511" r:id="rId41"/>
    <p:sldId id="729" r:id="rId42"/>
    <p:sldId id="340" r:id="rId43"/>
    <p:sldId id="730" r:id="rId44"/>
    <p:sldId id="514" r:id="rId45"/>
    <p:sldId id="732" r:id="rId46"/>
    <p:sldId id="731" r:id="rId47"/>
    <p:sldId id="271" r:id="rId48"/>
    <p:sldId id="403" r:id="rId49"/>
    <p:sldId id="272" r:id="rId50"/>
    <p:sldId id="733" r:id="rId51"/>
    <p:sldId id="378" r:id="rId52"/>
    <p:sldId id="383" r:id="rId53"/>
    <p:sldId id="393" r:id="rId54"/>
    <p:sldId id="343" r:id="rId55"/>
    <p:sldId id="404" r:id="rId56"/>
    <p:sldId id="399" r:id="rId57"/>
    <p:sldId id="317" r:id="rId58"/>
    <p:sldId id="352" r:id="rId59"/>
    <p:sldId id="353" r:id="rId60"/>
    <p:sldId id="735" r:id="rId61"/>
    <p:sldId id="734" r:id="rId62"/>
    <p:sldId id="736" r:id="rId63"/>
    <p:sldId id="362" r:id="rId64"/>
    <p:sldId id="477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>
      <p:cViewPr varScale="1">
        <p:scale>
          <a:sx n="110" d="100"/>
          <a:sy n="110" d="100"/>
        </p:scale>
        <p:origin x="168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C5880-FBE1-4A5F-BC1D-6A49F3263FC5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7D4DC-66B0-4C45-A4AF-FE57570595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48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D7D4DC-66B0-4C45-A4AF-FE575705954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76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87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57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00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F15F-73F4-4162-984E-FCB3366C3095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733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05FD8-7089-4A50-A294-E40195633B81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647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C6776-1300-406A-AA98-FAB579DBD476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027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5B251-5500-434C-A43A-035DE6699D54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238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3C94-1E81-4A7E-9E4A-7D4C2159D125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460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13243-FD93-4204-B3C9-8F6B1D9C08F7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688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429E7-58BC-438A-B070-949AC0E8C65C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067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4532-8231-489F-8732-F38D4F5669E6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82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17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6DACF-FBAB-4953-A4EF-95103FADFF60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016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6975-D7A0-4DB7-85CE-B5C072176FAD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699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2696-8D08-4A23-8A9A-DC7BB05CC89E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94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17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76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07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787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56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16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52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1BE6B-1694-4735-9478-73B52A3D9449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BA7C1-2E3D-4AFD-834C-9531C7E0BB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56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F968C-D3E8-4765-A14E-1EF3FF9CB221}" type="datetime1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BEB81-F17A-4E37-82C1-D69FCCBB597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41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arXiv:1509.04073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arxiv.org/abs/1209.659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microsoft.com/office/2007/relationships/hdphoto" Target="../media/hdphoto1.wdp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hyperlink" Target="https://arxiv.org/abs/2104.0083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104.0083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3.06117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hyperlink" Target="https://arxiv.org/abs/2002.07549" TargetMode="External"/><Relationship Id="rId4" Type="http://schemas.openxmlformats.org/officeDocument/2006/relationships/hyperlink" Target="https://arxiv.org/abs/2001.0137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hk/url?sa=i&amp;rct=j&amp;q=&amp;esrc=s&amp;source=images&amp;cd=&amp;cad=rja&amp;uact=8&amp;ved=2ahUKEwi5xIGYuOHjAhWD4FQKHd79B9UQjhx6BAgBEAM&amp;url=http%3A%2F%2Fwww.physics.adelaide.edu.au%2Ftheory%2Fstaff%2Fleinweber%2FVisualQCD%2FQCDvacuum%2F&amp;psig=AOvVaw1sPe9azceRJCI4jpkxNx0R&amp;ust=1564740783853419" TargetMode="External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0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690.png"/><Relationship Id="rId2" Type="http://schemas.openxmlformats.org/officeDocument/2006/relationships/image" Target="../media/image77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680.png"/><Relationship Id="rId5" Type="http://schemas.openxmlformats.org/officeDocument/2006/relationships/image" Target="../media/image80.png"/><Relationship Id="rId15" Type="http://schemas.openxmlformats.org/officeDocument/2006/relationships/image" Target="../media/image86.png"/><Relationship Id="rId4" Type="http://schemas.openxmlformats.org/officeDocument/2006/relationships/image" Target="../media/image79.png"/><Relationship Id="rId1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74.png"/><Relationship Id="rId5" Type="http://schemas.microsoft.com/office/2007/relationships/hdphoto" Target="../media/hdphoto4.wdp"/><Relationship Id="rId10" Type="http://schemas.openxmlformats.org/officeDocument/2006/relationships/image" Target="../media/image611.png"/><Relationship Id="rId4" Type="http://schemas.openxmlformats.org/officeDocument/2006/relationships/image" Target="../media/image105.png"/><Relationship Id="rId9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10.png"/><Relationship Id="rId7" Type="http://schemas.openxmlformats.org/officeDocument/2006/relationships/image" Target="../media/image14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1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0.png"/><Relationship Id="rId11" Type="http://schemas.openxmlformats.org/officeDocument/2006/relationships/image" Target="../media/image109.wmf"/><Relationship Id="rId5" Type="http://schemas.openxmlformats.org/officeDocument/2006/relationships/image" Target="../media/image310.png"/><Relationship Id="rId15" Type="http://schemas.openxmlformats.org/officeDocument/2006/relationships/image" Target="../media/image181.png"/><Relationship Id="rId10" Type="http://schemas.openxmlformats.org/officeDocument/2006/relationships/oleObject" Target="../embeddings/oleObject1.bin"/><Relationship Id="rId4" Type="http://schemas.microsoft.com/office/2007/relationships/hdphoto" Target="../media/hdphoto6.wdp"/><Relationship Id="rId9" Type="http://schemas.microsoft.com/office/2007/relationships/hdphoto" Target="../media/hdphoto7.wdp"/><Relationship Id="rId14" Type="http://schemas.openxmlformats.org/officeDocument/2006/relationships/image" Target="../media/image790.png"/></Relationships>
</file>

<file path=ppt/slides/_rels/slide32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3" Type="http://schemas.openxmlformats.org/officeDocument/2006/relationships/image" Target="../media/image160.png"/><Relationship Id="rId7" Type="http://schemas.openxmlformats.org/officeDocument/2006/relationships/image" Target="../media/image113.wmf"/><Relationship Id="rId12" Type="http://schemas.openxmlformats.org/officeDocument/2006/relationships/image" Target="../media/image11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50.png"/><Relationship Id="rId5" Type="http://schemas.openxmlformats.org/officeDocument/2006/relationships/image" Target="../media/image351.png"/><Relationship Id="rId10" Type="http://schemas.openxmlformats.org/officeDocument/2006/relationships/image" Target="../media/image840.png"/><Relationship Id="rId4" Type="http://schemas.openxmlformats.org/officeDocument/2006/relationships/image" Target="../media/image114.png"/><Relationship Id="rId9" Type="http://schemas.openxmlformats.org/officeDocument/2006/relationships/image" Target="../media/image8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117.png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0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690.png"/><Relationship Id="rId2" Type="http://schemas.openxmlformats.org/officeDocument/2006/relationships/image" Target="../media/image77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680.png"/><Relationship Id="rId5" Type="http://schemas.openxmlformats.org/officeDocument/2006/relationships/image" Target="../media/image80.png"/><Relationship Id="rId15" Type="http://schemas.openxmlformats.org/officeDocument/2006/relationships/image" Target="../media/image86.png"/><Relationship Id="rId4" Type="http://schemas.openxmlformats.org/officeDocument/2006/relationships/image" Target="../media/image79.png"/><Relationship Id="rId1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30.png"/><Relationship Id="rId18" Type="http://schemas.openxmlformats.org/officeDocument/2006/relationships/image" Target="../media/image980.png"/><Relationship Id="rId3" Type="http://schemas.openxmlformats.org/officeDocument/2006/relationships/image" Target="../media/image121.png"/><Relationship Id="rId21" Type="http://schemas.openxmlformats.org/officeDocument/2006/relationships/image" Target="../media/image1030.png"/><Relationship Id="rId7" Type="http://schemas.openxmlformats.org/officeDocument/2006/relationships/image" Target="../media/image230.png"/><Relationship Id="rId12" Type="http://schemas.openxmlformats.org/officeDocument/2006/relationships/image" Target="../media/image920.png"/><Relationship Id="rId17" Type="http://schemas.openxmlformats.org/officeDocument/2006/relationships/image" Target="../media/image970.png"/><Relationship Id="rId2" Type="http://schemas.openxmlformats.org/officeDocument/2006/relationships/slideLayout" Target="../slideLayouts/slideLayout13.xml"/><Relationship Id="rId20" Type="http://schemas.openxmlformats.org/officeDocument/2006/relationships/image" Target="../media/image1001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23" Type="http://schemas.openxmlformats.org/officeDocument/2006/relationships/image" Target="../media/image170.pn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990.png"/><Relationship Id="rId4" Type="http://schemas.openxmlformats.org/officeDocument/2006/relationships/image" Target="../media/image122.png"/><Relationship Id="rId9" Type="http://schemas.openxmlformats.org/officeDocument/2006/relationships/image" Target="../media/image120.wmf"/><Relationship Id="rId22" Type="http://schemas.openxmlformats.org/officeDocument/2006/relationships/image" Target="../media/image10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0.png"/><Relationship Id="rId4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image" Target="../media/image270.png"/><Relationship Id="rId18" Type="http://schemas.openxmlformats.org/officeDocument/2006/relationships/image" Target="../media/image300.png"/><Relationship Id="rId3" Type="http://schemas.openxmlformats.org/officeDocument/2006/relationships/image" Target="../media/image220.png"/><Relationship Id="rId21" Type="http://schemas.openxmlformats.org/officeDocument/2006/relationships/image" Target="../media/image331.png"/><Relationship Id="rId7" Type="http://schemas.openxmlformats.org/officeDocument/2006/relationships/image" Target="../media/image124.png"/><Relationship Id="rId12" Type="http://schemas.openxmlformats.org/officeDocument/2006/relationships/image" Target="../media/image260.png"/><Relationship Id="rId17" Type="http://schemas.microsoft.com/office/2007/relationships/hdphoto" Target="../media/hdphoto8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15.png"/><Relationship Id="rId20" Type="http://schemas.openxmlformats.org/officeDocument/2006/relationships/image" Target="../media/image321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3.png"/><Relationship Id="rId11" Type="http://schemas.openxmlformats.org/officeDocument/2006/relationships/image" Target="../media/image250.png"/><Relationship Id="rId5" Type="http://schemas.openxmlformats.org/officeDocument/2006/relationships/image" Target="../media/image122.png"/><Relationship Id="rId15" Type="http://schemas.openxmlformats.org/officeDocument/2006/relationships/image" Target="../media/image290.png"/><Relationship Id="rId10" Type="http://schemas.openxmlformats.org/officeDocument/2006/relationships/image" Target="../media/image120.wmf"/><Relationship Id="rId19" Type="http://schemas.openxmlformats.org/officeDocument/2006/relationships/image" Target="../media/image311.png"/><Relationship Id="rId4" Type="http://schemas.openxmlformats.org/officeDocument/2006/relationships/image" Target="../media/image121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8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png"/><Relationship Id="rId3" Type="http://schemas.openxmlformats.org/officeDocument/2006/relationships/image" Target="../media/image320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0.png"/><Relationship Id="rId11" Type="http://schemas.openxmlformats.org/officeDocument/2006/relationships/image" Target="../media/image381.png"/><Relationship Id="rId5" Type="http://schemas.openxmlformats.org/officeDocument/2006/relationships/image" Target="../media/image123.png"/><Relationship Id="rId10" Type="http://schemas.openxmlformats.org/officeDocument/2006/relationships/image" Target="../media/image126.png"/><Relationship Id="rId4" Type="http://schemas.openxmlformats.org/officeDocument/2006/relationships/image" Target="../media/image122.png"/><Relationship Id="rId9" Type="http://schemas.openxmlformats.org/officeDocument/2006/relationships/image" Target="../media/image3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7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53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0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0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690.png"/><Relationship Id="rId2" Type="http://schemas.openxmlformats.org/officeDocument/2006/relationships/image" Target="../media/image77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680.png"/><Relationship Id="rId5" Type="http://schemas.openxmlformats.org/officeDocument/2006/relationships/image" Target="../media/image80.png"/><Relationship Id="rId15" Type="http://schemas.openxmlformats.org/officeDocument/2006/relationships/image" Target="../media/image86.png"/><Relationship Id="rId4" Type="http://schemas.openxmlformats.org/officeDocument/2006/relationships/image" Target="../media/image79.png"/><Relationship Id="rId1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6.png"/><Relationship Id="rId4" Type="http://schemas.openxmlformats.org/officeDocument/2006/relationships/image" Target="../media/image15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2.png"/><Relationship Id="rId4" Type="http://schemas.openxmlformats.org/officeDocument/2006/relationships/image" Target="../media/image1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3" Type="http://schemas.openxmlformats.org/officeDocument/2006/relationships/image" Target="../media/image198.jpg"/><Relationship Id="rId7" Type="http://schemas.openxmlformats.org/officeDocument/2006/relationships/image" Target="../media/image81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1.png"/><Relationship Id="rId5" Type="http://schemas.openxmlformats.org/officeDocument/2006/relationships/image" Target="../media/image200.jpg"/><Relationship Id="rId4" Type="http://schemas.openxmlformats.org/officeDocument/2006/relationships/image" Target="../media/image199.jpg"/><Relationship Id="rId9" Type="http://schemas.openxmlformats.org/officeDocument/2006/relationships/image" Target="../media/image109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://arxiv.org/abs/arXiv:1201.510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rxiv.org/abs/arXiv:1509.0407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arxiv.org/abs/arXiv:1411.2733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F86484D-6E00-4216-A0E4-3323A5C7E5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18277" y="953364"/>
            <a:ext cx="7595483" cy="1950950"/>
          </a:xfrm>
        </p:spPr>
        <p:txBody>
          <a:bodyPr anchor="ctr">
            <a:normAutofit/>
          </a:bodyPr>
          <a:lstStyle/>
          <a:p>
            <a:r>
              <a:rPr lang="en-US" altLang="zh-CN" sz="4400" b="1" dirty="0"/>
              <a:t>Electromagnetic field and anomalous transports 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627EDA-0E20-4BD0-83DD-E5452F490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273399"/>
            <a:ext cx="6858000" cy="1655762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</a:rPr>
              <a:t>Xu-</a:t>
            </a:r>
            <a:r>
              <a:rPr lang="en-US" altLang="zh-CN" sz="2800" b="1" dirty="0" err="1">
                <a:solidFill>
                  <a:srgbClr val="7030A0"/>
                </a:solidFill>
              </a:rPr>
              <a:t>Guang</a:t>
            </a:r>
            <a:r>
              <a:rPr lang="en-US" altLang="zh-CN" sz="2800" b="1" dirty="0">
                <a:solidFill>
                  <a:srgbClr val="7030A0"/>
                </a:solidFill>
              </a:rPr>
              <a:t> Huang</a:t>
            </a:r>
          </a:p>
          <a:p>
            <a:r>
              <a:rPr lang="zh-CN" altLang="en-US" sz="2800" b="1" dirty="0">
                <a:solidFill>
                  <a:srgbClr val="7030A0"/>
                </a:solidFill>
              </a:rPr>
              <a:t>（黄旭光）</a:t>
            </a:r>
            <a:endParaRPr lang="en-US" altLang="zh-CN" sz="2800" b="1" dirty="0">
              <a:solidFill>
                <a:srgbClr val="7030A0"/>
              </a:solidFill>
            </a:endParaRPr>
          </a:p>
          <a:p>
            <a:r>
              <a:rPr lang="en-US" altLang="zh-CN" sz="2800" b="1" dirty="0">
                <a:solidFill>
                  <a:srgbClr val="7030A0"/>
                </a:solidFill>
              </a:rPr>
              <a:t>Fudan University</a:t>
            </a:r>
          </a:p>
          <a:p>
            <a:endParaRPr lang="zh-CN" altLang="en-US" sz="2800" b="1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2457CBF8-17B8-4A7D-9FE4-35E23C0592EF}"/>
              </a:ext>
            </a:extLst>
          </p:cNvPr>
          <p:cNvSpPr txBox="1">
            <a:spLocks/>
          </p:cNvSpPr>
          <p:nvPr/>
        </p:nvSpPr>
        <p:spPr>
          <a:xfrm>
            <a:off x="628650" y="492916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rgbClr val="FF0000"/>
                </a:solidFill>
              </a:rPr>
              <a:t>July 20, 2021 @ Huzhou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4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How to compute the EM fields?</a:t>
            </a:r>
            <a:endParaRPr lang="zh-CN" alt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F59ADA2-4501-4707-9AE3-80FF2D3149B7}"/>
              </a:ext>
            </a:extLst>
          </p:cNvPr>
          <p:cNvSpPr txBox="1"/>
          <p:nvPr/>
        </p:nvSpPr>
        <p:spPr>
          <a:xfrm>
            <a:off x="367004" y="1045029"/>
            <a:ext cx="829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Consider a moving point charge (for example, a proton):</a:t>
            </a:r>
            <a:endParaRPr lang="zh-CN" altLang="en-US" dirty="0"/>
          </a:p>
        </p:txBody>
      </p:sp>
      <p:sp>
        <p:nvSpPr>
          <p:cNvPr id="3" name="流程图: 接点 2">
            <a:extLst>
              <a:ext uri="{FF2B5EF4-FFF2-40B4-BE49-F238E27FC236}">
                <a16:creationId xmlns:a16="http://schemas.microsoft.com/office/drawing/2014/main" id="{4CF020A6-DDC9-46FB-B00A-45BE44501A74}"/>
              </a:ext>
            </a:extLst>
          </p:cNvPr>
          <p:cNvSpPr/>
          <p:nvPr/>
        </p:nvSpPr>
        <p:spPr>
          <a:xfrm>
            <a:off x="3514531" y="1736467"/>
            <a:ext cx="68425" cy="684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B107222B-0A66-4B68-B09D-3BA0DDEE9205}"/>
              </a:ext>
            </a:extLst>
          </p:cNvPr>
          <p:cNvCxnSpPr/>
          <p:nvPr/>
        </p:nvCxnSpPr>
        <p:spPr>
          <a:xfrm>
            <a:off x="3620279" y="1773789"/>
            <a:ext cx="11134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D18F0815-3459-4EFA-92BD-BF779D808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055" y="1662804"/>
            <a:ext cx="842646" cy="21575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4768249-D9AE-4AF4-B6EE-589BCFABA72B}"/>
              </a:ext>
            </a:extLst>
          </p:cNvPr>
          <p:cNvSpPr txBox="1"/>
          <p:nvPr/>
        </p:nvSpPr>
        <p:spPr>
          <a:xfrm>
            <a:off x="367003" y="2126997"/>
            <a:ext cx="829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 the rest frame (with a prime):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73A03A4-D5C3-46F5-B7FF-15896FE6FA72}"/>
                  </a:ext>
                </a:extLst>
              </p:cNvPr>
              <p:cNvSpPr txBox="1"/>
              <p:nvPr/>
            </p:nvSpPr>
            <p:spPr>
              <a:xfrm>
                <a:off x="3305431" y="1493679"/>
                <a:ext cx="17177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73A03A4-D5C3-46F5-B7FF-15896FE6F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431" y="1493679"/>
                <a:ext cx="171777" cy="276999"/>
              </a:xfrm>
              <a:prstGeom prst="rect">
                <a:avLst/>
              </a:prstGeom>
              <a:blipFill>
                <a:blip r:embed="rId3"/>
                <a:stretch>
                  <a:fillRect l="-21429" r="-178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B0D93559-F7C2-48E7-8041-44021F134FDE}"/>
              </a:ext>
            </a:extLst>
          </p:cNvPr>
          <p:cNvSpPr txBox="1"/>
          <p:nvPr/>
        </p:nvSpPr>
        <p:spPr>
          <a:xfrm>
            <a:off x="367002" y="3548360"/>
            <a:ext cx="829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 the Lab frame: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B0183E2-3BE9-4FBC-92D9-E89751B7D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494" y="3892224"/>
            <a:ext cx="2005862" cy="3419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034C9F9-684E-4171-A746-D04925690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500" y="4365418"/>
            <a:ext cx="5400464" cy="36291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B463F2F-2E52-49E1-A9DB-AB1A3C771622}"/>
              </a:ext>
            </a:extLst>
          </p:cNvPr>
          <p:cNvSpPr txBox="1"/>
          <p:nvPr/>
        </p:nvSpPr>
        <p:spPr>
          <a:xfrm>
            <a:off x="422985" y="4676737"/>
            <a:ext cx="829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Coordinate relation: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B8EF101-0C05-4A70-BE89-93EA3C380A25}"/>
              </a:ext>
            </a:extLst>
          </p:cNvPr>
          <p:cNvSpPr txBox="1"/>
          <p:nvPr/>
        </p:nvSpPr>
        <p:spPr>
          <a:xfrm>
            <a:off x="4114800" y="297335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4F95ED02-0CD4-4641-B3E3-CA4F62C63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8996" y="2466392"/>
            <a:ext cx="1534035" cy="918735"/>
          </a:xfrm>
          <a:prstGeom prst="rect">
            <a:avLst/>
          </a:prstGeom>
        </p:spPr>
      </p:pic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C99B807A-47E5-4312-875D-B22217CAC214}"/>
              </a:ext>
            </a:extLst>
          </p:cNvPr>
          <p:cNvCxnSpPr>
            <a:cxnSpLocks/>
          </p:cNvCxnSpPr>
          <p:nvPr/>
        </p:nvCxnSpPr>
        <p:spPr>
          <a:xfrm>
            <a:off x="2276667" y="6176569"/>
            <a:ext cx="9206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1D4F2215-4CDE-4D1C-9A7E-F7C804F601E6}"/>
              </a:ext>
            </a:extLst>
          </p:cNvPr>
          <p:cNvCxnSpPr/>
          <p:nvPr/>
        </p:nvCxnSpPr>
        <p:spPr>
          <a:xfrm flipV="1">
            <a:off x="2295328" y="5274610"/>
            <a:ext cx="0" cy="901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BD933A40-884E-4871-BAF8-997A0638FCF3}"/>
              </a:ext>
            </a:extLst>
          </p:cNvPr>
          <p:cNvCxnSpPr/>
          <p:nvPr/>
        </p:nvCxnSpPr>
        <p:spPr>
          <a:xfrm flipH="1">
            <a:off x="1511556" y="6176569"/>
            <a:ext cx="765111" cy="39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F7E21072-2DC1-4A80-96D7-AF3403AC7A90}"/>
              </a:ext>
            </a:extLst>
          </p:cNvPr>
          <p:cNvCxnSpPr>
            <a:cxnSpLocks/>
          </p:cNvCxnSpPr>
          <p:nvPr/>
        </p:nvCxnSpPr>
        <p:spPr>
          <a:xfrm>
            <a:off x="2120061" y="5958204"/>
            <a:ext cx="10772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964D5A1-2484-4337-BDC9-7C1811BFC8C4}"/>
              </a:ext>
            </a:extLst>
          </p:cNvPr>
          <p:cNvCxnSpPr/>
          <p:nvPr/>
        </p:nvCxnSpPr>
        <p:spPr>
          <a:xfrm flipV="1">
            <a:off x="2138722" y="5056245"/>
            <a:ext cx="0" cy="901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4B17695C-4356-465A-A4A0-ACC198DF1DCF}"/>
              </a:ext>
            </a:extLst>
          </p:cNvPr>
          <p:cNvCxnSpPr/>
          <p:nvPr/>
        </p:nvCxnSpPr>
        <p:spPr>
          <a:xfrm flipH="1">
            <a:off x="1354950" y="5958204"/>
            <a:ext cx="765111" cy="391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38550658-533B-4222-B401-5CC65A154120}"/>
              </a:ext>
            </a:extLst>
          </p:cNvPr>
          <p:cNvCxnSpPr/>
          <p:nvPr/>
        </p:nvCxnSpPr>
        <p:spPr>
          <a:xfrm>
            <a:off x="2590700" y="6207614"/>
            <a:ext cx="4603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4" name="图片 53">
            <a:extLst>
              <a:ext uri="{FF2B5EF4-FFF2-40B4-BE49-F238E27FC236}">
                <a16:creationId xmlns:a16="http://schemas.microsoft.com/office/drawing/2014/main" id="{D54169D6-E19F-4169-8849-625941F7D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6261" y="6235348"/>
            <a:ext cx="216755" cy="179240"/>
          </a:xfrm>
          <a:prstGeom prst="rect">
            <a:avLst/>
          </a:prstGeom>
        </p:spPr>
      </p:pic>
      <p:sp>
        <p:nvSpPr>
          <p:cNvPr id="57" name="流程图: 接点 56">
            <a:extLst>
              <a:ext uri="{FF2B5EF4-FFF2-40B4-BE49-F238E27FC236}">
                <a16:creationId xmlns:a16="http://schemas.microsoft.com/office/drawing/2014/main" id="{67EBCABB-FDC3-4997-8F7E-CC561B045A4B}"/>
              </a:ext>
            </a:extLst>
          </p:cNvPr>
          <p:cNvSpPr/>
          <p:nvPr/>
        </p:nvSpPr>
        <p:spPr>
          <a:xfrm>
            <a:off x="2288011" y="6157252"/>
            <a:ext cx="45719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流程图: 接点 58">
            <a:extLst>
              <a:ext uri="{FF2B5EF4-FFF2-40B4-BE49-F238E27FC236}">
                <a16:creationId xmlns:a16="http://schemas.microsoft.com/office/drawing/2014/main" id="{39291DFA-4098-4584-AC7F-D654D28CEA04}"/>
              </a:ext>
            </a:extLst>
          </p:cNvPr>
          <p:cNvSpPr/>
          <p:nvPr/>
        </p:nvSpPr>
        <p:spPr>
          <a:xfrm>
            <a:off x="3292610" y="6160373"/>
            <a:ext cx="45719" cy="45719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9D2BC8D4-8A7E-406A-9789-367EF74D3CDC}"/>
              </a:ext>
            </a:extLst>
          </p:cNvPr>
          <p:cNvCxnSpPr>
            <a:endCxn id="59" idx="0"/>
          </p:cNvCxnSpPr>
          <p:nvPr/>
        </p:nvCxnSpPr>
        <p:spPr>
          <a:xfrm>
            <a:off x="2138722" y="5958204"/>
            <a:ext cx="1176748" cy="2021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081ED029-85C7-42E8-9F36-0679CDF73CBC}"/>
              </a:ext>
            </a:extLst>
          </p:cNvPr>
          <p:cNvCxnSpPr>
            <a:cxnSpLocks/>
          </p:cNvCxnSpPr>
          <p:nvPr/>
        </p:nvCxnSpPr>
        <p:spPr>
          <a:xfrm>
            <a:off x="2113841" y="5945764"/>
            <a:ext cx="213669" cy="2219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E79E4D2D-373C-4859-BC10-A1135723FD98}"/>
              </a:ext>
            </a:extLst>
          </p:cNvPr>
          <p:cNvCxnSpPr/>
          <p:nvPr/>
        </p:nvCxnSpPr>
        <p:spPr>
          <a:xfrm flipV="1">
            <a:off x="2138722" y="5411574"/>
            <a:ext cx="1199607" cy="5466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CBB780E5-A2B5-4DA6-AD83-99DC9B5B2197}"/>
              </a:ext>
            </a:extLst>
          </p:cNvPr>
          <p:cNvSpPr txBox="1"/>
          <p:nvPr/>
        </p:nvSpPr>
        <p:spPr>
          <a:xfrm>
            <a:off x="1059480" y="5851268"/>
            <a:ext cx="1356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2"/>
                </a:solidFill>
              </a:rPr>
              <a:t>Lab frame</a:t>
            </a:r>
            <a:endParaRPr lang="zh-CN" altLang="en-US" sz="14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1845D96D-D841-4239-90A9-1DADE290C488}"/>
                  </a:ext>
                </a:extLst>
              </p:cNvPr>
              <p:cNvSpPr txBox="1"/>
              <p:nvPr/>
            </p:nvSpPr>
            <p:spPr>
              <a:xfrm>
                <a:off x="1604314" y="6383543"/>
                <a:ext cx="1356050" cy="324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Rest frame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1845D96D-D841-4239-90A9-1DADE290C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14" y="6383543"/>
                <a:ext cx="1356050" cy="324384"/>
              </a:xfrm>
              <a:prstGeom prst="rect">
                <a:avLst/>
              </a:prstGeom>
              <a:blipFill>
                <a:blip r:embed="rId8"/>
                <a:stretch>
                  <a:fillRect l="-1345" t="-1887" b="-169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2CE8D9BD-389A-4C49-8902-53CF18F6E9B8}"/>
                  </a:ext>
                </a:extLst>
              </p:cNvPr>
              <p:cNvSpPr txBox="1"/>
              <p:nvPr/>
            </p:nvSpPr>
            <p:spPr>
              <a:xfrm>
                <a:off x="3261032" y="6154147"/>
                <a:ext cx="13560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0070C0"/>
                    </a:solidFill>
                  </a:rPr>
                  <a:t>Charge at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zh-CN" altLang="en-US" sz="1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2CE8D9BD-389A-4C49-8902-53CF18F6E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032" y="6154147"/>
                <a:ext cx="1356050" cy="307777"/>
              </a:xfrm>
              <a:prstGeom prst="rect">
                <a:avLst/>
              </a:prstGeom>
              <a:blipFill>
                <a:blip r:embed="rId9"/>
                <a:stretch>
                  <a:fillRect l="-1351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D507BF1F-99E2-473A-9A78-3F49342005F3}"/>
              </a:ext>
            </a:extLst>
          </p:cNvPr>
          <p:cNvCxnSpPr>
            <a:stCxn id="57" idx="0"/>
          </p:cNvCxnSpPr>
          <p:nvPr/>
        </p:nvCxnSpPr>
        <p:spPr>
          <a:xfrm flipV="1">
            <a:off x="2310871" y="5411574"/>
            <a:ext cx="1004598" cy="745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F0F9C186-1DF6-482E-AA16-6272D8EA8B49}"/>
                  </a:ext>
                </a:extLst>
              </p:cNvPr>
              <p:cNvSpPr txBox="1"/>
              <p:nvPr/>
            </p:nvSpPr>
            <p:spPr>
              <a:xfrm>
                <a:off x="2658675" y="5368724"/>
                <a:ext cx="1763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F0F9C186-1DF6-482E-AA16-6272D8EA8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675" y="5368724"/>
                <a:ext cx="176330" cy="276999"/>
              </a:xfrm>
              <a:prstGeom prst="rect">
                <a:avLst/>
              </a:prstGeom>
              <a:blipFill>
                <a:blip r:embed="rId10"/>
                <a:stretch>
                  <a:fillRect l="-20690" r="-172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172706BA-818E-47DA-A862-716EA41E9BDC}"/>
                  </a:ext>
                </a:extLst>
              </p:cNvPr>
              <p:cNvSpPr txBox="1"/>
              <p:nvPr/>
            </p:nvSpPr>
            <p:spPr>
              <a:xfrm>
                <a:off x="3005998" y="5558228"/>
                <a:ext cx="1150892" cy="3018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172706BA-818E-47DA-A862-716EA41E9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998" y="5558228"/>
                <a:ext cx="1150892" cy="301878"/>
              </a:xfrm>
              <a:prstGeom prst="rect">
                <a:avLst/>
              </a:prstGeom>
              <a:blipFill>
                <a:blip r:embed="rId11"/>
                <a:stretch>
                  <a:fillRect l="-4233" r="-2116" b="-204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63FE0641-6473-4450-85D2-AF0DDA591016}"/>
                  </a:ext>
                </a:extLst>
              </p:cNvPr>
              <p:cNvSpPr txBox="1"/>
              <p:nvPr/>
            </p:nvSpPr>
            <p:spPr>
              <a:xfrm>
                <a:off x="1984701" y="5907778"/>
                <a:ext cx="261995" cy="265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63FE0641-6473-4450-85D2-AF0DDA591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701" y="5907778"/>
                <a:ext cx="261995" cy="265201"/>
              </a:xfrm>
              <a:prstGeom prst="rect">
                <a:avLst/>
              </a:prstGeom>
              <a:blipFill>
                <a:blip r:embed="rId12"/>
                <a:stretch>
                  <a:fillRect l="-11628" r="-6977" b="-20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文本框 79">
            <a:extLst>
              <a:ext uri="{FF2B5EF4-FFF2-40B4-BE49-F238E27FC236}">
                <a16:creationId xmlns:a16="http://schemas.microsoft.com/office/drawing/2014/main" id="{AFAEB707-4592-4D94-B2DC-502B9E2EEA03}"/>
              </a:ext>
            </a:extLst>
          </p:cNvPr>
          <p:cNvSpPr txBox="1"/>
          <p:nvPr/>
        </p:nvSpPr>
        <p:spPr>
          <a:xfrm>
            <a:off x="5215720" y="6370155"/>
            <a:ext cx="241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Retardation effect</a:t>
            </a:r>
            <a:endParaRPr lang="zh-CN" altLang="en-US" dirty="0"/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E048B53A-AA21-419A-B317-FD50B7CB6C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7468" y="5435757"/>
            <a:ext cx="4097818" cy="32870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B8E3930E-253F-44A6-8169-9C1EAAD1BE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0689" y="6014626"/>
            <a:ext cx="1139342" cy="306092"/>
          </a:xfrm>
          <a:prstGeom prst="rect">
            <a:avLst/>
          </a:prstGeom>
        </p:spPr>
      </p:pic>
      <p:sp>
        <p:nvSpPr>
          <p:cNvPr id="85" name="灯片编号占位符 5">
            <a:extLst>
              <a:ext uri="{FF2B5EF4-FFF2-40B4-BE49-F238E27FC236}">
                <a16:creationId xmlns:a16="http://schemas.microsoft.com/office/drawing/2014/main" id="{B2684149-556B-4BD2-8F1E-85701DB7B8BC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10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5383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How to compute the EM fields?</a:t>
            </a:r>
            <a:endParaRPr lang="zh-CN" alt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F59ADA2-4501-4707-9AE3-80FF2D3149B7}"/>
              </a:ext>
            </a:extLst>
          </p:cNvPr>
          <p:cNvSpPr txBox="1"/>
          <p:nvPr/>
        </p:nvSpPr>
        <p:spPr>
          <a:xfrm>
            <a:off x="367004" y="1045029"/>
            <a:ext cx="829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Combine the equations above (</a:t>
            </a:r>
            <a:r>
              <a:rPr lang="en-US" altLang="zh-CN" dirty="0">
                <a:solidFill>
                  <a:srgbClr val="FF0000"/>
                </a:solidFill>
              </a:rPr>
              <a:t>Homework</a:t>
            </a:r>
            <a:r>
              <a:rPr lang="en-US" altLang="zh-CN" dirty="0"/>
              <a:t>):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5CF01C6-D92A-435D-9CBB-5A8D0EC9B5D5}"/>
              </a:ext>
            </a:extLst>
          </p:cNvPr>
          <p:cNvSpPr txBox="1"/>
          <p:nvPr/>
        </p:nvSpPr>
        <p:spPr>
          <a:xfrm>
            <a:off x="547394" y="3312911"/>
            <a:ext cx="829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Extended to N particles (e.g., for Au, N=79):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CFFE565-411F-4933-827F-98EF844CB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109" y="1414361"/>
            <a:ext cx="3916387" cy="18075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A58AFF2-A3CC-411B-AD64-573E4CFF6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362" y="3773230"/>
            <a:ext cx="4971880" cy="1911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00643EAE-3ADC-43B7-8460-1C5B820330C2}"/>
                  </a:ext>
                </a:extLst>
              </p:cNvPr>
              <p:cNvSpPr txBox="1"/>
              <p:nvPr/>
            </p:nvSpPr>
            <p:spPr>
              <a:xfrm>
                <a:off x="917079" y="5784046"/>
                <a:ext cx="4768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charge and velocity of the nth particle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00643EAE-3ADC-43B7-8460-1C5B8203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79" y="5784046"/>
                <a:ext cx="4768375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AFBFAC98-F271-44E7-81DF-B1400B6294C7}"/>
              </a:ext>
            </a:extLst>
          </p:cNvPr>
          <p:cNvSpPr txBox="1"/>
          <p:nvPr/>
        </p:nvSpPr>
        <p:spPr>
          <a:xfrm>
            <a:off x="734006" y="6319936"/>
            <a:ext cx="713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This is the </a:t>
            </a:r>
            <a:r>
              <a:rPr lang="en-US" altLang="zh-CN" dirty="0" err="1">
                <a:solidFill>
                  <a:srgbClr val="FF0000"/>
                </a:solidFill>
              </a:rPr>
              <a:t>Lienard-Wiechert</a:t>
            </a:r>
            <a:r>
              <a:rPr lang="en-US" altLang="zh-CN" dirty="0">
                <a:solidFill>
                  <a:srgbClr val="FF0000"/>
                </a:solidFill>
              </a:rPr>
              <a:t> formula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5" name="灯片编号占位符 5">
            <a:extLst>
              <a:ext uri="{FF2B5EF4-FFF2-40B4-BE49-F238E27FC236}">
                <a16:creationId xmlns:a16="http://schemas.microsoft.com/office/drawing/2014/main" id="{AFC2D490-8BD0-473F-8E62-B5330C7A713C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11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235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How to compute the EM fields?</a:t>
            </a:r>
            <a:endParaRPr lang="zh-CN" alt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F59ADA2-4501-4707-9AE3-80FF2D3149B7}"/>
              </a:ext>
            </a:extLst>
          </p:cNvPr>
          <p:cNvSpPr txBox="1"/>
          <p:nvPr/>
        </p:nvSpPr>
        <p:spPr>
          <a:xfrm>
            <a:off x="367004" y="1045029"/>
            <a:ext cx="829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HIJING or AMPT or </a:t>
            </a:r>
            <a:r>
              <a:rPr lang="en-US" altLang="zh-CN" dirty="0" err="1"/>
              <a:t>UrQMD</a:t>
            </a:r>
            <a:r>
              <a:rPr lang="en-US" altLang="zh-CN" dirty="0"/>
              <a:t> or other event generators, applying these formulas give the EM fields shown before.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A8A0FE-B1AA-43C6-8FD0-44C9C96FB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315" y="2202187"/>
            <a:ext cx="3403026" cy="153611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D5DAF61-205F-492D-937C-72ABE1036782}"/>
              </a:ext>
            </a:extLst>
          </p:cNvPr>
          <p:cNvSpPr txBox="1"/>
          <p:nvPr/>
        </p:nvSpPr>
        <p:spPr>
          <a:xfrm>
            <a:off x="369882" y="1791778"/>
            <a:ext cx="829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As an exercise, we consider continuous charge distribution as an approximation.</a:t>
            </a:r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4788E67-0634-4BEA-916D-F0F2D9F4F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592" y="4053689"/>
            <a:ext cx="2518313" cy="5951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6E47A3-F271-4D31-A875-5F93D78B5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016" y="4148710"/>
            <a:ext cx="3138221" cy="40509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BBFA582E-C516-4C6C-AE01-873FBAF774DB}"/>
              </a:ext>
            </a:extLst>
          </p:cNvPr>
          <p:cNvGrpSpPr/>
          <p:nvPr/>
        </p:nvGrpSpPr>
        <p:grpSpPr>
          <a:xfrm>
            <a:off x="1102681" y="4747445"/>
            <a:ext cx="6826670" cy="351511"/>
            <a:chOff x="989883" y="5175816"/>
            <a:chExt cx="10180952" cy="57142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15EB80C-606E-4413-8D19-553E2C04D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9883" y="5204472"/>
              <a:ext cx="2523809" cy="504762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860959A-13A4-4781-91C3-2333C1843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3692" y="5175816"/>
              <a:ext cx="7657143" cy="571429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BC8F782-975A-4164-8E21-7E066892F9C6}"/>
              </a:ext>
            </a:extLst>
          </p:cNvPr>
          <p:cNvGrpSpPr/>
          <p:nvPr/>
        </p:nvGrpSpPr>
        <p:grpSpPr>
          <a:xfrm>
            <a:off x="1948830" y="5429367"/>
            <a:ext cx="4854188" cy="498682"/>
            <a:chOff x="1948830" y="5429367"/>
            <a:chExt cx="4854188" cy="49868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915B341-C090-4F97-B69D-AB8195B7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8830" y="5429367"/>
              <a:ext cx="4854188" cy="498682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BD2B851-71F8-4A9E-B537-A7BDF39E8338}"/>
                </a:ext>
              </a:extLst>
            </p:cNvPr>
            <p:cNvSpPr/>
            <p:nvPr/>
          </p:nvSpPr>
          <p:spPr>
            <a:xfrm>
              <a:off x="5928049" y="5673012"/>
              <a:ext cx="874969" cy="255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灯片编号占位符 5">
            <a:extLst>
              <a:ext uri="{FF2B5EF4-FFF2-40B4-BE49-F238E27FC236}">
                <a16:creationId xmlns:a16="http://schemas.microsoft.com/office/drawing/2014/main" id="{7E2844EE-35C6-404F-809E-79801114AD97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12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1377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How to compute the EM fields?</a:t>
            </a:r>
            <a:endParaRPr lang="zh-CN" alt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F59ADA2-4501-4707-9AE3-80FF2D3149B7}"/>
              </a:ext>
            </a:extLst>
          </p:cNvPr>
          <p:cNvSpPr txBox="1"/>
          <p:nvPr/>
        </p:nvSpPr>
        <p:spPr>
          <a:xfrm>
            <a:off x="367004" y="1045029"/>
            <a:ext cx="829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Homework: using this continuous approximation, calculate the magnetic field at the center of the collision region in Au + Au collisions at 200 GeV.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D5DAF61-205F-492D-937C-72ABE1036782}"/>
              </a:ext>
            </a:extLst>
          </p:cNvPr>
          <p:cNvSpPr txBox="1"/>
          <p:nvPr/>
        </p:nvSpPr>
        <p:spPr>
          <a:xfrm>
            <a:off x="369882" y="1791778"/>
            <a:ext cx="829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Answer: </a:t>
            </a: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10D5C89-01FB-4D2A-B085-318532966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364" y="2289109"/>
            <a:ext cx="4780404" cy="3029340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70FF1945-81D5-49F5-81F6-450ABE011038}"/>
              </a:ext>
            </a:extLst>
          </p:cNvPr>
          <p:cNvCxnSpPr>
            <a:cxnSpLocks/>
          </p:cNvCxnSpPr>
          <p:nvPr/>
        </p:nvCxnSpPr>
        <p:spPr>
          <a:xfrm flipV="1">
            <a:off x="4273420" y="4348065"/>
            <a:ext cx="1380931" cy="1629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31983899-EA5D-4AAE-B432-E6FB6B9C9241}"/>
              </a:ext>
            </a:extLst>
          </p:cNvPr>
          <p:cNvSpPr txBox="1"/>
          <p:nvPr/>
        </p:nvSpPr>
        <p:spPr>
          <a:xfrm>
            <a:off x="2379088" y="5977812"/>
            <a:ext cx="287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Continuous approximation</a:t>
            </a:r>
            <a:endParaRPr lang="zh-CN" altLang="en-US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2077849-971A-4BA7-9043-885E678C1DD8}"/>
              </a:ext>
            </a:extLst>
          </p:cNvPr>
          <p:cNvCxnSpPr/>
          <p:nvPr/>
        </p:nvCxnSpPr>
        <p:spPr>
          <a:xfrm flipH="1">
            <a:off x="5411755" y="2992016"/>
            <a:ext cx="1524000" cy="1013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387AF823-F120-4687-96CB-B6D3734231D9}"/>
              </a:ext>
            </a:extLst>
          </p:cNvPr>
          <p:cNvSpPr txBox="1"/>
          <p:nvPr/>
        </p:nvSpPr>
        <p:spPr>
          <a:xfrm>
            <a:off x="7004180" y="2668850"/>
            <a:ext cx="1156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HIJING model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72E3A90-F661-448D-938D-AD4C26AE10A5}"/>
              </a:ext>
            </a:extLst>
          </p:cNvPr>
          <p:cNvSpPr txBox="1"/>
          <p:nvPr/>
        </p:nvSpPr>
        <p:spPr>
          <a:xfrm>
            <a:off x="5733184" y="5687690"/>
            <a:ext cx="2541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1609.00747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灯片编号占位符 5">
            <a:extLst>
              <a:ext uri="{FF2B5EF4-FFF2-40B4-BE49-F238E27FC236}">
                <a16:creationId xmlns:a16="http://schemas.microsoft.com/office/drawing/2014/main" id="{0D58AC6B-518A-449C-AB36-2D3C8E7CF176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13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4701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Some properties of EM field in HICs</a:t>
            </a:r>
            <a:endParaRPr lang="zh-CN" altLang="en-US" sz="3200" b="1" dirty="0"/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85033A1D-FCAB-4B5C-9546-ACF889FC9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7646" y="1862623"/>
            <a:ext cx="431800" cy="433388"/>
          </a:xfrm>
          <a:prstGeom prst="rightArrow">
            <a:avLst>
              <a:gd name="adj1" fmla="val 50000"/>
              <a:gd name="adj2" fmla="val 25000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D5105AC-AB33-4C87-A229-8A49E11E2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51" y="855116"/>
            <a:ext cx="431958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rgbClr val="FF0066"/>
                </a:solidFill>
              </a:rPr>
              <a:t>Azimuthal fluctuation</a:t>
            </a:r>
          </a:p>
        </p:txBody>
      </p:sp>
      <p:pic>
        <p:nvPicPr>
          <p:cNvPr id="16" name="图片 1">
            <a:extLst>
              <a:ext uri="{FF2B5EF4-FFF2-40B4-BE49-F238E27FC236}">
                <a16:creationId xmlns:a16="http://schemas.microsoft.com/office/drawing/2014/main" id="{FBCC07FA-F759-4622-8DF0-3659FE226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21" y="1351448"/>
            <a:ext cx="2935288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F692730B-59A9-4C4B-A00F-E4BD1D10D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09" y="1224448"/>
            <a:ext cx="432752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059379A-589D-4886-A669-5303B4756D38}"/>
              </a:ext>
            </a:extLst>
          </p:cNvPr>
          <p:cNvSpPr txBox="1"/>
          <p:nvPr/>
        </p:nvSpPr>
        <p:spPr>
          <a:xfrm>
            <a:off x="5850293" y="29357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hlinkClick r:id="rId4"/>
              </a:rPr>
              <a:t>arXiv</a:t>
            </a:r>
            <a:r>
              <a:rPr lang="en-US" altLang="zh-CN" b="1" dirty="0">
                <a:hlinkClick r:id="rId4"/>
              </a:rPr>
              <a:t>: 1209.6594</a:t>
            </a:r>
            <a:r>
              <a:rPr lang="en-US" altLang="zh-CN" b="1" dirty="0"/>
              <a:t> 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91D396C4-661B-464A-8CDD-5C59332EE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72" y="3453985"/>
            <a:ext cx="76104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rgbClr val="FF0066"/>
                </a:solidFill>
              </a:rPr>
              <a:t>Time evolution of the B field (vacuum)</a:t>
            </a: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72B22221-A526-4277-8D91-C56714D1C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723" y="4081922"/>
            <a:ext cx="33772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rgbClr val="008000"/>
                </a:solidFill>
                <a:latin typeface="+mn-lt"/>
              </a:rPr>
              <a:t>Well fitted by</a:t>
            </a: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CFFB2DA5-2E46-4DEE-9E12-A1C8347A4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661" y="5215397"/>
            <a:ext cx="28463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b="1" dirty="0">
                <a:solidFill>
                  <a:srgbClr val="008000"/>
                </a:solidFill>
                <a:latin typeface="+mn-lt"/>
              </a:rPr>
              <a:t>Life time of B field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0BFB2EF5-3F02-47CF-B66D-E3207A781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36" y="4081922"/>
            <a:ext cx="3543676" cy="21725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D65C09C-7AB9-4423-BEBB-B2CB57EE3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498" y="4458591"/>
            <a:ext cx="2202653" cy="61949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A94A53D-65DE-408E-B575-87A983A23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5498" y="5599254"/>
            <a:ext cx="2154484" cy="591646"/>
          </a:xfrm>
          <a:prstGeom prst="rect">
            <a:avLst/>
          </a:prstGeom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762AE693-D180-481D-AD1D-9B47D5D9A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868" y="6111557"/>
            <a:ext cx="20832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8"/>
              </a:rPr>
              <a:t>arXiv:1509.04073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" name="灯片编号占位符 5">
            <a:extLst>
              <a:ext uri="{FF2B5EF4-FFF2-40B4-BE49-F238E27FC236}">
                <a16:creationId xmlns:a16="http://schemas.microsoft.com/office/drawing/2014/main" id="{FE29F8E1-2276-48F4-8471-9C70EAEF158C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14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1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Some properties of EM field in HICs</a:t>
            </a:r>
            <a:endParaRPr lang="zh-CN" altLang="en-US" sz="3200" b="1" dirty="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D5105AC-AB33-4C87-A229-8A49E11E2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36" y="3918037"/>
            <a:ext cx="683370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FF0066"/>
                </a:solidFill>
              </a:rPr>
              <a:t>Time evolution of the B field (conducting medium)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09506A9-3A9F-44FE-87AE-82B1B0D5900D}"/>
              </a:ext>
            </a:extLst>
          </p:cNvPr>
          <p:cNvSpPr/>
          <p:nvPr/>
        </p:nvSpPr>
        <p:spPr>
          <a:xfrm>
            <a:off x="6003951" y="5328470"/>
            <a:ext cx="3241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zh-CN" altLang="en-US" sz="20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下箭头 54">
            <a:extLst>
              <a:ext uri="{FF2B5EF4-FFF2-40B4-BE49-F238E27FC236}">
                <a16:creationId xmlns:a16="http://schemas.microsoft.com/office/drawing/2014/main" id="{30684AB1-0BFD-47F9-892F-F76CA46C2254}"/>
              </a:ext>
            </a:extLst>
          </p:cNvPr>
          <p:cNvSpPr/>
          <p:nvPr/>
        </p:nvSpPr>
        <p:spPr>
          <a:xfrm rot="10800000">
            <a:off x="5947868" y="4464966"/>
            <a:ext cx="177627" cy="1112619"/>
          </a:xfrm>
          <a:prstGeom prst="downArrow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D3A7300-D190-4564-BFE6-CB33E38C7B85}"/>
              </a:ext>
            </a:extLst>
          </p:cNvPr>
          <p:cNvSpPr/>
          <p:nvPr/>
        </p:nvSpPr>
        <p:spPr>
          <a:xfrm>
            <a:off x="5668343" y="4503823"/>
            <a:ext cx="744078" cy="1065011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下箭头 54">
            <a:extLst>
              <a:ext uri="{FF2B5EF4-FFF2-40B4-BE49-F238E27FC236}">
                <a16:creationId xmlns:a16="http://schemas.microsoft.com/office/drawing/2014/main" id="{D3E21886-F890-467B-AB55-F1D72DCA3B31}"/>
              </a:ext>
            </a:extLst>
          </p:cNvPr>
          <p:cNvSpPr/>
          <p:nvPr/>
        </p:nvSpPr>
        <p:spPr>
          <a:xfrm rot="10800000">
            <a:off x="2608907" y="4341724"/>
            <a:ext cx="177627" cy="1112619"/>
          </a:xfrm>
          <a:prstGeom prst="downArrow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CF6EF86-1C1D-4579-945D-1F9F1D45F071}"/>
              </a:ext>
            </a:extLst>
          </p:cNvPr>
          <p:cNvSpPr/>
          <p:nvPr/>
        </p:nvSpPr>
        <p:spPr>
          <a:xfrm>
            <a:off x="2764102" y="5262222"/>
            <a:ext cx="3241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0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zh-CN" altLang="en-US" sz="2000" b="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251E1A9-DFE1-4707-BAA0-3367999BB2E2}"/>
              </a:ext>
            </a:extLst>
          </p:cNvPr>
          <p:cNvSpPr txBox="1"/>
          <p:nvPr/>
        </p:nvSpPr>
        <p:spPr>
          <a:xfrm>
            <a:off x="2053965" y="5577585"/>
            <a:ext cx="15696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In vacuum:</a:t>
            </a:r>
            <a:b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moving charges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DBD0D63-A022-475A-BA37-6223B7F4CADF}"/>
              </a:ext>
            </a:extLst>
          </p:cNvPr>
          <p:cNvSpPr txBox="1"/>
          <p:nvPr/>
        </p:nvSpPr>
        <p:spPr>
          <a:xfrm>
            <a:off x="5573076" y="5717337"/>
            <a:ext cx="16786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In conductor: </a:t>
            </a:r>
            <a:b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</a:rPr>
              <a:t>Faraday effect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4" name="箭头: 下弧形 33">
            <a:extLst>
              <a:ext uri="{FF2B5EF4-FFF2-40B4-BE49-F238E27FC236}">
                <a16:creationId xmlns:a16="http://schemas.microsoft.com/office/drawing/2014/main" id="{0A94588B-574B-46A7-82A4-F7CE6C84D309}"/>
              </a:ext>
            </a:extLst>
          </p:cNvPr>
          <p:cNvSpPr/>
          <p:nvPr/>
        </p:nvSpPr>
        <p:spPr>
          <a:xfrm>
            <a:off x="5888714" y="5021276"/>
            <a:ext cx="324127" cy="9013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4EDE616-0B96-4367-A1EA-5C66BBBACFFE}"/>
                  </a:ext>
                </a:extLst>
              </p:cNvPr>
              <p:cNvSpPr txBox="1"/>
              <p:nvPr/>
            </p:nvSpPr>
            <p:spPr>
              <a:xfrm>
                <a:off x="6240888" y="4959142"/>
                <a:ext cx="11541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4EDE616-0B96-4367-A1EA-5C66BBBAC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88" y="4959142"/>
                <a:ext cx="115416" cy="215444"/>
              </a:xfrm>
              <a:prstGeom prst="rect">
                <a:avLst/>
              </a:prstGeom>
              <a:blipFill>
                <a:blip r:embed="rId2"/>
                <a:stretch>
                  <a:fillRect l="-52632" r="-47368" b="-3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新月形 35">
            <a:extLst>
              <a:ext uri="{FF2B5EF4-FFF2-40B4-BE49-F238E27FC236}">
                <a16:creationId xmlns:a16="http://schemas.microsoft.com/office/drawing/2014/main" id="{7A5DE54C-AFE4-4A46-90F4-36EAE56B09FC}"/>
              </a:ext>
            </a:extLst>
          </p:cNvPr>
          <p:cNvSpPr/>
          <p:nvPr/>
        </p:nvSpPr>
        <p:spPr>
          <a:xfrm>
            <a:off x="2309200" y="4852870"/>
            <a:ext cx="246936" cy="497019"/>
          </a:xfrm>
          <a:prstGeom prst="mo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BA984DFC-14DF-4265-9930-FC05D0AB6BBB}"/>
              </a:ext>
            </a:extLst>
          </p:cNvPr>
          <p:cNvCxnSpPr/>
          <p:nvPr/>
        </p:nvCxnSpPr>
        <p:spPr>
          <a:xfrm flipH="1">
            <a:off x="2030090" y="5082197"/>
            <a:ext cx="360784" cy="348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新月形 37">
            <a:extLst>
              <a:ext uri="{FF2B5EF4-FFF2-40B4-BE49-F238E27FC236}">
                <a16:creationId xmlns:a16="http://schemas.microsoft.com/office/drawing/2014/main" id="{750F7D8F-0FEB-4966-9472-2A976A26C2CD}"/>
              </a:ext>
            </a:extLst>
          </p:cNvPr>
          <p:cNvSpPr/>
          <p:nvPr/>
        </p:nvSpPr>
        <p:spPr>
          <a:xfrm rot="10800000">
            <a:off x="2812427" y="4666323"/>
            <a:ext cx="231300" cy="463421"/>
          </a:xfrm>
          <a:prstGeom prst="mo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EF568ECA-383D-4E68-99FB-6C2316DF4B6A}"/>
              </a:ext>
            </a:extLst>
          </p:cNvPr>
          <p:cNvCxnSpPr>
            <a:cxnSpLocks/>
          </p:cNvCxnSpPr>
          <p:nvPr/>
        </p:nvCxnSpPr>
        <p:spPr>
          <a:xfrm flipV="1">
            <a:off x="2977378" y="4564042"/>
            <a:ext cx="333277" cy="299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新月形 39">
            <a:extLst>
              <a:ext uri="{FF2B5EF4-FFF2-40B4-BE49-F238E27FC236}">
                <a16:creationId xmlns:a16="http://schemas.microsoft.com/office/drawing/2014/main" id="{D8139CFE-5AFE-414C-BEBE-EEFF6813230D}"/>
              </a:ext>
            </a:extLst>
          </p:cNvPr>
          <p:cNvSpPr/>
          <p:nvPr/>
        </p:nvSpPr>
        <p:spPr>
          <a:xfrm>
            <a:off x="5500373" y="4988691"/>
            <a:ext cx="231301" cy="499492"/>
          </a:xfrm>
          <a:prstGeom prst="mo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B55645AE-8CE0-4192-A0D7-715F5DA7286F}"/>
              </a:ext>
            </a:extLst>
          </p:cNvPr>
          <p:cNvCxnSpPr/>
          <p:nvPr/>
        </p:nvCxnSpPr>
        <p:spPr>
          <a:xfrm flipH="1">
            <a:off x="5222148" y="5209854"/>
            <a:ext cx="360784" cy="348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新月形 41">
            <a:extLst>
              <a:ext uri="{FF2B5EF4-FFF2-40B4-BE49-F238E27FC236}">
                <a16:creationId xmlns:a16="http://schemas.microsoft.com/office/drawing/2014/main" id="{6340A2CC-5000-4DF7-80A6-2D69752AFF0F}"/>
              </a:ext>
            </a:extLst>
          </p:cNvPr>
          <p:cNvSpPr/>
          <p:nvPr/>
        </p:nvSpPr>
        <p:spPr>
          <a:xfrm rot="10800000">
            <a:off x="6351200" y="4616552"/>
            <a:ext cx="231300" cy="463421"/>
          </a:xfrm>
          <a:prstGeom prst="moon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9F93E5D6-0496-4BF7-A5E5-6A6301863650}"/>
              </a:ext>
            </a:extLst>
          </p:cNvPr>
          <p:cNvCxnSpPr>
            <a:cxnSpLocks/>
          </p:cNvCxnSpPr>
          <p:nvPr/>
        </p:nvCxnSpPr>
        <p:spPr>
          <a:xfrm flipV="1">
            <a:off x="6521279" y="4509388"/>
            <a:ext cx="290816" cy="306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1B025CDA-38DC-4312-A797-BDD53557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02" y="1382027"/>
            <a:ext cx="3153002" cy="2437958"/>
          </a:xfrm>
          <a:prstGeom prst="rect">
            <a:avLst/>
          </a:prstGeom>
        </p:spPr>
      </p:pic>
      <p:sp>
        <p:nvSpPr>
          <p:cNvPr id="44" name="Text Box 7">
            <a:extLst>
              <a:ext uri="{FF2B5EF4-FFF2-40B4-BE49-F238E27FC236}">
                <a16:creationId xmlns:a16="http://schemas.microsoft.com/office/drawing/2014/main" id="{58E41753-7735-4F78-BA18-0C507686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36" y="851374"/>
            <a:ext cx="712606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FF0066"/>
                </a:solidFill>
              </a:rPr>
              <a:t>Quark gluon plasma (QGP) is a very good conductor</a:t>
            </a:r>
          </a:p>
        </p:txBody>
      </p:sp>
      <p:sp>
        <p:nvSpPr>
          <p:cNvPr id="45" name="灯片编号占位符 5">
            <a:extLst>
              <a:ext uri="{FF2B5EF4-FFF2-40B4-BE49-F238E27FC236}">
                <a16:creationId xmlns:a16="http://schemas.microsoft.com/office/drawing/2014/main" id="{881605A8-3462-49D5-A0BA-596A3D312F52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15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1106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Some properties of EM field in HICs</a:t>
            </a:r>
            <a:endParaRPr lang="zh-CN" altLang="en-US" sz="3200" b="1" dirty="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D5105AC-AB33-4C87-A229-8A49E11E2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50" y="855116"/>
            <a:ext cx="806534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FF0066"/>
                </a:solidFill>
              </a:rPr>
              <a:t>Time evolution of the B field (conducting medium): Solving the coupled Boltzmann and Maxwell equations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134014E-C5FC-4B8E-92BE-A03F47962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87" y="2096324"/>
            <a:ext cx="1004438" cy="25651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02E5A81-BE1E-4D81-A6C6-D0112C2B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388" y="1550732"/>
            <a:ext cx="3190604" cy="29086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E5B375B-5DB6-45DB-983E-6618EACC5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450" y="1651322"/>
            <a:ext cx="612735" cy="14032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6B40D5A-AC63-4F7B-BEBC-1585F206B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280" y="2504296"/>
            <a:ext cx="3027426" cy="49433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B518CE7-F568-4859-A81A-4E05D878E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6387" y="1455887"/>
            <a:ext cx="472527" cy="1534019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76177997-AE57-49E2-96D0-A8F74A81ABF2}"/>
              </a:ext>
            </a:extLst>
          </p:cNvPr>
          <p:cNvSpPr/>
          <p:nvPr/>
        </p:nvSpPr>
        <p:spPr>
          <a:xfrm>
            <a:off x="1172346" y="3090969"/>
            <a:ext cx="6076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</a:rPr>
              <a:t>Initial condition for EM field: moving colliding nuclei in vacuum</a:t>
            </a:r>
          </a:p>
          <a:p>
            <a:r>
              <a:rPr lang="en-US" altLang="zh-CN" dirty="0">
                <a:solidFill>
                  <a:srgbClr val="002060"/>
                </a:solidFill>
              </a:rPr>
              <a:t>Initial condition for q and g: CGC inspired distribution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4E0DF2D5-7A19-4226-89ED-E3CAB8BFA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3083" y="3806767"/>
            <a:ext cx="5429047" cy="1229859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6B880DB7-C2AB-4548-874B-1CFCA5195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605" y="5146363"/>
            <a:ext cx="4226169" cy="32180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2C8046D-D1AC-4AA5-AAA3-2C64FB9EFE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0810"/>
          <a:stretch/>
        </p:blipFill>
        <p:spPr>
          <a:xfrm>
            <a:off x="4719673" y="5759994"/>
            <a:ext cx="1464165" cy="720969"/>
          </a:xfrm>
          <a:prstGeom prst="rect">
            <a:avLst/>
          </a:prstGeom>
        </p:spPr>
      </p:pic>
      <p:grpSp>
        <p:nvGrpSpPr>
          <p:cNvPr id="47" name="组合 46">
            <a:extLst>
              <a:ext uri="{FF2B5EF4-FFF2-40B4-BE49-F238E27FC236}">
                <a16:creationId xmlns:a16="http://schemas.microsoft.com/office/drawing/2014/main" id="{1197CC16-28EB-499B-BE7C-E2A8059A22CF}"/>
              </a:ext>
            </a:extLst>
          </p:cNvPr>
          <p:cNvGrpSpPr/>
          <p:nvPr/>
        </p:nvGrpSpPr>
        <p:grpSpPr>
          <a:xfrm>
            <a:off x="907298" y="5759994"/>
            <a:ext cx="1464165" cy="720969"/>
            <a:chOff x="3336606" y="5766418"/>
            <a:chExt cx="1464165" cy="720969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7924F3E2-4408-4ADB-8724-DE3E5A715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70810"/>
            <a:stretch/>
          </p:blipFill>
          <p:spPr>
            <a:xfrm>
              <a:off x="3336606" y="5766418"/>
              <a:ext cx="1464165" cy="720969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2C9AF018-2746-4FC2-89D7-82F6CA6BE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59470" y="6321049"/>
              <a:ext cx="606859" cy="114502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74D98A74-E13B-4D0C-B68C-FA4575770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0800000" flipV="1">
              <a:off x="4037019" y="6315188"/>
              <a:ext cx="652381" cy="125432"/>
            </a:xfrm>
            <a:prstGeom prst="rect">
              <a:avLst/>
            </a:prstGeom>
          </p:spPr>
        </p:pic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B0FEC61F-4E84-4C1A-80C3-7B5A89BDB033}"/>
              </a:ext>
            </a:extLst>
          </p:cNvPr>
          <p:cNvGrpSpPr/>
          <p:nvPr/>
        </p:nvGrpSpPr>
        <p:grpSpPr>
          <a:xfrm>
            <a:off x="2925301" y="5759994"/>
            <a:ext cx="1464165" cy="720969"/>
            <a:chOff x="4154119" y="4648200"/>
            <a:chExt cx="1464165" cy="720969"/>
          </a:xfrm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E7230A40-6859-4628-B67F-FA8CC3630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34812" b="35999"/>
            <a:stretch/>
          </p:blipFill>
          <p:spPr>
            <a:xfrm>
              <a:off x="4154119" y="4648200"/>
              <a:ext cx="1464165" cy="720969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0A915436-0D36-49CC-867E-64CE471EF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4302357" y="5189678"/>
              <a:ext cx="1091541" cy="109154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9A55AD6C-E739-4894-88D3-33F71DCBF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V="1">
              <a:off x="5356000" y="5184325"/>
              <a:ext cx="122693" cy="127411"/>
            </a:xfrm>
            <a:prstGeom prst="rect">
              <a:avLst/>
            </a:prstGeom>
          </p:spPr>
        </p:pic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0915ECE7-614D-4815-8267-4E2F7F03EA91}"/>
              </a:ext>
            </a:extLst>
          </p:cNvPr>
          <p:cNvSpPr/>
          <p:nvPr/>
        </p:nvSpPr>
        <p:spPr>
          <a:xfrm>
            <a:off x="6407704" y="5926787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</a:rPr>
              <a:t>Plus s, u channels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6" name="灯片编号占位符 5">
            <a:extLst>
              <a:ext uri="{FF2B5EF4-FFF2-40B4-BE49-F238E27FC236}">
                <a16:creationId xmlns:a16="http://schemas.microsoft.com/office/drawing/2014/main" id="{2FED6E09-880E-4B3B-8BC7-79297C007FE6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16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C768E69-057F-4DA1-95AC-529E76FF86F7}"/>
              </a:ext>
            </a:extLst>
          </p:cNvPr>
          <p:cNvSpPr txBox="1"/>
          <p:nvPr/>
        </p:nvSpPr>
        <p:spPr>
          <a:xfrm>
            <a:off x="6407704" y="2169194"/>
            <a:ext cx="2304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hlinkClick r:id="rId14"/>
              </a:rPr>
              <a:t>arXiv</a:t>
            </a:r>
            <a:r>
              <a:rPr lang="en-US" altLang="zh-CN" dirty="0">
                <a:hlinkClick r:id="rId14"/>
              </a:rPr>
              <a:t>: 2104.00831</a:t>
            </a:r>
            <a:r>
              <a:rPr lang="zh-CN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1625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Some properties of EM field in HICs</a:t>
            </a:r>
            <a:endParaRPr lang="zh-CN" altLang="en-US" sz="3200" b="1" dirty="0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8D5105AC-AB33-4C87-A229-8A49E11E2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50" y="855116"/>
            <a:ext cx="806534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FF0066"/>
                </a:solidFill>
              </a:rPr>
              <a:t>Time evolution of the B field (conducting medium): Solving the coupled Boltzmann and Maxwell equations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9C70FD-1AC8-4B04-835B-A601646AC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99" y="1685730"/>
            <a:ext cx="2928156" cy="216703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8A92F6F-2AAE-4713-B040-4B50038E5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633" y="1685730"/>
            <a:ext cx="2904962" cy="2167035"/>
          </a:xfrm>
          <a:prstGeom prst="rect">
            <a:avLst/>
          </a:prstGeom>
        </p:spPr>
      </p:pic>
      <p:sp>
        <p:nvSpPr>
          <p:cNvPr id="26" name="Text Box 7">
            <a:extLst>
              <a:ext uri="{FF2B5EF4-FFF2-40B4-BE49-F238E27FC236}">
                <a16:creationId xmlns:a16="http://schemas.microsoft.com/office/drawing/2014/main" id="{7B695B21-D794-44FB-A7A1-35B10F12B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27" y="4339667"/>
            <a:ext cx="8065343" cy="217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FF0066"/>
                </a:solidFill>
              </a:rPr>
              <a:t>After the kinetic evolution, the system is thermalized, and after that the time evolution can be obtained by solving relativistic magnetohydrodynamics. </a:t>
            </a:r>
          </a:p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FF0066"/>
                </a:solidFill>
              </a:rPr>
              <a:t>Discussed in Shi Pu’s lecture.</a:t>
            </a:r>
          </a:p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7030A0"/>
                </a:solidFill>
              </a:rPr>
              <a:t>But the full time evolution is still unknown.</a:t>
            </a:r>
          </a:p>
          <a:p>
            <a:pPr>
              <a:spcBef>
                <a:spcPct val="50000"/>
              </a:spcBef>
            </a:pPr>
            <a:endParaRPr lang="en-US" altLang="zh-CN" sz="1800" b="1" dirty="0">
              <a:solidFill>
                <a:srgbClr val="FF0066"/>
              </a:solidFill>
            </a:endParaRPr>
          </a:p>
        </p:txBody>
      </p:sp>
      <p:sp>
        <p:nvSpPr>
          <p:cNvPr id="27" name="灯片编号占位符 5">
            <a:extLst>
              <a:ext uri="{FF2B5EF4-FFF2-40B4-BE49-F238E27FC236}">
                <a16:creationId xmlns:a16="http://schemas.microsoft.com/office/drawing/2014/main" id="{B0E720B5-C79B-44A0-8102-0BB9B50C5A04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17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E0AFFBC-EAC3-4670-9F60-9B8008FB9703}"/>
              </a:ext>
            </a:extLst>
          </p:cNvPr>
          <p:cNvSpPr txBox="1"/>
          <p:nvPr/>
        </p:nvSpPr>
        <p:spPr>
          <a:xfrm>
            <a:off x="3419667" y="3726884"/>
            <a:ext cx="2304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hlinkClick r:id="rId4"/>
              </a:rPr>
              <a:t>arXiv</a:t>
            </a:r>
            <a:r>
              <a:rPr lang="en-US" altLang="zh-CN" dirty="0">
                <a:hlinkClick r:id="rId4"/>
              </a:rPr>
              <a:t>: 2104.00831</a:t>
            </a:r>
            <a:r>
              <a:rPr lang="zh-CN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9047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Angular momentum in HICs</a:t>
            </a:r>
            <a:endParaRPr lang="zh-CN" altLang="en-US" sz="32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94EC561-5741-49B9-9ADC-F4265D68CE5D}"/>
              </a:ext>
            </a:extLst>
          </p:cNvPr>
          <p:cNvSpPr txBox="1"/>
          <p:nvPr/>
        </p:nvSpPr>
        <p:spPr>
          <a:xfrm>
            <a:off x="2506844" y="5234300"/>
            <a:ext cx="4176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Global angular momentum</a:t>
            </a:r>
            <a:endParaRPr lang="zh-CN" altLang="en-US" sz="280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B0EF9C-A1FD-4E0F-A28E-275C737ACF4A}"/>
              </a:ext>
            </a:extLst>
          </p:cNvPr>
          <p:cNvGrpSpPr/>
          <p:nvPr/>
        </p:nvGrpSpPr>
        <p:grpSpPr>
          <a:xfrm>
            <a:off x="1518964" y="1252558"/>
            <a:ext cx="5309743" cy="2265976"/>
            <a:chOff x="5248119" y="1159177"/>
            <a:chExt cx="5696584" cy="2546491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3DA866ED-EE25-4CB0-B4C5-D4E95C75CAEC}"/>
                </a:ext>
              </a:extLst>
            </p:cNvPr>
            <p:cNvGrpSpPr/>
            <p:nvPr/>
          </p:nvGrpSpPr>
          <p:grpSpPr>
            <a:xfrm>
              <a:off x="5657983" y="1159177"/>
              <a:ext cx="5286720" cy="2412349"/>
              <a:chOff x="1578959" y="1343573"/>
              <a:chExt cx="5833677" cy="2655800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86C70A36-A896-47F0-A315-4735CA49C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96194" y="1343573"/>
                <a:ext cx="4551607" cy="2655800"/>
              </a:xfrm>
              <a:prstGeom prst="rect">
                <a:avLst/>
              </a:prstGeom>
            </p:spPr>
          </p:pic>
          <p:sp>
            <p:nvSpPr>
              <p:cNvPr id="18" name="箭头: 右 17">
                <a:extLst>
                  <a:ext uri="{FF2B5EF4-FFF2-40B4-BE49-F238E27FC236}">
                    <a16:creationId xmlns:a16="http://schemas.microsoft.com/office/drawing/2014/main" id="{BD4DBEDA-EC5B-43E8-A494-583E51BC422A}"/>
                  </a:ext>
                </a:extLst>
              </p:cNvPr>
              <p:cNvSpPr/>
              <p:nvPr/>
            </p:nvSpPr>
            <p:spPr>
              <a:xfrm>
                <a:off x="6457950" y="1956216"/>
                <a:ext cx="954686" cy="29230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箭头: 右 19">
                <a:extLst>
                  <a:ext uri="{FF2B5EF4-FFF2-40B4-BE49-F238E27FC236}">
                    <a16:creationId xmlns:a16="http://schemas.microsoft.com/office/drawing/2014/main" id="{9A6A5C1D-C3C7-4B86-99F6-918FF64F1A5F}"/>
                  </a:ext>
                </a:extLst>
              </p:cNvPr>
              <p:cNvSpPr/>
              <p:nvPr/>
            </p:nvSpPr>
            <p:spPr>
              <a:xfrm rot="10800000">
                <a:off x="1578959" y="3136691"/>
                <a:ext cx="954686" cy="29230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6739AB44-8768-4319-BCF4-15F801768C60}"/>
                    </a:ext>
                  </a:extLst>
                </p:cNvPr>
                <p:cNvSpPr/>
                <p:nvPr/>
              </p:nvSpPr>
              <p:spPr>
                <a:xfrm>
                  <a:off x="5248119" y="3053438"/>
                  <a:ext cx="1777210" cy="6522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𝒛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ctrlPr>
                              <a:rPr lang="en-US" altLang="zh-CN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  <m:rad>
                              <m:radPr>
                                <m:degHide m:val="on"/>
                                <m:ctrlPr>
                                  <a:rPr lang="en-US" altLang="zh-CN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altLang="zh-CN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矩形 40">
                  <a:extLst>
                    <a:ext uri="{FF2B5EF4-FFF2-40B4-BE49-F238E27FC236}">
                      <a16:creationId xmlns:a16="http://schemas.microsoft.com/office/drawing/2014/main" id="{06C374D5-73EE-4B45-BE31-5B6BB1ABD2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8119" y="3053438"/>
                  <a:ext cx="1777210" cy="652230"/>
                </a:xfrm>
                <a:prstGeom prst="rect">
                  <a:avLst/>
                </a:prstGeom>
                <a:blipFill>
                  <a:blip r:embed="rId3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00333A3-1C75-4C87-BB71-6CA60FD21C03}"/>
                  </a:ext>
                </a:extLst>
              </p:cNvPr>
              <p:cNvSpPr/>
              <p:nvPr/>
            </p:nvSpPr>
            <p:spPr>
              <a:xfrm>
                <a:off x="3019566" y="4094160"/>
                <a:ext cx="1777210" cy="10877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𝑨𝒃</m:t>
                          </m:r>
                          <m:rad>
                            <m:radPr>
                              <m:degHide m:val="on"/>
                              <m:ctrlPr>
                                <a:rPr lang="en-US" altLang="zh-CN" sz="3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32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rad>
                        </m:num>
                        <m:den>
                          <m: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CN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altLang="zh-CN" sz="32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n-US" altLang="zh-CN" sz="32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en-US" altLang="zh-CN" sz="3200" b="1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500333A3-1C75-4C87-BB71-6CA60FD21C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566" y="4094160"/>
                <a:ext cx="1777210" cy="1087734"/>
              </a:xfrm>
              <a:prstGeom prst="rect">
                <a:avLst/>
              </a:prstGeom>
              <a:blipFill>
                <a:blip r:embed="rId4"/>
                <a:stretch>
                  <a:fillRect r="-726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AB359A19-13B0-41BB-86A5-793341D9126D}"/>
              </a:ext>
            </a:extLst>
          </p:cNvPr>
          <p:cNvSpPr txBox="1"/>
          <p:nvPr/>
        </p:nvSpPr>
        <p:spPr>
          <a:xfrm>
            <a:off x="2812565" y="5901231"/>
            <a:ext cx="323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(RHIC </a:t>
            </a:r>
            <a:r>
              <a:rPr lang="en-US" altLang="zh-CN" dirty="0" err="1"/>
              <a:t>Au+Au</a:t>
            </a:r>
            <a:r>
              <a:rPr lang="en-US" altLang="zh-CN" dirty="0"/>
              <a:t> 200 GeV, b=10 </a:t>
            </a:r>
            <a:r>
              <a:rPr lang="en-US" altLang="zh-CN" dirty="0" err="1"/>
              <a:t>fm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1CADFC5-5E56-43F8-96CE-5E880311C6F1}"/>
              </a:ext>
            </a:extLst>
          </p:cNvPr>
          <p:cNvSpPr/>
          <p:nvPr/>
        </p:nvSpPr>
        <p:spPr>
          <a:xfrm>
            <a:off x="3155010" y="3121629"/>
            <a:ext cx="5180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+</a:t>
            </a:r>
            <a:endParaRPr lang="zh-CN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C0FC23D-CDD9-4909-B1E1-F5D79C32D394}"/>
                  </a:ext>
                </a:extLst>
              </p:cNvPr>
              <p:cNvSpPr txBox="1"/>
              <p:nvPr/>
            </p:nvSpPr>
            <p:spPr>
              <a:xfrm>
                <a:off x="2707419" y="1351259"/>
                <a:ext cx="13370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⨀</m:t>
                    </m:r>
                  </m:oMath>
                </a14:m>
                <a:r>
                  <a:rPr lang="en-US" altLang="zh-CN" sz="1600" dirty="0">
                    <a:solidFill>
                      <a:srgbClr val="FF00FF"/>
                    </a:solidFill>
                  </a:rPr>
                  <a:t> y</a:t>
                </a:r>
                <a:endParaRPr lang="zh-CN" altLang="en-US" sz="1600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C0FC23D-CDD9-4909-B1E1-F5D79C32D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419" y="1351259"/>
                <a:ext cx="1337022" cy="338554"/>
              </a:xfrm>
              <a:prstGeom prst="rect">
                <a:avLst/>
              </a:prstGeom>
              <a:blipFill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灯片编号占位符 5">
            <a:extLst>
              <a:ext uri="{FF2B5EF4-FFF2-40B4-BE49-F238E27FC236}">
                <a16:creationId xmlns:a16="http://schemas.microsoft.com/office/drawing/2014/main" id="{F1AB0981-4F01-4850-90F6-0894CE86EE84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18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1534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Fluid vorticity in HICs</a:t>
            </a:r>
            <a:endParaRPr lang="zh-CN" altLang="en-US" sz="32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2004CC8-32CF-41AD-903E-42BE8152C05D}"/>
              </a:ext>
            </a:extLst>
          </p:cNvPr>
          <p:cNvSpPr txBox="1"/>
          <p:nvPr/>
        </p:nvSpPr>
        <p:spPr>
          <a:xfrm>
            <a:off x="923908" y="1031179"/>
            <a:ext cx="417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Global angular momentum</a:t>
            </a:r>
            <a:endParaRPr lang="zh-CN" altLang="en-US" sz="2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C68132B-E3E1-445D-853B-E746844D30A4}"/>
              </a:ext>
            </a:extLst>
          </p:cNvPr>
          <p:cNvSpPr txBox="1"/>
          <p:nvPr/>
        </p:nvSpPr>
        <p:spPr>
          <a:xfrm>
            <a:off x="1414645" y="2005417"/>
            <a:ext cx="3033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Local fluid vorticity</a:t>
            </a:r>
            <a:endParaRPr lang="zh-CN" altLang="en-US" sz="2400" dirty="0"/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885DA8CD-D799-4EBB-A82B-205A7924B4E1}"/>
              </a:ext>
            </a:extLst>
          </p:cNvPr>
          <p:cNvSpPr/>
          <p:nvPr/>
        </p:nvSpPr>
        <p:spPr>
          <a:xfrm>
            <a:off x="2477382" y="1521890"/>
            <a:ext cx="397240" cy="4678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1406BA2-5600-42A5-8FA5-831893C8BEB0}"/>
                  </a:ext>
                </a:extLst>
              </p:cNvPr>
              <p:cNvSpPr txBox="1"/>
              <p:nvPr/>
            </p:nvSpPr>
            <p:spPr>
              <a:xfrm>
                <a:off x="1520318" y="2423814"/>
                <a:ext cx="2452246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r>
                        <a:rPr lang="en-US" altLang="zh-CN" sz="2400" b="1" i="1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400" b="1" i="1" smtClean="0">
                              <a:solidFill>
                                <a:srgbClr val="9900C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zh-CN" altLang="en-US" sz="2400" b="1" dirty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</a:rPr>
                        <m:t>𝛁</m:t>
                      </m:r>
                      <m:r>
                        <a:rPr lang="en-US" altLang="zh-CN" sz="2400" b="1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2400" b="1" i="1" dirty="0" smtClean="0">
                          <a:solidFill>
                            <a:srgbClr val="9900CC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zh-CN" altLang="en-US" sz="2400" b="1" dirty="0">
                  <a:solidFill>
                    <a:srgbClr val="9900CC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1406BA2-5600-42A5-8FA5-831893C8B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318" y="2423814"/>
                <a:ext cx="2452246" cy="6914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5AA3214F-3393-4034-B587-B18E4B65A2E6}"/>
              </a:ext>
            </a:extLst>
          </p:cNvPr>
          <p:cNvSpPr txBox="1"/>
          <p:nvPr/>
        </p:nvSpPr>
        <p:spPr>
          <a:xfrm>
            <a:off x="1296925" y="3115285"/>
            <a:ext cx="464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9900CC"/>
                </a:solidFill>
              </a:rPr>
              <a:t>(Angular velocity of fluid cell)</a:t>
            </a:r>
            <a:endParaRPr lang="zh-CN" altLang="en-US" dirty="0">
              <a:solidFill>
                <a:srgbClr val="9900CC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FA2BBD70-16EA-49E6-ABA1-9E1C4DFCE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111" y="1107233"/>
            <a:ext cx="2837780" cy="2125305"/>
          </a:xfrm>
          <a:prstGeom prst="rect">
            <a:avLst/>
          </a:prstGeom>
        </p:spPr>
      </p:pic>
      <p:pic>
        <p:nvPicPr>
          <p:cNvPr id="32" name="Picture 17">
            <a:extLst>
              <a:ext uri="{FF2B5EF4-FFF2-40B4-BE49-F238E27FC236}">
                <a16:creationId xmlns:a16="http://schemas.microsoft.com/office/drawing/2014/main" id="{9D66BAA0-9E76-47C0-92CF-A9F634772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9" y="4312163"/>
            <a:ext cx="3167062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A6B598CA-1102-4DF4-9EE5-BB4A6AF6F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08" y="4917043"/>
            <a:ext cx="75247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7051DE92-89BA-4D47-8B07-3C8AE1242E7D}"/>
              </a:ext>
            </a:extLst>
          </p:cNvPr>
          <p:cNvSpPr txBox="1"/>
          <p:nvPr/>
        </p:nvSpPr>
        <p:spPr>
          <a:xfrm>
            <a:off x="734185" y="3607124"/>
            <a:ext cx="417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Let us estimate the vorticity: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A0C619-2E7C-4F27-8785-966A4D509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32" y="5647101"/>
            <a:ext cx="4147619" cy="719048"/>
          </a:xfrm>
          <a:prstGeom prst="rect">
            <a:avLst/>
          </a:prstGeom>
        </p:spPr>
      </p:pic>
      <p:sp>
        <p:nvSpPr>
          <p:cNvPr id="35" name="灯片编号占位符 5">
            <a:extLst>
              <a:ext uri="{FF2B5EF4-FFF2-40B4-BE49-F238E27FC236}">
                <a16:creationId xmlns:a16="http://schemas.microsoft.com/office/drawing/2014/main" id="{F6DA7D15-0404-4876-B486-4B98DE4DCDE2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19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5185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12C5930D-2879-45EE-8E34-AAF5BC1B5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094" y="2240688"/>
            <a:ext cx="8611739" cy="200549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2800" dirty="0">
                <a:ea typeface="宋体" panose="02010600030101010101" pitchFamily="2" charset="-122"/>
              </a:rPr>
              <a:t>Note: There are many related works on this topic so that I cannot </a:t>
            </a:r>
            <a:br>
              <a:rPr lang="en-US" altLang="zh-CN" sz="2800" dirty="0">
                <a:ea typeface="宋体" panose="02010600030101010101" pitchFamily="2" charset="-122"/>
              </a:rPr>
            </a:br>
            <a:r>
              <a:rPr lang="en-US" altLang="zh-CN" sz="2800" dirty="0">
                <a:ea typeface="宋体" panose="02010600030101010101" pitchFamily="2" charset="-122"/>
              </a:rPr>
              <a:t>quote them all in this lecture. </a:t>
            </a:r>
            <a:br>
              <a:rPr lang="en-US" altLang="zh-CN" sz="2800" dirty="0">
                <a:ea typeface="宋体" panose="02010600030101010101" pitchFamily="2" charset="-122"/>
              </a:rPr>
            </a:br>
            <a:r>
              <a:rPr lang="en-US" altLang="zh-CN" sz="2800" dirty="0">
                <a:ea typeface="宋体" panose="02010600030101010101" pitchFamily="2" charset="-122"/>
              </a:rPr>
              <a:t>So I will keep only a few references which are essential for the discussions. </a:t>
            </a:r>
            <a:br>
              <a:rPr lang="en-US" altLang="zh-CN" sz="2800" dirty="0">
                <a:ea typeface="宋体" panose="02010600030101010101" pitchFamily="2" charset="-122"/>
              </a:rPr>
            </a:br>
            <a:r>
              <a:rPr lang="en-US" altLang="zh-CN" sz="2800" dirty="0">
                <a:ea typeface="宋体" panose="02010600030101010101" pitchFamily="2" charset="-122"/>
              </a:rPr>
              <a:t>I am sorry for not reflecting other relevant works.</a:t>
            </a:r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2454BD02-373D-40B6-8273-08D87857208C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Fluid vorticity in HICs</a:t>
            </a:r>
            <a:endParaRPr lang="zh-CN" altLang="en-US" sz="3200" b="1" dirty="0"/>
          </a:p>
        </p:txBody>
      </p:sp>
      <p:pic>
        <p:nvPicPr>
          <p:cNvPr id="32" name="Picture 17">
            <a:extLst>
              <a:ext uri="{FF2B5EF4-FFF2-40B4-BE49-F238E27FC236}">
                <a16:creationId xmlns:a16="http://schemas.microsoft.com/office/drawing/2014/main" id="{9D66BAA0-9E76-47C0-92CF-A9F634772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7" y="1581404"/>
            <a:ext cx="3167062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A6B598CA-1102-4DF4-9EE5-BB4A6AF6F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16" y="2186284"/>
            <a:ext cx="75247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7051DE92-89BA-4D47-8B07-3C8AE1242E7D}"/>
              </a:ext>
            </a:extLst>
          </p:cNvPr>
          <p:cNvSpPr txBox="1"/>
          <p:nvPr/>
        </p:nvSpPr>
        <p:spPr>
          <a:xfrm>
            <a:off x="553793" y="876365"/>
            <a:ext cx="417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Let us estimate the vorticity: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A0C619-2E7C-4F27-8785-966A4D509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40" y="2916342"/>
            <a:ext cx="4147619" cy="719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66216CF-DBC6-425B-8F25-4C3ECCB530A6}"/>
                  </a:ext>
                </a:extLst>
              </p:cNvPr>
              <p:cNvSpPr txBox="1"/>
              <p:nvPr/>
            </p:nvSpPr>
            <p:spPr>
              <a:xfrm>
                <a:off x="494700" y="3744914"/>
                <a:ext cx="637885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</a:rPr>
                  <a:t>Consider Au+Au@200GeV,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=300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</a:rPr>
                  <a:t>MeV, system size 10 </a:t>
                </a:r>
                <a:r>
                  <a:rPr lang="en-US" altLang="zh-CN" sz="2400" dirty="0" err="1">
                    <a:solidFill>
                      <a:schemeClr val="tx1"/>
                    </a:solidFill>
                  </a:rPr>
                  <a:t>fm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 (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Homework</a:t>
                </a:r>
                <a:r>
                  <a:rPr lang="en-US" altLang="zh-CN" sz="2400" dirty="0">
                    <a:solidFill>
                      <a:schemeClr val="tx1"/>
                    </a:solidFill>
                  </a:rPr>
                  <a:t>): </a:t>
                </a:r>
                <a:endParaRPr lang="zh-CN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66216CF-DBC6-425B-8F25-4C3ECCB53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00" y="3744914"/>
                <a:ext cx="6378851" cy="830997"/>
              </a:xfrm>
              <a:prstGeom prst="rect">
                <a:avLst/>
              </a:prstGeom>
              <a:blipFill>
                <a:blip r:embed="rId5"/>
                <a:stretch>
                  <a:fillRect l="-1433" t="-5839" b="-153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106B205A-0260-4384-B103-F41E4F78D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772" y="4110021"/>
            <a:ext cx="1655598" cy="428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DDBEEA-E5F7-44E2-8EB4-3565EAB77A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655" y="4672430"/>
            <a:ext cx="4644875" cy="1993946"/>
          </a:xfrm>
          <a:prstGeom prst="rect">
            <a:avLst/>
          </a:prstGeom>
        </p:spPr>
      </p:pic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1765C662-A4F4-4BFC-856C-48E8AC7058A1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20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394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Fluid vorticity in HICs</a:t>
            </a:r>
            <a:endParaRPr lang="zh-CN" altLang="en-US" sz="3200" b="1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051DE92-89BA-4D47-8B07-3C8AE1242E7D}"/>
              </a:ext>
            </a:extLst>
          </p:cNvPr>
          <p:cNvSpPr txBox="1"/>
          <p:nvPr/>
        </p:nvSpPr>
        <p:spPr>
          <a:xfrm>
            <a:off x="553793" y="876365"/>
            <a:ext cx="417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More rigorous computation: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4D3A18B6-EE77-491F-813D-8AD6BE98B85D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21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7743F21-8B3B-4ECC-B026-C643F458E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22" y="1462122"/>
            <a:ext cx="4049533" cy="264846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2298C5C-AA77-4A4F-920D-6EE244CA93FD}"/>
              </a:ext>
            </a:extLst>
          </p:cNvPr>
          <p:cNvSpPr txBox="1"/>
          <p:nvPr/>
        </p:nvSpPr>
        <p:spPr>
          <a:xfrm>
            <a:off x="5514392" y="2051571"/>
            <a:ext cx="2192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3"/>
              </a:rPr>
              <a:t>arXiv:1603.06117</a:t>
            </a:r>
            <a:r>
              <a:rPr lang="en-US" altLang="zh-CN" dirty="0"/>
              <a:t>,</a:t>
            </a:r>
          </a:p>
          <a:p>
            <a:r>
              <a:rPr lang="en-US" altLang="zh-CN" dirty="0"/>
              <a:t>arXiv:</a:t>
            </a:r>
            <a:r>
              <a:rPr lang="en-US" altLang="zh-CN" dirty="0">
                <a:hlinkClick r:id="rId4"/>
              </a:rPr>
              <a:t>2001.01371</a:t>
            </a:r>
            <a:r>
              <a:rPr lang="en-US" altLang="zh-CN" dirty="0"/>
              <a:t>,</a:t>
            </a:r>
          </a:p>
          <a:p>
            <a:r>
              <a:rPr lang="en-US" altLang="zh-CN" dirty="0"/>
              <a:t>arXiv:</a:t>
            </a:r>
            <a:r>
              <a:rPr lang="en-US" altLang="zh-CN" dirty="0">
                <a:hlinkClick r:id="rId5"/>
              </a:rPr>
              <a:t>2002.07549</a:t>
            </a:r>
            <a:r>
              <a:rPr lang="zh-CN" altLang="en-US" dirty="0"/>
              <a:t> </a:t>
            </a:r>
            <a:r>
              <a:rPr lang="en-US" altLang="zh-CN" dirty="0"/>
              <a:t> </a:t>
            </a:r>
            <a:r>
              <a:rPr lang="zh-CN" altLang="en-US" dirty="0"/>
              <a:t> 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561B7300-BFCF-4DC0-8615-146DF92CDAB8}"/>
              </a:ext>
            </a:extLst>
          </p:cNvPr>
          <p:cNvCxnSpPr>
            <a:cxnSpLocks/>
          </p:cNvCxnSpPr>
          <p:nvPr/>
        </p:nvCxnSpPr>
        <p:spPr>
          <a:xfrm flipV="1">
            <a:off x="2351314" y="2867608"/>
            <a:ext cx="1449355" cy="1884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6C99BA78-6F49-48D2-A826-07F56B454CBC}"/>
              </a:ext>
            </a:extLst>
          </p:cNvPr>
          <p:cNvSpPr txBox="1"/>
          <p:nvPr/>
        </p:nvSpPr>
        <p:spPr>
          <a:xfrm>
            <a:off x="1517780" y="4752392"/>
            <a:ext cx="2226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Why decreasing with increasing energy?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0F839F7-63DF-43D6-B6F8-9404154EF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11" y="4234681"/>
            <a:ext cx="4656957" cy="18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69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41C-C2F8-4D78-9457-3A294C11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75" y="1092851"/>
            <a:ext cx="8200114" cy="5475373"/>
          </a:xfrm>
        </p:spPr>
        <p:txBody>
          <a:bodyPr>
            <a:normAutofit/>
          </a:bodyPr>
          <a:lstStyle/>
          <a:p>
            <a:r>
              <a:rPr lang="en-US" altLang="zh-CN" sz="2600" b="1" dirty="0">
                <a:solidFill>
                  <a:srgbClr val="0000FF"/>
                </a:solidFill>
                <a:cs typeface="Verdana" panose="020B0604030504040204" pitchFamily="34" charset="0"/>
              </a:rPr>
              <a:t>Heavy-ion collisions can generate</a:t>
            </a: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A7C3687-14E6-4E7D-8C94-C8602F60662C}"/>
              </a:ext>
            </a:extLst>
          </p:cNvPr>
          <p:cNvSpPr/>
          <p:nvPr/>
        </p:nvSpPr>
        <p:spPr>
          <a:xfrm>
            <a:off x="5912104" y="1538491"/>
            <a:ext cx="315604" cy="33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EB5A5BE-CD32-4B04-95FE-0C204ED5770C}"/>
              </a:ext>
            </a:extLst>
          </p:cNvPr>
          <p:cNvSpPr/>
          <p:nvPr/>
        </p:nvSpPr>
        <p:spPr>
          <a:xfrm>
            <a:off x="7958204" y="3251158"/>
            <a:ext cx="870559" cy="614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523387A5-47F7-4A0D-8DB9-469EE019C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34" y="1668911"/>
            <a:ext cx="3060203" cy="213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0B749D0-C72C-45A1-A91F-ECC777B65BC8}"/>
              </a:ext>
            </a:extLst>
          </p:cNvPr>
          <p:cNvSpPr txBox="1"/>
          <p:nvPr/>
        </p:nvSpPr>
        <p:spPr>
          <a:xfrm>
            <a:off x="994734" y="3865278"/>
            <a:ext cx="317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Strongest EM fields</a:t>
            </a:r>
            <a:endParaRPr lang="zh-CN" altLang="en-US" sz="28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E9DAEB5-B8E8-4639-918D-A14B4B6A36F9}"/>
              </a:ext>
            </a:extLst>
          </p:cNvPr>
          <p:cNvSpPr txBox="1"/>
          <p:nvPr/>
        </p:nvSpPr>
        <p:spPr>
          <a:xfrm>
            <a:off x="4983742" y="3825008"/>
            <a:ext cx="3605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Largest local vorticity</a:t>
            </a:r>
            <a:endParaRPr lang="zh-CN" altLang="en-US" sz="2800" dirty="0"/>
          </a:p>
        </p:txBody>
      </p:sp>
      <p:sp>
        <p:nvSpPr>
          <p:cNvPr id="12" name="右大括号 11">
            <a:extLst>
              <a:ext uri="{FF2B5EF4-FFF2-40B4-BE49-F238E27FC236}">
                <a16:creationId xmlns:a16="http://schemas.microsoft.com/office/drawing/2014/main" id="{571021E0-E391-4631-A1C5-87FA68BE0389}"/>
              </a:ext>
            </a:extLst>
          </p:cNvPr>
          <p:cNvSpPr/>
          <p:nvPr/>
        </p:nvSpPr>
        <p:spPr>
          <a:xfrm rot="5400000">
            <a:off x="4244267" y="3266986"/>
            <a:ext cx="715295" cy="3251585"/>
          </a:xfrm>
          <a:prstGeom prst="rightBrace">
            <a:avLst>
              <a:gd name="adj1" fmla="val 8333"/>
              <a:gd name="adj2" fmla="val 5158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51A22B7-D72F-456D-AFB0-BB735AA6484E}"/>
              </a:ext>
            </a:extLst>
          </p:cNvPr>
          <p:cNvSpPr txBox="1"/>
          <p:nvPr/>
        </p:nvSpPr>
        <p:spPr>
          <a:xfrm>
            <a:off x="1260985" y="5525354"/>
            <a:ext cx="6622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What are the novel effects to the QGP? 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Anomalous chiral transports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8D2F6A9-9F95-446B-A49F-14AEC7F7F3CF}"/>
              </a:ext>
            </a:extLst>
          </p:cNvPr>
          <p:cNvGrpSpPr/>
          <p:nvPr/>
        </p:nvGrpSpPr>
        <p:grpSpPr>
          <a:xfrm>
            <a:off x="5021827" y="1538491"/>
            <a:ext cx="3063048" cy="2268438"/>
            <a:chOff x="5021827" y="1538491"/>
            <a:chExt cx="3063048" cy="2268438"/>
          </a:xfrm>
        </p:grpSpPr>
        <p:pic>
          <p:nvPicPr>
            <p:cNvPr id="13" name="Picture 5" descr="qgp5">
              <a:extLst>
                <a:ext uri="{FF2B5EF4-FFF2-40B4-BE49-F238E27FC236}">
                  <a16:creationId xmlns:a16="http://schemas.microsoft.com/office/drawing/2014/main" id="{F15FBD79-20F9-4819-A0AE-2903E81794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827" y="1538491"/>
              <a:ext cx="3063048" cy="226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箭头: 下 3">
              <a:extLst>
                <a:ext uri="{FF2B5EF4-FFF2-40B4-BE49-F238E27FC236}">
                  <a16:creationId xmlns:a16="http://schemas.microsoft.com/office/drawing/2014/main" id="{466E6AB6-BBAE-472F-ABBB-D5700DBE2511}"/>
                </a:ext>
              </a:extLst>
            </p:cNvPr>
            <p:cNvSpPr/>
            <p:nvPr/>
          </p:nvSpPr>
          <p:spPr>
            <a:xfrm>
              <a:off x="6563033" y="2197998"/>
              <a:ext cx="140109" cy="96601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805DC640-9755-4A57-8A5E-990B5DDA4C6B}"/>
                    </a:ext>
                  </a:extLst>
                </p:cNvPr>
                <p:cNvSpPr txBox="1"/>
                <p:nvPr/>
              </p:nvSpPr>
              <p:spPr>
                <a:xfrm>
                  <a:off x="6697789" y="2979351"/>
                  <a:ext cx="3736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805DC640-9755-4A57-8A5E-990B5DDA4C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7789" y="2979351"/>
                  <a:ext cx="37361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灯片编号占位符 5">
            <a:extLst>
              <a:ext uri="{FF2B5EF4-FFF2-40B4-BE49-F238E27FC236}">
                <a16:creationId xmlns:a16="http://schemas.microsoft.com/office/drawing/2014/main" id="{2F0C233D-82A1-499B-9842-A6F56EFEF97A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22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307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6" y="2817096"/>
            <a:ext cx="8035447" cy="61190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Chiral anomaly and anomalous transports</a:t>
            </a:r>
          </a:p>
        </p:txBody>
      </p:sp>
    </p:spTree>
    <p:extLst>
      <p:ext uri="{BB962C8B-B14F-4D97-AF65-F5344CB8AC3E}">
        <p14:creationId xmlns:p14="http://schemas.microsoft.com/office/powerpoint/2010/main" val="2838175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60EEA15B-083D-4616-9465-FDED3DD311C8}"/>
              </a:ext>
            </a:extLst>
          </p:cNvPr>
          <p:cNvGrpSpPr/>
          <p:nvPr/>
        </p:nvGrpSpPr>
        <p:grpSpPr>
          <a:xfrm>
            <a:off x="1287964" y="2126144"/>
            <a:ext cx="1622300" cy="1302856"/>
            <a:chOff x="880866" y="1166932"/>
            <a:chExt cx="2442506" cy="2203867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29764867-5667-433B-A584-3BDE64FB7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866" y="1616951"/>
              <a:ext cx="2442506" cy="1753848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CE04A71-3E74-4C98-B2C0-A839067E8A3F}"/>
                </a:ext>
              </a:extLst>
            </p:cNvPr>
            <p:cNvSpPr txBox="1"/>
            <p:nvPr/>
          </p:nvSpPr>
          <p:spPr>
            <a:xfrm>
              <a:off x="1720901" y="1166932"/>
              <a:ext cx="1066237" cy="633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/>
                <a:t>B,</a:t>
              </a:r>
              <a:r>
                <a:rPr lang="el-GR" altLang="zh-CN" sz="1350" dirty="0"/>
                <a:t>ω</a:t>
              </a:r>
              <a:endParaRPr lang="zh-CN" altLang="en-US" sz="1350" dirty="0"/>
            </a:p>
          </p:txBody>
        </p:sp>
      </p:grpSp>
      <p:pic>
        <p:nvPicPr>
          <p:cNvPr id="45" name="图片 23">
            <a:extLst>
              <a:ext uri="{FF2B5EF4-FFF2-40B4-BE49-F238E27FC236}">
                <a16:creationId xmlns:a16="http://schemas.microsoft.com/office/drawing/2014/main" id="{2E5DF7DC-456F-4DDD-B20D-DA3E2C373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51" y="2624371"/>
            <a:ext cx="310754" cy="27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7">
            <a:extLst>
              <a:ext uri="{FF2B5EF4-FFF2-40B4-BE49-F238E27FC236}">
                <a16:creationId xmlns:a16="http://schemas.microsoft.com/office/drawing/2014/main" id="{1B6DCF3A-773C-42A6-B544-0234A6AA7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980" y="1424850"/>
            <a:ext cx="2430066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1350" b="1" kern="0" dirty="0">
                <a:solidFill>
                  <a:srgbClr val="008000"/>
                </a:solidFill>
                <a:latin typeface="+mn-lt"/>
              </a:rPr>
              <a:t>QCD chiral anomaly</a:t>
            </a:r>
          </a:p>
        </p:txBody>
      </p:sp>
      <p:pic>
        <p:nvPicPr>
          <p:cNvPr id="48" name="图片 6">
            <a:extLst>
              <a:ext uri="{FF2B5EF4-FFF2-40B4-BE49-F238E27FC236}">
                <a16:creationId xmlns:a16="http://schemas.microsoft.com/office/drawing/2014/main" id="{633F94DE-194F-40B2-B678-A19E93CB8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569" y="1730594"/>
            <a:ext cx="310754" cy="27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8">
            <a:extLst>
              <a:ext uri="{FF2B5EF4-FFF2-40B4-BE49-F238E27FC236}">
                <a16:creationId xmlns:a16="http://schemas.microsoft.com/office/drawing/2014/main" id="{14D6BE9E-15B9-4A90-AE4F-9EF35C272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954" y="2038462"/>
            <a:ext cx="1495673" cy="42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BFB4FD73-9A18-41C3-9A4C-F7FE34A19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544" y="2602206"/>
            <a:ext cx="797447" cy="5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959F6E07-7D75-4038-80A3-8491656C9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30" y="1523068"/>
            <a:ext cx="823250" cy="458262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5E5BA53-B64F-4562-A2D9-EF98FF13A2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05"/>
          <a:stretch/>
        </p:blipFill>
        <p:spPr>
          <a:xfrm>
            <a:off x="2876531" y="2203635"/>
            <a:ext cx="1695469" cy="10931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2B5D18C-ED72-4C57-8E2A-FB6B614ED3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03"/>
          <a:stretch/>
        </p:blipFill>
        <p:spPr>
          <a:xfrm>
            <a:off x="4715647" y="1772987"/>
            <a:ext cx="1611289" cy="1053561"/>
          </a:xfrm>
          <a:prstGeom prst="rect">
            <a:avLst/>
          </a:prstGeom>
        </p:spPr>
      </p:pic>
      <p:sp>
        <p:nvSpPr>
          <p:cNvPr id="55" name="椭圆 54">
            <a:extLst>
              <a:ext uri="{FF2B5EF4-FFF2-40B4-BE49-F238E27FC236}">
                <a16:creationId xmlns:a16="http://schemas.microsoft.com/office/drawing/2014/main" id="{0789F409-0C2D-44F3-BB80-A1A01259B5D8}"/>
              </a:ext>
            </a:extLst>
          </p:cNvPr>
          <p:cNvSpPr/>
          <p:nvPr/>
        </p:nvSpPr>
        <p:spPr bwMode="auto">
          <a:xfrm>
            <a:off x="6295037" y="1643566"/>
            <a:ext cx="336221" cy="1258220"/>
          </a:xfrm>
          <a:prstGeom prst="ellipse">
            <a:avLst/>
          </a:prstGeom>
          <a:solidFill>
            <a:srgbClr val="CC0000">
              <a:lumMod val="40000"/>
              <a:lumOff val="60000"/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500" kern="0" dirty="0">
              <a:solidFill>
                <a:srgbClr val="3333FF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07FA579A-69A2-431D-A7B3-2131903D3321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4523726" y="2184095"/>
            <a:ext cx="204029" cy="205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1622B3F1-C763-4968-AB9E-AE7B35265FC6}"/>
                  </a:ext>
                </a:extLst>
              </p:cNvPr>
              <p:cNvSpPr txBox="1"/>
              <p:nvPr/>
            </p:nvSpPr>
            <p:spPr>
              <a:xfrm flipH="1">
                <a:off x="4538980" y="2339256"/>
                <a:ext cx="262737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5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sz="1500" dirty="0"/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1622B3F1-C763-4968-AB9E-AE7B35265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538980" y="2339256"/>
                <a:ext cx="262737" cy="230832"/>
              </a:xfrm>
              <a:prstGeom prst="rect">
                <a:avLst/>
              </a:prstGeom>
              <a:blipFill>
                <a:blip r:embed="rId10"/>
                <a:stretch>
                  <a:fillRect l="-13953" r="-4651" b="-210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 Box 7">
            <a:extLst>
              <a:ext uri="{FF2B5EF4-FFF2-40B4-BE49-F238E27FC236}">
                <a16:creationId xmlns:a16="http://schemas.microsoft.com/office/drawing/2014/main" id="{026640D3-C5B2-4E49-8500-CFAB012F1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333" y="1943168"/>
            <a:ext cx="1993667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1350" b="1" kern="0" dirty="0">
                <a:solidFill>
                  <a:srgbClr val="008000"/>
                </a:solidFill>
                <a:latin typeface="+mn-lt"/>
              </a:rPr>
              <a:t>QED chiral anomaly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4F8455D9-EE50-4499-8631-108DE2228F54}"/>
                  </a:ext>
                </a:extLst>
              </p:cNvPr>
              <p:cNvSpPr txBox="1"/>
              <p:nvPr/>
            </p:nvSpPr>
            <p:spPr>
              <a:xfrm>
                <a:off x="4558747" y="3085626"/>
                <a:ext cx="228652" cy="2308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5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15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CN" altLang="en-US" sz="1500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4F8455D9-EE50-4499-8631-108DE2228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747" y="3085626"/>
                <a:ext cx="228652" cy="230832"/>
              </a:xfrm>
              <a:prstGeom prst="rect">
                <a:avLst/>
              </a:prstGeom>
              <a:blipFill>
                <a:blip r:embed="rId11"/>
                <a:stretch>
                  <a:fillRect l="-27027" r="-8108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 Box 7">
            <a:extLst>
              <a:ext uri="{FF2B5EF4-FFF2-40B4-BE49-F238E27FC236}">
                <a16:creationId xmlns:a16="http://schemas.microsoft.com/office/drawing/2014/main" id="{B959735A-4AE2-4CFA-BB0E-0AB636EF3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93" y="3091993"/>
            <a:ext cx="1325261" cy="48638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1350" b="1" kern="0" dirty="0">
                <a:solidFill>
                  <a:srgbClr val="FF0000"/>
                </a:solidFill>
                <a:latin typeface="+mn-lt"/>
              </a:rPr>
              <a:t>Chiral magnetic/ vortical effects</a:t>
            </a:r>
          </a:p>
        </p:txBody>
      </p:sp>
      <p:sp>
        <p:nvSpPr>
          <p:cNvPr id="61" name="右箭头 14">
            <a:extLst>
              <a:ext uri="{FF2B5EF4-FFF2-40B4-BE49-F238E27FC236}">
                <a16:creationId xmlns:a16="http://schemas.microsoft.com/office/drawing/2014/main" id="{13BAB9BE-1B2F-4ACB-ACB7-0F0DC1237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5903" y="3105897"/>
            <a:ext cx="248366" cy="23469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8A1F7"/>
          </a:solidFill>
          <a:ln w="9525" algn="ctr">
            <a:noFill/>
            <a:round/>
            <a:headEnd/>
            <a:tailEnd/>
          </a:ln>
          <a:effectLst/>
        </p:spPr>
        <p:txBody>
          <a:bodyPr lIns="67500" tIns="35100" rIns="67500" bIns="35100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500" kern="0"/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4988C07E-57A7-457B-ABB6-AD0AAF5B9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1544" y="3547944"/>
            <a:ext cx="1033370" cy="694133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1350" b="1" kern="0" dirty="0">
                <a:solidFill>
                  <a:srgbClr val="FF0000"/>
                </a:solidFill>
                <a:latin typeface="+mn-lt"/>
              </a:rPr>
              <a:t>Initial state topological fluctuations</a:t>
            </a:r>
          </a:p>
        </p:txBody>
      </p:sp>
      <p:sp>
        <p:nvSpPr>
          <p:cNvPr id="64" name="箭头: 上 63">
            <a:extLst>
              <a:ext uri="{FF2B5EF4-FFF2-40B4-BE49-F238E27FC236}">
                <a16:creationId xmlns:a16="http://schemas.microsoft.com/office/drawing/2014/main" id="{A2B0113B-4B36-4A6F-A5D3-14D760D855D9}"/>
              </a:ext>
            </a:extLst>
          </p:cNvPr>
          <p:cNvSpPr/>
          <p:nvPr/>
        </p:nvSpPr>
        <p:spPr>
          <a:xfrm rot="10800000">
            <a:off x="5674084" y="3696268"/>
            <a:ext cx="204634" cy="556465"/>
          </a:xfrm>
          <a:prstGeom prst="upArrow">
            <a:avLst/>
          </a:prstGeom>
          <a:solidFill>
            <a:srgbClr val="C8A1F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6" name="图片 4">
            <a:extLst>
              <a:ext uri="{FF2B5EF4-FFF2-40B4-BE49-F238E27FC236}">
                <a16:creationId xmlns:a16="http://schemas.microsoft.com/office/drawing/2014/main" id="{69F15450-31D1-43CA-9621-E4725888C4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5" y="4082914"/>
            <a:ext cx="1323484" cy="8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 Box 7">
            <a:extLst>
              <a:ext uri="{FF2B5EF4-FFF2-40B4-BE49-F238E27FC236}">
                <a16:creationId xmlns:a16="http://schemas.microsoft.com/office/drawing/2014/main" id="{871D18E8-48CD-47C8-886C-999A7189C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600" y="5199871"/>
            <a:ext cx="1519193" cy="25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(STAR 2009, 2014)</a:t>
            </a:r>
          </a:p>
        </p:txBody>
      </p:sp>
      <p:sp>
        <p:nvSpPr>
          <p:cNvPr id="68" name="右箭头 14">
            <a:extLst>
              <a:ext uri="{FF2B5EF4-FFF2-40B4-BE49-F238E27FC236}">
                <a16:creationId xmlns:a16="http://schemas.microsoft.com/office/drawing/2014/main" id="{B58EC300-D894-44AB-AB86-B3D56773671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13793" y="4716469"/>
            <a:ext cx="1298852" cy="22612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8A1F7"/>
          </a:solidFill>
          <a:ln w="9525" algn="ctr">
            <a:noFill/>
            <a:round/>
            <a:headEnd/>
            <a:tailEnd/>
          </a:ln>
          <a:effectLst/>
        </p:spPr>
        <p:txBody>
          <a:bodyPr lIns="67500" tIns="35100" rIns="67500" bIns="35100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500" kern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24553A9-828E-4350-B4B0-6997438960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1557" y="4272381"/>
            <a:ext cx="1187483" cy="1082812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D51870A3-0B79-49D2-9646-6383B75560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56" y="4038300"/>
            <a:ext cx="1374652" cy="99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05E0CF9-D8E6-417B-AEDE-C9D0BC7EC35C}"/>
                  </a:ext>
                </a:extLst>
              </p:cNvPr>
              <p:cNvSpPr txBox="1"/>
              <p:nvPr/>
            </p:nvSpPr>
            <p:spPr>
              <a:xfrm>
                <a:off x="3782508" y="4302545"/>
                <a:ext cx="137465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350" b="1" dirty="0"/>
                  <a:t>Observable:</a:t>
                </a:r>
                <a:br>
                  <a:rPr lang="en-US" altLang="zh-CN" sz="1350" b="1" dirty="0"/>
                </a:br>
                <a:r>
                  <a:rPr lang="en-US" altLang="zh-CN" sz="1350" b="1" dirty="0"/>
                  <a:t>e.g. </a:t>
                </a:r>
                <a14:m>
                  <m:oMath xmlns:m="http://schemas.openxmlformats.org/officeDocument/2006/math">
                    <m:r>
                      <a:rPr lang="zh-CN" altLang="en-US" sz="1350" b="1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altLang="zh-CN" sz="1350" b="1" dirty="0"/>
                  <a:t>-correlator</a:t>
                </a:r>
                <a:endParaRPr lang="zh-CN" altLang="en-US" sz="1350" b="1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05E0CF9-D8E6-417B-AEDE-C9D0BC7EC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508" y="4302545"/>
                <a:ext cx="1374651" cy="507831"/>
              </a:xfrm>
              <a:prstGeom prst="rect">
                <a:avLst/>
              </a:prstGeom>
              <a:blipFill>
                <a:blip r:embed="rId16"/>
                <a:stretch>
                  <a:fillRect l="-885" t="-2410" b="-120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7">
            <a:extLst>
              <a:ext uri="{FF2B5EF4-FFF2-40B4-BE49-F238E27FC236}">
                <a16:creationId xmlns:a16="http://schemas.microsoft.com/office/drawing/2014/main" id="{177DC42E-238B-4BA0-B55C-9A12A0CF2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539" y="4881612"/>
            <a:ext cx="1519193" cy="25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</a:rPr>
              <a:t>(Voloshin 2004)</a:t>
            </a: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B78A5934-5F98-4BAB-86B7-225EF460BD0E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Probe QCD topological sector</a:t>
            </a:r>
            <a:endParaRPr lang="zh-CN" altLang="en-US" sz="3200" b="1" dirty="0"/>
          </a:p>
        </p:txBody>
      </p:sp>
      <p:sp>
        <p:nvSpPr>
          <p:cNvPr id="34" name="灯片编号占位符 5">
            <a:extLst>
              <a:ext uri="{FF2B5EF4-FFF2-40B4-BE49-F238E27FC236}">
                <a16:creationId xmlns:a16="http://schemas.microsoft.com/office/drawing/2014/main" id="{138B0058-D277-4E5F-9B7F-3D7D0AB56E7E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24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2423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QED vacuum</a:t>
            </a:r>
            <a:endParaRPr lang="zh-CN" alt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9FD691-0236-45CD-99EE-50D78ED7C513}"/>
              </a:ext>
            </a:extLst>
          </p:cNvPr>
          <p:cNvSpPr txBox="1"/>
          <p:nvPr/>
        </p:nvSpPr>
        <p:spPr>
          <a:xfrm>
            <a:off x="599675" y="910147"/>
            <a:ext cx="577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 3+1 dimension, QED Hamiltonian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0959395-7B5D-4820-A606-95428591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800" y="1376356"/>
            <a:ext cx="2899398" cy="54729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9B56BC-0B0E-49F7-B9FA-5FDC402171A1}"/>
              </a:ext>
            </a:extLst>
          </p:cNvPr>
          <p:cNvSpPr txBox="1"/>
          <p:nvPr/>
        </p:nvSpPr>
        <p:spPr>
          <a:xfrm>
            <a:off x="599674" y="1989706"/>
            <a:ext cx="577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QED vacuum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22992B0-3DBB-43C2-9F64-41CE4A710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488" y="2338008"/>
            <a:ext cx="1357022" cy="29587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8357428-333B-47D7-A5B0-68337A82DF11}"/>
              </a:ext>
            </a:extLst>
          </p:cNvPr>
          <p:cNvSpPr txBox="1"/>
          <p:nvPr/>
        </p:nvSpPr>
        <p:spPr>
          <a:xfrm>
            <a:off x="599674" y="2847017"/>
            <a:ext cx="577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Thus QED vacuum is described by pure gauge 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3324FA-F09D-4E28-9FB7-80E0576BE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875" y="2851621"/>
            <a:ext cx="1107997" cy="36472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E908D97-488B-40A4-ADF2-96871475E33F}"/>
              </a:ext>
            </a:extLst>
          </p:cNvPr>
          <p:cNvSpPr txBox="1"/>
          <p:nvPr/>
        </p:nvSpPr>
        <p:spPr>
          <a:xfrm>
            <a:off x="599674" y="3429132"/>
            <a:ext cx="8161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Consider the </a:t>
            </a:r>
            <a:r>
              <a:rPr lang="en-US" altLang="zh-CN" dirty="0" err="1"/>
              <a:t>Chern</a:t>
            </a:r>
            <a:r>
              <a:rPr lang="en-US" altLang="zh-CN" dirty="0"/>
              <a:t>-Simons term (magnetic helicity) which counts the winding number of magnetic lines (and thus is topological)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667CF8D-1A80-49A6-B6B6-921590B63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603" y="4141360"/>
            <a:ext cx="2289138" cy="54304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578A0B7-E849-4ACD-8E9E-1C4476A53831}"/>
              </a:ext>
            </a:extLst>
          </p:cNvPr>
          <p:cNvSpPr txBox="1"/>
          <p:nvPr/>
        </p:nvSpPr>
        <p:spPr>
          <a:xfrm>
            <a:off x="599674" y="4761746"/>
            <a:ext cx="816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It is zero in (3+1)-D QED vacuum. </a:t>
            </a:r>
            <a:r>
              <a:rPr lang="en-US" altLang="zh-CN" dirty="0">
                <a:solidFill>
                  <a:srgbClr val="FF0000"/>
                </a:solidFill>
              </a:rPr>
              <a:t>So QED vacuum is topologically trivial.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A3481B9-A4D8-409E-ADA5-6C8122379009}"/>
              </a:ext>
            </a:extLst>
          </p:cNvPr>
          <p:cNvSpPr txBox="1"/>
          <p:nvPr/>
        </p:nvSpPr>
        <p:spPr>
          <a:xfrm>
            <a:off x="553395" y="5438748"/>
            <a:ext cx="8161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*Note: in (1+1)-D, QED vacuum is topologically nontrivial. 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BBF70A6-CF23-4335-B8FE-450BEEA8F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901" y="5817361"/>
            <a:ext cx="2883099" cy="434738"/>
          </a:xfrm>
          <a:prstGeom prst="rect">
            <a:avLst/>
          </a:prstGeom>
        </p:spPr>
      </p:pic>
      <p:sp>
        <p:nvSpPr>
          <p:cNvPr id="18" name="灯片编号占位符 5">
            <a:extLst>
              <a:ext uri="{FF2B5EF4-FFF2-40B4-BE49-F238E27FC236}">
                <a16:creationId xmlns:a16="http://schemas.microsoft.com/office/drawing/2014/main" id="{3C21A6D1-346E-4F53-B391-4A79F5A4301A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25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6237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QCD vacuum</a:t>
            </a:r>
            <a:endParaRPr lang="zh-CN" alt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9FD691-0236-45CD-99EE-50D78ED7C513}"/>
              </a:ext>
            </a:extLst>
          </p:cNvPr>
          <p:cNvSpPr txBox="1"/>
          <p:nvPr/>
        </p:nvSpPr>
        <p:spPr>
          <a:xfrm>
            <a:off x="603928" y="850605"/>
            <a:ext cx="577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 3+1 dimension, QCD Hamiltonian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59B56BC-0B0E-49F7-B9FA-5FDC402171A1}"/>
              </a:ext>
            </a:extLst>
          </p:cNvPr>
          <p:cNvSpPr txBox="1"/>
          <p:nvPr/>
        </p:nvSpPr>
        <p:spPr>
          <a:xfrm>
            <a:off x="603927" y="1930164"/>
            <a:ext cx="577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QCD vacuum 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8357428-333B-47D7-A5B0-68337A82DF11}"/>
              </a:ext>
            </a:extLst>
          </p:cNvPr>
          <p:cNvSpPr txBox="1"/>
          <p:nvPr/>
        </p:nvSpPr>
        <p:spPr>
          <a:xfrm>
            <a:off x="557648" y="2801113"/>
            <a:ext cx="577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Thus QCD vacuum is described by pure gauge 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E908D97-488B-40A4-ADF2-96871475E33F}"/>
              </a:ext>
            </a:extLst>
          </p:cNvPr>
          <p:cNvSpPr txBox="1"/>
          <p:nvPr/>
        </p:nvSpPr>
        <p:spPr>
          <a:xfrm>
            <a:off x="603927" y="3369590"/>
            <a:ext cx="816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Consider the </a:t>
            </a:r>
            <a:r>
              <a:rPr lang="en-US" altLang="zh-CN" dirty="0" err="1"/>
              <a:t>Chern</a:t>
            </a:r>
            <a:r>
              <a:rPr lang="en-US" altLang="zh-CN" dirty="0"/>
              <a:t>-Simons term (the coupling constant is absorbed into gauge field)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578A0B7-E849-4ACD-8E9E-1C4476A53831}"/>
              </a:ext>
            </a:extLst>
          </p:cNvPr>
          <p:cNvSpPr txBox="1"/>
          <p:nvPr/>
        </p:nvSpPr>
        <p:spPr>
          <a:xfrm>
            <a:off x="688193" y="5871899"/>
            <a:ext cx="816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It is non-zero! </a:t>
            </a:r>
            <a:r>
              <a:rPr lang="en-US" altLang="zh-CN" dirty="0">
                <a:solidFill>
                  <a:srgbClr val="FF0000"/>
                </a:solidFill>
              </a:rPr>
              <a:t>So in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(3+1)-D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QCD vacuum is topologically non-trivial!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D106BF5-6532-4C99-B982-D13F874E0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354" y="1254528"/>
            <a:ext cx="3072697" cy="6171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80C03A3-79FA-48BF-9925-9887DFE9C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540" y="2225798"/>
            <a:ext cx="1443423" cy="2864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B6A6D24-629A-46ED-9459-0C78D0B43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044" y="2824609"/>
            <a:ext cx="2314418" cy="2997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E7D691A-23AE-4B55-8D22-60E75A3C9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947" y="3144214"/>
            <a:ext cx="1188781" cy="24624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E70110E-9E08-41DF-B7B2-A777F86B9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334" y="3886802"/>
            <a:ext cx="4202106" cy="13901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551CCC5-B333-49E7-B36E-F0DB3C212547}"/>
                  </a:ext>
                </a:extLst>
              </p:cNvPr>
              <p:cNvSpPr txBox="1"/>
              <p:nvPr/>
            </p:nvSpPr>
            <p:spPr>
              <a:xfrm>
                <a:off x="338199" y="5262097"/>
                <a:ext cx="8117608" cy="675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𝑪𝑺</m:t>
                          </m:r>
                        </m:sub>
                      </m:sSub>
                      <m:r>
                        <a:rPr lang="zh-CN" alt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  <m:sSup>
                            <m:sSupPr>
                              <m:ctrlPr>
                                <a:rPr lang="zh-CN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zh-CN" alt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zh-CN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1" i="1" smtClean="0">
                                  <a:latin typeface="Cambria Math" panose="02040503050406030204" pitchFamily="18" charset="0"/>
                                </a:rPr>
                                <m:t>ⅆ</m:t>
                              </m:r>
                            </m:e>
                            <m:sup>
                              <m:r>
                                <a:rPr lang="zh-CN" altLang="en-US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nary>
                      <m:sSup>
                        <m:sSupPr>
                          <m:ctrlP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p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ⅈ</m:t>
                          </m:r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𝒋𝒌</m:t>
                          </m:r>
                        </m:sup>
                      </m:sSup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𝐭𝐫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p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 smtClean="0"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</m:e>
                                <m:sub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p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</m:e>
                                <m:sub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p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</m:e>
                                <m:sub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e>
                      </m:d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𝑺𝑼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3551CCC5-B333-49E7-B36E-F0DB3C212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99" y="5262097"/>
                <a:ext cx="8117608" cy="6750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灯片编号占位符 5">
            <a:extLst>
              <a:ext uri="{FF2B5EF4-FFF2-40B4-BE49-F238E27FC236}">
                <a16:creationId xmlns:a16="http://schemas.microsoft.com/office/drawing/2014/main" id="{4BE9783A-2828-4290-83D5-D435F0369EBA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26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AB29CFF-02D8-47C2-B6DE-206F756E8751}"/>
              </a:ext>
            </a:extLst>
          </p:cNvPr>
          <p:cNvSpPr txBox="1"/>
          <p:nvPr/>
        </p:nvSpPr>
        <p:spPr>
          <a:xfrm>
            <a:off x="557648" y="6212175"/>
            <a:ext cx="8161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*Homework: Show that N_CS is an integer and counting the winding number from S^3 to S^3 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6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QCD vacuum</a:t>
            </a:r>
            <a:endParaRPr lang="zh-CN" altLang="en-US" sz="3200" b="1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43ADD56E-9725-4809-8FD1-0F026ADD6CAF}"/>
              </a:ext>
            </a:extLst>
          </p:cNvPr>
          <p:cNvSpPr txBox="1">
            <a:spLocks/>
          </p:cNvSpPr>
          <p:nvPr/>
        </p:nvSpPr>
        <p:spPr>
          <a:xfrm>
            <a:off x="144602" y="1092851"/>
            <a:ext cx="8765481" cy="547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QCD topologically nontrivial vacuum: The theta vacuum</a:t>
            </a:r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r>
              <a:rPr lang="en-US" altLang="zh-CN" sz="2600" b="1" dirty="0">
                <a:solidFill>
                  <a:srgbClr val="0000FF"/>
                </a:solidFill>
                <a:cs typeface="Verdana" panose="020B0604030504040204" pitchFamily="34" charset="0"/>
              </a:rPr>
              <a:t>Transition between 2 </a:t>
            </a:r>
            <a:r>
              <a:rPr lang="en-US" altLang="zh-CN" sz="2600" b="1" dirty="0" err="1">
                <a:solidFill>
                  <a:srgbClr val="0000FF"/>
                </a:solidFill>
                <a:cs typeface="Verdana" panose="020B0604030504040204" pitchFamily="34" charset="0"/>
              </a:rPr>
              <a:t>vacua</a:t>
            </a:r>
            <a:r>
              <a:rPr lang="en-US" altLang="zh-CN" sz="2600" b="1" dirty="0">
                <a:solidFill>
                  <a:srgbClr val="0000FF"/>
                </a:solidFill>
                <a:cs typeface="Verdana" panose="020B0604030504040204" pitchFamily="34" charset="0"/>
              </a:rPr>
              <a:t> is topological (e.g., Instanton, </a:t>
            </a:r>
            <a:r>
              <a:rPr lang="en-US" altLang="zh-CN" sz="2600" b="1" dirty="0" err="1">
                <a:solidFill>
                  <a:srgbClr val="0000FF"/>
                </a:solidFill>
                <a:cs typeface="Verdana" panose="020B0604030504040204" pitchFamily="34" charset="0"/>
              </a:rPr>
              <a:t>sphaleron</a:t>
            </a:r>
            <a:r>
              <a:rPr lang="en-US" altLang="zh-CN" sz="2600" b="1" dirty="0">
                <a:solidFill>
                  <a:srgbClr val="0000FF"/>
                </a:solidFill>
                <a:cs typeface="Verdana" panose="020B0604030504040204" pitchFamily="34" charset="0"/>
              </a:rPr>
              <a:t>)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E503400-35CA-4F41-B975-EFE0A2845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343" y="1475567"/>
            <a:ext cx="4901173" cy="2082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39E6A59-8120-4E59-99CF-F6E7E753813C}"/>
                  </a:ext>
                </a:extLst>
              </p:cNvPr>
              <p:cNvSpPr txBox="1"/>
              <p:nvPr/>
            </p:nvSpPr>
            <p:spPr>
              <a:xfrm>
                <a:off x="397741" y="3621142"/>
                <a:ext cx="8117608" cy="739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𝑪𝑺</m:t>
                          </m:r>
                        </m:sub>
                      </m:sSub>
                      <m:r>
                        <a:rPr lang="zh-CN" alt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  <m:sSup>
                            <m:sSupPr>
                              <m:ctrlPr>
                                <a:rPr lang="zh-CN" alt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zh-CN" alt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zh-CN" alt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b="1" i="1" smtClean="0">
                                  <a:latin typeface="Cambria Math" panose="02040503050406030204" pitchFamily="18" charset="0"/>
                                </a:rPr>
                                <m:t>ⅆ</m:t>
                              </m:r>
                            </m:e>
                            <m:sup>
                              <m:r>
                                <a:rPr lang="zh-CN" altLang="en-US" sz="20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nary>
                      <m:sSup>
                        <m:sSupPr>
                          <m:ctrlP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  <m:sup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ⅈ</m:t>
                          </m:r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𝒋𝒌</m:t>
                          </m:r>
                        </m:sup>
                      </m:sSup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𝐭𝐫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p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b="1" i="1" smtClean="0"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p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b="1" i="1"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  <m:t>𝒋</m:t>
                                  </m:r>
                                </m:sub>
                              </m:s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p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b="1" i="1"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</m:e>
                                <m:sub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b>
                              </m:sSub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</m:d>
                        </m:e>
                      </m:d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𝑺𝑼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739E6A59-8120-4E59-99CF-F6E7E7538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41" y="3621142"/>
                <a:ext cx="8117608" cy="7396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1ED25F4-8C09-43D3-97CB-EC992EEB9C49}"/>
                  </a:ext>
                </a:extLst>
              </p:cNvPr>
              <p:cNvSpPr txBox="1"/>
              <p:nvPr/>
            </p:nvSpPr>
            <p:spPr>
              <a:xfrm>
                <a:off x="513194" y="5355938"/>
                <a:ext cx="8117608" cy="739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zh-CN" alt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𝟑𝟐</m:t>
                          </m:r>
                          <m:sSup>
                            <m:sSupPr>
                              <m:ctrlPr>
                                <a:rPr lang="zh-CN" alt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zh-CN" alt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zh-CN" alt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b="1" i="1" smtClean="0">
                                  <a:latin typeface="Cambria Math" panose="02040503050406030204" pitchFamily="18" charset="0"/>
                                </a:rPr>
                                <m:t>ⅆ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nary>
                      <m:sSubSup>
                        <m:sSubSupPr>
                          <m:ctrl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zh-CN" alt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𝝁𝝂</m:t>
                          </m:r>
                        </m:sub>
                        <m:sup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p>
                      </m:sSubSup>
                      <m:sSubSup>
                        <m:sSubSupPr>
                          <m:ctrlP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  <m:sup>
                          <m:r>
                            <a:rPr lang="zh-CN" alt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𝝁𝝂</m:t>
                          </m:r>
                        </m:sup>
                      </m:sSubSup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𝑪𝑺</m:t>
                          </m:r>
                        </m:sub>
                      </m:sSub>
                      <m:d>
                        <m:d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𝐭</m:t>
                          </m:r>
                          <m:r>
                            <a:rPr lang="en-US" altLang="zh-CN" sz="2000" b="1" i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e>
                      </m:d>
                      <m:r>
                        <a:rPr lang="en-US" altLang="zh-CN" sz="2000" b="1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𝑪𝑺</m:t>
                          </m:r>
                        </m:sub>
                      </m:sSub>
                      <m:r>
                        <a:rPr lang="en-US" altLang="zh-CN" sz="2000" b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1">
                          <a:latin typeface="Cambria Math" panose="02040503050406030204" pitchFamily="18" charset="0"/>
                        </a:rPr>
                        <m:t>𝐭</m:t>
                      </m:r>
                      <m:r>
                        <a:rPr lang="en-US" altLang="zh-CN" sz="2000" b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en-US" altLang="zh-CN" sz="2000" b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1ED25F4-8C09-43D3-97CB-EC992EEB9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94" y="5355938"/>
                <a:ext cx="8117608" cy="7396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A700B6AB-63FA-4F1B-9CDD-5B3CFF613D6A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27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1026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128289"/>
            <a:ext cx="894028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Lecture 5: Quark-gluon plasma (2)</a:t>
            </a:r>
            <a:endParaRPr lang="zh-CN" altLang="en-US" sz="32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8FB7504-1CF0-4660-B647-1EAE3EFE2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181100"/>
            <a:ext cx="6019800" cy="44958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1B89750-C073-4864-BC0F-0D505A2460B4}"/>
              </a:ext>
            </a:extLst>
          </p:cNvPr>
          <p:cNvSpPr/>
          <p:nvPr/>
        </p:nvSpPr>
        <p:spPr>
          <a:xfrm>
            <a:off x="5807312" y="5995485"/>
            <a:ext cx="1774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3"/>
              </a:rPr>
              <a:t>Derek </a:t>
            </a:r>
            <a:r>
              <a:rPr lang="en-US" altLang="zh-CN" dirty="0" err="1">
                <a:hlinkClick r:id="rId3"/>
              </a:rPr>
              <a:t>Leinweber</a:t>
            </a:r>
            <a:endParaRPr lang="zh-CN" altLang="en-US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71EAC796-7EA6-4AA4-AC13-22F9CC23D8B7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Topological fluctuation of QCD vacuum</a:t>
            </a:r>
            <a:endParaRPr lang="zh-CN" altLang="en-US" sz="3200" b="1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E20DD1-0E6B-4CCC-BE93-D850072D9E04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28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595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3">
            <a:extLst>
              <a:ext uri="{FF2B5EF4-FFF2-40B4-BE49-F238E27FC236}">
                <a16:creationId xmlns:a16="http://schemas.microsoft.com/office/drawing/2014/main" id="{EF60809A-5DFC-46AD-95BF-9BF0D0A1C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67" y="3165697"/>
            <a:ext cx="41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288345"/>
            <a:ext cx="8529373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Anomalous transports in HICs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1EB22EEE-EE4F-4CCA-914D-385776835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671" y="1284287"/>
            <a:ext cx="32400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</a:rPr>
              <a:t>QCD triangle anomaly</a:t>
            </a:r>
          </a:p>
        </p:txBody>
      </p:sp>
      <p:pic>
        <p:nvPicPr>
          <p:cNvPr id="26" name="图片 6">
            <a:extLst>
              <a:ext uri="{FF2B5EF4-FFF2-40B4-BE49-F238E27FC236}">
                <a16:creationId xmlns:a16="http://schemas.microsoft.com/office/drawing/2014/main" id="{EC1337B2-C4F7-4D64-B949-3F9A97B06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078163"/>
            <a:ext cx="41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23">
            <a:extLst>
              <a:ext uri="{FF2B5EF4-FFF2-40B4-BE49-F238E27FC236}">
                <a16:creationId xmlns:a16="http://schemas.microsoft.com/office/drawing/2014/main" id="{17955E84-6EC2-4DC3-B11B-19C5D0BF7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81" y="1641735"/>
            <a:ext cx="41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8">
            <a:extLst>
              <a:ext uri="{FF2B5EF4-FFF2-40B4-BE49-F238E27FC236}">
                <a16:creationId xmlns:a16="http://schemas.microsoft.com/office/drawing/2014/main" id="{F7ED6DDD-93A6-440A-96A9-E1329038D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29" y="2125222"/>
            <a:ext cx="279876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9">
            <a:extLst>
              <a:ext uri="{FF2B5EF4-FFF2-40B4-BE49-F238E27FC236}">
                <a16:creationId xmlns:a16="http://schemas.microsoft.com/office/drawing/2014/main" id="{3A67C595-5A09-4668-9DE7-E50857A8D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13" y="3125039"/>
            <a:ext cx="1521096" cy="114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91CE2C1-1833-4497-A2A9-931482B9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82" y="1205479"/>
            <a:ext cx="1549555" cy="8625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7B6BAFE-9CCD-47CD-8363-E201B308BB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5"/>
          <a:stretch/>
        </p:blipFill>
        <p:spPr>
          <a:xfrm>
            <a:off x="909300" y="2433988"/>
            <a:ext cx="2843577" cy="18333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0531D94-6662-484A-BEBA-3A97087DAA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03"/>
          <a:stretch/>
        </p:blipFill>
        <p:spPr>
          <a:xfrm>
            <a:off x="3421626" y="1636759"/>
            <a:ext cx="2801704" cy="1831929"/>
          </a:xfrm>
          <a:prstGeom prst="rect">
            <a:avLst/>
          </a:prstGeom>
        </p:spPr>
      </p:pic>
      <p:sp>
        <p:nvSpPr>
          <p:cNvPr id="29" name="椭圆 28">
            <a:extLst>
              <a:ext uri="{FF2B5EF4-FFF2-40B4-BE49-F238E27FC236}">
                <a16:creationId xmlns:a16="http://schemas.microsoft.com/office/drawing/2014/main" id="{107918BA-795E-4022-B8CC-B5D411093261}"/>
              </a:ext>
            </a:extLst>
          </p:cNvPr>
          <p:cNvSpPr/>
          <p:nvPr/>
        </p:nvSpPr>
        <p:spPr bwMode="auto">
          <a:xfrm>
            <a:off x="6072188" y="1561087"/>
            <a:ext cx="720725" cy="2052637"/>
          </a:xfrm>
          <a:prstGeom prst="ellipse">
            <a:avLst/>
          </a:prstGeom>
          <a:solidFill>
            <a:srgbClr val="CC0000">
              <a:lumMod val="40000"/>
              <a:lumOff val="60000"/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48C4A6-7F47-4101-ADFA-E66A9B8758F2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3200986" y="2338100"/>
            <a:ext cx="416290" cy="419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1DD4450-0BB3-4CB1-B38F-819BF52001A6}"/>
                  </a:ext>
                </a:extLst>
              </p:cNvPr>
              <p:cNvSpPr txBox="1"/>
              <p:nvPr/>
            </p:nvSpPr>
            <p:spPr>
              <a:xfrm>
                <a:off x="3233265" y="2618176"/>
                <a:ext cx="4694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1DD4450-0BB3-4CB1-B38F-819BF5200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265" y="2618176"/>
                <a:ext cx="469487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7">
            <a:extLst>
              <a:ext uri="{FF2B5EF4-FFF2-40B4-BE49-F238E27FC236}">
                <a16:creationId xmlns:a16="http://schemas.microsoft.com/office/drawing/2014/main" id="{1DF9B79B-67A5-4C1E-A8A8-D033887E2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558" y="4392335"/>
            <a:ext cx="32416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</a:rPr>
              <a:t>QED triangle anomaly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CEDE956-E60D-4745-BB22-7CB70A19F5A6}"/>
                  </a:ext>
                </a:extLst>
              </p:cNvPr>
              <p:cNvSpPr txBox="1"/>
              <p:nvPr/>
            </p:nvSpPr>
            <p:spPr>
              <a:xfrm>
                <a:off x="3769124" y="3891455"/>
                <a:ext cx="4267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CEDE956-E60D-4745-BB22-7CB70A19F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124" y="3891455"/>
                <a:ext cx="426784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Box 7">
            <a:extLst>
              <a:ext uri="{FF2B5EF4-FFF2-40B4-BE49-F238E27FC236}">
                <a16:creationId xmlns:a16="http://schemas.microsoft.com/office/drawing/2014/main" id="{665661AB-9A60-48FF-AC64-709218A8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478" y="3950829"/>
            <a:ext cx="1519328" cy="3715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kern="0" dirty="0">
                <a:solidFill>
                  <a:srgbClr val="FF0000"/>
                </a:solidFill>
              </a:rPr>
              <a:t>CME/CVE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9" name="右箭头 14">
            <a:extLst>
              <a:ext uri="{FF2B5EF4-FFF2-40B4-BE49-F238E27FC236}">
                <a16:creationId xmlns:a16="http://schemas.microsoft.com/office/drawing/2014/main" id="{323F1123-3D42-499A-831A-0A677FAA9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470" y="4009413"/>
            <a:ext cx="467465" cy="265183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2835A7AA-CAB8-457F-B3B9-3169868E9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404" y="5157439"/>
            <a:ext cx="1951709" cy="1017844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b="1" kern="0" dirty="0">
                <a:solidFill>
                  <a:srgbClr val="FF0000"/>
                </a:solidFill>
              </a:rPr>
              <a:t>Initial state topological fluctuations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箭头: 上 7">
            <a:extLst>
              <a:ext uri="{FF2B5EF4-FFF2-40B4-BE49-F238E27FC236}">
                <a16:creationId xmlns:a16="http://schemas.microsoft.com/office/drawing/2014/main" id="{F3841162-CCB3-4319-BE6C-8CA466475DD6}"/>
              </a:ext>
            </a:extLst>
          </p:cNvPr>
          <p:cNvSpPr/>
          <p:nvPr/>
        </p:nvSpPr>
        <p:spPr>
          <a:xfrm>
            <a:off x="7798835" y="4532188"/>
            <a:ext cx="272845" cy="452849"/>
          </a:xfrm>
          <a:prstGeom prst="up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箭头: 上 41">
            <a:extLst>
              <a:ext uri="{FF2B5EF4-FFF2-40B4-BE49-F238E27FC236}">
                <a16:creationId xmlns:a16="http://schemas.microsoft.com/office/drawing/2014/main" id="{6EC9916C-4416-48B3-B371-53C01166FFD0}"/>
              </a:ext>
            </a:extLst>
          </p:cNvPr>
          <p:cNvSpPr/>
          <p:nvPr/>
        </p:nvSpPr>
        <p:spPr>
          <a:xfrm rot="10800000">
            <a:off x="5082262" y="4451074"/>
            <a:ext cx="272845" cy="452849"/>
          </a:xfrm>
          <a:prstGeom prst="up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1">
            <a:extLst>
              <a:ext uri="{FF2B5EF4-FFF2-40B4-BE49-F238E27FC236}">
                <a16:creationId xmlns:a16="http://schemas.microsoft.com/office/drawing/2014/main" id="{971F7392-F08D-4068-B50D-0839A036DB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70" y="4961760"/>
            <a:ext cx="2002860" cy="182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灯片编号占位符 5">
            <a:extLst>
              <a:ext uri="{FF2B5EF4-FFF2-40B4-BE49-F238E27FC236}">
                <a16:creationId xmlns:a16="http://schemas.microsoft.com/office/drawing/2014/main" id="{766E6B6C-3EA1-459A-9585-1E324F958ABB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29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8ECECFB-1994-4E4C-8EAC-55CA3068D263}"/>
              </a:ext>
            </a:extLst>
          </p:cNvPr>
          <p:cNvGrpSpPr/>
          <p:nvPr/>
        </p:nvGrpSpPr>
        <p:grpSpPr>
          <a:xfrm>
            <a:off x="42552" y="3448050"/>
            <a:ext cx="1622300" cy="1302856"/>
            <a:chOff x="880866" y="1166932"/>
            <a:chExt cx="2442506" cy="2203867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7DE97622-4AAC-4589-B032-E286C010B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0866" y="1616951"/>
              <a:ext cx="2442506" cy="1753848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1D046EDC-1E88-4D3B-9117-161B96CE0AD7}"/>
                </a:ext>
              </a:extLst>
            </p:cNvPr>
            <p:cNvSpPr txBox="1"/>
            <p:nvPr/>
          </p:nvSpPr>
          <p:spPr>
            <a:xfrm>
              <a:off x="1720901" y="1166932"/>
              <a:ext cx="1066237" cy="633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/>
                <a:t>B,</a:t>
              </a:r>
              <a:r>
                <a:rPr lang="el-GR" altLang="zh-CN" sz="1350" dirty="0"/>
                <a:t>ω</a:t>
              </a:r>
              <a:endParaRPr lang="zh-CN" altLang="en-US" sz="1350" dirty="0"/>
            </a:p>
          </p:txBody>
        </p:sp>
      </p:grpSp>
      <p:pic>
        <p:nvPicPr>
          <p:cNvPr id="45" name="图片 4">
            <a:extLst>
              <a:ext uri="{FF2B5EF4-FFF2-40B4-BE49-F238E27FC236}">
                <a16:creationId xmlns:a16="http://schemas.microsoft.com/office/drawing/2014/main" id="{326C9A94-0707-4ABB-89A7-0298847666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2" y="5157439"/>
            <a:ext cx="1560659" cy="104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右箭头 14">
            <a:extLst>
              <a:ext uri="{FF2B5EF4-FFF2-40B4-BE49-F238E27FC236}">
                <a16:creationId xmlns:a16="http://schemas.microsoft.com/office/drawing/2014/main" id="{3D98896F-9357-4F80-9131-3E382ABEEA4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482766" y="5766107"/>
            <a:ext cx="778084" cy="22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8A1F7"/>
          </a:solidFill>
          <a:ln w="9525" algn="ctr">
            <a:noFill/>
            <a:round/>
            <a:headEnd/>
            <a:tailEnd/>
          </a:ln>
          <a:effectLst/>
        </p:spPr>
        <p:txBody>
          <a:bodyPr lIns="67500" tIns="35100" rIns="67500" bIns="35100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500" kern="0"/>
          </a:p>
        </p:txBody>
      </p:sp>
      <p:pic>
        <p:nvPicPr>
          <p:cNvPr id="47" name="图片 11">
            <a:extLst>
              <a:ext uri="{FF2B5EF4-FFF2-40B4-BE49-F238E27FC236}">
                <a16:creationId xmlns:a16="http://schemas.microsoft.com/office/drawing/2014/main" id="{2C0D1965-B191-4065-9639-10D1E9457A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11" y="5157439"/>
            <a:ext cx="1645267" cy="118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E36848F-206B-4944-90F3-0D241EEFBD05}"/>
              </a:ext>
            </a:extLst>
          </p:cNvPr>
          <p:cNvSpPr/>
          <p:nvPr/>
        </p:nvSpPr>
        <p:spPr>
          <a:xfrm>
            <a:off x="6145763" y="827314"/>
            <a:ext cx="2955685" cy="5517610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53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61" y="2249423"/>
            <a:ext cx="894028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Electromagnetic fields in heavy-ion collisions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596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6" y="257109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Chirality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55CC78-74D7-4BF7-9CB8-23D6F7405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333" y="1520664"/>
            <a:ext cx="2090774" cy="127016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07B6999-884F-4786-87F7-F78F5332A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1686" y="3557645"/>
            <a:ext cx="879622" cy="10722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30CA4BF-F23E-4E0D-9C12-E515548E8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900" y="3557645"/>
            <a:ext cx="705086" cy="104084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F8D091B-0DDC-4020-B177-671C99701A5E}"/>
              </a:ext>
            </a:extLst>
          </p:cNvPr>
          <p:cNvSpPr txBox="1"/>
          <p:nvPr/>
        </p:nvSpPr>
        <p:spPr>
          <a:xfrm>
            <a:off x="243309" y="3000428"/>
            <a:ext cx="417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FF"/>
                </a:solidFill>
              </a:rPr>
              <a:t>For massless fermions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A706085-396B-4137-9A20-9FCAA5279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7848" y="1606006"/>
            <a:ext cx="2334989" cy="10722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09A6720-1AA9-41BB-B46C-692E67C4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74" y="1572106"/>
            <a:ext cx="2525006" cy="1164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F8EA1A7-EBCD-4CAF-ADBA-DA21A386CF18}"/>
                  </a:ext>
                </a:extLst>
              </p:cNvPr>
              <p:cNvSpPr txBox="1"/>
              <p:nvPr/>
            </p:nvSpPr>
            <p:spPr>
              <a:xfrm>
                <a:off x="5154265" y="4750940"/>
                <a:ext cx="2006367" cy="42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zh-CN" altLang="en-US" sz="20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zh-CN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zh-CN" alt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000" b="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sSup>
                        <m:sSupPr>
                          <m:ctrlPr>
                            <a:rPr lang="zh-CN" alt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0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zh-CN" altLang="en-US" sz="20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altLang="zh-CN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9F8EA1A7-EBCD-4CAF-ADBA-DA21A386C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265" y="4750940"/>
                <a:ext cx="2006367" cy="429156"/>
              </a:xfrm>
              <a:prstGeom prst="rect">
                <a:avLst/>
              </a:prstGeom>
              <a:blipFill>
                <a:blip r:embed="rId10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CB5CB45-757B-4C57-AEF4-F300FCCF7DDC}"/>
                  </a:ext>
                </a:extLst>
              </p:cNvPr>
              <p:cNvSpPr txBox="1"/>
              <p:nvPr/>
            </p:nvSpPr>
            <p:spPr>
              <a:xfrm>
                <a:off x="1970187" y="4747975"/>
                <a:ext cx="2036678" cy="42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zh-CN" alt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r>
                      <a:rPr lang="en-US" altLang="zh-CN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zh-CN" altLang="en-US" sz="20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000" b="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acc>
                      </m:e>
                      <m:sub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p>
                      <m:sSupPr>
                        <m:ctrlPr>
                          <a:rPr lang="zh-CN" alt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zh-CN" alt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endParaRPr lang="en-US" altLang="zh-CN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CB5CB45-757B-4C57-AEF4-F300FCCF7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187" y="4747975"/>
                <a:ext cx="2036678" cy="429156"/>
              </a:xfrm>
              <a:prstGeom prst="rect">
                <a:avLst/>
              </a:prstGeom>
              <a:blipFill>
                <a:blip r:embed="rId11"/>
                <a:stretch>
                  <a:fillRect l="-898" b="-1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BBEE138C-9F92-4EC5-AE9A-79535C775362}"/>
              </a:ext>
            </a:extLst>
          </p:cNvPr>
          <p:cNvSpPr txBox="1"/>
          <p:nvPr/>
        </p:nvSpPr>
        <p:spPr>
          <a:xfrm>
            <a:off x="243309" y="5362590"/>
            <a:ext cx="417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FF"/>
                </a:solidFill>
              </a:rPr>
              <a:t>Classically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721FD3A-FC87-490A-92A1-418342579DDE}"/>
                  </a:ext>
                </a:extLst>
              </p:cNvPr>
              <p:cNvSpPr txBox="1"/>
              <p:nvPr/>
            </p:nvSpPr>
            <p:spPr>
              <a:xfrm>
                <a:off x="1552015" y="5915788"/>
                <a:ext cx="5573612" cy="474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CN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zh-CN" alt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altLang="zh-CN" sz="20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zh-CN" altLang="en-US" sz="20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zh-CN" sz="2000" b="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0=</m:t>
                      </m:r>
                      <m:sSubSup>
                        <m:sSubSupPr>
                          <m:ctrlP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altLang="zh-CN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zh-CN" alt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zh-CN" alt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zh-CN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n-US" altLang="zh-CN" sz="2000" b="0" i="0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2000" b="0" i="0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with</m:t>
                      </m:r>
                      <m:r>
                        <a:rPr lang="en-US" altLang="zh-CN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</m:t>
                      </m:r>
                      <m:sSubSup>
                        <m:sSubSupPr>
                          <m:ctrlP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zh-CN" alt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zh-CN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zh-CN" alt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altLang="zh-CN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Sup>
                        <m:sSubSupPr>
                          <m:ctrlP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zh-CN" alt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721FD3A-FC87-490A-92A1-418342579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15" y="5915788"/>
                <a:ext cx="5573612" cy="474553"/>
              </a:xfrm>
              <a:prstGeom prst="rect">
                <a:avLst/>
              </a:prstGeom>
              <a:blipFill>
                <a:blip r:embed="rId12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DA5B5A20-AFFD-4845-BB48-97E00FB0096C}"/>
              </a:ext>
            </a:extLst>
          </p:cNvPr>
          <p:cNvSpPr txBox="1"/>
          <p:nvPr/>
        </p:nvSpPr>
        <p:spPr>
          <a:xfrm>
            <a:off x="243309" y="903047"/>
            <a:ext cx="417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FF"/>
                </a:solidFill>
              </a:rPr>
              <a:t>A common concept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04D3A7ED-DD75-4927-85BB-31964DCC3B31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C92FB685-5458-4A51-AC0A-0D5098713522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30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7862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Chiral anomaly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41C-C2F8-4D78-9457-3A294C11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92851"/>
            <a:ext cx="7886700" cy="5475373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Lowest Landau level of massless fermion in B</a:t>
            </a: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r>
              <a:rPr lang="en-US" altLang="zh-CN" sz="2600" b="1" dirty="0">
                <a:solidFill>
                  <a:srgbClr val="0000FF"/>
                </a:solidFill>
                <a:cs typeface="Verdana" panose="020B0604030504040204" pitchFamily="34" charset="0"/>
              </a:rPr>
              <a:t>Two conserved currents with left- and right-chirality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13EA88-3CB7-4C12-B45E-1FB1AC713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754" y="1533506"/>
            <a:ext cx="3415710" cy="25617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06FA2CC-AE3A-4C97-940E-8A852412E8A3}"/>
                  </a:ext>
                </a:extLst>
              </p:cNvPr>
              <p:cNvSpPr txBox="1"/>
              <p:nvPr/>
            </p:nvSpPr>
            <p:spPr>
              <a:xfrm>
                <a:off x="807285" y="4392649"/>
                <a:ext cx="27603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CN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zh-CN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US" altLang="zh-CN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  <m:sup>
                          <m:r>
                            <a:rPr kumimoji="0" lang="en-US" altLang="zh-CN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en-US" altLang="zh-CN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zh-CN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altLang="zh-CN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sub>
                        <m:sup>
                          <m:r>
                            <a:rPr kumimoji="0" lang="en-US" altLang="zh-CN" sz="28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bSup>
                      <m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+2</m:t>
                      </m:r>
                      <m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  <m:r>
                        <a:rPr kumimoji="0" lang="en-US" altLang="zh-CN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𝒆</m:t>
                      </m:r>
                      <m:r>
                        <a:rPr kumimoji="0" lang="en-US" altLang="zh-CN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06FA2CC-AE3A-4C97-940E-8A852412E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85" y="4392649"/>
                <a:ext cx="276031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箭头: 右 16">
            <a:extLst>
              <a:ext uri="{FF2B5EF4-FFF2-40B4-BE49-F238E27FC236}">
                <a16:creationId xmlns:a16="http://schemas.microsoft.com/office/drawing/2014/main" id="{900A3186-5F44-46B3-811F-485EA917CEE8}"/>
              </a:ext>
            </a:extLst>
          </p:cNvPr>
          <p:cNvSpPr/>
          <p:nvPr/>
        </p:nvSpPr>
        <p:spPr>
          <a:xfrm>
            <a:off x="3229787" y="2983529"/>
            <a:ext cx="972355" cy="39786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2ACA680-EF75-4FF6-A713-B26E748AAE79}"/>
                  </a:ext>
                </a:extLst>
              </p:cNvPr>
              <p:cNvSpPr txBox="1"/>
              <p:nvPr/>
            </p:nvSpPr>
            <p:spPr>
              <a:xfrm>
                <a:off x="2286206" y="2503750"/>
                <a:ext cx="27603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𝑛</m:t>
                      </m:r>
                      <m:r>
                        <a:rPr kumimoji="0" lang="en-US" altLang="zh-CN" sz="2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C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2ACA680-EF75-4FF6-A713-B26E748AA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206" y="2503750"/>
                <a:ext cx="276031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7825019-8B65-4830-87E0-7AC5B8AFBF81}"/>
                  </a:ext>
                </a:extLst>
              </p:cNvPr>
              <p:cNvSpPr txBox="1"/>
              <p:nvPr/>
            </p:nvSpPr>
            <p:spPr>
              <a:xfrm>
                <a:off x="895322" y="5647363"/>
                <a:ext cx="7610927" cy="496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𝐽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𝑅</m:t>
                        </m:r>
                      </m:sub>
                      <m:sup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bSup>
                    <m:r>
                      <a:rPr kumimoji="0" lang="en-US" altLang="zh-CN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𝜓</m:t>
                            </m:r>
                          </m:e>
                        </m:acc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𝑅</m:t>
                        </m:r>
                      </m:sub>
                    </m:sSub>
                    <m:sSup>
                      <m:sSupPr>
                        <m:ctrlP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𝛾</m:t>
                        </m:r>
                      </m:e>
                      <m:sup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𝜓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𝑅</m:t>
                        </m:r>
                      </m:sub>
                    </m:sSub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and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𝐽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𝐿</m:t>
                        </m:r>
                      </m:sub>
                      <m:sup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bSup>
                    <m:r>
                      <a:rPr kumimoji="0" lang="en-US" altLang="zh-CN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</m:t>
                    </m:r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𝜓</m:t>
                            </m:r>
                          </m:e>
                        </m:acc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𝐿</m:t>
                        </m:r>
                      </m:sub>
                    </m:sSub>
                    <m:sSup>
                      <m:sSupPr>
                        <m:ctrlP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𝛾</m:t>
                        </m:r>
                      </m:e>
                      <m:sup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𝜓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𝐿</m:t>
                        </m:r>
                      </m:sub>
                    </m:sSub>
                  </m:oMath>
                </a14:m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7825019-8B65-4830-87E0-7AC5B8AFB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22" y="5647363"/>
                <a:ext cx="7610927" cy="496546"/>
              </a:xfrm>
              <a:prstGeom prst="rect">
                <a:avLst/>
              </a:prstGeom>
              <a:blipFill>
                <a:blip r:embed="rId7"/>
                <a:stretch>
                  <a:fillRect t="-4878" b="-243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651CBCB5-65D6-4EC2-A2EB-C010E85908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9610" y="1534624"/>
            <a:ext cx="3795740" cy="329567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A7C3687-14E6-4E7D-8C94-C8602F60662C}"/>
              </a:ext>
            </a:extLst>
          </p:cNvPr>
          <p:cNvSpPr/>
          <p:nvPr/>
        </p:nvSpPr>
        <p:spPr>
          <a:xfrm>
            <a:off x="5912104" y="1538491"/>
            <a:ext cx="315604" cy="33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13" name="Object 24">
            <a:extLst>
              <a:ext uri="{FF2B5EF4-FFF2-40B4-BE49-F238E27FC236}">
                <a16:creationId xmlns:a16="http://schemas.microsoft.com/office/drawing/2014/main" id="{DCB9139B-3646-43DE-B2B1-022FC94686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79829" y="1533506"/>
          <a:ext cx="364604" cy="39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公式" r:id="rId10" imgW="203040" imgH="215640" progId="Equation.3">
                  <p:embed/>
                </p:oleObj>
              </mc:Choice>
              <mc:Fallback>
                <p:oleObj name="公式" r:id="rId10" imgW="203040" imgH="215640" progId="Equation.3">
                  <p:embed/>
                  <p:pic>
                    <p:nvPicPr>
                      <p:cNvPr id="13" name="Object 24">
                        <a:extLst>
                          <a:ext uri="{FF2B5EF4-FFF2-40B4-BE49-F238E27FC236}">
                            <a16:creationId xmlns:a16="http://schemas.microsoft.com/office/drawing/2014/main" id="{DCB9139B-3646-43DE-B2B1-022FC94686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79829" y="1533506"/>
                        <a:ext cx="364604" cy="39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DEB5A5BE-CD32-4B04-95FE-0C204ED5770C}"/>
              </a:ext>
            </a:extLst>
          </p:cNvPr>
          <p:cNvSpPr/>
          <p:nvPr/>
        </p:nvSpPr>
        <p:spPr>
          <a:xfrm>
            <a:off x="7958204" y="3251158"/>
            <a:ext cx="870559" cy="614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6738B31-E8EA-4637-9A90-368CE4451226}"/>
                  </a:ext>
                </a:extLst>
              </p:cNvPr>
              <p:cNvSpPr txBox="1"/>
              <p:nvPr/>
            </p:nvSpPr>
            <p:spPr>
              <a:xfrm>
                <a:off x="7904951" y="3130689"/>
                <a:ext cx="4885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6738B31-E8EA-4637-9A90-368CE4451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951" y="3130689"/>
                <a:ext cx="488532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>
            <a:extLst>
              <a:ext uri="{FF2B5EF4-FFF2-40B4-BE49-F238E27FC236}">
                <a16:creationId xmlns:a16="http://schemas.microsoft.com/office/drawing/2014/main" id="{6B7066A3-EF7E-4087-9300-15F946764CBB}"/>
              </a:ext>
            </a:extLst>
          </p:cNvPr>
          <p:cNvSpPr/>
          <p:nvPr/>
        </p:nvSpPr>
        <p:spPr>
          <a:xfrm>
            <a:off x="7367293" y="4392649"/>
            <a:ext cx="870559" cy="614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873ED8A-3464-4CF8-8CB2-39C817FD9091}"/>
                  </a:ext>
                </a:extLst>
              </p:cNvPr>
              <p:cNvSpPr txBox="1"/>
              <p:nvPr/>
            </p:nvSpPr>
            <p:spPr>
              <a:xfrm>
                <a:off x="7299996" y="4330929"/>
                <a:ext cx="37330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873ED8A-3464-4CF8-8CB2-39C817FD9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996" y="4330929"/>
                <a:ext cx="373307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23E4954E-FB5C-4479-8BF2-BC8DA21F5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13" y="5509178"/>
            <a:ext cx="1791334" cy="108715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DC8C2FB-3261-49D1-A038-DB991C38652B}"/>
              </a:ext>
            </a:extLst>
          </p:cNvPr>
          <p:cNvSpPr txBox="1"/>
          <p:nvPr/>
        </p:nvSpPr>
        <p:spPr>
          <a:xfrm>
            <a:off x="550790" y="6212780"/>
            <a:ext cx="506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Homework: Derive the Landau levels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灯片编号占位符 5">
            <a:extLst>
              <a:ext uri="{FF2B5EF4-FFF2-40B4-BE49-F238E27FC236}">
                <a16:creationId xmlns:a16="http://schemas.microsoft.com/office/drawing/2014/main" id="{0F9774A5-76C1-4021-A9B6-B57C04580E2A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31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400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Chiral anomaly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41C-C2F8-4D78-9457-3A294C11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92851"/>
            <a:ext cx="7886700" cy="5475373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Lowest Landau level of massless fermion</a:t>
            </a: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r>
              <a:rPr lang="en-US" altLang="zh-CN" sz="2600" b="1" dirty="0">
                <a:solidFill>
                  <a:srgbClr val="0000FF"/>
                </a:solidFill>
                <a:cs typeface="Verdana" panose="020B0604030504040204" pitchFamily="34" charset="0"/>
              </a:rPr>
              <a:t>One conserved current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7825019-8B65-4830-87E0-7AC5B8AFBF81}"/>
                  </a:ext>
                </a:extLst>
              </p:cNvPr>
              <p:cNvSpPr txBox="1"/>
              <p:nvPr/>
            </p:nvSpPr>
            <p:spPr>
              <a:xfrm>
                <a:off x="850249" y="5628046"/>
                <a:ext cx="3213039" cy="512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CN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zh-CN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altLang="zh-CN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V</m:t>
                          </m:r>
                        </m:sub>
                        <m:sup>
                          <m:r>
                            <a:rPr kumimoji="0" lang="zh-CN" alt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sup>
                      </m:sSubSup>
                      <m:r>
                        <a:rPr kumimoji="0" lang="en-US" altLang="zh-CN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Sup>
                        <m:sSubSupPr>
                          <m:ctrlPr>
                            <a:rPr kumimoji="0" lang="en-US" altLang="zh-CN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zh-CN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𝐽</m:t>
                          </m:r>
                        </m:e>
                        <m:sub>
                          <m:r>
                            <a:rPr kumimoji="0" lang="en-US" altLang="zh-CN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sub>
                        <m:sup>
                          <m:r>
                            <a:rPr kumimoji="0" lang="zh-CN" alt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sup>
                      </m:sSubSup>
                      <m:r>
                        <a:rPr kumimoji="0" lang="en-US" altLang="zh-CN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Sup>
                        <m:sSubSupPr>
                          <m:ctrlPr>
                            <a:rPr kumimoji="0" lang="en-US" altLang="zh-CN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altLang="zh-CN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𝐽</m:t>
                          </m:r>
                        </m:e>
                        <m:sub>
                          <m:r>
                            <a:rPr kumimoji="0" lang="en-US" altLang="zh-CN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𝐿</m:t>
                          </m:r>
                        </m:sub>
                        <m:sup>
                          <m:r>
                            <a:rPr kumimoji="0" lang="zh-CN" alt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sup>
                      </m:sSubSup>
                      <m:r>
                        <a:rPr kumimoji="0" lang="en-US" altLang="zh-CN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kumimoji="0" lang="zh-CN" alt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zh-CN" alt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𝜓</m:t>
                          </m:r>
                        </m:e>
                      </m:acc>
                      <m:sSup>
                        <m:sSupPr>
                          <m:ctrlPr>
                            <a:rPr kumimoji="0" lang="zh-CN" alt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zh-CN" alt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e>
                        <m:sup>
                          <m:r>
                            <a:rPr kumimoji="0" lang="zh-CN" altLang="en-US" sz="24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sup>
                      </m:sSup>
                      <m:r>
                        <a:rPr kumimoji="0" lang="zh-CN" altLang="en-US" sz="2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𝜓</m:t>
                      </m:r>
                    </m:oMath>
                  </m:oMathPara>
                </a14:m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7825019-8B65-4830-87E0-7AC5B8AFB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49" y="5628046"/>
                <a:ext cx="3213039" cy="512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2DCB4293-519D-478E-BA70-DE151F336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81" y="1501112"/>
            <a:ext cx="3919566" cy="3519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381870C-161E-4618-88E7-D0B61876BC78}"/>
                  </a:ext>
                </a:extLst>
              </p:cNvPr>
              <p:cNvSpPr txBox="1"/>
              <p:nvPr/>
            </p:nvSpPr>
            <p:spPr>
              <a:xfrm>
                <a:off x="5261995" y="1618233"/>
                <a:ext cx="3459903" cy="285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𝐽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𝐴</m:t>
                        </m:r>
                      </m:sub>
                      <m:sup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bSup>
                    <m:r>
                      <a:rPr kumimoji="0" lang="en-US" altLang="zh-CN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𝐽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𝑅</m:t>
                        </m:r>
                      </m:sub>
                      <m:sup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bSup>
                    <m:r>
                      <a:rPr kumimoji="0" lang="en-US" altLang="zh-CN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sSubSup>
                      <m:sSubSupPr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𝐽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𝐿</m:t>
                        </m:r>
                      </m:sub>
                      <m:sup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bSup>
                    <m:r>
                      <a:rPr kumimoji="0" lang="en-US" altLang="zh-CN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𝜓</m:t>
                        </m:r>
                      </m:e>
                    </m:acc>
                    <m:sSup>
                      <m:sSupPr>
                        <m:ctrlP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𝛾</m:t>
                        </m:r>
                      </m:e>
                      <m:sup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𝛾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5</m:t>
                        </m:r>
                      </m:sub>
                    </m:sSub>
                    <m:r>
                      <a:rPr kumimoji="0" lang="zh-CN" alt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𝜓</m:t>
                    </m:r>
                  </m:oMath>
                </a14:m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is no longer conserved: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𝑹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/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𝑳</m:t>
                        </m:r>
                      </m:sub>
                    </m:sSub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𝑽</m:t>
                    </m:r>
                    <m:f>
                      <m:f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𝒑</m:t>
                            </m:r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𝑭</m:t>
                            </m:r>
                          </m:sub>
                          <m:sup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𝑹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/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𝑳</m:t>
                            </m:r>
                          </m:sup>
                        </m:sSubSup>
                      </m:num>
                      <m:den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zh-CN" alt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𝝅</m:t>
                        </m:r>
                      </m:den>
                    </m:f>
                    <m:f>
                      <m:f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𝒆𝑩</m:t>
                        </m:r>
                      </m:num>
                      <m:den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zh-CN" alt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𝝅</m:t>
                        </m:r>
                      </m:den>
                    </m:f>
                  </m:oMath>
                </a14:m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f>
                          <m:fPr>
                            <m:ctrlP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𝒅</m:t>
                            </m:r>
                          </m:num>
                          <m:den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𝒅𝒕</m:t>
                            </m:r>
                          </m:den>
                        </m:f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𝑨</m:t>
                        </m:r>
                      </m:sub>
                    </m:sSub>
                    <m:r>
                      <a:rPr kumimoji="0" lang="en-US" altLang="zh-CN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f>
                          <m:fPr>
                            <m:ctrlP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𝒅</m:t>
                            </m:r>
                          </m:num>
                          <m:den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𝒅𝒕</m:t>
                            </m:r>
                          </m:den>
                        </m:f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𝑹</m:t>
                        </m:r>
                      </m:sub>
                    </m:sSub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sSub>
                      <m:sSub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𝑳</m:t>
                        </m:r>
                      </m:sub>
                    </m:sSub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en-US" altLang="zh-CN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等线" panose="02010600030101010101" pitchFamily="2" charset="-122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                </a:t>
                </a:r>
                <a14:m>
                  <m:oMath xmlns:m="http://schemas.openxmlformats.org/officeDocument/2006/math">
                    <m:r>
                      <a:rPr kumimoji="0" lang="en-US" altLang="zh-CN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zh-CN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𝑽</m:t>
                    </m:r>
                    <m:f>
                      <m:f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acc>
                              <m:accPr>
                                <m:chr m:val="̇"/>
                                <m:ctrlP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𝒑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𝑭</m:t>
                            </m:r>
                          </m:sub>
                          <m:sup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𝑹</m:t>
                            </m:r>
                          </m:sup>
                        </m:sSubSup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sSubSup>
                          <m:sSubSupPr>
                            <m:ctrlP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acc>
                              <m:accPr>
                                <m:chr m:val="̇"/>
                                <m:ctrlP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zh-CN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𝒑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𝑭</m:t>
                            </m:r>
                          </m:sub>
                          <m:sup>
                            <m:r>
                              <a:rPr kumimoji="0" lang="en-US" altLang="zh-CN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𝑳</m:t>
                            </m:r>
                          </m:sup>
                        </m:sSubSup>
                      </m:num>
                      <m:den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zh-CN" alt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𝝅</m:t>
                        </m:r>
                      </m:den>
                    </m:f>
                    <m:f>
                      <m:f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𝒆𝑩</m:t>
                        </m:r>
                      </m:num>
                      <m:den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zh-CN" alt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𝝅</m:t>
                        </m:r>
                      </m:den>
                    </m:f>
                    <m:r>
                      <a:rPr kumimoji="0" lang="en-US" altLang="zh-CN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r>
                      <a:rPr kumimoji="0" lang="en-US" altLang="zh-CN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𝑽</m:t>
                    </m:r>
                    <m:f>
                      <m:f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𝒆𝑬</m:t>
                        </m:r>
                      </m:num>
                      <m:den>
                        <m:r>
                          <a:rPr kumimoji="0" lang="zh-CN" alt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𝝅</m:t>
                        </m:r>
                      </m:den>
                    </m:f>
                    <m:f>
                      <m:fPr>
                        <m:ctrlP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𝒆𝑩</m:t>
                        </m:r>
                      </m:num>
                      <m:den>
                        <m:r>
                          <a:rPr kumimoji="0" lang="en-US" altLang="zh-CN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zh-CN" alt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𝝅</m:t>
                        </m:r>
                      </m:den>
                    </m:f>
                  </m:oMath>
                </a14:m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   </m:t>
                            </m:r>
                            <m: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𝜕</m:t>
                            </m:r>
                          </m:e>
                          <m:sub>
                            <m: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𝜇</m:t>
                            </m:r>
                          </m:sub>
                        </m:sSub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𝐽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𝐴</m:t>
                        </m:r>
                      </m:sub>
                      <m:sup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bSup>
                    <m:r>
                      <a:rPr kumimoji="0" lang="en-US" altLang="zh-CN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zh-CN" alt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kumimoji="0" lang="en-US" altLang="zh-CN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𝑬</m:t>
                    </m:r>
                    <m:r>
                      <a:rPr kumimoji="0" lang="en-US" altLang="zh-CN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r>
                      <a:rPr kumimoji="0" lang="en-US" altLang="zh-CN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𝑩</m:t>
                    </m:r>
                  </m:oMath>
                </a14:m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381870C-161E-4618-88E7-D0B61876B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995" y="1618233"/>
                <a:ext cx="3459903" cy="2853282"/>
              </a:xfrm>
              <a:prstGeom prst="rect">
                <a:avLst/>
              </a:prstGeom>
              <a:blipFill>
                <a:blip r:embed="rId5"/>
                <a:stretch>
                  <a:fillRect l="-31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61637F64-0739-4FA6-B66E-E573F6DF5977}"/>
              </a:ext>
            </a:extLst>
          </p:cNvPr>
          <p:cNvSpPr/>
          <p:nvPr/>
        </p:nvSpPr>
        <p:spPr>
          <a:xfrm>
            <a:off x="4057921" y="3267664"/>
            <a:ext cx="870559" cy="614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3C6426D-3F75-4CAF-BB32-7CEA551A39E8}"/>
              </a:ext>
            </a:extLst>
          </p:cNvPr>
          <p:cNvSpPr/>
          <p:nvPr/>
        </p:nvSpPr>
        <p:spPr>
          <a:xfrm>
            <a:off x="1972849" y="1510139"/>
            <a:ext cx="386221" cy="569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EEB2A50-9C09-4B9D-B178-8B258FEAE694}"/>
              </a:ext>
            </a:extLst>
          </p:cNvPr>
          <p:cNvSpPr/>
          <p:nvPr/>
        </p:nvSpPr>
        <p:spPr>
          <a:xfrm>
            <a:off x="3395942" y="4396634"/>
            <a:ext cx="426137" cy="469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66B18BA-3A7D-406E-81D9-F1524DB0CB48}"/>
              </a:ext>
            </a:extLst>
          </p:cNvPr>
          <p:cNvSpPr/>
          <p:nvPr/>
        </p:nvSpPr>
        <p:spPr>
          <a:xfrm>
            <a:off x="1074452" y="4521438"/>
            <a:ext cx="426137" cy="469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11" name="Object 24">
            <a:extLst>
              <a:ext uri="{FF2B5EF4-FFF2-40B4-BE49-F238E27FC236}">
                <a16:creationId xmlns:a16="http://schemas.microsoft.com/office/drawing/2014/main" id="{4B5238A6-C15A-44BA-964F-CC2E8E7E81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1741" y="1541071"/>
          <a:ext cx="364604" cy="39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公式" r:id="rId6" imgW="203040" imgH="215640" progId="Equation.3">
                  <p:embed/>
                </p:oleObj>
              </mc:Choice>
              <mc:Fallback>
                <p:oleObj name="公式" r:id="rId6" imgW="203040" imgH="215640" progId="Equation.3">
                  <p:embed/>
                  <p:pic>
                    <p:nvPicPr>
                      <p:cNvPr id="11" name="Object 24">
                        <a:extLst>
                          <a:ext uri="{FF2B5EF4-FFF2-40B4-BE49-F238E27FC236}">
                            <a16:creationId xmlns:a16="http://schemas.microsoft.com/office/drawing/2014/main" id="{4B5238A6-C15A-44BA-964F-CC2E8E7E81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41741" y="1541071"/>
                        <a:ext cx="364604" cy="393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9C2FBD2-F792-4741-8FEC-D704E9383EB2}"/>
                  </a:ext>
                </a:extLst>
              </p:cNvPr>
              <p:cNvSpPr txBox="1"/>
              <p:nvPr/>
            </p:nvSpPr>
            <p:spPr>
              <a:xfrm>
                <a:off x="4004668" y="3114412"/>
                <a:ext cx="4885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altLang="zh-C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29C2FBD2-F792-4741-8FEC-D704E9383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668" y="3114412"/>
                <a:ext cx="488532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8FA5492-D564-4094-8516-1DB0F3C203CC}"/>
                  </a:ext>
                </a:extLst>
              </p:cNvPr>
              <p:cNvSpPr txBox="1"/>
              <p:nvPr/>
            </p:nvSpPr>
            <p:spPr>
              <a:xfrm>
                <a:off x="3365393" y="4275216"/>
                <a:ext cx="37330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E8FA5492-D564-4094-8516-1DB0F3C203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393" y="4275216"/>
                <a:ext cx="373307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80C96A4-5CCC-45E5-858A-ABAA6A8482EF}"/>
                  </a:ext>
                </a:extLst>
              </p:cNvPr>
              <p:cNvSpPr txBox="1"/>
              <p:nvPr/>
            </p:nvSpPr>
            <p:spPr>
              <a:xfrm>
                <a:off x="1100866" y="4568633"/>
                <a:ext cx="37330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𝐸</m:t>
                      </m:r>
                    </m:oMath>
                  </m:oMathPara>
                </a14:m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80C96A4-5CCC-45E5-858A-ABAA6A848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866" y="4568633"/>
                <a:ext cx="373307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98ED457-FE23-40A9-877D-4FB8E22C37B2}"/>
              </a:ext>
            </a:extLst>
          </p:cNvPr>
          <p:cNvCxnSpPr/>
          <p:nvPr/>
        </p:nvCxnSpPr>
        <p:spPr>
          <a:xfrm>
            <a:off x="4493200" y="1501112"/>
            <a:ext cx="0" cy="4923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箭头: 右 7">
            <a:extLst>
              <a:ext uri="{FF2B5EF4-FFF2-40B4-BE49-F238E27FC236}">
                <a16:creationId xmlns:a16="http://schemas.microsoft.com/office/drawing/2014/main" id="{1D91ED92-7A5A-4C1E-B3C4-BDDDDF5A445B}"/>
              </a:ext>
            </a:extLst>
          </p:cNvPr>
          <p:cNvSpPr/>
          <p:nvPr/>
        </p:nvSpPr>
        <p:spPr>
          <a:xfrm>
            <a:off x="5358392" y="4082354"/>
            <a:ext cx="422976" cy="19286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486BCB5-56FE-4B1B-91C8-5D43DB21E67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92" y="4789956"/>
            <a:ext cx="1448957" cy="1305850"/>
          </a:xfrm>
          <a:prstGeom prst="rect">
            <a:avLst/>
          </a:prstGeom>
        </p:spPr>
      </p:pic>
      <p:sp>
        <p:nvSpPr>
          <p:cNvPr id="24" name="箭头: 下弧形 23">
            <a:extLst>
              <a:ext uri="{FF2B5EF4-FFF2-40B4-BE49-F238E27FC236}">
                <a16:creationId xmlns:a16="http://schemas.microsoft.com/office/drawing/2014/main" id="{E6AC813A-935D-4A63-B6CD-2BD04291BD2C}"/>
              </a:ext>
            </a:extLst>
          </p:cNvPr>
          <p:cNvSpPr/>
          <p:nvPr/>
        </p:nvSpPr>
        <p:spPr>
          <a:xfrm rot="17499245">
            <a:off x="6523651" y="4887223"/>
            <a:ext cx="1354856" cy="52764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5460BEC9-904D-4597-A8E5-CE4E49C29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3113" y="6169342"/>
            <a:ext cx="3791838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Adler 1969, Bell and </a:t>
            </a:r>
            <a:r>
              <a:rPr kumimoji="0" lang="en-US" altLang="zh-CN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Jackiw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 1969</a:t>
            </a:r>
          </a:p>
        </p:txBody>
      </p:sp>
      <p:sp>
        <p:nvSpPr>
          <p:cNvPr id="22" name="灯片编号占位符 5">
            <a:extLst>
              <a:ext uri="{FF2B5EF4-FFF2-40B4-BE49-F238E27FC236}">
                <a16:creationId xmlns:a16="http://schemas.microsoft.com/office/drawing/2014/main" id="{11841AE7-87A8-46FB-927B-3F40060622AA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C92FB685-5458-4A51-AC0A-0D5098713522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32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9390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Chiral anomaly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41C-C2F8-4D78-9457-3A294C11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92851"/>
            <a:ext cx="7886700" cy="5475373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Triangle diagram coupled to EM field</a:t>
            </a:r>
          </a:p>
          <a:p>
            <a:endParaRPr lang="en-US" altLang="zh-CN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  <a:p>
            <a:endParaRPr lang="en-US" altLang="zh-CN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  <a:p>
            <a:endParaRPr lang="en-US" altLang="zh-CN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  <a:p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Triangle diagram coupled to gluon field</a:t>
            </a:r>
          </a:p>
          <a:p>
            <a:endParaRPr lang="en-US" altLang="zh-CN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  <a:p>
            <a:endParaRPr lang="en-US" altLang="zh-CN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  <a:p>
            <a:endParaRPr lang="en-US" altLang="zh-CN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  <a:p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Integrate over space and time from 0 to t</a:t>
            </a:r>
          </a:p>
          <a:p>
            <a:endParaRPr lang="en-US" altLang="zh-CN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  <a:p>
            <a:endParaRPr lang="en-US" altLang="zh-CN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  <a:p>
            <a:endParaRPr lang="en-US" altLang="zh-CN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  <a:p>
            <a:endParaRPr lang="en-US" altLang="zh-CN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  <a:p>
            <a:endParaRPr lang="en-US" altLang="zh-CN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381870C-161E-4618-88E7-D0B61876BC78}"/>
                  </a:ext>
                </a:extLst>
              </p:cNvPr>
              <p:cNvSpPr txBox="1"/>
              <p:nvPr/>
            </p:nvSpPr>
            <p:spPr>
              <a:xfrm>
                <a:off x="3703270" y="1886485"/>
                <a:ext cx="4886452" cy="668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   </m:t>
                            </m:r>
                            <m: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𝜕</m:t>
                            </m:r>
                          </m:e>
                          <m:sub>
                            <m: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𝜇</m:t>
                            </m:r>
                          </m:sub>
                        </m:sSub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𝐽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𝐴</m:t>
                        </m:r>
                      </m:sub>
                      <m:sup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bSup>
                    <m:r>
                      <a:rPr kumimoji="0" lang="en-US" altLang="zh-CN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zh-CN" alt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e>
                          <m:sup>
                            <m: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kumimoji="0" lang="en-US" altLang="zh-CN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𝑬</m:t>
                    </m:r>
                    <m:r>
                      <a:rPr kumimoji="0" lang="en-US" altLang="zh-CN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r>
                      <a:rPr kumimoji="0" lang="en-US" altLang="zh-CN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24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altLang="zh-CN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altLang="zh-CN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zh-CN" altLang="en-US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acc>
                          <m:accPr>
                            <m:chr m:val="̃"/>
                            <m:ctrlP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p>
                        <m:r>
                          <a:rPr lang="zh-CN" alt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381870C-161E-4618-88E7-D0B61876B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270" y="1886485"/>
                <a:ext cx="4886452" cy="6689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>
            <a:extLst>
              <a:ext uri="{FF2B5EF4-FFF2-40B4-BE49-F238E27FC236}">
                <a16:creationId xmlns:a16="http://schemas.microsoft.com/office/drawing/2014/main" id="{BEEB2A50-9C09-4B9D-B178-8B258FEAE694}"/>
              </a:ext>
            </a:extLst>
          </p:cNvPr>
          <p:cNvSpPr/>
          <p:nvPr/>
        </p:nvSpPr>
        <p:spPr>
          <a:xfrm>
            <a:off x="3395942" y="4396634"/>
            <a:ext cx="426137" cy="469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486BCB5-56FE-4B1B-91C8-5D43DB21E67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84" y="1568010"/>
            <a:ext cx="1448957" cy="1305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025AF7F-8220-4EDB-9BD0-E299129F2B80}"/>
                  </a:ext>
                </a:extLst>
              </p:cNvPr>
              <p:cNvSpPr txBox="1"/>
              <p:nvPr/>
            </p:nvSpPr>
            <p:spPr>
              <a:xfrm>
                <a:off x="3725488" y="3743709"/>
                <a:ext cx="4886452" cy="668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       </m:t>
                            </m:r>
                            <m: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𝜕</m:t>
                            </m:r>
                          </m:e>
                          <m:sub>
                            <m:r>
                              <a:rPr kumimoji="0" lang="zh-CN" alt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𝜇</m:t>
                            </m:r>
                          </m:sub>
                        </m:sSub>
                        <m: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𝐽</m:t>
                        </m:r>
                      </m:e>
                      <m:sub>
                        <m:r>
                          <a:rPr kumimoji="0" lang="en-US" altLang="zh-CN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𝐴</m:t>
                        </m:r>
                      </m:sub>
                      <m:sup>
                        <m:r>
                          <a:rPr kumimoji="0" lang="zh-CN" alt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sup>
                    </m:sSubSup>
                    <m:r>
                      <a:rPr kumimoji="0" lang="en-US" altLang="zh-CN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altLang="zh-CN" sz="24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  <m:sSup>
                          <m:sSupPr>
                            <m:ctrlP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altLang="zh-CN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400" b="0" i="0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Tr</m:t>
                        </m:r>
                        <m:r>
                          <a:rPr lang="en-US" altLang="zh-CN" sz="24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zh-CN" altLang="en-US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acc>
                          <m:accPr>
                            <m:chr m:val="̃"/>
                            <m:ctrlPr>
                              <a:rPr lang="en-US" altLang="zh-CN" sz="2400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acc>
                      </m:e>
                      <m:sup>
                        <m:r>
                          <a:rPr lang="zh-CN" altLang="en-US" sz="24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altLang="zh-CN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025AF7F-8220-4EDB-9BD0-E299129F2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488" y="3743709"/>
                <a:ext cx="4886452" cy="6689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A9C068CF-65E8-4DDB-A7A0-858B99D23EDB}"/>
              </a:ext>
            </a:extLst>
          </p:cNvPr>
          <p:cNvSpPr/>
          <p:nvPr/>
        </p:nvSpPr>
        <p:spPr>
          <a:xfrm>
            <a:off x="1503208" y="4476665"/>
            <a:ext cx="386221" cy="569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08A97C1-CA1D-4697-BAF5-3914C1BA08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84" y="3503287"/>
            <a:ext cx="1448957" cy="13058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177D992-F3A1-4122-B33B-70D2AF580C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03"/>
          <a:stretch/>
        </p:blipFill>
        <p:spPr>
          <a:xfrm>
            <a:off x="6122017" y="5372479"/>
            <a:ext cx="2015327" cy="1317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35847FA-E2E9-4769-8261-FDC08ECD42B2}"/>
                  </a:ext>
                </a:extLst>
              </p:cNvPr>
              <p:cNvSpPr txBox="1"/>
              <p:nvPr/>
            </p:nvSpPr>
            <p:spPr>
              <a:xfrm>
                <a:off x="5774551" y="5790451"/>
                <a:ext cx="33470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A35847FA-E2E9-4769-8261-FDC08ECD4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551" y="5790451"/>
                <a:ext cx="334707" cy="307777"/>
              </a:xfrm>
              <a:prstGeom prst="rect">
                <a:avLst/>
              </a:prstGeom>
              <a:blipFill>
                <a:blip r:embed="rId7"/>
                <a:stretch>
                  <a:fillRect l="-16364" r="-9091" b="-2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4056B60-149E-4625-8600-7B36E8CE7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187" y="5780525"/>
            <a:ext cx="3831594" cy="565800"/>
          </a:xfrm>
          <a:prstGeom prst="rect">
            <a:avLst/>
          </a:prstGeom>
        </p:spPr>
      </p:pic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00E27A39-8871-4CBC-B18B-7FC56DF8025E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09769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C92FB685-5458-4A51-AC0A-0D5098713522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33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4033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3">
            <a:extLst>
              <a:ext uri="{FF2B5EF4-FFF2-40B4-BE49-F238E27FC236}">
                <a16:creationId xmlns:a16="http://schemas.microsoft.com/office/drawing/2014/main" id="{EF60809A-5DFC-46AD-95BF-9BF0D0A1C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67" y="3165697"/>
            <a:ext cx="41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288345"/>
            <a:ext cx="8529373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Anomalous transports in HICs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1EB22EEE-EE4F-4CCA-914D-385776835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671" y="1284287"/>
            <a:ext cx="32400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</a:rPr>
              <a:t>QCD triangle anomaly</a:t>
            </a:r>
          </a:p>
        </p:txBody>
      </p:sp>
      <p:pic>
        <p:nvPicPr>
          <p:cNvPr id="26" name="图片 6">
            <a:extLst>
              <a:ext uri="{FF2B5EF4-FFF2-40B4-BE49-F238E27FC236}">
                <a16:creationId xmlns:a16="http://schemas.microsoft.com/office/drawing/2014/main" id="{EC1337B2-C4F7-4D64-B949-3F9A97B06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078163"/>
            <a:ext cx="41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23">
            <a:extLst>
              <a:ext uri="{FF2B5EF4-FFF2-40B4-BE49-F238E27FC236}">
                <a16:creationId xmlns:a16="http://schemas.microsoft.com/office/drawing/2014/main" id="{17955E84-6EC2-4DC3-B11B-19C5D0BF7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81" y="1641735"/>
            <a:ext cx="41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8">
            <a:extLst>
              <a:ext uri="{FF2B5EF4-FFF2-40B4-BE49-F238E27FC236}">
                <a16:creationId xmlns:a16="http://schemas.microsoft.com/office/drawing/2014/main" id="{F7ED6DDD-93A6-440A-96A9-E1329038D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29" y="2125222"/>
            <a:ext cx="279876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9">
            <a:extLst>
              <a:ext uri="{FF2B5EF4-FFF2-40B4-BE49-F238E27FC236}">
                <a16:creationId xmlns:a16="http://schemas.microsoft.com/office/drawing/2014/main" id="{3A67C595-5A09-4668-9DE7-E50857A8D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13" y="3125039"/>
            <a:ext cx="1521096" cy="114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91CE2C1-1833-4497-A2A9-931482B9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82" y="1205479"/>
            <a:ext cx="1549555" cy="8625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7B6BAFE-9CCD-47CD-8363-E201B308BB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5"/>
          <a:stretch/>
        </p:blipFill>
        <p:spPr>
          <a:xfrm>
            <a:off x="909300" y="2433988"/>
            <a:ext cx="2843577" cy="18333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0531D94-6662-484A-BEBA-3A97087DAA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03"/>
          <a:stretch/>
        </p:blipFill>
        <p:spPr>
          <a:xfrm>
            <a:off x="3421626" y="1636759"/>
            <a:ext cx="2801704" cy="1831929"/>
          </a:xfrm>
          <a:prstGeom prst="rect">
            <a:avLst/>
          </a:prstGeom>
        </p:spPr>
      </p:pic>
      <p:sp>
        <p:nvSpPr>
          <p:cNvPr id="29" name="椭圆 28">
            <a:extLst>
              <a:ext uri="{FF2B5EF4-FFF2-40B4-BE49-F238E27FC236}">
                <a16:creationId xmlns:a16="http://schemas.microsoft.com/office/drawing/2014/main" id="{107918BA-795E-4022-B8CC-B5D411093261}"/>
              </a:ext>
            </a:extLst>
          </p:cNvPr>
          <p:cNvSpPr/>
          <p:nvPr/>
        </p:nvSpPr>
        <p:spPr bwMode="auto">
          <a:xfrm>
            <a:off x="6072188" y="1561087"/>
            <a:ext cx="720725" cy="2052637"/>
          </a:xfrm>
          <a:prstGeom prst="ellipse">
            <a:avLst/>
          </a:prstGeom>
          <a:solidFill>
            <a:srgbClr val="CC0000">
              <a:lumMod val="40000"/>
              <a:lumOff val="60000"/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48C4A6-7F47-4101-ADFA-E66A9B8758F2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3200986" y="2338100"/>
            <a:ext cx="416290" cy="419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1DD4450-0BB3-4CB1-B38F-819BF52001A6}"/>
                  </a:ext>
                </a:extLst>
              </p:cNvPr>
              <p:cNvSpPr txBox="1"/>
              <p:nvPr/>
            </p:nvSpPr>
            <p:spPr>
              <a:xfrm>
                <a:off x="3233265" y="2618176"/>
                <a:ext cx="4694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1DD4450-0BB3-4CB1-B38F-819BF5200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265" y="2618176"/>
                <a:ext cx="469487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7">
            <a:extLst>
              <a:ext uri="{FF2B5EF4-FFF2-40B4-BE49-F238E27FC236}">
                <a16:creationId xmlns:a16="http://schemas.microsoft.com/office/drawing/2014/main" id="{1DF9B79B-67A5-4C1E-A8A8-D033887E2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558" y="4392335"/>
            <a:ext cx="32416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</a:rPr>
              <a:t>QED triangle anomaly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CEDE956-E60D-4745-BB22-7CB70A19F5A6}"/>
                  </a:ext>
                </a:extLst>
              </p:cNvPr>
              <p:cNvSpPr txBox="1"/>
              <p:nvPr/>
            </p:nvSpPr>
            <p:spPr>
              <a:xfrm>
                <a:off x="3769124" y="3891455"/>
                <a:ext cx="4267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CEDE956-E60D-4745-BB22-7CB70A19F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124" y="3891455"/>
                <a:ext cx="426784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Box 7">
            <a:extLst>
              <a:ext uri="{FF2B5EF4-FFF2-40B4-BE49-F238E27FC236}">
                <a16:creationId xmlns:a16="http://schemas.microsoft.com/office/drawing/2014/main" id="{665661AB-9A60-48FF-AC64-709218A8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478" y="3950829"/>
            <a:ext cx="1519328" cy="3715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kern="0" dirty="0">
                <a:solidFill>
                  <a:srgbClr val="FF0000"/>
                </a:solidFill>
              </a:rPr>
              <a:t>CME/CVE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9" name="右箭头 14">
            <a:extLst>
              <a:ext uri="{FF2B5EF4-FFF2-40B4-BE49-F238E27FC236}">
                <a16:creationId xmlns:a16="http://schemas.microsoft.com/office/drawing/2014/main" id="{323F1123-3D42-499A-831A-0A677FAA9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470" y="4009413"/>
            <a:ext cx="467465" cy="265183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2835A7AA-CAB8-457F-B3B9-3169868E9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404" y="5157439"/>
            <a:ext cx="1951709" cy="1017844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b="1" kern="0" dirty="0">
                <a:solidFill>
                  <a:srgbClr val="FF0000"/>
                </a:solidFill>
              </a:rPr>
              <a:t>Initial state topological fluctuations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箭头: 上 7">
            <a:extLst>
              <a:ext uri="{FF2B5EF4-FFF2-40B4-BE49-F238E27FC236}">
                <a16:creationId xmlns:a16="http://schemas.microsoft.com/office/drawing/2014/main" id="{F3841162-CCB3-4319-BE6C-8CA466475DD6}"/>
              </a:ext>
            </a:extLst>
          </p:cNvPr>
          <p:cNvSpPr/>
          <p:nvPr/>
        </p:nvSpPr>
        <p:spPr>
          <a:xfrm>
            <a:off x="7798835" y="4532188"/>
            <a:ext cx="272845" cy="452849"/>
          </a:xfrm>
          <a:prstGeom prst="up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箭头: 上 41">
            <a:extLst>
              <a:ext uri="{FF2B5EF4-FFF2-40B4-BE49-F238E27FC236}">
                <a16:creationId xmlns:a16="http://schemas.microsoft.com/office/drawing/2014/main" id="{6EC9916C-4416-48B3-B371-53C01166FFD0}"/>
              </a:ext>
            </a:extLst>
          </p:cNvPr>
          <p:cNvSpPr/>
          <p:nvPr/>
        </p:nvSpPr>
        <p:spPr>
          <a:xfrm rot="10800000">
            <a:off x="5082262" y="4451074"/>
            <a:ext cx="272845" cy="452849"/>
          </a:xfrm>
          <a:prstGeom prst="up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1">
            <a:extLst>
              <a:ext uri="{FF2B5EF4-FFF2-40B4-BE49-F238E27FC236}">
                <a16:creationId xmlns:a16="http://schemas.microsoft.com/office/drawing/2014/main" id="{971F7392-F08D-4068-B50D-0839A036DB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70" y="4961760"/>
            <a:ext cx="2002860" cy="182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灯片编号占位符 5">
            <a:extLst>
              <a:ext uri="{FF2B5EF4-FFF2-40B4-BE49-F238E27FC236}">
                <a16:creationId xmlns:a16="http://schemas.microsoft.com/office/drawing/2014/main" id="{766E6B6C-3EA1-459A-9585-1E324F958ABB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34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8ECECFB-1994-4E4C-8EAC-55CA3068D263}"/>
              </a:ext>
            </a:extLst>
          </p:cNvPr>
          <p:cNvGrpSpPr/>
          <p:nvPr/>
        </p:nvGrpSpPr>
        <p:grpSpPr>
          <a:xfrm>
            <a:off x="42552" y="3448050"/>
            <a:ext cx="1622300" cy="1302856"/>
            <a:chOff x="880866" y="1166932"/>
            <a:chExt cx="2442506" cy="2203867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7DE97622-4AAC-4589-B032-E286C010B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0866" y="1616951"/>
              <a:ext cx="2442506" cy="1753848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1D046EDC-1E88-4D3B-9117-161B96CE0AD7}"/>
                </a:ext>
              </a:extLst>
            </p:cNvPr>
            <p:cNvSpPr txBox="1"/>
            <p:nvPr/>
          </p:nvSpPr>
          <p:spPr>
            <a:xfrm>
              <a:off x="1720901" y="1166932"/>
              <a:ext cx="1066237" cy="633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/>
                <a:t>B,</a:t>
              </a:r>
              <a:r>
                <a:rPr lang="el-GR" altLang="zh-CN" sz="1350" dirty="0"/>
                <a:t>ω</a:t>
              </a:r>
              <a:endParaRPr lang="zh-CN" altLang="en-US" sz="1350" dirty="0"/>
            </a:p>
          </p:txBody>
        </p:sp>
      </p:grpSp>
      <p:pic>
        <p:nvPicPr>
          <p:cNvPr id="45" name="图片 4">
            <a:extLst>
              <a:ext uri="{FF2B5EF4-FFF2-40B4-BE49-F238E27FC236}">
                <a16:creationId xmlns:a16="http://schemas.microsoft.com/office/drawing/2014/main" id="{326C9A94-0707-4ABB-89A7-0298847666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2" y="5157439"/>
            <a:ext cx="1560659" cy="104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右箭头 14">
            <a:extLst>
              <a:ext uri="{FF2B5EF4-FFF2-40B4-BE49-F238E27FC236}">
                <a16:creationId xmlns:a16="http://schemas.microsoft.com/office/drawing/2014/main" id="{3D98896F-9357-4F80-9131-3E382ABEEA4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482766" y="5766107"/>
            <a:ext cx="778084" cy="22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8A1F7"/>
          </a:solidFill>
          <a:ln w="9525" algn="ctr">
            <a:noFill/>
            <a:round/>
            <a:headEnd/>
            <a:tailEnd/>
          </a:ln>
          <a:effectLst/>
        </p:spPr>
        <p:txBody>
          <a:bodyPr lIns="67500" tIns="35100" rIns="67500" bIns="35100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500" kern="0"/>
          </a:p>
        </p:txBody>
      </p:sp>
      <p:pic>
        <p:nvPicPr>
          <p:cNvPr id="47" name="图片 11">
            <a:extLst>
              <a:ext uri="{FF2B5EF4-FFF2-40B4-BE49-F238E27FC236}">
                <a16:creationId xmlns:a16="http://schemas.microsoft.com/office/drawing/2014/main" id="{2C0D1965-B191-4065-9639-10D1E9457A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11" y="5157439"/>
            <a:ext cx="1645267" cy="118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E36848F-206B-4944-90F3-0D241EEFBD05}"/>
              </a:ext>
            </a:extLst>
          </p:cNvPr>
          <p:cNvSpPr/>
          <p:nvPr/>
        </p:nvSpPr>
        <p:spPr>
          <a:xfrm>
            <a:off x="6145763" y="827314"/>
            <a:ext cx="2955685" cy="5517610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74BE55C-6340-44A9-940D-A9688118938A}"/>
              </a:ext>
            </a:extLst>
          </p:cNvPr>
          <p:cNvSpPr/>
          <p:nvPr/>
        </p:nvSpPr>
        <p:spPr>
          <a:xfrm>
            <a:off x="3109259" y="827314"/>
            <a:ext cx="3036504" cy="2834441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96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Chiral magnetic effect (CME)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41C-C2F8-4D78-9457-3A294C11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92851"/>
            <a:ext cx="7886700" cy="5475373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Remove the E field</a:t>
            </a: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AE2612-8671-4B67-A546-FE55E9716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02" y="1454761"/>
            <a:ext cx="7680465" cy="28275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545BC8-7F1A-4CE8-8F32-005D65569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333" y="4422917"/>
            <a:ext cx="1413058" cy="4426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3F6979-66F7-4EDD-AB55-489539013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33" y="5006149"/>
            <a:ext cx="1645067" cy="4415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1C6832-B6B3-4878-B420-1BB7B538B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33" y="5568514"/>
            <a:ext cx="3208859" cy="854696"/>
          </a:xfrm>
          <a:prstGeom prst="rect">
            <a:avLst/>
          </a:prstGeom>
        </p:spPr>
      </p:pic>
      <p:sp>
        <p:nvSpPr>
          <p:cNvPr id="12" name="右大括号 11">
            <a:extLst>
              <a:ext uri="{FF2B5EF4-FFF2-40B4-BE49-F238E27FC236}">
                <a16:creationId xmlns:a16="http://schemas.microsoft.com/office/drawing/2014/main" id="{2E7C5248-7791-4B02-8533-32276194E48C}"/>
              </a:ext>
            </a:extLst>
          </p:cNvPr>
          <p:cNvSpPr/>
          <p:nvPr/>
        </p:nvSpPr>
        <p:spPr>
          <a:xfrm>
            <a:off x="4327101" y="4544211"/>
            <a:ext cx="299465" cy="1963972"/>
          </a:xfrm>
          <a:prstGeom prst="righ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86D8938-8B57-4DDF-94B1-559AA43D7EB7}"/>
                  </a:ext>
                </a:extLst>
              </p:cNvPr>
              <p:cNvSpPr txBox="1"/>
              <p:nvPr/>
            </p:nvSpPr>
            <p:spPr>
              <a:xfrm>
                <a:off x="4801180" y="4444873"/>
                <a:ext cx="4261630" cy="1593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𝑱</m:t>
                          </m:r>
                        </m:e>
                        <m:sub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𝑽</m:t>
                          </m:r>
                        </m:sub>
                      </m:sSub>
                      <m:r>
                        <a:rPr kumimoji="0" lang="en-US" altLang="zh-C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𝑱</m:t>
                          </m:r>
                        </m:e>
                        <m:sub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𝑹</m:t>
                          </m:r>
                        </m:sub>
                      </m:sSub>
                      <m:r>
                        <a:rPr kumimoji="0" lang="en-US" altLang="zh-C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𝑱</m:t>
                          </m:r>
                        </m:e>
                        <m:sub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𝑳</m:t>
                          </m:r>
                        </m:sub>
                      </m:sSub>
                      <m:r>
                        <a:rPr kumimoji="0" lang="en-US" altLang="zh-C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𝑩</m:t>
                          </m:r>
                        </m:num>
                        <m:den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𝟒</m:t>
                          </m:r>
                          <m:sSup>
                            <m:sSupPr>
                              <m:ctrlP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zh-CN" alt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𝒑</m:t>
                              </m:r>
                            </m:e>
                            <m:sub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𝑭</m:t>
                              </m:r>
                            </m:sub>
                            <m:sup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𝑹</m:t>
                              </m:r>
                            </m:sup>
                          </m:sSubSup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sSubSup>
                            <m:sSubSupPr>
                              <m:ctrlP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𝒑</m:t>
                              </m:r>
                            </m:e>
                            <m:sub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𝑭</m:t>
                              </m:r>
                            </m:sub>
                            <m:sup>
                              <m:r>
                                <a:rPr kumimoji="0" lang="en-US" altLang="zh-CN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𝑳</m:t>
                              </m:r>
                            </m:sup>
                          </m:sSubSup>
                        </m:e>
                      </m:d>
                      <m:r>
                        <a:rPr kumimoji="0" lang="en-US" altLang="zh-C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𝑩</m:t>
                          </m:r>
                        </m:num>
                        <m:den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  <m:sSup>
                            <m:sSupPr>
                              <m:ctrlP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zh-CN" alt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86D8938-8B57-4DDF-94B1-559AA43D7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180" y="4444873"/>
                <a:ext cx="4261630" cy="15935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1D4DFD4C-DCFF-4C9C-B6F6-70A95F29E0E9}"/>
              </a:ext>
            </a:extLst>
          </p:cNvPr>
          <p:cNvSpPr txBox="1"/>
          <p:nvPr/>
        </p:nvSpPr>
        <p:spPr>
          <a:xfrm>
            <a:off x="6634469" y="5439808"/>
            <a:ext cx="2803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CME current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67CF563A-0E0A-4EC1-A84B-F6415B944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060" y="6106338"/>
            <a:ext cx="3197467" cy="67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Kharzeev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 et al 2004-2008,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Vilenkin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  <a:cs typeface="+mn-cs"/>
              </a:rPr>
              <a:t> 1980, ……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66C6456-40D1-4839-A02D-BBEA9C7BA6CA}"/>
              </a:ext>
            </a:extLst>
          </p:cNvPr>
          <p:cNvSpPr/>
          <p:nvPr/>
        </p:nvSpPr>
        <p:spPr>
          <a:xfrm>
            <a:off x="3187363" y="3620021"/>
            <a:ext cx="269179" cy="29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0A84A74-8923-40F0-ACB8-4A7ED2783615}"/>
              </a:ext>
            </a:extLst>
          </p:cNvPr>
          <p:cNvSpPr/>
          <p:nvPr/>
        </p:nvSpPr>
        <p:spPr>
          <a:xfrm>
            <a:off x="3632037" y="2812092"/>
            <a:ext cx="388818" cy="29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CD8B8B7-35CF-44E8-9224-6590D9950DCB}"/>
              </a:ext>
            </a:extLst>
          </p:cNvPr>
          <p:cNvSpPr/>
          <p:nvPr/>
        </p:nvSpPr>
        <p:spPr>
          <a:xfrm>
            <a:off x="2138763" y="1577717"/>
            <a:ext cx="269179" cy="29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D1B0B78-3959-4722-8E10-29985DD16597}"/>
              </a:ext>
            </a:extLst>
          </p:cNvPr>
          <p:cNvSpPr/>
          <p:nvPr/>
        </p:nvSpPr>
        <p:spPr>
          <a:xfrm>
            <a:off x="636601" y="1990627"/>
            <a:ext cx="982968" cy="49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5891DDE-6327-462D-BEA1-3FCCA189204D}"/>
              </a:ext>
            </a:extLst>
          </p:cNvPr>
          <p:cNvSpPr/>
          <p:nvPr/>
        </p:nvSpPr>
        <p:spPr>
          <a:xfrm>
            <a:off x="5661254" y="1577717"/>
            <a:ext cx="269179" cy="29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323707F-6622-4609-AEE9-3C9C9DFF9E89}"/>
              </a:ext>
            </a:extLst>
          </p:cNvPr>
          <p:cNvSpPr/>
          <p:nvPr/>
        </p:nvSpPr>
        <p:spPr>
          <a:xfrm>
            <a:off x="7095484" y="2812092"/>
            <a:ext cx="489026" cy="29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643B12B-06D0-4440-81D7-A92CDF7DA3CA}"/>
              </a:ext>
            </a:extLst>
          </p:cNvPr>
          <p:cNvSpPr/>
          <p:nvPr/>
        </p:nvSpPr>
        <p:spPr>
          <a:xfrm>
            <a:off x="6744755" y="3561660"/>
            <a:ext cx="269179" cy="434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4EB513A-C3EB-45C2-9EDC-5B2A6B986609}"/>
              </a:ext>
            </a:extLst>
          </p:cNvPr>
          <p:cNvSpPr/>
          <p:nvPr/>
        </p:nvSpPr>
        <p:spPr>
          <a:xfrm>
            <a:off x="6692455" y="3814175"/>
            <a:ext cx="269179" cy="433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6BE37DD-90F8-4364-99CB-57AC8743BD40}"/>
              </a:ext>
            </a:extLst>
          </p:cNvPr>
          <p:cNvSpPr/>
          <p:nvPr/>
        </p:nvSpPr>
        <p:spPr>
          <a:xfrm>
            <a:off x="7189940" y="1454761"/>
            <a:ext cx="1190229" cy="594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962E6D96-D803-410A-9460-476764093D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3204" y="1602321"/>
          <a:ext cx="250179" cy="269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公式" r:id="rId8" imgW="203040" imgH="215640" progId="Equation.3">
                  <p:embed/>
                </p:oleObj>
              </mc:Choice>
              <mc:Fallback>
                <p:oleObj name="公式" r:id="rId8" imgW="203040" imgH="215640" progId="Equation.3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962E6D96-D803-410A-9460-476764093D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33204" y="1602321"/>
                        <a:ext cx="250179" cy="269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4">
            <a:extLst>
              <a:ext uri="{FF2B5EF4-FFF2-40B4-BE49-F238E27FC236}">
                <a16:creationId xmlns:a16="http://schemas.microsoft.com/office/drawing/2014/main" id="{FDC45FE7-B9F8-435F-B450-95759DC8D3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64528" y="1598383"/>
          <a:ext cx="250179" cy="269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公式" r:id="rId10" imgW="203040" imgH="215640" progId="Equation.3">
                  <p:embed/>
                </p:oleObj>
              </mc:Choice>
              <mc:Fallback>
                <p:oleObj name="公式" r:id="rId10" imgW="203040" imgH="215640" progId="Equation.3">
                  <p:embed/>
                  <p:pic>
                    <p:nvPicPr>
                      <p:cNvPr id="26" name="Object 24">
                        <a:extLst>
                          <a:ext uri="{FF2B5EF4-FFF2-40B4-BE49-F238E27FC236}">
                            <a16:creationId xmlns:a16="http://schemas.microsoft.com/office/drawing/2014/main" id="{FDC45FE7-B9F8-435F-B450-95759DC8D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64528" y="1598383"/>
                        <a:ext cx="250179" cy="269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7B8966C-0E4C-440D-8B48-D4571041F159}"/>
                  </a:ext>
                </a:extLst>
              </p:cNvPr>
              <p:cNvSpPr txBox="1"/>
              <p:nvPr/>
            </p:nvSpPr>
            <p:spPr>
              <a:xfrm>
                <a:off x="3547231" y="2727182"/>
                <a:ext cx="32243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7B8966C-0E4C-440D-8B48-D4571041F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231" y="2727182"/>
                <a:ext cx="322433" cy="307777"/>
              </a:xfrm>
              <a:prstGeom prst="rect">
                <a:avLst/>
              </a:prstGeom>
              <a:blipFill>
                <a:blip r:embed="rId12"/>
                <a:stretch>
                  <a:fillRect l="-16981" b="-2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98E6BC-2F5F-4274-8FF0-20DBC61D8F5A}"/>
                  </a:ext>
                </a:extLst>
              </p:cNvPr>
              <p:cNvSpPr txBox="1"/>
              <p:nvPr/>
            </p:nvSpPr>
            <p:spPr>
              <a:xfrm>
                <a:off x="7085465" y="2688731"/>
                <a:ext cx="32243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98E6BC-2F5F-4274-8FF0-20DBC61D8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465" y="2688731"/>
                <a:ext cx="322433" cy="307777"/>
              </a:xfrm>
              <a:prstGeom prst="rect">
                <a:avLst/>
              </a:prstGeom>
              <a:blipFill>
                <a:blip r:embed="rId13"/>
                <a:stretch>
                  <a:fillRect l="-16981" b="-2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A7F173F-848A-47F3-9636-14D856431EEE}"/>
                  </a:ext>
                </a:extLst>
              </p:cNvPr>
              <p:cNvSpPr txBox="1"/>
              <p:nvPr/>
            </p:nvSpPr>
            <p:spPr>
              <a:xfrm>
                <a:off x="3187362" y="3620021"/>
                <a:ext cx="2436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𝑩</m:t>
                      </m:r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A7F173F-848A-47F3-9636-14D856431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362" y="3620021"/>
                <a:ext cx="243656" cy="307777"/>
              </a:xfrm>
              <a:prstGeom prst="rect">
                <a:avLst/>
              </a:prstGeom>
              <a:blipFill>
                <a:blip r:embed="rId21"/>
                <a:stretch>
                  <a:fillRect l="-25000" r="-22500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08A0FB5-E123-4FA1-B7B5-78FCC90F284E}"/>
                  </a:ext>
                </a:extLst>
              </p:cNvPr>
              <p:cNvSpPr txBox="1"/>
              <p:nvPr/>
            </p:nvSpPr>
            <p:spPr>
              <a:xfrm>
                <a:off x="6711449" y="3584928"/>
                <a:ext cx="2436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𝑩</m:t>
                      </m:r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308A0FB5-E123-4FA1-B7B5-78FCC90F2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449" y="3584928"/>
                <a:ext cx="243656" cy="307777"/>
              </a:xfrm>
              <a:prstGeom prst="rect">
                <a:avLst/>
              </a:prstGeom>
              <a:blipFill>
                <a:blip r:embed="rId22"/>
                <a:stretch>
                  <a:fillRect l="-25000" r="-22500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94AC749-7B7C-48B9-9F28-66368C14BC15}"/>
                  </a:ext>
                </a:extLst>
              </p:cNvPr>
              <p:cNvSpPr txBox="1"/>
              <p:nvPr/>
            </p:nvSpPr>
            <p:spPr>
              <a:xfrm>
                <a:off x="6746834" y="3922733"/>
                <a:ext cx="2975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𝑱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94AC749-7B7C-48B9-9F28-66368C14B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834" y="3922733"/>
                <a:ext cx="297581" cy="307777"/>
              </a:xfrm>
              <a:prstGeom prst="rect">
                <a:avLst/>
              </a:prstGeom>
              <a:blipFill>
                <a:blip r:embed="rId23"/>
                <a:stretch>
                  <a:fillRect l="-28571" r="-10204" b="-29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CCB934F-DB45-4C17-AF69-7F0818033B7D}"/>
                  </a:ext>
                </a:extLst>
              </p:cNvPr>
              <p:cNvSpPr txBox="1"/>
              <p:nvPr/>
            </p:nvSpPr>
            <p:spPr>
              <a:xfrm>
                <a:off x="613791" y="1925111"/>
                <a:ext cx="8799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𝑹</m:t>
                          </m:r>
                        </m:sub>
                      </m:sSub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altLang="zh-CN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CCB934F-DB45-4C17-AF69-7F0818033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1" y="1925111"/>
                <a:ext cx="879921" cy="276999"/>
              </a:xfrm>
              <a:prstGeom prst="rect">
                <a:avLst/>
              </a:prstGeom>
              <a:blipFill>
                <a:blip r:embed="rId17"/>
                <a:stretch>
                  <a:fillRect l="-6250" r="-2778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CCC7BD9-30C5-4B33-8E98-FE9A92A0E115}"/>
                  </a:ext>
                </a:extLst>
              </p:cNvPr>
              <p:cNvSpPr txBox="1"/>
              <p:nvPr/>
            </p:nvSpPr>
            <p:spPr>
              <a:xfrm>
                <a:off x="7294609" y="1551513"/>
                <a:ext cx="8799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𝑹</m:t>
                          </m:r>
                        </m:sub>
                      </m:sSub>
                      <m:r>
                        <a:rPr kumimoji="0" lang="en-US" altLang="zh-CN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≠</m:t>
                      </m:r>
                      <m:sSub>
                        <m:sSubPr>
                          <m:ctrlPr>
                            <a:rPr kumimoji="0" lang="en-US" altLang="zh-CN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CCC7BD9-30C5-4B33-8E98-FE9A92A0E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609" y="1551513"/>
                <a:ext cx="879921" cy="276999"/>
              </a:xfrm>
              <a:prstGeom prst="rect">
                <a:avLst/>
              </a:prstGeom>
              <a:blipFill>
                <a:blip r:embed="rId18"/>
                <a:stretch>
                  <a:fillRect l="-6250" r="-2778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D042AD0-8C4A-4358-B022-1619CA52C85E}"/>
                  </a:ext>
                </a:extLst>
              </p:cNvPr>
              <p:cNvSpPr txBox="1"/>
              <p:nvPr/>
            </p:nvSpPr>
            <p:spPr>
              <a:xfrm>
                <a:off x="613791" y="2188651"/>
                <a:ext cx="7613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𝑨</m:t>
                          </m:r>
                        </m:sub>
                      </m:sSub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D042AD0-8C4A-4358-B022-1619CA52C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1" y="2188651"/>
                <a:ext cx="761362" cy="276999"/>
              </a:xfrm>
              <a:prstGeom prst="rect">
                <a:avLst/>
              </a:prstGeom>
              <a:blipFill>
                <a:blip r:embed="rId19"/>
                <a:stretch>
                  <a:fillRect l="-7200" r="-7200" b="-2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54AEAE6-1BAB-4DA2-813A-C2DADE1ECA44}"/>
                  </a:ext>
                </a:extLst>
              </p:cNvPr>
              <p:cNvSpPr txBox="1"/>
              <p:nvPr/>
            </p:nvSpPr>
            <p:spPr>
              <a:xfrm>
                <a:off x="7293126" y="1819264"/>
                <a:ext cx="7613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𝝁</m:t>
                          </m:r>
                        </m:e>
                        <m:sub>
                          <m:r>
                            <a:rPr kumimoji="0" lang="en-US" altLang="zh-CN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𝑨</m:t>
                          </m:r>
                        </m:sub>
                      </m:sSub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≠</m:t>
                      </m:r>
                      <m:r>
                        <a:rPr kumimoji="0" lang="en-US" altLang="zh-CN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𝟎</m:t>
                      </m:r>
                    </m:oMath>
                  </m:oMathPara>
                </a14:m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54AEAE6-1BAB-4DA2-813A-C2DADE1EC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126" y="1819264"/>
                <a:ext cx="761362" cy="276999"/>
              </a:xfrm>
              <a:prstGeom prst="rect">
                <a:avLst/>
              </a:prstGeom>
              <a:blipFill>
                <a:blip r:embed="rId20"/>
                <a:stretch>
                  <a:fillRect l="-6400" r="-8000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灯片编号占位符 5">
            <a:extLst>
              <a:ext uri="{FF2B5EF4-FFF2-40B4-BE49-F238E27FC236}">
                <a16:creationId xmlns:a16="http://schemas.microsoft.com/office/drawing/2014/main" id="{D39DE387-4122-4150-BE39-2AAFAC5B3CB7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C92FB685-5458-4A51-AC0A-0D5098713522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35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5272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Chiral magnetic effect (CME)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30AB41C-C2F8-4D78-9457-3A294C11D2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8" y="1092851"/>
                <a:ext cx="8166964" cy="5475373"/>
              </a:xfrm>
            </p:spPr>
            <p:txBody>
              <a:bodyPr/>
              <a:lstStyle/>
              <a:p>
                <a:r>
                  <a:rPr lang="en-US" altLang="zh-CN" sz="2600" b="1" dirty="0">
                    <a:solidFill>
                      <a:srgbClr val="0000FF"/>
                    </a:solidFill>
                    <a:cs typeface="Verdana" panose="020B0604030504040204" pitchFamily="34" charset="0"/>
                  </a:rPr>
                  <a:t>CME: </a:t>
                </a:r>
                <a:r>
                  <a:rPr lang="en-US" altLang="zh-CN" sz="2600" b="1" dirty="0">
                    <a:solidFill>
                      <a:srgbClr val="FF0000"/>
                    </a:solidFill>
                    <a:cs typeface="Verdana" panose="020B0604030504040204" pitchFamily="34" charset="0"/>
                  </a:rPr>
                  <a:t>vector current </a:t>
                </a:r>
                <a:r>
                  <a:rPr lang="en-US" altLang="zh-CN" sz="2600" b="1" dirty="0">
                    <a:solidFill>
                      <a:srgbClr val="0000FF"/>
                    </a:solidFill>
                    <a:cs typeface="Verdana" panose="020B0604030504040204" pitchFamily="34" charset="0"/>
                  </a:rPr>
                  <a:t>induced by </a:t>
                </a:r>
                <a:r>
                  <a:rPr lang="en-US" altLang="zh-CN" sz="2600" b="1" dirty="0">
                    <a:solidFill>
                      <a:srgbClr val="FF0000"/>
                    </a:solidFill>
                    <a:cs typeface="Verdana" panose="020B0604030504040204" pitchFamily="34" charset="0"/>
                  </a:rPr>
                  <a:t>B</a:t>
                </a:r>
                <a:r>
                  <a:rPr lang="en-US" altLang="zh-CN" sz="2600" b="1" dirty="0">
                    <a:solidFill>
                      <a:srgbClr val="0000FF"/>
                    </a:solidFill>
                    <a:cs typeface="Verdana" panose="020B0604030504040204" pitchFamily="34" charset="0"/>
                  </a:rPr>
                  <a:t> in matter with</a:t>
                </a:r>
                <a:r>
                  <a:rPr lang="en-US" altLang="zh-CN" sz="2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sz="26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sub>
                    </m:sSub>
                  </m:oMath>
                </a14:m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r>
                  <a:rPr lang="en-US" altLang="zh-CN" sz="2600" b="1" dirty="0">
                    <a:solidFill>
                      <a:srgbClr val="0000FF"/>
                    </a:solidFill>
                    <a:cs typeface="Verdana" panose="020B0604030504040204" pitchFamily="34" charset="0"/>
                  </a:rPr>
                  <a:t>Macroscopic quantum phenomenon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zh-CN" sz="2600" b="1" dirty="0">
                    <a:solidFill>
                      <a:srgbClr val="0000FF"/>
                    </a:solidFill>
                  </a:rPr>
                  <a:t>P- and CP-odd transport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zh-CN" sz="2600" b="1" dirty="0">
                    <a:solidFill>
                      <a:srgbClr val="0000FF"/>
                    </a:solidFill>
                  </a:rPr>
                  <a:t>Time-reversal even, no dissipation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zh-CN" sz="2600" b="1" dirty="0">
                    <a:solidFill>
                      <a:srgbClr val="0000FF"/>
                    </a:solidFill>
                  </a:rPr>
                  <a:t>Fixed by anomaly coefficient, universal  </a:t>
                </a:r>
              </a:p>
              <a:p>
                <a:endParaRPr lang="en-US" altLang="zh-CN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endParaRPr lang="en-US" altLang="zh-CN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30AB41C-C2F8-4D78-9457-3A294C11D2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8" y="1092851"/>
                <a:ext cx="8166964" cy="5475373"/>
              </a:xfrm>
              <a:blipFill>
                <a:blip r:embed="rId2"/>
                <a:stretch>
                  <a:fillRect l="-1119" t="-16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86D8938-8B57-4DDF-94B1-559AA43D7EB7}"/>
                  </a:ext>
                </a:extLst>
              </p:cNvPr>
              <p:cNvSpPr txBox="1"/>
              <p:nvPr/>
            </p:nvSpPr>
            <p:spPr>
              <a:xfrm>
                <a:off x="2292923" y="1596230"/>
                <a:ext cx="4038879" cy="842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𝑱</m:t>
                          </m:r>
                        </m:e>
                        <m:sub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𝑽</m:t>
                          </m:r>
                        </m:sub>
                      </m:sSub>
                      <m:r>
                        <a:rPr kumimoji="0" lang="en-US" altLang="zh-CN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zh-CN" alt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𝝁</m:t>
                              </m:r>
                            </m:e>
                            <m:sub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𝑨</m:t>
                              </m:r>
                            </m:sub>
                          </m:sSub>
                        </m:num>
                        <m:den>
                          <m:r>
                            <a:rPr kumimoji="0" lang="en-US" altLang="zh-CN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  <m:sSup>
                            <m:sSupPr>
                              <m:ctrlP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zh-CN" altLang="en-US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0" lang="en-US" altLang="zh-CN" sz="24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kumimoji="0" lang="en-US" altLang="zh-CN" sz="2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𝑩</m:t>
                      </m:r>
                    </m:oMath>
                  </m:oMathPara>
                </a14:m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86D8938-8B57-4DDF-94B1-559AA43D7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923" y="1596230"/>
                <a:ext cx="4038879" cy="8429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组合 5">
            <a:extLst>
              <a:ext uri="{FF2B5EF4-FFF2-40B4-BE49-F238E27FC236}">
                <a16:creationId xmlns:a16="http://schemas.microsoft.com/office/drawing/2014/main" id="{D7BDBC8D-F846-48CD-B33A-F8F6022B75F6}"/>
              </a:ext>
            </a:extLst>
          </p:cNvPr>
          <p:cNvGrpSpPr/>
          <p:nvPr/>
        </p:nvGrpSpPr>
        <p:grpSpPr>
          <a:xfrm>
            <a:off x="554275" y="4850037"/>
            <a:ext cx="2082737" cy="1645153"/>
            <a:chOff x="1151948" y="4421090"/>
            <a:chExt cx="2561362" cy="187742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07C992-AADB-4E60-8F52-078E074F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39" y="4421090"/>
              <a:ext cx="2083170" cy="1877425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4CAE850-5EE7-4EEE-B4AC-E83DF3A96FFE}"/>
                </a:ext>
              </a:extLst>
            </p:cNvPr>
            <p:cNvSpPr txBox="1"/>
            <p:nvPr/>
          </p:nvSpPr>
          <p:spPr>
            <a:xfrm>
              <a:off x="1151948" y="5738596"/>
              <a:ext cx="603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A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75C677D-3320-49AF-8FFE-B6D6E813455B}"/>
                </a:ext>
              </a:extLst>
            </p:cNvPr>
            <p:cNvSpPr txBox="1"/>
            <p:nvPr/>
          </p:nvSpPr>
          <p:spPr>
            <a:xfrm>
              <a:off x="2495717" y="4434282"/>
              <a:ext cx="603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V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D6ABDD4-1587-4129-B4C3-594202AF19C3}"/>
                </a:ext>
              </a:extLst>
            </p:cNvPr>
            <p:cNvSpPr txBox="1"/>
            <p:nvPr/>
          </p:nvSpPr>
          <p:spPr>
            <a:xfrm>
              <a:off x="3109509" y="5739719"/>
              <a:ext cx="603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V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AB1371A-7042-4C9D-9B57-F1D58F5C0E59}"/>
                  </a:ext>
                </a:extLst>
              </p:cNvPr>
              <p:cNvSpPr txBox="1"/>
              <p:nvPr/>
            </p:nvSpPr>
            <p:spPr>
              <a:xfrm>
                <a:off x="3189943" y="4910437"/>
                <a:ext cx="5605669" cy="1292662"/>
              </a:xfrm>
              <a:prstGeom prst="rect">
                <a:avLst/>
              </a:prstGeom>
              <a:noFill/>
              <a:ln>
                <a:solidFill>
                  <a:srgbClr val="9900C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To realize CME, we need: </a:t>
                </a:r>
                <a:r>
                  <a:rPr kumimoji="0" lang="en-US" altLang="zh-C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environmental parity violation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2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  <m:sub>
                        <m:r>
                          <a:rPr kumimoji="0" lang="en-US" altLang="zh-CN" sz="2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𝐀</m:t>
                        </m:r>
                      </m:sub>
                    </m:sSub>
                  </m:oMath>
                </a14:m>
                <a:r>
                  <a:rPr kumimoji="0" lang="en-US" altLang="zh-C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)</a:t>
                </a:r>
                <a:r>
                  <a:rPr kumimoji="0" lang="en-US" altLang="zh-C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 and external </a:t>
                </a:r>
                <a:r>
                  <a:rPr kumimoji="0" lang="en-US" altLang="zh-CN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cs"/>
                  </a:rPr>
                  <a:t>magnetic field (B)</a:t>
                </a:r>
                <a:endParaRPr kumimoji="0" lang="zh-CN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AB1371A-7042-4C9D-9B57-F1D58F5C0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943" y="4910437"/>
                <a:ext cx="5605669" cy="1292662"/>
              </a:xfrm>
              <a:prstGeom prst="rect">
                <a:avLst/>
              </a:prstGeom>
              <a:blipFill>
                <a:blip r:embed="rId5"/>
                <a:stretch>
                  <a:fillRect l="-1844" t="-3738" r="-2928" b="-10748"/>
                </a:stretch>
              </a:blipFill>
              <a:ln>
                <a:solidFill>
                  <a:srgbClr val="9900CC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0144F72C-83F1-4F7D-8308-0682B43E874B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C92FB685-5458-4A51-AC0A-0D5098713522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36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4098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Chiral separation effect (CSE)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30AB41C-C2F8-4D78-9457-3A294C11D2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092851"/>
                <a:ext cx="7886700" cy="5475373"/>
              </a:xfrm>
            </p:spPr>
            <p:txBody>
              <a:bodyPr/>
              <a:lstStyle/>
              <a:p>
                <a:r>
                  <a:rPr lang="en-US" altLang="zh-CN" sz="2600" b="1" dirty="0">
                    <a:solidFill>
                      <a:srgbClr val="3333FF"/>
                    </a:solidFill>
                    <a:ea typeface="宋体" panose="02010600030101010101" pitchFamily="2" charset="-122"/>
                  </a:rPr>
                  <a:t>A dual effect to the CME:</a:t>
                </a:r>
                <a:r>
                  <a:rPr lang="en-US" altLang="zh-CN" sz="2400" b="1" dirty="0">
                    <a:solidFill>
                      <a:srgbClr val="FF0000"/>
                    </a:solidFill>
                    <a:cs typeface="Verdana" panose="020B0604030504040204" pitchFamily="34" charset="0"/>
                  </a:rPr>
                  <a:t> </a:t>
                </a:r>
                <a:r>
                  <a:rPr lang="en-US" altLang="zh-CN" sz="2600" b="1" dirty="0">
                    <a:solidFill>
                      <a:srgbClr val="FF0000"/>
                    </a:solidFill>
                    <a:cs typeface="Verdana" panose="020B0604030504040204" pitchFamily="34" charset="0"/>
                  </a:rPr>
                  <a:t>axial current </a:t>
                </a:r>
                <a:r>
                  <a:rPr lang="en-US" altLang="zh-CN" sz="2600" b="1" dirty="0">
                    <a:solidFill>
                      <a:srgbClr val="0000FF"/>
                    </a:solidFill>
                    <a:cs typeface="Verdana" panose="020B0604030504040204" pitchFamily="34" charset="0"/>
                  </a:rPr>
                  <a:t>induced by </a:t>
                </a:r>
                <a:r>
                  <a:rPr lang="en-US" altLang="zh-CN" sz="2600" b="1" dirty="0">
                    <a:solidFill>
                      <a:srgbClr val="FF0000"/>
                    </a:solidFill>
                    <a:cs typeface="Verdana" panose="020B0604030504040204" pitchFamily="34" charset="0"/>
                  </a:rPr>
                  <a:t>B</a:t>
                </a:r>
                <a:r>
                  <a:rPr lang="en-US" altLang="zh-CN" sz="2600" b="1" dirty="0">
                    <a:solidFill>
                      <a:srgbClr val="0000FF"/>
                    </a:solidFill>
                    <a:cs typeface="Verdana" panose="020B0604030504040204" pitchFamily="34" charset="0"/>
                  </a:rPr>
                  <a:t> in matter with</a:t>
                </a:r>
                <a:r>
                  <a:rPr lang="en-US" altLang="zh-CN" sz="2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sz="2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sub>
                    </m:sSub>
                  </m:oMath>
                </a14:m>
                <a:r>
                  <a:rPr lang="en-US" altLang="zh-CN" sz="2600" b="1" dirty="0">
                    <a:solidFill>
                      <a:srgbClr val="3333FF"/>
                    </a:solidFill>
                    <a:ea typeface="宋体" panose="02010600030101010101" pitchFamily="2" charset="-122"/>
                  </a:rPr>
                  <a:t> </a:t>
                </a:r>
              </a:p>
              <a:p>
                <a:endParaRPr lang="en-US" altLang="zh-CN" dirty="0">
                  <a:solidFill>
                    <a:srgbClr val="0000FF"/>
                  </a:solidFill>
                  <a:latin typeface="Book Antiqua" panose="02040602050305030304" pitchFamily="18" charset="0"/>
                  <a:cs typeface="Verdana" panose="020B0604030504040204" pitchFamily="34" charset="0"/>
                </a:endParaRPr>
              </a:p>
              <a:p>
                <a:endParaRPr lang="en-US" altLang="zh-CN" dirty="0">
                  <a:solidFill>
                    <a:srgbClr val="0000FF"/>
                  </a:solidFill>
                  <a:latin typeface="Book Antiqua" panose="02040602050305030304" pitchFamily="18" charset="0"/>
                  <a:cs typeface="Verdana" panose="020B0604030504040204" pitchFamily="34" charset="0"/>
                </a:endParaRPr>
              </a:p>
              <a:p>
                <a:endParaRPr lang="en-US" altLang="zh-CN" dirty="0">
                  <a:solidFill>
                    <a:srgbClr val="0000FF"/>
                  </a:solidFill>
                  <a:latin typeface="Book Antiqua" panose="02040602050305030304" pitchFamily="18" charset="0"/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30AB41C-C2F8-4D78-9457-3A294C11D2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092851"/>
                <a:ext cx="7886700" cy="5475373"/>
              </a:xfrm>
              <a:blipFill>
                <a:blip r:embed="rId3"/>
                <a:stretch>
                  <a:fillRect l="-1159" t="-1670" r="-11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AAE2612-8671-4B67-A546-FE55E97165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387" b="1637"/>
          <a:stretch/>
        </p:blipFill>
        <p:spPr>
          <a:xfrm>
            <a:off x="630704" y="1873610"/>
            <a:ext cx="3580110" cy="27812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8545BC8-7F1A-4CE8-8F32-005D65569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46" y="4711892"/>
            <a:ext cx="1368515" cy="4286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3F6979-66F7-4EDD-AB55-489539013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39" y="5194866"/>
            <a:ext cx="1559195" cy="4185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1C6832-B6B3-4878-B420-1BB7B538B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448" y="5623018"/>
            <a:ext cx="3048522" cy="811989"/>
          </a:xfrm>
          <a:prstGeom prst="rect">
            <a:avLst/>
          </a:prstGeom>
        </p:spPr>
      </p:pic>
      <p:sp>
        <p:nvSpPr>
          <p:cNvPr id="12" name="右大括号 11">
            <a:extLst>
              <a:ext uri="{FF2B5EF4-FFF2-40B4-BE49-F238E27FC236}">
                <a16:creationId xmlns:a16="http://schemas.microsoft.com/office/drawing/2014/main" id="{2E7C5248-7791-4B02-8533-32276194E48C}"/>
              </a:ext>
            </a:extLst>
          </p:cNvPr>
          <p:cNvSpPr/>
          <p:nvPr/>
        </p:nvSpPr>
        <p:spPr>
          <a:xfrm>
            <a:off x="4058135" y="4897515"/>
            <a:ext cx="205077" cy="1607805"/>
          </a:xfrm>
          <a:prstGeom prst="righ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86D8938-8B57-4DDF-94B1-559AA43D7EB7}"/>
                  </a:ext>
                </a:extLst>
              </p:cNvPr>
              <p:cNvSpPr txBox="1"/>
              <p:nvPr/>
            </p:nvSpPr>
            <p:spPr>
              <a:xfrm>
                <a:off x="4509582" y="4501858"/>
                <a:ext cx="4261630" cy="1593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sub>
                            <m: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sup>
                          </m:sSub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sub>
                            <m:sup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p>
                          </m:sSubSup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4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86D8938-8B57-4DDF-94B1-559AA43D7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582" y="4501858"/>
                <a:ext cx="4261630" cy="1593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1D4DFD4C-DCFF-4C9C-B6F6-70A95F29E0E9}"/>
              </a:ext>
            </a:extLst>
          </p:cNvPr>
          <p:cNvSpPr txBox="1"/>
          <p:nvPr/>
        </p:nvSpPr>
        <p:spPr>
          <a:xfrm>
            <a:off x="6266237" y="5441031"/>
            <a:ext cx="2803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CSE current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67CF563A-0E0A-4EC1-A84B-F6415B944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610" y="6167350"/>
            <a:ext cx="552628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500" b="1" dirty="0">
                <a:solidFill>
                  <a:schemeClr val="tx1"/>
                </a:solidFill>
              </a:rPr>
              <a:t>Son and </a:t>
            </a:r>
            <a:r>
              <a:rPr lang="en-US" altLang="zh-CN" sz="1500" b="1" dirty="0" err="1">
                <a:solidFill>
                  <a:schemeClr val="tx1"/>
                </a:solidFill>
              </a:rPr>
              <a:t>Zhitnitsky</a:t>
            </a:r>
            <a:r>
              <a:rPr lang="en-US" altLang="zh-CN" sz="1500" b="1" dirty="0">
                <a:solidFill>
                  <a:schemeClr val="tx1"/>
                </a:solidFill>
              </a:rPr>
              <a:t> 2004 ……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66C6456-40D1-4839-A02D-BBEA9C7BA6CA}"/>
              </a:ext>
            </a:extLst>
          </p:cNvPr>
          <p:cNvSpPr/>
          <p:nvPr/>
        </p:nvSpPr>
        <p:spPr>
          <a:xfrm>
            <a:off x="3187363" y="4038869"/>
            <a:ext cx="269179" cy="29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0A84A74-8923-40F0-ACB8-4A7ED2783615}"/>
              </a:ext>
            </a:extLst>
          </p:cNvPr>
          <p:cNvSpPr/>
          <p:nvPr/>
        </p:nvSpPr>
        <p:spPr>
          <a:xfrm>
            <a:off x="3632037" y="3230940"/>
            <a:ext cx="388818" cy="29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CD8B8B7-35CF-44E8-9224-6590D9950DCB}"/>
              </a:ext>
            </a:extLst>
          </p:cNvPr>
          <p:cNvSpPr/>
          <p:nvPr/>
        </p:nvSpPr>
        <p:spPr>
          <a:xfrm>
            <a:off x="2138763" y="1996565"/>
            <a:ext cx="269179" cy="29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D1B0B78-3959-4722-8E10-29985DD16597}"/>
              </a:ext>
            </a:extLst>
          </p:cNvPr>
          <p:cNvSpPr/>
          <p:nvPr/>
        </p:nvSpPr>
        <p:spPr>
          <a:xfrm>
            <a:off x="636601" y="2409475"/>
            <a:ext cx="982968" cy="49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6BE37DD-90F8-4364-99CB-57AC8743BD40}"/>
              </a:ext>
            </a:extLst>
          </p:cNvPr>
          <p:cNvSpPr/>
          <p:nvPr/>
        </p:nvSpPr>
        <p:spPr>
          <a:xfrm>
            <a:off x="7189940" y="1873609"/>
            <a:ext cx="1190229" cy="594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962E6D96-D803-410A-9460-476764093D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3204" y="2021169"/>
          <a:ext cx="250179" cy="269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公式" r:id="rId9" imgW="203040" imgH="215640" progId="Equation.3">
                  <p:embed/>
                </p:oleObj>
              </mc:Choice>
              <mc:Fallback>
                <p:oleObj name="公式" r:id="rId9" imgW="203040" imgH="215640" progId="Equation.3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962E6D96-D803-410A-9460-476764093D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33204" y="2021169"/>
                        <a:ext cx="250179" cy="269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7B8966C-0E4C-440D-8B48-D4571041F159}"/>
                  </a:ext>
                </a:extLst>
              </p:cNvPr>
              <p:cNvSpPr txBox="1"/>
              <p:nvPr/>
            </p:nvSpPr>
            <p:spPr>
              <a:xfrm>
                <a:off x="3547231" y="3146030"/>
                <a:ext cx="32243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7B8966C-0E4C-440D-8B48-D4571041F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231" y="3146030"/>
                <a:ext cx="322433" cy="307777"/>
              </a:xfrm>
              <a:prstGeom prst="rect">
                <a:avLst/>
              </a:prstGeom>
              <a:blipFill>
                <a:blip r:embed="rId11"/>
                <a:stretch>
                  <a:fillRect l="-16981" b="-2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A7F173F-848A-47F3-9636-14D856431EEE}"/>
                  </a:ext>
                </a:extLst>
              </p:cNvPr>
              <p:cNvSpPr txBox="1"/>
              <p:nvPr/>
            </p:nvSpPr>
            <p:spPr>
              <a:xfrm>
                <a:off x="3187362" y="4038869"/>
                <a:ext cx="24365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A7F173F-848A-47F3-9636-14D856431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362" y="4038869"/>
                <a:ext cx="243656" cy="307777"/>
              </a:xfrm>
              <a:prstGeom prst="rect">
                <a:avLst/>
              </a:prstGeom>
              <a:blipFill>
                <a:blip r:embed="rId12"/>
                <a:stretch>
                  <a:fillRect l="-25000" r="-22500" b="-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CCB934F-DB45-4C17-AF69-7F0818033B7D}"/>
                  </a:ext>
                </a:extLst>
              </p:cNvPr>
              <p:cNvSpPr txBox="1"/>
              <p:nvPr/>
            </p:nvSpPr>
            <p:spPr>
              <a:xfrm>
                <a:off x="613791" y="2343959"/>
                <a:ext cx="8799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BCCB934F-DB45-4C17-AF69-7F0818033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1" y="2343959"/>
                <a:ext cx="879921" cy="276999"/>
              </a:xfrm>
              <a:prstGeom prst="rect">
                <a:avLst/>
              </a:prstGeom>
              <a:blipFill>
                <a:blip r:embed="rId13"/>
                <a:stretch>
                  <a:fillRect l="-6250" r="-2778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D042AD0-8C4A-4358-B022-1619CA52C85E}"/>
                  </a:ext>
                </a:extLst>
              </p:cNvPr>
              <p:cNvSpPr txBox="1"/>
              <p:nvPr/>
            </p:nvSpPr>
            <p:spPr>
              <a:xfrm>
                <a:off x="613791" y="2607499"/>
                <a:ext cx="7581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D042AD0-8C4A-4358-B022-1619CA52C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791" y="2607499"/>
                <a:ext cx="758156" cy="276999"/>
              </a:xfrm>
              <a:prstGeom prst="rect">
                <a:avLst/>
              </a:prstGeom>
              <a:blipFill>
                <a:blip r:embed="rId14"/>
                <a:stretch>
                  <a:fillRect l="-7258" r="-7258" b="-2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图片 33">
            <a:extLst>
              <a:ext uri="{FF2B5EF4-FFF2-40B4-BE49-F238E27FC236}">
                <a16:creationId xmlns:a16="http://schemas.microsoft.com/office/drawing/2014/main" id="{454205AB-6E5C-4DDA-AE72-C7293C00EB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94" t="87282" r="21153" b="1833"/>
          <a:stretch/>
        </p:blipFill>
        <p:spPr>
          <a:xfrm>
            <a:off x="1825837" y="4308490"/>
            <a:ext cx="1371236" cy="3077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66C61FE4-AEBF-4F48-A4CF-4EACF29D1C91}"/>
                  </a:ext>
                </a:extLst>
              </p:cNvPr>
              <p:cNvSpPr txBox="1"/>
              <p:nvPr/>
            </p:nvSpPr>
            <p:spPr>
              <a:xfrm>
                <a:off x="3207207" y="4306191"/>
                <a:ext cx="2991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66C61FE4-AEBF-4F48-A4CF-4EACF29D1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207" y="4306191"/>
                <a:ext cx="299184" cy="307777"/>
              </a:xfrm>
              <a:prstGeom prst="rect">
                <a:avLst/>
              </a:prstGeom>
              <a:blipFill>
                <a:blip r:embed="rId15"/>
                <a:stretch>
                  <a:fillRect l="-26531" r="-10204" b="-29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组合 35">
            <a:extLst>
              <a:ext uri="{FF2B5EF4-FFF2-40B4-BE49-F238E27FC236}">
                <a16:creationId xmlns:a16="http://schemas.microsoft.com/office/drawing/2014/main" id="{EB830103-3E11-4626-94C6-E307DE174ADB}"/>
              </a:ext>
            </a:extLst>
          </p:cNvPr>
          <p:cNvGrpSpPr/>
          <p:nvPr/>
        </p:nvGrpSpPr>
        <p:grpSpPr>
          <a:xfrm>
            <a:off x="6741521" y="2042563"/>
            <a:ext cx="2328114" cy="1921573"/>
            <a:chOff x="1136774" y="4397346"/>
            <a:chExt cx="2554800" cy="190116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38593F64-1EC2-4743-B873-0ECE5107C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39" y="4421090"/>
              <a:ext cx="2083170" cy="18774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3F780A17-C148-4AFF-9A56-2C55017D932A}"/>
                    </a:ext>
                  </a:extLst>
                </p:cNvPr>
                <p:cNvSpPr txBox="1"/>
                <p:nvPr/>
              </p:nvSpPr>
              <p:spPr>
                <a:xfrm>
                  <a:off x="1136774" y="5614898"/>
                  <a:ext cx="603801" cy="463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sub>
                        </m:sSub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3F780A17-C148-4AFF-9A56-2C55017D93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6774" y="5614898"/>
                  <a:ext cx="603801" cy="463175"/>
                </a:xfrm>
                <a:prstGeom prst="rect">
                  <a:avLst/>
                </a:prstGeom>
                <a:blipFill>
                  <a:blip r:embed="rId18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55F99BF6-2F54-4BF1-B88D-5FE0BCCC20B1}"/>
                    </a:ext>
                  </a:extLst>
                </p:cNvPr>
                <p:cNvSpPr txBox="1"/>
                <p:nvPr/>
              </p:nvSpPr>
              <p:spPr>
                <a:xfrm>
                  <a:off x="2403930" y="4397346"/>
                  <a:ext cx="603801" cy="463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55F99BF6-2F54-4BF1-B88D-5FE0BCCC20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3930" y="4397346"/>
                  <a:ext cx="603801" cy="463175"/>
                </a:xfrm>
                <a:prstGeom prst="rect">
                  <a:avLst/>
                </a:prstGeom>
                <a:blipFill>
                  <a:blip r:embed="rId19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2C907721-F8AD-41E1-AA34-CA2CE05F211D}"/>
                </a:ext>
              </a:extLst>
            </p:cNvPr>
            <p:cNvSpPr txBox="1"/>
            <p:nvPr/>
          </p:nvSpPr>
          <p:spPr>
            <a:xfrm>
              <a:off x="3087773" y="5734458"/>
              <a:ext cx="603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/>
                <a:t>B</a:t>
              </a:r>
              <a:endParaRPr lang="zh-CN" altLang="en-US" sz="2000" b="1" i="1" dirty="0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FED45590-EE3B-4125-BE55-CF8668B66C5A}"/>
              </a:ext>
            </a:extLst>
          </p:cNvPr>
          <p:cNvGrpSpPr/>
          <p:nvPr/>
        </p:nvGrpSpPr>
        <p:grpSpPr>
          <a:xfrm>
            <a:off x="4164664" y="2031535"/>
            <a:ext cx="2328114" cy="1921573"/>
            <a:chOff x="1136774" y="4397346"/>
            <a:chExt cx="2554800" cy="1901169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C4C9C7F-3A93-4EC1-9C1B-819C3CAFD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39" y="4421090"/>
              <a:ext cx="2083170" cy="18774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50E745D9-A374-4159-B823-91F3935B20DF}"/>
                    </a:ext>
                  </a:extLst>
                </p:cNvPr>
                <p:cNvSpPr txBox="1"/>
                <p:nvPr/>
              </p:nvSpPr>
              <p:spPr>
                <a:xfrm>
                  <a:off x="1136774" y="5614898"/>
                  <a:ext cx="603801" cy="463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400" b="1" i="1" smtClean="0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50E745D9-A374-4159-B823-91F3935B2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6774" y="5614898"/>
                  <a:ext cx="603801" cy="463175"/>
                </a:xfrm>
                <a:prstGeom prst="rect">
                  <a:avLst/>
                </a:prstGeom>
                <a:blipFill>
                  <a:blip r:embed="rId20"/>
                  <a:stretch>
                    <a:fillRect l="-2222" b="-77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C844EAA9-9A28-4751-8360-7514D1F3D1A5}"/>
                    </a:ext>
                  </a:extLst>
                </p:cNvPr>
                <p:cNvSpPr txBox="1"/>
                <p:nvPr/>
              </p:nvSpPr>
              <p:spPr>
                <a:xfrm>
                  <a:off x="2403930" y="4397346"/>
                  <a:ext cx="603801" cy="463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sub>
                        </m:sSub>
                      </m:oMath>
                    </m:oMathPara>
                  </a14:m>
                  <a:endParaRPr lang="zh-CN" altLang="en-US" sz="2400" b="1" dirty="0"/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C844EAA9-9A28-4751-8360-7514D1F3D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3930" y="4397346"/>
                  <a:ext cx="603801" cy="463175"/>
                </a:xfrm>
                <a:prstGeom prst="rect">
                  <a:avLst/>
                </a:prstGeom>
                <a:blipFill>
                  <a:blip r:embed="rId21"/>
                  <a:stretch>
                    <a:fillRect b="-1168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8480AB63-7D89-4957-B59F-EA44B49039DC}"/>
                </a:ext>
              </a:extLst>
            </p:cNvPr>
            <p:cNvSpPr txBox="1"/>
            <p:nvPr/>
          </p:nvSpPr>
          <p:spPr>
            <a:xfrm>
              <a:off x="3087773" y="5734458"/>
              <a:ext cx="603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/>
                <a:t>B</a:t>
              </a:r>
              <a:endParaRPr lang="zh-CN" altLang="en-US" sz="2000" b="1" i="1" dirty="0"/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B6FAF80F-51E3-475D-B44C-8C1825575A80}"/>
              </a:ext>
            </a:extLst>
          </p:cNvPr>
          <p:cNvSpPr txBox="1"/>
          <p:nvPr/>
        </p:nvSpPr>
        <p:spPr>
          <a:xfrm>
            <a:off x="4875004" y="3924440"/>
            <a:ext cx="106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CME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99943B2-8BEE-4A58-9D90-87DFDC6CB757}"/>
              </a:ext>
            </a:extLst>
          </p:cNvPr>
          <p:cNvSpPr txBox="1"/>
          <p:nvPr/>
        </p:nvSpPr>
        <p:spPr>
          <a:xfrm>
            <a:off x="7517626" y="3936402"/>
            <a:ext cx="106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</a:rPr>
              <a:t>CSE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4FE50733-4CC8-49F4-A6DD-079CA7EB5A46}"/>
              </a:ext>
            </a:extLst>
          </p:cNvPr>
          <p:cNvCxnSpPr>
            <a:cxnSpLocks/>
          </p:cNvCxnSpPr>
          <p:nvPr/>
        </p:nvCxnSpPr>
        <p:spPr>
          <a:xfrm flipH="1">
            <a:off x="4058135" y="1720358"/>
            <a:ext cx="7861" cy="2739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0336E25-1C51-4C2E-A6F0-917CC8633065}"/>
              </a:ext>
            </a:extLst>
          </p:cNvPr>
          <p:cNvCxnSpPr/>
          <p:nvPr/>
        </p:nvCxnSpPr>
        <p:spPr>
          <a:xfrm>
            <a:off x="4058135" y="4460079"/>
            <a:ext cx="4865206" cy="41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箭头: 右 25">
            <a:extLst>
              <a:ext uri="{FF2B5EF4-FFF2-40B4-BE49-F238E27FC236}">
                <a16:creationId xmlns:a16="http://schemas.microsoft.com/office/drawing/2014/main" id="{48E0A0C7-2F1C-40EC-B682-5AC05E82E47A}"/>
              </a:ext>
            </a:extLst>
          </p:cNvPr>
          <p:cNvSpPr/>
          <p:nvPr/>
        </p:nvSpPr>
        <p:spPr>
          <a:xfrm>
            <a:off x="6193473" y="2745998"/>
            <a:ext cx="873892" cy="373789"/>
          </a:xfrm>
          <a:prstGeom prst="rightArrow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0800000" scaled="1"/>
            <a:tileRect/>
          </a:gra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灯片编号占位符 5">
            <a:extLst>
              <a:ext uri="{FF2B5EF4-FFF2-40B4-BE49-F238E27FC236}">
                <a16:creationId xmlns:a16="http://schemas.microsoft.com/office/drawing/2014/main" id="{E0AD00CE-018D-4625-AF5C-0DF43BAE4AAB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C92FB685-5458-4A51-AC0A-0D5098713522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37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312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Chiral </a:t>
            </a:r>
            <a:r>
              <a:rPr lang="en-US" altLang="zh-CN" sz="2800" b="1" dirty="0" err="1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vortical</a:t>
            </a:r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effect (CVE)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30AB41C-C2F8-4D78-9457-3A294C11D2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092851"/>
                <a:ext cx="7886700" cy="5475373"/>
              </a:xfrm>
            </p:spPr>
            <p:txBody>
              <a:bodyPr/>
              <a:lstStyle/>
              <a:p>
                <a:r>
                  <a:rPr lang="en-US" altLang="zh-CN" sz="2600" b="1" dirty="0">
                    <a:solidFill>
                      <a:srgbClr val="3333FF"/>
                    </a:solidFill>
                    <a:ea typeface="宋体" panose="02010600030101010101" pitchFamily="2" charset="-122"/>
                  </a:rPr>
                  <a:t>Charged particle in magnetic field and in rotation </a:t>
                </a:r>
              </a:p>
              <a:p>
                <a:endParaRPr lang="en-US" altLang="zh-CN" dirty="0">
                  <a:solidFill>
                    <a:srgbClr val="0000FF"/>
                  </a:solidFill>
                  <a:latin typeface="Book Antiqua" panose="02040602050305030304" pitchFamily="18" charset="0"/>
                  <a:cs typeface="Verdana" panose="020B0604030504040204" pitchFamily="34" charset="0"/>
                </a:endParaRPr>
              </a:p>
              <a:p>
                <a:endParaRPr lang="en-US" altLang="zh-CN" dirty="0">
                  <a:solidFill>
                    <a:srgbClr val="0000FF"/>
                  </a:solidFill>
                  <a:latin typeface="Book Antiqua" panose="02040602050305030304" pitchFamily="18" charset="0"/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r>
                  <a:rPr lang="en-US" altLang="zh-CN" sz="2600" b="1" dirty="0">
                    <a:solidFill>
                      <a:srgbClr val="0000FF"/>
                    </a:solidFill>
                    <a:cs typeface="Verdana" panose="020B0604030504040204" pitchFamily="34" charset="0"/>
                  </a:rPr>
                  <a:t>“Lowest Landau level” (omit centrifugal force </a:t>
                </a:r>
                <a14:m>
                  <m:oMath xmlns:m="http://schemas.openxmlformats.org/officeDocument/2006/math">
                    <m:r>
                      <a:rPr lang="en-US" altLang="zh-CN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  <m:r>
                      <a:rPr lang="en-US" altLang="zh-CN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p>
                        <m:r>
                          <a:rPr lang="en-US" altLang="zh-CN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rgbClr val="0000FF"/>
                    </a:solidFill>
                    <a:cs typeface="Verdana" panose="020B0604030504040204" pitchFamily="34" charset="0"/>
                  </a:rPr>
                  <a:t>)</a:t>
                </a: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  <a:p>
                <a:endParaRPr lang="en-US" altLang="zh-CN" sz="2600" b="1" dirty="0">
                  <a:solidFill>
                    <a:srgbClr val="0000FF"/>
                  </a:solidFill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30AB41C-C2F8-4D78-9457-3A294C11D2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092851"/>
                <a:ext cx="7886700" cy="5475373"/>
              </a:xfrm>
              <a:blipFill>
                <a:blip r:embed="rId3"/>
                <a:stretch>
                  <a:fillRect l="-1159" t="-1670" r="-1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B8545BC8-7F1A-4CE8-8F32-005D65569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49" y="3800732"/>
            <a:ext cx="1127836" cy="3532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3F6979-66F7-4EDD-AB55-489539013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835" y="4203959"/>
            <a:ext cx="1315423" cy="353087"/>
          </a:xfrm>
          <a:prstGeom prst="rect">
            <a:avLst/>
          </a:prstGeom>
        </p:spPr>
      </p:pic>
      <p:sp>
        <p:nvSpPr>
          <p:cNvPr id="12" name="右大括号 11">
            <a:extLst>
              <a:ext uri="{FF2B5EF4-FFF2-40B4-BE49-F238E27FC236}">
                <a16:creationId xmlns:a16="http://schemas.microsoft.com/office/drawing/2014/main" id="{2E7C5248-7791-4B02-8533-32276194E48C}"/>
              </a:ext>
            </a:extLst>
          </p:cNvPr>
          <p:cNvSpPr/>
          <p:nvPr/>
        </p:nvSpPr>
        <p:spPr>
          <a:xfrm>
            <a:off x="3211304" y="3999590"/>
            <a:ext cx="195584" cy="1197856"/>
          </a:xfrm>
          <a:prstGeom prst="rightBrac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86D8938-8B57-4DDF-94B1-559AA43D7EB7}"/>
                  </a:ext>
                </a:extLst>
              </p:cNvPr>
              <p:cNvSpPr txBox="1"/>
              <p:nvPr/>
            </p:nvSpPr>
            <p:spPr>
              <a:xfrm>
                <a:off x="3750900" y="3733840"/>
                <a:ext cx="5414100" cy="1463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sub>
                                <m:sup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p>
                              </m:sSub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sub>
                                <m:sup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sup>
                              </m:sSub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zh-CN" altLang="en-US" sz="20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br>
                  <a:rPr lang="en-US" altLang="zh-CN" sz="2000" b="1" i="1" dirty="0">
                    <a:latin typeface="Cambria Math" panose="02040503050406030204" pitchFamily="18" charset="0"/>
                  </a:rPr>
                </a:br>
                <a:endParaRPr lang="en-US" altLang="zh-CN" sz="2000" b="1" i="1" dirty="0">
                  <a:latin typeface="Cambria Math" panose="02040503050406030204" pitchFamily="18" charset="0"/>
                </a:endParaRPr>
              </a:p>
              <a:p>
                <a:pPr algn="ctr"/>
                <a:endParaRPr lang="en-US" altLang="zh-CN" sz="20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sub>
                                <m:sup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sup>
                              </m:sSub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sub>
                                <m:sup>
                                  <m: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sup>
                              </m:sSub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sSup>
                            <m:sSupPr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  <m:sup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20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sub>
                        <m:sup>
                          <m:r>
                            <a:rPr lang="en-US" altLang="zh-CN" sz="2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zh-CN" sz="20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86D8938-8B57-4DDF-94B1-559AA43D7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900" y="3733840"/>
                <a:ext cx="5414100" cy="1463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1D4DFD4C-DCFF-4C9C-B6F6-70A95F29E0E9}"/>
              </a:ext>
            </a:extLst>
          </p:cNvPr>
          <p:cNvSpPr txBox="1"/>
          <p:nvPr/>
        </p:nvSpPr>
        <p:spPr>
          <a:xfrm>
            <a:off x="4936139" y="5197446"/>
            <a:ext cx="2803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CVE currents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67CF563A-0E0A-4EC1-A84B-F6415B944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165" y="5782213"/>
            <a:ext cx="5526280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500" b="1" dirty="0" err="1">
                <a:solidFill>
                  <a:schemeClr val="tx1"/>
                </a:solidFill>
              </a:rPr>
              <a:t>Erdmenger</a:t>
            </a:r>
            <a:r>
              <a:rPr lang="en-US" altLang="zh-CN" sz="1500" b="1" dirty="0">
                <a:solidFill>
                  <a:schemeClr val="tx1"/>
                </a:solidFill>
              </a:rPr>
              <a:t> </a:t>
            </a:r>
            <a:r>
              <a:rPr lang="en-US" altLang="zh-CN" sz="1500" b="1" dirty="0" err="1">
                <a:solidFill>
                  <a:schemeClr val="tx1"/>
                </a:solidFill>
              </a:rPr>
              <a:t>etal</a:t>
            </a:r>
            <a:r>
              <a:rPr lang="en-US" altLang="zh-CN" sz="1500" b="1" dirty="0">
                <a:solidFill>
                  <a:schemeClr val="tx1"/>
                </a:solidFill>
              </a:rPr>
              <a:t> 2008, Banerjee </a:t>
            </a:r>
            <a:r>
              <a:rPr lang="en-US" altLang="zh-CN" sz="1500" b="1" dirty="0" err="1">
                <a:solidFill>
                  <a:schemeClr val="tx1"/>
                </a:solidFill>
              </a:rPr>
              <a:t>etal</a:t>
            </a:r>
            <a:r>
              <a:rPr lang="en-US" altLang="zh-CN" sz="1500" b="1" dirty="0">
                <a:solidFill>
                  <a:schemeClr val="tx1"/>
                </a:solidFill>
              </a:rPr>
              <a:t> 2008,</a:t>
            </a:r>
            <a:br>
              <a:rPr lang="en-US" altLang="zh-CN" sz="1500" b="1" dirty="0">
                <a:solidFill>
                  <a:schemeClr val="tx1"/>
                </a:solidFill>
              </a:rPr>
            </a:br>
            <a:r>
              <a:rPr lang="en-US" altLang="zh-CN" sz="1500" b="1" dirty="0">
                <a:solidFill>
                  <a:schemeClr val="tx1"/>
                </a:solidFill>
              </a:rPr>
              <a:t>Son and </a:t>
            </a:r>
            <a:r>
              <a:rPr lang="en-US" altLang="zh-CN" sz="1500" b="1" dirty="0" err="1">
                <a:solidFill>
                  <a:schemeClr val="tx1"/>
                </a:solidFill>
              </a:rPr>
              <a:t>Surowka</a:t>
            </a:r>
            <a:r>
              <a:rPr lang="en-US" altLang="zh-CN" sz="1500" b="1" dirty="0">
                <a:solidFill>
                  <a:schemeClr val="tx1"/>
                </a:solidFill>
              </a:rPr>
              <a:t> 2009 ……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6BE37DD-90F8-4364-99CB-57AC8743BD40}"/>
              </a:ext>
            </a:extLst>
          </p:cNvPr>
          <p:cNvSpPr/>
          <p:nvPr/>
        </p:nvSpPr>
        <p:spPr>
          <a:xfrm>
            <a:off x="7189940" y="1873609"/>
            <a:ext cx="1190229" cy="594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2D0EAD2-A217-4E8A-9DFF-7E6C355EB7F6}"/>
                  </a:ext>
                </a:extLst>
              </p:cNvPr>
              <p:cNvSpPr txBox="1"/>
              <p:nvPr/>
            </p:nvSpPr>
            <p:spPr>
              <a:xfrm>
                <a:off x="952935" y="1613149"/>
                <a:ext cx="320773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dirty="0"/>
                  <a:t>In magnetic field, Lorentz force: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Verdana" panose="020B0604030504040204" pitchFamily="34" charset="0"/>
                        </a:rPr>
                        <m:t>𝑭</m:t>
                      </m:r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Verdana" panose="020B0604030504040204" pitchFamily="34" charset="0"/>
                        </a:rPr>
                        <m:t>𝑒</m:t>
                      </m:r>
                      <m:r>
                        <a:rPr lang="en-US" altLang="zh-CN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Verdana" panose="020B0604030504040204" pitchFamily="34" charset="0"/>
                        </a:rPr>
                        <m:t>(</m:t>
                      </m:r>
                      <m:acc>
                        <m:accPr>
                          <m:chr m:val="̇"/>
                          <m:ctrlPr>
                            <a:rPr lang="en-US" altLang="zh-CN" sz="24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CN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CN" sz="2400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altLang="zh-CN" sz="24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400" b="1" dirty="0">
                  <a:solidFill>
                    <a:srgbClr val="0000FF"/>
                  </a:solidFill>
                  <a:latin typeface="Book Antiqua" panose="02040602050305030304" pitchFamily="18" charset="0"/>
                  <a:cs typeface="Verdana" panose="020B0604030504040204" pitchFamily="34" charset="0"/>
                </a:endParaRPr>
              </a:p>
              <a:p>
                <a:pPr algn="ctr"/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2D0EAD2-A217-4E8A-9DFF-7E6C355EB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935" y="1613149"/>
                <a:ext cx="3207737" cy="1015663"/>
              </a:xfrm>
              <a:prstGeom prst="rect">
                <a:avLst/>
              </a:prstGeom>
              <a:blipFill>
                <a:blip r:embed="rId7"/>
                <a:stretch>
                  <a:fillRect l="-1139" t="-3614" r="-9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2F27469-568E-44D3-A74D-992644FDA18A}"/>
                  </a:ext>
                </a:extLst>
              </p:cNvPr>
              <p:cNvSpPr txBox="1"/>
              <p:nvPr/>
            </p:nvSpPr>
            <p:spPr>
              <a:xfrm>
                <a:off x="4596733" y="1613149"/>
                <a:ext cx="3482556" cy="102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dirty="0"/>
                  <a:t>In rotating frame, Coriolis force: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endParaRPr lang="en-US" altLang="zh-CN" b="0" i="0" dirty="0">
                  <a:solidFill>
                    <a:srgbClr val="0000FF"/>
                  </a:solidFill>
                  <a:latin typeface="Cambria Math" panose="02040503050406030204" pitchFamily="18" charset="0"/>
                  <a:cs typeface="Verdana" panose="020B060403050404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Verdana" panose="020B0604030504040204" pitchFamily="34" charset="0"/>
                        </a:rPr>
                        <m:t>𝑭</m:t>
                      </m:r>
                      <m:r>
                        <a:rPr lang="en-US" altLang="zh-CN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Verdana" panose="020B0604030504040204" pitchFamily="34" charset="0"/>
                        </a:rPr>
                        <m:t>𝟐</m:t>
                      </m:r>
                      <m:r>
                        <a:rPr lang="zh-CN" altLang="en-US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Verdana" panose="020B0604030504040204" pitchFamily="34" charset="0"/>
                        </a:rPr>
                        <m:t>𝜺</m:t>
                      </m:r>
                      <m:r>
                        <a:rPr lang="en-US" altLang="zh-CN" sz="2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Verdana" panose="020B0604030504040204" pitchFamily="34" charset="0"/>
                        </a:rPr>
                        <m:t>(</m:t>
                      </m:r>
                      <m:acc>
                        <m:accPr>
                          <m:chr m:val="̇"/>
                          <m:ctrlPr>
                            <a:rPr lang="en-US" altLang="zh-CN" sz="24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CN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zh-CN" altLang="en-US" sz="2400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r>
                        <a:rPr lang="en-US" altLang="zh-CN" sz="2400" b="1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altLang="zh-CN" sz="2400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</m:t>
                      </m:r>
                      <m:r>
                        <a:rPr lang="en-US" altLang="zh-CN" sz="2400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4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e>
                        <m:sup>
                          <m:r>
                            <a:rPr lang="en-US" altLang="zh-CN" sz="2400" b="1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400" b="1" dirty="0">
                  <a:solidFill>
                    <a:srgbClr val="0000FF"/>
                  </a:solidFill>
                  <a:latin typeface="Book Antiqua" panose="02040602050305030304" pitchFamily="18" charset="0"/>
                  <a:cs typeface="Verdana" panose="020B0604030504040204" pitchFamily="34" charset="0"/>
                </a:endParaRPr>
              </a:p>
              <a:p>
                <a:pPr algn="ctr"/>
                <a:endParaRPr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2F27469-568E-44D3-A74D-992644FDA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733" y="1613149"/>
                <a:ext cx="3482556" cy="1023998"/>
              </a:xfrm>
              <a:prstGeom prst="rect">
                <a:avLst/>
              </a:prstGeom>
              <a:blipFill>
                <a:blip r:embed="rId8"/>
                <a:stretch>
                  <a:fillRect t="-3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64A4934-8487-4B15-8ABE-4065005BD1B5}"/>
                  </a:ext>
                </a:extLst>
              </p:cNvPr>
              <p:cNvSpPr txBox="1"/>
              <p:nvPr/>
            </p:nvSpPr>
            <p:spPr>
              <a:xfrm>
                <a:off x="952934" y="2466097"/>
                <a:ext cx="292439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dirty="0"/>
                  <a:t>Larmor theorem: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Verdana" panose="020B0604030504040204" pitchFamily="34" charset="0"/>
                      </a:rPr>
                      <m:t>𝑒</m:t>
                    </m:r>
                    <m:r>
                      <a:rPr lang="en-US" altLang="zh-CN" sz="22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altLang="zh-CN" sz="2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sz="2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Verdana" panose="020B0604030504040204" pitchFamily="34" charset="0"/>
                      </a:rPr>
                      <m:t>𝟐</m:t>
                    </m:r>
                    <m:r>
                      <a:rPr lang="zh-CN" altLang="en-US" sz="2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Verdana" panose="020B0604030504040204" pitchFamily="34" charset="0"/>
                      </a:rPr>
                      <m:t>𝜺</m:t>
                    </m:r>
                    <m:r>
                      <a:rPr lang="zh-CN" altLang="en-US" sz="2200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𝝎</m:t>
                    </m:r>
                  </m:oMath>
                </a14:m>
                <a:endParaRPr lang="en-US" altLang="zh-CN" sz="2200" b="1" dirty="0">
                  <a:solidFill>
                    <a:srgbClr val="0000FF"/>
                  </a:solidFill>
                  <a:latin typeface="Book Antiqua" panose="02040602050305030304" pitchFamily="18" charset="0"/>
                  <a:cs typeface="Verdana" panose="020B0604030504040204" pitchFamily="34" charset="0"/>
                </a:endParaRPr>
              </a:p>
              <a:p>
                <a:pPr algn="ctr"/>
                <a:endParaRPr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64A4934-8487-4B15-8ABE-4065005BD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934" y="2466097"/>
                <a:ext cx="2924391" cy="707886"/>
              </a:xfrm>
              <a:prstGeom prst="rect">
                <a:avLst/>
              </a:prstGeom>
              <a:blipFill>
                <a:blip r:embed="rId9"/>
                <a:stretch>
                  <a:fillRect l="-1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>
            <a:extLst>
              <a:ext uri="{FF2B5EF4-FFF2-40B4-BE49-F238E27FC236}">
                <a16:creationId xmlns:a16="http://schemas.microsoft.com/office/drawing/2014/main" id="{A8B6B75E-E791-4370-BC20-3AF0CA9180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675" y="4565583"/>
            <a:ext cx="2159443" cy="760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60779AD-3A27-4CB2-A360-31089BD460ED}"/>
                  </a:ext>
                </a:extLst>
              </p:cNvPr>
              <p:cNvSpPr txBox="1"/>
              <p:nvPr/>
            </p:nvSpPr>
            <p:spPr>
              <a:xfrm>
                <a:off x="628648" y="5341780"/>
                <a:ext cx="320679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9900CC"/>
                    </a:solidFill>
                  </a:rPr>
                  <a:t>More rigorous calculation shows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/6)</m:t>
                    </m:r>
                    <m:r>
                      <a:rPr lang="en-US" altLang="zh-CN" b="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zh-CN" altLang="en-US" b="1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altLang="zh-CN" dirty="0">
                    <a:solidFill>
                      <a:srgbClr val="9900CC"/>
                    </a:solidFill>
                  </a:rPr>
                  <a:t> term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en-US" altLang="zh-CN" b="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9900CC"/>
                    </a:solidFill>
                  </a:rPr>
                  <a:t>related to gravitational anomaly or global anomaly.</a:t>
                </a:r>
                <a:r>
                  <a:rPr lang="zh-CN" altLang="en-US" dirty="0">
                    <a:solidFill>
                      <a:srgbClr val="9900CC"/>
                    </a:solidFill>
                  </a:rPr>
                  <a:t> </a:t>
                </a:r>
                <a:r>
                  <a:rPr lang="en-US" altLang="zh-CN" b="1" dirty="0"/>
                  <a:t>(Landsteiner </a:t>
                </a:r>
                <a:r>
                  <a:rPr lang="en-US" altLang="zh-CN" b="1" dirty="0" err="1"/>
                  <a:t>etal</a:t>
                </a:r>
                <a:r>
                  <a:rPr lang="en-US" altLang="zh-CN" b="1" dirty="0"/>
                  <a:t> 2011, </a:t>
                </a:r>
                <a:r>
                  <a:rPr lang="en-US" altLang="zh-CN" b="1" dirty="0" err="1"/>
                  <a:t>Glorioso</a:t>
                </a:r>
                <a:r>
                  <a:rPr lang="en-US" altLang="zh-CN" b="1" dirty="0"/>
                  <a:t> </a:t>
                </a:r>
                <a:r>
                  <a:rPr lang="en-US" altLang="zh-CN" b="1" dirty="0" err="1"/>
                  <a:t>etal</a:t>
                </a:r>
                <a:r>
                  <a:rPr lang="en-US" altLang="zh-CN" b="1" dirty="0"/>
                  <a:t> 2017)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960779AD-3A27-4CB2-A360-31089BD46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8" y="5341780"/>
                <a:ext cx="3206799" cy="1477328"/>
              </a:xfrm>
              <a:prstGeom prst="rect">
                <a:avLst/>
              </a:prstGeom>
              <a:blipFill>
                <a:blip r:embed="rId11"/>
                <a:stretch>
                  <a:fillRect l="-1521" t="-2058" r="-3042" b="-53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灯片编号占位符 5">
            <a:extLst>
              <a:ext uri="{FF2B5EF4-FFF2-40B4-BE49-F238E27FC236}">
                <a16:creationId xmlns:a16="http://schemas.microsoft.com/office/drawing/2014/main" id="{0249421E-719B-4900-BBED-3A08BC765C4C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C92FB685-5458-4A51-AC0A-0D5098713522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38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54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1" y="408968"/>
            <a:ext cx="8429301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Chiral electric separation effect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737B9364-4096-4148-8C98-60820A1EB21C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C92FB685-5458-4A51-AC0A-0D5098713522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39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78FA0D8-BBF8-4050-B583-1EDBA1E2A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124744"/>
            <a:ext cx="7885112" cy="4946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00FF"/>
                </a:solidFill>
                <a:latin typeface="+mn-lt"/>
              </a:rPr>
              <a:t>Electric field induced anomalous transport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0" y="2734511"/>
            <a:ext cx="32734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35" y="3471111"/>
            <a:ext cx="414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35" y="2050299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22" y="1969336"/>
            <a:ext cx="252095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22" y="2721811"/>
            <a:ext cx="4333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472" y="2440824"/>
            <a:ext cx="279876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椭圆 18"/>
          <p:cNvSpPr/>
          <p:nvPr/>
        </p:nvSpPr>
        <p:spPr bwMode="auto">
          <a:xfrm>
            <a:off x="5513972" y="1896311"/>
            <a:ext cx="792163" cy="2052638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0" name="椭圆 19"/>
          <p:cNvSpPr/>
          <p:nvPr/>
        </p:nvSpPr>
        <p:spPr bwMode="auto">
          <a:xfrm>
            <a:off x="3162885" y="2626561"/>
            <a:ext cx="693737" cy="566738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21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460" y="3598111"/>
            <a:ext cx="35718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121735" y="4245811"/>
            <a:ext cx="4919662" cy="10795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rgbClr val="FF0000"/>
                </a:solidFill>
              </a:rPr>
              <a:t>Chiral electric separation effect (CESE)</a:t>
            </a:r>
          </a:p>
          <a:p>
            <a:pPr algn="ctr" eaLnBrk="1" hangingPunct="1">
              <a:spcBef>
                <a:spcPct val="50000"/>
              </a:spcBef>
            </a:pPr>
            <a:endParaRPr lang="en-US" altLang="zh-CN" sz="16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23" name="右箭头 19"/>
          <p:cNvSpPr>
            <a:spLocks noChangeArrowheads="1"/>
          </p:cNvSpPr>
          <p:nvPr/>
        </p:nvSpPr>
        <p:spPr bwMode="auto">
          <a:xfrm rot="2542216">
            <a:off x="3485147" y="4237874"/>
            <a:ext cx="647700" cy="2159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/>
          </a:p>
        </p:txBody>
      </p: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4156660" y="4591886"/>
            <a:ext cx="4791075" cy="712788"/>
            <a:chOff x="4151412" y="4134219"/>
            <a:chExt cx="4791711" cy="712658"/>
          </a:xfrm>
        </p:grpSpPr>
        <p:pic>
          <p:nvPicPr>
            <p:cNvPr id="25" name="图片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412" y="4312214"/>
              <a:ext cx="638095" cy="32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图片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655" y="4134219"/>
              <a:ext cx="3877201" cy="71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图片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6456" y="4336352"/>
              <a:ext cx="266667" cy="285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图片 5">
            <a:extLst>
              <a:ext uri="{FF2B5EF4-FFF2-40B4-BE49-F238E27FC236}">
                <a16:creationId xmlns:a16="http://schemas.microsoft.com/office/drawing/2014/main" id="{7196925A-F34F-430D-8A18-A60BA2F3FB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95" y="4190092"/>
            <a:ext cx="1642953" cy="101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9241" y="5642557"/>
            <a:ext cx="1480261" cy="54688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47335" y="5622173"/>
            <a:ext cx="3202724" cy="587656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159502" y="5730890"/>
            <a:ext cx="750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with</a:t>
            </a:r>
            <a:endParaRPr lang="zh-CN" altLang="en-US" sz="1400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5983" y="5273802"/>
            <a:ext cx="1678379" cy="120627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BAEE0E49-6D1A-4C13-8955-086E1981B968}"/>
              </a:ext>
            </a:extLst>
          </p:cNvPr>
          <p:cNvSpPr txBox="1"/>
          <p:nvPr/>
        </p:nvSpPr>
        <p:spPr>
          <a:xfrm>
            <a:off x="3856622" y="6264993"/>
            <a:ext cx="4584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/>
                </a:solidFill>
              </a:rPr>
              <a:t>XGH and Liao 2013, Jiang, XGH, Liao</a:t>
            </a:r>
            <a:r>
              <a:rPr lang="en-US" altLang="zh-CN" sz="1600" b="1" dirty="0"/>
              <a:t> </a:t>
            </a:r>
            <a:r>
              <a:rPr lang="en-US" altLang="zh-CN" sz="1600" b="1" dirty="0">
                <a:solidFill>
                  <a:schemeClr val="tx1"/>
                </a:solidFill>
              </a:rPr>
              <a:t>2015</a:t>
            </a:r>
            <a:endParaRPr lang="zh-CN" altLang="en-US" sz="16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AEE0E49-6D1A-4C13-8955-086E1981B968}"/>
              </a:ext>
            </a:extLst>
          </p:cNvPr>
          <p:cNvSpPr txBox="1"/>
          <p:nvPr/>
        </p:nvSpPr>
        <p:spPr>
          <a:xfrm>
            <a:off x="209790" y="6480077"/>
            <a:ext cx="4584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/>
                </a:solidFill>
              </a:rPr>
              <a:t>Ma and XGH 2015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95996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12C5930D-2879-45EE-8E34-AAF5BC1B5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593725"/>
          </a:xfrm>
        </p:spPr>
        <p:txBody>
          <a:bodyPr/>
          <a:lstStyle/>
          <a:p>
            <a:pPr algn="ctr"/>
            <a:r>
              <a:rPr lang="en-US" altLang="zh-CN" sz="2800" dirty="0">
                <a:ea typeface="宋体" panose="02010600030101010101" pitchFamily="2" charset="-122"/>
              </a:rPr>
              <a:t>Time Scales of a Relativistic Heavy Ion Collisions</a:t>
            </a:r>
          </a:p>
        </p:txBody>
      </p:sp>
      <p:pic>
        <p:nvPicPr>
          <p:cNvPr id="43011" name="Picture 3" descr="LightCone copy">
            <a:extLst>
              <a:ext uri="{FF2B5EF4-FFF2-40B4-BE49-F238E27FC236}">
                <a16:creationId xmlns:a16="http://schemas.microsoft.com/office/drawing/2014/main" id="{17489257-774A-430B-A070-372DDF4C4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838200"/>
            <a:ext cx="6596062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Au+Au">
            <a:extLst>
              <a:ext uri="{FF2B5EF4-FFF2-40B4-BE49-F238E27FC236}">
                <a16:creationId xmlns:a16="http://schemas.microsoft.com/office/drawing/2014/main" id="{7FD668F4-98E5-41C9-A4B1-DD324C09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6364" r="22501" b="16364"/>
          <a:stretch>
            <a:fillRect/>
          </a:stretch>
        </p:blipFill>
        <p:spPr bwMode="auto">
          <a:xfrm>
            <a:off x="6858000" y="4897438"/>
            <a:ext cx="223996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Au+Au">
            <a:extLst>
              <a:ext uri="{FF2B5EF4-FFF2-40B4-BE49-F238E27FC236}">
                <a16:creationId xmlns:a16="http://schemas.microsoft.com/office/drawing/2014/main" id="{B12E8228-C030-41D8-85DD-60B45A830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6364" r="22501" b="16364"/>
          <a:stretch>
            <a:fillRect/>
          </a:stretch>
        </p:blipFill>
        <p:spPr bwMode="auto">
          <a:xfrm>
            <a:off x="6858000" y="2840038"/>
            <a:ext cx="223996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Au+Au">
            <a:extLst>
              <a:ext uri="{FF2B5EF4-FFF2-40B4-BE49-F238E27FC236}">
                <a16:creationId xmlns:a16="http://schemas.microsoft.com/office/drawing/2014/main" id="{964C96D0-E205-4677-8E12-EB045E74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22479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Rectangle 13">
            <a:extLst>
              <a:ext uri="{FF2B5EF4-FFF2-40B4-BE49-F238E27FC236}">
                <a16:creationId xmlns:a16="http://schemas.microsoft.com/office/drawing/2014/main" id="{45253616-69E7-4085-BE54-88C2A1066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686425"/>
            <a:ext cx="6324600" cy="7905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Chemical freezeout (T</a:t>
            </a:r>
            <a:r>
              <a:rPr kumimoji="0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ch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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</a:t>
            </a:r>
            <a:r>
              <a:rPr kumimoji="0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) : inelastic scattering stops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Kinetic freeze-out (T</a:t>
            </a:r>
            <a:r>
              <a:rPr kumimoji="0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fo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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T</a:t>
            </a:r>
            <a:r>
              <a:rPr kumimoji="0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ch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): elastic scattering stops</a:t>
            </a:r>
          </a:p>
        </p:txBody>
      </p:sp>
      <p:sp>
        <p:nvSpPr>
          <p:cNvPr id="43022" name="Text Box 14">
            <a:extLst>
              <a:ext uri="{FF2B5EF4-FFF2-40B4-BE49-F238E27FC236}">
                <a16:creationId xmlns:a16="http://schemas.microsoft.com/office/drawing/2014/main" id="{D1D1DD1C-6B84-4FE1-A559-B356DB978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641725"/>
            <a:ext cx="2144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e.m. probes (l</a:t>
            </a:r>
            <a:r>
              <a:rPr kumimoji="0" lang="en-US" altLang="zh-CN" sz="2000" b="0" i="0" u="none" strike="noStrike" kern="1200" cap="none" spc="0" normalizeH="0" baseline="3000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+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l</a:t>
            </a:r>
            <a:r>
              <a:rPr kumimoji="0" lang="en-US" altLang="zh-CN" sz="2000" b="0" i="0" u="none" strike="noStrike" kern="1200" cap="none" spc="0" normalizeH="0" baseline="3000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-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, g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)</a:t>
            </a:r>
          </a:p>
        </p:txBody>
      </p:sp>
      <p:sp>
        <p:nvSpPr>
          <p:cNvPr id="43023" name="Text Box 15">
            <a:extLst>
              <a:ext uri="{FF2B5EF4-FFF2-40B4-BE49-F238E27FC236}">
                <a16:creationId xmlns:a16="http://schemas.microsoft.com/office/drawing/2014/main" id="{A4E8E33D-4ED5-47DF-AFC8-D2893702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191000"/>
            <a:ext cx="237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hard (high-p</a:t>
            </a:r>
            <a:r>
              <a:rPr kumimoji="0" lang="en-US" altLang="zh-CN" sz="2000" b="0" i="0" u="none" strike="noStrike" kern="1200" cap="none" spc="0" normalizeH="0" baseline="-2500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) probes</a:t>
            </a:r>
          </a:p>
        </p:txBody>
      </p:sp>
      <p:sp>
        <p:nvSpPr>
          <p:cNvPr id="43024" name="Text Box 16">
            <a:extLst>
              <a:ext uri="{FF2B5EF4-FFF2-40B4-BE49-F238E27FC236}">
                <a16:creationId xmlns:a16="http://schemas.microsoft.com/office/drawing/2014/main" id="{7088E773-6B47-451A-9039-77150B0C5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838200"/>
            <a:ext cx="1436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1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soft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physics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regime</a:t>
            </a: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9CC2F53A-9A3A-4C2D-99F4-D56CF57840BE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4839451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1" y="408968"/>
            <a:ext cx="8429301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Collective modes: chiral magnetic waves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78FA0D8-BBF8-4050-B583-1EDBA1E2A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7" y="1124744"/>
            <a:ext cx="8467471" cy="44957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00FF"/>
                </a:solidFill>
                <a:latin typeface="+mn-lt"/>
              </a:rPr>
              <a:t>Consider CME and CSE in constant magnetic field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zh-CN" sz="2600" b="1" dirty="0">
              <a:solidFill>
                <a:srgbClr val="0000FF"/>
              </a:solidFill>
              <a:latin typeface="+mn-lt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00FF"/>
                </a:solidFill>
                <a:latin typeface="+mn-lt"/>
              </a:rPr>
              <a:t>Consider the continuity equations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zh-CN" sz="2600" b="1" dirty="0">
              <a:solidFill>
                <a:srgbClr val="0000FF"/>
              </a:solidFill>
              <a:latin typeface="+mn-lt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00FF"/>
                </a:solidFill>
                <a:latin typeface="+mn-lt"/>
              </a:rPr>
              <a:t> Consider small fluctuations of RH/LH densities</a:t>
            </a: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zh-CN" sz="2600" b="1" dirty="0">
              <a:solidFill>
                <a:srgbClr val="0000FF"/>
              </a:solidFill>
              <a:latin typeface="+mn-lt"/>
            </a:endParaRPr>
          </a:p>
          <a:p>
            <a:pPr marL="457200" indent="-4572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2600" b="1" dirty="0">
                <a:solidFill>
                  <a:srgbClr val="0000FF"/>
                </a:solidFill>
                <a:latin typeface="+mn-lt"/>
              </a:rPr>
              <a:t>These are two wave equations describing two gapless collective modes </a:t>
            </a:r>
            <a:r>
              <a:rPr lang="en-US" altLang="zh-CN" sz="2600" b="1" dirty="0">
                <a:solidFill>
                  <a:srgbClr val="FF0000"/>
                </a:solidFill>
                <a:latin typeface="+mn-lt"/>
              </a:rPr>
              <a:t>(Chiral magnetic wave) </a:t>
            </a:r>
            <a:r>
              <a:rPr lang="en-US" altLang="zh-CN" sz="2600" b="1" dirty="0">
                <a:solidFill>
                  <a:srgbClr val="0000FF"/>
                </a:solidFill>
                <a:latin typeface="+mn-lt"/>
              </a:rPr>
              <a:t>with velocities</a:t>
            </a:r>
          </a:p>
        </p:txBody>
      </p:sp>
      <p:sp>
        <p:nvSpPr>
          <p:cNvPr id="35" name="灯片编号占位符 5">
            <a:extLst>
              <a:ext uri="{FF2B5EF4-FFF2-40B4-BE49-F238E27FC236}">
                <a16:creationId xmlns:a16="http://schemas.microsoft.com/office/drawing/2014/main" id="{3F23894C-1D9B-4DF1-A98D-2345E68DDD91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C92FB685-5458-4A51-AC0A-0D5098713522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40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AB2CDAA-DDFA-4A4D-B8CF-329A84DDF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576" y="1723240"/>
            <a:ext cx="1529337" cy="6689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AF5F77B-A3BB-40B7-96AF-93F141A00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252" y="1739846"/>
            <a:ext cx="1615589" cy="63568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D2135A1-A848-461B-B86B-4C83232DB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391" y="2884457"/>
            <a:ext cx="2555218" cy="4354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E46614-A320-4E53-BB3B-6A8A7FB7F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805" y="4004266"/>
            <a:ext cx="3141160" cy="6970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9E6E30A-645A-4108-829D-F58A61A29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557" y="3953306"/>
            <a:ext cx="3204864" cy="712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EBAE448-D5E7-4FE0-B02F-9F9C8C35B9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841" y="5553536"/>
            <a:ext cx="1506564" cy="7907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243C2FB-7002-42C7-B6B5-2374020EBF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7944" y="5671912"/>
            <a:ext cx="1366140" cy="70848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EAE57C50-5FB5-482D-98DE-19434EA69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28" y="5619799"/>
            <a:ext cx="38576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DE57EF2-E7D0-4007-8619-4A49807E9728}"/>
              </a:ext>
            </a:extLst>
          </p:cNvPr>
          <p:cNvSpPr txBox="1"/>
          <p:nvPr/>
        </p:nvSpPr>
        <p:spPr>
          <a:xfrm>
            <a:off x="5131915" y="6395687"/>
            <a:ext cx="4584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>
                <a:solidFill>
                  <a:schemeClr val="tx1"/>
                </a:solidFill>
              </a:rPr>
              <a:t>Kharzeev</a:t>
            </a:r>
            <a:r>
              <a:rPr lang="en-US" altLang="zh-CN" sz="1600" b="1" dirty="0">
                <a:solidFill>
                  <a:schemeClr val="tx1"/>
                </a:solidFill>
              </a:rPr>
              <a:t>-Yee 2011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508220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5"/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E0A69F7E-7C9C-4140-8033-B9FA1449A2A7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41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6"/>
            <a:ext cx="7886700" cy="869949"/>
          </a:xfrm>
        </p:spPr>
        <p:txBody>
          <a:bodyPr/>
          <a:lstStyle/>
          <a:p>
            <a:pPr algn="ctr">
              <a:defRPr/>
            </a:pPr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Collective modes: chiral </a:t>
            </a:r>
            <a:r>
              <a:rPr lang="en-US" altLang="zh-CN" sz="2800" b="1" dirty="0" err="1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vortical</a:t>
            </a:r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wave</a:t>
            </a: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395288" y="1125538"/>
            <a:ext cx="849788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0066"/>
                </a:solidFill>
              </a:rPr>
              <a:t>The vortical analogue of chiral magnetic wave</a:t>
            </a:r>
            <a:endParaRPr lang="en-US" altLang="zh-CN" b="1">
              <a:solidFill>
                <a:schemeClr val="tx1"/>
              </a:solidFill>
            </a:endParaRP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179388" y="2852738"/>
            <a:ext cx="8713787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zh-CN" sz="1600" b="1">
              <a:solidFill>
                <a:srgbClr val="008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zh-CN" sz="1600" b="1">
              <a:solidFill>
                <a:srgbClr val="008000"/>
              </a:solidFill>
            </a:endParaRP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466725" y="3500438"/>
            <a:ext cx="849788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CN" sz="1600" b="1" dirty="0">
                <a:solidFill>
                  <a:schemeClr val="accent2"/>
                </a:solidFill>
              </a:rPr>
              <a:t> To reveal its dispersion we use continuity eq.</a:t>
            </a:r>
            <a:endParaRPr lang="en-US" altLang="zh-CN" sz="1600" b="1" dirty="0">
              <a:solidFill>
                <a:srgbClr val="0000FF"/>
              </a:solidFill>
            </a:endParaRPr>
          </a:p>
        </p:txBody>
      </p:sp>
      <p:pic>
        <p:nvPicPr>
          <p:cNvPr id="30728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933825"/>
            <a:ext cx="2663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9" name="Text Box 7"/>
          <p:cNvSpPr txBox="1">
            <a:spLocks noChangeArrowheads="1"/>
          </p:cNvSpPr>
          <p:nvPr/>
        </p:nvSpPr>
        <p:spPr bwMode="auto">
          <a:xfrm>
            <a:off x="468313" y="4437063"/>
            <a:ext cx="849788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CN" sz="1600" b="1" dirty="0">
                <a:solidFill>
                  <a:schemeClr val="accent2"/>
                </a:solidFill>
              </a:rPr>
              <a:t>Substitute CVE currents. Obtain Burgers wave equation which is linearized to normal wave equation</a:t>
            </a:r>
            <a:r>
              <a:rPr lang="en-US" altLang="zh-CN" sz="1600" b="1" dirty="0">
                <a:solidFill>
                  <a:srgbClr val="FF0000"/>
                </a:solidFill>
              </a:rPr>
              <a:t>(Homework)</a:t>
            </a:r>
          </a:p>
        </p:txBody>
      </p:sp>
      <p:pic>
        <p:nvPicPr>
          <p:cNvPr id="3073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84763"/>
            <a:ext cx="7272338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34050"/>
            <a:ext cx="11525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2" name="Text Box 7"/>
          <p:cNvSpPr txBox="1">
            <a:spLocks noChangeArrowheads="1"/>
          </p:cNvSpPr>
          <p:nvPr/>
        </p:nvSpPr>
        <p:spPr bwMode="auto">
          <a:xfrm>
            <a:off x="1619250" y="5949950"/>
            <a:ext cx="3960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rgbClr val="0000FF"/>
                </a:solidFill>
              </a:rPr>
              <a:t>~ inverse baryon susceptiblity</a:t>
            </a:r>
          </a:p>
        </p:txBody>
      </p:sp>
      <p:sp>
        <p:nvSpPr>
          <p:cNvPr id="30733" name="AutoShape 25"/>
          <p:cNvSpPr>
            <a:spLocks noChangeArrowheads="1"/>
          </p:cNvSpPr>
          <p:nvPr/>
        </p:nvSpPr>
        <p:spPr bwMode="auto">
          <a:xfrm>
            <a:off x="3995738" y="5373688"/>
            <a:ext cx="1081087" cy="215900"/>
          </a:xfrm>
          <a:prstGeom prst="rightArrow">
            <a:avLst>
              <a:gd name="adj1" fmla="val 50000"/>
              <a:gd name="adj2" fmla="val 125184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30734" name="Rectangle 26"/>
          <p:cNvSpPr>
            <a:spLocks noChangeArrowheads="1"/>
          </p:cNvSpPr>
          <p:nvPr/>
        </p:nvSpPr>
        <p:spPr bwMode="auto">
          <a:xfrm>
            <a:off x="5580063" y="5084763"/>
            <a:ext cx="1008062" cy="7207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30735" name="Text Box 7"/>
          <p:cNvSpPr txBox="1">
            <a:spLocks noChangeArrowheads="1"/>
          </p:cNvSpPr>
          <p:nvPr/>
        </p:nvSpPr>
        <p:spPr bwMode="auto">
          <a:xfrm>
            <a:off x="6084888" y="6021388"/>
            <a:ext cx="1728787" cy="3460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rgbClr val="0000FF"/>
                </a:solidFill>
              </a:rPr>
              <a:t>CVW velocity</a:t>
            </a:r>
          </a:p>
        </p:txBody>
      </p:sp>
      <p:sp>
        <p:nvSpPr>
          <p:cNvPr id="30736" name="Line 28"/>
          <p:cNvSpPr>
            <a:spLocks noChangeShapeType="1"/>
          </p:cNvSpPr>
          <p:nvPr/>
        </p:nvSpPr>
        <p:spPr bwMode="auto">
          <a:xfrm flipH="1" flipV="1">
            <a:off x="5867400" y="5805488"/>
            <a:ext cx="1444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zh-CN" altLang="en-US"/>
          </a:p>
        </p:txBody>
      </p:sp>
      <p:sp>
        <p:nvSpPr>
          <p:cNvPr id="30737" name="Text Box 14"/>
          <p:cNvSpPr txBox="1">
            <a:spLocks noChangeArrowheads="1"/>
          </p:cNvSpPr>
          <p:nvPr/>
        </p:nvSpPr>
        <p:spPr bwMode="auto">
          <a:xfrm>
            <a:off x="2048757" y="6430962"/>
            <a:ext cx="2309635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500" b="1" dirty="0" err="1">
                <a:solidFill>
                  <a:schemeClr val="tx1"/>
                </a:solidFill>
              </a:rPr>
              <a:t>arXiv</a:t>
            </a:r>
            <a:r>
              <a:rPr lang="en-US" altLang="zh-CN" sz="1500" b="1" dirty="0">
                <a:solidFill>
                  <a:schemeClr val="tx1"/>
                </a:solidFill>
              </a:rPr>
              <a:t>: 1504.03201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16333B7-0B1D-49F4-B68A-B8A35D63F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535" y="2463800"/>
            <a:ext cx="3570700" cy="8755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055FFF5-6C17-494B-8CCC-C90A2E008BB0}"/>
                  </a:ext>
                </a:extLst>
              </p:cNvPr>
              <p:cNvSpPr txBox="1"/>
              <p:nvPr/>
            </p:nvSpPr>
            <p:spPr>
              <a:xfrm>
                <a:off x="1692275" y="1527175"/>
                <a:ext cx="4895850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sz="2400" i="1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altLang="zh-CN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zh-CN" altLang="en-US" sz="2400" i="1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altLang="zh-CN" sz="2400" dirty="0"/>
                  <a:t>,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</m:oMath>
                </a14:m>
                <a:r>
                  <a:rPr lang="en-US" altLang="zh-CN" sz="2400" i="1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zh-CN" altLang="en-US" sz="2400" i="1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altLang="zh-CN" sz="2400" dirty="0"/>
                  <a:t>, </a:t>
                </a:r>
                <a:endParaRPr lang="zh-CN" altLang="en-US" sz="2400" dirty="0"/>
              </a:p>
              <a:p>
                <a:endParaRPr lang="en-US" altLang="zh-CN" sz="2400" dirty="0"/>
              </a:p>
              <a:p>
                <a:endParaRPr lang="zh-CN" altLang="en-US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055FFF5-6C17-494B-8CCC-C90A2E008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275" y="1527175"/>
                <a:ext cx="4895850" cy="1422377"/>
              </a:xfrm>
              <a:prstGeom prst="rect">
                <a:avLst/>
              </a:prstGeom>
              <a:blipFill>
                <a:blip r:embed="rId6"/>
                <a:stretch>
                  <a:fillRect r="-47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2F2FD617-4A38-434F-A17A-9C96436BC49E}"/>
              </a:ext>
            </a:extLst>
          </p:cNvPr>
          <p:cNvSpPr/>
          <p:nvPr/>
        </p:nvSpPr>
        <p:spPr>
          <a:xfrm>
            <a:off x="5656006" y="2551470"/>
            <a:ext cx="355857" cy="262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D13B8B8-C4AB-465C-B11E-F41FFAAAD292}"/>
                  </a:ext>
                </a:extLst>
              </p:cNvPr>
              <p:cNvSpPr txBox="1"/>
              <p:nvPr/>
            </p:nvSpPr>
            <p:spPr>
              <a:xfrm>
                <a:off x="5774619" y="2642598"/>
                <a:ext cx="532197" cy="384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5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𝝁𝝎</m:t>
                      </m:r>
                    </m:oMath>
                  </m:oMathPara>
                </a14:m>
                <a:endParaRPr lang="zh-CN" altLang="en-US" sz="25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D13B8B8-C4AB-465C-B11E-F41FFAAAD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619" y="2642598"/>
                <a:ext cx="532197" cy="384721"/>
              </a:xfrm>
              <a:prstGeom prst="rect">
                <a:avLst/>
              </a:prstGeom>
              <a:blipFill>
                <a:blip r:embed="rId7"/>
                <a:stretch>
                  <a:fillRect l="-13636" r="-7955" b="-218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4766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8650" y="365126"/>
            <a:ext cx="7886700" cy="869949"/>
          </a:xfrm>
        </p:spPr>
        <p:txBody>
          <a:bodyPr/>
          <a:lstStyle/>
          <a:p>
            <a:pPr algn="ctr">
              <a:defRPr/>
            </a:pPr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Collective modes: chiral electric wave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3EA1CF-AC1F-4E70-8DD2-2357F4639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68" y="1156520"/>
            <a:ext cx="8530064" cy="5531617"/>
          </a:xfrm>
          <a:prstGeom prst="rect">
            <a:avLst/>
          </a:prstGeom>
        </p:spPr>
      </p:pic>
      <p:sp>
        <p:nvSpPr>
          <p:cNvPr id="19" name="灯片编号占位符 5"/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E0A69F7E-7C9C-4140-8033-B9FA1449A2A7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42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069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Table of anomalous chiral transports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F89C9C17-2436-485A-AD4F-7319A321D3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4646964"/>
                  </p:ext>
                </p:extLst>
              </p:nvPr>
            </p:nvGraphicFramePr>
            <p:xfrm>
              <a:off x="766284" y="1318337"/>
              <a:ext cx="7537055" cy="36962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834">
                      <a:extLst>
                        <a:ext uri="{9D8B030D-6E8A-4147-A177-3AD203B41FA5}">
                          <a16:colId xmlns:a16="http://schemas.microsoft.com/office/drawing/2014/main" val="1309174563"/>
                        </a:ext>
                      </a:extLst>
                    </a:gridCol>
                    <a:gridCol w="2012938">
                      <a:extLst>
                        <a:ext uri="{9D8B030D-6E8A-4147-A177-3AD203B41FA5}">
                          <a16:colId xmlns:a16="http://schemas.microsoft.com/office/drawing/2014/main" val="3262332462"/>
                        </a:ext>
                      </a:extLst>
                    </a:gridCol>
                    <a:gridCol w="2406937">
                      <a:extLst>
                        <a:ext uri="{9D8B030D-6E8A-4147-A177-3AD203B41FA5}">
                          <a16:colId xmlns:a16="http://schemas.microsoft.com/office/drawing/2014/main" val="3867652119"/>
                        </a:ext>
                      </a:extLst>
                    </a:gridCol>
                    <a:gridCol w="2324346">
                      <a:extLst>
                        <a:ext uri="{9D8B030D-6E8A-4147-A177-3AD203B41FA5}">
                          <a16:colId xmlns:a16="http://schemas.microsoft.com/office/drawing/2014/main" val="277714720"/>
                        </a:ext>
                      </a:extLst>
                    </a:gridCol>
                  </a:tblGrid>
                  <a:tr h="465805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09306501"/>
                      </a:ext>
                    </a:extLst>
                  </a:tr>
                  <a:tr h="613746"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sz="220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b>
                                    <m: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sz="2200" b="1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2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lang="en-US" altLang="zh-CN" sz="2200" b="0" dirty="0"/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Ohm’s law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p>
                                      <m:sSupPr>
                                        <m:ctrlP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2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b="0" dirty="0"/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Chiral magnetic effect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2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2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b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Vector chiral </a:t>
                          </a:r>
                          <a:r>
                            <a:rPr lang="en-US" altLang="zh-CN" sz="1600" dirty="0" err="1">
                              <a:solidFill>
                                <a:srgbClr val="FF0000"/>
                              </a:solidFill>
                            </a:rPr>
                            <a:t>vortical</a:t>
                          </a: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 effect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1650559"/>
                      </a:ext>
                    </a:extLst>
                  </a:tr>
                  <a:tr h="928283"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sz="220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200" b="1" i="1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b>
                                    <m: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200" i="1" smtClean="0">
                                    <a:latin typeface="Cambria Math" panose="02040503050406030204" pitchFamily="18" charset="0"/>
                                  </a:rPr>
                                  <m:t>∝</m:t>
                                </m:r>
                                <m:f>
                                  <m:fPr>
                                    <m:ctrlP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p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zh-CN" altLang="en-US" sz="22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lang="en-US" altLang="zh-CN" sz="2200" b="0" dirty="0"/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Chiral electric separation effect 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p>
                                      <m:sSupPr>
                                        <m:ctrlP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2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2200" b="0" dirty="0"/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Chiral separation effect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200" b="0" i="1" dirty="0"/>
                            <a:t>e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2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altLang="zh-C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CN" sz="22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sub>
                                    <m:sup>
                                      <m: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zh-CN" alt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  <m:sup>
                                      <m: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altLang="zh-CN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sz="2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altLang="zh-CN" sz="2200" b="0" dirty="0"/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Axial chiral </a:t>
                          </a:r>
                          <a:r>
                            <a:rPr lang="en-US" altLang="zh-CN" sz="1600" dirty="0" err="1">
                              <a:solidFill>
                                <a:srgbClr val="FF0000"/>
                              </a:solidFill>
                            </a:rPr>
                            <a:t>vortical</a:t>
                          </a: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 effect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5001110"/>
                      </a:ext>
                    </a:extLst>
                  </a:tr>
                  <a:tr h="928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Wave</a:t>
                          </a:r>
                        </a:p>
                        <a:p>
                          <a:pPr algn="ctr"/>
                          <a:r>
                            <a:rPr lang="en-US" altLang="zh-CN" sz="2000" dirty="0"/>
                            <a:t>mode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en-US" altLang="zh-CN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ad>
                                  <m:radPr>
                                    <m:degHide m:val="on"/>
                                    <m:ctrlPr>
                                      <a:rPr lang="en-US" altLang="zh-CN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altLang="zh-CN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altLang="zh-CN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𝜒</m:t>
                                        </m:r>
                                      </m:e>
                                      <m:sub>
                                        <m:r>
                                          <a:rPr lang="en-US" altLang="zh-CN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altLang="zh-CN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altLang="zh-CN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</m:e>
                                </m:rad>
                                <m:r>
                                  <a:rPr lang="en-US" altLang="zh-CN" sz="12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𝐤</m:t>
                                </m:r>
                                <m:r>
                                  <a:rPr lang="en-US" altLang="zh-CN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altLang="zh-CN" sz="1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𝑬</m:t>
                                </m:r>
                              </m:oMath>
                            </m:oMathPara>
                          </a14:m>
                          <a:endParaRPr lang="en-US" altLang="zh-CN" sz="1200" b="1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Chiral electric wave 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2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ad>
                                  <m:radPr>
                                    <m:degHide m:val="on"/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altLang="zh-CN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altLang="zh-CN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altLang="zh-CN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en-US" altLang="zh-CN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</m:e>
                                </m:rad>
                                <m:r>
                                  <a:rPr lang="en-US" altLang="zh-CN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𝐤</m:t>
                                </m:r>
                                <m:r>
                                  <a:rPr lang="en-US" altLang="zh-CN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altLang="zh-CN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𝑩</m:t>
                                </m:r>
                              </m:oMath>
                            </m:oMathPara>
                          </a14:m>
                          <a:endParaRPr lang="en-US" altLang="zh-CN" sz="1600" b="1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Chiral magnetic wave 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  <m:sub>
                                        <m:r>
                                          <a:rPr lang="en-US" altLang="zh-CN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p>
                                      <m:sSupPr>
                                        <m:ctrlPr>
                                          <a:rPr lang="en-US" altLang="zh-CN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zh-CN" alt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altLang="zh-CN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𝜒</m:t>
                                        </m:r>
                                      </m:e>
                                      <m:sub>
                                        <m:r>
                                          <a:rPr lang="zh-CN" altLang="en-US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altLang="zh-CN" sz="1600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𝐤</m:t>
                                </m:r>
                                <m:r>
                                  <a:rPr lang="en-US" altLang="zh-CN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zh-CN" alt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oMath>
                            </m:oMathPara>
                          </a14:m>
                          <a:endParaRPr lang="en-US" altLang="zh-CN" sz="1600" b="1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Chiral </a:t>
                          </a:r>
                          <a:r>
                            <a:rPr lang="en-US" altLang="zh-CN" sz="1600" dirty="0" err="1">
                              <a:solidFill>
                                <a:srgbClr val="FF0000"/>
                              </a:solidFill>
                            </a:rPr>
                            <a:t>vortical</a:t>
                          </a: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 wave 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F89C9C17-2436-485A-AD4F-7319A321D3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4646964"/>
                  </p:ext>
                </p:extLst>
              </p:nvPr>
            </p:nvGraphicFramePr>
            <p:xfrm>
              <a:off x="766284" y="1318337"/>
              <a:ext cx="7537055" cy="36962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92834">
                      <a:extLst>
                        <a:ext uri="{9D8B030D-6E8A-4147-A177-3AD203B41FA5}">
                          <a16:colId xmlns:a16="http://schemas.microsoft.com/office/drawing/2014/main" val="1309174563"/>
                        </a:ext>
                      </a:extLst>
                    </a:gridCol>
                    <a:gridCol w="2012938">
                      <a:extLst>
                        <a:ext uri="{9D8B030D-6E8A-4147-A177-3AD203B41FA5}">
                          <a16:colId xmlns:a16="http://schemas.microsoft.com/office/drawing/2014/main" val="3262332462"/>
                        </a:ext>
                      </a:extLst>
                    </a:gridCol>
                    <a:gridCol w="2406937">
                      <a:extLst>
                        <a:ext uri="{9D8B030D-6E8A-4147-A177-3AD203B41FA5}">
                          <a16:colId xmlns:a16="http://schemas.microsoft.com/office/drawing/2014/main" val="3867652119"/>
                        </a:ext>
                      </a:extLst>
                    </a:gridCol>
                    <a:gridCol w="2324346">
                      <a:extLst>
                        <a:ext uri="{9D8B030D-6E8A-4147-A177-3AD203B41FA5}">
                          <a16:colId xmlns:a16="http://schemas.microsoft.com/office/drawing/2014/main" val="277714720"/>
                        </a:ext>
                      </a:extLst>
                    </a:gridCol>
                  </a:tblGrid>
                  <a:tr h="465805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39577" t="-1316" r="-235952" b="-7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16962" t="-1316" r="-97722" b="-70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24346" t="-1316" r="-1047" b="-7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09306501"/>
                      </a:ext>
                    </a:extLst>
                  </a:tr>
                  <a:tr h="115328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9" t="-40526" r="-855385" b="-18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39577" t="-40526" r="-235952" b="-18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16962" t="-40526" r="-97722" b="-18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24346" t="-40526" r="-1047" b="-1805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650559"/>
                      </a:ext>
                    </a:extLst>
                  </a:tr>
                  <a:tr h="114884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9" t="-141270" r="-855385" b="-8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39577" t="-141270" r="-235952" b="-8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16962" t="-141270" r="-97722" b="-814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24346" t="-141270" r="-1047" b="-814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5001110"/>
                      </a:ext>
                    </a:extLst>
                  </a:tr>
                  <a:tr h="928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Wave</a:t>
                          </a:r>
                        </a:p>
                        <a:p>
                          <a:pPr algn="ctr"/>
                          <a:r>
                            <a:rPr lang="en-US" altLang="zh-CN" sz="2000" dirty="0"/>
                            <a:t>mode</a:t>
                          </a:r>
                          <a:endParaRPr lang="zh-CN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39577" t="-300000" r="-235952" b="-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16962" t="-300000" r="-97722" b="-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224346" t="-300000" r="-1047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 Box 14">
            <a:extLst>
              <a:ext uri="{FF2B5EF4-FFF2-40B4-BE49-F238E27FC236}">
                <a16:creationId xmlns:a16="http://schemas.microsoft.com/office/drawing/2014/main" id="{7DE52511-D1A5-4226-9F0F-D0FD8E938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84" y="5253795"/>
            <a:ext cx="604275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200" b="1" dirty="0">
                <a:solidFill>
                  <a:schemeClr val="tx1"/>
                </a:solidFill>
              </a:rPr>
              <a:t>Reviews: </a:t>
            </a:r>
            <a:r>
              <a:rPr lang="en-US" altLang="zh-CN" sz="1200" b="1" dirty="0" err="1">
                <a:solidFill>
                  <a:schemeClr val="tx1"/>
                </a:solidFill>
              </a:rPr>
              <a:t>Kharzeev</a:t>
            </a:r>
            <a:r>
              <a:rPr lang="en-US" altLang="zh-CN" sz="1200" b="1" dirty="0">
                <a:solidFill>
                  <a:schemeClr val="tx1"/>
                </a:solidFill>
              </a:rPr>
              <a:t>, arXiv:1312.3348;</a:t>
            </a:r>
          </a:p>
          <a:p>
            <a:pPr>
              <a:spcBef>
                <a:spcPct val="50000"/>
              </a:spcBef>
            </a:pPr>
            <a:r>
              <a:rPr lang="en-US" altLang="zh-CN" sz="1200" b="1" dirty="0">
                <a:solidFill>
                  <a:schemeClr val="tx1"/>
                </a:solidFill>
              </a:rPr>
              <a:t>XGH, arXiv:1509.04073; </a:t>
            </a:r>
          </a:p>
          <a:p>
            <a:pPr>
              <a:spcBef>
                <a:spcPct val="50000"/>
              </a:spcBef>
            </a:pPr>
            <a:r>
              <a:rPr lang="en-US" altLang="zh-CN" sz="1200" b="1" dirty="0" err="1">
                <a:solidFill>
                  <a:schemeClr val="tx1"/>
                </a:solidFill>
              </a:rPr>
              <a:t>Kharzeev</a:t>
            </a:r>
            <a:r>
              <a:rPr lang="en-US" altLang="zh-CN" sz="1200" b="1" dirty="0">
                <a:solidFill>
                  <a:schemeClr val="tx1"/>
                </a:solidFill>
              </a:rPr>
              <a:t>-Liao-Voloshin-Wang, arXiv:1511.04050 ;   </a:t>
            </a:r>
          </a:p>
          <a:p>
            <a:pPr>
              <a:spcBef>
                <a:spcPct val="50000"/>
              </a:spcBef>
            </a:pPr>
            <a:r>
              <a:rPr lang="en-US" altLang="zh-CN" sz="1200" b="1" dirty="0">
                <a:solidFill>
                  <a:schemeClr val="tx1"/>
                </a:solidFill>
              </a:rPr>
              <a:t>Liu-XGH, arXiv:2003.12482;</a:t>
            </a:r>
          </a:p>
          <a:p>
            <a:pPr>
              <a:spcBef>
                <a:spcPct val="50000"/>
              </a:spcBef>
            </a:pPr>
            <a:r>
              <a:rPr lang="en-US" altLang="zh-CN" sz="1200" b="1" dirty="0">
                <a:solidFill>
                  <a:schemeClr val="tx1"/>
                </a:solidFill>
              </a:rPr>
              <a:t>… …</a:t>
            </a: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A719156B-64E6-4013-8877-718306594B20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C92FB685-5458-4A51-AC0A-0D5098713522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43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3277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6" y="2817096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to detect CME, CMW, </a:t>
            </a:r>
            <a:r>
              <a:rPr lang="en-US" altLang="zh-CN" sz="2800" b="1" dirty="0" err="1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5089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3">
            <a:extLst>
              <a:ext uri="{FF2B5EF4-FFF2-40B4-BE49-F238E27FC236}">
                <a16:creationId xmlns:a16="http://schemas.microsoft.com/office/drawing/2014/main" id="{EF60809A-5DFC-46AD-95BF-9BF0D0A1C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67" y="3165697"/>
            <a:ext cx="41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96" y="288345"/>
            <a:ext cx="8529373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Anomalous transports in HICs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1EB22EEE-EE4F-4CCA-914D-385776835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4671" y="1284287"/>
            <a:ext cx="32400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</a:rPr>
              <a:t>QCD triangle anomaly</a:t>
            </a:r>
          </a:p>
        </p:txBody>
      </p:sp>
      <p:pic>
        <p:nvPicPr>
          <p:cNvPr id="26" name="图片 6">
            <a:extLst>
              <a:ext uri="{FF2B5EF4-FFF2-40B4-BE49-F238E27FC236}">
                <a16:creationId xmlns:a16="http://schemas.microsoft.com/office/drawing/2014/main" id="{EC1337B2-C4F7-4D64-B949-3F9A97B06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078163"/>
            <a:ext cx="41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23">
            <a:extLst>
              <a:ext uri="{FF2B5EF4-FFF2-40B4-BE49-F238E27FC236}">
                <a16:creationId xmlns:a16="http://schemas.microsoft.com/office/drawing/2014/main" id="{17955E84-6EC2-4DC3-B11B-19C5D0BF7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81" y="1641735"/>
            <a:ext cx="41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8">
            <a:extLst>
              <a:ext uri="{FF2B5EF4-FFF2-40B4-BE49-F238E27FC236}">
                <a16:creationId xmlns:a16="http://schemas.microsoft.com/office/drawing/2014/main" id="{F7ED6DDD-93A6-440A-96A9-E1329038D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29" y="2125222"/>
            <a:ext cx="279876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9">
            <a:extLst>
              <a:ext uri="{FF2B5EF4-FFF2-40B4-BE49-F238E27FC236}">
                <a16:creationId xmlns:a16="http://schemas.microsoft.com/office/drawing/2014/main" id="{3A67C595-5A09-4668-9DE7-E50857A8D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13" y="3125039"/>
            <a:ext cx="1521096" cy="114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91CE2C1-1833-4497-A2A9-931482B91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82" y="1205479"/>
            <a:ext cx="1549555" cy="8625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7B6BAFE-9CCD-47CD-8363-E201B308BB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5"/>
          <a:stretch/>
        </p:blipFill>
        <p:spPr>
          <a:xfrm>
            <a:off x="909300" y="2433988"/>
            <a:ext cx="2843577" cy="18333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0531D94-6662-484A-BEBA-3A97087DAA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03"/>
          <a:stretch/>
        </p:blipFill>
        <p:spPr>
          <a:xfrm>
            <a:off x="3421626" y="1636759"/>
            <a:ext cx="2801704" cy="1831929"/>
          </a:xfrm>
          <a:prstGeom prst="rect">
            <a:avLst/>
          </a:prstGeom>
        </p:spPr>
      </p:pic>
      <p:sp>
        <p:nvSpPr>
          <p:cNvPr id="29" name="椭圆 28">
            <a:extLst>
              <a:ext uri="{FF2B5EF4-FFF2-40B4-BE49-F238E27FC236}">
                <a16:creationId xmlns:a16="http://schemas.microsoft.com/office/drawing/2014/main" id="{107918BA-795E-4022-B8CC-B5D411093261}"/>
              </a:ext>
            </a:extLst>
          </p:cNvPr>
          <p:cNvSpPr/>
          <p:nvPr/>
        </p:nvSpPr>
        <p:spPr bwMode="auto">
          <a:xfrm>
            <a:off x="6072188" y="1561087"/>
            <a:ext cx="720725" cy="2052637"/>
          </a:xfrm>
          <a:prstGeom prst="ellipse">
            <a:avLst/>
          </a:prstGeom>
          <a:solidFill>
            <a:srgbClr val="CC0000">
              <a:lumMod val="40000"/>
              <a:lumOff val="60000"/>
              <a:alpha val="3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48C4A6-7F47-4101-ADFA-E66A9B8758F2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3200986" y="2338100"/>
            <a:ext cx="416290" cy="419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1DD4450-0BB3-4CB1-B38F-819BF52001A6}"/>
                  </a:ext>
                </a:extLst>
              </p:cNvPr>
              <p:cNvSpPr txBox="1"/>
              <p:nvPr/>
            </p:nvSpPr>
            <p:spPr>
              <a:xfrm>
                <a:off x="3233265" y="2618176"/>
                <a:ext cx="46948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1DD4450-0BB3-4CB1-B38F-819BF5200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265" y="2618176"/>
                <a:ext cx="469487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 Box 7">
            <a:extLst>
              <a:ext uri="{FF2B5EF4-FFF2-40B4-BE49-F238E27FC236}">
                <a16:creationId xmlns:a16="http://schemas.microsoft.com/office/drawing/2014/main" id="{1DF9B79B-67A5-4C1E-A8A8-D033887E2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558" y="4392335"/>
            <a:ext cx="32416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</a:rPr>
              <a:t>QED triangle anomaly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CEDE956-E60D-4745-BB22-7CB70A19F5A6}"/>
                  </a:ext>
                </a:extLst>
              </p:cNvPr>
              <p:cNvSpPr txBox="1"/>
              <p:nvPr/>
            </p:nvSpPr>
            <p:spPr>
              <a:xfrm>
                <a:off x="3769124" y="3891455"/>
                <a:ext cx="42678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CCEDE956-E60D-4745-BB22-7CB70A19F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124" y="3891455"/>
                <a:ext cx="426784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Box 7">
            <a:extLst>
              <a:ext uri="{FF2B5EF4-FFF2-40B4-BE49-F238E27FC236}">
                <a16:creationId xmlns:a16="http://schemas.microsoft.com/office/drawing/2014/main" id="{665661AB-9A60-48FF-AC64-709218A8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478" y="3950829"/>
            <a:ext cx="1519328" cy="37151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kern="0" dirty="0">
                <a:solidFill>
                  <a:srgbClr val="FF0000"/>
                </a:solidFill>
              </a:rPr>
              <a:t>CME/CVE</a:t>
            </a:r>
            <a:endParaRPr kumimoji="0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9" name="右箭头 14">
            <a:extLst>
              <a:ext uri="{FF2B5EF4-FFF2-40B4-BE49-F238E27FC236}">
                <a16:creationId xmlns:a16="http://schemas.microsoft.com/office/drawing/2014/main" id="{323F1123-3D42-499A-831A-0A677FAA9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470" y="4009413"/>
            <a:ext cx="467465" cy="265183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2835A7AA-CAB8-457F-B3B9-3169868E9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404" y="5157439"/>
            <a:ext cx="1951709" cy="1017844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b="1" kern="0" dirty="0">
                <a:solidFill>
                  <a:srgbClr val="FF0000"/>
                </a:solidFill>
              </a:rPr>
              <a:t>Initial state topological fluctuations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箭头: 上 7">
            <a:extLst>
              <a:ext uri="{FF2B5EF4-FFF2-40B4-BE49-F238E27FC236}">
                <a16:creationId xmlns:a16="http://schemas.microsoft.com/office/drawing/2014/main" id="{F3841162-CCB3-4319-BE6C-8CA466475DD6}"/>
              </a:ext>
            </a:extLst>
          </p:cNvPr>
          <p:cNvSpPr/>
          <p:nvPr/>
        </p:nvSpPr>
        <p:spPr>
          <a:xfrm>
            <a:off x="7798835" y="4532188"/>
            <a:ext cx="272845" cy="452849"/>
          </a:xfrm>
          <a:prstGeom prst="up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箭头: 上 41">
            <a:extLst>
              <a:ext uri="{FF2B5EF4-FFF2-40B4-BE49-F238E27FC236}">
                <a16:creationId xmlns:a16="http://schemas.microsoft.com/office/drawing/2014/main" id="{6EC9916C-4416-48B3-B371-53C01166FFD0}"/>
              </a:ext>
            </a:extLst>
          </p:cNvPr>
          <p:cNvSpPr/>
          <p:nvPr/>
        </p:nvSpPr>
        <p:spPr>
          <a:xfrm rot="10800000">
            <a:off x="5082262" y="4451074"/>
            <a:ext cx="272845" cy="452849"/>
          </a:xfrm>
          <a:prstGeom prst="up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1">
            <a:extLst>
              <a:ext uri="{FF2B5EF4-FFF2-40B4-BE49-F238E27FC236}">
                <a16:creationId xmlns:a16="http://schemas.microsoft.com/office/drawing/2014/main" id="{971F7392-F08D-4068-B50D-0839A036DB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70" y="4961760"/>
            <a:ext cx="2002860" cy="182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灯片编号占位符 5">
            <a:extLst>
              <a:ext uri="{FF2B5EF4-FFF2-40B4-BE49-F238E27FC236}">
                <a16:creationId xmlns:a16="http://schemas.microsoft.com/office/drawing/2014/main" id="{766E6B6C-3EA1-459A-9585-1E324F958ABB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45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8ECECFB-1994-4E4C-8EAC-55CA3068D263}"/>
              </a:ext>
            </a:extLst>
          </p:cNvPr>
          <p:cNvGrpSpPr/>
          <p:nvPr/>
        </p:nvGrpSpPr>
        <p:grpSpPr>
          <a:xfrm>
            <a:off x="42552" y="3448050"/>
            <a:ext cx="1622300" cy="1302856"/>
            <a:chOff x="880866" y="1166932"/>
            <a:chExt cx="2442506" cy="2203867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7DE97622-4AAC-4589-B032-E286C010B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0866" y="1616951"/>
              <a:ext cx="2442506" cy="1753848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1D046EDC-1E88-4D3B-9117-161B96CE0AD7}"/>
                </a:ext>
              </a:extLst>
            </p:cNvPr>
            <p:cNvSpPr txBox="1"/>
            <p:nvPr/>
          </p:nvSpPr>
          <p:spPr>
            <a:xfrm>
              <a:off x="1720901" y="1166932"/>
              <a:ext cx="1066237" cy="633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/>
                <a:t>B,</a:t>
              </a:r>
              <a:r>
                <a:rPr lang="el-GR" altLang="zh-CN" sz="1350" dirty="0"/>
                <a:t>ω</a:t>
              </a:r>
              <a:endParaRPr lang="zh-CN" altLang="en-US" sz="1350" dirty="0"/>
            </a:p>
          </p:txBody>
        </p:sp>
      </p:grpSp>
      <p:pic>
        <p:nvPicPr>
          <p:cNvPr id="45" name="图片 4">
            <a:extLst>
              <a:ext uri="{FF2B5EF4-FFF2-40B4-BE49-F238E27FC236}">
                <a16:creationId xmlns:a16="http://schemas.microsoft.com/office/drawing/2014/main" id="{326C9A94-0707-4ABB-89A7-0298847666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2" y="5157439"/>
            <a:ext cx="1560659" cy="104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右箭头 14">
            <a:extLst>
              <a:ext uri="{FF2B5EF4-FFF2-40B4-BE49-F238E27FC236}">
                <a16:creationId xmlns:a16="http://schemas.microsoft.com/office/drawing/2014/main" id="{3D98896F-9357-4F80-9131-3E382ABEEA4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482766" y="5766107"/>
            <a:ext cx="778084" cy="22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8A1F7"/>
          </a:solidFill>
          <a:ln w="9525" algn="ctr">
            <a:noFill/>
            <a:round/>
            <a:headEnd/>
            <a:tailEnd/>
          </a:ln>
          <a:effectLst/>
        </p:spPr>
        <p:txBody>
          <a:bodyPr lIns="67500" tIns="35100" rIns="67500" bIns="35100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500" kern="0"/>
          </a:p>
        </p:txBody>
      </p:sp>
      <p:pic>
        <p:nvPicPr>
          <p:cNvPr id="47" name="图片 11">
            <a:extLst>
              <a:ext uri="{FF2B5EF4-FFF2-40B4-BE49-F238E27FC236}">
                <a16:creationId xmlns:a16="http://schemas.microsoft.com/office/drawing/2014/main" id="{2C0D1965-B191-4065-9639-10D1E9457A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11" y="5157439"/>
            <a:ext cx="1645267" cy="118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E36848F-206B-4944-90F3-0D241EEFBD05}"/>
              </a:ext>
            </a:extLst>
          </p:cNvPr>
          <p:cNvSpPr/>
          <p:nvPr/>
        </p:nvSpPr>
        <p:spPr>
          <a:xfrm>
            <a:off x="6145763" y="827314"/>
            <a:ext cx="2955685" cy="5517610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C000"/>
              </a:solidFill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7B77F82-9D06-473A-BEE6-3021BF09EE7D}"/>
              </a:ext>
            </a:extLst>
          </p:cNvPr>
          <p:cNvSpPr/>
          <p:nvPr/>
        </p:nvSpPr>
        <p:spPr>
          <a:xfrm>
            <a:off x="68967" y="832637"/>
            <a:ext cx="6076796" cy="4071287"/>
          </a:xfrm>
          <a:prstGeom prst="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41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 test of CME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41C-C2F8-4D78-9457-3A294C11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92851"/>
            <a:ext cx="7886700" cy="5475373"/>
          </a:xfrm>
        </p:spPr>
        <p:txBody>
          <a:bodyPr/>
          <a:lstStyle/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8C68D735-7E67-4205-9EDB-20F829EC49DA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46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73B8245F-8837-4DF3-8E2A-97647C586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7993062" cy="40229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 dirty="0">
                <a:solidFill>
                  <a:srgbClr val="0000FF"/>
                </a:solidFill>
              </a:rPr>
              <a:t>Event-by-event charge separation </a:t>
            </a:r>
            <a:r>
              <a:rPr lang="en-US" altLang="zh-CN" b="1" dirty="0" err="1">
                <a:solidFill>
                  <a:srgbClr val="0000FF"/>
                </a:solidFill>
              </a:rPr>
              <a:t>wrt</a:t>
            </a:r>
            <a:r>
              <a:rPr lang="en-US" altLang="zh-CN" b="1" dirty="0">
                <a:solidFill>
                  <a:srgbClr val="0000FF"/>
                </a:solidFill>
              </a:rPr>
              <a:t>. reaction plane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D52719-5549-4174-B33B-2FEED4CA9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48" y="1612670"/>
            <a:ext cx="7809541" cy="4983834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4617CB0A-DD6B-4F23-8A9A-5D33747F6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18" y="1764462"/>
            <a:ext cx="3536754" cy="248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405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 test of CME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41C-C2F8-4D78-9457-3A294C11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92851"/>
            <a:ext cx="7886700" cy="5475373"/>
          </a:xfrm>
        </p:spPr>
        <p:txBody>
          <a:bodyPr/>
          <a:lstStyle/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412F647E-215D-4599-BE1E-7F61D39D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BEB81-F17A-4E37-82C1-D69FCCBB597E}" type="slidenum">
              <a:rPr lang="zh-CN" altLang="en-US" smtClean="0"/>
              <a:t>47</a:t>
            </a:fld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8C68D735-7E67-4205-9EDB-20F829EC49DA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47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73B8245F-8837-4DF3-8E2A-97647C586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7993062" cy="40229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 dirty="0">
                <a:solidFill>
                  <a:srgbClr val="0000FF"/>
                </a:solidFill>
              </a:rPr>
              <a:t>Event-by-event charge separation </a:t>
            </a:r>
            <a:r>
              <a:rPr lang="en-US" altLang="zh-CN" b="1" dirty="0" err="1">
                <a:solidFill>
                  <a:srgbClr val="0000FF"/>
                </a:solidFill>
              </a:rPr>
              <a:t>wrt</a:t>
            </a:r>
            <a:r>
              <a:rPr lang="en-US" altLang="zh-CN" b="1" dirty="0">
                <a:solidFill>
                  <a:srgbClr val="0000FF"/>
                </a:solidFill>
              </a:rPr>
              <a:t>. reaction plane</a:t>
            </a: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4617CB0A-DD6B-4F23-8A9A-5D33747F6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98094"/>
            <a:ext cx="2724888" cy="248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04F6BA24-F41F-46D5-A7BE-EFBAB4CC8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07" y="1698094"/>
            <a:ext cx="2700461" cy="228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249F69F4-3675-4BF8-AA83-42726A5FD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343" y="2138675"/>
            <a:ext cx="2079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 dirty="0">
                <a:solidFill>
                  <a:schemeClr val="tx1"/>
                </a:solidFill>
              </a:rPr>
              <a:t>STAR 2010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11A83DF-BC9D-44E7-AF32-178AB9535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3" y="4445520"/>
            <a:ext cx="3248869" cy="2396084"/>
          </a:xfrm>
          <a:prstGeom prst="rect">
            <a:avLst/>
          </a:prstGeom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id="{D82D6CBF-61A9-4CC1-9DF5-17EC2641A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380" y="4290739"/>
            <a:ext cx="2079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 dirty="0">
                <a:solidFill>
                  <a:schemeClr val="tx1"/>
                </a:solidFill>
              </a:rPr>
              <a:t>ALICE 2013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D686853-2A48-4F66-A098-3D3934AD0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392" y="4515534"/>
            <a:ext cx="4750576" cy="2311821"/>
          </a:xfrm>
          <a:prstGeom prst="rect">
            <a:avLst/>
          </a:prstGeom>
        </p:spPr>
      </p:pic>
      <p:sp>
        <p:nvSpPr>
          <p:cNvPr id="23" name="Text Box 7">
            <a:extLst>
              <a:ext uri="{FF2B5EF4-FFF2-40B4-BE49-F238E27FC236}">
                <a16:creationId xmlns:a16="http://schemas.microsoft.com/office/drawing/2014/main" id="{CCD6A013-425A-464C-BA7D-95FFE074E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0163" y="4205972"/>
            <a:ext cx="129031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 dirty="0">
                <a:solidFill>
                  <a:schemeClr val="tx1"/>
                </a:solidFill>
              </a:rPr>
              <a:t>STAR 2014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5A753FD5-7C57-42AA-98FB-E25BDBF22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343" y="3083066"/>
            <a:ext cx="2558982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FF0000"/>
                </a:solidFill>
              </a:rPr>
              <a:t>For more details: </a:t>
            </a:r>
            <a:br>
              <a:rPr lang="en-US" altLang="zh-CN" sz="1800" b="1" dirty="0">
                <a:solidFill>
                  <a:srgbClr val="FF0000"/>
                </a:solidFill>
              </a:rPr>
            </a:br>
            <a:r>
              <a:rPr lang="en-US" altLang="zh-CN" sz="1800" b="1" dirty="0">
                <a:solidFill>
                  <a:srgbClr val="FF0000"/>
                </a:solidFill>
              </a:rPr>
              <a:t>lecture by </a:t>
            </a:r>
            <a:r>
              <a:rPr lang="en-US" altLang="zh-CN" sz="1800" b="1" dirty="0" err="1">
                <a:solidFill>
                  <a:srgbClr val="FF0000"/>
                </a:solidFill>
              </a:rPr>
              <a:t>Qiye</a:t>
            </a:r>
            <a:r>
              <a:rPr lang="en-US" altLang="zh-CN" sz="1800" b="1" dirty="0">
                <a:solidFill>
                  <a:srgbClr val="FF0000"/>
                </a:solidFill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</a:rPr>
              <a:t>Shou</a:t>
            </a:r>
            <a:endParaRPr lang="en-US" altLang="zh-CN" sz="1800" b="1" dirty="0">
              <a:solidFill>
                <a:srgbClr val="FF0000"/>
              </a:solidFill>
            </a:endParaRPr>
          </a:p>
        </p:txBody>
      </p:sp>
      <p:sp>
        <p:nvSpPr>
          <p:cNvPr id="16" name="灯片编号占位符 5">
            <a:extLst>
              <a:ext uri="{FF2B5EF4-FFF2-40B4-BE49-F238E27FC236}">
                <a16:creationId xmlns:a16="http://schemas.microsoft.com/office/drawing/2014/main" id="{DFFCFCC8-CE53-40F2-AEBA-E4BEF1B0A9A6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50702"/>
            <a:ext cx="1117600" cy="23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47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8983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Back-ground contributions to CME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85EB741-9AC1-4482-894A-1E0B9640C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7993062" cy="40229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 dirty="0">
                <a:solidFill>
                  <a:srgbClr val="0000FF"/>
                </a:solidFill>
              </a:rPr>
              <a:t>Back-ground contributions to gamma correlator</a:t>
            </a: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B2788FCE-128C-49D2-9064-76D8F369A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50" y="1574949"/>
            <a:ext cx="857033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b="1" dirty="0">
                <a:solidFill>
                  <a:srgbClr val="008000"/>
                </a:solidFill>
              </a:rPr>
              <a:t>Transverse momentum conservation</a:t>
            </a:r>
            <a:r>
              <a:rPr lang="en-US" altLang="zh-CN" sz="1400" b="1" dirty="0">
                <a:solidFill>
                  <a:schemeClr val="tx1"/>
                </a:solidFill>
              </a:rPr>
              <a:t>(Pratt 2010; Liao, </a:t>
            </a:r>
            <a:r>
              <a:rPr lang="en-US" altLang="zh-CN" sz="1400" b="1" dirty="0" err="1">
                <a:solidFill>
                  <a:schemeClr val="tx1"/>
                </a:solidFill>
              </a:rPr>
              <a:t>Bzdak,Koch</a:t>
            </a:r>
            <a:r>
              <a:rPr lang="en-US" altLang="zh-CN" sz="1400" b="1" dirty="0">
                <a:solidFill>
                  <a:schemeClr val="tx1"/>
                </a:solidFill>
              </a:rPr>
              <a:t> 2011):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E2586AB1-83D2-495E-85D2-F1631E22A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1976799"/>
            <a:ext cx="4732739" cy="1679154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F74FC4A4-1BBE-41B1-974A-835A780A9B36}"/>
              </a:ext>
            </a:extLst>
          </p:cNvPr>
          <p:cNvGrpSpPr/>
          <p:nvPr/>
        </p:nvGrpSpPr>
        <p:grpSpPr>
          <a:xfrm>
            <a:off x="5617568" y="2216211"/>
            <a:ext cx="2880320" cy="1200329"/>
            <a:chOff x="5940128" y="2371883"/>
            <a:chExt cx="2880320" cy="1200329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04DECF3-F9FF-4E8C-BE32-9DABC602BB02}"/>
                </a:ext>
              </a:extLst>
            </p:cNvPr>
            <p:cNvSpPr txBox="1"/>
            <p:nvPr/>
          </p:nvSpPr>
          <p:spPr>
            <a:xfrm>
              <a:off x="5940128" y="2371883"/>
              <a:ext cx="28803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1800" b="1" dirty="0"/>
                <a:t>Charge blind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1800" b="1" dirty="0"/>
                <a:t>And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1800" b="1" dirty="0"/>
                <a:t>Can be subtracted in</a:t>
              </a:r>
              <a:endParaRPr lang="zh-CN" altLang="en-US" sz="1800" b="1" dirty="0"/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D34ED05F-97A8-4BC5-B7A9-02227CAF9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4720" y="2694650"/>
              <a:ext cx="1204135" cy="296666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8622EACB-6C2B-4731-9E42-C316C0CD9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8083" y="3220079"/>
              <a:ext cx="1779805" cy="288703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4A69914-1AD4-4DB0-ACC3-53667305A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98" y="4070142"/>
            <a:ext cx="6715831" cy="196183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DCEB375-A972-4ED6-9A76-2DA4DF2FFF08}"/>
              </a:ext>
            </a:extLst>
          </p:cNvPr>
          <p:cNvSpPr/>
          <p:nvPr/>
        </p:nvSpPr>
        <p:spPr>
          <a:xfrm>
            <a:off x="7166344" y="5486400"/>
            <a:ext cx="854858" cy="701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0B76CE77-9CC7-4640-8301-2B9393DBF4EE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48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93383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Back-ground contributions to CME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8C68D735-7E67-4205-9EDB-20F829EC49DA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49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85EB741-9AC1-4482-894A-1E0B9640C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7993062" cy="40229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 dirty="0">
                <a:solidFill>
                  <a:srgbClr val="0000FF"/>
                </a:solidFill>
              </a:rPr>
              <a:t>Back-ground contributions to gamma correlator</a:t>
            </a: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275CA7FD-F9D1-4FC4-896D-F1D769916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632495"/>
            <a:ext cx="8570338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b="1" dirty="0">
                <a:solidFill>
                  <a:srgbClr val="008000"/>
                </a:solidFill>
              </a:rPr>
              <a:t>Local charge conservation</a:t>
            </a:r>
            <a:r>
              <a:rPr lang="en-US" altLang="zh-CN" sz="1400" b="1" dirty="0">
                <a:solidFill>
                  <a:schemeClr val="tx1"/>
                </a:solidFill>
              </a:rPr>
              <a:t>(Pratt, </a:t>
            </a:r>
            <a:r>
              <a:rPr lang="en-US" altLang="zh-CN" sz="1400" b="1" dirty="0" err="1">
                <a:solidFill>
                  <a:schemeClr val="tx1"/>
                </a:solidFill>
              </a:rPr>
              <a:t>Schlichting</a:t>
            </a:r>
            <a:r>
              <a:rPr lang="en-US" altLang="zh-CN" sz="1400" b="1" dirty="0">
                <a:solidFill>
                  <a:schemeClr val="tx1"/>
                </a:solidFill>
              </a:rPr>
              <a:t> 2011) </a:t>
            </a:r>
            <a:r>
              <a:rPr lang="en-US" altLang="zh-CN" sz="1600" b="1" dirty="0">
                <a:solidFill>
                  <a:srgbClr val="008000"/>
                </a:solidFill>
              </a:rPr>
              <a:t>or </a:t>
            </a:r>
            <a:br>
              <a:rPr lang="en-US" altLang="zh-CN" sz="1600" b="1" dirty="0">
                <a:solidFill>
                  <a:srgbClr val="008000"/>
                </a:solidFill>
              </a:rPr>
            </a:br>
            <a:r>
              <a:rPr lang="en-US" altLang="zh-CN" sz="1600" b="1" dirty="0">
                <a:solidFill>
                  <a:srgbClr val="008000"/>
                </a:solidFill>
              </a:rPr>
              <a:t>neutral resonance decay </a:t>
            </a:r>
            <a:r>
              <a:rPr lang="en-US" altLang="zh-CN" sz="1400" b="1" dirty="0">
                <a:solidFill>
                  <a:schemeClr val="tx1"/>
                </a:solidFill>
              </a:rPr>
              <a:t>(Wang 2010) :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7F6CB75C-BB44-4E0C-B6FA-5AAEF4808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51" y="2251418"/>
            <a:ext cx="4971775" cy="176405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A84D1D9-D628-429F-AB63-50227EBBE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671" y="2615880"/>
            <a:ext cx="2373635" cy="303719"/>
          </a:xfrm>
          <a:prstGeom prst="rect">
            <a:avLst/>
          </a:prstGeom>
        </p:spPr>
      </p:pic>
      <p:sp>
        <p:nvSpPr>
          <p:cNvPr id="33" name="Text Box 7">
            <a:extLst>
              <a:ext uri="{FF2B5EF4-FFF2-40B4-BE49-F238E27FC236}">
                <a16:creationId xmlns:a16="http://schemas.microsoft.com/office/drawing/2014/main" id="{DE209000-0D18-4949-BC88-501EF4191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2549" y="5006208"/>
            <a:ext cx="4259149" cy="101784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 dirty="0">
                <a:solidFill>
                  <a:srgbClr val="FF0000"/>
                </a:solidFill>
              </a:rPr>
              <a:t>Main challenge: how to separate the background elliptic flow effects?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DCD2FB-9AFE-407A-9CE2-F5E9418E4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04275"/>
            <a:ext cx="4754560" cy="27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9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21AC09-349B-40DB-86D4-D88296AD9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1" y="240746"/>
            <a:ext cx="1642369" cy="16423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998913-A10E-4A06-B0EE-5F48E88A6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282" y="431894"/>
            <a:ext cx="4817116" cy="8164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9237A0-FD1C-496B-9DB5-0DEFD47D7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12" y="2473488"/>
            <a:ext cx="8142485" cy="3792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0BE14C9-61B6-43F9-9271-B1240A9F771D}"/>
              </a:ext>
            </a:extLst>
          </p:cNvPr>
          <p:cNvSpPr/>
          <p:nvPr/>
        </p:nvSpPr>
        <p:spPr>
          <a:xfrm>
            <a:off x="3567840" y="13429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https://www.guinnessworldrecords.com/world-records/highest-man-made-temperature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346D52-65CA-40E5-8143-BA3BDBF80B5D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0685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 methods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C156263-1978-4FBA-A8AF-9362D3A1C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281105"/>
            <a:ext cx="788511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</a:rPr>
              <a:t>Fix the flow, but vary the magnetic field: isobar collisions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1CDC6F5-2CE2-45D1-9A78-322731A231CB}"/>
              </a:ext>
            </a:extLst>
          </p:cNvPr>
          <p:cNvSpPr/>
          <p:nvPr/>
        </p:nvSpPr>
        <p:spPr bwMode="auto">
          <a:xfrm>
            <a:off x="1979712" y="2996952"/>
            <a:ext cx="1224136" cy="1224136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E1E6AB4F-C044-4C2B-8355-BAE9946FCADE}"/>
              </a:ext>
            </a:extLst>
          </p:cNvPr>
          <p:cNvSpPr/>
          <p:nvPr/>
        </p:nvSpPr>
        <p:spPr bwMode="auto">
          <a:xfrm>
            <a:off x="2483768" y="2996952"/>
            <a:ext cx="1224136" cy="1224136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32778C-CBC5-4F73-B3F5-50C25B167210}"/>
              </a:ext>
            </a:extLst>
          </p:cNvPr>
          <p:cNvSpPr/>
          <p:nvPr/>
        </p:nvSpPr>
        <p:spPr>
          <a:xfrm>
            <a:off x="3203848" y="3553271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CE9CD1D-2A22-48E7-83ED-C8A79459980D}"/>
              </a:ext>
            </a:extLst>
          </p:cNvPr>
          <p:cNvSpPr/>
          <p:nvPr/>
        </p:nvSpPr>
        <p:spPr>
          <a:xfrm>
            <a:off x="2195736" y="3049215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77E7E59-D023-43E5-A1EA-ABAC2E85D530}"/>
              </a:ext>
            </a:extLst>
          </p:cNvPr>
          <p:cNvSpPr/>
          <p:nvPr/>
        </p:nvSpPr>
        <p:spPr>
          <a:xfrm>
            <a:off x="3203848" y="3049215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9C2C3D9-CB4E-4B75-B7EB-7568C8E37CCC}"/>
              </a:ext>
            </a:extLst>
          </p:cNvPr>
          <p:cNvSpPr/>
          <p:nvPr/>
        </p:nvSpPr>
        <p:spPr>
          <a:xfrm>
            <a:off x="2771800" y="3121223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97D85B7-1330-447D-8835-7BC082F913E7}"/>
              </a:ext>
            </a:extLst>
          </p:cNvPr>
          <p:cNvSpPr/>
          <p:nvPr/>
        </p:nvSpPr>
        <p:spPr>
          <a:xfrm>
            <a:off x="1979712" y="3553271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9207FBC-7D3A-475B-AAEB-B47A0E935748}"/>
              </a:ext>
            </a:extLst>
          </p:cNvPr>
          <p:cNvSpPr/>
          <p:nvPr/>
        </p:nvSpPr>
        <p:spPr>
          <a:xfrm>
            <a:off x="2195736" y="3841303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21D8694-696D-45E7-992B-38CC61613804}"/>
              </a:ext>
            </a:extLst>
          </p:cNvPr>
          <p:cNvSpPr/>
          <p:nvPr/>
        </p:nvSpPr>
        <p:spPr>
          <a:xfrm>
            <a:off x="2843808" y="3553271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66590D6-D99F-4B6F-9463-76C08A99CF50}"/>
              </a:ext>
            </a:extLst>
          </p:cNvPr>
          <p:cNvSpPr/>
          <p:nvPr/>
        </p:nvSpPr>
        <p:spPr>
          <a:xfrm>
            <a:off x="2267744" y="3337247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7F67640-0F6E-4DDF-BF42-ABEAFF81EAC8}"/>
              </a:ext>
            </a:extLst>
          </p:cNvPr>
          <p:cNvSpPr/>
          <p:nvPr/>
        </p:nvSpPr>
        <p:spPr>
          <a:xfrm>
            <a:off x="3131840" y="3841303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F9ED4B0-FD15-420E-8F7B-09A904B477C4}"/>
              </a:ext>
            </a:extLst>
          </p:cNvPr>
          <p:cNvSpPr/>
          <p:nvPr/>
        </p:nvSpPr>
        <p:spPr>
          <a:xfrm>
            <a:off x="3347864" y="3265239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90D57BDE-1773-44CB-8BB3-51E9B49C0BB9}"/>
              </a:ext>
            </a:extLst>
          </p:cNvPr>
          <p:cNvSpPr/>
          <p:nvPr/>
        </p:nvSpPr>
        <p:spPr>
          <a:xfrm>
            <a:off x="2627784" y="3717032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19E8353-C811-459A-BB89-C17A5C6EFA80}"/>
              </a:ext>
            </a:extLst>
          </p:cNvPr>
          <p:cNvSpPr/>
          <p:nvPr/>
        </p:nvSpPr>
        <p:spPr>
          <a:xfrm>
            <a:off x="2483768" y="3337247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5A6D0051-64AD-4E5B-88BE-B5FD679CBB1A}"/>
              </a:ext>
            </a:extLst>
          </p:cNvPr>
          <p:cNvSpPr/>
          <p:nvPr/>
        </p:nvSpPr>
        <p:spPr>
          <a:xfrm>
            <a:off x="1979712" y="3212976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ACC9785-E4A0-49F9-BC7B-4AFBB1626370}"/>
              </a:ext>
            </a:extLst>
          </p:cNvPr>
          <p:cNvSpPr/>
          <p:nvPr/>
        </p:nvSpPr>
        <p:spPr>
          <a:xfrm>
            <a:off x="2132112" y="3532946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BD2A9F6-8CA3-4E9E-B2F1-6445B9AABF49}"/>
              </a:ext>
            </a:extLst>
          </p:cNvPr>
          <p:cNvSpPr/>
          <p:nvPr/>
        </p:nvSpPr>
        <p:spPr>
          <a:xfrm>
            <a:off x="2401726" y="2924944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C35CE8E-352F-4411-99B0-75B9766898DF}"/>
              </a:ext>
            </a:extLst>
          </p:cNvPr>
          <p:cNvSpPr/>
          <p:nvPr/>
        </p:nvSpPr>
        <p:spPr>
          <a:xfrm>
            <a:off x="2689758" y="3365376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9F21543-9375-4224-BA2D-A691606CFAFD}"/>
              </a:ext>
            </a:extLst>
          </p:cNvPr>
          <p:cNvSpPr/>
          <p:nvPr/>
        </p:nvSpPr>
        <p:spPr>
          <a:xfrm>
            <a:off x="2905782" y="3284984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26EF3DA-5E5E-40B2-B5B7-402309CB4DB7}"/>
              </a:ext>
            </a:extLst>
          </p:cNvPr>
          <p:cNvSpPr/>
          <p:nvPr/>
        </p:nvSpPr>
        <p:spPr>
          <a:xfrm>
            <a:off x="2977790" y="2924944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4422E91C-C19B-4EEE-B9C5-6FF7DEAC195A}"/>
              </a:ext>
            </a:extLst>
          </p:cNvPr>
          <p:cNvSpPr/>
          <p:nvPr/>
        </p:nvSpPr>
        <p:spPr>
          <a:xfrm>
            <a:off x="3409838" y="3532946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FD70181-2FA2-4A65-ACFA-74C310216A5D}"/>
              </a:ext>
            </a:extLst>
          </p:cNvPr>
          <p:cNvSpPr/>
          <p:nvPr/>
        </p:nvSpPr>
        <p:spPr>
          <a:xfrm>
            <a:off x="2905782" y="3892986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737DD25B-F617-432B-BE39-A3FDE58EF9D1}"/>
              </a:ext>
            </a:extLst>
          </p:cNvPr>
          <p:cNvSpPr/>
          <p:nvPr/>
        </p:nvSpPr>
        <p:spPr bwMode="auto">
          <a:xfrm>
            <a:off x="5220072" y="2996952"/>
            <a:ext cx="1224136" cy="1224136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3E1011B1-C251-47EA-9527-3C40C8F2108C}"/>
              </a:ext>
            </a:extLst>
          </p:cNvPr>
          <p:cNvSpPr/>
          <p:nvPr/>
        </p:nvSpPr>
        <p:spPr bwMode="auto">
          <a:xfrm>
            <a:off x="5724128" y="2996952"/>
            <a:ext cx="1224136" cy="1224136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5190EDC9-5AE2-4A97-9FB8-D6BFDCC6D11F}"/>
              </a:ext>
            </a:extLst>
          </p:cNvPr>
          <p:cNvSpPr/>
          <p:nvPr/>
        </p:nvSpPr>
        <p:spPr>
          <a:xfrm>
            <a:off x="6444208" y="3553271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073D109B-B8EA-497A-BC18-B6D7FE7936B0}"/>
              </a:ext>
            </a:extLst>
          </p:cNvPr>
          <p:cNvSpPr/>
          <p:nvPr/>
        </p:nvSpPr>
        <p:spPr>
          <a:xfrm>
            <a:off x="5436096" y="3049215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936823F-F205-404E-9B3C-EB757FAF9634}"/>
              </a:ext>
            </a:extLst>
          </p:cNvPr>
          <p:cNvSpPr/>
          <p:nvPr/>
        </p:nvSpPr>
        <p:spPr>
          <a:xfrm>
            <a:off x="6444208" y="3049215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45AB1A1-9B81-4306-9048-4C3368D01F78}"/>
              </a:ext>
            </a:extLst>
          </p:cNvPr>
          <p:cNvSpPr/>
          <p:nvPr/>
        </p:nvSpPr>
        <p:spPr>
          <a:xfrm>
            <a:off x="6012160" y="3121223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B606DFC-3D77-47D7-B37F-8089B8CC875E}"/>
              </a:ext>
            </a:extLst>
          </p:cNvPr>
          <p:cNvSpPr/>
          <p:nvPr/>
        </p:nvSpPr>
        <p:spPr>
          <a:xfrm>
            <a:off x="5220072" y="3553271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C34443A-81A2-4A9B-BBDC-62E19FBE9CA0}"/>
              </a:ext>
            </a:extLst>
          </p:cNvPr>
          <p:cNvSpPr/>
          <p:nvPr/>
        </p:nvSpPr>
        <p:spPr>
          <a:xfrm>
            <a:off x="5436096" y="3841303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9E99ED10-3E10-4E12-8FBA-396EAA3A2B38}"/>
              </a:ext>
            </a:extLst>
          </p:cNvPr>
          <p:cNvSpPr/>
          <p:nvPr/>
        </p:nvSpPr>
        <p:spPr>
          <a:xfrm>
            <a:off x="6084168" y="3553271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87D56D4D-836C-4C0F-864F-38B5E36F8C6E}"/>
              </a:ext>
            </a:extLst>
          </p:cNvPr>
          <p:cNvSpPr/>
          <p:nvPr/>
        </p:nvSpPr>
        <p:spPr>
          <a:xfrm>
            <a:off x="5508104" y="3337247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5B4C423D-0B32-4AA5-8035-BDEB13A030B0}"/>
              </a:ext>
            </a:extLst>
          </p:cNvPr>
          <p:cNvSpPr/>
          <p:nvPr/>
        </p:nvSpPr>
        <p:spPr>
          <a:xfrm>
            <a:off x="6372200" y="3841303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A8C983DB-1A4C-409F-9A41-7CC850EB84FC}"/>
              </a:ext>
            </a:extLst>
          </p:cNvPr>
          <p:cNvSpPr/>
          <p:nvPr/>
        </p:nvSpPr>
        <p:spPr>
          <a:xfrm>
            <a:off x="6588224" y="3265239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0C92C2C-9B5D-4EC8-BD22-71D698D26341}"/>
              </a:ext>
            </a:extLst>
          </p:cNvPr>
          <p:cNvSpPr/>
          <p:nvPr/>
        </p:nvSpPr>
        <p:spPr>
          <a:xfrm>
            <a:off x="5868144" y="3717032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A4AB3D35-38D0-4C54-9545-79CAB5883938}"/>
              </a:ext>
            </a:extLst>
          </p:cNvPr>
          <p:cNvSpPr/>
          <p:nvPr/>
        </p:nvSpPr>
        <p:spPr>
          <a:xfrm>
            <a:off x="5724128" y="3337247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4BF1D744-0601-4C8A-B135-0AE177DB4C74}"/>
              </a:ext>
            </a:extLst>
          </p:cNvPr>
          <p:cNvSpPr/>
          <p:nvPr/>
        </p:nvSpPr>
        <p:spPr>
          <a:xfrm>
            <a:off x="5220072" y="3212976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D21B02FF-9002-4FC9-B39D-0FC67B19ECAF}"/>
              </a:ext>
            </a:extLst>
          </p:cNvPr>
          <p:cNvSpPr/>
          <p:nvPr/>
        </p:nvSpPr>
        <p:spPr>
          <a:xfrm>
            <a:off x="5372472" y="3532946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86DC0616-DFBA-4E68-84D5-03C967B0B87E}"/>
              </a:ext>
            </a:extLst>
          </p:cNvPr>
          <p:cNvSpPr/>
          <p:nvPr/>
        </p:nvSpPr>
        <p:spPr>
          <a:xfrm>
            <a:off x="5642086" y="2924944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3D5C2102-B1BF-4EAA-AB3B-0823F48E28CE}"/>
              </a:ext>
            </a:extLst>
          </p:cNvPr>
          <p:cNvSpPr/>
          <p:nvPr/>
        </p:nvSpPr>
        <p:spPr>
          <a:xfrm>
            <a:off x="5930118" y="3365376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75E0C084-C62B-4B41-AF15-AF5F7A123FC8}"/>
              </a:ext>
            </a:extLst>
          </p:cNvPr>
          <p:cNvSpPr/>
          <p:nvPr/>
        </p:nvSpPr>
        <p:spPr>
          <a:xfrm>
            <a:off x="6146142" y="3284984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6C2D641A-EA0F-4E7E-B689-D78007670488}"/>
              </a:ext>
            </a:extLst>
          </p:cNvPr>
          <p:cNvSpPr/>
          <p:nvPr/>
        </p:nvSpPr>
        <p:spPr>
          <a:xfrm>
            <a:off x="6218150" y="2924944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82112839-E719-400A-AC96-15D9FDD5114E}"/>
              </a:ext>
            </a:extLst>
          </p:cNvPr>
          <p:cNvSpPr/>
          <p:nvPr/>
        </p:nvSpPr>
        <p:spPr>
          <a:xfrm>
            <a:off x="6650198" y="3532946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B54047E0-1F4D-4AE1-8980-BC7FCC825D06}"/>
              </a:ext>
            </a:extLst>
          </p:cNvPr>
          <p:cNvSpPr/>
          <p:nvPr/>
        </p:nvSpPr>
        <p:spPr>
          <a:xfrm>
            <a:off x="6146142" y="3892986"/>
            <a:ext cx="298066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n w="12700" cmpd="sng">
                  <a:solidFill>
                    <a:srgbClr val="000000"/>
                  </a:solidFill>
                  <a:prstDash val="solid"/>
                </a:ln>
                <a:solidFill>
                  <a:srgbClr val="008000"/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-</a:t>
            </a:r>
            <a:endParaRPr lang="zh-CN" altLang="en-US" sz="2000" b="1" dirty="0">
              <a:ln w="12700" cmpd="sng">
                <a:solidFill>
                  <a:srgbClr val="000000"/>
                </a:solidFill>
                <a:prstDash val="solid"/>
              </a:ln>
              <a:solidFill>
                <a:srgbClr val="008000"/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94E9C001-55CC-4D61-9411-2E64B8DF05C5}"/>
              </a:ext>
            </a:extLst>
          </p:cNvPr>
          <p:cNvSpPr/>
          <p:nvPr/>
        </p:nvSpPr>
        <p:spPr>
          <a:xfrm>
            <a:off x="6699384" y="3573016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EF58E6CB-303D-4B89-8D45-D25DB68B5345}"/>
              </a:ext>
            </a:extLst>
          </p:cNvPr>
          <p:cNvSpPr/>
          <p:nvPr/>
        </p:nvSpPr>
        <p:spPr>
          <a:xfrm>
            <a:off x="6228184" y="2924944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181A746-3403-4B0A-8319-EEA8E3E646CD}"/>
              </a:ext>
            </a:extLst>
          </p:cNvPr>
          <p:cNvSpPr/>
          <p:nvPr/>
        </p:nvSpPr>
        <p:spPr>
          <a:xfrm>
            <a:off x="5436096" y="3573016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CC3F7C0A-7F5B-4FC5-851C-E7333264F292}"/>
              </a:ext>
            </a:extLst>
          </p:cNvPr>
          <p:cNvSpPr/>
          <p:nvPr/>
        </p:nvSpPr>
        <p:spPr>
          <a:xfrm>
            <a:off x="5652120" y="2924944"/>
            <a:ext cx="32088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ln w="22225">
                  <a:solidFill>
                    <a:srgbClr val="CC0000"/>
                  </a:solidFill>
                  <a:prstDash val="solid"/>
                </a:ln>
                <a:solidFill>
                  <a:srgbClr val="CC0000">
                    <a:lumMod val="40000"/>
                    <a:lumOff val="60000"/>
                  </a:srgbClr>
                </a:solidFill>
                <a:latin typeface="Verdana" panose="020B0604030504040204" pitchFamily="34" charset="0"/>
                <a:ea typeface="宋体" panose="02010600030101010101" pitchFamily="2" charset="-122"/>
              </a:rPr>
              <a:t>+</a:t>
            </a:r>
            <a:endParaRPr lang="zh-CN" altLang="en-US" sz="1400" b="1" dirty="0">
              <a:ln w="22225">
                <a:solidFill>
                  <a:srgbClr val="CC0000"/>
                </a:solidFill>
                <a:prstDash val="solid"/>
              </a:ln>
              <a:solidFill>
                <a:srgbClr val="CC0000">
                  <a:lumMod val="40000"/>
                  <a:lumOff val="60000"/>
                </a:srgbClr>
              </a:solidFill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FDDABB5F-BA4D-4BA8-A242-63D480BFA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441" y="4404734"/>
            <a:ext cx="1618349" cy="496974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72F6F32D-1CA9-457B-AD7C-9B8327C5B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849" y="4336126"/>
            <a:ext cx="1649613" cy="565582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97EA763B-E690-49FA-8255-81FE8F63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479" y="2849469"/>
            <a:ext cx="1432236" cy="1407603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6BD9746F-BAD5-4051-ACF2-8A03D7932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74" y="2948452"/>
            <a:ext cx="1351889" cy="1272636"/>
          </a:xfrm>
          <a:prstGeom prst="rect">
            <a:avLst/>
          </a:prstGeom>
        </p:spPr>
      </p:pic>
      <p:sp>
        <p:nvSpPr>
          <p:cNvPr id="76" name="Text Box 7">
            <a:extLst>
              <a:ext uri="{FF2B5EF4-FFF2-40B4-BE49-F238E27FC236}">
                <a16:creationId xmlns:a16="http://schemas.microsoft.com/office/drawing/2014/main" id="{3A46FFF2-1160-492E-86E2-5F73E0D14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229200"/>
            <a:ext cx="7885112" cy="64851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宋体" panose="02010600030101010101" pitchFamily="2" charset="-122"/>
              </a:rPr>
              <a:t>At same energy, same centrality, they would have equal elliptic flow but 10% difference in magnetic field.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480C1F1-BEEE-4448-BFF3-A1CAB3A9537B}"/>
              </a:ext>
            </a:extLst>
          </p:cNvPr>
          <p:cNvSpPr/>
          <p:nvPr/>
        </p:nvSpPr>
        <p:spPr>
          <a:xfrm>
            <a:off x="4080495" y="3233904"/>
            <a:ext cx="8242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spc="50" dirty="0">
                <a:ln w="0"/>
                <a:solidFill>
                  <a:srgbClr val="FF99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Vs</a:t>
            </a:r>
            <a:endParaRPr lang="zh-CN" altLang="en-US" sz="3600" b="1" spc="50" dirty="0">
              <a:ln w="0"/>
              <a:solidFill>
                <a:srgbClr val="FF99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78" name="灯片编号占位符 5">
            <a:extLst>
              <a:ext uri="{FF2B5EF4-FFF2-40B4-BE49-F238E27FC236}">
                <a16:creationId xmlns:a16="http://schemas.microsoft.com/office/drawing/2014/main" id="{9EC79A50-BBD3-442F-93D4-92DE6E1E1F3C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50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0148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Isobar collisions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6D069698-C610-4FA8-814C-F13C8A16E5C4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C92FB685-5458-4A51-AC0A-0D5098713522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51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5DAEA93-B292-40E9-B8A8-C53BB3C83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76" y="1227899"/>
            <a:ext cx="7606444" cy="319439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F881965-D429-4209-BE60-4DD8C8494ABC}"/>
              </a:ext>
            </a:extLst>
          </p:cNvPr>
          <p:cNvSpPr txBox="1"/>
          <p:nvPr/>
        </p:nvSpPr>
        <p:spPr>
          <a:xfrm>
            <a:off x="7020272" y="708887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/>
                </a:solidFill>
              </a:rPr>
              <a:t>Deng, XGH, Ma, and Wang, 2016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7">
                <a:extLst>
                  <a:ext uri="{FF2B5EF4-FFF2-40B4-BE49-F238E27FC236}">
                    <a16:creationId xmlns:a16="http://schemas.microsoft.com/office/drawing/2014/main" id="{24A67614-37D3-4950-8A20-A19A06F555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9085" y="4557188"/>
                <a:ext cx="8352928" cy="73629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>
                  <a:defRPr sz="2000">
                    <a:solidFill>
                      <a:srgbClr val="3333FF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000">
                    <a:solidFill>
                      <a:srgbClr val="3333FF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000">
                    <a:solidFill>
                      <a:srgbClr val="3333FF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000">
                    <a:solidFill>
                      <a:srgbClr val="3333FF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000">
                    <a:solidFill>
                      <a:srgbClr val="3333FF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3333FF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3333FF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3333FF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3333FF"/>
                    </a:solidFill>
                    <a:latin typeface="Verdana" panose="020B060403050404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CN" sz="1800" b="1" dirty="0">
                    <a:solidFill>
                      <a:srgbClr val="0000FF"/>
                    </a:solidFill>
                  </a:rPr>
                  <a:t>Centrality 20-60%: </a:t>
                </a:r>
                <a:r>
                  <a:rPr lang="en-US" altLang="zh-CN" sz="1800" b="1" dirty="0">
                    <a:solidFill>
                      <a:srgbClr val="FF0000"/>
                    </a:solidFill>
                  </a:rPr>
                  <a:t>sizable difference in B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sSub>
                          <m:sSubPr>
                            <m:ctrlPr>
                              <a:rPr lang="en-US" altLang="zh-CN" sz="18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𝐁</m:t>
                            </m:r>
                          </m:e>
                          <m:sub>
                            <m:r>
                              <a:rPr lang="en-US" altLang="zh-CN" sz="1800" b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𝐬𝐪</m:t>
                            </m:r>
                          </m:sub>
                        </m:sSub>
                      </m:sub>
                    </m:sSub>
                    <m:r>
                      <a:rPr lang="en-US" altLang="zh-CN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zh-CN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US" altLang="zh-CN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</a:rPr>
                  <a:t>) but small difference in eccentricity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sSub>
                          <m:sSubPr>
                            <m:ctrlPr>
                              <a:rPr lang="en-US" altLang="zh-CN" sz="18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8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𝛆</m:t>
                            </m:r>
                          </m:e>
                          <m:sub>
                            <m:r>
                              <a:rPr lang="en-US" altLang="zh-CN" sz="1800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sub>
                    </m:sSub>
                    <m:r>
                      <a:rPr lang="en-US" altLang="zh-CN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1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altLang="zh-CN" sz="1800" b="1" dirty="0">
                    <a:solidFill>
                      <a:srgbClr val="FF0000"/>
                    </a:solidFill>
                  </a:rPr>
                  <a:t>)</a:t>
                </a:r>
                <a:endParaRPr lang="en-US" altLang="zh-CN" sz="1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Text Box 7">
                <a:extLst>
                  <a:ext uri="{FF2B5EF4-FFF2-40B4-BE49-F238E27FC236}">
                    <a16:creationId xmlns:a16="http://schemas.microsoft.com/office/drawing/2014/main" id="{24A67614-37D3-4950-8A20-A19A06F55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9085" y="4557188"/>
                <a:ext cx="8352928" cy="736293"/>
              </a:xfrm>
              <a:prstGeom prst="rect">
                <a:avLst/>
              </a:prstGeom>
              <a:blipFill>
                <a:blip r:embed="rId3"/>
                <a:stretch>
                  <a:fillRect l="-584" t="-5833" b="-7500"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CD2E3C6F-3437-43AE-97D2-744EA173E7FA}"/>
              </a:ext>
            </a:extLst>
          </p:cNvPr>
          <p:cNvSpPr txBox="1"/>
          <p:nvPr/>
        </p:nvSpPr>
        <p:spPr>
          <a:xfrm>
            <a:off x="1595385" y="5441057"/>
            <a:ext cx="5953226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First run: 2018 @ RHIC has done!</a:t>
            </a:r>
          </a:p>
          <a:p>
            <a:r>
              <a:rPr lang="en-US" altLang="zh-CN" sz="3200" b="1" dirty="0">
                <a:solidFill>
                  <a:srgbClr val="FF0000"/>
                </a:solidFill>
              </a:rPr>
              <a:t>Data is under analysis</a:t>
            </a:r>
          </a:p>
        </p:txBody>
      </p:sp>
    </p:spTree>
    <p:extLst>
      <p:ext uri="{BB962C8B-B14F-4D97-AF65-F5344CB8AC3E}">
        <p14:creationId xmlns:p14="http://schemas.microsoft.com/office/powerpoint/2010/main" val="42541931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8EE45C-5BAB-4265-957D-A5BB5B9E3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94" y="136524"/>
            <a:ext cx="7529885" cy="6397224"/>
          </a:xfrm>
          <a:prstGeom prst="rect">
            <a:avLst/>
          </a:prstGeom>
        </p:spPr>
      </p:pic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2EB7C4DE-21B9-477B-827B-DC0AFCD417B5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52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775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CME on desktop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41C-C2F8-4D78-9457-3A294C11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92852"/>
            <a:ext cx="7886700" cy="4351338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Chiral fermions in 3D semimetals</a:t>
            </a:r>
          </a:p>
          <a:p>
            <a:endParaRPr lang="zh-CN" altLang="en-US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4DE294B-ABB6-4F16-BF2E-A8EFB0DEB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92" y="1665093"/>
            <a:ext cx="2831197" cy="46339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FBA887-6191-489E-92E5-2EEBB2CB3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702" y="1608003"/>
            <a:ext cx="4010086" cy="25391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F031E8-8E2D-484B-A6C7-41469E9DE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89" y="4390668"/>
            <a:ext cx="2741563" cy="225100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9F03A9E-346C-44CB-9D00-245E0344DAEC}"/>
              </a:ext>
            </a:extLst>
          </p:cNvPr>
          <p:cNvGrpSpPr/>
          <p:nvPr/>
        </p:nvGrpSpPr>
        <p:grpSpPr>
          <a:xfrm>
            <a:off x="6216566" y="4340337"/>
            <a:ext cx="2298783" cy="520177"/>
            <a:chOff x="5643722" y="4455202"/>
            <a:chExt cx="3440659" cy="8858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3A05901-705E-4E37-A6BE-64D22C605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3722" y="4455202"/>
              <a:ext cx="1552575" cy="8858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DAD0A66-0045-4021-80C9-28207C646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4156" y="4459548"/>
              <a:ext cx="1800225" cy="8001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7B1AAF04-3BCE-45AB-B2A0-EDBD71E52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0052" y="5103989"/>
            <a:ext cx="3207773" cy="673122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3AAC44F4-C326-4770-8332-39919523A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7230" y="6065337"/>
            <a:ext cx="2438119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500" b="1" dirty="0">
                <a:solidFill>
                  <a:schemeClr val="tx1"/>
                </a:solidFill>
              </a:rPr>
              <a:t>Li et al 2015, … …</a:t>
            </a:r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id="{4A9B4A05-2E88-448A-81F2-EBBCABD4328E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53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0978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CME on desktop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2BCE875-10A3-4AD3-AE99-DD294A0B3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31" y="1046377"/>
            <a:ext cx="8224937" cy="5402655"/>
          </a:xfrm>
          <a:prstGeom prst="rect">
            <a:avLst/>
          </a:prstGeom>
        </p:spPr>
      </p:pic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E7159FA-7686-4C43-A549-2608DA76DEA0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54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4641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CME on desktop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41C-C2F8-4D78-9457-3A294C11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92852"/>
            <a:ext cx="7886700" cy="4351338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Spin-orbit coupling (SOC) in cold atomic gases</a:t>
            </a: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A rotating Weyl SOC atomic gas will show CME:</a:t>
            </a:r>
            <a:endParaRPr lang="zh-CN" altLang="en-US" sz="2600" b="1" dirty="0">
              <a:solidFill>
                <a:srgbClr val="3333FF"/>
              </a:solidFill>
              <a:ea typeface="宋体" panose="02010600030101010101" pitchFamily="2" charset="-122"/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3AAC44F4-C326-4770-8332-39919523A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75" y="3174243"/>
            <a:ext cx="4120964" cy="78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500" b="1" dirty="0">
                <a:solidFill>
                  <a:schemeClr val="tx1"/>
                </a:solidFill>
              </a:rPr>
              <a:t>Spielman et al 2011: Equal </a:t>
            </a:r>
            <a:r>
              <a:rPr lang="en-US" altLang="zh-CN" sz="1500" b="1" dirty="0" err="1">
                <a:solidFill>
                  <a:schemeClr val="tx1"/>
                </a:solidFill>
              </a:rPr>
              <a:t>Rashba-Dresselhaus</a:t>
            </a:r>
            <a:r>
              <a:rPr lang="en-US" altLang="zh-CN" sz="1500" b="1" dirty="0">
                <a:solidFill>
                  <a:schemeClr val="tx1"/>
                </a:solidFill>
              </a:rPr>
              <a:t> SOC Bose gas; MIT 2012, Shanxi U. 2012, for Fermi gas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6211EE-927A-4EC2-8B55-2531C7F34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53" y="1565751"/>
            <a:ext cx="3629451" cy="152792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8F816B9-88E9-4BF5-B0D8-BDE6F9C1E146}"/>
              </a:ext>
            </a:extLst>
          </p:cNvPr>
          <p:cNvSpPr txBox="1"/>
          <p:nvPr/>
        </p:nvSpPr>
        <p:spPr>
          <a:xfrm>
            <a:off x="4791699" y="1460769"/>
            <a:ext cx="3929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The Weyl SOC may also be realized </a:t>
            </a:r>
            <a:r>
              <a:rPr lang="en-US" altLang="zh-CN" b="1" dirty="0"/>
              <a:t>(Spielman 2012; Andersen </a:t>
            </a:r>
            <a:r>
              <a:rPr lang="en-US" altLang="zh-CN" b="1" dirty="0" err="1"/>
              <a:t>etal</a:t>
            </a:r>
            <a:r>
              <a:rPr lang="en-US" altLang="zh-CN" b="1" dirty="0"/>
              <a:t> 2013; … …)</a:t>
            </a:r>
            <a:endParaRPr lang="zh-CN" altLang="en-US" b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481F2AA-190F-4288-A799-277A5325D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592" y="3008662"/>
            <a:ext cx="2735541" cy="8979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BBD6150-5FE0-4D27-9CA1-FD1ED4957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06" y="4721033"/>
            <a:ext cx="3344800" cy="15902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D81BEFC-5158-4A94-918F-56CC65029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573" y="4734454"/>
            <a:ext cx="4779577" cy="1419472"/>
          </a:xfrm>
          <a:prstGeom prst="rect">
            <a:avLst/>
          </a:prstGeom>
        </p:spPr>
      </p:pic>
      <p:sp>
        <p:nvSpPr>
          <p:cNvPr id="18" name="Text Box 14">
            <a:extLst>
              <a:ext uri="{FF2B5EF4-FFF2-40B4-BE49-F238E27FC236}">
                <a16:creationId xmlns:a16="http://schemas.microsoft.com/office/drawing/2014/main" id="{3070F855-C5C7-4A54-B05F-1D1DA432B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2639" y="6311306"/>
            <a:ext cx="2438119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500" b="1" dirty="0" err="1">
                <a:solidFill>
                  <a:schemeClr val="tx1"/>
                </a:solidFill>
              </a:rPr>
              <a:t>arXiv</a:t>
            </a:r>
            <a:r>
              <a:rPr lang="en-US" altLang="zh-CN" sz="1500" b="1" dirty="0">
                <a:solidFill>
                  <a:schemeClr val="tx1"/>
                </a:solidFill>
              </a:rPr>
              <a:t>: 1506.03590</a:t>
            </a: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03F5C3D0-31EE-4976-BA28-4DD725A7110B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55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2921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 test of CVE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41C-C2F8-4D78-9457-3A294C11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92851"/>
            <a:ext cx="7886700" cy="5475373"/>
          </a:xfrm>
        </p:spPr>
        <p:txBody>
          <a:bodyPr/>
          <a:lstStyle/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altLang="zh-CN" sz="2600" b="1" dirty="0">
              <a:solidFill>
                <a:srgbClr val="0000FF"/>
              </a:solidFill>
              <a:cs typeface="Verdana" panose="020B0604030504040204" pitchFamily="34" charset="0"/>
            </a:endParaRP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8C68D735-7E67-4205-9EDB-20F829EC49DA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56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73B8245F-8837-4DF3-8E2A-97647C586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5538"/>
            <a:ext cx="7993062" cy="40229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 dirty="0">
                <a:solidFill>
                  <a:srgbClr val="0000FF"/>
                </a:solidFill>
              </a:rPr>
              <a:t>Event-by-event baryon separation </a:t>
            </a:r>
            <a:r>
              <a:rPr lang="en-US" altLang="zh-CN" b="1" dirty="0" err="1">
                <a:solidFill>
                  <a:srgbClr val="0000FF"/>
                </a:solidFill>
              </a:rPr>
              <a:t>wrt</a:t>
            </a:r>
            <a:r>
              <a:rPr lang="en-US" altLang="zh-CN" b="1" dirty="0">
                <a:solidFill>
                  <a:srgbClr val="0000FF"/>
                </a:solidFill>
              </a:rPr>
              <a:t>. reaction plane</a:t>
            </a: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E43A761B-C9E5-4359-82DE-D98AF8D1F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05075"/>
            <a:ext cx="375285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7">
            <a:extLst>
              <a:ext uri="{FF2B5EF4-FFF2-40B4-BE49-F238E27FC236}">
                <a16:creationId xmlns:a16="http://schemas.microsoft.com/office/drawing/2014/main" id="{BB3ED4A6-53BF-46B3-94CA-1CAEBC699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5084763"/>
            <a:ext cx="8139113" cy="134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857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0000FF"/>
                </a:solidFill>
              </a:rPr>
              <a:t>Positive opposite-sign correlation, negative same-sign correlation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0000FF"/>
                </a:solidFill>
              </a:rPr>
              <a:t>Increase with centrality </a:t>
            </a:r>
            <a:r>
              <a:rPr lang="en-US" altLang="zh-CN" sz="1800" b="1" dirty="0">
                <a:solidFill>
                  <a:srgbClr val="00B050"/>
                </a:solidFill>
              </a:rPr>
              <a:t>= vorticity increases with centrality</a:t>
            </a:r>
          </a:p>
        </p:txBody>
      </p:sp>
      <p:sp>
        <p:nvSpPr>
          <p:cNvPr id="25" name="右箭头 10">
            <a:extLst>
              <a:ext uri="{FF2B5EF4-FFF2-40B4-BE49-F238E27FC236}">
                <a16:creationId xmlns:a16="http://schemas.microsoft.com/office/drawing/2014/main" id="{FA21DD0A-B178-4DB9-9A05-71FAE1522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3" y="3305175"/>
            <a:ext cx="865187" cy="576263"/>
          </a:xfrm>
          <a:prstGeom prst="rightArrow">
            <a:avLst>
              <a:gd name="adj1" fmla="val 50000"/>
              <a:gd name="adj2" fmla="val 4999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A02C206F-0FBF-4C4B-A030-62A31845E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538" y="2052638"/>
            <a:ext cx="3816350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b="1" dirty="0">
                <a:solidFill>
                  <a:srgbClr val="008000"/>
                </a:solidFill>
              </a:rPr>
              <a:t>The </a:t>
            </a:r>
            <a:r>
              <a:rPr lang="en-US" altLang="zh-CN" sz="1600" b="1" dirty="0" err="1">
                <a:solidFill>
                  <a:srgbClr val="008000"/>
                </a:solidFill>
              </a:rPr>
              <a:t>vortical</a:t>
            </a:r>
            <a:r>
              <a:rPr lang="en-US" altLang="zh-CN" sz="1600" b="1" dirty="0">
                <a:solidFill>
                  <a:srgbClr val="008000"/>
                </a:solidFill>
              </a:rPr>
              <a:t> gamma correlator</a:t>
            </a:r>
            <a:endParaRPr lang="en-US" altLang="zh-CN" sz="1400" b="1" dirty="0">
              <a:solidFill>
                <a:schemeClr val="tx1"/>
              </a:solidFill>
            </a:endParaRPr>
          </a:p>
        </p:txBody>
      </p:sp>
      <p:pic>
        <p:nvPicPr>
          <p:cNvPr id="27" name="图片 3">
            <a:extLst>
              <a:ext uri="{FF2B5EF4-FFF2-40B4-BE49-F238E27FC236}">
                <a16:creationId xmlns:a16="http://schemas.microsoft.com/office/drawing/2014/main" id="{9651982B-B8FF-4E15-9BAF-035430CA0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973263"/>
            <a:ext cx="27559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7">
            <a:extLst>
              <a:ext uri="{FF2B5EF4-FFF2-40B4-BE49-F238E27FC236}">
                <a16:creationId xmlns:a16="http://schemas.microsoft.com/office/drawing/2014/main" id="{6CAB4BDE-A9BC-494D-909B-FC5D4CBCE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2859088"/>
            <a:ext cx="2078037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 dirty="0">
                <a:solidFill>
                  <a:schemeClr val="tx1"/>
                </a:solidFill>
              </a:rPr>
              <a:t>STAR 2014</a:t>
            </a:r>
          </a:p>
        </p:txBody>
      </p:sp>
    </p:spTree>
    <p:extLst>
      <p:ext uri="{BB962C8B-B14F-4D97-AF65-F5344CB8AC3E}">
        <p14:creationId xmlns:p14="http://schemas.microsoft.com/office/powerpoint/2010/main" val="13946629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5"/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585867-6C03-4196-881A-ED3625F578FC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57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7056" y="91281"/>
            <a:ext cx="78867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Experimental test of CMW</a:t>
            </a: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395288" y="1125538"/>
            <a:ext cx="7993062" cy="955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/>
              <a:t>Phenomenology of CMW in heavy-ion collisions:</a:t>
            </a:r>
            <a:br>
              <a:rPr lang="en-US" altLang="zh-CN" b="1"/>
            </a:br>
            <a:r>
              <a:rPr lang="en-US" altLang="zh-CN" b="1">
                <a:solidFill>
                  <a:srgbClr val="FF0000"/>
                </a:solidFill>
              </a:rPr>
              <a:t>Elliptic flow splitting of charged pions </a:t>
            </a:r>
            <a:r>
              <a:rPr lang="en-US" altLang="zh-CN" sz="1600" b="1">
                <a:solidFill>
                  <a:schemeClr val="tx1"/>
                </a:solidFill>
              </a:rPr>
              <a:t>(Burnier, Kharzeev, Liao, Yee 2011)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395288" y="2133600"/>
            <a:ext cx="76327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600" b="1">
                <a:solidFill>
                  <a:srgbClr val="008000"/>
                </a:solidFill>
              </a:rPr>
              <a:t>Intuitive picture</a:t>
            </a:r>
          </a:p>
        </p:txBody>
      </p:sp>
      <p:pic>
        <p:nvPicPr>
          <p:cNvPr id="21510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52688"/>
            <a:ext cx="5081587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00588"/>
            <a:ext cx="30956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2" name="组合 6"/>
          <p:cNvGrpSpPr>
            <a:grpSpLocks/>
          </p:cNvGrpSpPr>
          <p:nvPr/>
        </p:nvGrpSpPr>
        <p:grpSpPr bwMode="auto">
          <a:xfrm>
            <a:off x="468313" y="4005263"/>
            <a:ext cx="7697787" cy="695325"/>
            <a:chOff x="468313" y="4005064"/>
            <a:chExt cx="7697922" cy="695795"/>
          </a:xfrm>
        </p:grpSpPr>
        <p:pic>
          <p:nvPicPr>
            <p:cNvPr id="21516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4005064"/>
              <a:ext cx="7697922" cy="695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7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4050609"/>
              <a:ext cx="228571" cy="2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13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4730750"/>
            <a:ext cx="305752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1692275" y="6069013"/>
            <a:ext cx="1379538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500" b="1">
                <a:solidFill>
                  <a:schemeClr val="tx1"/>
                </a:solidFill>
              </a:rPr>
              <a:t>STAR 2015</a:t>
            </a:r>
          </a:p>
        </p:txBody>
      </p:sp>
      <p:sp>
        <p:nvSpPr>
          <p:cNvPr id="21515" name="Text Box 14"/>
          <p:cNvSpPr txBox="1">
            <a:spLocks noChangeArrowheads="1"/>
          </p:cNvSpPr>
          <p:nvPr/>
        </p:nvSpPr>
        <p:spPr bwMode="auto">
          <a:xfrm>
            <a:off x="6372225" y="4759325"/>
            <a:ext cx="13811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500" b="1">
                <a:solidFill>
                  <a:schemeClr val="tx1"/>
                </a:solidFill>
              </a:rPr>
              <a:t>STAR 2015</a:t>
            </a:r>
          </a:p>
        </p:txBody>
      </p:sp>
    </p:spTree>
    <p:extLst>
      <p:ext uri="{BB962C8B-B14F-4D97-AF65-F5344CB8AC3E}">
        <p14:creationId xmlns:p14="http://schemas.microsoft.com/office/powerpoint/2010/main" val="4290808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316861"/>
            <a:ext cx="7886700" cy="1028700"/>
          </a:xfrm>
        </p:spPr>
        <p:txBody>
          <a:bodyPr/>
          <a:lstStyle/>
          <a:p>
            <a:pPr algn="ctr">
              <a:defRPr/>
            </a:pPr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 experimental test of CESE (1)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5D60316-0F1D-403B-A678-3A2E3978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8" y="1091154"/>
            <a:ext cx="7358825" cy="5611911"/>
          </a:xfrm>
          <a:prstGeom prst="rect">
            <a:avLst/>
          </a:prstGeom>
        </p:spPr>
      </p:pic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DD2AD769-E406-46C5-B7D8-BEC96400A9EE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58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79836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316861"/>
            <a:ext cx="7886700" cy="1028700"/>
          </a:xfrm>
        </p:spPr>
        <p:txBody>
          <a:bodyPr/>
          <a:lstStyle/>
          <a:p>
            <a:pPr algn="ctr">
              <a:defRPr/>
            </a:pPr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 experimental test of CESE (2)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95C05F7-B9C3-4DC3-8F18-04BE85646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8" y="1110137"/>
            <a:ext cx="7440143" cy="5631039"/>
          </a:xfrm>
          <a:prstGeom prst="rect">
            <a:avLst/>
          </a:prstGeom>
        </p:spPr>
      </p:pic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5F30884C-5787-4717-A2D9-D02C7B018D0A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59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734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The strongest magnet!</a:t>
            </a:r>
            <a:endParaRPr lang="zh-CN" altLang="en-US" sz="32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519AA22-A54D-4053-AC86-DF1056294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4" y="1463158"/>
            <a:ext cx="8255011" cy="4643444"/>
          </a:xfrm>
          <a:prstGeom prst="rect">
            <a:avLst/>
          </a:prstGeom>
        </p:spPr>
      </p:pic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7B15717-D430-4401-9EBB-71E8D5C921F8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6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B5E61DB-1987-D44A-9CD0-66E80BF3591E}"/>
              </a:ext>
            </a:extLst>
          </p:cNvPr>
          <p:cNvSpPr txBox="1"/>
          <p:nvPr/>
        </p:nvSpPr>
        <p:spPr>
          <a:xfrm>
            <a:off x="3437680" y="6292264"/>
            <a:ext cx="272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Cartoon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BNL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6070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5"/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5612E327-ED00-4BC1-A516-F686CC7F5966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60</a:t>
            </a:fld>
            <a:endParaRPr lang="en-US" altLang="zh-CN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7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316861"/>
            <a:ext cx="7886700" cy="1028700"/>
          </a:xfrm>
        </p:spPr>
        <p:txBody>
          <a:bodyPr/>
          <a:lstStyle/>
          <a:p>
            <a:pPr algn="ctr">
              <a:defRPr/>
            </a:pPr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 experimental test of CVW</a:t>
            </a:r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395288" y="1125538"/>
            <a:ext cx="8497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b="1">
                <a:solidFill>
                  <a:srgbClr val="FF0066"/>
                </a:solidFill>
              </a:rPr>
              <a:t>Experimental implication: baryon charge quadrupole</a:t>
            </a:r>
            <a:endParaRPr lang="en-US" altLang="zh-CN" b="1">
              <a:solidFill>
                <a:schemeClr val="tx1"/>
              </a:solidFill>
            </a:endParaRPr>
          </a:p>
        </p:txBody>
      </p:sp>
      <p:pic>
        <p:nvPicPr>
          <p:cNvPr id="31749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4175125" cy="31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4716463" y="1989138"/>
            <a:ext cx="39973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CN" sz="1600" b="1">
                <a:solidFill>
                  <a:schemeClr val="accent2"/>
                </a:solidFill>
              </a:rPr>
              <a:t>More baryon charges at the tips of the fireball, more antibaryon charges at the center</a:t>
            </a:r>
            <a:endParaRPr lang="en-US" altLang="zh-CN" sz="1600" b="1">
              <a:solidFill>
                <a:srgbClr val="0000FF"/>
              </a:solidFill>
            </a:endParaRPr>
          </a:p>
        </p:txBody>
      </p:sp>
      <p:pic>
        <p:nvPicPr>
          <p:cNvPr id="3175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409950"/>
            <a:ext cx="322897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2" name="AutoShape 20"/>
          <p:cNvSpPr>
            <a:spLocks noChangeArrowheads="1"/>
          </p:cNvSpPr>
          <p:nvPr/>
        </p:nvSpPr>
        <p:spPr bwMode="auto">
          <a:xfrm rot="1177541">
            <a:off x="3851275" y="4435475"/>
            <a:ext cx="1728788" cy="288925"/>
          </a:xfrm>
          <a:prstGeom prst="rightArrow">
            <a:avLst>
              <a:gd name="adj1" fmla="val 50000"/>
              <a:gd name="adj2" fmla="val 149588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31753" name="Text Box 7"/>
          <p:cNvSpPr txBox="1">
            <a:spLocks noChangeArrowheads="1"/>
          </p:cNvSpPr>
          <p:nvPr/>
        </p:nvSpPr>
        <p:spPr bwMode="auto">
          <a:xfrm>
            <a:off x="2124075" y="5300663"/>
            <a:ext cx="33845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zh-CN" sz="1600" b="1">
                <a:solidFill>
                  <a:srgbClr val="008000"/>
                </a:solidFill>
              </a:rPr>
              <a:t>Stronger in-plane radial expansion lets antibaryons get larger elliptic flow than baryons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C485AFE1-E9C8-4D35-B4BC-C81227FE8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800" y="4828062"/>
            <a:ext cx="2309635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500" b="1" dirty="0" err="1">
                <a:solidFill>
                  <a:schemeClr val="tx1"/>
                </a:solidFill>
              </a:rPr>
              <a:t>arXiv</a:t>
            </a:r>
            <a:r>
              <a:rPr lang="en-US" altLang="zh-CN" sz="1500" b="1" dirty="0">
                <a:solidFill>
                  <a:schemeClr val="tx1"/>
                </a:solidFill>
              </a:rPr>
              <a:t>: 1504.03201</a:t>
            </a: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30B57E0F-71F5-4BBF-BF53-D68C87B905B4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60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93742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6" y="2817096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707593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B920A-2273-4C73-960A-0FE587BA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5" y="408968"/>
            <a:ext cx="8035447" cy="611904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99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Anomalous chiral transports</a:t>
            </a:r>
            <a:endParaRPr lang="zh-CN" altLang="en-US" sz="2800" b="1" dirty="0">
              <a:solidFill>
                <a:srgbClr val="9900CC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0AB41C-C2F8-4D78-9457-3A294C11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92852"/>
            <a:ext cx="7886700" cy="4351338"/>
          </a:xfrm>
        </p:spPr>
        <p:txBody>
          <a:bodyPr/>
          <a:lstStyle/>
          <a:p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Universal phenomena that </a:t>
            </a:r>
            <a:r>
              <a:rPr lang="en-US" altLang="zh-CN" sz="2600" b="1" dirty="0">
                <a:solidFill>
                  <a:srgbClr val="0000FF"/>
                </a:solidFill>
                <a:ea typeface="宋体" panose="02010600030101010101" pitchFamily="2" charset="-122"/>
              </a:rPr>
              <a:t>may</a:t>
            </a:r>
            <a:r>
              <a:rPr lang="en-US" altLang="zh-CN" sz="2600" b="1" dirty="0">
                <a:solidFill>
                  <a:srgbClr val="3333FF"/>
                </a:solidFill>
                <a:ea typeface="宋体" panose="02010600030101010101" pitchFamily="2" charset="-122"/>
              </a:rPr>
              <a:t> happen across a very broad hierarchy of scales. </a:t>
            </a:r>
          </a:p>
          <a:p>
            <a:endParaRPr lang="zh-CN" altLang="en-US" dirty="0">
              <a:solidFill>
                <a:srgbClr val="0000FF"/>
              </a:solidFill>
              <a:latin typeface="Book Antiqua" panose="02040602050305030304" pitchFamily="18" charset="0"/>
              <a:cs typeface="Verdana" panose="020B060403050404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6FA2CC-AE3A-4C97-940E-8A852412E8A3}"/>
              </a:ext>
            </a:extLst>
          </p:cNvPr>
          <p:cNvSpPr txBox="1"/>
          <p:nvPr/>
        </p:nvSpPr>
        <p:spPr>
          <a:xfrm>
            <a:off x="7526405" y="2564191"/>
            <a:ext cx="1616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Temperature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76788A8-3EA1-4FD0-9073-BC58A318308F}"/>
                  </a:ext>
                </a:extLst>
              </p:cNvPr>
              <p:cNvSpPr txBox="1"/>
              <p:nvPr/>
            </p:nvSpPr>
            <p:spPr>
              <a:xfrm>
                <a:off x="1302524" y="2030949"/>
                <a:ext cx="1052547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CN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CN" sz="1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𝟏𝟎</m:t>
                          </m:r>
                        </m:e>
                        <m:sup>
                          <m:r>
                            <a:rPr kumimoji="0" lang="en-US" altLang="zh-CN" sz="1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a:rPr kumimoji="0" lang="en-US" altLang="zh-CN" sz="1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𝟏𝟎</m:t>
                          </m:r>
                        </m:sup>
                      </m:sSup>
                      <m:r>
                        <a:rPr kumimoji="0" lang="en-US" altLang="zh-CN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𝑲</m:t>
                      </m:r>
                    </m:oMath>
                  </m:oMathPara>
                </a14:m>
                <a:endParaRPr kumimoji="0" lang="zh-CN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76788A8-3EA1-4FD0-9073-BC58A3183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2524" y="2030949"/>
                <a:ext cx="1052547" cy="3755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箭头: 右 6">
            <a:extLst>
              <a:ext uri="{FF2B5EF4-FFF2-40B4-BE49-F238E27FC236}">
                <a16:creationId xmlns:a16="http://schemas.microsoft.com/office/drawing/2014/main" id="{3EDE67F0-C7F8-47CD-8BF9-697A9EC74C85}"/>
              </a:ext>
            </a:extLst>
          </p:cNvPr>
          <p:cNvSpPr/>
          <p:nvPr/>
        </p:nvSpPr>
        <p:spPr>
          <a:xfrm>
            <a:off x="920661" y="2337727"/>
            <a:ext cx="7302674" cy="331940"/>
          </a:xfrm>
          <a:prstGeom prst="right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  <a:alpha val="94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2DD8FE1-701C-4019-9F9B-D03B2A4ADA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71" r="21736" b="20055"/>
          <a:stretch/>
        </p:blipFill>
        <p:spPr>
          <a:xfrm>
            <a:off x="920661" y="2813232"/>
            <a:ext cx="1816274" cy="12973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114CABC-AC04-4AF7-8B8B-95A570EDA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44" y="4377658"/>
            <a:ext cx="1917955" cy="12893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2654C0E-84D2-46AC-A1A1-D1F927331F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9" r="1269" b="2922"/>
          <a:stretch/>
        </p:blipFill>
        <p:spPr>
          <a:xfrm>
            <a:off x="4587899" y="2813232"/>
            <a:ext cx="1927218" cy="12848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33B4EA3-E6BD-4DEF-927E-FE46876CB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950" y="4309832"/>
            <a:ext cx="1862996" cy="1340774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FF58281-FFE8-457A-B697-EC5458F191BF}"/>
              </a:ext>
            </a:extLst>
          </p:cNvPr>
          <p:cNvCxnSpPr>
            <a:stCxn id="11" idx="0"/>
          </p:cNvCxnSpPr>
          <p:nvPr/>
        </p:nvCxnSpPr>
        <p:spPr>
          <a:xfrm flipV="1">
            <a:off x="1828798" y="2413122"/>
            <a:ext cx="0" cy="40011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62BD259-802C-4A94-A400-6195E4C7B9D3}"/>
              </a:ext>
            </a:extLst>
          </p:cNvPr>
          <p:cNvCxnSpPr/>
          <p:nvPr/>
        </p:nvCxnSpPr>
        <p:spPr>
          <a:xfrm flipV="1">
            <a:off x="5455918" y="2413122"/>
            <a:ext cx="0" cy="40011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679258C7-5CBA-4C6B-8F6C-1A91E8EE7C0A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3604954" y="2413122"/>
            <a:ext cx="23968" cy="196453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67FA386-BC42-4FD6-B77C-7ED245C423FB}"/>
              </a:ext>
            </a:extLst>
          </p:cNvPr>
          <p:cNvCxnSpPr>
            <a:cxnSpLocks/>
          </p:cNvCxnSpPr>
          <p:nvPr/>
        </p:nvCxnSpPr>
        <p:spPr>
          <a:xfrm flipH="1" flipV="1">
            <a:off x="7343390" y="2406501"/>
            <a:ext cx="23968" cy="196453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A3F2D09-83EB-4C36-AC8F-B6F675EA61A0}"/>
                  </a:ext>
                </a:extLst>
              </p:cNvPr>
              <p:cNvSpPr txBox="1"/>
              <p:nvPr/>
            </p:nvSpPr>
            <p:spPr>
              <a:xfrm>
                <a:off x="3116748" y="2032280"/>
                <a:ext cx="1052547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CN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CN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  <m:r>
                            <a:rPr kumimoji="0" lang="en-US" altLang="zh-CN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a:rPr kumimoji="0" lang="en-US" altLang="zh-CN" sz="1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𝟏𝟎</m:t>
                          </m:r>
                        </m:e>
                        <m:sup>
                          <m:r>
                            <a:rPr kumimoji="0" lang="en-US" altLang="zh-CN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altLang="zh-CN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𝑲</m:t>
                      </m:r>
                    </m:oMath>
                  </m:oMathPara>
                </a14:m>
                <a:endParaRPr kumimoji="0" lang="zh-CN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A3F2D09-83EB-4C36-AC8F-B6F675EA6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48" y="2032280"/>
                <a:ext cx="1052547" cy="375552"/>
              </a:xfrm>
              <a:prstGeom prst="rect">
                <a:avLst/>
              </a:prstGeom>
              <a:blipFill>
                <a:blip r:embed="rId7"/>
                <a:stretch>
                  <a:fillRect r="-92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136CCDA-34D0-42D3-B04B-407679F2027F}"/>
                  </a:ext>
                </a:extLst>
              </p:cNvPr>
              <p:cNvSpPr txBox="1"/>
              <p:nvPr/>
            </p:nvSpPr>
            <p:spPr>
              <a:xfrm>
                <a:off x="4915068" y="2033607"/>
                <a:ext cx="1052547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CN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CN" sz="1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𝟏𝟎</m:t>
                          </m:r>
                        </m:e>
                        <m:sup>
                          <m:r>
                            <a:rPr kumimoji="0" lang="en-US" altLang="zh-CN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𝟏𝟎</m:t>
                          </m:r>
                        </m:sup>
                      </m:sSup>
                      <m:r>
                        <a:rPr kumimoji="0" lang="en-US" altLang="zh-CN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𝑲</m:t>
                      </m:r>
                    </m:oMath>
                  </m:oMathPara>
                </a14:m>
                <a:endParaRPr kumimoji="0" lang="zh-CN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136CCDA-34D0-42D3-B04B-407679F20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068" y="2033607"/>
                <a:ext cx="1052547" cy="3755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A9EF23C-C821-4ECD-945B-4437EBCA7D4C}"/>
                  </a:ext>
                </a:extLst>
              </p:cNvPr>
              <p:cNvSpPr txBox="1"/>
              <p:nvPr/>
            </p:nvSpPr>
            <p:spPr>
              <a:xfrm>
                <a:off x="6816756" y="2034931"/>
                <a:ext cx="1052547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CN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altLang="zh-CN" sz="1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𝟏𝟎</m:t>
                          </m:r>
                        </m:e>
                        <m:sup>
                          <m:r>
                            <a:rPr kumimoji="0" lang="en-US" altLang="zh-CN" sz="1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C000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𝟏𝟐</m:t>
                          </m:r>
                        </m:sup>
                      </m:sSup>
                      <m:r>
                        <a:rPr kumimoji="0" lang="en-US" altLang="zh-CN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𝑲</m:t>
                      </m:r>
                    </m:oMath>
                  </m:oMathPara>
                </a14:m>
                <a:endParaRPr kumimoji="0" lang="zh-CN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A9EF23C-C821-4ECD-945B-4437EBCA7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756" y="2034931"/>
                <a:ext cx="1052547" cy="3755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E8690662-9FA8-4D11-843B-664EE1BCF999}"/>
              </a:ext>
            </a:extLst>
          </p:cNvPr>
          <p:cNvSpPr txBox="1"/>
          <p:nvPr/>
        </p:nvSpPr>
        <p:spPr>
          <a:xfrm>
            <a:off x="689615" y="4116025"/>
            <a:ext cx="22603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Cold atomic gases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818E137-0FB4-4D37-8EA1-AA5024F15559}"/>
              </a:ext>
            </a:extLst>
          </p:cNvPr>
          <p:cNvSpPr txBox="1"/>
          <p:nvPr/>
        </p:nvSpPr>
        <p:spPr>
          <a:xfrm>
            <a:off x="2273249" y="5620149"/>
            <a:ext cx="31353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Weyl/Dirac semimetals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E2F28CA-87DA-4D1B-B5AE-4AA51D078865}"/>
              </a:ext>
            </a:extLst>
          </p:cNvPr>
          <p:cNvSpPr txBox="1"/>
          <p:nvPr/>
        </p:nvSpPr>
        <p:spPr>
          <a:xfrm>
            <a:off x="4754058" y="4101450"/>
            <a:ext cx="1656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Supernovae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4739FF9-07A4-4B39-9867-AA72B637D6FF}"/>
              </a:ext>
            </a:extLst>
          </p:cNvPr>
          <p:cNvSpPr txBox="1"/>
          <p:nvPr/>
        </p:nvSpPr>
        <p:spPr>
          <a:xfrm>
            <a:off x="6186617" y="5629431"/>
            <a:ext cx="2785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Heavy-ion collisions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右大括号 4">
            <a:extLst>
              <a:ext uri="{FF2B5EF4-FFF2-40B4-BE49-F238E27FC236}">
                <a16:creationId xmlns:a16="http://schemas.microsoft.com/office/drawing/2014/main" id="{AFC3532F-D163-48EC-99E2-B3C602BAFC20}"/>
              </a:ext>
            </a:extLst>
          </p:cNvPr>
          <p:cNvSpPr/>
          <p:nvPr/>
        </p:nvSpPr>
        <p:spPr>
          <a:xfrm rot="5400000">
            <a:off x="2647083" y="3902676"/>
            <a:ext cx="45719" cy="439029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BD93159-0A46-4618-9229-93D2494FE1FB}"/>
              </a:ext>
            </a:extLst>
          </p:cNvPr>
          <p:cNvSpPr txBox="1"/>
          <p:nvPr/>
        </p:nvSpPr>
        <p:spPr>
          <a:xfrm>
            <a:off x="1209065" y="6257359"/>
            <a:ext cx="2799248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Electromagnetic force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3DF3B72-2F0A-44A2-8568-39CA9642F510}"/>
              </a:ext>
            </a:extLst>
          </p:cNvPr>
          <p:cNvCxnSpPr>
            <a:cxnSpLocks/>
          </p:cNvCxnSpPr>
          <p:nvPr/>
        </p:nvCxnSpPr>
        <p:spPr>
          <a:xfrm flipH="1" flipV="1">
            <a:off x="5521753" y="4510216"/>
            <a:ext cx="14083" cy="1740704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BDD15077-6E63-4311-8843-70256E6A60A1}"/>
              </a:ext>
            </a:extLst>
          </p:cNvPr>
          <p:cNvSpPr txBox="1"/>
          <p:nvPr/>
        </p:nvSpPr>
        <p:spPr>
          <a:xfrm>
            <a:off x="4304273" y="6255218"/>
            <a:ext cx="2289712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Electroweak force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5D187097-00F7-4242-A357-FBF0B595E4EA}"/>
              </a:ext>
            </a:extLst>
          </p:cNvPr>
          <p:cNvCxnSpPr>
            <a:cxnSpLocks/>
          </p:cNvCxnSpPr>
          <p:nvPr/>
        </p:nvCxnSpPr>
        <p:spPr>
          <a:xfrm flipV="1">
            <a:off x="7385599" y="6017048"/>
            <a:ext cx="0" cy="233872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4BA8BD8F-B90B-4C51-8750-D00EB4D88488}"/>
              </a:ext>
            </a:extLst>
          </p:cNvPr>
          <p:cNvSpPr txBox="1"/>
          <p:nvPr/>
        </p:nvSpPr>
        <p:spPr>
          <a:xfrm>
            <a:off x="6639630" y="6259511"/>
            <a:ext cx="1609462" cy="43088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Strong force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846B19A-8DDC-4918-A280-F39F4CE26506}"/>
              </a:ext>
            </a:extLst>
          </p:cNvPr>
          <p:cNvSpPr/>
          <p:nvPr/>
        </p:nvSpPr>
        <p:spPr>
          <a:xfrm>
            <a:off x="6245942" y="4218039"/>
            <a:ext cx="2382541" cy="1832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灯片编号占位符 5">
            <a:extLst>
              <a:ext uri="{FF2B5EF4-FFF2-40B4-BE49-F238E27FC236}">
                <a16:creationId xmlns:a16="http://schemas.microsoft.com/office/drawing/2014/main" id="{055930BC-2DA8-471C-AE2B-1B630111CB89}"/>
              </a:ext>
            </a:extLst>
          </p:cNvPr>
          <p:cNvSpPr txBox="1">
            <a:spLocks noGrp="1"/>
          </p:cNvSpPr>
          <p:nvPr/>
        </p:nvSpPr>
        <p:spPr bwMode="auto">
          <a:xfrm>
            <a:off x="7579172" y="6470661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62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60708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085B64C-B92B-4EA5-8F04-93B004874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32" y="2304346"/>
            <a:ext cx="1676814" cy="1676814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CE30F6D1-7ED4-4717-BB3D-932FD83788D7}"/>
              </a:ext>
            </a:extLst>
          </p:cNvPr>
          <p:cNvSpPr txBox="1">
            <a:spLocks/>
          </p:cNvSpPr>
          <p:nvPr/>
        </p:nvSpPr>
        <p:spPr>
          <a:xfrm>
            <a:off x="181272" y="1720879"/>
            <a:ext cx="2727299" cy="41036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/>
              <a:t>Highest temperature</a:t>
            </a:r>
            <a:endParaRPr lang="zh-CN" altLang="en-US" sz="2400" b="1" dirty="0"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3735A283-7A6A-4AB2-B657-A707CA6C6E2B}"/>
              </a:ext>
            </a:extLst>
          </p:cNvPr>
          <p:cNvSpPr txBox="1">
            <a:spLocks/>
          </p:cNvSpPr>
          <p:nvPr/>
        </p:nvSpPr>
        <p:spPr>
          <a:xfrm>
            <a:off x="2818736" y="806587"/>
            <a:ext cx="2202057" cy="41036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FF0000"/>
                </a:solidFill>
              </a:rPr>
              <a:t>Most ideal fluid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85B73763-15A4-45B7-94EB-0D43A47E0472}"/>
              </a:ext>
            </a:extLst>
          </p:cNvPr>
          <p:cNvSpPr txBox="1">
            <a:spLocks/>
          </p:cNvSpPr>
          <p:nvPr/>
        </p:nvSpPr>
        <p:spPr>
          <a:xfrm>
            <a:off x="5442679" y="1173894"/>
            <a:ext cx="3335801" cy="41036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7030A0"/>
                </a:solidFill>
              </a:rPr>
              <a:t>Strongest Magnetic field</a:t>
            </a:r>
            <a:endParaRPr lang="zh-CN" altLang="en-US" sz="2400" b="1" dirty="0">
              <a:solidFill>
                <a:srgbClr val="7030A0"/>
              </a:solidFill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111EEDC0-BA68-4D2D-9D53-33F75211950A}"/>
              </a:ext>
            </a:extLst>
          </p:cNvPr>
          <p:cNvSpPr txBox="1">
            <a:spLocks/>
          </p:cNvSpPr>
          <p:nvPr/>
        </p:nvSpPr>
        <p:spPr>
          <a:xfrm>
            <a:off x="6110577" y="2111214"/>
            <a:ext cx="2471987" cy="41036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</a:rPr>
              <a:t>Most </a:t>
            </a:r>
            <a:r>
              <a:rPr lang="en-US" altLang="zh-CN" sz="2400" b="1" dirty="0" err="1">
                <a:solidFill>
                  <a:schemeClr val="accent6">
                    <a:lumMod val="50000"/>
                  </a:schemeClr>
                </a:solidFill>
              </a:rPr>
              <a:t>vortical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</a:rPr>
              <a:t> fluid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1B6C6979-C322-4C29-B410-1DC88D2EBF7C}"/>
              </a:ext>
            </a:extLst>
          </p:cNvPr>
          <p:cNvCxnSpPr>
            <a:cxnSpLocks/>
            <a:endCxn id="20" idx="2"/>
          </p:cNvCxnSpPr>
          <p:nvPr/>
        </p:nvCxnSpPr>
        <p:spPr>
          <a:xfrm flipH="1" flipV="1">
            <a:off x="1544922" y="2131245"/>
            <a:ext cx="1629334" cy="9585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12C1DC4E-F18E-4F61-8AF4-755BCCAF0521}"/>
              </a:ext>
            </a:extLst>
          </p:cNvPr>
          <p:cNvCxnSpPr>
            <a:cxnSpLocks/>
            <a:endCxn id="21" idx="2"/>
          </p:cNvCxnSpPr>
          <p:nvPr/>
        </p:nvCxnSpPr>
        <p:spPr>
          <a:xfrm flipH="1" flipV="1">
            <a:off x="3919765" y="1216953"/>
            <a:ext cx="143479" cy="9497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9897B750-3ED6-4D38-AACB-6D96253E5A32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4955904" y="1584260"/>
            <a:ext cx="2154676" cy="6852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B985D6F8-63E3-41D1-A28A-8DAB081B89D1}"/>
              </a:ext>
            </a:extLst>
          </p:cNvPr>
          <p:cNvCxnSpPr>
            <a:cxnSpLocks/>
          </p:cNvCxnSpPr>
          <p:nvPr/>
        </p:nvCxnSpPr>
        <p:spPr>
          <a:xfrm flipV="1">
            <a:off x="5020793" y="2569482"/>
            <a:ext cx="2408488" cy="6938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标题 1">
            <a:extLst>
              <a:ext uri="{FF2B5EF4-FFF2-40B4-BE49-F238E27FC236}">
                <a16:creationId xmlns:a16="http://schemas.microsoft.com/office/drawing/2014/main" id="{B0B671A9-5DA0-4D4A-A617-B8E12F522468}"/>
              </a:ext>
            </a:extLst>
          </p:cNvPr>
          <p:cNvSpPr txBox="1">
            <a:spLocks/>
          </p:cNvSpPr>
          <p:nvPr/>
        </p:nvSpPr>
        <p:spPr>
          <a:xfrm>
            <a:off x="181272" y="4882764"/>
            <a:ext cx="2727299" cy="410366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FF0000"/>
                </a:solidFill>
              </a:rPr>
              <a:t>Condensed matter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B8D56DCE-7221-4826-8EF0-290E6127FF43}"/>
              </a:ext>
            </a:extLst>
          </p:cNvPr>
          <p:cNvSpPr txBox="1">
            <a:spLocks/>
          </p:cNvSpPr>
          <p:nvPr/>
        </p:nvSpPr>
        <p:spPr>
          <a:xfrm>
            <a:off x="5665414" y="5215977"/>
            <a:ext cx="1763867" cy="410366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rgbClr val="00B050"/>
                </a:solidFill>
              </a:rPr>
              <a:t>Cosmology</a:t>
            </a:r>
            <a:endParaRPr lang="zh-CN" altLang="en-US" sz="2400" b="1" dirty="0">
              <a:solidFill>
                <a:srgbClr val="00B050"/>
              </a:solidFill>
            </a:endParaRPr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771EF9B3-3535-460B-859E-89F43F79DE34}"/>
              </a:ext>
            </a:extLst>
          </p:cNvPr>
          <p:cNvSpPr txBox="1">
            <a:spLocks/>
          </p:cNvSpPr>
          <p:nvPr/>
        </p:nvSpPr>
        <p:spPr>
          <a:xfrm>
            <a:off x="6393510" y="4300420"/>
            <a:ext cx="2071543" cy="410366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accent2">
                    <a:lumMod val="75000"/>
                  </a:schemeClr>
                </a:solidFill>
              </a:rPr>
              <a:t>Atomic physics</a:t>
            </a:r>
            <a:endParaRPr lang="zh-CN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标题 1">
            <a:extLst>
              <a:ext uri="{FF2B5EF4-FFF2-40B4-BE49-F238E27FC236}">
                <a16:creationId xmlns:a16="http://schemas.microsoft.com/office/drawing/2014/main" id="{62872741-B760-4916-9335-DA62713E57D0}"/>
              </a:ext>
            </a:extLst>
          </p:cNvPr>
          <p:cNvSpPr txBox="1">
            <a:spLocks/>
          </p:cNvSpPr>
          <p:nvPr/>
        </p:nvSpPr>
        <p:spPr>
          <a:xfrm>
            <a:off x="2026637" y="5919768"/>
            <a:ext cx="1763867" cy="410366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/>
              <a:t>Astrophysics</a:t>
            </a:r>
            <a:endParaRPr lang="zh-CN" altLang="en-US" sz="2400" b="1" dirty="0"/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E0116BC8-84E5-4E0A-878C-2B2D0492CFCA}"/>
              </a:ext>
            </a:extLst>
          </p:cNvPr>
          <p:cNvSpPr txBox="1">
            <a:spLocks/>
          </p:cNvSpPr>
          <p:nvPr/>
        </p:nvSpPr>
        <p:spPr>
          <a:xfrm>
            <a:off x="4343833" y="5926351"/>
            <a:ext cx="3269392" cy="410366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>
                <a:solidFill>
                  <a:schemeClr val="accent1"/>
                </a:solidFill>
              </a:rPr>
              <a:t>Fluid mechanics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51DF19BA-A6D5-49D9-AB8B-ABF4838A8BD2}"/>
              </a:ext>
            </a:extLst>
          </p:cNvPr>
          <p:cNvCxnSpPr/>
          <p:nvPr/>
        </p:nvCxnSpPr>
        <p:spPr>
          <a:xfrm flipH="1">
            <a:off x="1844703" y="4118776"/>
            <a:ext cx="1518698" cy="6263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21AA365B-1EE3-4C3D-A059-C5213E2FEFB5}"/>
              </a:ext>
            </a:extLst>
          </p:cNvPr>
          <p:cNvCxnSpPr>
            <a:cxnSpLocks/>
            <a:endCxn id="35" idx="0"/>
          </p:cNvCxnSpPr>
          <p:nvPr/>
        </p:nvCxnSpPr>
        <p:spPr>
          <a:xfrm flipH="1">
            <a:off x="2908571" y="4071969"/>
            <a:ext cx="844776" cy="1847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9AE43D74-1562-4A55-A2CB-1580458A04E8}"/>
              </a:ext>
            </a:extLst>
          </p:cNvPr>
          <p:cNvCxnSpPr>
            <a:cxnSpLocks/>
          </p:cNvCxnSpPr>
          <p:nvPr/>
        </p:nvCxnSpPr>
        <p:spPr>
          <a:xfrm>
            <a:off x="4990822" y="3498476"/>
            <a:ext cx="2438459" cy="6355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4BB36327-E443-45B0-860D-1BD11C54BF5A}"/>
              </a:ext>
            </a:extLst>
          </p:cNvPr>
          <p:cNvCxnSpPr>
            <a:cxnSpLocks/>
          </p:cNvCxnSpPr>
          <p:nvPr/>
        </p:nvCxnSpPr>
        <p:spPr>
          <a:xfrm>
            <a:off x="4343833" y="4071969"/>
            <a:ext cx="784758" cy="1688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1174E42-EFD4-4E8D-939F-F732989338B6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4585413" y="4029062"/>
            <a:ext cx="1961935" cy="11869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灯片编号占位符 5">
            <a:extLst>
              <a:ext uri="{FF2B5EF4-FFF2-40B4-BE49-F238E27FC236}">
                <a16:creationId xmlns:a16="http://schemas.microsoft.com/office/drawing/2014/main" id="{A929DD51-E863-43F2-B65B-8319C7E40FF3}"/>
              </a:ext>
            </a:extLst>
          </p:cNvPr>
          <p:cNvSpPr txBox="1">
            <a:spLocks noGrp="1"/>
          </p:cNvSpPr>
          <p:nvPr/>
        </p:nvSpPr>
        <p:spPr bwMode="auto">
          <a:xfrm>
            <a:off x="7371782" y="6477762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63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0114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The strongest magnet!</a:t>
            </a:r>
            <a:endParaRPr lang="zh-CN" altLang="en-US" sz="3200" b="1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99E06D1-0735-404D-B50B-AC175BC81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22" y="821409"/>
            <a:ext cx="4355421" cy="30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24CC3F-C24C-48DD-A2B2-D22FCD805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0" y="3933470"/>
            <a:ext cx="9065960" cy="214670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1C89257-85A5-4667-8B5F-7E4ED9A3F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9" y="6320802"/>
            <a:ext cx="4702689" cy="402026"/>
          </a:xfrm>
          <a:prstGeom prst="rect">
            <a:avLst/>
          </a:prstGeom>
        </p:spPr>
      </p:pic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55581602-1330-4ACF-BCAA-66CE94D97C50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7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5535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The strongest magnet!</a:t>
            </a:r>
            <a:endParaRPr lang="zh-CN" altLang="en-US" sz="3200" b="1" dirty="0"/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37E5A00A-6CE7-461E-9B43-754E1B4A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48" y="964162"/>
            <a:ext cx="3154067" cy="231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782BE0E-B826-4631-89A3-B83CF2B6D72B}"/>
                  </a:ext>
                </a:extLst>
              </p:cNvPr>
              <p:cNvSpPr txBox="1"/>
              <p:nvPr/>
            </p:nvSpPr>
            <p:spPr>
              <a:xfrm>
                <a:off x="882088" y="3563829"/>
                <a:ext cx="6520575" cy="7771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 b="1" dirty="0">
                    <a:solidFill>
                      <a:srgbClr val="FF0000"/>
                    </a:solidFill>
                    <a:ea typeface="宋体" panose="02010600030101010101" pitchFamily="2" charset="-122"/>
                  </a:rPr>
                  <a:t>Strongest B fields </a:t>
                </a:r>
                <a:r>
                  <a:rPr lang="en-US" altLang="zh-CN" sz="2200" b="1" dirty="0">
                    <a:solidFill>
                      <a:srgbClr val="3333FF"/>
                    </a:solidFill>
                    <a:ea typeface="宋体" panose="02010600030101010101" pitchFamily="2" charset="-122"/>
                  </a:rPr>
                  <a:t>we have known in current universe: </a:t>
                </a:r>
                <a:br>
                  <a:rPr lang="en-US" altLang="zh-CN" sz="2200" b="1" dirty="0">
                    <a:solidFill>
                      <a:srgbClr val="3333FF"/>
                    </a:solidFill>
                    <a:ea typeface="宋体" panose="02010600030101010101" pitchFamily="2" charset="-122"/>
                  </a:rPr>
                </a:br>
                <a14:m>
                  <m:oMath xmlns:m="http://schemas.openxmlformats.org/officeDocument/2006/math">
                    <m:r>
                      <a:rPr lang="en-US" altLang="zh-CN" sz="2200" b="1" i="1" dirty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𝒆𝑩</m:t>
                    </m:r>
                    <m:r>
                      <a:rPr lang="en-US" altLang="zh-CN" sz="2200" b="1" dirty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2200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200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sup>
                    </m:sSup>
                  </m:oMath>
                </a14:m>
                <a:r>
                  <a:rPr lang="en-US" altLang="zh-CN" sz="2200" b="1" dirty="0">
                    <a:solidFill>
                      <a:srgbClr val="FF0066"/>
                    </a:solidFill>
                  </a:rPr>
                  <a:t> G (RHIC)-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sz="2200" b="1" i="1" dirty="0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sup>
                    </m:sSup>
                    <m:r>
                      <a:rPr lang="en-US" altLang="zh-CN" sz="2200" b="1" i="1" dirty="0">
                        <a:solidFill>
                          <a:srgbClr val="FF006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200" b="1" dirty="0">
                    <a:solidFill>
                      <a:srgbClr val="FF0066"/>
                    </a:solidFill>
                  </a:rPr>
                  <a:t>G (LHC)</a:t>
                </a:r>
                <a:endParaRPr lang="zh-CN" altLang="en-US" sz="22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782BE0E-B826-4631-89A3-B83CF2B6D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88" y="3563829"/>
                <a:ext cx="6520575" cy="777136"/>
              </a:xfrm>
              <a:prstGeom prst="rect">
                <a:avLst/>
              </a:prstGeom>
              <a:blipFill>
                <a:blip r:embed="rId3"/>
                <a:stretch>
                  <a:fillRect l="-1216" t="-5512" r="-374" b="-157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BEE70156-00D9-42F2-BD7C-D820C8158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84" y="4342752"/>
            <a:ext cx="8222659" cy="24632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DA68B66-D2D9-4404-9F53-521E70725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57" y="997506"/>
            <a:ext cx="3630619" cy="2250486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066D9DF-8722-43AD-BFA1-47A84AB57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345" y="3189669"/>
            <a:ext cx="20832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arXiv:1509.04073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B50B63A-2C26-4728-888B-411AAFE72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0275" y="3189669"/>
            <a:ext cx="19480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arXiv:1201.5108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BABB8A20-F1A9-4F65-B25B-B43BA8B78A5B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8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236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C43AF176-D283-41C3-8D53-D77F68C931A9}"/>
              </a:ext>
            </a:extLst>
          </p:cNvPr>
          <p:cNvSpPr txBox="1">
            <a:spLocks/>
          </p:cNvSpPr>
          <p:nvPr/>
        </p:nvSpPr>
        <p:spPr>
          <a:xfrm>
            <a:off x="101859" y="135172"/>
            <a:ext cx="8940281" cy="617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The strongest electric field!</a:t>
            </a:r>
            <a:endParaRPr lang="zh-CN" altLang="en-US" sz="3200" b="1" dirty="0"/>
          </a:p>
        </p:txBody>
      </p:sp>
      <p:pic>
        <p:nvPicPr>
          <p:cNvPr id="12" name="图片 16">
            <a:extLst>
              <a:ext uri="{FF2B5EF4-FFF2-40B4-BE49-F238E27FC236}">
                <a16:creationId xmlns:a16="http://schemas.microsoft.com/office/drawing/2014/main" id="{FACFA31A-E9AB-456D-832F-10629BE92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0" y="4157668"/>
            <a:ext cx="3751417" cy="237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D0E3D5E0-4F36-485C-BB02-755E35BBC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04" y="4225419"/>
            <a:ext cx="3573212" cy="231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AEC82F9C-BDFB-454C-9961-87ECE733A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803" y="3740918"/>
            <a:ext cx="3014023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3333FF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400" b="1" dirty="0">
                <a:solidFill>
                  <a:srgbClr val="008000"/>
                </a:solidFill>
              </a:rPr>
              <a:t>Charge dependence of v1</a:t>
            </a:r>
          </a:p>
        </p:txBody>
      </p:sp>
      <p:pic>
        <p:nvPicPr>
          <p:cNvPr id="2050" name="Picture 2" descr="“cu au collisions”的图片搜索结果">
            <a:extLst>
              <a:ext uri="{FF2B5EF4-FFF2-40B4-BE49-F238E27FC236}">
                <a16:creationId xmlns:a16="http://schemas.microsoft.com/office/drawing/2014/main" id="{9D5D3F72-063D-4AC9-B3DF-02B5E9C0B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087" y="1023877"/>
            <a:ext cx="3099824" cy="262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03CA463-1CB3-41F6-9C80-94A1ACCE45B4}"/>
              </a:ext>
            </a:extLst>
          </p:cNvPr>
          <p:cNvSpPr txBox="1"/>
          <p:nvPr/>
        </p:nvSpPr>
        <p:spPr>
          <a:xfrm>
            <a:off x="1392198" y="3866210"/>
            <a:ext cx="1979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arXiv:1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411</a:t>
            </a:r>
            <a:r>
              <a:rPr kumimoji="0" lang="zh-CN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.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2733</a:t>
            </a: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 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97B0A86F-7306-4C45-BE29-DDC8B5356E79}"/>
              </a:ext>
            </a:extLst>
          </p:cNvPr>
          <p:cNvSpPr txBox="1">
            <a:spLocks noGrp="1"/>
          </p:cNvSpPr>
          <p:nvPr/>
        </p:nvSpPr>
        <p:spPr bwMode="auto">
          <a:xfrm>
            <a:off x="7380288" y="6518275"/>
            <a:ext cx="11176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1" hangingPunct="1">
              <a:defRPr/>
            </a:pPr>
            <a:fld id="{871B4834-1DD5-4854-ADDD-2B6D7FAF4AC8}" type="slidenum">
              <a:rPr lang="en-US" altLang="zh-CN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pPr algn="r" eaLnBrk="1" hangingPunct="1">
                <a:defRPr/>
              </a:pPr>
              <a:t>9</a:t>
            </a:fld>
            <a:endParaRPr lang="en-US" altLang="zh-CN" sz="1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5348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1767</TotalTime>
  <Words>2367</Words>
  <Application>Microsoft Macintosh PowerPoint</Application>
  <PresentationFormat>全屏显示(4:3)</PresentationFormat>
  <Paragraphs>579</Paragraphs>
  <Slides>63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6" baseType="lpstr">
      <vt:lpstr>等线</vt:lpstr>
      <vt:lpstr>Arial</vt:lpstr>
      <vt:lpstr>Book Antiqua</vt:lpstr>
      <vt:lpstr>Calibri</vt:lpstr>
      <vt:lpstr>Calibri Light</vt:lpstr>
      <vt:lpstr>Cambria Math</vt:lpstr>
      <vt:lpstr>Symbol</vt:lpstr>
      <vt:lpstr>Times New Roman</vt:lpstr>
      <vt:lpstr>Verdana</vt:lpstr>
      <vt:lpstr>Wingdings</vt:lpstr>
      <vt:lpstr>Office 主题​​</vt:lpstr>
      <vt:lpstr>1_Office 主题​​</vt:lpstr>
      <vt:lpstr>公式</vt:lpstr>
      <vt:lpstr>Electromagnetic field and anomalous transports </vt:lpstr>
      <vt:lpstr>Note: There are many related works on this topic so that I cannot  quote them all in this lecture.  So I will keep only a few references which are essential for the discussions.  I am sorry for not reflecting other relevant works.</vt:lpstr>
      <vt:lpstr>PowerPoint 演示文稿</vt:lpstr>
      <vt:lpstr>Time Scales of a Relativistic Heavy Ion Collisions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Chiral anomaly and anomalous transports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Anomalous transports in HICs</vt:lpstr>
      <vt:lpstr>Chirality</vt:lpstr>
      <vt:lpstr>Chiral anomaly</vt:lpstr>
      <vt:lpstr>Chiral anomaly</vt:lpstr>
      <vt:lpstr>Chiral anomaly</vt:lpstr>
      <vt:lpstr>Anomalous transports in HICs</vt:lpstr>
      <vt:lpstr>Chiral magnetic effect (CME)</vt:lpstr>
      <vt:lpstr>Chiral magnetic effect (CME)</vt:lpstr>
      <vt:lpstr>Chiral separation effect (CSE)</vt:lpstr>
      <vt:lpstr>Chiral vortical effect (CVE)</vt:lpstr>
      <vt:lpstr>Chiral electric separation effect</vt:lpstr>
      <vt:lpstr>Collective modes: chiral magnetic waves</vt:lpstr>
      <vt:lpstr>Collective modes: chiral vortical wave</vt:lpstr>
      <vt:lpstr>Collective modes: chiral electric wave</vt:lpstr>
      <vt:lpstr>Table of anomalous chiral transports</vt:lpstr>
      <vt:lpstr>How to detect CME, CMW, etc?</vt:lpstr>
      <vt:lpstr>Anomalous transports in HICs</vt:lpstr>
      <vt:lpstr>Experimental test of CME</vt:lpstr>
      <vt:lpstr>Experimental test of CME</vt:lpstr>
      <vt:lpstr>Back-ground contributions to CME</vt:lpstr>
      <vt:lpstr>Back-ground contributions to CME</vt:lpstr>
      <vt:lpstr>Experimental methods</vt:lpstr>
      <vt:lpstr>Isobar collisions</vt:lpstr>
      <vt:lpstr>PowerPoint 演示文稿</vt:lpstr>
      <vt:lpstr>CME on desktop</vt:lpstr>
      <vt:lpstr>CME on desktop</vt:lpstr>
      <vt:lpstr>CME on desktop</vt:lpstr>
      <vt:lpstr>Experimental test of CVE</vt:lpstr>
      <vt:lpstr>Experimental test of CMW</vt:lpstr>
      <vt:lpstr>Potential experimental test of CESE (1)</vt:lpstr>
      <vt:lpstr>Potential experimental test of CESE (2)</vt:lpstr>
      <vt:lpstr>Potential experimental test of CVW</vt:lpstr>
      <vt:lpstr>Summary</vt:lpstr>
      <vt:lpstr>Anomalous chiral transports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of quark-gluon plasma and high-energy heavy-ion collisions</dc:title>
  <dc:creator>旭光 黄</dc:creator>
  <cp:lastModifiedBy>Microsoft Office User</cp:lastModifiedBy>
  <cp:revision>85</cp:revision>
  <dcterms:created xsi:type="dcterms:W3CDTF">2019-08-01T07:43:10Z</dcterms:created>
  <dcterms:modified xsi:type="dcterms:W3CDTF">2021-07-19T16:04:01Z</dcterms:modified>
</cp:coreProperties>
</file>