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1"/>
  </p:notesMasterIdLst>
  <p:sldIdLst>
    <p:sldId id="256" r:id="rId2"/>
    <p:sldId id="257" r:id="rId3"/>
    <p:sldId id="259" r:id="rId4"/>
    <p:sldId id="512" r:id="rId5"/>
    <p:sldId id="258" r:id="rId6"/>
    <p:sldId id="1083" r:id="rId7"/>
    <p:sldId id="1093" r:id="rId8"/>
    <p:sldId id="1084" r:id="rId9"/>
    <p:sldId id="517" r:id="rId10"/>
    <p:sldId id="526" r:id="rId11"/>
    <p:sldId id="269" r:id="rId12"/>
    <p:sldId id="420" r:id="rId13"/>
    <p:sldId id="286" r:id="rId14"/>
    <p:sldId id="298" r:id="rId15"/>
    <p:sldId id="502" r:id="rId16"/>
    <p:sldId id="534" r:id="rId17"/>
    <p:sldId id="536" r:id="rId18"/>
    <p:sldId id="537" r:id="rId19"/>
    <p:sldId id="538" r:id="rId20"/>
    <p:sldId id="539" r:id="rId21"/>
    <p:sldId id="260" r:id="rId22"/>
    <p:sldId id="544" r:id="rId23"/>
    <p:sldId id="546" r:id="rId24"/>
    <p:sldId id="545" r:id="rId25"/>
    <p:sldId id="1089" r:id="rId26"/>
    <p:sldId id="1090" r:id="rId27"/>
    <p:sldId id="541" r:id="rId28"/>
    <p:sldId id="542" r:id="rId29"/>
    <p:sldId id="547" r:id="rId30"/>
    <p:sldId id="548" r:id="rId31"/>
    <p:sldId id="262" r:id="rId32"/>
    <p:sldId id="543" r:id="rId33"/>
    <p:sldId id="549" r:id="rId34"/>
    <p:sldId id="261" r:id="rId35"/>
    <p:sldId id="557" r:id="rId36"/>
    <p:sldId id="264" r:id="rId37"/>
    <p:sldId id="558" r:id="rId38"/>
    <p:sldId id="552" r:id="rId39"/>
    <p:sldId id="553" r:id="rId40"/>
    <p:sldId id="554" r:id="rId41"/>
    <p:sldId id="555" r:id="rId42"/>
    <p:sldId id="556" r:id="rId43"/>
    <p:sldId id="568" r:id="rId44"/>
    <p:sldId id="263" r:id="rId45"/>
    <p:sldId id="569" r:id="rId46"/>
    <p:sldId id="560" r:id="rId47"/>
    <p:sldId id="561" r:id="rId48"/>
    <p:sldId id="562" r:id="rId49"/>
    <p:sldId id="563" r:id="rId50"/>
    <p:sldId id="564" r:id="rId51"/>
    <p:sldId id="565" r:id="rId52"/>
    <p:sldId id="265" r:id="rId53"/>
    <p:sldId id="566" r:id="rId54"/>
    <p:sldId id="266" r:id="rId55"/>
    <p:sldId id="567" r:id="rId56"/>
    <p:sldId id="268" r:id="rId57"/>
    <p:sldId id="571" r:id="rId58"/>
    <p:sldId id="550" r:id="rId59"/>
    <p:sldId id="1094" r:id="rId60"/>
    <p:sldId id="574" r:id="rId61"/>
    <p:sldId id="1091" r:id="rId62"/>
    <p:sldId id="279" r:id="rId63"/>
    <p:sldId id="280" r:id="rId64"/>
    <p:sldId id="281" r:id="rId65"/>
    <p:sldId id="282" r:id="rId66"/>
    <p:sldId id="1095" r:id="rId67"/>
    <p:sldId id="1096" r:id="rId68"/>
    <p:sldId id="1097" r:id="rId69"/>
    <p:sldId id="1098" r:id="rId70"/>
  </p:sldIdLst>
  <p:sldSz cx="12192000" cy="6858000"/>
  <p:notesSz cx="6858000" cy="9144000"/>
  <p:defaultTextStyle>
    <a:defPPr>
      <a:defRPr lang="de-DE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D82A42-A5DF-43B6-A2CC-8E7CF2687C9B}" type="doc">
      <dgm:prSet loTypeId="urn:microsoft.com/office/officeart/2005/8/layout/radial6" loCatId="cycle" qsTypeId="urn:microsoft.com/office/officeart/2005/8/quickstyle/3d5" qsCatId="3D" csTypeId="urn:microsoft.com/office/officeart/2005/8/colors/colorful5" csCatId="colorful" phldr="1"/>
      <dgm:spPr/>
      <dgm:t>
        <a:bodyPr/>
        <a:lstStyle/>
        <a:p>
          <a:endParaRPr lang="zh-CN" altLang="en-US"/>
        </a:p>
      </dgm:t>
    </dgm:pt>
    <dgm:pt modelId="{8265D089-353F-4801-A3FF-A20222571427}">
      <dgm:prSet phldrT="[文本]"/>
      <dgm:spPr/>
      <dgm:t>
        <a:bodyPr/>
        <a:lstStyle/>
        <a:p>
          <a:r>
            <a:rPr lang="en-US" altLang="zh-CN" dirty="0">
              <a:latin typeface="等线" panose="02010600030101010101" pitchFamily="2" charset="-122"/>
              <a:ea typeface="等线" panose="02010600030101010101" pitchFamily="2" charset="-122"/>
            </a:rPr>
            <a:t>Physics Analysis</a:t>
          </a:r>
          <a:endParaRPr lang="zh-CN" altLang="en-US" dirty="0">
            <a:latin typeface="等线" panose="02010600030101010101" pitchFamily="2" charset="-122"/>
            <a:ea typeface="等线" panose="02010600030101010101" pitchFamily="2" charset="-122"/>
          </a:endParaRPr>
        </a:p>
      </dgm:t>
    </dgm:pt>
    <dgm:pt modelId="{D47919B1-69ED-4643-94C2-51B3E50C087F}" type="parTrans" cxnId="{F5653D09-5E9A-4668-A38A-05A5DE864F76}">
      <dgm:prSet/>
      <dgm:spPr/>
      <dgm:t>
        <a:bodyPr/>
        <a:lstStyle/>
        <a:p>
          <a:endParaRPr lang="zh-CN" altLang="en-US">
            <a:latin typeface="等线" panose="02010600030101010101" pitchFamily="2" charset="-122"/>
            <a:ea typeface="等线" panose="02010600030101010101" pitchFamily="2" charset="-122"/>
          </a:endParaRPr>
        </a:p>
      </dgm:t>
    </dgm:pt>
    <dgm:pt modelId="{12AC71D4-BC4D-4424-8630-F54B498F2110}" type="sibTrans" cxnId="{F5653D09-5E9A-4668-A38A-05A5DE864F76}">
      <dgm:prSet/>
      <dgm:spPr/>
      <dgm:t>
        <a:bodyPr/>
        <a:lstStyle/>
        <a:p>
          <a:endParaRPr lang="zh-CN" altLang="en-US">
            <a:latin typeface="等线" panose="02010600030101010101" pitchFamily="2" charset="-122"/>
            <a:ea typeface="等线" panose="02010600030101010101" pitchFamily="2" charset="-122"/>
          </a:endParaRPr>
        </a:p>
      </dgm:t>
    </dgm:pt>
    <dgm:pt modelId="{EECEBBFF-2F85-4C8A-A582-F77BD16CA897}">
      <dgm:prSet phldrT="[文本]"/>
      <dgm:spPr/>
      <dgm:t>
        <a:bodyPr/>
        <a:lstStyle/>
        <a:p>
          <a:r>
            <a:rPr lang="en-US" altLang="zh-CN" dirty="0">
              <a:latin typeface="等线" panose="02010600030101010101" pitchFamily="2" charset="-122"/>
              <a:ea typeface="等线" panose="02010600030101010101" pitchFamily="2" charset="-122"/>
            </a:rPr>
            <a:t>Experiment</a:t>
          </a:r>
          <a:endParaRPr lang="zh-CN" altLang="en-US" dirty="0">
            <a:latin typeface="等线" panose="02010600030101010101" pitchFamily="2" charset="-122"/>
            <a:ea typeface="等线" panose="02010600030101010101" pitchFamily="2" charset="-122"/>
          </a:endParaRPr>
        </a:p>
      </dgm:t>
    </dgm:pt>
    <dgm:pt modelId="{D58F0DD3-07D5-493C-9B97-335C38EB1BB1}" type="parTrans" cxnId="{13466676-F737-4875-ACC0-9E4073BACFFA}">
      <dgm:prSet/>
      <dgm:spPr/>
      <dgm:t>
        <a:bodyPr/>
        <a:lstStyle/>
        <a:p>
          <a:endParaRPr lang="zh-CN" altLang="en-US">
            <a:latin typeface="等线" panose="02010600030101010101" pitchFamily="2" charset="-122"/>
            <a:ea typeface="等线" panose="02010600030101010101" pitchFamily="2" charset="-122"/>
          </a:endParaRPr>
        </a:p>
      </dgm:t>
    </dgm:pt>
    <dgm:pt modelId="{92324DA8-EF8F-4B4C-9D7A-51CC2088C670}" type="sibTrans" cxnId="{13466676-F737-4875-ACC0-9E4073BACFFA}">
      <dgm:prSet/>
      <dgm:spPr/>
      <dgm:t>
        <a:bodyPr/>
        <a:lstStyle/>
        <a:p>
          <a:endParaRPr lang="zh-CN" altLang="en-US">
            <a:latin typeface="等线" panose="02010600030101010101" pitchFamily="2" charset="-122"/>
            <a:ea typeface="等线" panose="02010600030101010101" pitchFamily="2" charset="-122"/>
          </a:endParaRPr>
        </a:p>
      </dgm:t>
    </dgm:pt>
    <dgm:pt modelId="{84C81152-AC09-49C0-89B7-CBBA1D5AEBE9}">
      <dgm:prSet phldrT="[文本]"/>
      <dgm:spPr/>
      <dgm:t>
        <a:bodyPr/>
        <a:lstStyle/>
        <a:p>
          <a:r>
            <a:rPr lang="en-US" altLang="zh-CN" dirty="0">
              <a:latin typeface="等线" panose="02010600030101010101" pitchFamily="2" charset="-122"/>
              <a:ea typeface="等线" panose="02010600030101010101" pitchFamily="2" charset="-122"/>
            </a:rPr>
            <a:t>Simulation</a:t>
          </a:r>
          <a:endParaRPr lang="zh-CN" altLang="en-US" dirty="0">
            <a:latin typeface="等线" panose="02010600030101010101" pitchFamily="2" charset="-122"/>
            <a:ea typeface="等线" panose="02010600030101010101" pitchFamily="2" charset="-122"/>
          </a:endParaRPr>
        </a:p>
      </dgm:t>
    </dgm:pt>
    <dgm:pt modelId="{55FF023C-ECA8-4F3E-9F64-BC9643C26B70}" type="parTrans" cxnId="{7AD05B1B-B96A-455E-AF28-006E8AD23206}">
      <dgm:prSet/>
      <dgm:spPr/>
      <dgm:t>
        <a:bodyPr/>
        <a:lstStyle/>
        <a:p>
          <a:endParaRPr lang="zh-CN" altLang="en-US">
            <a:latin typeface="等线" panose="02010600030101010101" pitchFamily="2" charset="-122"/>
            <a:ea typeface="等线" panose="02010600030101010101" pitchFamily="2" charset="-122"/>
          </a:endParaRPr>
        </a:p>
      </dgm:t>
    </dgm:pt>
    <dgm:pt modelId="{370D30AC-99AB-4343-8DA7-EC125DEF5088}" type="sibTrans" cxnId="{7AD05B1B-B96A-455E-AF28-006E8AD23206}">
      <dgm:prSet/>
      <dgm:spPr/>
      <dgm:t>
        <a:bodyPr/>
        <a:lstStyle/>
        <a:p>
          <a:endParaRPr lang="zh-CN" altLang="en-US">
            <a:latin typeface="等线" panose="02010600030101010101" pitchFamily="2" charset="-122"/>
            <a:ea typeface="等线" panose="02010600030101010101" pitchFamily="2" charset="-122"/>
          </a:endParaRPr>
        </a:p>
      </dgm:t>
    </dgm:pt>
    <dgm:pt modelId="{ACEC4ECF-B385-4A0B-B3D1-A037AF1E6C32}">
      <dgm:prSet phldrT="[文本]"/>
      <dgm:spPr/>
      <dgm:t>
        <a:bodyPr/>
        <a:lstStyle/>
        <a:p>
          <a:r>
            <a:rPr lang="en-US" altLang="zh-CN" dirty="0">
              <a:latin typeface="等线" panose="02010600030101010101" pitchFamily="2" charset="-122"/>
              <a:ea typeface="等线" panose="02010600030101010101" pitchFamily="2" charset="-122"/>
            </a:rPr>
            <a:t>Theory</a:t>
          </a:r>
          <a:endParaRPr lang="zh-CN" altLang="en-US" dirty="0">
            <a:latin typeface="等线" panose="02010600030101010101" pitchFamily="2" charset="-122"/>
            <a:ea typeface="等线" panose="02010600030101010101" pitchFamily="2" charset="-122"/>
          </a:endParaRPr>
        </a:p>
      </dgm:t>
    </dgm:pt>
    <dgm:pt modelId="{EF896AE8-93D7-4C82-AD78-BB662B756A53}" type="parTrans" cxnId="{479791A6-CAFA-4E71-89E8-81103FFED444}">
      <dgm:prSet/>
      <dgm:spPr/>
      <dgm:t>
        <a:bodyPr/>
        <a:lstStyle/>
        <a:p>
          <a:endParaRPr lang="zh-CN" altLang="en-US">
            <a:latin typeface="等线" panose="02010600030101010101" pitchFamily="2" charset="-122"/>
            <a:ea typeface="等线" panose="02010600030101010101" pitchFamily="2" charset="-122"/>
          </a:endParaRPr>
        </a:p>
      </dgm:t>
    </dgm:pt>
    <dgm:pt modelId="{8DE60683-82A3-4977-A6DA-BE791CF1E418}" type="sibTrans" cxnId="{479791A6-CAFA-4E71-89E8-81103FFED444}">
      <dgm:prSet/>
      <dgm:spPr/>
      <dgm:t>
        <a:bodyPr/>
        <a:lstStyle/>
        <a:p>
          <a:endParaRPr lang="zh-CN" altLang="en-US">
            <a:latin typeface="等线" panose="02010600030101010101" pitchFamily="2" charset="-122"/>
            <a:ea typeface="等线" panose="02010600030101010101" pitchFamily="2" charset="-122"/>
          </a:endParaRPr>
        </a:p>
      </dgm:t>
    </dgm:pt>
    <dgm:pt modelId="{63D5FEED-EA02-4397-ABB7-489D0C7DA330}" type="pres">
      <dgm:prSet presAssocID="{24D82A42-A5DF-43B6-A2CC-8E7CF2687C9B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811A11C-1368-4A2C-8A44-C64158A58677}" type="pres">
      <dgm:prSet presAssocID="{8265D089-353F-4801-A3FF-A20222571427}" presName="centerShape" presStyleLbl="node0" presStyleIdx="0" presStyleCnt="1"/>
      <dgm:spPr/>
    </dgm:pt>
    <dgm:pt modelId="{1B4CE1E6-71F8-440F-9169-59EAF94ED3F7}" type="pres">
      <dgm:prSet presAssocID="{EECEBBFF-2F85-4C8A-A582-F77BD16CA897}" presName="node" presStyleLbl="node1" presStyleIdx="0" presStyleCnt="3">
        <dgm:presLayoutVars>
          <dgm:bulletEnabled val="1"/>
        </dgm:presLayoutVars>
      </dgm:prSet>
      <dgm:spPr/>
    </dgm:pt>
    <dgm:pt modelId="{F31D2E97-8AD5-4473-AD99-F8066216880F}" type="pres">
      <dgm:prSet presAssocID="{EECEBBFF-2F85-4C8A-A582-F77BD16CA897}" presName="dummy" presStyleCnt="0"/>
      <dgm:spPr/>
    </dgm:pt>
    <dgm:pt modelId="{5053AFEE-178C-49CD-B36D-BC2E03F303D4}" type="pres">
      <dgm:prSet presAssocID="{92324DA8-EF8F-4B4C-9D7A-51CC2088C670}" presName="sibTrans" presStyleLbl="sibTrans2D1" presStyleIdx="0" presStyleCnt="3"/>
      <dgm:spPr/>
    </dgm:pt>
    <dgm:pt modelId="{E834155D-34D4-4CAC-ADB7-C15B83A1608B}" type="pres">
      <dgm:prSet presAssocID="{84C81152-AC09-49C0-89B7-CBBA1D5AEBE9}" presName="node" presStyleLbl="node1" presStyleIdx="1" presStyleCnt="3" custRadScaleRad="98831" custRadScaleInc="1926">
        <dgm:presLayoutVars>
          <dgm:bulletEnabled val="1"/>
        </dgm:presLayoutVars>
      </dgm:prSet>
      <dgm:spPr/>
    </dgm:pt>
    <dgm:pt modelId="{8829B9ED-AE7B-4E2E-874A-0A4436F12A1D}" type="pres">
      <dgm:prSet presAssocID="{84C81152-AC09-49C0-89B7-CBBA1D5AEBE9}" presName="dummy" presStyleCnt="0"/>
      <dgm:spPr/>
    </dgm:pt>
    <dgm:pt modelId="{D3C99142-DEF4-43AC-9AF5-BBDB8CD33AB3}" type="pres">
      <dgm:prSet presAssocID="{370D30AC-99AB-4343-8DA7-EC125DEF5088}" presName="sibTrans" presStyleLbl="sibTrans2D1" presStyleIdx="1" presStyleCnt="3"/>
      <dgm:spPr/>
    </dgm:pt>
    <dgm:pt modelId="{749889AC-6B55-4F8F-95A1-DF7AE4D2BD57}" type="pres">
      <dgm:prSet presAssocID="{ACEC4ECF-B385-4A0B-B3D1-A037AF1E6C32}" presName="node" presStyleLbl="node1" presStyleIdx="2" presStyleCnt="3">
        <dgm:presLayoutVars>
          <dgm:bulletEnabled val="1"/>
        </dgm:presLayoutVars>
      </dgm:prSet>
      <dgm:spPr/>
    </dgm:pt>
    <dgm:pt modelId="{2E9BBB52-5114-4B86-98A9-771D9B9C5222}" type="pres">
      <dgm:prSet presAssocID="{ACEC4ECF-B385-4A0B-B3D1-A037AF1E6C32}" presName="dummy" presStyleCnt="0"/>
      <dgm:spPr/>
    </dgm:pt>
    <dgm:pt modelId="{F0A119AB-CA68-474D-8EC5-23FEDCFBB365}" type="pres">
      <dgm:prSet presAssocID="{8DE60683-82A3-4977-A6DA-BE791CF1E418}" presName="sibTrans" presStyleLbl="sibTrans2D1" presStyleIdx="2" presStyleCnt="3"/>
      <dgm:spPr/>
    </dgm:pt>
  </dgm:ptLst>
  <dgm:cxnLst>
    <dgm:cxn modelId="{F5653D09-5E9A-4668-A38A-05A5DE864F76}" srcId="{24D82A42-A5DF-43B6-A2CC-8E7CF2687C9B}" destId="{8265D089-353F-4801-A3FF-A20222571427}" srcOrd="0" destOrd="0" parTransId="{D47919B1-69ED-4643-94C2-51B3E50C087F}" sibTransId="{12AC71D4-BC4D-4424-8630-F54B498F2110}"/>
    <dgm:cxn modelId="{7CEFD011-C08F-4974-80B4-947788774422}" type="presOf" srcId="{92324DA8-EF8F-4B4C-9D7A-51CC2088C670}" destId="{5053AFEE-178C-49CD-B36D-BC2E03F303D4}" srcOrd="0" destOrd="0" presId="urn:microsoft.com/office/officeart/2005/8/layout/radial6"/>
    <dgm:cxn modelId="{7AD05B1B-B96A-455E-AF28-006E8AD23206}" srcId="{8265D089-353F-4801-A3FF-A20222571427}" destId="{84C81152-AC09-49C0-89B7-CBBA1D5AEBE9}" srcOrd="1" destOrd="0" parTransId="{55FF023C-ECA8-4F3E-9F64-BC9643C26B70}" sibTransId="{370D30AC-99AB-4343-8DA7-EC125DEF5088}"/>
    <dgm:cxn modelId="{E7F47F4C-1A89-469C-AC49-6EFB4FBCDF8F}" type="presOf" srcId="{8DE60683-82A3-4977-A6DA-BE791CF1E418}" destId="{F0A119AB-CA68-474D-8EC5-23FEDCFBB365}" srcOrd="0" destOrd="0" presId="urn:microsoft.com/office/officeart/2005/8/layout/radial6"/>
    <dgm:cxn modelId="{1C219951-D50A-4F07-8A00-FF6FF8E210B9}" type="presOf" srcId="{24D82A42-A5DF-43B6-A2CC-8E7CF2687C9B}" destId="{63D5FEED-EA02-4397-ABB7-489D0C7DA330}" srcOrd="0" destOrd="0" presId="urn:microsoft.com/office/officeart/2005/8/layout/radial6"/>
    <dgm:cxn modelId="{9DA8DD75-94C5-4A0E-9CC2-69D9FAE9E68E}" type="presOf" srcId="{8265D089-353F-4801-A3FF-A20222571427}" destId="{E811A11C-1368-4A2C-8A44-C64158A58677}" srcOrd="0" destOrd="0" presId="urn:microsoft.com/office/officeart/2005/8/layout/radial6"/>
    <dgm:cxn modelId="{13466676-F737-4875-ACC0-9E4073BACFFA}" srcId="{8265D089-353F-4801-A3FF-A20222571427}" destId="{EECEBBFF-2F85-4C8A-A582-F77BD16CA897}" srcOrd="0" destOrd="0" parTransId="{D58F0DD3-07D5-493C-9B97-335C38EB1BB1}" sibTransId="{92324DA8-EF8F-4B4C-9D7A-51CC2088C670}"/>
    <dgm:cxn modelId="{5F22EA86-3CCD-4F4B-86FE-4052C3F9B48E}" type="presOf" srcId="{EECEBBFF-2F85-4C8A-A582-F77BD16CA897}" destId="{1B4CE1E6-71F8-440F-9169-59EAF94ED3F7}" srcOrd="0" destOrd="0" presId="urn:microsoft.com/office/officeart/2005/8/layout/radial6"/>
    <dgm:cxn modelId="{479791A6-CAFA-4E71-89E8-81103FFED444}" srcId="{8265D089-353F-4801-A3FF-A20222571427}" destId="{ACEC4ECF-B385-4A0B-B3D1-A037AF1E6C32}" srcOrd="2" destOrd="0" parTransId="{EF896AE8-93D7-4C82-AD78-BB662B756A53}" sibTransId="{8DE60683-82A3-4977-A6DA-BE791CF1E418}"/>
    <dgm:cxn modelId="{FAAC62A8-F554-4E39-B35F-40EF80ABF95D}" type="presOf" srcId="{ACEC4ECF-B385-4A0B-B3D1-A037AF1E6C32}" destId="{749889AC-6B55-4F8F-95A1-DF7AE4D2BD57}" srcOrd="0" destOrd="0" presId="urn:microsoft.com/office/officeart/2005/8/layout/radial6"/>
    <dgm:cxn modelId="{F5248EE1-25F9-499B-91C4-AE2ECA8EEF15}" type="presOf" srcId="{370D30AC-99AB-4343-8DA7-EC125DEF5088}" destId="{D3C99142-DEF4-43AC-9AF5-BBDB8CD33AB3}" srcOrd="0" destOrd="0" presId="urn:microsoft.com/office/officeart/2005/8/layout/radial6"/>
    <dgm:cxn modelId="{7D3C9CE9-BB9A-4220-8880-2094C6A5003C}" type="presOf" srcId="{84C81152-AC09-49C0-89B7-CBBA1D5AEBE9}" destId="{E834155D-34D4-4CAC-ADB7-C15B83A1608B}" srcOrd="0" destOrd="0" presId="urn:microsoft.com/office/officeart/2005/8/layout/radial6"/>
    <dgm:cxn modelId="{7E34FB66-9CAD-46B2-A69A-9B165783060B}" type="presParOf" srcId="{63D5FEED-EA02-4397-ABB7-489D0C7DA330}" destId="{E811A11C-1368-4A2C-8A44-C64158A58677}" srcOrd="0" destOrd="0" presId="urn:microsoft.com/office/officeart/2005/8/layout/radial6"/>
    <dgm:cxn modelId="{8444914E-915F-48A2-BE87-B906395A2DA3}" type="presParOf" srcId="{63D5FEED-EA02-4397-ABB7-489D0C7DA330}" destId="{1B4CE1E6-71F8-440F-9169-59EAF94ED3F7}" srcOrd="1" destOrd="0" presId="urn:microsoft.com/office/officeart/2005/8/layout/radial6"/>
    <dgm:cxn modelId="{971BF67D-34BA-40BB-8001-21C75C4A68C3}" type="presParOf" srcId="{63D5FEED-EA02-4397-ABB7-489D0C7DA330}" destId="{F31D2E97-8AD5-4473-AD99-F8066216880F}" srcOrd="2" destOrd="0" presId="urn:microsoft.com/office/officeart/2005/8/layout/radial6"/>
    <dgm:cxn modelId="{E20C63EC-3DD9-4661-84EE-CCF562AD6575}" type="presParOf" srcId="{63D5FEED-EA02-4397-ABB7-489D0C7DA330}" destId="{5053AFEE-178C-49CD-B36D-BC2E03F303D4}" srcOrd="3" destOrd="0" presId="urn:microsoft.com/office/officeart/2005/8/layout/radial6"/>
    <dgm:cxn modelId="{81C5ACB2-8268-42F7-990E-42E241D88DAE}" type="presParOf" srcId="{63D5FEED-EA02-4397-ABB7-489D0C7DA330}" destId="{E834155D-34D4-4CAC-ADB7-C15B83A1608B}" srcOrd="4" destOrd="0" presId="urn:microsoft.com/office/officeart/2005/8/layout/radial6"/>
    <dgm:cxn modelId="{562CB289-8F86-4282-992D-CA5D3E805274}" type="presParOf" srcId="{63D5FEED-EA02-4397-ABB7-489D0C7DA330}" destId="{8829B9ED-AE7B-4E2E-874A-0A4436F12A1D}" srcOrd="5" destOrd="0" presId="urn:microsoft.com/office/officeart/2005/8/layout/radial6"/>
    <dgm:cxn modelId="{24391131-3652-459A-A123-290234F7AB68}" type="presParOf" srcId="{63D5FEED-EA02-4397-ABB7-489D0C7DA330}" destId="{D3C99142-DEF4-43AC-9AF5-BBDB8CD33AB3}" srcOrd="6" destOrd="0" presId="urn:microsoft.com/office/officeart/2005/8/layout/radial6"/>
    <dgm:cxn modelId="{93A249BF-D31F-46FA-8529-4A9AA08103C9}" type="presParOf" srcId="{63D5FEED-EA02-4397-ABB7-489D0C7DA330}" destId="{749889AC-6B55-4F8F-95A1-DF7AE4D2BD57}" srcOrd="7" destOrd="0" presId="urn:microsoft.com/office/officeart/2005/8/layout/radial6"/>
    <dgm:cxn modelId="{A4ACC7A8-67D4-4D09-94F7-3AB8B99D2CF5}" type="presParOf" srcId="{63D5FEED-EA02-4397-ABB7-489D0C7DA330}" destId="{2E9BBB52-5114-4B86-98A9-771D9B9C5222}" srcOrd="8" destOrd="0" presId="urn:microsoft.com/office/officeart/2005/8/layout/radial6"/>
    <dgm:cxn modelId="{D7BAE3E7-1FD9-43E9-BEA0-2F9EE21101C8}" type="presParOf" srcId="{63D5FEED-EA02-4397-ABB7-489D0C7DA330}" destId="{F0A119AB-CA68-474D-8EC5-23FEDCFBB365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B4CA880-1712-45BA-AD12-05347B773592}" type="doc">
      <dgm:prSet loTypeId="urn:microsoft.com/office/officeart/2009/3/layout/DescendingProcess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F5AA2173-1082-4953-81A2-AA5CAAF1F0FB}">
      <dgm:prSet phldrT="[文本]" custT="1"/>
      <dgm:spPr/>
      <dgm:t>
        <a:bodyPr/>
        <a:lstStyle/>
        <a:p>
          <a:r>
            <a:rPr lang="en-US" altLang="zh-CN" sz="1800" dirty="0">
              <a:solidFill>
                <a:srgbClr val="FF0000"/>
              </a:solidFill>
            </a:rPr>
            <a:t>FTOF at </a:t>
          </a:r>
          <a:r>
            <a:rPr lang="en-US" altLang="zh-CN" sz="1800" dirty="0" err="1">
              <a:solidFill>
                <a:srgbClr val="FF0000"/>
              </a:solidFill>
            </a:rPr>
            <a:t>superB</a:t>
          </a:r>
          <a:endParaRPr lang="zh-CN" altLang="en-US" sz="1800" dirty="0">
            <a:solidFill>
              <a:srgbClr val="FF0000"/>
            </a:solidFill>
          </a:endParaRPr>
        </a:p>
      </dgm:t>
    </dgm:pt>
    <dgm:pt modelId="{EF00FDBD-D9F4-4506-9EBE-B2E5BB2AF715}" type="parTrans" cxnId="{9C719A42-6989-4D61-BE88-670CBE0A15F5}">
      <dgm:prSet/>
      <dgm:spPr/>
      <dgm:t>
        <a:bodyPr/>
        <a:lstStyle/>
        <a:p>
          <a:endParaRPr lang="zh-CN" altLang="en-US"/>
        </a:p>
      </dgm:t>
    </dgm:pt>
    <dgm:pt modelId="{DC1EA4C9-DE2F-4BD1-BCA6-F099177F8BE8}" type="sibTrans" cxnId="{9C719A42-6989-4D61-BE88-670CBE0A15F5}">
      <dgm:prSet/>
      <dgm:spPr/>
      <dgm:t>
        <a:bodyPr/>
        <a:lstStyle/>
        <a:p>
          <a:endParaRPr lang="zh-CN" altLang="en-US"/>
        </a:p>
      </dgm:t>
    </dgm:pt>
    <dgm:pt modelId="{49517616-CB87-45E2-A551-8E2B56B73EF7}">
      <dgm:prSet phldrT="[文本]" custT="1"/>
      <dgm:spPr/>
      <dgm:t>
        <a:bodyPr/>
        <a:lstStyle/>
        <a:p>
          <a:r>
            <a:rPr lang="en-US" altLang="zh-CN" sz="1800" dirty="0">
              <a:solidFill>
                <a:srgbClr val="FF0000"/>
              </a:solidFill>
            </a:rPr>
            <a:t>DTOF v1</a:t>
          </a:r>
          <a:endParaRPr lang="zh-CN" altLang="en-US" sz="1800" dirty="0">
            <a:solidFill>
              <a:srgbClr val="FF0000"/>
            </a:solidFill>
          </a:endParaRPr>
        </a:p>
      </dgm:t>
    </dgm:pt>
    <dgm:pt modelId="{50BC17A6-7912-4B37-8A03-6DB702299B3E}" type="parTrans" cxnId="{830C8666-2A9B-44B1-83F3-430D76264FD6}">
      <dgm:prSet/>
      <dgm:spPr/>
      <dgm:t>
        <a:bodyPr/>
        <a:lstStyle/>
        <a:p>
          <a:endParaRPr lang="zh-CN" altLang="en-US"/>
        </a:p>
      </dgm:t>
    </dgm:pt>
    <dgm:pt modelId="{9A675D7D-31F4-4161-9699-6EE95C247B22}" type="sibTrans" cxnId="{830C8666-2A9B-44B1-83F3-430D76264FD6}">
      <dgm:prSet/>
      <dgm:spPr/>
      <dgm:t>
        <a:bodyPr/>
        <a:lstStyle/>
        <a:p>
          <a:endParaRPr lang="zh-CN" altLang="en-US"/>
        </a:p>
      </dgm:t>
    </dgm:pt>
    <dgm:pt modelId="{9C2F637E-1025-4C4D-B051-588BD817B26E}">
      <dgm:prSet phldrT="[文本]" custT="1"/>
      <dgm:spPr/>
      <dgm:t>
        <a:bodyPr/>
        <a:lstStyle/>
        <a:p>
          <a:r>
            <a:rPr lang="en-US" altLang="zh-CN" sz="1800" dirty="0">
              <a:solidFill>
                <a:srgbClr val="FF0000"/>
              </a:solidFill>
            </a:rPr>
            <a:t>DTOF v2</a:t>
          </a:r>
          <a:endParaRPr lang="zh-CN" altLang="en-US" sz="1800" dirty="0">
            <a:solidFill>
              <a:srgbClr val="FF0000"/>
            </a:solidFill>
          </a:endParaRPr>
        </a:p>
      </dgm:t>
    </dgm:pt>
    <dgm:pt modelId="{FA3C726A-0A6F-4100-AFD9-478DE68717BA}" type="parTrans" cxnId="{C642DBA3-A714-461F-AACD-7E0D45D466D8}">
      <dgm:prSet/>
      <dgm:spPr/>
      <dgm:t>
        <a:bodyPr/>
        <a:lstStyle/>
        <a:p>
          <a:endParaRPr lang="zh-CN" altLang="en-US"/>
        </a:p>
      </dgm:t>
    </dgm:pt>
    <dgm:pt modelId="{30683C07-7CFE-45DE-9918-051D79B0D903}" type="sibTrans" cxnId="{C642DBA3-A714-461F-AACD-7E0D45D466D8}">
      <dgm:prSet/>
      <dgm:spPr/>
      <dgm:t>
        <a:bodyPr/>
        <a:lstStyle/>
        <a:p>
          <a:endParaRPr lang="zh-CN" altLang="en-US"/>
        </a:p>
      </dgm:t>
    </dgm:pt>
    <dgm:pt modelId="{E1520206-FC29-440C-8E74-F1537A8048E3}" type="pres">
      <dgm:prSet presAssocID="{2B4CA880-1712-45BA-AD12-05347B773592}" presName="Name0" presStyleCnt="0">
        <dgm:presLayoutVars>
          <dgm:chMax val="7"/>
          <dgm:chPref val="5"/>
        </dgm:presLayoutVars>
      </dgm:prSet>
      <dgm:spPr/>
    </dgm:pt>
    <dgm:pt modelId="{5686F3CA-A25E-4F41-87AA-9728ADEF24AD}" type="pres">
      <dgm:prSet presAssocID="{2B4CA880-1712-45BA-AD12-05347B773592}" presName="arrowNode" presStyleLbl="node1" presStyleIdx="0" presStyleCnt="1"/>
      <dgm:spPr>
        <a:gradFill rotWithShape="0">
          <a:gsLst>
            <a:gs pos="0">
              <a:schemeClr val="accent1">
                <a:hueOff val="0"/>
                <a:satOff val="0"/>
                <a:tint val="100000"/>
                <a:shade val="100000"/>
                <a:satMod val="13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</a:gradFill>
      </dgm:spPr>
    </dgm:pt>
    <dgm:pt modelId="{A246F61D-35D2-496F-BEF3-BB8CF66175D6}" type="pres">
      <dgm:prSet presAssocID="{F5AA2173-1082-4953-81A2-AA5CAAF1F0FB}" presName="txNode1" presStyleLbl="revTx" presStyleIdx="0" presStyleCnt="3" custScaleX="60782" custScaleY="85271" custLinFactNeighborX="23988" custLinFactNeighborY="15087">
        <dgm:presLayoutVars>
          <dgm:bulletEnabled val="1"/>
        </dgm:presLayoutVars>
      </dgm:prSet>
      <dgm:spPr/>
    </dgm:pt>
    <dgm:pt modelId="{0EC81937-C39E-4829-A2D9-41D5551FB73C}" type="pres">
      <dgm:prSet presAssocID="{49517616-CB87-45E2-A551-8E2B56B73EF7}" presName="txNode2" presStyleLbl="revTx" presStyleIdx="1" presStyleCnt="3" custScaleX="49428" custLinFactX="-5753" custLinFactNeighborX="-100000" custLinFactNeighborY="-2504">
        <dgm:presLayoutVars>
          <dgm:bulletEnabled val="1"/>
        </dgm:presLayoutVars>
      </dgm:prSet>
      <dgm:spPr/>
    </dgm:pt>
    <dgm:pt modelId="{C24D9DF8-4018-4E3D-93A4-9DF8D6B71A1F}" type="pres">
      <dgm:prSet presAssocID="{9A675D7D-31F4-4161-9699-6EE95C247B22}" presName="dotNode2" presStyleCnt="0"/>
      <dgm:spPr/>
    </dgm:pt>
    <dgm:pt modelId="{BF5B72F0-066D-4EFF-A233-63A37CE4516B}" type="pres">
      <dgm:prSet presAssocID="{9A675D7D-31F4-4161-9699-6EE95C247B22}" presName="dotRepeatNode" presStyleLbl="fgShp" presStyleIdx="0" presStyleCnt="1"/>
      <dgm:spPr/>
    </dgm:pt>
    <dgm:pt modelId="{99123377-5356-4B62-A8D8-9FA99D9F0A24}" type="pres">
      <dgm:prSet presAssocID="{9C2F637E-1025-4C4D-B051-588BD817B26E}" presName="txNode3" presStyleLbl="revTx" presStyleIdx="2" presStyleCnt="3" custScaleX="77378" custScaleY="66477" custLinFactNeighborX="-36629" custLinFactNeighborY="35080">
        <dgm:presLayoutVars>
          <dgm:bulletEnabled val="1"/>
        </dgm:presLayoutVars>
      </dgm:prSet>
      <dgm:spPr/>
    </dgm:pt>
  </dgm:ptLst>
  <dgm:cxnLst>
    <dgm:cxn modelId="{4A82220D-A848-4D31-88EA-531F0E7589E0}" type="presOf" srcId="{F5AA2173-1082-4953-81A2-AA5CAAF1F0FB}" destId="{A246F61D-35D2-496F-BEF3-BB8CF66175D6}" srcOrd="0" destOrd="0" presId="urn:microsoft.com/office/officeart/2009/3/layout/DescendingProcess"/>
    <dgm:cxn modelId="{BFA4A91B-6F3A-4548-B0C8-D946CE771538}" type="presOf" srcId="{49517616-CB87-45E2-A551-8E2B56B73EF7}" destId="{0EC81937-C39E-4829-A2D9-41D5551FB73C}" srcOrd="0" destOrd="0" presId="urn:microsoft.com/office/officeart/2009/3/layout/DescendingProcess"/>
    <dgm:cxn modelId="{5D252324-69A3-442B-B2AD-1628521EBE2D}" type="presOf" srcId="{9C2F637E-1025-4C4D-B051-588BD817B26E}" destId="{99123377-5356-4B62-A8D8-9FA99D9F0A24}" srcOrd="0" destOrd="0" presId="urn:microsoft.com/office/officeart/2009/3/layout/DescendingProcess"/>
    <dgm:cxn modelId="{9C719A42-6989-4D61-BE88-670CBE0A15F5}" srcId="{2B4CA880-1712-45BA-AD12-05347B773592}" destId="{F5AA2173-1082-4953-81A2-AA5CAAF1F0FB}" srcOrd="0" destOrd="0" parTransId="{EF00FDBD-D9F4-4506-9EBE-B2E5BB2AF715}" sibTransId="{DC1EA4C9-DE2F-4BD1-BCA6-F099177F8BE8}"/>
    <dgm:cxn modelId="{830C8666-2A9B-44B1-83F3-430D76264FD6}" srcId="{2B4CA880-1712-45BA-AD12-05347B773592}" destId="{49517616-CB87-45E2-A551-8E2B56B73EF7}" srcOrd="1" destOrd="0" parTransId="{50BC17A6-7912-4B37-8A03-6DB702299B3E}" sibTransId="{9A675D7D-31F4-4161-9699-6EE95C247B22}"/>
    <dgm:cxn modelId="{4554E371-EBC1-4269-A14F-A1171E11BC06}" type="presOf" srcId="{9A675D7D-31F4-4161-9699-6EE95C247B22}" destId="{BF5B72F0-066D-4EFF-A233-63A37CE4516B}" srcOrd="0" destOrd="0" presId="urn:microsoft.com/office/officeart/2009/3/layout/DescendingProcess"/>
    <dgm:cxn modelId="{0ACB6E53-9155-4123-8A8E-AA8C564AF1B0}" type="presOf" srcId="{2B4CA880-1712-45BA-AD12-05347B773592}" destId="{E1520206-FC29-440C-8E74-F1537A8048E3}" srcOrd="0" destOrd="0" presId="urn:microsoft.com/office/officeart/2009/3/layout/DescendingProcess"/>
    <dgm:cxn modelId="{C642DBA3-A714-461F-AACD-7E0D45D466D8}" srcId="{2B4CA880-1712-45BA-AD12-05347B773592}" destId="{9C2F637E-1025-4C4D-B051-588BD817B26E}" srcOrd="2" destOrd="0" parTransId="{FA3C726A-0A6F-4100-AFD9-478DE68717BA}" sibTransId="{30683C07-7CFE-45DE-9918-051D79B0D903}"/>
    <dgm:cxn modelId="{B7F9DA1A-5B48-4DAD-8568-1C88D96DCE17}" type="presParOf" srcId="{E1520206-FC29-440C-8E74-F1537A8048E3}" destId="{5686F3CA-A25E-4F41-87AA-9728ADEF24AD}" srcOrd="0" destOrd="0" presId="urn:microsoft.com/office/officeart/2009/3/layout/DescendingProcess"/>
    <dgm:cxn modelId="{FCA6826B-7E93-4F59-A2F8-5656A7150950}" type="presParOf" srcId="{E1520206-FC29-440C-8E74-F1537A8048E3}" destId="{A246F61D-35D2-496F-BEF3-BB8CF66175D6}" srcOrd="1" destOrd="0" presId="urn:microsoft.com/office/officeart/2009/3/layout/DescendingProcess"/>
    <dgm:cxn modelId="{00B5282A-0AF1-49A4-9B38-12068301BE4E}" type="presParOf" srcId="{E1520206-FC29-440C-8E74-F1537A8048E3}" destId="{0EC81937-C39E-4829-A2D9-41D5551FB73C}" srcOrd="2" destOrd="0" presId="urn:microsoft.com/office/officeart/2009/3/layout/DescendingProcess"/>
    <dgm:cxn modelId="{359DB41E-F26D-408D-9889-61949B414567}" type="presParOf" srcId="{E1520206-FC29-440C-8E74-F1537A8048E3}" destId="{C24D9DF8-4018-4E3D-93A4-9DF8D6B71A1F}" srcOrd="3" destOrd="0" presId="urn:microsoft.com/office/officeart/2009/3/layout/DescendingProcess"/>
    <dgm:cxn modelId="{4F914F5B-DAEE-4D14-91D9-6448262EEFAB}" type="presParOf" srcId="{C24D9DF8-4018-4E3D-93A4-9DF8D6B71A1F}" destId="{BF5B72F0-066D-4EFF-A233-63A37CE4516B}" srcOrd="0" destOrd="0" presId="urn:microsoft.com/office/officeart/2009/3/layout/DescendingProcess"/>
    <dgm:cxn modelId="{E334DE69-0997-4864-882A-CE8F30FE85C3}" type="presParOf" srcId="{E1520206-FC29-440C-8E74-F1537A8048E3}" destId="{99123377-5356-4B62-A8D8-9FA99D9F0A24}" srcOrd="4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A119AB-CA68-474D-8EC5-23FEDCFBB365}">
      <dsp:nvSpPr>
        <dsp:cNvPr id="0" name=""/>
        <dsp:cNvSpPr/>
      </dsp:nvSpPr>
      <dsp:spPr>
        <a:xfrm>
          <a:off x="1120643" y="658471"/>
          <a:ext cx="4395486" cy="4395486"/>
        </a:xfrm>
        <a:prstGeom prst="blockArc">
          <a:avLst>
            <a:gd name="adj1" fmla="val 9000000"/>
            <a:gd name="adj2" fmla="val 16200000"/>
            <a:gd name="adj3" fmla="val 4637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C99142-DEF4-43AC-9AF5-BBDB8CD33AB3}">
      <dsp:nvSpPr>
        <dsp:cNvPr id="0" name=""/>
        <dsp:cNvSpPr/>
      </dsp:nvSpPr>
      <dsp:spPr>
        <a:xfrm>
          <a:off x="1106178" y="633798"/>
          <a:ext cx="4395486" cy="4395486"/>
        </a:xfrm>
        <a:prstGeom prst="blockArc">
          <a:avLst>
            <a:gd name="adj1" fmla="val 1868322"/>
            <a:gd name="adj2" fmla="val 8954200"/>
            <a:gd name="adj3" fmla="val 4637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53AFEE-178C-49CD-B36D-BC2E03F303D4}">
      <dsp:nvSpPr>
        <dsp:cNvPr id="0" name=""/>
        <dsp:cNvSpPr/>
      </dsp:nvSpPr>
      <dsp:spPr>
        <a:xfrm>
          <a:off x="1091611" y="658275"/>
          <a:ext cx="4395486" cy="4395486"/>
        </a:xfrm>
        <a:prstGeom prst="blockArc">
          <a:avLst>
            <a:gd name="adj1" fmla="val 16246492"/>
            <a:gd name="adj2" fmla="val 1822709"/>
            <a:gd name="adj3" fmla="val 4637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11A11C-1368-4A2C-8A44-C64158A58677}">
      <dsp:nvSpPr>
        <dsp:cNvPr id="0" name=""/>
        <dsp:cNvSpPr/>
      </dsp:nvSpPr>
      <dsp:spPr>
        <a:xfrm>
          <a:off x="2307315" y="1845143"/>
          <a:ext cx="2022142" cy="202214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100" kern="1200" dirty="0">
              <a:latin typeface="等线" panose="02010600030101010101" pitchFamily="2" charset="-122"/>
              <a:ea typeface="等线" panose="02010600030101010101" pitchFamily="2" charset="-122"/>
            </a:rPr>
            <a:t>Physics Analysis</a:t>
          </a:r>
          <a:endParaRPr lang="zh-CN" altLang="en-US" sz="3100" kern="1200" dirty="0">
            <a:latin typeface="等线" panose="02010600030101010101" pitchFamily="2" charset="-122"/>
            <a:ea typeface="等线" panose="02010600030101010101" pitchFamily="2" charset="-122"/>
          </a:endParaRPr>
        </a:p>
      </dsp:txBody>
      <dsp:txXfrm>
        <a:off x="2603451" y="2141279"/>
        <a:ext cx="1429870" cy="1429870"/>
      </dsp:txXfrm>
    </dsp:sp>
    <dsp:sp modelId="{1B4CE1E6-71F8-440F-9169-59EAF94ED3F7}">
      <dsp:nvSpPr>
        <dsp:cNvPr id="0" name=""/>
        <dsp:cNvSpPr/>
      </dsp:nvSpPr>
      <dsp:spPr>
        <a:xfrm>
          <a:off x="2610637" y="1679"/>
          <a:ext cx="1415499" cy="141549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500" kern="1200" dirty="0">
              <a:latin typeface="等线" panose="02010600030101010101" pitchFamily="2" charset="-122"/>
              <a:ea typeface="等线" panose="02010600030101010101" pitchFamily="2" charset="-122"/>
            </a:rPr>
            <a:t>Experiment</a:t>
          </a:r>
          <a:endParaRPr lang="zh-CN" altLang="en-US" sz="1500" kern="1200" dirty="0">
            <a:latin typeface="等线" panose="02010600030101010101" pitchFamily="2" charset="-122"/>
            <a:ea typeface="等线" panose="02010600030101010101" pitchFamily="2" charset="-122"/>
          </a:endParaRPr>
        </a:p>
      </dsp:txBody>
      <dsp:txXfrm>
        <a:off x="2817932" y="208974"/>
        <a:ext cx="1000909" cy="1000909"/>
      </dsp:txXfrm>
    </dsp:sp>
    <dsp:sp modelId="{E834155D-34D4-4CAC-ADB7-C15B83A1608B}">
      <dsp:nvSpPr>
        <dsp:cNvPr id="0" name=""/>
        <dsp:cNvSpPr/>
      </dsp:nvSpPr>
      <dsp:spPr>
        <a:xfrm>
          <a:off x="4433644" y="3233919"/>
          <a:ext cx="1415499" cy="1415499"/>
        </a:xfrm>
        <a:prstGeom prst="ellipse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500" kern="1200" dirty="0">
              <a:latin typeface="等线" panose="02010600030101010101" pitchFamily="2" charset="-122"/>
              <a:ea typeface="等线" panose="02010600030101010101" pitchFamily="2" charset="-122"/>
            </a:rPr>
            <a:t>Simulation</a:t>
          </a:r>
          <a:endParaRPr lang="zh-CN" altLang="en-US" sz="1500" kern="1200" dirty="0">
            <a:latin typeface="等线" panose="02010600030101010101" pitchFamily="2" charset="-122"/>
            <a:ea typeface="等线" panose="02010600030101010101" pitchFamily="2" charset="-122"/>
          </a:endParaRPr>
        </a:p>
      </dsp:txBody>
      <dsp:txXfrm>
        <a:off x="4640939" y="3441214"/>
        <a:ext cx="1000909" cy="1000909"/>
      </dsp:txXfrm>
    </dsp:sp>
    <dsp:sp modelId="{749889AC-6B55-4F8F-95A1-DF7AE4D2BD57}">
      <dsp:nvSpPr>
        <dsp:cNvPr id="0" name=""/>
        <dsp:cNvSpPr/>
      </dsp:nvSpPr>
      <dsp:spPr>
        <a:xfrm>
          <a:off x="751466" y="3221857"/>
          <a:ext cx="1415499" cy="1415499"/>
        </a:xfrm>
        <a:prstGeom prst="ellips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500" kern="1200" dirty="0">
              <a:latin typeface="等线" panose="02010600030101010101" pitchFamily="2" charset="-122"/>
              <a:ea typeface="等线" panose="02010600030101010101" pitchFamily="2" charset="-122"/>
            </a:rPr>
            <a:t>Theory</a:t>
          </a:r>
          <a:endParaRPr lang="zh-CN" altLang="en-US" sz="1500" kern="1200" dirty="0">
            <a:latin typeface="等线" panose="02010600030101010101" pitchFamily="2" charset="-122"/>
            <a:ea typeface="等线" panose="02010600030101010101" pitchFamily="2" charset="-122"/>
          </a:endParaRPr>
        </a:p>
      </dsp:txBody>
      <dsp:txXfrm>
        <a:off x="958761" y="3429152"/>
        <a:ext cx="1000909" cy="10009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86F3CA-A25E-4F41-87AA-9728ADEF24AD}">
      <dsp:nvSpPr>
        <dsp:cNvPr id="0" name=""/>
        <dsp:cNvSpPr/>
      </dsp:nvSpPr>
      <dsp:spPr>
        <a:xfrm rot="4396374">
          <a:off x="208946" y="788107"/>
          <a:ext cx="3418935" cy="2384281"/>
        </a:xfrm>
        <a:prstGeom prst="swooshArrow">
          <a:avLst>
            <a:gd name="adj1" fmla="val 16310"/>
            <a:gd name="adj2" fmla="val 31370"/>
          </a:avLst>
        </a:prstGeom>
        <a:gradFill rotWithShape="0">
          <a:gsLst>
            <a:gs pos="0">
              <a:schemeClr val="accent1">
                <a:hueOff val="0"/>
                <a:satOff val="0"/>
                <a:tint val="100000"/>
                <a:shade val="100000"/>
                <a:satMod val="13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F5B72F0-066D-4EFF-A233-63A37CE4516B}">
      <dsp:nvSpPr>
        <dsp:cNvPr id="0" name=""/>
        <dsp:cNvSpPr/>
      </dsp:nvSpPr>
      <dsp:spPr>
        <a:xfrm>
          <a:off x="2019882" y="1537860"/>
          <a:ext cx="86338" cy="86338"/>
        </a:xfrm>
        <a:prstGeom prst="ellipse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  <dsp:sp modelId="{A246F61D-35D2-496F-BEF3-BB8CF66175D6}">
      <dsp:nvSpPr>
        <dsp:cNvPr id="0" name=""/>
        <dsp:cNvSpPr/>
      </dsp:nvSpPr>
      <dsp:spPr>
        <a:xfrm>
          <a:off x="682501" y="142270"/>
          <a:ext cx="979758" cy="540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b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800" kern="1200" dirty="0">
              <a:solidFill>
                <a:srgbClr val="FF0000"/>
              </a:solidFill>
            </a:rPr>
            <a:t>FTOF at </a:t>
          </a:r>
          <a:r>
            <a:rPr lang="en-US" altLang="zh-CN" sz="1800" kern="1200" dirty="0" err="1">
              <a:solidFill>
                <a:srgbClr val="FF0000"/>
              </a:solidFill>
            </a:rPr>
            <a:t>superB</a:t>
          </a:r>
          <a:endParaRPr lang="zh-CN" altLang="en-US" sz="1800" kern="1200" dirty="0">
            <a:solidFill>
              <a:srgbClr val="FF0000"/>
            </a:solidFill>
          </a:endParaRPr>
        </a:p>
      </dsp:txBody>
      <dsp:txXfrm>
        <a:off x="682501" y="142270"/>
        <a:ext cx="979758" cy="540344"/>
      </dsp:txXfrm>
    </dsp:sp>
    <dsp:sp modelId="{0EC81937-C39E-4829-A2D9-41D5551FB73C}">
      <dsp:nvSpPr>
        <dsp:cNvPr id="0" name=""/>
        <dsp:cNvSpPr/>
      </dsp:nvSpPr>
      <dsp:spPr>
        <a:xfrm>
          <a:off x="876961" y="1248323"/>
          <a:ext cx="947475" cy="633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800" kern="1200" dirty="0">
              <a:solidFill>
                <a:srgbClr val="FF0000"/>
              </a:solidFill>
            </a:rPr>
            <a:t>DTOF v1</a:t>
          </a:r>
          <a:endParaRPr lang="zh-CN" altLang="en-US" sz="1800" kern="1200" dirty="0">
            <a:solidFill>
              <a:srgbClr val="FF0000"/>
            </a:solidFill>
          </a:endParaRPr>
        </a:p>
      </dsp:txBody>
      <dsp:txXfrm>
        <a:off x="876961" y="1248323"/>
        <a:ext cx="947475" cy="633679"/>
      </dsp:txXfrm>
    </dsp:sp>
    <dsp:sp modelId="{99123377-5356-4B62-A8D8-9FA99D9F0A24}">
      <dsp:nvSpPr>
        <dsp:cNvPr id="0" name=""/>
        <dsp:cNvSpPr/>
      </dsp:nvSpPr>
      <dsp:spPr>
        <a:xfrm>
          <a:off x="1606529" y="3539245"/>
          <a:ext cx="1685504" cy="4212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800" kern="1200" dirty="0">
              <a:solidFill>
                <a:srgbClr val="FF0000"/>
              </a:solidFill>
            </a:rPr>
            <a:t>DTOF v2</a:t>
          </a:r>
          <a:endParaRPr lang="zh-CN" altLang="en-US" sz="1800" kern="1200" dirty="0">
            <a:solidFill>
              <a:srgbClr val="FF0000"/>
            </a:solidFill>
          </a:endParaRPr>
        </a:p>
      </dsp:txBody>
      <dsp:txXfrm>
        <a:off x="1606529" y="3539245"/>
        <a:ext cx="1685504" cy="4212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EB8042-71D7-4684-9719-BB48F87C9704}" type="datetimeFigureOut">
              <a:rPr lang="zh-CN" altLang="en-US" smtClean="0"/>
              <a:t>2021-7-19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F75E75-410F-4562-AEF0-7EFEBDD7D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5691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75E75-410F-4562-AEF0-7EFEBDD7D5AE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9994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87E38214-7E9E-4969-BAE8-DF74845CF780}" type="slidenum">
              <a:rPr lang="en-US" altLang="zh-CN" smtClean="0"/>
              <a:pPr>
                <a:spcBef>
                  <a:spcPct val="0"/>
                </a:spcBef>
              </a:pPr>
              <a:t>14</a:t>
            </a:fld>
            <a:endParaRPr lang="en-US" altLang="zh-CN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15110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DE9C2-C28B-4859-A55A-548E984F64D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9630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D1E5F-2F86-40B4-9F46-5F3F6F774B9F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1797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06E9F-EBDD-407B-99F4-55C30966CF9B}" type="slidenum">
              <a:rPr lang="zh-CN" altLang="en-US" smtClean="0"/>
              <a:t>67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0277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52800" y="4038600"/>
            <a:ext cx="8534400" cy="2133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de-D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65175"/>
          </a:xfrm>
        </p:spPr>
        <p:txBody>
          <a:bodyPr/>
          <a:lstStyle>
            <a:lvl1pPr algn="ctr">
              <a:defRPr sz="4400"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710523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65175"/>
          </a:xfrm>
        </p:spPr>
        <p:txBody>
          <a:bodyPr/>
          <a:lstStyle>
            <a:lvl1pPr algn="ctr"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de-D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1887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29040" y="802959"/>
            <a:ext cx="2743200" cy="5851525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9440" y="802959"/>
            <a:ext cx="8026400" cy="5851525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0296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42EC72-77DB-B24E-A1FF-B8A0F1CE2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51840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rgbClr val="0E75BC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 dirty="0"/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3"/>
          </p:nvPr>
        </p:nvSpPr>
        <p:spPr>
          <a:xfrm>
            <a:off x="788893" y="1838045"/>
            <a:ext cx="10623177" cy="2716212"/>
          </a:xfrm>
          <a:prstGeom prst="rect">
            <a:avLst/>
          </a:prstGeom>
        </p:spPr>
        <p:txBody>
          <a:bodyPr/>
          <a:lstStyle>
            <a:lvl1pPr marL="447675" indent="-447675">
              <a:lnSpc>
                <a:spcPct val="120000"/>
              </a:lnSpc>
              <a:spcAft>
                <a:spcPts val="1200"/>
              </a:spcAft>
              <a:buSzPct val="90000"/>
              <a:buFont typeface="Wingdings" panose="05000000000000000000" pitchFamily="2" charset="2"/>
              <a:buChar char="n"/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808038" indent="-350838">
              <a:lnSpc>
                <a:spcPct val="120000"/>
              </a:lnSpc>
              <a:spcAft>
                <a:spcPts val="1200"/>
              </a:spcAft>
              <a:buSzPct val="90000"/>
              <a:buFont typeface="Wingdings" panose="05000000000000000000" pitchFamily="2" charset="2"/>
              <a:buChar char="l"/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</p:spTree>
    <p:extLst>
      <p:ext uri="{BB962C8B-B14F-4D97-AF65-F5344CB8AC3E}">
        <p14:creationId xmlns:p14="http://schemas.microsoft.com/office/powerpoint/2010/main" val="2295578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64705"/>
          </a:xfrm>
        </p:spPr>
        <p:txBody>
          <a:bodyPr/>
          <a:lstStyle>
            <a:lvl1pPr algn="ctr"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31223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250468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08B75062-AC0F-154F-A2A4-7AEF26A6E2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12192000" cy="765175"/>
          </a:xfrm>
          <a:prstGeom prst="rect">
            <a:avLst/>
          </a:prstGeom>
          <a:gradFill rotWithShape="1">
            <a:gsLst>
              <a:gs pos="0">
                <a:srgbClr val="0031B3"/>
              </a:gs>
              <a:gs pos="5000">
                <a:srgbClr val="0031B3"/>
              </a:gs>
              <a:gs pos="100000">
                <a:srgbClr val="9BC1FF"/>
              </a:gs>
            </a:gsLst>
            <a:lin ang="5400000" scaled="1"/>
          </a:gra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1" hangingPunct="1">
              <a:defRPr/>
            </a:pPr>
            <a:endParaRPr lang="en-US" altLang="zh-CN">
              <a:solidFill>
                <a:srgbClr val="FFFFFF"/>
              </a:solidFill>
              <a:latin typeface="Calibri" charset="0"/>
              <a:ea typeface="ＭＳ Ｐゴシック" charset="0"/>
              <a:cs typeface="MS PGothic" charset="0"/>
            </a:endParaRP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87C81022-EB79-4D44-B349-71CEB7845507}"/>
              </a:ext>
            </a:extLst>
          </p:cNvPr>
          <p:cNvSpPr/>
          <p:nvPr/>
        </p:nvSpPr>
        <p:spPr>
          <a:xfrm>
            <a:off x="0" y="6669088"/>
            <a:ext cx="12192000" cy="215900"/>
          </a:xfrm>
          <a:prstGeom prst="rect">
            <a:avLst/>
          </a:prstGeom>
          <a:solidFill>
            <a:srgbClr val="0031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olidFill>
                <a:srgbClr val="FFFFFF"/>
              </a:solidFill>
              <a:ea typeface="ＭＳ Ｐゴシック" charset="0"/>
              <a:cs typeface="MS PGothic" charset="0"/>
            </a:endParaRP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50FB030A-8606-2446-851E-73303FB79D3C}"/>
              </a:ext>
            </a:extLst>
          </p:cNvPr>
          <p:cNvSpPr txBox="1"/>
          <p:nvPr/>
        </p:nvSpPr>
        <p:spPr>
          <a:xfrm>
            <a:off x="9840384" y="6669088"/>
            <a:ext cx="2133600" cy="203200"/>
          </a:xfrm>
          <a:prstGeom prst="rect">
            <a:avLst/>
          </a:prstGeom>
          <a:noFill/>
        </p:spPr>
        <p:txBody>
          <a:bodyPr lIns="108000" tIns="108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de-DE" altLang="zh-CN" sz="120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fld id="{DFAFD920-79C3-49C1-A7B3-B6E0382E58A6}" type="slidenum">
              <a:rPr lang="de-DE" altLang="zh-CN" sz="1200" smtClean="0">
                <a:solidFill>
                  <a:srgbClr val="FFFFFF"/>
                </a:solidFill>
                <a:latin typeface="Calibri" panose="020F0502020204030204" pitchFamily="34" charset="0"/>
              </a:rPr>
              <a:pPr algn="r" eaLnBrk="1" hangingPunct="1">
                <a:defRPr/>
              </a:pPr>
              <a:t>‹#›</a:t>
            </a:fld>
            <a:endParaRPr lang="de-DE" altLang="zh-CN" sz="12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65175"/>
          </a:xfrm>
        </p:spPr>
        <p:txBody>
          <a:bodyPr/>
          <a:lstStyle>
            <a:lvl1pPr algn="ctr"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 sz="2400"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 sz="2000"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 sz="1800"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 sz="1800"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 sz="2400"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 sz="2000"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 sz="1800"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 sz="1800"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1284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2287FDD3-CDFA-EF49-A10D-1322C950A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12192000" cy="765175"/>
          </a:xfrm>
          <a:prstGeom prst="rect">
            <a:avLst/>
          </a:prstGeom>
          <a:gradFill rotWithShape="1">
            <a:gsLst>
              <a:gs pos="0">
                <a:srgbClr val="0031B3"/>
              </a:gs>
              <a:gs pos="5000">
                <a:srgbClr val="0031B3"/>
              </a:gs>
              <a:gs pos="100000">
                <a:srgbClr val="9BC1FF"/>
              </a:gs>
            </a:gsLst>
            <a:lin ang="5400000" scaled="1"/>
          </a:gra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1" hangingPunct="1">
              <a:defRPr/>
            </a:pPr>
            <a:endParaRPr lang="en-US" altLang="zh-CN" dirty="0">
              <a:solidFill>
                <a:srgbClr val="FFFFFF"/>
              </a:solidFill>
              <a:latin typeface="Calibri" charset="0"/>
              <a:ea typeface="ＭＳ Ｐゴシック" charset="0"/>
              <a:cs typeface="MS PGothic" charset="0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F81CDDE9-B88E-234E-A6D4-D842F0AB9A85}"/>
              </a:ext>
            </a:extLst>
          </p:cNvPr>
          <p:cNvSpPr/>
          <p:nvPr/>
        </p:nvSpPr>
        <p:spPr>
          <a:xfrm>
            <a:off x="0" y="6669088"/>
            <a:ext cx="12192000" cy="215900"/>
          </a:xfrm>
          <a:prstGeom prst="rect">
            <a:avLst/>
          </a:prstGeom>
          <a:solidFill>
            <a:srgbClr val="0031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olidFill>
                <a:srgbClr val="FFFFFF"/>
              </a:solidFill>
              <a:ea typeface="ＭＳ Ｐゴシック" charset="0"/>
              <a:cs typeface="MS PGothic" charset="0"/>
            </a:endParaRP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99D7FDDD-992B-F946-BDF0-9E13F01559AD}"/>
              </a:ext>
            </a:extLst>
          </p:cNvPr>
          <p:cNvSpPr txBox="1"/>
          <p:nvPr/>
        </p:nvSpPr>
        <p:spPr>
          <a:xfrm>
            <a:off x="9840384" y="6669088"/>
            <a:ext cx="2133600" cy="203200"/>
          </a:xfrm>
          <a:prstGeom prst="rect">
            <a:avLst/>
          </a:prstGeom>
          <a:noFill/>
        </p:spPr>
        <p:txBody>
          <a:bodyPr lIns="108000" tIns="108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de-DE" altLang="zh-CN" sz="120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fld id="{0B5F9426-7A81-445D-91A9-6E9E1149893A}" type="slidenum">
              <a:rPr lang="de-DE" altLang="zh-CN" sz="1200" smtClean="0">
                <a:solidFill>
                  <a:srgbClr val="FFFFFF"/>
                </a:solidFill>
                <a:latin typeface="Calibri" panose="020F0502020204030204" pitchFamily="34" charset="0"/>
              </a:rPr>
              <a:pPr algn="r" eaLnBrk="1" hangingPunct="1">
                <a:defRPr/>
              </a:pPr>
              <a:t>‹#›</a:t>
            </a:fld>
            <a:endParaRPr lang="de-DE" altLang="zh-CN" sz="12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65175"/>
          </a:xfrm>
        </p:spPr>
        <p:txBody>
          <a:bodyPr/>
          <a:lstStyle>
            <a:lvl1pPr algn="ctr"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 sz="2000"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 sz="1800"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 sz="1600"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 sz="1600"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 sz="2000"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 sz="1800"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 sz="1600"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 sz="1600"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5470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B5FEE81A-7312-664C-853C-656C8E254D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12192000" cy="765175"/>
          </a:xfrm>
          <a:prstGeom prst="rect">
            <a:avLst/>
          </a:prstGeom>
          <a:gradFill rotWithShape="1">
            <a:gsLst>
              <a:gs pos="0">
                <a:srgbClr val="0031B3"/>
              </a:gs>
              <a:gs pos="5000">
                <a:srgbClr val="0031B3"/>
              </a:gs>
              <a:gs pos="100000">
                <a:srgbClr val="9BC1FF"/>
              </a:gs>
            </a:gsLst>
            <a:lin ang="5400000" scaled="1"/>
          </a:gra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1" hangingPunct="1">
              <a:defRPr/>
            </a:pPr>
            <a:endParaRPr lang="en-US" altLang="zh-CN">
              <a:solidFill>
                <a:srgbClr val="FFFFFF"/>
              </a:solidFill>
              <a:latin typeface="Calibri" charset="0"/>
              <a:ea typeface="ＭＳ Ｐゴシック" charset="0"/>
              <a:cs typeface="MS PGothic" charset="0"/>
            </a:endParaRP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F3AC04B3-47FF-B94A-9443-5E2CBAB5FD2F}"/>
              </a:ext>
            </a:extLst>
          </p:cNvPr>
          <p:cNvSpPr/>
          <p:nvPr/>
        </p:nvSpPr>
        <p:spPr>
          <a:xfrm>
            <a:off x="0" y="6669088"/>
            <a:ext cx="12192000" cy="215900"/>
          </a:xfrm>
          <a:prstGeom prst="rect">
            <a:avLst/>
          </a:prstGeom>
          <a:solidFill>
            <a:srgbClr val="0031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olidFill>
                <a:srgbClr val="FFFFFF"/>
              </a:solidFill>
              <a:ea typeface="ＭＳ Ｐゴシック" charset="0"/>
              <a:cs typeface="MS PGothic" charset="0"/>
            </a:endParaRP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3F6CDD96-2BFD-5F49-94F0-A6C0394071C0}"/>
              </a:ext>
            </a:extLst>
          </p:cNvPr>
          <p:cNvSpPr txBox="1"/>
          <p:nvPr/>
        </p:nvSpPr>
        <p:spPr>
          <a:xfrm>
            <a:off x="9840384" y="6669088"/>
            <a:ext cx="2133600" cy="203200"/>
          </a:xfrm>
          <a:prstGeom prst="rect">
            <a:avLst/>
          </a:prstGeom>
          <a:noFill/>
        </p:spPr>
        <p:txBody>
          <a:bodyPr lIns="108000" tIns="108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de-DE" altLang="zh-CN" sz="12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fld id="{C34E1AA7-BBE3-4066-9647-AD26786FD079}" type="slidenum">
              <a:rPr lang="de-DE" altLang="zh-CN" sz="1200" smtClean="0">
                <a:solidFill>
                  <a:srgbClr val="FFFFFF"/>
                </a:solidFill>
                <a:latin typeface="Calibri" panose="020F0502020204030204" pitchFamily="34" charset="0"/>
              </a:rPr>
              <a:pPr algn="r" eaLnBrk="1" hangingPunct="1">
                <a:defRPr/>
              </a:pPr>
              <a:t>‹#›</a:t>
            </a:fld>
            <a:endParaRPr lang="de-DE" altLang="zh-CN" sz="12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65175"/>
          </a:xfrm>
        </p:spPr>
        <p:txBody>
          <a:bodyPr/>
          <a:lstStyle>
            <a:lvl1pPr algn="ctr"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2970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FC9DDAB7-96A9-334D-9651-A686984A46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12192000" cy="765175"/>
          </a:xfrm>
          <a:prstGeom prst="rect">
            <a:avLst/>
          </a:prstGeom>
          <a:gradFill rotWithShape="1">
            <a:gsLst>
              <a:gs pos="0">
                <a:srgbClr val="0031B3"/>
              </a:gs>
              <a:gs pos="5000">
                <a:srgbClr val="0031B3"/>
              </a:gs>
              <a:gs pos="100000">
                <a:srgbClr val="9BC1FF"/>
              </a:gs>
            </a:gsLst>
            <a:lin ang="5400000" scaled="1"/>
          </a:gra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1" hangingPunct="1">
              <a:defRPr/>
            </a:pPr>
            <a:endParaRPr lang="en-US" altLang="zh-CN">
              <a:solidFill>
                <a:srgbClr val="FFFFFF"/>
              </a:solidFill>
              <a:latin typeface="Calibri" charset="0"/>
              <a:ea typeface="ＭＳ Ｐゴシック" charset="0"/>
              <a:cs typeface="MS PGothic" charset="0"/>
            </a:endParaRP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737518CB-DF15-E047-BB7E-B5711858249A}"/>
              </a:ext>
            </a:extLst>
          </p:cNvPr>
          <p:cNvSpPr/>
          <p:nvPr/>
        </p:nvSpPr>
        <p:spPr>
          <a:xfrm>
            <a:off x="0" y="6669088"/>
            <a:ext cx="12192000" cy="215900"/>
          </a:xfrm>
          <a:prstGeom prst="rect">
            <a:avLst/>
          </a:prstGeom>
          <a:solidFill>
            <a:srgbClr val="0031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olidFill>
                <a:srgbClr val="FFFFFF"/>
              </a:solidFill>
              <a:ea typeface="ＭＳ Ｐゴシック" charset="0"/>
              <a:cs typeface="MS PGothic" charset="0"/>
            </a:endParaRPr>
          </a:p>
        </p:txBody>
      </p:sp>
      <p:sp>
        <p:nvSpPr>
          <p:cNvPr id="4" name="TextBox 11">
            <a:extLst>
              <a:ext uri="{FF2B5EF4-FFF2-40B4-BE49-F238E27FC236}">
                <a16:creationId xmlns:a16="http://schemas.microsoft.com/office/drawing/2014/main" id="{841B53DE-DE93-684B-ABFE-870875C29D78}"/>
              </a:ext>
            </a:extLst>
          </p:cNvPr>
          <p:cNvSpPr txBox="1"/>
          <p:nvPr/>
        </p:nvSpPr>
        <p:spPr>
          <a:xfrm>
            <a:off x="9840384" y="6669088"/>
            <a:ext cx="2133600" cy="203200"/>
          </a:xfrm>
          <a:prstGeom prst="rect">
            <a:avLst/>
          </a:prstGeom>
          <a:noFill/>
        </p:spPr>
        <p:txBody>
          <a:bodyPr lIns="108000" tIns="108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de-DE" altLang="zh-CN" sz="120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fld id="{477D0B05-BC85-48E6-89ED-2487897A79B2}" type="slidenum">
              <a:rPr lang="de-DE" altLang="zh-CN" sz="1200" smtClean="0">
                <a:solidFill>
                  <a:srgbClr val="FFFFFF"/>
                </a:solidFill>
                <a:latin typeface="Calibri" panose="020F0502020204030204" pitchFamily="34" charset="0"/>
              </a:rPr>
              <a:pPr algn="r" eaLnBrk="1" hangingPunct="1">
                <a:defRPr/>
              </a:pPr>
              <a:t>‹#›</a:t>
            </a:fld>
            <a:endParaRPr lang="de-DE" altLang="zh-CN" sz="12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948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121" y="791210"/>
            <a:ext cx="4011084" cy="1162050"/>
          </a:xfrm>
        </p:spPr>
        <p:txBody>
          <a:bodyPr anchor="b"/>
          <a:lstStyle>
            <a:lvl1pPr algn="l">
              <a:defRPr sz="2000" b="1"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6253" y="791211"/>
            <a:ext cx="6815667" cy="5853113"/>
          </a:xfrm>
        </p:spPr>
        <p:txBody>
          <a:bodyPr/>
          <a:lstStyle>
            <a:lvl1pPr>
              <a:defRPr sz="3200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 sz="2800"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 sz="2400"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 sz="2000"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 sz="2000"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9121" y="1953261"/>
            <a:ext cx="4011084" cy="4691063"/>
          </a:xfrm>
        </p:spPr>
        <p:txBody>
          <a:bodyPr/>
          <a:lstStyle>
            <a:lvl1pPr marL="0" indent="0">
              <a:buNone/>
              <a:defRPr sz="1400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848864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8917" y="5125720"/>
            <a:ext cx="7315200" cy="566738"/>
          </a:xfrm>
        </p:spPr>
        <p:txBody>
          <a:bodyPr anchor="b"/>
          <a:lstStyle>
            <a:lvl1pPr algn="l">
              <a:defRPr sz="2000" b="1"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38917" y="93789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de-D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38917" y="5692458"/>
            <a:ext cx="7315200" cy="804862"/>
          </a:xfrm>
        </p:spPr>
        <p:txBody>
          <a:bodyPr/>
          <a:lstStyle>
            <a:lvl1pPr marL="0" indent="0">
              <a:buNone/>
              <a:defRPr sz="1400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051121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>
            <a:extLst>
              <a:ext uri="{FF2B5EF4-FFF2-40B4-BE49-F238E27FC236}">
                <a16:creationId xmlns:a16="http://schemas.microsoft.com/office/drawing/2014/main" id="{F5485827-3A9C-3940-AC12-64CE424C1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12192000" cy="765175"/>
          </a:xfrm>
          <a:prstGeom prst="rect">
            <a:avLst/>
          </a:prstGeom>
          <a:gradFill rotWithShape="1">
            <a:gsLst>
              <a:gs pos="0">
                <a:srgbClr val="0031B3"/>
              </a:gs>
              <a:gs pos="5000">
                <a:srgbClr val="0031B3"/>
              </a:gs>
              <a:gs pos="100000">
                <a:srgbClr val="9BC1FF"/>
              </a:gs>
            </a:gsLst>
            <a:lin ang="5400000" scaled="1"/>
          </a:gra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1" hangingPunct="1">
              <a:defRPr/>
            </a:pPr>
            <a:endParaRPr lang="en-US" altLang="zh-CN">
              <a:solidFill>
                <a:srgbClr val="FFFFFF"/>
              </a:solidFill>
              <a:latin typeface="Calibri" charset="0"/>
              <a:ea typeface="ＭＳ Ｐゴシック" charset="0"/>
              <a:cs typeface="MS PGothic" charset="0"/>
            </a:endParaRP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219201"/>
            <a:ext cx="109728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 altLang="zh-CN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1102784" y="1"/>
            <a:ext cx="11089216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  <a:endParaRPr lang="de-DE" altLang="zh-C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E0F720-7A08-0D43-A4CF-AEC7139A1146}"/>
              </a:ext>
            </a:extLst>
          </p:cNvPr>
          <p:cNvSpPr/>
          <p:nvPr/>
        </p:nvSpPr>
        <p:spPr>
          <a:xfrm>
            <a:off x="0" y="6669088"/>
            <a:ext cx="12192000" cy="215900"/>
          </a:xfrm>
          <a:prstGeom prst="rect">
            <a:avLst/>
          </a:prstGeom>
          <a:solidFill>
            <a:srgbClr val="0031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olidFill>
                <a:srgbClr val="FFFFFF"/>
              </a:solidFill>
              <a:ea typeface="ＭＳ Ｐゴシック" charset="0"/>
              <a:cs typeface="MS PGothic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9A05A0-225C-694D-9D3E-D97BF161FD08}"/>
              </a:ext>
            </a:extLst>
          </p:cNvPr>
          <p:cNvSpPr txBox="1"/>
          <p:nvPr/>
        </p:nvSpPr>
        <p:spPr>
          <a:xfrm>
            <a:off x="9840384" y="6669088"/>
            <a:ext cx="2133600" cy="203200"/>
          </a:xfrm>
          <a:prstGeom prst="rect">
            <a:avLst/>
          </a:prstGeom>
          <a:noFill/>
        </p:spPr>
        <p:txBody>
          <a:bodyPr lIns="108000" tIns="108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de-DE" altLang="zh-CN" sz="120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fld id="{222D797F-6281-4E3F-ACFD-EAA4784CE755}" type="slidenum">
              <a:rPr lang="de-DE" altLang="zh-CN" sz="1200" smtClean="0">
                <a:solidFill>
                  <a:srgbClr val="FFFFFF"/>
                </a:solidFill>
                <a:latin typeface="Calibri" panose="020F0502020204030204" pitchFamily="34" charset="0"/>
              </a:rPr>
              <a:pPr algn="r" eaLnBrk="1" hangingPunct="1">
                <a:defRPr/>
              </a:pPr>
              <a:t>‹#›</a:t>
            </a:fld>
            <a:endParaRPr lang="de-DE" altLang="zh-CN" sz="12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286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r" defTabSz="457200" rtl="0" eaLnBrk="1" fontAlgn="base" hangingPunct="1">
        <a:spcBef>
          <a:spcPct val="0"/>
        </a:spcBef>
        <a:spcAft>
          <a:spcPct val="0"/>
        </a:spcAft>
        <a:defRPr sz="4400" b="1" kern="1200">
          <a:solidFill>
            <a:schemeClr val="bg1"/>
          </a:solidFill>
          <a:latin typeface="楷体" panose="02010609060101010101" pitchFamily="49" charset="-122"/>
          <a:ea typeface="楷体" panose="02010609060101010101" pitchFamily="49" charset="-122"/>
          <a:cs typeface="楷体" panose="02010609060101010101" pitchFamily="49" charset="-122"/>
        </a:defRPr>
      </a:lvl1pPr>
      <a:lvl2pPr algn="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楷体" panose="02010609060101010101" pitchFamily="49" charset="-122"/>
          <a:ea typeface="楷体" panose="02010609060101010101" pitchFamily="49" charset="-122"/>
          <a:cs typeface="楷体" charset="0"/>
        </a:defRPr>
      </a:lvl2pPr>
      <a:lvl3pPr algn="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楷体" panose="02010609060101010101" pitchFamily="49" charset="-122"/>
          <a:ea typeface="楷体" panose="02010609060101010101" pitchFamily="49" charset="-122"/>
          <a:cs typeface="楷体" charset="0"/>
        </a:defRPr>
      </a:lvl3pPr>
      <a:lvl4pPr algn="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楷体" panose="02010609060101010101" pitchFamily="49" charset="-122"/>
          <a:ea typeface="楷体" panose="02010609060101010101" pitchFamily="49" charset="-122"/>
          <a:cs typeface="楷体" charset="0"/>
        </a:defRPr>
      </a:lvl4pPr>
      <a:lvl5pPr algn="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楷体" panose="02010609060101010101" pitchFamily="49" charset="-122"/>
          <a:ea typeface="楷体" panose="02010609060101010101" pitchFamily="49" charset="-122"/>
          <a:cs typeface="楷体" charset="0"/>
        </a:defRPr>
      </a:lvl5pPr>
      <a:lvl6pPr marL="457200" algn="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黑体" pitchFamily="49" charset="-122"/>
          <a:ea typeface="黑体" pitchFamily="49" charset="-122"/>
          <a:cs typeface="黑体" pitchFamily="49" charset="-122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黑体" pitchFamily="49" charset="-122"/>
          <a:ea typeface="黑体" pitchFamily="49" charset="-122"/>
          <a:cs typeface="黑体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黑体" pitchFamily="49" charset="-122"/>
          <a:ea typeface="黑体" pitchFamily="49" charset="-122"/>
          <a:cs typeface="黑体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黑体" pitchFamily="49" charset="-122"/>
          <a:ea typeface="黑体" pitchFamily="49" charset="-122"/>
          <a:cs typeface="黑体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黑体" pitchFamily="49" charset="-122"/>
          <a:ea typeface="黑体" pitchFamily="49" charset="-122"/>
          <a:cs typeface="黑体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0.gif"/><Relationship Id="rId7" Type="http://schemas.openxmlformats.org/officeDocument/2006/relationships/image" Target="../media/image9.wmf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5.emf"/><Relationship Id="rId5" Type="http://schemas.openxmlformats.org/officeDocument/2006/relationships/image" Target="../media/image12.png"/><Relationship Id="rId10" Type="http://schemas.openxmlformats.org/officeDocument/2006/relationships/image" Target="../media/image14.jpeg"/><Relationship Id="rId4" Type="http://schemas.openxmlformats.org/officeDocument/2006/relationships/image" Target="../media/image11.jpg"/><Relationship Id="rId9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38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n@300nm-n@600nm)/2%20~%200.015" TargetMode="Externa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image" Target="../media/image37.emf"/><Relationship Id="rId7" Type="http://schemas.openxmlformats.org/officeDocument/2006/relationships/image" Target="../media/image4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39.emf"/><Relationship Id="rId4" Type="http://schemas.openxmlformats.org/officeDocument/2006/relationships/image" Target="../media/image38.emf"/><Relationship Id="rId9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4.png"/><Relationship Id="rId7" Type="http://schemas.openxmlformats.org/officeDocument/2006/relationships/image" Target="../media/image2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Relationship Id="rId9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13" Type="http://schemas.microsoft.com/office/2007/relationships/diagramDrawing" Target="../diagrams/drawing2.xml"/><Relationship Id="rId3" Type="http://schemas.openxmlformats.org/officeDocument/2006/relationships/image" Target="../media/image54.jpg"/><Relationship Id="rId7" Type="http://schemas.openxmlformats.org/officeDocument/2006/relationships/image" Target="../media/image30.png"/><Relationship Id="rId12" Type="http://schemas.openxmlformats.org/officeDocument/2006/relationships/diagramColors" Target="../diagrams/colors2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diagramQuickStyle" Target="../diagrams/quickStyle2.xml"/><Relationship Id="rId5" Type="http://schemas.openxmlformats.org/officeDocument/2006/relationships/image" Target="../media/image58.png"/><Relationship Id="rId10" Type="http://schemas.openxmlformats.org/officeDocument/2006/relationships/diagramLayout" Target="../diagrams/layout2.xml"/><Relationship Id="rId4" Type="http://schemas.openxmlformats.org/officeDocument/2006/relationships/image" Target="../media/image55.png"/><Relationship Id="rId9" Type="http://schemas.openxmlformats.org/officeDocument/2006/relationships/diagramData" Target="../diagrams/data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2.emf"/><Relationship Id="rId7" Type="http://schemas.openxmlformats.org/officeDocument/2006/relationships/image" Target="../media/image66.pn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png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6.png"/><Relationship Id="rId7" Type="http://schemas.openxmlformats.org/officeDocument/2006/relationships/image" Target="../media/image74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2.png"/><Relationship Id="rId9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png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image" Target="../media/image1250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7" Type="http://schemas.openxmlformats.org/officeDocument/2006/relationships/image" Target="../media/image147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6.png"/><Relationship Id="rId5" Type="http://schemas.openxmlformats.org/officeDocument/2006/relationships/image" Target="../media/image132.png"/><Relationship Id="rId4" Type="http://schemas.openxmlformats.org/officeDocument/2006/relationships/image" Target="../media/image14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7" Type="http://schemas.openxmlformats.org/officeDocument/2006/relationships/image" Target="../media/image151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0.png"/><Relationship Id="rId5" Type="http://schemas.openxmlformats.org/officeDocument/2006/relationships/image" Target="../media/image138.png"/><Relationship Id="rId4" Type="http://schemas.openxmlformats.org/officeDocument/2006/relationships/image" Target="../media/image14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7" Type="http://schemas.openxmlformats.org/officeDocument/2006/relationships/image" Target="../media/image155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4.png"/><Relationship Id="rId5" Type="http://schemas.openxmlformats.org/officeDocument/2006/relationships/image" Target="../media/image132.png"/><Relationship Id="rId4" Type="http://schemas.openxmlformats.org/officeDocument/2006/relationships/image" Target="../media/image15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7" Type="http://schemas.openxmlformats.org/officeDocument/2006/relationships/image" Target="../media/image159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8.png"/><Relationship Id="rId5" Type="http://schemas.openxmlformats.org/officeDocument/2006/relationships/image" Target="../media/image138.png"/><Relationship Id="rId4" Type="http://schemas.openxmlformats.org/officeDocument/2006/relationships/image" Target="../media/image14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abs/2104.05297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emf"/><Relationship Id="rId2" Type="http://schemas.openxmlformats.org/officeDocument/2006/relationships/image" Target="../media/image70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emf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png"/><Relationship Id="rId5" Type="http://schemas.openxmlformats.org/officeDocument/2006/relationships/image" Target="../media/image510.png"/><Relationship Id="rId4" Type="http://schemas.openxmlformats.org/officeDocument/2006/relationships/image" Target="../media/image167.emf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emf"/><Relationship Id="rId2" Type="http://schemas.openxmlformats.org/officeDocument/2006/relationships/image" Target="../media/image7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0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3" Type="http://schemas.openxmlformats.org/officeDocument/2006/relationships/image" Target="../media/image181.png"/><Relationship Id="rId7" Type="http://schemas.openxmlformats.org/officeDocument/2006/relationships/image" Target="../media/image185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4.png"/><Relationship Id="rId5" Type="http://schemas.openxmlformats.org/officeDocument/2006/relationships/image" Target="../media/image183.png"/><Relationship Id="rId4" Type="http://schemas.openxmlformats.org/officeDocument/2006/relationships/image" Target="../media/image182.png"/><Relationship Id="rId9" Type="http://schemas.openxmlformats.org/officeDocument/2006/relationships/image" Target="../media/image18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0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>
            <a:extLst>
              <a:ext uri="{FF2B5EF4-FFF2-40B4-BE49-F238E27FC236}">
                <a16:creationId xmlns:a16="http://schemas.microsoft.com/office/drawing/2014/main" id="{BEB7864C-E992-4B1A-BFC3-5383B3E53A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799841"/>
            <a:ext cx="12192000" cy="2133600"/>
          </a:xfrm>
        </p:spPr>
        <p:txBody>
          <a:bodyPr/>
          <a:lstStyle/>
          <a:p>
            <a:pPr algn="ctr"/>
            <a:r>
              <a:rPr lang="en-US" altLang="zh-CN" sz="3200" dirty="0"/>
              <a:t>Ming Shao</a:t>
            </a:r>
          </a:p>
          <a:p>
            <a:pPr algn="ctr"/>
            <a:r>
              <a:rPr lang="en-US" altLang="zh-CN" sz="2800" dirty="0"/>
              <a:t>University of Science and Technology of China</a:t>
            </a:r>
          </a:p>
          <a:p>
            <a:pPr algn="ctr"/>
            <a:r>
              <a:rPr lang="en-US" altLang="zh-CN" sz="2800" dirty="0"/>
              <a:t>State Key Laboratory of Particle Detection and Electronics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D50E23B-E1EC-4555-AA52-0CDBDE037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56641"/>
            <a:ext cx="12192000" cy="2372359"/>
          </a:xfrm>
        </p:spPr>
        <p:txBody>
          <a:bodyPr>
            <a:noAutofit/>
          </a:bodyPr>
          <a:lstStyle/>
          <a:p>
            <a:r>
              <a:rPr lang="en-US" altLang="zh-CN" sz="4800" dirty="0">
                <a:solidFill>
                  <a:schemeClr val="tx1"/>
                </a:solidFill>
              </a:rPr>
              <a:t>Study of</a:t>
            </a:r>
            <a:r>
              <a:rPr lang="zh-CN" altLang="en-US" sz="4800" dirty="0">
                <a:solidFill>
                  <a:schemeClr val="tx1"/>
                </a:solidFill>
              </a:rPr>
              <a:t> </a:t>
            </a:r>
            <a:r>
              <a:rPr lang="en-US" altLang="zh-CN" sz="4800" dirty="0">
                <a:solidFill>
                  <a:schemeClr val="tx1"/>
                </a:solidFill>
              </a:rPr>
              <a:t>Particle Detector by Simulation</a:t>
            </a:r>
            <a:br>
              <a:rPr lang="en-US" altLang="zh-CN" sz="4800" dirty="0">
                <a:solidFill>
                  <a:schemeClr val="tx1"/>
                </a:solidFill>
              </a:rPr>
            </a:br>
            <a:r>
              <a:rPr lang="en-US" altLang="zh-CN" sz="4000" dirty="0">
                <a:solidFill>
                  <a:schemeClr val="tx1"/>
                </a:solidFill>
              </a:rPr>
              <a:t>- The DTOF in STCF Experiment</a:t>
            </a:r>
            <a:endParaRPr lang="zh-CN" altLang="en-US" sz="4800" dirty="0">
              <a:solidFill>
                <a:schemeClr val="tx1"/>
              </a:solidFill>
            </a:endParaRPr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94A268C3-65A6-4B4B-A2CB-9A6C22598EAC}"/>
              </a:ext>
            </a:extLst>
          </p:cNvPr>
          <p:cNvSpPr txBox="1">
            <a:spLocks/>
          </p:cNvSpPr>
          <p:nvPr/>
        </p:nvSpPr>
        <p:spPr bwMode="auto">
          <a:xfrm>
            <a:off x="0" y="1"/>
            <a:ext cx="12192000" cy="76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  <a:cs typeface="楷体" panose="02010609060101010101" pitchFamily="49" charset="-122"/>
              </a:defRPr>
            </a:lvl1pPr>
            <a:lvl2pPr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charset="0"/>
              </a:defRPr>
            </a:lvl2pPr>
            <a:lvl3pPr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charset="0"/>
              </a:defRPr>
            </a:lvl3pPr>
            <a:lvl4pPr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charset="0"/>
              </a:defRPr>
            </a:lvl4pPr>
            <a:lvl5pPr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charset="0"/>
              </a:defRPr>
            </a:lvl5pPr>
            <a:lvl6pPr marL="457200"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zh-CN" altLang="en-US" b="0" dirty="0"/>
              <a:t>湖州暑期讲习班</a:t>
            </a:r>
            <a:endParaRPr lang="zh-CN" altLang="en-US" sz="40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6FCC7E0-6A00-4F32-9FD4-6CFD81E1811E}"/>
              </a:ext>
            </a:extLst>
          </p:cNvPr>
          <p:cNvSpPr txBox="1"/>
          <p:nvPr/>
        </p:nvSpPr>
        <p:spPr>
          <a:xfrm>
            <a:off x="3622040" y="6299200"/>
            <a:ext cx="4947920" cy="375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7</a:t>
            </a:r>
            <a:r>
              <a:rPr lang="zh-CN" altLang="en-US" dirty="0"/>
              <a:t>月</a:t>
            </a:r>
            <a:r>
              <a:rPr lang="en-US" altLang="zh-CN" dirty="0"/>
              <a:t>10-23</a:t>
            </a:r>
            <a:r>
              <a:rPr lang="zh-CN" altLang="en-US" dirty="0"/>
              <a:t>日，湖州师范学院</a:t>
            </a:r>
          </a:p>
        </p:txBody>
      </p:sp>
    </p:spTree>
    <p:extLst>
      <p:ext uri="{BB962C8B-B14F-4D97-AF65-F5344CB8AC3E}">
        <p14:creationId xmlns:p14="http://schemas.microsoft.com/office/powerpoint/2010/main" val="4205990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863"/>
            <a:ext cx="12192000" cy="759842"/>
          </a:xfrm>
        </p:spPr>
        <p:txBody>
          <a:bodyPr/>
          <a:lstStyle/>
          <a:p>
            <a:pPr algn="ctr"/>
            <a:r>
              <a:rPr lang="en-US" altLang="zh-CN" dirty="0"/>
              <a:t>Cherenkov Radiation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758" y="1091432"/>
            <a:ext cx="3935653" cy="21911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87" b="29256"/>
          <a:stretch/>
        </p:blipFill>
        <p:spPr>
          <a:xfrm>
            <a:off x="607605" y="1085982"/>
            <a:ext cx="3456965" cy="22020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6"/>
              <p:cNvSpPr txBox="1"/>
              <p:nvPr/>
            </p:nvSpPr>
            <p:spPr>
              <a:xfrm>
                <a:off x="5574988" y="4431336"/>
                <a:ext cx="1533753" cy="5695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GB" dirty="0"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</mc:Choice>
        <mc:Fallback xmlns="">
          <p:sp>
            <p:nvSpPr>
              <p:cNvPr id="14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4988" y="4431336"/>
                <a:ext cx="1533753" cy="56958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/>
          <p:cNvSpPr txBox="1"/>
          <p:nvPr/>
        </p:nvSpPr>
        <p:spPr>
          <a:xfrm>
            <a:off x="4944688" y="4067123"/>
            <a:ext cx="2794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Cherenkov radiation angle</a:t>
            </a:r>
            <a:endParaRPr lang="zh-CN" alt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graphicFrame>
        <p:nvGraphicFramePr>
          <p:cNvPr id="15" name="Objek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9248927"/>
              </p:ext>
            </p:extLst>
          </p:nvPr>
        </p:nvGraphicFramePr>
        <p:xfrm>
          <a:off x="8422301" y="1085982"/>
          <a:ext cx="3151477" cy="2191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7" name="Rastrový obrázek" r:id="rId6" imgW="4438800" imgH="3086280" progId="Paint.Picture">
                  <p:embed/>
                </p:oleObj>
              </mc:Choice>
              <mc:Fallback>
                <p:oleObj name="Rastrový obrázek" r:id="rId6" imgW="4438800" imgH="3086280" progId="Paint.Picture">
                  <p:embed/>
                  <p:pic>
                    <p:nvPicPr>
                      <p:cNvPr id="15" name="Objekt 10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422301" y="1085982"/>
                        <a:ext cx="3151477" cy="21911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组合 4"/>
          <p:cNvGrpSpPr/>
          <p:nvPr/>
        </p:nvGrpSpPr>
        <p:grpSpPr>
          <a:xfrm>
            <a:off x="149712" y="3922494"/>
            <a:ext cx="4581014" cy="2160000"/>
            <a:chOff x="222817" y="1507531"/>
            <a:chExt cx="4581014" cy="2160000"/>
          </a:xfrm>
        </p:grpSpPr>
        <p:pic>
          <p:nvPicPr>
            <p:cNvPr id="4147" name="Picture 51" descr="Cerenkov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817" y="1507531"/>
              <a:ext cx="1527976" cy="21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49" name="Picture 53" descr="Ilya Frank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7557" y="1507531"/>
              <a:ext cx="1528299" cy="21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51" name="Picture 55" descr="Igor Tamm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5" y="1507531"/>
              <a:ext cx="1527976" cy="21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Obrázek 8">
            <a:extLst>
              <a:ext uri="{FF2B5EF4-FFF2-40B4-BE49-F238E27FC236}">
                <a16:creationId xmlns:a16="http://schemas.microsoft.com/office/drawing/2014/main" id="{7752DB14-AD00-47BB-9D63-3487766B5AD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5305"/>
          <a:stretch/>
        </p:blipFill>
        <p:spPr>
          <a:xfrm>
            <a:off x="8035834" y="3429000"/>
            <a:ext cx="3935653" cy="29968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41">
                <a:extLst>
                  <a:ext uri="{FF2B5EF4-FFF2-40B4-BE49-F238E27FC236}">
                    <a16:creationId xmlns:a16="http://schemas.microsoft.com/office/drawing/2014/main" id="{6106C344-74DA-43D7-8E84-368FB6AE8B6A}"/>
                  </a:ext>
                </a:extLst>
              </p:cNvPr>
              <p:cNvSpPr txBox="1"/>
              <p:nvPr/>
            </p:nvSpPr>
            <p:spPr>
              <a:xfrm>
                <a:off x="4919289" y="5182562"/>
                <a:ext cx="3116545" cy="58400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GB"/>
                </a:defPPr>
                <a:lvl1pPr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742950" indent="-28575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1143000" indent="-22860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600200" indent="-22860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2057400" indent="-228600" algn="l" defTabSz="449263" rtl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𝑑𝑥𝑑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𝜋𝛼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</m:d>
                            </m:den>
                          </m:f>
                        </m:e>
                      </m:d>
                    </m:oMath>
                  </m:oMathPara>
                </a14:m>
                <a:endParaRPr lang="ru-RU" sz="1400" dirty="0"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</mc:Choice>
        <mc:Fallback xmlns="">
          <p:sp>
            <p:nvSpPr>
              <p:cNvPr id="18" name="TextBox 41">
                <a:extLst>
                  <a:ext uri="{FF2B5EF4-FFF2-40B4-BE49-F238E27FC236}">
                    <a16:creationId xmlns:a16="http://schemas.microsoft.com/office/drawing/2014/main" id="{6106C344-74DA-43D7-8E84-368FB6AE8B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9289" y="5182562"/>
                <a:ext cx="3116545" cy="584006"/>
              </a:xfrm>
              <a:prstGeom prst="rect">
                <a:avLst/>
              </a:prstGeom>
              <a:blipFill>
                <a:blip r:embed="rId12"/>
                <a:stretch>
                  <a:fillRect t="-1042" b="-20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7165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14210" y="2590423"/>
            <a:ext cx="5782126" cy="35268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Cherenkov </a:t>
            </a:r>
            <a:r>
              <a:rPr lang="en-US" dirty="0"/>
              <a:t>Detector </a:t>
            </a:r>
            <a:r>
              <a:rPr lang="en-GB" dirty="0"/>
              <a:t>Performance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847531" y="1330547"/>
                <a:ext cx="2839687" cy="7652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"/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"/>
                              <m:endChr m:val="|"/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𝑡𝑜𝑡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  <m:rad>
                            <m:radPr>
                              <m:degHide m:val="on"/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GB" dirty="0"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7531" y="1330547"/>
                <a:ext cx="2839687" cy="76520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7879501" y="5447501"/>
            <a:ext cx="36407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等线" panose="02010600030101010101" pitchFamily="2" charset="-122"/>
                <a:ea typeface="等线" panose="02010600030101010101" pitchFamily="2" charset="-122"/>
              </a:rPr>
              <a:t>B. N. Ratcliff, NIMA 502 (2003) 211-221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05273" y="1557794"/>
            <a:ext cx="38731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f</a:t>
            </a:r>
            <a:r>
              <a:rPr lang="en-GB" sz="2000" dirty="0">
                <a:latin typeface="等线" panose="02010600030101010101" pitchFamily="2" charset="-122"/>
                <a:ea typeface="等线" panose="02010600030101010101" pitchFamily="2" charset="-122"/>
              </a:rPr>
              <a:t>or particles well above threshold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61563" y="3144278"/>
            <a:ext cx="1426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C</a:t>
            </a:r>
            <a:r>
              <a:rPr lang="en-GB" baseline="-2500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6</a:t>
            </a:r>
            <a:r>
              <a:rPr lang="en-GB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F</a:t>
            </a:r>
            <a:r>
              <a:rPr lang="en-GB" baseline="-2500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14</a:t>
            </a:r>
            <a:r>
              <a:rPr lang="en-GB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(liquid)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61566" y="3870978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66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C</a:t>
            </a:r>
            <a:r>
              <a:rPr lang="en-GB" baseline="-25000" dirty="0">
                <a:solidFill>
                  <a:srgbClr val="0066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4</a:t>
            </a:r>
            <a:r>
              <a:rPr lang="en-GB" dirty="0">
                <a:solidFill>
                  <a:srgbClr val="0066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F</a:t>
            </a:r>
            <a:r>
              <a:rPr lang="en-GB" baseline="-25000" dirty="0">
                <a:solidFill>
                  <a:srgbClr val="0066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10</a:t>
            </a:r>
            <a:r>
              <a:rPr lang="en-GB" dirty="0">
                <a:solidFill>
                  <a:srgbClr val="0066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61563" y="3507628"/>
            <a:ext cx="1579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FF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Aerogel (1.04)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61563" y="2780928"/>
            <a:ext cx="1322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等线" panose="02010600030101010101" pitchFamily="2" charset="-122"/>
                <a:ea typeface="等线" panose="02010600030101010101" pitchFamily="2" charset="-122"/>
              </a:rPr>
              <a:t>Fused Silica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3575720" y="2841458"/>
            <a:ext cx="144016" cy="144016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3575720" y="3091190"/>
            <a:ext cx="144016" cy="144016"/>
          </a:xfrm>
          <a:prstGeom prst="ellipse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76648" y="2728800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等线" panose="02010600030101010101" pitchFamily="2" charset="-122"/>
                <a:ea typeface="等线" panose="02010600030101010101" pitchFamily="2" charset="-122"/>
              </a:rPr>
              <a:t>0.5 </a:t>
            </a:r>
            <a:r>
              <a:rPr lang="en-GB" dirty="0" err="1">
                <a:latin typeface="等线" panose="02010600030101010101" pitchFamily="2" charset="-122"/>
                <a:ea typeface="等线" panose="02010600030101010101" pitchFamily="2" charset="-122"/>
              </a:rPr>
              <a:t>mrad</a:t>
            </a:r>
            <a:endParaRPr lang="en-GB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76651" y="2978532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等线" panose="02010600030101010101" pitchFamily="2" charset="-122"/>
                <a:ea typeface="等线" panose="02010600030101010101" pitchFamily="2" charset="-122"/>
              </a:rPr>
              <a:t>1 </a:t>
            </a:r>
            <a:r>
              <a:rPr lang="en-GB" dirty="0" err="1">
                <a:latin typeface="等线" panose="02010600030101010101" pitchFamily="2" charset="-122"/>
                <a:ea typeface="等线" panose="02010600030101010101" pitchFamily="2" charset="-122"/>
              </a:rPr>
              <a:t>mrad</a:t>
            </a:r>
            <a:endParaRPr lang="en-GB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85173" y="6113229"/>
            <a:ext cx="2930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等线" panose="02010600030101010101" pitchFamily="2" charset="-122"/>
                <a:ea typeface="等线" panose="02010600030101010101" pitchFamily="2" charset="-122"/>
              </a:rPr>
              <a:t>Particle momentum (GeV/c)</a:t>
            </a:r>
          </a:p>
        </p:txBody>
      </p:sp>
      <p:sp>
        <p:nvSpPr>
          <p:cNvPr id="19" name="TextBox 18"/>
          <p:cNvSpPr txBox="1"/>
          <p:nvPr/>
        </p:nvSpPr>
        <p:spPr>
          <a:xfrm rot="16200000">
            <a:off x="814110" y="4049661"/>
            <a:ext cx="1994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等线" panose="02010600030101010101" pitchFamily="2" charset="-122"/>
                <a:ea typeface="等线" panose="02010600030101010101" pitchFamily="2" charset="-122"/>
              </a:rPr>
              <a:t>Ns p/K separation</a:t>
            </a:r>
          </a:p>
        </p:txBody>
      </p:sp>
      <p:cxnSp>
        <p:nvCxnSpPr>
          <p:cNvPr id="21" name="Straight Connector 20"/>
          <p:cNvCxnSpPr/>
          <p:nvPr/>
        </p:nvCxnSpPr>
        <p:spPr bwMode="auto">
          <a:xfrm>
            <a:off x="2434743" y="5207845"/>
            <a:ext cx="5206566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7030A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7632478" y="4995408"/>
            <a:ext cx="4940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等线" panose="02010600030101010101" pitchFamily="2" charset="-122"/>
                <a:ea typeface="等线" panose="02010600030101010101" pitchFamily="2" charset="-122"/>
              </a:rPr>
              <a:t>3 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961566" y="4234328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66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CF</a:t>
            </a:r>
            <a:r>
              <a:rPr lang="en-GB" baseline="-25000" dirty="0">
                <a:solidFill>
                  <a:srgbClr val="FF66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4</a:t>
            </a:r>
            <a:r>
              <a:rPr lang="en-GB" dirty="0">
                <a:solidFill>
                  <a:srgbClr val="FF66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20369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RICH – </a:t>
            </a:r>
            <a:r>
              <a:rPr lang="en-US" altLang="zh-CN" dirty="0">
                <a:solidFill>
                  <a:srgbClr val="FF0000"/>
                </a:solidFill>
              </a:rPr>
              <a:t>R</a:t>
            </a:r>
            <a:r>
              <a:rPr lang="en-US" altLang="zh-CN" dirty="0"/>
              <a:t>ing </a:t>
            </a:r>
            <a:r>
              <a:rPr lang="en-US" altLang="zh-CN" dirty="0">
                <a:solidFill>
                  <a:srgbClr val="FF0000"/>
                </a:solidFill>
              </a:rPr>
              <a:t>I</a:t>
            </a:r>
            <a:r>
              <a:rPr lang="en-US" altLang="zh-CN" dirty="0"/>
              <a:t>maging </a:t>
            </a:r>
            <a:r>
              <a:rPr lang="en-US" altLang="zh-CN" dirty="0">
                <a:solidFill>
                  <a:srgbClr val="FF0000"/>
                </a:solidFill>
              </a:rPr>
              <a:t>Ch</a:t>
            </a:r>
            <a:r>
              <a:rPr lang="en-US" altLang="zh-CN" dirty="0"/>
              <a:t>erenkov Detector</a:t>
            </a:r>
            <a:endParaRPr lang="en-GB" dirty="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A5F26E07-F5D8-42C4-8D43-3AB6264ECEA6}"/>
              </a:ext>
            </a:extLst>
          </p:cNvPr>
          <p:cNvGrpSpPr/>
          <p:nvPr/>
        </p:nvGrpSpPr>
        <p:grpSpPr>
          <a:xfrm>
            <a:off x="5840363" y="1152661"/>
            <a:ext cx="5662379" cy="4691062"/>
            <a:chOff x="5840363" y="1152661"/>
            <a:chExt cx="5662379" cy="469106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40363" y="1960201"/>
              <a:ext cx="2689095" cy="3471577"/>
            </a:xfrm>
            <a:prstGeom prst="rect">
              <a:avLst/>
            </a:prstGeom>
          </p:spPr>
        </p:pic>
        <p:pic>
          <p:nvPicPr>
            <p:cNvPr id="1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84493" y="1462223"/>
              <a:ext cx="1455737" cy="438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" name="Straight Arrow Connector 4"/>
            <p:cNvCxnSpPr>
              <a:cxnSpLocks noChangeShapeType="1"/>
            </p:cNvCxnSpPr>
            <p:nvPr/>
          </p:nvCxnSpPr>
          <p:spPr bwMode="auto">
            <a:xfrm>
              <a:off x="11321204" y="1462223"/>
              <a:ext cx="0" cy="4306888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" name="TextBox 7"/>
            <p:cNvSpPr txBox="1">
              <a:spLocks noChangeArrowheads="1"/>
            </p:cNvSpPr>
            <p:nvPr/>
          </p:nvSpPr>
          <p:spPr bwMode="auto">
            <a:xfrm>
              <a:off x="10125818" y="4392749"/>
              <a:ext cx="67839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Ø"/>
                <a:defRPr sz="2400">
                  <a:solidFill>
                    <a:srgbClr val="003399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200">
                  <a:latin typeface="等线" panose="02010600030101010101" pitchFamily="2" charset="-122"/>
                  <a:ea typeface="等线" panose="02010600030101010101" pitchFamily="2" charset="-122"/>
                </a:rPr>
                <a:t>CF</a:t>
              </a:r>
              <a:r>
                <a:rPr lang="en-GB" altLang="en-US" sz="1200" baseline="-25000">
                  <a:latin typeface="等线" panose="02010600030101010101" pitchFamily="2" charset="-122"/>
                  <a:ea typeface="等线" panose="02010600030101010101" pitchFamily="2" charset="-122"/>
                </a:rPr>
                <a:t>4</a:t>
              </a:r>
              <a:r>
                <a:rPr lang="en-GB" altLang="en-US" sz="1200">
                  <a:latin typeface="等线" panose="02010600030101010101" pitchFamily="2" charset="-122"/>
                  <a:ea typeface="等线" panose="02010600030101010101" pitchFamily="2" charset="-122"/>
                </a:rPr>
                <a:t> gas</a:t>
              </a:r>
            </a:p>
          </p:txBody>
        </p:sp>
        <p:cxnSp>
          <p:nvCxnSpPr>
            <p:cNvPr id="15" name="Straight Connector 13"/>
            <p:cNvCxnSpPr>
              <a:cxnSpLocks noChangeShapeType="1"/>
            </p:cNvCxnSpPr>
            <p:nvPr/>
          </p:nvCxnSpPr>
          <p:spPr bwMode="auto">
            <a:xfrm flipH="1">
              <a:off x="9214593" y="3016386"/>
              <a:ext cx="1925637" cy="163512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Straight Connector 16"/>
            <p:cNvCxnSpPr>
              <a:cxnSpLocks noChangeShapeType="1"/>
            </p:cNvCxnSpPr>
            <p:nvPr/>
          </p:nvCxnSpPr>
          <p:spPr bwMode="auto">
            <a:xfrm flipV="1">
              <a:off x="9214593" y="2003561"/>
              <a:ext cx="1925637" cy="46990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7" name="TextBox 21"/>
            <p:cNvSpPr txBox="1">
              <a:spLocks noChangeArrowheads="1"/>
            </p:cNvSpPr>
            <p:nvPr/>
          </p:nvSpPr>
          <p:spPr bwMode="auto">
            <a:xfrm rot="20834056">
              <a:off x="9023417" y="2154537"/>
              <a:ext cx="763351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Ø"/>
                <a:defRPr sz="2400">
                  <a:solidFill>
                    <a:srgbClr val="003399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100">
                  <a:latin typeface="等线" panose="02010600030101010101" pitchFamily="2" charset="-122"/>
                  <a:ea typeface="等线" panose="02010600030101010101" pitchFamily="2" charset="-122"/>
                </a:rPr>
                <a:t>300 mrad</a:t>
              </a:r>
            </a:p>
          </p:txBody>
        </p:sp>
        <p:sp>
          <p:nvSpPr>
            <p:cNvPr id="18" name="TextBox 36"/>
            <p:cNvSpPr txBox="1">
              <a:spLocks noChangeArrowheads="1"/>
            </p:cNvSpPr>
            <p:nvPr/>
          </p:nvSpPr>
          <p:spPr bwMode="auto">
            <a:xfrm rot="21238640">
              <a:off x="9041673" y="2900662"/>
              <a:ext cx="763351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Ø"/>
                <a:defRPr sz="2400">
                  <a:solidFill>
                    <a:srgbClr val="003399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100">
                  <a:latin typeface="等线" panose="02010600030101010101" pitchFamily="2" charset="-122"/>
                  <a:ea typeface="等线" panose="02010600030101010101" pitchFamily="2" charset="-122"/>
                </a:rPr>
                <a:t>120 mrad</a:t>
              </a:r>
            </a:p>
          </p:txBody>
        </p:sp>
        <p:sp>
          <p:nvSpPr>
            <p:cNvPr id="19" name="TextBox 23"/>
            <p:cNvSpPr txBox="1">
              <a:spLocks noChangeArrowheads="1"/>
            </p:cNvSpPr>
            <p:nvPr/>
          </p:nvSpPr>
          <p:spPr bwMode="auto">
            <a:xfrm>
              <a:off x="8839942" y="4264162"/>
              <a:ext cx="93326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Ø"/>
                <a:defRPr sz="2400">
                  <a:solidFill>
                    <a:srgbClr val="003399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200">
                  <a:latin typeface="等线" panose="02010600030101010101" pitchFamily="2" charset="-122"/>
                  <a:ea typeface="等线" panose="02010600030101010101" pitchFamily="2" charset="-122"/>
                </a:rPr>
                <a:t>Flat mirrors</a:t>
              </a:r>
            </a:p>
          </p:txBody>
        </p:sp>
        <p:sp>
          <p:nvSpPr>
            <p:cNvPr id="20" name="TextBox 40"/>
            <p:cNvSpPr txBox="1">
              <a:spLocks noChangeArrowheads="1"/>
            </p:cNvSpPr>
            <p:nvPr/>
          </p:nvSpPr>
          <p:spPr bwMode="auto">
            <a:xfrm>
              <a:off x="8901854" y="3749812"/>
              <a:ext cx="958850" cy="46037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Ø"/>
                <a:defRPr sz="2400">
                  <a:solidFill>
                    <a:srgbClr val="003399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200" dirty="0">
                  <a:latin typeface="等线" panose="02010600030101010101" pitchFamily="2" charset="-122"/>
                  <a:ea typeface="等线" panose="02010600030101010101" pitchFamily="2" charset="-122"/>
                </a:rPr>
                <a:t>Spherical mirrors</a:t>
              </a:r>
            </a:p>
          </p:txBody>
        </p:sp>
        <p:cxnSp>
          <p:nvCxnSpPr>
            <p:cNvPr id="21" name="Straight Arrow Connector 25"/>
            <p:cNvCxnSpPr>
              <a:cxnSpLocks noChangeShapeType="1"/>
            </p:cNvCxnSpPr>
            <p:nvPr/>
          </p:nvCxnSpPr>
          <p:spPr bwMode="auto">
            <a:xfrm>
              <a:off x="9684493" y="3979998"/>
              <a:ext cx="1057275" cy="0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Straight Arrow Connector 28"/>
            <p:cNvCxnSpPr>
              <a:cxnSpLocks noChangeShapeType="1"/>
            </p:cNvCxnSpPr>
            <p:nvPr/>
          </p:nvCxnSpPr>
          <p:spPr bwMode="auto">
            <a:xfrm>
              <a:off x="9579718" y="4540387"/>
              <a:ext cx="344487" cy="130175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7" name="TextBox 6"/>
            <p:cNvSpPr txBox="1">
              <a:spLocks noChangeArrowheads="1"/>
            </p:cNvSpPr>
            <p:nvPr/>
          </p:nvSpPr>
          <p:spPr bwMode="auto">
            <a:xfrm>
              <a:off x="10902898" y="1152661"/>
              <a:ext cx="59984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Ø"/>
                <a:defRPr sz="2400">
                  <a:solidFill>
                    <a:srgbClr val="003399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dirty="0">
                  <a:latin typeface="等线" panose="02010600030101010101" pitchFamily="2" charset="-122"/>
                  <a:ea typeface="等线" panose="02010600030101010101" pitchFamily="2" charset="-122"/>
                </a:rPr>
                <a:t>~7 m</a:t>
              </a:r>
            </a:p>
          </p:txBody>
        </p:sp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3D5F9825-07B2-45EF-A02F-9DF8C7876545}"/>
              </a:ext>
            </a:extLst>
          </p:cNvPr>
          <p:cNvSpPr txBox="1"/>
          <p:nvPr/>
        </p:nvSpPr>
        <p:spPr>
          <a:xfrm>
            <a:off x="8144949" y="5865432"/>
            <a:ext cx="1535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RICH at LHCb</a:t>
            </a:r>
            <a:endParaRPr lang="zh-CN" alt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24" name="Picture 4">
            <a:extLst>
              <a:ext uri="{FF2B5EF4-FFF2-40B4-BE49-F238E27FC236}">
                <a16:creationId xmlns:a16="http://schemas.microsoft.com/office/drawing/2014/main" id="{355299B1-7D7D-4104-B991-DD995315F55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0904" y="1638872"/>
            <a:ext cx="5253553" cy="3591920"/>
          </a:xfrm>
          <a:prstGeom prst="rect">
            <a:avLst/>
          </a:prstGeom>
        </p:spPr>
      </p:pic>
      <p:sp>
        <p:nvSpPr>
          <p:cNvPr id="30" name="TextBox 10">
            <a:extLst>
              <a:ext uri="{FF2B5EF4-FFF2-40B4-BE49-F238E27FC236}">
                <a16:creationId xmlns:a16="http://schemas.microsoft.com/office/drawing/2014/main" id="{A3BBF03B-4B43-42AD-A5E5-FD41F521EB95}"/>
              </a:ext>
            </a:extLst>
          </p:cNvPr>
          <p:cNvSpPr txBox="1"/>
          <p:nvPr/>
        </p:nvSpPr>
        <p:spPr>
          <a:xfrm>
            <a:off x="1890973" y="5430557"/>
            <a:ext cx="25234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等线" panose="02010600030101010101" pitchFamily="2" charset="-122"/>
                <a:ea typeface="等线" panose="02010600030101010101" pitchFamily="2" charset="-122"/>
              </a:rPr>
              <a:t>RICH at SLD, DELPHI, 1994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1551CB7-F16D-406E-B30A-F2BA8AC235DB}"/>
              </a:ext>
            </a:extLst>
          </p:cNvPr>
          <p:cNvSpPr txBox="1"/>
          <p:nvPr/>
        </p:nvSpPr>
        <p:spPr>
          <a:xfrm>
            <a:off x="420334" y="1039288"/>
            <a:ext cx="7683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RICH has been widely applied in high-energy physics or astrophysics experiments since 1990’s, providing PID over large kinematic coverage</a:t>
            </a:r>
            <a:endParaRPr lang="zh-CN" alt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29125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764" y="954388"/>
            <a:ext cx="4980842" cy="36163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37764" y="4928195"/>
            <a:ext cx="5326930" cy="1015663"/>
          </a:xfrm>
          <a:prstGeom prst="rect">
            <a:avLst/>
          </a:prstGeom>
          <a:solidFill>
            <a:srgbClr val="D0EAEC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等线" panose="02010600030101010101" pitchFamily="2" charset="-122"/>
                <a:ea typeface="等线" panose="02010600030101010101" pitchFamily="2" charset="-122"/>
              </a:rPr>
              <a:t>Started operation in 1999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等线" panose="02010600030101010101" pitchFamily="2" charset="-122"/>
                <a:ea typeface="等线" panose="02010600030101010101" pitchFamily="2" charset="-122"/>
              </a:rPr>
              <a:t>p/K separation: 3s at 4 GeV/c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等线" panose="02010600030101010101" pitchFamily="2" charset="-122"/>
                <a:ea typeface="等线" panose="02010600030101010101" pitchFamily="2" charset="-122"/>
              </a:rPr>
              <a:t>Single photon timing resolution: 1.7 ns</a:t>
            </a:r>
          </a:p>
        </p:txBody>
      </p:sp>
      <p:sp>
        <p:nvSpPr>
          <p:cNvPr id="6" name="标题 5">
            <a:extLst>
              <a:ext uri="{FF2B5EF4-FFF2-40B4-BE49-F238E27FC236}">
                <a16:creationId xmlns:a16="http://schemas.microsoft.com/office/drawing/2014/main" id="{FFC8953E-670E-4D0C-963C-9020B2E44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/>
              <a:t>DIRC – </a:t>
            </a:r>
            <a:r>
              <a:rPr lang="en-US" altLang="zh-CN" sz="3600" dirty="0">
                <a:solidFill>
                  <a:srgbClr val="FF0000"/>
                </a:solidFill>
              </a:rPr>
              <a:t>D</a:t>
            </a:r>
            <a:r>
              <a:rPr lang="en-US" altLang="zh-CN" sz="3600" dirty="0"/>
              <a:t>etection of </a:t>
            </a:r>
            <a:r>
              <a:rPr lang="en-US" altLang="zh-CN" sz="3600" dirty="0">
                <a:solidFill>
                  <a:srgbClr val="FF0000"/>
                </a:solidFill>
              </a:rPr>
              <a:t>I</a:t>
            </a:r>
            <a:r>
              <a:rPr lang="en-US" altLang="zh-CN" sz="3600" dirty="0"/>
              <a:t>nternal </a:t>
            </a:r>
            <a:r>
              <a:rPr lang="en-US" altLang="zh-CN" sz="3600" dirty="0">
                <a:solidFill>
                  <a:srgbClr val="FF0000"/>
                </a:solidFill>
              </a:rPr>
              <a:t>R</a:t>
            </a:r>
            <a:r>
              <a:rPr lang="en-US" altLang="zh-CN" sz="3600" dirty="0"/>
              <a:t>eflected </a:t>
            </a:r>
            <a:r>
              <a:rPr lang="en-US" altLang="zh-CN" sz="3600" dirty="0">
                <a:solidFill>
                  <a:srgbClr val="FF0000"/>
                </a:solidFill>
              </a:rPr>
              <a:t>C</a:t>
            </a:r>
            <a:r>
              <a:rPr lang="en-US" altLang="zh-CN" sz="3600" dirty="0"/>
              <a:t>herenkov Light</a:t>
            </a:r>
            <a:endParaRPr lang="zh-CN" altLang="en-US" sz="3600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0C47D7C-F342-451E-A418-CFCDDCF3B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059" y="1010166"/>
            <a:ext cx="4974294" cy="256581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49B5B15-86E6-448A-8FEE-EC13A79044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153" y="3752266"/>
            <a:ext cx="3116594" cy="2150971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02B8B150-929E-45DA-B714-C0C0A5BD00A9}"/>
              </a:ext>
            </a:extLst>
          </p:cNvPr>
          <p:cNvSpPr/>
          <p:nvPr/>
        </p:nvSpPr>
        <p:spPr>
          <a:xfrm>
            <a:off x="915219" y="5943858"/>
            <a:ext cx="35101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等线" panose="02010600030101010101" pitchFamily="2" charset="-122"/>
                <a:ea typeface="等线" panose="02010600030101010101" pitchFamily="2" charset="-122"/>
              </a:rPr>
              <a:t>B.N. Ratcliff, SLAC-PUB-6047 (Jan. 1993);</a:t>
            </a:r>
          </a:p>
          <a:p>
            <a:r>
              <a:rPr lang="fr-FR" altLang="zh-CN" sz="1400" dirty="0">
                <a:latin typeface="等线" panose="02010600030101010101" pitchFamily="2" charset="-122"/>
                <a:ea typeface="等线" panose="02010600030101010101" pitchFamily="2" charset="-122"/>
              </a:rPr>
              <a:t>P. Coyle et al., NIM A343 (1994) 292</a:t>
            </a:r>
            <a:endParaRPr lang="zh-CN" altLang="en-US" sz="14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A2745AF-5ADB-4363-98DC-7EEDFA76FF8B}"/>
              </a:ext>
            </a:extLst>
          </p:cNvPr>
          <p:cNvSpPr txBox="1"/>
          <p:nvPr/>
        </p:nvSpPr>
        <p:spPr>
          <a:xfrm>
            <a:off x="6096000" y="1022594"/>
            <a:ext cx="1561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DIRC at Babar</a:t>
            </a:r>
            <a:endParaRPr lang="zh-CN" alt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59580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4"/>
            <a:ext cx="12192000" cy="767555"/>
          </a:xfrm>
        </p:spPr>
        <p:txBody>
          <a:bodyPr>
            <a:normAutofit/>
          </a:bodyPr>
          <a:lstStyle/>
          <a:p>
            <a:r>
              <a:rPr lang="en-US" altLang="zh-CN" dirty="0"/>
              <a:t>Development of DIRC Technique</a:t>
            </a:r>
            <a:endParaRPr lang="zh-CN" altLang="en-US" dirty="0"/>
          </a:p>
        </p:txBody>
      </p:sp>
      <p:sp>
        <p:nvSpPr>
          <p:cNvPr id="19464" name="内容占位符 2"/>
          <p:cNvSpPr>
            <a:spLocks noGrp="1"/>
          </p:cNvSpPr>
          <p:nvPr>
            <p:ph sz="half" idx="4294967295"/>
          </p:nvPr>
        </p:nvSpPr>
        <p:spPr>
          <a:xfrm>
            <a:off x="643654" y="919161"/>
            <a:ext cx="10097729" cy="817563"/>
          </a:xfrm>
        </p:spPr>
        <p:txBody>
          <a:bodyPr/>
          <a:lstStyle/>
          <a:p>
            <a:r>
              <a:rPr lang="en-US" altLang="zh-CN" sz="240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DIRC structure </a:t>
            </a:r>
            <a:r>
              <a:rPr lang="en-US" altLang="zh-CN" sz="2400" dirty="0">
                <a:latin typeface="等线" panose="02010600030101010101" pitchFamily="2" charset="-122"/>
                <a:ea typeface="等线" panose="02010600030101010101" pitchFamily="2" charset="-122"/>
              </a:rPr>
              <a:t>is very compact and robust, yet with excellent PID capability (3</a:t>
            </a:r>
            <a:r>
              <a:rPr lang="en-US" altLang="zh-CN" sz="2400" dirty="0">
                <a:latin typeface="等线" panose="02010600030101010101" pitchFamily="2" charset="-122"/>
                <a:ea typeface="等线" panose="02010600030101010101" pitchFamily="2" charset="-122"/>
                <a:sym typeface="Symbol" panose="05050102010706020507" pitchFamily="18" charset="2"/>
              </a:rPr>
              <a:t> /K separation up to 4-6 GeV/c</a:t>
            </a:r>
            <a:r>
              <a:rPr lang="en-US" altLang="zh-CN" sz="2400" dirty="0"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</a:p>
        </p:txBody>
      </p:sp>
      <p:pic>
        <p:nvPicPr>
          <p:cNvPr id="1946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48" y="4418013"/>
            <a:ext cx="3335134" cy="2116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88" y="1881186"/>
            <a:ext cx="3819525" cy="217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7" name="文本框 7"/>
          <p:cNvSpPr txBox="1">
            <a:spLocks noChangeArrowheads="1"/>
          </p:cNvSpPr>
          <p:nvPr/>
        </p:nvSpPr>
        <p:spPr bwMode="auto">
          <a:xfrm>
            <a:off x="2056710" y="4001628"/>
            <a:ext cx="1432609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2000" dirty="0">
                <a:solidFill>
                  <a:srgbClr val="0000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Belle2-TOP</a:t>
            </a:r>
            <a:endParaRPr lang="zh-CN" altLang="en-US" sz="2000" dirty="0">
              <a:solidFill>
                <a:srgbClr val="0000FF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19468" name="图片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013" y="1778051"/>
            <a:ext cx="2112962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矩形 18"/>
          <p:cNvSpPr/>
          <p:nvPr/>
        </p:nvSpPr>
        <p:spPr>
          <a:xfrm>
            <a:off x="5429560" y="1736724"/>
            <a:ext cx="18069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000" kern="100" dirty="0">
                <a:solidFill>
                  <a:srgbClr val="0000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DIRC@PANDA</a:t>
            </a:r>
            <a:endParaRPr lang="en-US" altLang="zh-CN" sz="2000" kern="100" dirty="0">
              <a:solidFill>
                <a:srgbClr val="0000FF"/>
              </a:solidFill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9471" name="Picture 12" descr="âDIRC EICâçå¾çæç´¢ç»æ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8393" y="1865415"/>
            <a:ext cx="233997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矩形 19"/>
          <p:cNvSpPr/>
          <p:nvPr/>
        </p:nvSpPr>
        <p:spPr>
          <a:xfrm>
            <a:off x="10078381" y="1619087"/>
            <a:ext cx="13260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000" kern="100" dirty="0">
                <a:solidFill>
                  <a:srgbClr val="0000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DIRC@EIC</a:t>
            </a:r>
            <a:endParaRPr lang="en-US" altLang="zh-CN" sz="2000" kern="100" dirty="0">
              <a:solidFill>
                <a:srgbClr val="0000FF"/>
              </a:solidFill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DF0801C-ECD0-4A9B-8727-8533FF9F49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4877" y="3849739"/>
            <a:ext cx="4475611" cy="271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040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207738" y="964761"/>
                <a:ext cx="4528135" cy="4154984"/>
              </a:xfrm>
            </p:spPr>
            <p:txBody>
              <a:bodyPr wrap="square">
                <a:spAutoFit/>
              </a:bodyPr>
              <a:lstStyle/>
              <a:p>
                <a:pPr marL="214313" indent="-214313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altLang="zh-CN" sz="1800" kern="100" dirty="0">
                    <a:cs typeface="Arial Unicode MS" panose="020B0604020202020204" pitchFamily="34" charset="-122"/>
                  </a:rPr>
                  <a:t>DIRC-like detector, first proposed for </a:t>
                </a:r>
                <a:r>
                  <a:rPr lang="en-US" altLang="zh-CN" sz="1800" kern="100" dirty="0" err="1">
                    <a:cs typeface="Arial Unicode MS" panose="020B0604020202020204" pitchFamily="34" charset="-122"/>
                  </a:rPr>
                  <a:t>superB</a:t>
                </a:r>
                <a:r>
                  <a:rPr lang="en-US" altLang="zh-CN" sz="1800" kern="100" dirty="0">
                    <a:cs typeface="Arial Unicode MS" panose="020B0604020202020204" pitchFamily="34" charset="-122"/>
                  </a:rPr>
                  <a:t> forward PID</a:t>
                </a:r>
              </a:p>
              <a:p>
                <a:pPr marL="214313" indent="-214313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altLang="zh-CN" sz="1800" kern="100" dirty="0">
                    <a:cs typeface="Arial Unicode MS" panose="020B0604020202020204" pitchFamily="34" charset="-122"/>
                  </a:rPr>
                  <a:t>Use time information, rather than Cherenkov angle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 kern="100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Arial Unicode MS" panose="020B0604020202020204" pitchFamily="34" charset="-122"/>
                          </a:rPr>
                        </m:ctrlPr>
                      </m:sSubPr>
                      <m:e>
                        <m:r>
                          <a:rPr lang="zh-CN" altLang="en-US" sz="1800" i="1" kern="100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Arial Unicode MS" panose="020B0604020202020204" pitchFamily="34" charset="-122"/>
                          </a:rPr>
                          <m:t>𝜃</m:t>
                        </m:r>
                      </m:e>
                      <m:sub>
                        <m:r>
                          <a:rPr lang="en-US" altLang="zh-CN" sz="1800" b="0" i="1" kern="100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Arial Unicode MS" panose="020B0604020202020204" pitchFamily="34" charset="-122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US" altLang="zh-CN" sz="1800" kern="100" dirty="0">
                    <a:cs typeface="Arial Unicode MS" panose="020B0604020202020204" pitchFamily="34" charset="-122"/>
                  </a:rPr>
                  <a:t>, to identify particle</a:t>
                </a:r>
              </a:p>
              <a:p>
                <a:pPr marL="214313" indent="-214313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altLang="zh-CN" sz="1800" kern="100" dirty="0">
                    <a:cs typeface="Arial Unicode MS" panose="020B0604020202020204" pitchFamily="34" charset="-122"/>
                  </a:rPr>
                  <a:t>Very accurate timing property to achieve 3D (x, y, t) measurement, usually employing multi-anode MCP-PMT</a:t>
                </a:r>
              </a:p>
              <a:p>
                <a:pPr marL="214313" indent="-214313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altLang="zh-CN" sz="1800" dirty="0">
                    <a:solidFill>
                      <a:srgbClr val="1930DD"/>
                    </a:solidFill>
                    <a:cs typeface="Arial Unicode MS" panose="020B0604020202020204" pitchFamily="34" charset="-122"/>
                  </a:rPr>
                  <a:t>Very compact and simple structure, highly robust and radiation resistive</a:t>
                </a:r>
              </a:p>
              <a:p>
                <a:pPr marL="214313" indent="-214313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altLang="zh-CN" sz="1800" dirty="0">
                    <a:solidFill>
                      <a:srgbClr val="C00000"/>
                    </a:solidFill>
                    <a:cs typeface="Arial Unicode MS" panose="020B0604020202020204" pitchFamily="34" charset="-122"/>
                  </a:rPr>
                  <a:t>Challenges</a:t>
                </a:r>
                <a:r>
                  <a:rPr lang="zh-CN" altLang="en-US" sz="1800" dirty="0">
                    <a:solidFill>
                      <a:srgbClr val="C00000"/>
                    </a:solidFill>
                    <a:cs typeface="Arial Unicode MS" panose="020B0604020202020204" pitchFamily="34" charset="-122"/>
                  </a:rPr>
                  <a:t>：</a:t>
                </a:r>
                <a:endParaRPr lang="en-US" altLang="zh-CN" sz="1800" dirty="0">
                  <a:solidFill>
                    <a:srgbClr val="C00000"/>
                  </a:solidFill>
                  <a:cs typeface="Arial Unicode MS" panose="020B0604020202020204" pitchFamily="34" charset="-122"/>
                </a:endParaRPr>
              </a:p>
              <a:p>
                <a:pPr marL="671513" lvl="1" indent="-214313"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 Unicode MS" panose="020B0604020202020204" pitchFamily="34" charset="-122"/>
                          </a:rPr>
                        </m:ctrlPr>
                      </m:sSubPr>
                      <m:e>
                        <m:r>
                          <a:rPr lang="zh-CN" altLang="en-US" sz="1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 Unicode MS" panose="020B0604020202020204" pitchFamily="34" charset="-122"/>
                          </a:rPr>
                          <m:t>𝜎</m:t>
                        </m:r>
                      </m:e>
                      <m:sub>
                        <m:r>
                          <a:rPr lang="en-US" altLang="zh-CN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 Unicode MS" panose="020B0604020202020204" pitchFamily="34" charset="-122"/>
                          </a:rPr>
                          <m:t>𝑡</m:t>
                        </m:r>
                      </m:sub>
                    </m:sSub>
                    <m:r>
                      <a:rPr lang="en-US" altLang="zh-CN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 Unicode MS" panose="020B0604020202020204" pitchFamily="34" charset="-122"/>
                      </a:rPr>
                      <m:t>&lt;100</m:t>
                    </m:r>
                    <m:r>
                      <a:rPr lang="en-US" altLang="zh-CN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 Unicode MS" panose="020B0604020202020204" pitchFamily="34" charset="-122"/>
                      </a:rPr>
                      <m:t>𝑝𝑠</m:t>
                    </m:r>
                  </m:oMath>
                </a14:m>
                <a:r>
                  <a:rPr lang="zh-CN" altLang="en-US" sz="1800" dirty="0">
                    <a:solidFill>
                      <a:srgbClr val="C00000"/>
                    </a:solidFill>
                    <a:cs typeface="Arial Unicode MS" panose="020B0604020202020204" pitchFamily="34" charset="-122"/>
                  </a:rPr>
                  <a:t> </a:t>
                </a:r>
                <a:r>
                  <a:rPr lang="en-US" altLang="zh-CN" sz="1800" dirty="0">
                    <a:solidFill>
                      <a:srgbClr val="C00000"/>
                    </a:solidFill>
                    <a:cs typeface="Arial Unicode MS" panose="020B0604020202020204" pitchFamily="34" charset="-122"/>
                  </a:rPr>
                  <a:t>for single photon</a:t>
                </a:r>
                <a:endParaRPr lang="en-US" altLang="zh-CN" sz="1800" dirty="0">
                  <a:solidFill>
                    <a:srgbClr val="C00000"/>
                  </a:solidFill>
                  <a:cs typeface="Arial Unicode MS" panose="020B0604020202020204" pitchFamily="34" charset="-122"/>
                  <a:sym typeface="Symbol" panose="05050102010706020507" pitchFamily="18" charset="2"/>
                </a:endParaRPr>
              </a:p>
              <a:p>
                <a:pPr marL="671513" lvl="1" indent="-214313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altLang="zh-CN" sz="1800" dirty="0">
                    <a:solidFill>
                      <a:srgbClr val="C00000"/>
                    </a:solidFill>
                    <a:cs typeface="Arial Unicode MS" panose="020B0604020202020204" pitchFamily="34" charset="-122"/>
                  </a:rPr>
                  <a:t>Very fine polished quartz surface</a:t>
                </a:r>
                <a:r>
                  <a:rPr lang="zh-CN" altLang="en-US" sz="1800" dirty="0">
                    <a:solidFill>
                      <a:srgbClr val="C00000"/>
                    </a:solidFill>
                    <a:cs typeface="Arial Unicode MS" panose="020B0604020202020204" pitchFamily="34" charset="-122"/>
                  </a:rPr>
                  <a:t>（</a:t>
                </a:r>
                <a:r>
                  <a:rPr lang="en-US" altLang="zh-CN" sz="1800" dirty="0">
                    <a:solidFill>
                      <a:srgbClr val="C00000"/>
                    </a:solidFill>
                    <a:cs typeface="Arial Unicode MS" panose="020B0604020202020204" pitchFamily="34" charset="-122"/>
                  </a:rPr>
                  <a:t>Ra&lt;1nm</a:t>
                </a:r>
                <a:r>
                  <a:rPr lang="zh-CN" altLang="en-US" sz="1800" dirty="0">
                    <a:solidFill>
                      <a:srgbClr val="C00000"/>
                    </a:solidFill>
                    <a:cs typeface="Arial Unicode MS" panose="020B0604020202020204" pitchFamily="34" charset="-122"/>
                  </a:rPr>
                  <a:t>）</a:t>
                </a:r>
                <a:endParaRPr lang="en-US" altLang="zh-CN" sz="1800" dirty="0">
                  <a:solidFill>
                    <a:srgbClr val="C00000"/>
                  </a:solidFill>
                  <a:cs typeface="Arial Unicode MS" panose="020B0604020202020204" pitchFamily="34" charset="-122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7738" y="964761"/>
                <a:ext cx="4528135" cy="4154984"/>
              </a:xfrm>
              <a:blipFill>
                <a:blip r:embed="rId2"/>
                <a:stretch>
                  <a:fillRect l="-808" t="-733" r="-2153" b="-132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0738" y="817845"/>
            <a:ext cx="4224075" cy="304372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0" y="1"/>
            <a:ext cx="12192000" cy="76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Arial Rounded MT Bold" pitchFamily="34" charset="0"/>
                <a:ea typeface="ＭＳ Ｐゴシック" charset="-128"/>
                <a:cs typeface="Arial Rounded MT Bold" pitchFamily="34" charset="0"/>
              </a:defRPr>
            </a:lvl1pPr>
            <a:lvl2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Rounded MT Bold" pitchFamily="34" charset="0"/>
                <a:ea typeface="ＭＳ Ｐゴシック" charset="-128"/>
                <a:cs typeface="Arial Rounded MT Bold" pitchFamily="34" charset="0"/>
              </a:defRPr>
            </a:lvl2pPr>
            <a:lvl3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Rounded MT Bold" pitchFamily="34" charset="0"/>
                <a:ea typeface="ＭＳ Ｐゴシック" charset="-128"/>
                <a:cs typeface="Arial Rounded MT Bold" pitchFamily="34" charset="0"/>
              </a:defRPr>
            </a:lvl3pPr>
            <a:lvl4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Rounded MT Bold" pitchFamily="34" charset="0"/>
                <a:ea typeface="ＭＳ Ｐゴシック" charset="-128"/>
                <a:cs typeface="Arial Rounded MT Bold" pitchFamily="34" charset="0"/>
              </a:defRPr>
            </a:lvl4pPr>
            <a:lvl5pPr algn="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 Rounded MT Bold" pitchFamily="34" charset="0"/>
                <a:ea typeface="ＭＳ Ｐゴシック" charset="-128"/>
                <a:cs typeface="Arial Rounded MT Bold" pitchFamily="34" charset="0"/>
              </a:defRPr>
            </a:lvl5pPr>
            <a:lvl6pPr marL="457200" algn="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altLang="zh-CN" b="1" dirty="0">
                <a:latin typeface="等线" panose="02010600030101010101" pitchFamily="2" charset="-122"/>
                <a:ea typeface="等线" panose="02010600030101010101" pitchFamily="2" charset="-122"/>
              </a:rPr>
              <a:t>DIRC-like Timing Detector</a:t>
            </a:r>
            <a:endParaRPr lang="zh-CN" altLang="en-US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14405" y="5319800"/>
            <a:ext cx="4114800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Baseline technology for STCF endcap PID detector</a:t>
            </a:r>
            <a:endParaRPr lang="zh-CN" altLang="en-US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367441" y="2782669"/>
            <a:ext cx="2111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Overall time resolution &lt;30ps</a:t>
            </a:r>
            <a:endParaRPr lang="zh-CN" alt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362525" y="2153133"/>
            <a:ext cx="25827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6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Arial Unicode MS" panose="020B0604020202020204" pitchFamily="34" charset="-122"/>
              </a:rPr>
              <a:t>FTOF at </a:t>
            </a:r>
            <a:r>
              <a:rPr lang="en-US" altLang="zh-CN" dirty="0" err="1">
                <a:solidFill>
                  <a:schemeClr val="accent6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Arial Unicode MS" panose="020B0604020202020204" pitchFamily="34" charset="-122"/>
              </a:rPr>
              <a:t>superB</a:t>
            </a:r>
            <a:r>
              <a:rPr lang="en-US" altLang="zh-CN" dirty="0">
                <a:solidFill>
                  <a:schemeClr val="accent6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Arial Unicode MS" panose="020B0604020202020204" pitchFamily="34" charset="-122"/>
              </a:rPr>
              <a:t>:</a:t>
            </a:r>
          </a:p>
          <a:p>
            <a:r>
              <a:rPr lang="en-US" altLang="zh-CN" dirty="0">
                <a:solidFill>
                  <a:schemeClr val="accent6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  <a:cs typeface="Arial Unicode MS" panose="020B0604020202020204" pitchFamily="34" charset="-122"/>
              </a:rPr>
              <a:t>Forward Time-of-Flight</a:t>
            </a:r>
            <a:endParaRPr lang="zh-CN" altLang="en-US" dirty="0">
              <a:solidFill>
                <a:schemeClr val="accent6">
                  <a:lumMod val="75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  <a:cs typeface="Arial Unicode MS" panose="020B0604020202020204" pitchFamily="34" charset="-122"/>
            </a:endParaRP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E6AD857D-9C3B-427A-9077-49B69E9974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0330" y="3771776"/>
            <a:ext cx="1160643" cy="2535207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04550501-03D6-4002-BBBF-7FE04A6C86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5873" y="4127917"/>
            <a:ext cx="3824457" cy="2048140"/>
          </a:xfrm>
          <a:prstGeom prst="rect">
            <a:avLst/>
          </a:prstGeom>
        </p:spPr>
      </p:pic>
      <p:sp>
        <p:nvSpPr>
          <p:cNvPr id="13" name="Rectangle 4">
            <a:extLst>
              <a:ext uri="{FF2B5EF4-FFF2-40B4-BE49-F238E27FC236}">
                <a16:creationId xmlns:a16="http://schemas.microsoft.com/office/drawing/2014/main" id="{A1B9643C-F866-4DC2-8DEF-347D7BC265A5}"/>
              </a:ext>
            </a:extLst>
          </p:cNvPr>
          <p:cNvSpPr/>
          <p:nvPr/>
        </p:nvSpPr>
        <p:spPr>
          <a:xfrm>
            <a:off x="9833612" y="4154682"/>
            <a:ext cx="2111671" cy="2062103"/>
          </a:xfrm>
          <a:prstGeom prst="rect">
            <a:avLst/>
          </a:prstGeom>
          <a:solidFill>
            <a:schemeClr val="bg1"/>
          </a:solidFill>
          <a:ln>
            <a:solidFill>
              <a:srgbClr val="0066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/>
              <a:t>TOF detector considered for </a:t>
            </a:r>
            <a:r>
              <a:rPr lang="en-US" sz="1600" dirty="0" err="1"/>
              <a:t>LHCb</a:t>
            </a:r>
            <a:r>
              <a:rPr lang="en-US" sz="1600" dirty="0"/>
              <a:t> Upgrade II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/>
              <a:t>PID in 2-10 GeV/c momentum range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zh-CN" sz="1600" dirty="0"/>
              <a:t>Single photon </a:t>
            </a:r>
            <a:r>
              <a:rPr lang="en-US" altLang="zh-CN" sz="1600" dirty="0" err="1">
                <a:latin typeface="Symbol" panose="05050102010706020507" pitchFamily="18" charset="2"/>
              </a:rPr>
              <a:t>s</a:t>
            </a:r>
            <a:r>
              <a:rPr lang="en-US" altLang="zh-CN" sz="1600" baseline="-25000" dirty="0" err="1"/>
              <a:t>t</a:t>
            </a:r>
            <a:r>
              <a:rPr lang="en-US" altLang="zh-CN" sz="1600" dirty="0"/>
              <a:t> ~ 70 ps, single track </a:t>
            </a:r>
            <a:r>
              <a:rPr lang="en-US" altLang="zh-CN" sz="1600" dirty="0" err="1">
                <a:latin typeface="Symbol" panose="05050102010706020507" pitchFamily="18" charset="2"/>
              </a:rPr>
              <a:t>s</a:t>
            </a:r>
            <a:r>
              <a:rPr lang="en-US" altLang="zh-CN" sz="1600" baseline="-25000" dirty="0" err="1"/>
              <a:t>t</a:t>
            </a:r>
            <a:r>
              <a:rPr lang="en-US" altLang="zh-CN" sz="1600" baseline="-25000" dirty="0"/>
              <a:t> </a:t>
            </a:r>
            <a:r>
              <a:rPr lang="en-US" altLang="zh-CN" sz="1600" dirty="0"/>
              <a:t>~ 15 ps</a:t>
            </a:r>
            <a:r>
              <a:rPr lang="en-US" sz="1600" dirty="0"/>
              <a:t>  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31ACD2E-0D29-477E-9CB3-7B0CD7C4C3BB}"/>
              </a:ext>
            </a:extLst>
          </p:cNvPr>
          <p:cNvSpPr/>
          <p:nvPr/>
        </p:nvSpPr>
        <p:spPr>
          <a:xfrm>
            <a:off x="5861725" y="6221496"/>
            <a:ext cx="1911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CN" dirty="0"/>
              <a:t>TORCH at LHCb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087800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DIRC-like Detector Timing Error Sources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609600" y="1012723"/>
                <a:ext cx="10972800" cy="5113441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CN" altLang="en-US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i="1">
                            <a:latin typeface="Cambria Math" panose="02040503050406030204" pitchFamily="18" charset="0"/>
                          </a:rPr>
                          <m:t>tot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bSup>
                      <m:sSub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CN" altLang="en-US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𝑡𝑟𝑘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CN" altLang="en-US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sSub>
                          <m:sSub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C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zh-CN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altLang="zh-CN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𝑒𝑙𝑒𝑐𝑡𝑟𝑜𝑛𝑖𝑐𝑠</m:t>
                                    </m:r>
                                  </m:sub>
                                </m:sSub>
                              </m:num>
                              <m:den>
                                <m:rad>
                                  <m:radPr>
                                    <m:degHide m:val="on"/>
                                    <m:ctrlPr>
                                      <a:rPr lang="en-US" altLang="zh-CN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sSub>
                                      <m:sSubPr>
                                        <m:ctrlPr>
                                          <a:rPr lang="en-US" altLang="zh-CN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en-US" altLang="zh-CN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  <m:r>
                                          <a:rPr lang="en-US" altLang="zh-CN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.</m:t>
                                        </m:r>
                                        <m:r>
                                          <a:rPr lang="en-US" altLang="zh-CN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  <m:r>
                                          <a:rPr lang="en-US" altLang="zh-CN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.</m:t>
                                        </m:r>
                                      </m:sub>
                                    </m:sSub>
                                  </m:e>
                                </m:rad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C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zh-CN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altLang="zh-CN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𝑇𝑇𝑆</m:t>
                                    </m:r>
                                  </m:sub>
                                </m:sSub>
                              </m:num>
                              <m:den>
                                <m:rad>
                                  <m:radPr>
                                    <m:degHide m:val="on"/>
                                    <m:ctrlPr>
                                      <a:rPr lang="en-US" altLang="zh-CN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sSub>
                                      <m:sSubPr>
                                        <m:ctrlPr>
                                          <a:rPr lang="en-US" altLang="zh-CN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en-US" altLang="zh-CN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  <m:r>
                                          <a:rPr lang="en-US" altLang="zh-CN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.</m:t>
                                        </m:r>
                                        <m:r>
                                          <a:rPr lang="en-US" altLang="zh-CN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  <m:r>
                                          <a:rPr lang="en-US" altLang="zh-CN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.</m:t>
                                        </m:r>
                                      </m:sub>
                                    </m:sSub>
                                  </m:e>
                                </m:rad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C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zh-CN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altLang="zh-CN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𝑑𝑒𝑡𝑒𝑐𝑡𝑜𝑟</m:t>
                                    </m:r>
                                  </m:sub>
                                </m:sSub>
                              </m:num>
                              <m:den>
                                <m:rad>
                                  <m:radPr>
                                    <m:degHide m:val="on"/>
                                    <m:ctrlPr>
                                      <a:rPr lang="en-US" altLang="zh-CN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sSub>
                                      <m:sSubPr>
                                        <m:ctrlPr>
                                          <a:rPr lang="en-US" altLang="zh-CN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en-US" altLang="zh-CN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  <m:r>
                                          <a:rPr lang="en-US" altLang="zh-CN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.</m:t>
                                        </m:r>
                                        <m:r>
                                          <a:rPr lang="en-US" altLang="zh-CN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  <m:r>
                                          <a:rPr lang="en-US" altLang="zh-CN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.</m:t>
                                        </m:r>
                                      </m:sub>
                                    </m:sSub>
                                  </m:e>
                                </m:rad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CN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</m:sub>
                    </m:sSub>
                  </m:oMath>
                </a14:m>
                <a:r>
                  <a:rPr lang="en-US" altLang="zh-CN" dirty="0">
                    <a:solidFill>
                      <a:srgbClr val="FF0000"/>
                    </a:solidFill>
                  </a:rPr>
                  <a:t>: Number of photo-electrons</a:t>
                </a:r>
                <a:endParaRPr lang="en-US" altLang="zh-CN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𝑡𝑟𝑘</m:t>
                        </m:r>
                      </m:sub>
                    </m:sSub>
                  </m:oMath>
                </a14:m>
                <a:r>
                  <a:rPr lang="en-US" altLang="zh-CN" dirty="0"/>
                  <a:t>: error from tracking</a:t>
                </a:r>
                <a:r>
                  <a:rPr lang="zh-CN" altLang="en-US" dirty="0"/>
                  <a:t>（</a:t>
                </a:r>
                <a:r>
                  <a:rPr lang="en-US" altLang="zh-CN" dirty="0"/>
                  <a:t>~20 </a:t>
                </a:r>
                <a:r>
                  <a:rPr lang="en-US" altLang="zh-CN" dirty="0" err="1"/>
                  <a:t>ps</a:t>
                </a:r>
                <a:r>
                  <a:rPr lang="en-US" altLang="zh-CN" dirty="0"/>
                  <a:t> for 0.8 GeV/c kaon)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sSub>
                          <m:sSub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zh-CN" dirty="0"/>
                  <a:t>: error from collision</a:t>
                </a:r>
                <a:r>
                  <a:rPr lang="zh-CN" altLang="en-US" dirty="0"/>
                  <a:t>（</a:t>
                </a:r>
                <a:r>
                  <a:rPr lang="en-US" altLang="zh-CN" dirty="0"/>
                  <a:t>~40ps for STCF, bunch crossing</a:t>
                </a:r>
                <a:r>
                  <a:rPr lang="zh-CN" altLang="en-US" dirty="0"/>
                  <a:t>）</a:t>
                </a:r>
                <a:endParaRPr lang="en-US" altLang="zh-CN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𝑒𝑙𝑒𝑐𝑡𝑟𝑜𝑛𝑖𝑐𝑠</m:t>
                        </m:r>
                      </m:sub>
                    </m:sSub>
                  </m:oMath>
                </a14:m>
                <a:r>
                  <a:rPr lang="en-US" altLang="zh-CN" dirty="0"/>
                  <a:t>: error from electronics (~15ps for STCF)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𝑇𝑇𝑆</m:t>
                        </m:r>
                      </m:sub>
                    </m:sSub>
                  </m:oMath>
                </a14:m>
                <a:r>
                  <a:rPr lang="en-US" altLang="zh-CN" dirty="0"/>
                  <a:t>: transit time spread (TTS) of MCP-PMT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𝑑𝑒𝑡𝑒𝑐𝑡𝑜𝑟</m:t>
                        </m:r>
                      </m:sub>
                    </m:sSub>
                  </m:oMath>
                </a14:m>
                <a:r>
                  <a:rPr lang="en-US" altLang="zh-CN" dirty="0">
                    <a:solidFill>
                      <a:srgbClr val="FF0000"/>
                    </a:solidFill>
                  </a:rPr>
                  <a:t>: error from DIRC detector (dispersion, position, reconstruction etc.)</a:t>
                </a:r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012723"/>
                <a:ext cx="10972800" cy="5113441"/>
              </a:xfrm>
              <a:blipFill>
                <a:blip r:embed="rId2"/>
                <a:stretch>
                  <a:fillRect r="-500" b="-28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40421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 Simple Example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322174" y="1253331"/>
                <a:ext cx="6816046" cy="3161353"/>
              </a:xfrm>
            </p:spPr>
            <p:txBody>
              <a:bodyPr>
                <a:normAutofit fontScale="55000" lnSpcReduction="20000"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altLang="zh-CN" dirty="0"/>
                  <a:t>Incident particle along Z generates a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Cherenkov light cone at (0,0,0):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CN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CN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CN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altLang="zh-CN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∗</m:t>
                      </m:r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𝑡𝑎𝑛</m:t>
                          </m:r>
                        </m:e>
                        <m:sup>
                          <m:r>
                            <a:rPr lang="en-US" altLang="zh-CN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en-US" altLang="zh-CN" dirty="0"/>
              </a:p>
              <a:p>
                <a:pPr>
                  <a:lnSpc>
                    <a:spcPct val="100000"/>
                  </a:lnSpc>
                </a:pPr>
                <a:r>
                  <a:rPr lang="en-US" altLang="zh-CN" dirty="0"/>
                  <a:t>At imaging plane y=C</a:t>
                </a:r>
                <a:r>
                  <a:rPr lang="zh-CN" altLang="en-US" dirty="0"/>
                  <a:t>，</a:t>
                </a:r>
                <a:r>
                  <a:rPr lang="en-US" altLang="zh-CN" dirty="0"/>
                  <a:t>Cherenkov light curve is</a:t>
                </a:r>
              </a:p>
              <a:p>
                <a:pPr marL="457200" lvl="1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i="1" smtClean="0"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i="1">
                          <a:latin typeface="Cambria Math" panose="02040503050406030204" pitchFamily="18" charset="0"/>
                        </a:rPr>
                        <m:t>∗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𝑡𝑎𝑛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en-US" altLang="zh-CN" dirty="0"/>
              </a:p>
              <a:p>
                <a:pPr>
                  <a:lnSpc>
                    <a:spcPct val="100000"/>
                  </a:lnSpc>
                </a:pPr>
                <a:r>
                  <a:rPr lang="en-US" altLang="zh-CN" dirty="0"/>
                  <a:t>The time of propagation (TOP) of Cherenkov light</a:t>
                </a:r>
              </a:p>
              <a:p>
                <a:pPr marL="457200" lvl="1" indent="0">
                  <a:lnSpc>
                    <a:spcPct val="10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𝑇𝑂𝑃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𝑣</m:t>
                        </m:r>
                      </m:den>
                    </m:f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p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num>
                      <m:den>
                        <m:f>
                          <m:fPr>
                            <m:type m:val="lin"/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sub>
                            </m:sSub>
                          </m:den>
                        </m:f>
                      </m:den>
                    </m:f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ad>
                          <m:radPr>
                            <m:degHide m:val="on"/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𝑡𝑎𝑛</m:t>
                                </m:r>
                              </m:e>
                              <m:sup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sub>
                            </m:sSub>
                          </m:e>
                        </m:rad>
                      </m:num>
                      <m:den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</m:oMath>
                </a14:m>
                <a:r>
                  <a:rPr lang="en-US" altLang="zh-CN" dirty="0"/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den>
                    </m:f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zh-CN" altLang="en-US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𝛽</m:t>
                        </m:r>
                      </m:num>
                      <m:den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</m:oMath>
                </a14:m>
                <a:endParaRPr lang="en-US" altLang="zh-CN" dirty="0"/>
              </a:p>
              <a:p>
                <a:pPr>
                  <a:lnSpc>
                    <a:spcPct val="100000"/>
                  </a:lnSpc>
                </a:pPr>
                <a:r>
                  <a:rPr lang="en-US" altLang="zh-CN" dirty="0"/>
                  <a:t>The time of Cherenkov light emission (particle hitting radiator)</a:t>
                </a:r>
              </a:p>
              <a:p>
                <a:pPr marL="457200" lvl="1" indent="0">
                  <a:lnSpc>
                    <a:spcPct val="100000"/>
                  </a:lnSpc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zh-CN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𝑇𝑂𝑃</m:t>
                    </m:r>
                    <m:r>
                      <a:rPr lang="en-US" altLang="zh-CN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zh-CN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zh-CN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  <m:r>
                          <a:rPr lang="en-US" altLang="zh-CN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zh-CN" altLang="en-US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𝛽</m:t>
                        </m:r>
                      </m:num>
                      <m:den>
                        <m:r>
                          <a:rPr lang="en-US" altLang="zh-CN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</m:oMath>
                </a14:m>
                <a:r>
                  <a:rPr lang="zh-CN" altLang="en-US" dirty="0"/>
                  <a:t>，</a:t>
                </a:r>
                <a:endParaRPr lang="en-US" altLang="zh-CN" dirty="0"/>
              </a:p>
              <a:p>
                <a:pPr marL="457200" lvl="1" indent="0">
                  <a:lnSpc>
                    <a:spcPct val="100000"/>
                  </a:lnSpc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𝐸</m:t>
                    </m:r>
                    <m:f>
                      <m:f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num>
                      <m:den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𝑑𝐸</m:t>
                        </m:r>
                      </m:den>
                    </m:f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zh-CN" altLang="en-US" b="0" i="1" smtClean="0">
                        <a:latin typeface="Cambria Math" panose="02040503050406030204" pitchFamily="18" charset="0"/>
                      </a:rPr>
                      <m:t>𝜆</m:t>
                    </m:r>
                    <m:f>
                      <m:f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num>
                      <m:den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zh-CN" altLang="en-US" i="1" smtClean="0">
                            <a:latin typeface="Cambria Math" panose="02040503050406030204" pitchFamily="18" charset="0"/>
                          </a:rPr>
                          <m:t>𝜆</m:t>
                        </m:r>
                      </m:den>
                    </m:f>
                  </m:oMath>
                </a14:m>
                <a:r>
                  <a:rPr lang="en-US" altLang="zh-CN" dirty="0"/>
                  <a:t> </a:t>
                </a: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2174" y="1253331"/>
                <a:ext cx="6816046" cy="3161353"/>
              </a:xfrm>
              <a:blipFill>
                <a:blip r:embed="rId3"/>
                <a:stretch>
                  <a:fillRect l="-626" t="-27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组合 9"/>
          <p:cNvGrpSpPr>
            <a:grpSpLocks noChangeAspect="1"/>
          </p:cNvGrpSpPr>
          <p:nvPr/>
        </p:nvGrpSpPr>
        <p:grpSpPr>
          <a:xfrm>
            <a:off x="7138220" y="1037836"/>
            <a:ext cx="4470983" cy="2790798"/>
            <a:chOff x="6473952" y="271037"/>
            <a:chExt cx="4821936" cy="3009864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2494" y="271037"/>
              <a:ext cx="4703394" cy="300986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624000" y="1299600"/>
              <a:ext cx="126000" cy="1825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sz="1100" b="1" dirty="0">
                  <a:latin typeface="等线" panose="02010600030101010101" pitchFamily="2" charset="-122"/>
                  <a:ea typeface="等线" panose="02010600030101010101" pitchFamily="2" charset="-122"/>
                </a:rPr>
                <a:t>Z</a:t>
              </a:r>
              <a:endParaRPr lang="zh-CN" altLang="en-US" sz="1100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cxnSp>
          <p:nvCxnSpPr>
            <p:cNvPr id="13" name="直接箭头连接符 12"/>
            <p:cNvCxnSpPr/>
            <p:nvPr/>
          </p:nvCxnSpPr>
          <p:spPr>
            <a:xfrm flipH="1" flipV="1">
              <a:off x="6473952" y="2624328"/>
              <a:ext cx="557784" cy="54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6483095" y="2368296"/>
              <a:ext cx="118872" cy="1825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sz="1100" b="1" dirty="0">
                  <a:latin typeface="等线" panose="02010600030101010101" pitchFamily="2" charset="-122"/>
                  <a:ea typeface="等线" panose="02010600030101010101" pitchFamily="2" charset="-122"/>
                </a:rPr>
                <a:t>Y</a:t>
              </a:r>
              <a:endParaRPr lang="zh-CN" altLang="en-US" sz="1100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内容占位符 2">
                <a:extLst>
                  <a:ext uri="{FF2B5EF4-FFF2-40B4-BE49-F238E27FC236}">
                    <a16:creationId xmlns:a16="http://schemas.microsoft.com/office/drawing/2014/main" id="{09AA4083-34FC-4EA3-A1F2-7D515A2626A5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22174" y="4441818"/>
                <a:ext cx="11643683" cy="22747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55000" lnSpcReduction="20000"/>
              </a:bodyPr>
              <a:lstStyle>
                <a:lvl1pPr marL="342900" indent="-3429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黑体" pitchFamily="49" charset="-122"/>
                  </a:defRPr>
                </a:lvl1pPr>
                <a:lvl2pPr marL="742950" indent="-28575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黑体" charset="0"/>
                  </a:defRPr>
                </a:lvl2pPr>
                <a:lvl3pPr marL="114300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黑体" charset="0"/>
                  </a:defRPr>
                </a:lvl3pPr>
                <a:lvl4pPr marL="160020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黑体" charset="0"/>
                  </a:defRPr>
                </a:lvl4pPr>
                <a:lvl5pPr marL="205740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黑体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20000"/>
                  </a:lnSpc>
                  <a:spcBef>
                    <a:spcPts val="6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error comes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zh-CN" altLang="en-US" dirty="0">
                    <a:sym typeface="Symbol" panose="05050102010706020507" pitchFamily="18" charset="2"/>
                  </a:rPr>
                  <a:t> </a:t>
                </a:r>
                <a:r>
                  <a:rPr lang="en-US" altLang="zh-CN" dirty="0">
                    <a:sym typeface="Symbol" panose="05050102010706020507" pitchFamily="18" charset="2"/>
                  </a:rPr>
                  <a:t>(mainly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𝑇𝑇𝑆</m:t>
                        </m:r>
                      </m:sub>
                    </m:sSub>
                  </m:oMath>
                </a14:m>
                <a:r>
                  <a:rPr lang="zh-CN" altLang="en-US" dirty="0">
                    <a:sym typeface="Symbol" panose="05050102010706020507" pitchFamily="18" charset="2"/>
                  </a:rPr>
                  <a:t> </a:t>
                </a:r>
                <a:r>
                  <a:rPr lang="en-US" altLang="zh-CN" dirty="0">
                    <a:sym typeface="Symbol" panose="05050102010706020507" pitchFamily="18" charset="2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𝑒𝑙𝑒𝑐𝑡𝑟𝑜𝑛𝑖𝑐𝑠</m:t>
                        </m:r>
                      </m:sub>
                    </m:sSub>
                  </m:oMath>
                </a14:m>
                <a:r>
                  <a:rPr lang="en-US" altLang="zh-CN" dirty="0">
                    <a:sym typeface="Symbol" panose="05050102010706020507" pitchFamily="18" charset="2"/>
                  </a:rPr>
                  <a:t>),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CN" altLang="en-US" dirty="0">
                    <a:sym typeface="Symbol" panose="05050102010706020507" pitchFamily="18" charset="2"/>
                  </a:rPr>
                  <a:t> </a:t>
                </a:r>
                <a:r>
                  <a:rPr lang="en-US" altLang="zh-CN" dirty="0">
                    <a:sym typeface="Symbol" panose="05050102010706020507" pitchFamily="18" charset="2"/>
                  </a:rPr>
                  <a:t>(dispersion),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zh-CN" altLang="en-US" dirty="0">
                    <a:sym typeface="Symbol" panose="05050102010706020507" pitchFamily="18" charset="2"/>
                  </a:rPr>
                  <a:t> </a:t>
                </a:r>
                <a:r>
                  <a:rPr lang="en-US" altLang="zh-CN" dirty="0">
                    <a:sym typeface="Symbol" panose="05050102010706020507" pitchFamily="18" charset="2"/>
                  </a:rPr>
                  <a:t>(position),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zh-CN" altLang="en-US" i="1" smtClean="0">
                            <a:latin typeface="Cambria Math" panose="02040503050406030204" pitchFamily="18" charset="0"/>
                          </a:rPr>
                          <m:t>𝛽</m:t>
                        </m:r>
                      </m:sub>
                    </m:sSub>
                  </m:oMath>
                </a14:m>
                <a:r>
                  <a:rPr lang="zh-CN" altLang="en-US" dirty="0">
                    <a:sym typeface="Symbol" panose="05050102010706020507" pitchFamily="18" charset="2"/>
                  </a:rPr>
                  <a:t> </a:t>
                </a:r>
                <a:r>
                  <a:rPr lang="en-US" altLang="zh-CN" dirty="0">
                    <a:sym typeface="Symbol" panose="05050102010706020507" pitchFamily="18" charset="2"/>
                  </a:rPr>
                  <a:t>(particle velocity)</a:t>
                </a:r>
                <a:endParaRPr lang="en-US" altLang="zh-CN" dirty="0"/>
              </a:p>
              <a:p>
                <a:pPr marL="457200" lvl="1" indent="0">
                  <a:lnSpc>
                    <a:spcPct val="120000"/>
                  </a:lnSpc>
                  <a:spcBef>
                    <a:spcPts val="600"/>
                  </a:spcBef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  <m:r>
                        <a:rPr lang="en-US" altLang="zh-CN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⊕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altLang="zh-CN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  <m:t>𝜎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altLang="zh-CN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altLang="zh-CN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  <m:t>𝜎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altLang="zh-CN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altLang="zh-CN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d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𝛽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⊕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  <m:r>
                            <a:rPr lang="zh-CN" altLang="en-US" i="1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𝛽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zh-CN" i="1" smtClean="0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𝑧</m:t>
                              </m:r>
                            </m:sub>
                          </m:sSub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⊕</m:t>
                      </m:r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  <m:r>
                            <a:rPr lang="en-US" altLang="zh-CN" i="1" smtClean="0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𝑧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zh-CN" altLang="en-US" i="1" smtClean="0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𝛽</m:t>
                              </m:r>
                            </m:sub>
                          </m:sSub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n-US" altLang="zh-CN" dirty="0"/>
              </a:p>
              <a:p>
                <a:pPr>
                  <a:lnSpc>
                    <a:spcPct val="120000"/>
                  </a:lnSpc>
                  <a:spcBef>
                    <a:spcPts val="600"/>
                  </a:spcBef>
                </a:pPr>
                <a:r>
                  <a:rPr lang="en-US" altLang="zh-CN" dirty="0"/>
                  <a:t>For simplicity, by ignoring the difference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CN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US" altLang="zh-CN" dirty="0"/>
                  <a:t>)</a:t>
                </a:r>
              </a:p>
              <a:p>
                <a:pPr marL="457200" lvl="1" indent="0">
                  <a:lnSpc>
                    <a:spcPct val="120000"/>
                  </a:lnSpc>
                  <a:spcBef>
                    <a:spcPts val="600"/>
                  </a:spcBef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𝑇𝑂𝑃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zh-CN" altLang="en-US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𝛽</m:t>
                        </m:r>
                      </m:num>
                      <m:den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</m:oMath>
                </a14:m>
                <a:r>
                  <a:rPr lang="en-US" altLang="zh-CN" dirty="0"/>
                  <a:t> </a:t>
                </a:r>
                <a:r>
                  <a:rPr lang="en-US" altLang="zh-CN" dirty="0"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 ~ 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⊕</m:t>
                    </m:r>
                    <m:f>
                      <m:f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C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zh-CN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⊕</m:t>
                        </m:r>
                        <m:sSup>
                          <m:sSup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altLang="zh-CN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sSub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𝑧</m:t>
                            </m:r>
                          </m:sub>
                        </m:sSub>
                      </m:num>
                      <m:den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30(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𝑐𝑚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⊕</m:t>
                    </m:r>
                    <m:f>
                      <m:f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𝑧</m:t>
                        </m:r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sSub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𝜎</m:t>
                            </m:r>
                          </m:e>
                          <m:sub>
                            <m:r>
                              <a:rPr lang="zh-CN" altLang="en-US" i="1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𝛽</m:t>
                            </m:r>
                          </m:sub>
                        </m:sSub>
                      </m:num>
                      <m:den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30(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𝑐𝑚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lang="en-US" altLang="zh-CN" i="1"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𝑛𝑠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/>
                  <a:t> </a:t>
                </a:r>
              </a:p>
            </p:txBody>
          </p:sp>
        </mc:Choice>
        <mc:Fallback xmlns="">
          <p:sp>
            <p:nvSpPr>
              <p:cNvPr id="9" name="内容占位符 2">
                <a:extLst>
                  <a:ext uri="{FF2B5EF4-FFF2-40B4-BE49-F238E27FC236}">
                    <a16:creationId xmlns:a16="http://schemas.microsoft.com/office/drawing/2014/main" id="{09AA4083-34FC-4EA3-A1F2-7D515A2626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2174" y="4441818"/>
                <a:ext cx="11643683" cy="2274727"/>
              </a:xfrm>
              <a:prstGeom prst="rect">
                <a:avLst/>
              </a:prstGeom>
              <a:blipFill>
                <a:blip r:embed="rId5"/>
                <a:stretch>
                  <a:fillRect l="-366" t="-134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96875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 Simple Example (cnt.)</a:t>
            </a:r>
            <a:endParaRPr lang="zh-CN" altLang="en-US" dirty="0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61A294A0-BEB1-4F21-836F-179DB48C5167}"/>
              </a:ext>
            </a:extLst>
          </p:cNvPr>
          <p:cNvGrpSpPr/>
          <p:nvPr/>
        </p:nvGrpSpPr>
        <p:grpSpPr>
          <a:xfrm>
            <a:off x="7387565" y="1546379"/>
            <a:ext cx="3948588" cy="3983259"/>
            <a:chOff x="455823" y="1133424"/>
            <a:chExt cx="3948588" cy="398325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9646" y="1133424"/>
              <a:ext cx="3844765" cy="3467417"/>
            </a:xfrm>
            <a:prstGeom prst="rect">
              <a:avLst/>
            </a:prstGeom>
          </p:spPr>
        </p:pic>
        <p:cxnSp>
          <p:nvCxnSpPr>
            <p:cNvPr id="5" name="直接箭头连接符 4"/>
            <p:cNvCxnSpPr/>
            <p:nvPr/>
          </p:nvCxnSpPr>
          <p:spPr>
            <a:xfrm>
              <a:off x="2398331" y="3462387"/>
              <a:ext cx="0" cy="824340"/>
            </a:xfrm>
            <a:prstGeom prst="straightConnector1">
              <a:avLst/>
            </a:prstGeom>
            <a:ln w="19050">
              <a:solidFill>
                <a:srgbClr val="7030A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矩形 5"/>
                <p:cNvSpPr/>
                <p:nvPr/>
              </p:nvSpPr>
              <p:spPr>
                <a:xfrm>
                  <a:off x="1772230" y="3093055"/>
                  <a:ext cx="1444620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zh-CN" alt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𝝀</m:t>
                        </m:r>
                        <m:r>
                          <a:rPr lang="en-US" altLang="zh-CN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  <m:r>
                          <a:rPr lang="en-US" altLang="zh-CN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𝟑𝟎𝟎</m:t>
                        </m:r>
                        <m:r>
                          <a:rPr lang="en-US" altLang="zh-CN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𝒏𝒎</m:t>
                        </m:r>
                      </m:oMath>
                    </m:oMathPara>
                  </a14:m>
                  <a:endParaRPr lang="zh-CN" altLang="en-US" b="1" dirty="0">
                    <a:solidFill>
                      <a:srgbClr val="7030A0"/>
                    </a:solidFill>
                    <a:latin typeface="等线" panose="02010600030101010101" pitchFamily="2" charset="-122"/>
                    <a:ea typeface="等线" panose="02010600030101010101" pitchFamily="2" charset="-122"/>
                  </a:endParaRPr>
                </a:p>
              </p:txBody>
            </p:sp>
          </mc:Choice>
          <mc:Fallback xmlns="">
            <p:sp>
              <p:nvSpPr>
                <p:cNvPr id="6" name="矩形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2230" y="3093055"/>
                  <a:ext cx="1444620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" name="直接箭头连接符 6"/>
            <p:cNvCxnSpPr/>
            <p:nvPr/>
          </p:nvCxnSpPr>
          <p:spPr>
            <a:xfrm>
              <a:off x="1819211" y="3868787"/>
              <a:ext cx="0" cy="412170"/>
            </a:xfrm>
            <a:prstGeom prst="straightConnector1">
              <a:avLst/>
            </a:prstGeom>
            <a:ln w="19050">
              <a:solidFill>
                <a:srgbClr val="1212FF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矩形 7"/>
                <p:cNvSpPr/>
                <p:nvPr/>
              </p:nvSpPr>
              <p:spPr>
                <a:xfrm>
                  <a:off x="1142310" y="3499455"/>
                  <a:ext cx="1369180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zh-CN" altLang="en-US" b="1" i="1" smtClean="0">
                            <a:solidFill>
                              <a:srgbClr val="1212FF"/>
                            </a:solidFill>
                            <a:latin typeface="Cambria Math" panose="02040503050406030204" pitchFamily="18" charset="0"/>
                          </a:rPr>
                          <m:t>𝝀</m:t>
                        </m:r>
                        <m:r>
                          <a:rPr lang="en-US" altLang="zh-CN" b="1" i="1" smtClean="0">
                            <a:solidFill>
                              <a:srgbClr val="121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  <m:r>
                          <a:rPr lang="en-US" altLang="zh-CN" b="1" i="1" smtClean="0">
                            <a:solidFill>
                              <a:srgbClr val="121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𝟑𝟗𝟎</m:t>
                        </m:r>
                        <m:r>
                          <a:rPr lang="en-US" altLang="zh-CN" b="1" i="1" smtClean="0">
                            <a:solidFill>
                              <a:srgbClr val="121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𝒏𝒎</m:t>
                        </m:r>
                      </m:oMath>
                    </m:oMathPara>
                  </a14:m>
                  <a:endParaRPr lang="zh-CN" altLang="en-US" b="1" dirty="0">
                    <a:solidFill>
                      <a:srgbClr val="1212FF"/>
                    </a:solidFill>
                    <a:latin typeface="等线" panose="02010600030101010101" pitchFamily="2" charset="-122"/>
                    <a:ea typeface="等线" panose="02010600030101010101" pitchFamily="2" charset="-122"/>
                  </a:endParaRPr>
                </a:p>
              </p:txBody>
            </p:sp>
          </mc:Choice>
          <mc:Fallback xmlns="">
            <p:sp>
              <p:nvSpPr>
                <p:cNvPr id="8" name="矩形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2310" y="3499455"/>
                  <a:ext cx="1369180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" name="直接箭头连接符 8"/>
            <p:cNvCxnSpPr/>
            <p:nvPr/>
          </p:nvCxnSpPr>
          <p:spPr>
            <a:xfrm flipV="1">
              <a:off x="1182950" y="4285881"/>
              <a:ext cx="0" cy="426721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矩形 9"/>
                <p:cNvSpPr/>
                <p:nvPr/>
              </p:nvSpPr>
              <p:spPr>
                <a:xfrm>
                  <a:off x="455823" y="4747351"/>
                  <a:ext cx="1444620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zh-CN" alt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𝝀</m:t>
                        </m:r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𝟔𝟎𝟎</m:t>
                        </m:r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𝒏𝒎</m:t>
                        </m:r>
                      </m:oMath>
                    </m:oMathPara>
                  </a14:m>
                  <a:endParaRPr lang="zh-CN" altLang="en-US" b="1" dirty="0">
                    <a:solidFill>
                      <a:srgbClr val="FF0000"/>
                    </a:solidFill>
                    <a:latin typeface="等线" panose="02010600030101010101" pitchFamily="2" charset="-122"/>
                    <a:ea typeface="等线" panose="02010600030101010101" pitchFamily="2" charset="-122"/>
                  </a:endParaRPr>
                </a:p>
              </p:txBody>
            </p:sp>
          </mc:Choice>
          <mc:Fallback xmlns="">
            <p:sp>
              <p:nvSpPr>
                <p:cNvPr id="10" name="矩形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5823" y="4747351"/>
                  <a:ext cx="1444620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内容占位符 2">
                <a:extLst>
                  <a:ext uri="{FF2B5EF4-FFF2-40B4-BE49-F238E27FC236}">
                    <a16:creationId xmlns:a16="http://schemas.microsoft.com/office/drawing/2014/main" id="{A1CBC9A3-7E56-4FD2-8195-F0E5DB81A12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80189" y="1396278"/>
                <a:ext cx="5619815" cy="4588795"/>
              </a:xfrm>
            </p:spPr>
            <p:txBody>
              <a:bodyPr>
                <a:normAutofit fontScale="77500" lnSpcReduction="20000"/>
              </a:bodyPr>
              <a:lstStyle/>
              <a:p>
                <a:pPr>
                  <a:lnSpc>
                    <a:spcPct val="12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altLang="zh-CN" dirty="0"/>
                  <a:t>With a sensitive wavelength range (300-600nm)</a:t>
                </a:r>
                <a:r>
                  <a:rPr lang="zh-CN" altLang="en-US" dirty="0"/>
                  <a:t>，</a:t>
                </a:r>
                <a:endParaRPr lang="en-US" altLang="zh-CN" dirty="0"/>
              </a:p>
              <a:p>
                <a:pPr marL="457200" lvl="1" indent="0">
                  <a:lnSpc>
                    <a:spcPct val="12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zh-CN" altLang="en-US" i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i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n</m:t>
                        </m:r>
                      </m:sub>
                    </m:sSub>
                  </m:oMath>
                </a14:m>
                <a:r>
                  <a:rPr lang="en-US" altLang="zh-CN" dirty="0"/>
                  <a:t> ~ (</a:t>
                </a:r>
                <a:r>
                  <a:rPr lang="en-US" altLang="zh-CN" dirty="0">
                    <a:hlinkClick r:id="rId6"/>
                  </a:rPr>
                  <a:t>n@300nm-n@600nm)/4 ~ 0.0075</a:t>
                </a:r>
                <a:endParaRPr lang="en-US" altLang="zh-CN" dirty="0"/>
              </a:p>
              <a:p>
                <a:pPr marL="457200" lvl="1" indent="0">
                  <a:lnSpc>
                    <a:spcPct val="12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</m:d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 ~ 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@390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nm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=1.471</m:t>
                      </m:r>
                    </m:oMath>
                  </m:oMathPara>
                </a14:m>
                <a:endParaRPr lang="en-US" altLang="zh-CN" dirty="0"/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zh-CN" altLang="en-US" i="0" smtClean="0">
                            <a:latin typeface="Cambria Math" panose="02040503050406030204" pitchFamily="18" charset="0"/>
                          </a:rPr>
                          <m:t>δβ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zh-CN" altLang="en-US" i="0" smtClean="0">
                            <a:latin typeface="Cambria Math" panose="02040503050406030204" pitchFamily="18" charset="0"/>
                          </a:rPr>
                          <m:t>β</m:t>
                        </m:r>
                      </m:den>
                    </m:f>
                    <m:r>
                      <a:rPr lang="en-US" altLang="zh-CN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zh-CN" altLang="en-US" i="0" smtClean="0"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p>
                            <m:r>
                              <a:rPr lang="en-US" altLang="zh-CN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f>
                      <m:f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zh-CN" altLang="en-US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m:rPr>
                            <m:sty m:val="p"/>
                          </m:rPr>
                          <a:rPr lang="en-US" altLang="zh-CN" i="0" smtClean="0">
                            <a:latin typeface="Cambria Math" panose="02040503050406030204" pitchFamily="18" charset="0"/>
                          </a:rPr>
                          <m:t>p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altLang="zh-CN" i="0" smtClean="0">
                            <a:latin typeface="Cambria Math" panose="02040503050406030204" pitchFamily="18" charset="0"/>
                          </a:rPr>
                          <m:t>p</m:t>
                        </m:r>
                      </m:den>
                    </m:f>
                  </m:oMath>
                </a14:m>
                <a:r>
                  <a:rPr lang="en-US" altLang="zh-CN" dirty="0"/>
                  <a:t>, where</a:t>
                </a:r>
                <a14:m>
                  <m:oMath xmlns:m="http://schemas.openxmlformats.org/officeDocument/2006/math">
                    <m:r>
                      <a:rPr lang="en-US" altLang="zh-CN" b="0" i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zh-CN" altLang="en-US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m:rPr>
                            <m:sty m:val="p"/>
                          </m:rPr>
                          <a:rPr lang="en-US" altLang="zh-CN" i="0" smtClean="0">
                            <a:latin typeface="Cambria Math" panose="02040503050406030204" pitchFamily="18" charset="0"/>
                          </a:rPr>
                          <m:t>p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altLang="zh-CN" i="0" smtClean="0">
                            <a:latin typeface="Cambria Math" panose="02040503050406030204" pitchFamily="18" charset="0"/>
                          </a:rPr>
                          <m:t>p</m:t>
                        </m:r>
                      </m:den>
                    </m:f>
                    <m:r>
                      <a:rPr lang="en-US" altLang="zh-CN" i="0" smtClean="0">
                        <a:latin typeface="Cambria Math" panose="02040503050406030204" pitchFamily="18" charset="0"/>
                      </a:rPr>
                      <m:t>~0.5%@1</m:t>
                    </m:r>
                    <m:f>
                      <m:fPr>
                        <m:type m:val="lin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i="0" smtClean="0">
                            <a:latin typeface="Cambria Math" panose="02040503050406030204" pitchFamily="18" charset="0"/>
                          </a:rPr>
                          <m:t>GeV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altLang="zh-CN" i="0" smtClean="0">
                            <a:latin typeface="Cambria Math" panose="02040503050406030204" pitchFamily="18" charset="0"/>
                          </a:rPr>
                          <m:t>c</m:t>
                        </m:r>
                      </m:den>
                    </m:f>
                  </m:oMath>
                </a14:m>
                <a:r>
                  <a:rPr lang="en-US" altLang="zh-CN" dirty="0"/>
                  <a:t> for STCF </a:t>
                </a:r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zh-CN" altLang="en-US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𝜎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includes the thickness of Cherenkov radiator (~2cm), and the size of photon sensor (~0.6cm), combining to</a:t>
                </a:r>
                <a14:m>
                  <m:oMath xmlns:m="http://schemas.openxmlformats.org/officeDocument/2006/math">
                    <m:r>
                      <a:rPr lang="en-US" altLang="zh-CN" b="0" i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 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zh-CN" altLang="en-US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𝜎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𝑧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~6</m:t>
                    </m:r>
                    <m:r>
                      <a:rPr lang="en-US" altLang="zh-CN" i="1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𝑚𝑚</m:t>
                    </m:r>
                  </m:oMath>
                </a14:m>
                <a:r>
                  <a:rPr lang="en-US" altLang="zh-CN" dirty="0"/>
                  <a:t>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3" name="内容占位符 2">
                <a:extLst>
                  <a:ext uri="{FF2B5EF4-FFF2-40B4-BE49-F238E27FC236}">
                    <a16:creationId xmlns:a16="http://schemas.microsoft.com/office/drawing/2014/main" id="{A1CBC9A3-7E56-4FD2-8195-F0E5DB81A1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0189" y="1396278"/>
                <a:ext cx="5619815" cy="4588795"/>
              </a:xfrm>
              <a:blipFill>
                <a:blip r:embed="rId7"/>
                <a:stretch>
                  <a:fillRect l="-1518" t="-9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41160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Result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内容占位符 11"/>
              <p:cNvSpPr>
                <a:spLocks noGrp="1"/>
              </p:cNvSpPr>
              <p:nvPr>
                <p:ph idx="1"/>
              </p:nvPr>
            </p:nvSpPr>
            <p:spPr>
              <a:xfrm>
                <a:off x="263048" y="1110162"/>
                <a:ext cx="3787843" cy="5329967"/>
              </a:xfrm>
            </p:spPr>
            <p:txBody>
              <a:bodyPr>
                <a:normAutofit fontScale="62500" lnSpcReduction="20000"/>
              </a:bodyPr>
              <a:lstStyle/>
              <a:p>
                <a:pPr>
                  <a:lnSpc>
                    <a:spcPct val="12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altLang="zh-CN" dirty="0"/>
                  <a:t>We take</a:t>
                </a:r>
              </a:p>
              <a:p>
                <a:pPr marL="914400" lvl="1" indent="-457200">
                  <a:lnSpc>
                    <a:spcPct val="120000"/>
                  </a:lnSpc>
                  <a:spcBef>
                    <a:spcPts val="0"/>
                  </a:spcBef>
                  <a:spcAft>
                    <a:spcPts val="600"/>
                  </a:spcAft>
                  <a:buFont typeface="+mj-lt"/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𝑇𝑆</m:t>
                        </m:r>
                      </m:sub>
                    </m:sSub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⊕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𝑒𝑙𝑒𝑐𝑡𝑟𝑜𝑛𝑖𝑐𝑠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 ~ 70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𝑝𝑠</m:t>
                    </m:r>
                  </m:oMath>
                </a14:m>
                <a:endParaRPr lang="en-US" altLang="zh-CN" dirty="0"/>
              </a:p>
              <a:p>
                <a:pPr marL="914400" lvl="1" indent="-457200">
                  <a:lnSpc>
                    <a:spcPct val="120000"/>
                  </a:lnSpc>
                  <a:spcBef>
                    <a:spcPts val="0"/>
                  </a:spcBef>
                  <a:spcAft>
                    <a:spcPts val="600"/>
                  </a:spcAft>
                  <a:buFont typeface="+mj-lt"/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zh-CN" altLang="en-US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𝜎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𝑛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0.0075</m:t>
                    </m:r>
                  </m:oMath>
                </a14:m>
                <a:r>
                  <a:rPr lang="en-US" altLang="zh-CN" dirty="0"/>
                  <a:t> and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</a:rPr>
                      <m:t> =1.471</m:t>
                    </m:r>
                  </m:oMath>
                </a14:m>
                <a:r>
                  <a:rPr lang="en-US" altLang="zh-CN" dirty="0"/>
                  <a:t> </a:t>
                </a:r>
              </a:p>
              <a:p>
                <a:pPr marL="914400" lvl="1" indent="-457200">
                  <a:lnSpc>
                    <a:spcPct val="120000"/>
                  </a:lnSpc>
                  <a:spcBef>
                    <a:spcPts val="0"/>
                  </a:spcBef>
                  <a:spcAft>
                    <a:spcPts val="600"/>
                  </a:spcAft>
                  <a:buFont typeface="+mj-lt"/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zh-CN" altLang="en-US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𝜎</m:t>
                        </m:r>
                      </m:e>
                      <m:sub>
                        <m:r>
                          <a:rPr lang="zh-CN" altLang="en-US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𝛽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~</m:t>
                    </m:r>
                    <m:f>
                      <m:fPr>
                        <m:ctrlPr>
                          <a:rPr lang="en-US" altLang="zh-CN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r>
                          <a:rPr lang="en-US" altLang="zh-CN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0.5%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𝛽</m:t>
                        </m:r>
                      </m:num>
                      <m:den>
                        <m:sSup>
                          <m:sSup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sSupPr>
                          <m:e>
                            <m:r>
                              <a:rPr lang="zh-CN" altLang="en-US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𝛾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altLang="zh-CN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~0.001</m:t>
                    </m:r>
                  </m:oMath>
                </a14:m>
                <a:r>
                  <a:rPr lang="en-US" altLang="zh-CN" dirty="0"/>
                  <a:t> for kaon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num>
                          <m:den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den>
                        </m:f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~0.5%@1</m:t>
                        </m:r>
                        <m:f>
                          <m:fPr>
                            <m:type m:val="lin"/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𝐺𝑒𝑉</m:t>
                            </m:r>
                          </m:num>
                          <m:den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den>
                        </m:f>
                      </m:e>
                    </m:d>
                  </m:oMath>
                </a14:m>
                <a:endParaRPr lang="en-US" altLang="zh-CN" dirty="0"/>
              </a:p>
              <a:p>
                <a:pPr marL="914400" lvl="1" indent="-457200">
                  <a:lnSpc>
                    <a:spcPct val="120000"/>
                  </a:lnSpc>
                  <a:spcBef>
                    <a:spcPts val="0"/>
                  </a:spcBef>
                  <a:spcAft>
                    <a:spcPts val="600"/>
                  </a:spcAft>
                  <a:buFont typeface="+mj-lt"/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zh-CN" altLang="en-US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𝜎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𝑧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~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6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𝑚𝑚</m:t>
                    </m:r>
                  </m:oMath>
                </a14:m>
                <a:endParaRPr lang="en-US" altLang="zh-CN" dirty="0"/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altLang="zh-CN" dirty="0"/>
                  <a:t>Other effects, such as surface roughness and multiple Coulomb scattering (MCS), are not included</a:t>
                </a:r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altLang="zh-CN" dirty="0"/>
                  <a:t>Timing </a:t>
                </a:r>
                <a:r>
                  <a:rPr lang="en-US" altLang="zh-CN"/>
                  <a:t>error from detector (reconstruction) </a:t>
                </a:r>
                <a:r>
                  <a:rPr lang="en-US" altLang="zh-CN" dirty="0"/>
                  <a:t>is discussed in the following slides</a:t>
                </a:r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endParaRPr lang="zh-CN" altLang="en-US" dirty="0"/>
              </a:p>
            </p:txBody>
          </p:sp>
        </mc:Choice>
        <mc:Fallback xmlns="">
          <p:sp>
            <p:nvSpPr>
              <p:cNvPr id="12" name="内容占位符 1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3048" y="1110162"/>
                <a:ext cx="3787843" cy="5329967"/>
              </a:xfrm>
              <a:blipFill>
                <a:blip r:embed="rId2"/>
                <a:stretch>
                  <a:fillRect l="-1447" t="-572" r="-1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组合 9">
            <a:extLst>
              <a:ext uri="{FF2B5EF4-FFF2-40B4-BE49-F238E27FC236}">
                <a16:creationId xmlns:a16="http://schemas.microsoft.com/office/drawing/2014/main" id="{FF88F612-A9B8-4295-A0B5-95C78A605FF5}"/>
              </a:ext>
            </a:extLst>
          </p:cNvPr>
          <p:cNvGrpSpPr/>
          <p:nvPr/>
        </p:nvGrpSpPr>
        <p:grpSpPr>
          <a:xfrm>
            <a:off x="4050891" y="1110162"/>
            <a:ext cx="8025545" cy="5329967"/>
            <a:chOff x="1915047" y="648047"/>
            <a:chExt cx="8361905" cy="556190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3853CA6A-2ABF-4B96-8F6E-B30E2F802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15047" y="648047"/>
              <a:ext cx="8361905" cy="556190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C6F204DB-2442-460B-9816-3B25A5C11682}"/>
                    </a:ext>
                  </a:extLst>
                </p:cNvPr>
                <p:cNvSpPr txBox="1"/>
                <p:nvPr/>
              </p:nvSpPr>
              <p:spPr>
                <a:xfrm>
                  <a:off x="4422795" y="4836805"/>
                  <a:ext cx="1262670" cy="3854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1" i="1" smtClean="0">
                                <a:solidFill>
                                  <a:srgbClr val="1212FF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sSubPr>
                          <m:e>
                            <m:r>
                              <a:rPr lang="zh-CN" altLang="en-US" b="1" i="1">
                                <a:solidFill>
                                  <a:srgbClr val="1212FF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𝝈</m:t>
                            </m:r>
                          </m:e>
                          <m:sub>
                            <m:r>
                              <a:rPr lang="en-US" altLang="zh-CN" b="1" i="1">
                                <a:solidFill>
                                  <a:srgbClr val="1212FF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𝒛</m:t>
                            </m:r>
                          </m:sub>
                        </m:sSub>
                        <m:r>
                          <a:rPr lang="en-US" altLang="zh-CN" b="1" i="1">
                            <a:solidFill>
                              <a:srgbClr val="1212FF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~</m:t>
                        </m:r>
                        <m:r>
                          <a:rPr lang="en-US" altLang="zh-CN" b="1" i="1" smtClean="0">
                            <a:solidFill>
                              <a:srgbClr val="1212FF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𝟔</m:t>
                        </m:r>
                        <m:r>
                          <a:rPr lang="en-US" altLang="zh-CN" b="1" i="1">
                            <a:solidFill>
                              <a:srgbClr val="1212FF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𝒎𝒎</m:t>
                        </m:r>
                      </m:oMath>
                    </m:oMathPara>
                  </a14:m>
                  <a:endParaRPr lang="zh-CN" altLang="en-US" b="1" dirty="0">
                    <a:solidFill>
                      <a:srgbClr val="1212FF"/>
                    </a:solidFill>
                    <a:latin typeface="等线" panose="02010600030101010101" pitchFamily="2" charset="-122"/>
                    <a:ea typeface="等线" panose="02010600030101010101" pitchFamily="2" charset="-122"/>
                  </a:endParaRPr>
                </a:p>
              </p:txBody>
            </p:sp>
          </mc:Choice>
          <mc:Fallback xmlns="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C6F204DB-2442-460B-9816-3B25A5C116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22795" y="4836805"/>
                  <a:ext cx="1262670" cy="38540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矩形 14">
                  <a:extLst>
                    <a:ext uri="{FF2B5EF4-FFF2-40B4-BE49-F238E27FC236}">
                      <a16:creationId xmlns:a16="http://schemas.microsoft.com/office/drawing/2014/main" id="{91AB0733-D69E-4324-ACE0-3D33C9A245DE}"/>
                    </a:ext>
                  </a:extLst>
                </p:cNvPr>
                <p:cNvSpPr/>
                <p:nvPr/>
              </p:nvSpPr>
              <p:spPr>
                <a:xfrm>
                  <a:off x="8118120" y="2597670"/>
                  <a:ext cx="1657092" cy="38540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sSubPr>
                        <m:e>
                          <m:r>
                            <a:rPr lang="zh-CN" altLang="en-US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𝝈</m:t>
                          </m:r>
                        </m:e>
                        <m:sub>
                          <m:r>
                            <a:rPr lang="en-US" altLang="zh-CN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𝒏</m:t>
                          </m:r>
                        </m:sub>
                      </m:sSub>
                      <m:r>
                        <a:rPr lang="en-US" altLang="zh-CN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=</m:t>
                      </m:r>
                      <m:r>
                        <a:rPr lang="en-US" altLang="zh-CN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𝟎</m:t>
                      </m:r>
                      <m:r>
                        <a:rPr lang="en-US" altLang="zh-CN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.</m:t>
                      </m:r>
                      <m:r>
                        <a:rPr lang="en-US" altLang="zh-CN" b="1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𝟎𝟎𝟕𝟓</m:t>
                      </m:r>
                    </m:oMath>
                  </a14:m>
                  <a:r>
                    <a:rPr lang="en-US" altLang="zh-CN" b="1" dirty="0">
                      <a:solidFill>
                        <a:srgbClr val="00B050"/>
                      </a:solidFill>
                      <a:latin typeface="等线" panose="02010600030101010101" pitchFamily="2" charset="-122"/>
                      <a:ea typeface="等线" panose="02010600030101010101" pitchFamily="2" charset="-122"/>
                    </a:rPr>
                    <a:t> </a:t>
                  </a:r>
                  <a:endParaRPr lang="zh-CN" altLang="en-US" b="1" dirty="0">
                    <a:solidFill>
                      <a:srgbClr val="00B050"/>
                    </a:solidFill>
                    <a:latin typeface="等线" panose="02010600030101010101" pitchFamily="2" charset="-122"/>
                    <a:ea typeface="等线" panose="02010600030101010101" pitchFamily="2" charset="-122"/>
                  </a:endParaRPr>
                </a:p>
              </p:txBody>
            </p:sp>
          </mc:Choice>
          <mc:Fallback xmlns="">
            <p:sp>
              <p:nvSpPr>
                <p:cNvPr id="15" name="矩形 14">
                  <a:extLst>
                    <a:ext uri="{FF2B5EF4-FFF2-40B4-BE49-F238E27FC236}">
                      <a16:creationId xmlns:a16="http://schemas.microsoft.com/office/drawing/2014/main" id="{91AB0733-D69E-4324-ACE0-3D33C9A245D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18120" y="2597670"/>
                  <a:ext cx="1657092" cy="38540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矩形 15">
                  <a:extLst>
                    <a:ext uri="{FF2B5EF4-FFF2-40B4-BE49-F238E27FC236}">
                      <a16:creationId xmlns:a16="http://schemas.microsoft.com/office/drawing/2014/main" id="{F2AF5345-6854-4C4D-BA69-82C5B6E69918}"/>
                    </a:ext>
                  </a:extLst>
                </p:cNvPr>
                <p:cNvSpPr/>
                <p:nvPr/>
              </p:nvSpPr>
              <p:spPr>
                <a:xfrm>
                  <a:off x="8118120" y="3597402"/>
                  <a:ext cx="1401554" cy="38540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𝝈</m:t>
                            </m:r>
                          </m:e>
                          <m:sub>
                            <m:r>
                              <a:rPr lang="en-US" altLang="zh-CN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b>
                        </m:sSub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𝒑𝒔</m:t>
                        </m:r>
                      </m:oMath>
                    </m:oMathPara>
                  </a14:m>
                  <a:endParaRPr lang="zh-CN" altLang="en-US" b="1" dirty="0">
                    <a:solidFill>
                      <a:srgbClr val="FF0000"/>
                    </a:solidFill>
                    <a:latin typeface="等线" panose="02010600030101010101" pitchFamily="2" charset="-122"/>
                    <a:ea typeface="等线" panose="02010600030101010101" pitchFamily="2" charset="-122"/>
                  </a:endParaRPr>
                </a:p>
              </p:txBody>
            </p:sp>
          </mc:Choice>
          <mc:Fallback xmlns="">
            <p:sp>
              <p:nvSpPr>
                <p:cNvPr id="16" name="矩形 15">
                  <a:extLst>
                    <a:ext uri="{FF2B5EF4-FFF2-40B4-BE49-F238E27FC236}">
                      <a16:creationId xmlns:a16="http://schemas.microsoft.com/office/drawing/2014/main" id="{F2AF5345-6854-4C4D-BA69-82C5B6E6991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18120" y="3597402"/>
                  <a:ext cx="1401554" cy="385404"/>
                </a:xfrm>
                <a:prstGeom prst="rect">
                  <a:avLst/>
                </a:prstGeom>
                <a:blipFill>
                  <a:blip r:embed="rId6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矩形 16">
                  <a:extLst>
                    <a:ext uri="{FF2B5EF4-FFF2-40B4-BE49-F238E27FC236}">
                      <a16:creationId xmlns:a16="http://schemas.microsoft.com/office/drawing/2014/main" id="{441D24C4-8215-438A-BDA5-C25DE0A51F6B}"/>
                    </a:ext>
                  </a:extLst>
                </p:cNvPr>
                <p:cNvSpPr/>
                <p:nvPr/>
              </p:nvSpPr>
              <p:spPr>
                <a:xfrm>
                  <a:off x="8193213" y="4916625"/>
                  <a:ext cx="1376501" cy="411566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1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sSubPr>
                          <m:e>
                            <m:r>
                              <a:rPr lang="zh-CN" altLang="en-US" b="1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𝝈</m:t>
                            </m:r>
                          </m:e>
                          <m:sub>
                            <m:r>
                              <a:rPr lang="zh-CN" altLang="en-US" b="1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𝜷</m:t>
                            </m:r>
                          </m:sub>
                        </m:sSub>
                        <m:r>
                          <a:rPr lang="en-US" altLang="zh-CN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~</m:t>
                        </m:r>
                        <m:r>
                          <a:rPr lang="en-US" altLang="zh-CN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𝟎</m:t>
                        </m:r>
                        <m:r>
                          <a:rPr lang="en-US" altLang="zh-CN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.</m:t>
                        </m:r>
                        <m:r>
                          <a:rPr lang="en-US" altLang="zh-CN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𝟎𝟎𝟏</m:t>
                        </m:r>
                      </m:oMath>
                    </m:oMathPara>
                  </a14:m>
                  <a:endParaRPr lang="en-US" altLang="zh-CN" b="1" dirty="0">
                    <a:solidFill>
                      <a:srgbClr val="FFC000"/>
                    </a:solidFill>
                    <a:latin typeface="等线" panose="02010600030101010101" pitchFamily="2" charset="-122"/>
                    <a:ea typeface="等线" panose="02010600030101010101" pitchFamily="2" charset="-122"/>
                  </a:endParaRPr>
                </a:p>
              </p:txBody>
            </p:sp>
          </mc:Choice>
          <mc:Fallback xmlns="">
            <p:sp>
              <p:nvSpPr>
                <p:cNvPr id="17" name="矩形 16">
                  <a:extLst>
                    <a:ext uri="{FF2B5EF4-FFF2-40B4-BE49-F238E27FC236}">
                      <a16:creationId xmlns:a16="http://schemas.microsoft.com/office/drawing/2014/main" id="{441D24C4-8215-438A-BDA5-C25DE0A51F6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93213" y="4916625"/>
                  <a:ext cx="1376501" cy="411566"/>
                </a:xfrm>
                <a:prstGeom prst="rect">
                  <a:avLst/>
                </a:prstGeom>
                <a:blipFill>
                  <a:blip r:embed="rId7"/>
                  <a:stretch>
                    <a:fillRect b="-923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789758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E81335-CCCF-4C98-96CF-D7104813D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41EEA1-0C0F-4AFD-B532-8E8D55CD2C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3200" dirty="0">
                <a:latin typeface="等线" panose="02010600030101010101" pitchFamily="2" charset="-122"/>
                <a:ea typeface="等线" panose="02010600030101010101" pitchFamily="2" charset="-122"/>
              </a:rPr>
              <a:t>Detector system in particle and nuclear physics: Simulation vs. experiment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3200" dirty="0">
                <a:latin typeface="等线" panose="02010600030101010101" pitchFamily="2" charset="-122"/>
                <a:ea typeface="等线" panose="02010600030101010101" pitchFamily="2" charset="-122"/>
              </a:rPr>
              <a:t>The DTOF detector in STCF experiment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2800" dirty="0">
                <a:latin typeface="等线" panose="02010600030101010101" pitchFamily="2" charset="-122"/>
                <a:ea typeface="等线" panose="02010600030101010101" pitchFamily="2" charset="-122"/>
              </a:rPr>
              <a:t>Motivation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2800" dirty="0">
                <a:latin typeface="等线" panose="02010600030101010101" pitchFamily="2" charset="-122"/>
                <a:ea typeface="等线" panose="02010600030101010101" pitchFamily="2" charset="-122"/>
              </a:rPr>
              <a:t>Conceptual design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dirty="0"/>
              <a:t>Key parameters in study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2800" dirty="0">
                <a:latin typeface="等线" panose="02010600030101010101" pitchFamily="2" charset="-122"/>
                <a:ea typeface="等线" panose="02010600030101010101" pitchFamily="2" charset="-122"/>
              </a:rPr>
              <a:t>Performance expectation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sz="3200" dirty="0">
                <a:latin typeface="等线" panose="02010600030101010101" pitchFamily="2" charset="-122"/>
                <a:ea typeface="等线" panose="02010600030101010101" pitchFamily="2" charset="-122"/>
              </a:rPr>
              <a:t>Summary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zh-CN" altLang="en-US" sz="32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560675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Reconstruction of Cherenkov Light Cone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548641" y="1032387"/>
                <a:ext cx="5882640" cy="2523613"/>
              </a:xfrm>
            </p:spPr>
            <p:txBody>
              <a:bodyPr>
                <a:normAutofit fontScale="55000" lnSpcReduction="20000"/>
              </a:bodyPr>
              <a:lstStyle/>
              <a:p>
                <a:pPr>
                  <a:lnSpc>
                    <a:spcPct val="120000"/>
                  </a:lnSpc>
                  <a:spcBef>
                    <a:spcPts val="300"/>
                  </a:spcBef>
                </a:pPr>
                <a:r>
                  <a:rPr lang="en-US" altLang="zh-CN" dirty="0"/>
                  <a:t>Measurement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zh-CN" dirty="0"/>
                  <a:t> </a:t>
                </a:r>
                <a:r>
                  <a:rPr lang="en-US" altLang="zh-CN" dirty="0">
                    <a:sym typeface="Wingdings" panose="05000000000000000000" pitchFamily="2" charset="2"/>
                  </a:rPr>
                  <a:t> Cherenkov parameter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endParaRPr lang="en-US" altLang="zh-CN" dirty="0"/>
              </a:p>
              <a:p>
                <a:pPr>
                  <a:lnSpc>
                    <a:spcPct val="120000"/>
                  </a:lnSpc>
                  <a:spcBef>
                    <a:spcPts val="300"/>
                  </a:spcBef>
                </a:pPr>
                <a:r>
                  <a:rPr lang="en-US" altLang="zh-CN" dirty="0"/>
                  <a:t>The correlation between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and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 smtClean="0">
                                <a:latin typeface="Cambria Math" panose="02040503050406030204" pitchFamily="18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zh-CN" dirty="0"/>
                  <a:t> is “confused” by limited resolution and structure of the detector</a:t>
                </a:r>
              </a:p>
              <a:p>
                <a:pPr>
                  <a:lnSpc>
                    <a:spcPct val="120000"/>
                  </a:lnSpc>
                  <a:spcBef>
                    <a:spcPts val="300"/>
                  </a:spcBef>
                </a:pPr>
                <a:r>
                  <a:rPr lang="en-US" altLang="zh-CN" dirty="0"/>
                  <a:t>Multiple possibilities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and</a:t>
                </a:r>
                <a14:m>
                  <m:oMath xmlns:m="http://schemas.openxmlformats.org/officeDocument/2006/math">
                    <m:r>
                      <a:rPr lang="en-US" altLang="zh-CN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may cause uncertainties in TOP reconstruction, which is mainly from unsureness of the length of propagation (LOP)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8641" y="1032387"/>
                <a:ext cx="5882640" cy="2523613"/>
              </a:xfrm>
              <a:blipFill>
                <a:blip r:embed="rId2"/>
                <a:stretch>
                  <a:fillRect l="-622" t="-144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" name="组合 44"/>
          <p:cNvGrpSpPr/>
          <p:nvPr/>
        </p:nvGrpSpPr>
        <p:grpSpPr>
          <a:xfrm>
            <a:off x="353563" y="4223130"/>
            <a:ext cx="3494392" cy="2296827"/>
            <a:chOff x="2892794" y="3674303"/>
            <a:chExt cx="3494392" cy="2296827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910936" y="3674303"/>
              <a:ext cx="3476250" cy="2146667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92794" y="3684463"/>
              <a:ext cx="3360375" cy="2286667"/>
            </a:xfrm>
            <a:prstGeom prst="rect">
              <a:avLst/>
            </a:prstGeom>
          </p:spPr>
        </p:pic>
      </p:grpSp>
      <p:pic>
        <p:nvPicPr>
          <p:cNvPr id="6" name="Picture 4" descr="genri-dir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897" y="648009"/>
            <a:ext cx="5085001" cy="327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组合 39"/>
          <p:cNvGrpSpPr/>
          <p:nvPr/>
        </p:nvGrpSpPr>
        <p:grpSpPr>
          <a:xfrm>
            <a:off x="6780542" y="3919957"/>
            <a:ext cx="5102067" cy="2650160"/>
            <a:chOff x="6615713" y="3921759"/>
            <a:chExt cx="5102067" cy="2650160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15713" y="3931919"/>
              <a:ext cx="2146667" cy="2640000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577780" y="3921759"/>
              <a:ext cx="2140000" cy="2600000"/>
            </a:xfrm>
            <a:prstGeom prst="rect">
              <a:avLst/>
            </a:prstGeom>
          </p:spPr>
        </p:pic>
        <p:sp>
          <p:nvSpPr>
            <p:cNvPr id="39" name="右箭头 38"/>
            <p:cNvSpPr/>
            <p:nvPr/>
          </p:nvSpPr>
          <p:spPr>
            <a:xfrm>
              <a:off x="8657680" y="4829599"/>
              <a:ext cx="920100" cy="491306"/>
            </a:xfrm>
            <a:prstGeom prst="rightArrow">
              <a:avLst/>
            </a:prstGeom>
            <a:noFill/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>
                  <a:solidFill>
                    <a:srgbClr val="3333FF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Unfold</a:t>
              </a:r>
              <a:endParaRPr lang="zh-CN" altLang="en-US" sz="1600" dirty="0">
                <a:solidFill>
                  <a:srgbClr val="3333FF"/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9286240" y="1229023"/>
            <a:ext cx="2067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等线" panose="02010600030101010101" pitchFamily="2" charset="-122"/>
                <a:ea typeface="等线" panose="02010600030101010101" pitchFamily="2" charset="-122"/>
              </a:rPr>
              <a:t>BELLE-II TOP</a:t>
            </a:r>
            <a:endParaRPr lang="zh-CN" altLang="en-US" sz="24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grpSp>
        <p:nvGrpSpPr>
          <p:cNvPr id="50" name="组合 49"/>
          <p:cNvGrpSpPr/>
          <p:nvPr/>
        </p:nvGrpSpPr>
        <p:grpSpPr>
          <a:xfrm>
            <a:off x="3939641" y="3808578"/>
            <a:ext cx="2491640" cy="2707567"/>
            <a:chOff x="3939641" y="3808578"/>
            <a:chExt cx="2491640" cy="2707567"/>
          </a:xfrm>
        </p:grpSpPr>
        <p:pic>
          <p:nvPicPr>
            <p:cNvPr id="46" name="图片 45"/>
            <p:cNvPicPr>
              <a:picLocks noChangeAspect="1"/>
            </p:cNvPicPr>
            <p:nvPr/>
          </p:nvPicPr>
          <p:blipFill rotWithShape="1">
            <a:blip r:embed="rId8"/>
            <a:srcRect t="55933" r="58035" b="1254"/>
            <a:stretch/>
          </p:blipFill>
          <p:spPr>
            <a:xfrm rot="16200000">
              <a:off x="3544875" y="4203344"/>
              <a:ext cx="2707567" cy="1918036"/>
            </a:xfrm>
            <a:prstGeom prst="rect">
              <a:avLst/>
            </a:prstGeom>
          </p:spPr>
        </p:pic>
        <p:pic>
          <p:nvPicPr>
            <p:cNvPr id="47" name="图片 46"/>
            <p:cNvPicPr>
              <a:picLocks noChangeAspect="1"/>
            </p:cNvPicPr>
            <p:nvPr/>
          </p:nvPicPr>
          <p:blipFill rotWithShape="1">
            <a:blip r:embed="rId8"/>
            <a:srcRect l="43255" t="57544" r="50849" b="1254"/>
            <a:stretch/>
          </p:blipFill>
          <p:spPr>
            <a:xfrm>
              <a:off x="5894453" y="3857841"/>
              <a:ext cx="536828" cy="2604959"/>
            </a:xfrm>
            <a:prstGeom prst="rect">
              <a:avLst/>
            </a:prstGeom>
          </p:spPr>
        </p:pic>
      </p:grpSp>
      <p:sp>
        <p:nvSpPr>
          <p:cNvPr id="48" name="文本框 47"/>
          <p:cNvSpPr txBox="1"/>
          <p:nvPr/>
        </p:nvSpPr>
        <p:spPr>
          <a:xfrm>
            <a:off x="371705" y="3874410"/>
            <a:ext cx="2890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等线" panose="02010600030101010101" pitchFamily="2" charset="-122"/>
                <a:ea typeface="等线" panose="02010600030101010101" pitchFamily="2" charset="-122"/>
              </a:rPr>
              <a:t>PANDA barrel DIRC</a:t>
            </a:r>
            <a:endParaRPr lang="zh-CN" altLang="en-US" sz="24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7FF2177D-780F-4CD4-B2EA-5D29689DF4FD}"/>
                  </a:ext>
                </a:extLst>
              </p:cNvPr>
              <p:cNvSpPr/>
              <p:nvPr/>
            </p:nvSpPr>
            <p:spPr>
              <a:xfrm>
                <a:off x="8822509" y="5296463"/>
                <a:ext cx="109427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𝑑𝑒𝑡𝑒𝑐𝑡𝑜𝑟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7FF2177D-780F-4CD4-B2EA-5D29689DF4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2509" y="5296463"/>
                <a:ext cx="1094274" cy="369332"/>
              </a:xfrm>
              <a:prstGeom prst="rect">
                <a:avLst/>
              </a:prstGeom>
              <a:blipFill>
                <a:blip r:embed="rId9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64844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467688" y="1150372"/>
            <a:ext cx="5102067" cy="2650160"/>
            <a:chOff x="6615713" y="3921759"/>
            <a:chExt cx="5102067" cy="2650160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15713" y="3931919"/>
              <a:ext cx="2146667" cy="2640000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77780" y="3921759"/>
              <a:ext cx="2140000" cy="2600000"/>
            </a:xfrm>
            <a:prstGeom prst="rect">
              <a:avLst/>
            </a:prstGeom>
          </p:spPr>
        </p:pic>
        <p:sp>
          <p:nvSpPr>
            <p:cNvPr id="26" name="右箭头 25"/>
            <p:cNvSpPr/>
            <p:nvPr/>
          </p:nvSpPr>
          <p:spPr>
            <a:xfrm>
              <a:off x="8657680" y="4829599"/>
              <a:ext cx="920100" cy="491306"/>
            </a:xfrm>
            <a:prstGeom prst="rightArrow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>
                  <a:solidFill>
                    <a:srgbClr val="00B050"/>
                  </a:solidFill>
                </a:rPr>
                <a:t>Unfold</a:t>
              </a:r>
              <a:endParaRPr lang="zh-CN" altLang="en-US" sz="1600" dirty="0">
                <a:solidFill>
                  <a:srgbClr val="00B050"/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Reconstruction of Cherenkov Light Cone (cnt.)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379943" y="3880185"/>
            <a:ext cx="4370767" cy="2599359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zh-CN" sz="2000" dirty="0"/>
              <a:t>Suppress “confusion” in reconstruction </a:t>
            </a:r>
            <a:r>
              <a:rPr lang="zh-CN" altLang="en-US" sz="2000" dirty="0">
                <a:sym typeface="Symbol" panose="05050102010706020507" pitchFamily="18" charset="2"/>
              </a:rPr>
              <a:t></a:t>
            </a:r>
            <a:r>
              <a:rPr lang="en-US" altLang="zh-CN" sz="2000" dirty="0">
                <a:sym typeface="Symbol" panose="05050102010706020507" pitchFamily="18" charset="2"/>
              </a:rPr>
              <a:t> improved timing</a:t>
            </a:r>
            <a:endParaRPr lang="en-US" altLang="zh-CN" sz="2000" dirty="0"/>
          </a:p>
          <a:p>
            <a:pPr lvl="1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en-US" altLang="zh-CN" sz="1800" dirty="0"/>
              <a:t>Proper radiator size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en-US" altLang="zh-CN" sz="1800" dirty="0"/>
              <a:t>Excellent position and time resolution </a:t>
            </a:r>
            <a:r>
              <a:rPr lang="zh-CN" altLang="en-US" sz="1800" dirty="0">
                <a:sym typeface="Symbol" panose="05050102010706020507" pitchFamily="18" charset="2"/>
              </a:rPr>
              <a:t> </a:t>
            </a:r>
            <a:r>
              <a:rPr lang="en-US" altLang="zh-CN" sz="1800" dirty="0">
                <a:sym typeface="Symbol" panose="05050102010706020507" pitchFamily="18" charset="2"/>
              </a:rPr>
              <a:t>3D reconstruction</a:t>
            </a:r>
            <a:endParaRPr lang="en-US" altLang="zh-CN" sz="1800" dirty="0"/>
          </a:p>
          <a:p>
            <a:pPr lvl="1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en-US" altLang="zh-CN" sz="1800" dirty="0"/>
              <a:t>Proper optics (focusing)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en-US" altLang="zh-CN" sz="1800" dirty="0"/>
              <a:t>Proper reconstruction algorithm</a:t>
            </a:r>
            <a:endParaRPr lang="zh-CN" altLang="en-US" sz="18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8869" y="1180853"/>
            <a:ext cx="1016036" cy="2599359"/>
          </a:xfrm>
          <a:prstGeom prst="rect">
            <a:avLst/>
          </a:prstGeom>
        </p:spPr>
      </p:pic>
      <p:sp>
        <p:nvSpPr>
          <p:cNvPr id="18" name="右箭头 17"/>
          <p:cNvSpPr/>
          <p:nvPr/>
        </p:nvSpPr>
        <p:spPr>
          <a:xfrm>
            <a:off x="7274905" y="2088693"/>
            <a:ext cx="920100" cy="491306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rgbClr val="FF0000"/>
                </a:solidFill>
              </a:rPr>
              <a:t>Unfold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679414" y="1756300"/>
            <a:ext cx="662769" cy="864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1026" name="Picture 2" descr="https://ss1.bdstatic.com/70cFvXSh_Q1YnxGkpoWK1HF6hhy/it/u=4172110319,1519339338&amp;fm=26&amp;gp=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722" y="1191013"/>
            <a:ext cx="871646" cy="8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timgsa.baidu.com/timg?image&amp;quality=80&amp;size=b9999_10000&amp;sec=1567316559&amp;di=21d1a67e368b111106d08d64a708ce7e&amp;imgtype=jpg&amp;er=1&amp;src=http%3A%2F%2Fpic7.58cdn.com.cn%2Fzhuanzh%2Fn_48377b7cb00c4216a2be95dc017638d6_750_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25"/>
          <a:stretch/>
        </p:blipFill>
        <p:spPr bwMode="auto">
          <a:xfrm>
            <a:off x="8290941" y="1180853"/>
            <a:ext cx="3230029" cy="2599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组合 12"/>
          <p:cNvGrpSpPr/>
          <p:nvPr/>
        </p:nvGrpSpPr>
        <p:grpSpPr>
          <a:xfrm>
            <a:off x="457528" y="3880185"/>
            <a:ext cx="3919457" cy="2486914"/>
            <a:chOff x="1009648" y="4253811"/>
            <a:chExt cx="3919457" cy="2486914"/>
          </a:xfrm>
        </p:grpSpPr>
        <p:pic>
          <p:nvPicPr>
            <p:cNvPr id="22" name="Picture 1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648" y="4253811"/>
              <a:ext cx="3919457" cy="2486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" name="直接连接符 9"/>
            <p:cNvCxnSpPr/>
            <p:nvPr/>
          </p:nvCxnSpPr>
          <p:spPr>
            <a:xfrm flipV="1">
              <a:off x="1910080" y="4274131"/>
              <a:ext cx="0" cy="208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 flipV="1">
              <a:off x="2286000" y="4284291"/>
              <a:ext cx="0" cy="208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 flipV="1">
              <a:off x="2641600" y="4274131"/>
              <a:ext cx="0" cy="208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2997200" y="4284291"/>
              <a:ext cx="0" cy="208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 flipV="1">
              <a:off x="3352800" y="4274131"/>
              <a:ext cx="0" cy="208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 flipV="1">
              <a:off x="3708400" y="4284291"/>
              <a:ext cx="0" cy="208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V="1">
              <a:off x="4074160" y="4274131"/>
              <a:ext cx="0" cy="208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AA280885-F243-4031-847E-8325D8641F7B}"/>
                  </a:ext>
                </a:extLst>
              </p:cNvPr>
              <p:cNvSpPr/>
              <p:nvPr/>
            </p:nvSpPr>
            <p:spPr>
              <a:xfrm>
                <a:off x="2427766" y="2432086"/>
                <a:ext cx="111274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altLang="zh-CN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𝒅𝒆𝒕𝒆𝒄𝒕𝒐𝒓</m:t>
                          </m:r>
                        </m:sub>
                      </m:sSub>
                    </m:oMath>
                  </m:oMathPara>
                </a14:m>
                <a:endParaRPr lang="zh-CN" altLang="en-US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AA280885-F243-4031-847E-8325D8641F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7766" y="2432086"/>
                <a:ext cx="1112741" cy="369332"/>
              </a:xfrm>
              <a:prstGeom prst="rect">
                <a:avLst/>
              </a:prstGeom>
              <a:blipFill>
                <a:blip r:embed="rId8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28A64FEC-CC54-41A1-82D5-88113D3C3F91}"/>
                  </a:ext>
                </a:extLst>
              </p:cNvPr>
              <p:cNvSpPr/>
              <p:nvPr/>
            </p:nvSpPr>
            <p:spPr>
              <a:xfrm>
                <a:off x="7187818" y="2495306"/>
                <a:ext cx="111274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𝝈</m:t>
                          </m:r>
                        </m:e>
                        <m:sub>
                          <m:r>
                            <a:rPr lang="en-US" altLang="zh-CN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𝒅𝒆𝒕𝒆𝒄𝒕𝒐𝒓</m:t>
                          </m:r>
                        </m:sub>
                      </m:sSub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28A64FEC-CC54-41A1-82D5-88113D3C3F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7818" y="2495306"/>
                <a:ext cx="1112741" cy="369332"/>
              </a:xfrm>
              <a:prstGeom prst="rect">
                <a:avLst/>
              </a:prstGeom>
              <a:blipFill>
                <a:blip r:embed="rId9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文本框 34">
            <a:extLst>
              <a:ext uri="{FF2B5EF4-FFF2-40B4-BE49-F238E27FC236}">
                <a16:creationId xmlns:a16="http://schemas.microsoft.com/office/drawing/2014/main" id="{6A85EDBE-231E-442A-A148-79C978438CA8}"/>
              </a:ext>
            </a:extLst>
          </p:cNvPr>
          <p:cNvSpPr txBox="1"/>
          <p:nvPr/>
        </p:nvSpPr>
        <p:spPr>
          <a:xfrm>
            <a:off x="8881870" y="4210368"/>
            <a:ext cx="3152500" cy="1938992"/>
          </a:xfrm>
          <a:prstGeom prst="rect">
            <a:avLst/>
          </a:prstGeom>
          <a:pattFill prst="divot">
            <a:fgClr>
              <a:srgbClr val="FFFF00"/>
            </a:fgClr>
            <a:bgClr>
              <a:schemeClr val="bg1"/>
            </a:bgClr>
          </a:pattFill>
          <a:ln w="1905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Q2</a:t>
            </a:r>
            <a:r>
              <a:rPr lang="zh-CN" altLang="en-US" sz="2000" dirty="0"/>
              <a:t>：</a:t>
            </a:r>
            <a:r>
              <a:rPr lang="en-US" altLang="zh-CN" sz="2000" dirty="0"/>
              <a:t>The first DIRC at Babar made use of quartz bars of small cross-section, why didn’t it suffer from “confusion” in reconstruction? </a:t>
            </a:r>
          </a:p>
        </p:txBody>
      </p:sp>
    </p:spTree>
    <p:extLst>
      <p:ext uri="{BB962C8B-B14F-4D97-AF65-F5344CB8AC3E}">
        <p14:creationId xmlns:p14="http://schemas.microsoft.com/office/powerpoint/2010/main" val="35865148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-12688"/>
            <a:ext cx="12192000" cy="779604"/>
          </a:xfrm>
        </p:spPr>
        <p:txBody>
          <a:bodyPr/>
          <a:lstStyle/>
          <a:p>
            <a:pPr algn="ctr"/>
            <a:r>
              <a:rPr lang="en-US" altLang="zh-CN" dirty="0"/>
              <a:t>STCF-DTOF Design and Modelling in Geant4</a:t>
            </a:r>
            <a:endParaRPr lang="zh-CN" altLang="en-US" dirty="0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6FAFC428-677A-4DE5-BB25-3580E39060A5}"/>
              </a:ext>
            </a:extLst>
          </p:cNvPr>
          <p:cNvGrpSpPr/>
          <p:nvPr/>
        </p:nvGrpSpPr>
        <p:grpSpPr>
          <a:xfrm>
            <a:off x="1977768" y="4383313"/>
            <a:ext cx="3449173" cy="2103996"/>
            <a:chOff x="1886997" y="2212311"/>
            <a:chExt cx="3449173" cy="210399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86997" y="2212311"/>
              <a:ext cx="3449173" cy="2103996"/>
            </a:xfrm>
            <a:prstGeom prst="rect">
              <a:avLst/>
            </a:prstGeom>
          </p:spPr>
        </p:pic>
        <p:cxnSp>
          <p:nvCxnSpPr>
            <p:cNvPr id="6" name="直接箭头连接符 5">
              <a:extLst>
                <a:ext uri="{FF2B5EF4-FFF2-40B4-BE49-F238E27FC236}">
                  <a16:creationId xmlns:a16="http://schemas.microsoft.com/office/drawing/2014/main" id="{EBE6385B-6EAE-404E-A9B3-15C5F297378B}"/>
                </a:ext>
              </a:extLst>
            </p:cNvPr>
            <p:cNvCxnSpPr>
              <a:cxnSpLocks/>
              <a:stCxn id="5" idx="1"/>
            </p:cNvCxnSpPr>
            <p:nvPr/>
          </p:nvCxnSpPr>
          <p:spPr>
            <a:xfrm>
              <a:off x="1886997" y="3264309"/>
              <a:ext cx="169194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直接箭头连接符 7">
              <a:extLst>
                <a:ext uri="{FF2B5EF4-FFF2-40B4-BE49-F238E27FC236}">
                  <a16:creationId xmlns:a16="http://schemas.microsoft.com/office/drawing/2014/main" id="{A9EC41E8-7D89-4A11-81D1-390DE06C26EB}"/>
                </a:ext>
              </a:extLst>
            </p:cNvPr>
            <p:cNvCxnSpPr>
              <a:cxnSpLocks/>
              <a:stCxn id="5" idx="3"/>
            </p:cNvCxnSpPr>
            <p:nvPr/>
          </p:nvCxnSpPr>
          <p:spPr>
            <a:xfrm flipH="1">
              <a:off x="3578942" y="3264309"/>
              <a:ext cx="1757228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1793E201-754F-457C-902D-809272875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651" y="1564254"/>
            <a:ext cx="4001623" cy="2069162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166A0BBC-776A-4465-8F3A-C18B83FFC935}"/>
              </a:ext>
            </a:extLst>
          </p:cNvPr>
          <p:cNvGrpSpPr>
            <a:grpSpLocks noChangeAspect="1"/>
          </p:cNvGrpSpPr>
          <p:nvPr/>
        </p:nvGrpSpPr>
        <p:grpSpPr>
          <a:xfrm>
            <a:off x="8610600" y="1129717"/>
            <a:ext cx="3515285" cy="2733856"/>
            <a:chOff x="858348" y="1477328"/>
            <a:chExt cx="4380952" cy="3407091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34870DE2-1155-4913-BCE0-582C9F0E17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15" b="49805"/>
            <a:stretch/>
          </p:blipFill>
          <p:spPr>
            <a:xfrm>
              <a:off x="1234440" y="1477328"/>
              <a:ext cx="3628768" cy="3356314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9D964F45-5F2F-4BF1-B545-79576F961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58348" y="1732038"/>
              <a:ext cx="4380952" cy="3152381"/>
            </a:xfrm>
            <a:prstGeom prst="rect">
              <a:avLst/>
            </a:prstGeom>
            <a:scene3d>
              <a:camera prst="orthographicFront">
                <a:rot lat="0" lon="0" rev="120000"/>
              </a:camera>
              <a:lightRig rig="threePt" dir="t"/>
            </a:scene3d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F0C57174-6DD2-416F-933D-3171560E215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7" t="44502" r="32477" b="38821"/>
          <a:stretch/>
        </p:blipFill>
        <p:spPr>
          <a:xfrm>
            <a:off x="9772796" y="4575898"/>
            <a:ext cx="2051312" cy="1679507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FB9F694D-571B-4A68-848F-54A1AA52EE68}"/>
              </a:ext>
            </a:extLst>
          </p:cNvPr>
          <p:cNvSpPr txBox="1"/>
          <p:nvPr/>
        </p:nvSpPr>
        <p:spPr>
          <a:xfrm>
            <a:off x="10257687" y="6070739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>
                <a:latin typeface="等线" panose="02010600030101010101" pitchFamily="2" charset="-122"/>
                <a:ea typeface="等线" panose="02010600030101010101" pitchFamily="2" charset="-122"/>
              </a:rPr>
              <a:t>MCP-PMT</a:t>
            </a:r>
            <a:endParaRPr kumimoji="1" lang="zh-CN" altLang="en-US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26D3393-0358-41AE-9BA7-2901D147F89A}"/>
              </a:ext>
            </a:extLst>
          </p:cNvPr>
          <p:cNvSpPr txBox="1"/>
          <p:nvPr/>
        </p:nvSpPr>
        <p:spPr>
          <a:xfrm>
            <a:off x="5493053" y="4093372"/>
            <a:ext cx="5047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Z = </a:t>
            </a:r>
            <a:r>
              <a:rPr lang="en-US" altLang="zh-CN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  <a:sym typeface="Symbol" panose="05050102010706020507" pitchFamily="18" charset="2"/>
              </a:rPr>
              <a:t>(</a:t>
            </a:r>
            <a:r>
              <a:rPr lang="en-US" altLang="zh-CN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1400 mm - 1600 mm)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R = 560 mm – 1050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18×3×4(sectors)×2(endcaps)=672 MCP-PMTs</a:t>
            </a:r>
            <a:endParaRPr lang="zh-CN" altLang="en-US" dirty="0">
              <a:solidFill>
                <a:srgbClr val="FF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0F7A8284-CADC-412C-A731-A45223F3AF45}"/>
              </a:ext>
            </a:extLst>
          </p:cNvPr>
          <p:cNvSpPr/>
          <p:nvPr/>
        </p:nvSpPr>
        <p:spPr>
          <a:xfrm>
            <a:off x="6698948" y="4988555"/>
            <a:ext cx="351528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b="1" dirty="0">
                <a:solidFill>
                  <a:srgbClr val="C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MCP-PMT:</a:t>
            </a:r>
          </a:p>
          <a:p>
            <a:pPr lvl="1"/>
            <a:r>
              <a:rPr kumimoji="1"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27.5mm*27.5mm*16.6mm</a:t>
            </a:r>
          </a:p>
          <a:p>
            <a:pPr lvl="1"/>
            <a:r>
              <a:rPr kumimoji="1"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4*4 multi-anode </a:t>
            </a:r>
          </a:p>
          <a:p>
            <a:pPr lvl="1"/>
            <a:r>
              <a:rPr kumimoji="1"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pixel</a:t>
            </a:r>
            <a:r>
              <a:rPr kumimoji="1"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kumimoji="1"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size: 5.5mm*5.5mm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A07DC5C-0069-4F6D-BD80-1CAC42C4DFEB}"/>
              </a:ext>
            </a:extLst>
          </p:cNvPr>
          <p:cNvSpPr/>
          <p:nvPr/>
        </p:nvSpPr>
        <p:spPr>
          <a:xfrm>
            <a:off x="711444" y="1044136"/>
            <a:ext cx="33993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DTOF: DIRC-like Time-of-Flight</a:t>
            </a:r>
            <a:endParaRPr lang="zh-CN" altLang="en-US" dirty="0"/>
          </a:p>
        </p:txBody>
      </p:sp>
      <p:pic>
        <p:nvPicPr>
          <p:cNvPr id="23" name="Image 12">
            <a:extLst>
              <a:ext uri="{FF2B5EF4-FFF2-40B4-BE49-F238E27FC236}">
                <a16:creationId xmlns:a16="http://schemas.microsoft.com/office/drawing/2014/main" id="{48C69E6E-1D27-4084-BF71-7B289F33DC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987" y="1564254"/>
            <a:ext cx="1908358" cy="137509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9C38B7C-AD89-4FE4-9BDD-84E12821F92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04" y="2813179"/>
            <a:ext cx="2981325" cy="2019300"/>
          </a:xfrm>
          <a:prstGeom prst="rect">
            <a:avLst/>
          </a:prstGeom>
        </p:spPr>
      </p:pic>
      <p:graphicFrame>
        <p:nvGraphicFramePr>
          <p:cNvPr id="4" name="图示 3">
            <a:extLst>
              <a:ext uri="{FF2B5EF4-FFF2-40B4-BE49-F238E27FC236}">
                <a16:creationId xmlns:a16="http://schemas.microsoft.com/office/drawing/2014/main" id="{58F6C29D-9E05-4503-80B4-A8C9055EFC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4095096"/>
              </p:ext>
            </p:extLst>
          </p:nvPr>
        </p:nvGraphicFramePr>
        <p:xfrm>
          <a:off x="1432559" y="1333230"/>
          <a:ext cx="4374623" cy="39604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16163388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Simulation Parameter Setting</a:t>
            </a:r>
            <a:endParaRPr lang="zh-CN" altLang="en-US" dirty="0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D216B387-5901-4175-9371-75E1C3F0C1DA}"/>
              </a:ext>
            </a:extLst>
          </p:cNvPr>
          <p:cNvGrpSpPr/>
          <p:nvPr/>
        </p:nvGrpSpPr>
        <p:grpSpPr>
          <a:xfrm>
            <a:off x="5247532" y="1338170"/>
            <a:ext cx="6678014" cy="5201266"/>
            <a:chOff x="2839612" y="1307690"/>
            <a:chExt cx="6678014" cy="520126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2"/>
            <a:srcRect l="6033" t="9453" r="11368" b="6636"/>
            <a:stretch/>
          </p:blipFill>
          <p:spPr>
            <a:xfrm>
              <a:off x="6253315" y="3932903"/>
              <a:ext cx="3264311" cy="2536723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7031665" y="5054960"/>
              <a:ext cx="161614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等线" panose="02010600030101010101" pitchFamily="2" charset="-122"/>
                  <a:ea typeface="等线" panose="02010600030101010101" pitchFamily="2" charset="-122"/>
                </a:rPr>
                <a:t>Reflection coefficient of mirror</a:t>
              </a:r>
              <a:endParaRPr lang="zh-CN" altLang="en-US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/>
            <a:srcRect l="4105" t="7757" r="9517" b="5729"/>
            <a:stretch/>
          </p:blipFill>
          <p:spPr>
            <a:xfrm>
              <a:off x="2839612" y="3893575"/>
              <a:ext cx="3413703" cy="2615381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3302000" y="5582862"/>
              <a:ext cx="287003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>
                  <a:latin typeface="等线" panose="02010600030101010101" pitchFamily="2" charset="-122"/>
                  <a:ea typeface="等线" panose="02010600030101010101" pitchFamily="2" charset="-122"/>
                </a:rPr>
                <a:t>=1 – absorption coefficient</a:t>
              </a:r>
            </a:p>
            <a:p>
              <a:r>
                <a:rPr lang="en-US" altLang="zh-CN" sz="1000" dirty="0">
                  <a:latin typeface="等线" panose="02010600030101010101" pitchFamily="2" charset="-122"/>
                  <a:ea typeface="等线" panose="02010600030101010101" pitchFamily="2" charset="-122"/>
                </a:rPr>
                <a:t>dielectric-metal = reflection ratio</a:t>
              </a:r>
            </a:p>
            <a:p>
              <a:r>
                <a:rPr lang="en-US" altLang="zh-CN" sz="1000" dirty="0">
                  <a:latin typeface="等线" panose="02010600030101010101" pitchFamily="2" charset="-122"/>
                  <a:ea typeface="等线" panose="02010600030101010101" pitchFamily="2" charset="-122"/>
                </a:rPr>
                <a:t>dielectric-dielectric = reflection + refraction ratio</a:t>
              </a:r>
              <a:endParaRPr lang="zh-CN" altLang="en-US" sz="1000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3992880" y="4639461"/>
              <a:ext cx="203381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等线" panose="02010600030101010101" pitchFamily="2" charset="-122"/>
                  <a:ea typeface="等线" panose="02010600030101010101" pitchFamily="2" charset="-122"/>
                </a:rPr>
                <a:t>Reflection coefficient between air and fused silica</a:t>
              </a:r>
              <a:endParaRPr lang="zh-CN" altLang="en-US" sz="1600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/>
            <a:srcRect l="6033" t="9254" r="11368" b="6834"/>
            <a:stretch/>
          </p:blipFill>
          <p:spPr>
            <a:xfrm>
              <a:off x="6253315" y="1307690"/>
              <a:ext cx="3264311" cy="2536723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6808380" y="1598610"/>
              <a:ext cx="18394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等线" panose="02010600030101010101" pitchFamily="2" charset="-122"/>
                  <a:ea typeface="等线" panose="02010600030101010101" pitchFamily="2" charset="-122"/>
                </a:rPr>
                <a:t>Absorption length</a:t>
              </a:r>
              <a:endParaRPr lang="zh-CN" altLang="en-US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5"/>
            <a:srcRect l="4105" t="9135" r="9517" b="6953"/>
            <a:stretch/>
          </p:blipFill>
          <p:spPr>
            <a:xfrm>
              <a:off x="2839612" y="1307690"/>
              <a:ext cx="3413703" cy="253672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62397" y="1509067"/>
              <a:ext cx="2110437" cy="370484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4213031" y="1928713"/>
              <a:ext cx="18136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等线" panose="02010600030101010101" pitchFamily="2" charset="-122"/>
                  <a:ea typeface="等线" panose="02010600030101010101" pitchFamily="2" charset="-122"/>
                </a:rPr>
                <a:t>Refractive index</a:t>
              </a:r>
              <a:endParaRPr lang="zh-CN" altLang="en-US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</p:grpSp>
      <p:grpSp>
        <p:nvGrpSpPr>
          <p:cNvPr id="22" name="组 23">
            <a:extLst>
              <a:ext uri="{FF2B5EF4-FFF2-40B4-BE49-F238E27FC236}">
                <a16:creationId xmlns:a16="http://schemas.microsoft.com/office/drawing/2014/main" id="{15783F5B-2876-4DF4-B597-7B499C595DE2}"/>
              </a:ext>
            </a:extLst>
          </p:cNvPr>
          <p:cNvGrpSpPr/>
          <p:nvPr/>
        </p:nvGrpSpPr>
        <p:grpSpPr>
          <a:xfrm>
            <a:off x="192553" y="1087379"/>
            <a:ext cx="3513060" cy="2536723"/>
            <a:chOff x="737102" y="953052"/>
            <a:chExt cx="4545455" cy="3438939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22A776C6-4388-49F3-B994-D5DF694C5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24562">
              <a:off x="1093453" y="953052"/>
              <a:ext cx="3828391" cy="3438939"/>
            </a:xfrm>
            <a:prstGeom prst="rect">
              <a:avLst/>
            </a:prstGeom>
          </p:spPr>
        </p:pic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71B7F570-67C4-4869-8FD1-862068B54DC9}"/>
                </a:ext>
              </a:extLst>
            </p:cNvPr>
            <p:cNvSpPr txBox="1"/>
            <p:nvPr/>
          </p:nvSpPr>
          <p:spPr>
            <a:xfrm>
              <a:off x="737102" y="3148300"/>
              <a:ext cx="697307" cy="458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b="1" dirty="0">
                  <a:latin typeface="等线" panose="02010600030101010101" pitchFamily="2" charset="-122"/>
                  <a:ea typeface="等线" panose="02010600030101010101" pitchFamily="2" charset="-122"/>
                </a:rPr>
                <a:t>Left</a:t>
              </a:r>
              <a:endParaRPr kumimoji="1" lang="zh-CN" altLang="en-US" sz="1600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0E4B6543-E334-4E80-99FF-58B43910F3DE}"/>
                </a:ext>
              </a:extLst>
            </p:cNvPr>
            <p:cNvSpPr txBox="1"/>
            <p:nvPr/>
          </p:nvSpPr>
          <p:spPr>
            <a:xfrm>
              <a:off x="4365397" y="3222853"/>
              <a:ext cx="917160" cy="458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b="1" dirty="0">
                  <a:latin typeface="等线" panose="02010600030101010101" pitchFamily="2" charset="-122"/>
                  <a:ea typeface="等线" panose="02010600030101010101" pitchFamily="2" charset="-122"/>
                </a:rPr>
                <a:t>Right</a:t>
              </a:r>
              <a:endParaRPr kumimoji="1" lang="zh-CN" altLang="en-US" sz="1600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D276CB5D-BC03-4EAF-A2BB-1C8211327CA3}"/>
                </a:ext>
              </a:extLst>
            </p:cNvPr>
            <p:cNvSpPr txBox="1"/>
            <p:nvPr/>
          </p:nvSpPr>
          <p:spPr>
            <a:xfrm>
              <a:off x="2396744" y="3681818"/>
              <a:ext cx="1168123" cy="458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b="1" dirty="0">
                  <a:latin typeface="等线" panose="02010600030101010101" pitchFamily="2" charset="-122"/>
                  <a:ea typeface="等线" panose="02010600030101010101" pitchFamily="2" charset="-122"/>
                </a:rPr>
                <a:t>Bottom</a:t>
              </a:r>
              <a:endParaRPr kumimoji="1" lang="zh-CN" altLang="en-US" sz="1600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D35219ED-75FB-4143-B3DC-27E276F6F73E}"/>
                </a:ext>
              </a:extLst>
            </p:cNvPr>
            <p:cNvSpPr txBox="1"/>
            <p:nvPr/>
          </p:nvSpPr>
          <p:spPr>
            <a:xfrm>
              <a:off x="2746401" y="1376618"/>
              <a:ext cx="834999" cy="458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600" b="1" dirty="0">
                  <a:latin typeface="等线" panose="02010600030101010101" pitchFamily="2" charset="-122"/>
                  <a:ea typeface="等线" panose="02010600030101010101" pitchFamily="2" charset="-122"/>
                </a:rPr>
                <a:t>Top</a:t>
              </a:r>
              <a:endParaRPr kumimoji="1" lang="zh-CN" altLang="en-US" sz="1600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867245E4-B67E-4E76-8428-078793D77075}"/>
                </a:ext>
              </a:extLst>
            </p:cNvPr>
            <p:cNvSpPr txBox="1"/>
            <p:nvPr/>
          </p:nvSpPr>
          <p:spPr>
            <a:xfrm>
              <a:off x="2675666" y="2505525"/>
              <a:ext cx="801011" cy="458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b="1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Back</a:t>
              </a:r>
              <a:endParaRPr kumimoji="1" lang="zh-CN" altLang="en-US" sz="1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500DBEC1-A9B5-4E9B-9E40-E101F5C4041A}"/>
              </a:ext>
            </a:extLst>
          </p:cNvPr>
          <p:cNvGrpSpPr/>
          <p:nvPr/>
        </p:nvGrpSpPr>
        <p:grpSpPr>
          <a:xfrm>
            <a:off x="3790029" y="1746873"/>
            <a:ext cx="1536035" cy="1353326"/>
            <a:chOff x="3351021" y="4037825"/>
            <a:chExt cx="1536035" cy="1353326"/>
          </a:xfrm>
        </p:grpSpPr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B3C47D6B-8B94-4017-8ABF-FC36E1EBC7CD}"/>
                </a:ext>
              </a:extLst>
            </p:cNvPr>
            <p:cNvSpPr txBox="1"/>
            <p:nvPr/>
          </p:nvSpPr>
          <p:spPr>
            <a:xfrm>
              <a:off x="3351021" y="4477416"/>
              <a:ext cx="7767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600" b="1" dirty="0">
                  <a:latin typeface="等线" panose="02010600030101010101" pitchFamily="2" charset="-122"/>
                  <a:ea typeface="等线" panose="02010600030101010101" pitchFamily="2" charset="-122"/>
                </a:rPr>
                <a:t>Front</a:t>
              </a:r>
              <a:endParaRPr kumimoji="1" lang="zh-CN" altLang="en-US" sz="1600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grpSp>
          <p:nvGrpSpPr>
            <p:cNvPr id="30" name="组 6">
              <a:extLst>
                <a:ext uri="{FF2B5EF4-FFF2-40B4-BE49-F238E27FC236}">
                  <a16:creationId xmlns:a16="http://schemas.microsoft.com/office/drawing/2014/main" id="{7E4DA192-6A2D-4567-92D4-130FA6291A5A}"/>
                </a:ext>
              </a:extLst>
            </p:cNvPr>
            <p:cNvGrpSpPr/>
            <p:nvPr/>
          </p:nvGrpSpPr>
          <p:grpSpPr>
            <a:xfrm>
              <a:off x="4100827" y="4037825"/>
              <a:ext cx="786229" cy="1353326"/>
              <a:chOff x="5824330" y="953052"/>
              <a:chExt cx="1658404" cy="3334025"/>
            </a:xfrm>
          </p:grpSpPr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9A60F081-1B78-43FC-B256-A018E6A0FA2B}"/>
                  </a:ext>
                </a:extLst>
              </p:cNvPr>
              <p:cNvSpPr/>
              <p:nvPr/>
            </p:nvSpPr>
            <p:spPr>
              <a:xfrm>
                <a:off x="5824330" y="962511"/>
                <a:ext cx="238540" cy="3324566"/>
              </a:xfrm>
              <a:prstGeom prst="rect">
                <a:avLst/>
              </a:prstGeom>
              <a:solidFill>
                <a:srgbClr val="3F43A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600" b="1"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F178561C-E599-4FD4-931F-9BF7EF0C46EC}"/>
                  </a:ext>
                </a:extLst>
              </p:cNvPr>
              <p:cNvSpPr/>
              <p:nvPr/>
            </p:nvSpPr>
            <p:spPr>
              <a:xfrm>
                <a:off x="6062870" y="962511"/>
                <a:ext cx="298173" cy="369332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600" b="1"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58CD9148-9F6C-44E7-A76F-55DDE6FAF137}"/>
                  </a:ext>
                </a:extLst>
              </p:cNvPr>
              <p:cNvSpPr/>
              <p:nvPr/>
            </p:nvSpPr>
            <p:spPr>
              <a:xfrm>
                <a:off x="6062871" y="953052"/>
                <a:ext cx="97258" cy="378791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600" b="1"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AE0B63B2-68F9-4611-9925-15F44594392E}"/>
                  </a:ext>
                </a:extLst>
              </p:cNvPr>
              <p:cNvSpPr txBox="1"/>
              <p:nvPr/>
            </p:nvSpPr>
            <p:spPr>
              <a:xfrm>
                <a:off x="6176900" y="2241703"/>
                <a:ext cx="1305834" cy="8340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600" b="1" dirty="0">
                    <a:latin typeface="等线" panose="02010600030101010101" pitchFamily="2" charset="-122"/>
                    <a:ea typeface="等线" panose="02010600030101010101" pitchFamily="2" charset="-122"/>
                  </a:rPr>
                  <a:t>Back</a:t>
                </a:r>
                <a:endParaRPr kumimoji="1" lang="zh-CN" altLang="en-US" sz="1600" b="1" dirty="0"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4721FFF9-A9A7-4D84-AF3C-3A3F2E223FDB}"/>
                  </a:ext>
                </a:extLst>
              </p:cNvPr>
              <p:cNvSpPr txBox="1"/>
              <p:nvPr/>
            </p:nvSpPr>
            <p:spPr>
              <a:xfrm>
                <a:off x="266454" y="3660449"/>
                <a:ext cx="4626036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charset="2"/>
                  <a:buChar char="Ø"/>
                </a:pPr>
                <a:r>
                  <a:rPr kumimoji="1" lang="en-US" altLang="zh-CN" b="1" dirty="0">
                    <a:solidFill>
                      <a:srgbClr val="C00000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Wrapping</a:t>
                </a:r>
                <a:r>
                  <a:rPr kumimoji="1" lang="zh-CN" altLang="en-US" b="1" dirty="0">
                    <a:solidFill>
                      <a:srgbClr val="C00000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 </a:t>
                </a:r>
                <a:r>
                  <a:rPr kumimoji="1" lang="en-US" altLang="zh-CN" b="1" dirty="0">
                    <a:solidFill>
                      <a:srgbClr val="C00000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set: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kumimoji="1" lang="en-US" altLang="zh-CN" dirty="0">
                    <a:latin typeface="等线" panose="02010600030101010101" pitchFamily="2" charset="-122"/>
                    <a:ea typeface="等线" panose="02010600030101010101" pitchFamily="2" charset="-122"/>
                  </a:rPr>
                  <a:t>Top and Bottom are absorbed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kumimoji="1" lang="en-US" altLang="zh-CN" dirty="0">
                    <a:latin typeface="等线" panose="02010600030101010101" pitchFamily="2" charset="-122"/>
                    <a:ea typeface="等线" panose="02010600030101010101" pitchFamily="2" charset="-122"/>
                  </a:rPr>
                  <a:t>Left and Right are reflected</a:t>
                </a:r>
                <a:r>
                  <a:rPr kumimoji="1" lang="zh-CN" altLang="en-US" dirty="0">
                    <a:latin typeface="等线" panose="02010600030101010101" pitchFamily="2" charset="-122"/>
                    <a:ea typeface="等线" panose="02010600030101010101" pitchFamily="2" charset="-122"/>
                  </a:rPr>
                  <a:t> </a:t>
                </a:r>
                <a:r>
                  <a:rPr kumimoji="1" lang="en-US" altLang="zh-CN" dirty="0">
                    <a:latin typeface="等线" panose="02010600030101010101" pitchFamily="2" charset="-122"/>
                    <a:ea typeface="等线" panose="02010600030101010101" pitchFamily="2" charset="-122"/>
                  </a:rPr>
                  <a:t>(Average</a:t>
                </a:r>
                <a:r>
                  <a:rPr kumimoji="1" lang="zh-CN" altLang="en-US" dirty="0">
                    <a:latin typeface="等线" panose="02010600030101010101" pitchFamily="2" charset="-122"/>
                    <a:ea typeface="等线" panose="02010600030101010101" pitchFamily="2" charset="-122"/>
                  </a:rPr>
                  <a:t> </a:t>
                </a:r>
                <a:r>
                  <a:rPr kumimoji="1" lang="en-US" altLang="zh-CN" dirty="0">
                    <a:latin typeface="等线" panose="02010600030101010101" pitchFamily="2" charset="-122"/>
                    <a:ea typeface="等线" panose="02010600030101010101" pitchFamily="2" charset="-122"/>
                  </a:rPr>
                  <a:t>Ref</a:t>
                </a:r>
                <a:r>
                  <a:rPr kumimoji="1" lang="zh-CN" altLang="en-US" dirty="0">
                    <a:latin typeface="等线" panose="02010600030101010101" pitchFamily="2" charset="-122"/>
                    <a:ea typeface="等线" panose="02010600030101010101" pitchFamily="2" charset="-122"/>
                  </a:rPr>
                  <a:t> </a:t>
                </a:r>
                <a:r>
                  <a:rPr kumimoji="1" lang="en-US" altLang="zh-CN" dirty="0">
                    <a:latin typeface="等线" panose="02010600030101010101" pitchFamily="2" charset="-122"/>
                    <a:ea typeface="等线" panose="02010600030101010101" pitchFamily="2" charset="-122"/>
                  </a:rPr>
                  <a:t>Index:</a:t>
                </a:r>
                <a:r>
                  <a:rPr kumimoji="1" lang="zh-CN" altLang="en-US" dirty="0">
                    <a:latin typeface="等线" panose="02010600030101010101" pitchFamily="2" charset="-122"/>
                    <a:ea typeface="等线" panose="02010600030101010101" pitchFamily="2" charset="-122"/>
                  </a:rPr>
                  <a:t> </a:t>
                </a:r>
                <a:r>
                  <a:rPr kumimoji="1" lang="en-US" altLang="zh-CN" dirty="0">
                    <a:latin typeface="等线" panose="02010600030101010101" pitchFamily="2" charset="-122"/>
                    <a:ea typeface="等线" panose="02010600030101010101" pitchFamily="2" charset="-122"/>
                  </a:rPr>
                  <a:t>~92%)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kumimoji="1" lang="en-US" altLang="zh-CN" dirty="0">
                    <a:latin typeface="等线" panose="02010600030101010101" pitchFamily="2" charset="-122"/>
                    <a:ea typeface="等线" panose="02010600030101010101" pitchFamily="2" charset="-122"/>
                  </a:rPr>
                  <a:t>Front and Back have no wrapping.</a:t>
                </a:r>
              </a:p>
              <a:p>
                <a:pPr marL="342900" indent="-342900">
                  <a:buFont typeface="Wingdings" charset="2"/>
                  <a:buChar char="Ø"/>
                </a:pPr>
                <a:r>
                  <a:rPr kumimoji="1" lang="en-US" altLang="zh-CN" b="1" dirty="0">
                    <a:solidFill>
                      <a:srgbClr val="C00000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Radiator</a:t>
                </a:r>
                <a:r>
                  <a:rPr kumimoji="1" lang="zh-CN" altLang="en-US" b="1" dirty="0">
                    <a:solidFill>
                      <a:srgbClr val="C00000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 </a:t>
                </a:r>
                <a:r>
                  <a:rPr kumimoji="1" lang="en-US" altLang="zh-CN" b="1" dirty="0">
                    <a:solidFill>
                      <a:srgbClr val="C00000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surface</a:t>
                </a:r>
                <a:r>
                  <a:rPr kumimoji="1" lang="zh-CN" altLang="en-US" b="1" dirty="0">
                    <a:solidFill>
                      <a:srgbClr val="C00000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 </a:t>
                </a:r>
                <a:r>
                  <a:rPr kumimoji="1" lang="en-US" altLang="zh-CN" b="1" dirty="0">
                    <a:solidFill>
                      <a:srgbClr val="C00000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set: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kumimoji="1" lang="en-US" altLang="zh-CN" dirty="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Surface</a:t>
                </a:r>
                <a:r>
                  <a:rPr kumimoji="1" lang="zh-CN" altLang="en-US" dirty="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 </a:t>
                </a:r>
                <a:r>
                  <a:rPr kumimoji="1" lang="en-US" altLang="zh-CN" dirty="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roughtness:</a:t>
                </a:r>
                <a:r>
                  <a:rPr kumimoji="1" lang="zh-CN" altLang="en-US" dirty="0"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dirty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𝜎</m:t>
                        </m:r>
                      </m:e>
                      <m:sub>
                        <m:r>
                          <a:rPr kumimoji="1" lang="en-US" altLang="zh-CN" b="0" i="1" dirty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𝛼</m:t>
                        </m:r>
                      </m:sub>
                    </m:sSub>
                    <m:r>
                      <a:rPr kumimoji="1" lang="en-US" altLang="zh-CN" b="0" i="0" dirty="0">
                        <a:solidFill>
                          <a:schemeClr val="tx1"/>
                        </a:solidFill>
                        <a:latin typeface="Cambria Math" charset="0"/>
                      </a:rPr>
                      <m:t>=0.1</m:t>
                    </m:r>
                    <m:r>
                      <a:rPr kumimoji="1" lang="en-US" altLang="zh-CN" b="0" i="1" dirty="0">
                        <a:solidFill>
                          <a:schemeClr val="tx1"/>
                        </a:solidFill>
                        <a:latin typeface="Cambria Math" charset="0"/>
                      </a:rPr>
                      <m:t>°</m:t>
                    </m:r>
                  </m:oMath>
                </a14:m>
                <a:endParaRPr kumimoji="1" lang="en-US" altLang="zh-CN" dirty="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  <a:p>
                <a:pPr marL="342900" indent="-342900">
                  <a:buFont typeface="Wingdings" charset="2"/>
                  <a:buChar char="Ø"/>
                </a:pPr>
                <a:r>
                  <a:rPr kumimoji="1" lang="en-US" altLang="zh-CN" b="1" dirty="0">
                    <a:solidFill>
                      <a:srgbClr val="C00000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MCP-PMT set: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kumimoji="1" lang="en-US" altLang="zh-CN" dirty="0">
                    <a:latin typeface="等线" panose="02010600030101010101" pitchFamily="2" charset="-122"/>
                    <a:ea typeface="等线" panose="02010600030101010101" pitchFamily="2" charset="-122"/>
                  </a:rPr>
                  <a:t>Quantum efficiency taken from Hamamatsu R10754</a:t>
                </a:r>
                <a:endParaRPr kumimoji="1" lang="zh-CN" altLang="en-US" dirty="0"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4721FFF9-A9A7-4D84-AF3C-3A3F2E223F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454" y="3660449"/>
                <a:ext cx="4626036" cy="2862322"/>
              </a:xfrm>
              <a:prstGeom prst="rect">
                <a:avLst/>
              </a:prstGeom>
              <a:blipFill>
                <a:blip r:embed="rId8"/>
                <a:stretch>
                  <a:fillRect l="-922" t="-1064" b="-234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>
            <a:extLst>
              <a:ext uri="{FF2B5EF4-FFF2-40B4-BE49-F238E27FC236}">
                <a16:creationId xmlns:a16="http://schemas.microsoft.com/office/drawing/2014/main" id="{1884744F-B800-4F08-AD8B-9F70FA822C8C}"/>
              </a:ext>
            </a:extLst>
          </p:cNvPr>
          <p:cNvSpPr/>
          <p:nvPr/>
        </p:nvSpPr>
        <p:spPr>
          <a:xfrm>
            <a:off x="6954383" y="935812"/>
            <a:ext cx="35782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Optical parameters of fused silica</a:t>
            </a:r>
            <a:endParaRPr lang="zh-CN" alt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601664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7909" y="896371"/>
            <a:ext cx="3309076" cy="2199378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2842233" y="975018"/>
            <a:ext cx="4730583" cy="2042084"/>
            <a:chOff x="6899727" y="101355"/>
            <a:chExt cx="4730583" cy="2042084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99727" y="101355"/>
              <a:ext cx="4730583" cy="2042084"/>
            </a:xfrm>
            <a:prstGeom prst="rect">
              <a:avLst/>
            </a:prstGeom>
          </p:spPr>
        </p:pic>
        <p:sp>
          <p:nvSpPr>
            <p:cNvPr id="4" name="爆炸形 1 3"/>
            <p:cNvSpPr/>
            <p:nvPr/>
          </p:nvSpPr>
          <p:spPr>
            <a:xfrm>
              <a:off x="9216660" y="1426918"/>
              <a:ext cx="96716" cy="123093"/>
            </a:xfrm>
            <a:prstGeom prst="irregularSeal1">
              <a:avLst/>
            </a:prstGeom>
            <a:solidFill>
              <a:srgbClr val="E64ADF"/>
            </a:solidFill>
            <a:ln>
              <a:solidFill>
                <a:srgbClr val="E64A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爆炸形 1 4"/>
            <p:cNvSpPr/>
            <p:nvPr/>
          </p:nvSpPr>
          <p:spPr>
            <a:xfrm>
              <a:off x="8331567" y="1662085"/>
              <a:ext cx="96716" cy="123093"/>
            </a:xfrm>
            <a:prstGeom prst="irregularSeal1">
              <a:avLst/>
            </a:prstGeom>
            <a:solidFill>
              <a:srgbClr val="E64ADF"/>
            </a:solidFill>
            <a:ln>
              <a:solidFill>
                <a:srgbClr val="E64A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21429" y="3017103"/>
            <a:ext cx="9315052" cy="3489329"/>
            <a:chOff x="357771" y="2278237"/>
            <a:chExt cx="10424937" cy="3674554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7771" y="2278237"/>
              <a:ext cx="5900254" cy="3674553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5"/>
            <a:srcRect l="11481"/>
            <a:stretch/>
          </p:blipFill>
          <p:spPr>
            <a:xfrm>
              <a:off x="5591907" y="2278237"/>
              <a:ext cx="5190801" cy="3674554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Simulated DTOF Hit Pattern</a:t>
            </a:r>
            <a:endParaRPr lang="zh-CN" altLang="en-US" dirty="0"/>
          </a:p>
        </p:txBody>
      </p:sp>
      <p:cxnSp>
        <p:nvCxnSpPr>
          <p:cNvPr id="7" name="直接箭头连接符 6"/>
          <p:cNvCxnSpPr>
            <a:cxnSpLocks/>
            <a:stCxn id="4" idx="3"/>
          </p:cNvCxnSpPr>
          <p:nvPr/>
        </p:nvCxnSpPr>
        <p:spPr>
          <a:xfrm>
            <a:off x="5255882" y="2376317"/>
            <a:ext cx="986251" cy="773283"/>
          </a:xfrm>
          <a:prstGeom prst="straightConnector1">
            <a:avLst/>
          </a:prstGeom>
          <a:ln w="19050">
            <a:solidFill>
              <a:srgbClr val="E64AD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>
            <a:cxnSpLocks/>
            <a:stCxn id="5" idx="2"/>
          </p:cNvCxnSpPr>
          <p:nvPr/>
        </p:nvCxnSpPr>
        <p:spPr>
          <a:xfrm flipH="1">
            <a:off x="3819294" y="2658841"/>
            <a:ext cx="492771" cy="490759"/>
          </a:xfrm>
          <a:prstGeom prst="straightConnector1">
            <a:avLst/>
          </a:prstGeom>
          <a:ln w="19050">
            <a:solidFill>
              <a:srgbClr val="E64AD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1517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943ED2-5DDE-48E7-84DC-D14189CD8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Simulated DTOF Performance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40206916-F242-4AC9-8352-B1F87E825722}"/>
                  </a:ext>
                </a:extLst>
              </p:cNvPr>
              <p:cNvSpPr txBox="1"/>
              <p:nvPr/>
            </p:nvSpPr>
            <p:spPr>
              <a:xfrm>
                <a:off x="480243" y="4510298"/>
                <a:ext cx="32672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buFont typeface="Wingdings" charset="2"/>
                  <a:buChar char="Ø"/>
                </a:pPr>
                <a:r>
                  <a:rPr kumimoji="1" lang="en-US" altLang="zh-CN" sz="2400" b="1">
                    <a:solidFill>
                      <a:srgbClr val="C00000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K/pi separation (</a:t>
                </a:r>
                <a14:m>
                  <m:oMath xmlns:m="http://schemas.openxmlformats.org/officeDocument/2006/math">
                    <m:r>
                      <a:rPr kumimoji="1" lang="en-US" altLang="zh-CN" sz="2400" b="1">
                        <a:solidFill>
                          <a:srgbClr val="C00000"/>
                        </a:solidFill>
                        <a:latin typeface="Cambria Math" charset="0"/>
                      </a:rPr>
                      <m:t>𝝈</m:t>
                    </m:r>
                  </m:oMath>
                </a14:m>
                <a:r>
                  <a:rPr kumimoji="1" lang="en-US" altLang="zh-CN" sz="2400" b="1">
                    <a:solidFill>
                      <a:srgbClr val="C00000"/>
                    </a:solidFill>
                    <a:latin typeface="等线" panose="02010600030101010101" pitchFamily="2" charset="-122"/>
                    <a:ea typeface="等线" panose="02010600030101010101" pitchFamily="2" charset="-122"/>
                  </a:rPr>
                  <a:t>)</a:t>
                </a:r>
                <a:endParaRPr kumimoji="1" lang="en-US" sz="2400" b="1">
                  <a:solidFill>
                    <a:srgbClr val="C00000"/>
                  </a:solidFill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40206916-F242-4AC9-8352-B1F87E8257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243" y="4510298"/>
                <a:ext cx="3267241" cy="461665"/>
              </a:xfrm>
              <a:prstGeom prst="rect">
                <a:avLst/>
              </a:prstGeom>
              <a:blipFill>
                <a:blip r:embed="rId2"/>
                <a:stretch>
                  <a:fillRect l="-2612" t="-9211" r="-2052" b="-302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组合 9">
            <a:extLst>
              <a:ext uri="{FF2B5EF4-FFF2-40B4-BE49-F238E27FC236}">
                <a16:creationId xmlns:a16="http://schemas.microsoft.com/office/drawing/2014/main" id="{F592D983-3F93-4087-BEBA-11389CF580F4}"/>
              </a:ext>
            </a:extLst>
          </p:cNvPr>
          <p:cNvGrpSpPr/>
          <p:nvPr/>
        </p:nvGrpSpPr>
        <p:grpSpPr>
          <a:xfrm>
            <a:off x="480243" y="1019122"/>
            <a:ext cx="4372225" cy="3101317"/>
            <a:chOff x="1323523" y="1410005"/>
            <a:chExt cx="4372225" cy="310131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矩形 5">
                  <a:extLst>
                    <a:ext uri="{FF2B5EF4-FFF2-40B4-BE49-F238E27FC236}">
                      <a16:creationId xmlns:a16="http://schemas.microsoft.com/office/drawing/2014/main" id="{33E899C3-EEA4-4BE9-A971-A9FED3361F26}"/>
                    </a:ext>
                  </a:extLst>
                </p:cNvPr>
                <p:cNvSpPr/>
                <p:nvPr/>
              </p:nvSpPr>
              <p:spPr>
                <a:xfrm>
                  <a:off x="1559743" y="1961516"/>
                  <a:ext cx="4136005" cy="110382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zh-CN" altLang="en-US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zh-CN" altLang="en-US" sz="2000">
                                <a:latin typeface="Cambria Math" charset="0"/>
                              </a:rPr>
                              <m:t>σ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zh-CN" altLang="en-US" sz="2000" i="0">
                                <a:latin typeface="Cambria Math" charset="0"/>
                              </a:rPr>
                              <m:t>tot</m:t>
                            </m:r>
                          </m:sub>
                          <m:sup>
                            <m:r>
                              <a:rPr lang="zh-CN" altLang="en-US" sz="2000" i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zh-CN" altLang="en-US" sz="2000" i="0">
                            <a:latin typeface="Cambria Math" charset="0"/>
                          </a:rPr>
                          <m:t>~</m:t>
                        </m:r>
                        <m:sSup>
                          <m:sSupPr>
                            <m:ctrlPr>
                              <a:rPr lang="zh-CN" alt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sz="2000" i="1">
                                <a:latin typeface="Cambria Math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zh-CN" altLang="en-US" sz="2000" i="0"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zh-CN" altLang="en-US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en-US" sz="20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nary>
                                  <m:naryPr>
                                    <m:chr m:val="∑"/>
                                    <m:subHide m:val="on"/>
                                    <m:supHide m:val="on"/>
                                    <m:ctrlPr>
                                      <a:rPr lang="zh-CN" altLang="en-US" sz="200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zh-CN" altLang="en-US" sz="2000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zh-CN" altLang="en-US" sz="2000" i="1">
                                            <a:solidFill>
                                              <a:srgbClr val="FF0000"/>
                                            </a:solidFill>
                                            <a:latin typeface="Cambria Math" charset="0"/>
                                          </a:rPr>
                                          <m:t>𝑇</m:t>
                                        </m:r>
                                      </m:e>
                                      <m:sub>
                                        <m:r>
                                          <a:rPr lang="zh-CN" altLang="en-US" sz="2000" i="1">
                                            <a:solidFill>
                                              <a:srgbClr val="FF0000"/>
                                            </a:solidFill>
                                            <a:latin typeface="Cambria Math" charset="0"/>
                                          </a:rPr>
                                          <m:t>𝑖</m:t>
                                        </m:r>
                                        <m:r>
                                          <a:rPr lang="zh-CN" altLang="en-US" sz="2000" i="0">
                                            <a:solidFill>
                                              <a:srgbClr val="FF0000"/>
                                            </a:solidFill>
                                            <a:latin typeface="Cambria Math" charset="0"/>
                                          </a:rPr>
                                          <m:t>,</m:t>
                                        </m:r>
                                        <m:r>
                                          <a:rPr lang="zh-CN" altLang="en-US" sz="2000" i="1">
                                            <a:solidFill>
                                              <a:srgbClr val="FF0000"/>
                                            </a:solidFill>
                                            <a:latin typeface="Cambria Math" charset="0"/>
                                          </a:rPr>
                                          <m:t>𝑐𝑜𝑟</m:t>
                                        </m:r>
                                      </m:sub>
                                    </m:sSub>
                                  </m:e>
                                </m:nary>
                                <m:r>
                                  <a:rPr lang="zh-CN" altLang="en-US" sz="2000" i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zh-CN" alt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0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zh-CN" altLang="en-US" sz="20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𝑇𝑇𝑆</m:t>
                                    </m:r>
                                  </m:sub>
                                </m:sSub>
                                <m:r>
                                  <a:rPr lang="zh-CN" altLang="en-US" sz="2000" i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zh-CN" alt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0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zh-CN" altLang="en-US" sz="2000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𝑒𝑙𝑒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zh-CN" altLang="en-US" sz="20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𝑁𝑃𝐸</m:t>
                                </m:r>
                              </m:den>
                            </m:f>
                          </m:e>
                        </m:d>
                        <m:r>
                          <a:rPr lang="zh-CN" altLang="en-US" sz="2000" i="0">
                            <a:latin typeface="Cambria Math" charset="0"/>
                          </a:rPr>
                          <m:t>+</m:t>
                        </m:r>
                        <m:sSubSup>
                          <m:sSubSupPr>
                            <m:ctrlPr>
                              <a:rPr lang="zh-CN" altLang="en-US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zh-CN" altLang="en-US" sz="2000" i="1">
                                <a:latin typeface="Cambria Math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zh-CN" altLang="en-US" sz="2000" i="1">
                                <a:latin typeface="Cambria Math" charset="0"/>
                              </a:rPr>
                              <m:t>𝑡𝑟𝑘</m:t>
                            </m:r>
                          </m:sub>
                          <m:sup>
                            <m:r>
                              <a:rPr lang="zh-CN" altLang="en-US" sz="2000" i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zh-CN" altLang="en-US" sz="2000" i="0">
                            <a:latin typeface="Cambria Math" charset="0"/>
                          </a:rPr>
                          <m:t>+</m:t>
                        </m:r>
                        <m:sSubSup>
                          <m:sSubSupPr>
                            <m:ctrlPr>
                              <a:rPr lang="zh-CN" altLang="en-US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zh-CN" altLang="en-US" sz="2000" i="1">
                                <a:latin typeface="Cambria Math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zh-CN" altLang="en-US" sz="2000" i="1">
                                <a:latin typeface="Cambria Math" charset="0"/>
                              </a:rPr>
                              <m:t>𝑇</m:t>
                            </m:r>
                            <m:r>
                              <a:rPr lang="zh-CN" altLang="en-US" sz="2000" i="0">
                                <a:latin typeface="Cambria Math" charset="0"/>
                              </a:rPr>
                              <m:t>0</m:t>
                            </m:r>
                          </m:sub>
                          <m:sup>
                            <m:r>
                              <a:rPr lang="zh-CN" altLang="en-US" sz="2000" i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zh-CN" altLang="en-US" sz="2000" dirty="0">
                    <a:latin typeface="等线" panose="02010600030101010101" pitchFamily="2" charset="-122"/>
                    <a:ea typeface="等线" panose="02010600030101010101" pitchFamily="2" charset="-122"/>
                  </a:endParaRPr>
                </a:p>
              </p:txBody>
            </p:sp>
          </mc:Choice>
          <mc:Fallback xmlns="">
            <p:sp>
              <p:nvSpPr>
                <p:cNvPr id="6" name="矩形 5">
                  <a:extLst>
                    <a:ext uri="{FF2B5EF4-FFF2-40B4-BE49-F238E27FC236}">
                      <a16:creationId xmlns:a16="http://schemas.microsoft.com/office/drawing/2014/main" id="{33E899C3-EEA4-4BE9-A971-A9FED3361F2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9743" y="1961516"/>
                  <a:ext cx="4136005" cy="110382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文本框 6">
                  <a:extLst>
                    <a:ext uri="{FF2B5EF4-FFF2-40B4-BE49-F238E27FC236}">
                      <a16:creationId xmlns:a16="http://schemas.microsoft.com/office/drawing/2014/main" id="{B03B93BC-2408-4C2B-AC2B-348CBB61878F}"/>
                    </a:ext>
                  </a:extLst>
                </p:cNvPr>
                <p:cNvSpPr txBox="1"/>
                <p:nvPr/>
              </p:nvSpPr>
              <p:spPr>
                <a:xfrm>
                  <a:off x="1795963" y="3187883"/>
                  <a:ext cx="1633589" cy="13234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lvl="1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𝑒𝑙𝑒</m:t>
                          </m:r>
                        </m:sub>
                      </m:sSub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=10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𝑝𝑠</m:t>
                      </m:r>
                    </m:oMath>
                  </a14:m>
                  <a:r>
                    <a:rPr lang="en-US" altLang="zh-CN" sz="2000" dirty="0">
                      <a:latin typeface="等线" panose="02010600030101010101" pitchFamily="2" charset="-122"/>
                      <a:ea typeface="等线" panose="02010600030101010101" pitchFamily="2" charset="-122"/>
                    </a:rPr>
                    <a:t> </a:t>
                  </a:r>
                </a:p>
                <a:p>
                  <a:pPr marL="0" lvl="1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𝑇𝑇𝑆</m:t>
                          </m:r>
                        </m:sub>
                      </m:sSub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7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altLang="zh-CN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𝑝𝑠</m:t>
                      </m:r>
                    </m:oMath>
                  </a14:m>
                  <a:r>
                    <a:rPr lang="en-US" altLang="zh-CN" sz="2000" dirty="0">
                      <a:solidFill>
                        <a:schemeClr val="tx1"/>
                      </a:solidFill>
                      <a:latin typeface="等线" panose="02010600030101010101" pitchFamily="2" charset="-122"/>
                      <a:ea typeface="等线" panose="02010600030101010101" pitchFamily="2" charset="-122"/>
                    </a:rPr>
                    <a:t> </a:t>
                  </a:r>
                  <a:endParaRPr lang="en-US" altLang="zh-CN" sz="2000" i="1" dirty="0">
                    <a:solidFill>
                      <a:srgbClr val="FF0000"/>
                    </a:solidFill>
                    <a:latin typeface="等线" panose="02010600030101010101" pitchFamily="2" charset="-122"/>
                    <a:ea typeface="等线" panose="02010600030101010101" pitchFamily="2" charset="-122"/>
                  </a:endParaRPr>
                </a:p>
                <a:p>
                  <a:pPr marL="0" lvl="1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𝑡𝑟𝑘</m:t>
                          </m:r>
                        </m:sub>
                      </m:sSub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=10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𝑝𝑠</m:t>
                      </m:r>
                    </m:oMath>
                  </a14:m>
                  <a:r>
                    <a:rPr lang="en-US" altLang="zh-CN" sz="2000" dirty="0">
                      <a:latin typeface="等线" panose="02010600030101010101" pitchFamily="2" charset="-122"/>
                      <a:ea typeface="等线" panose="02010600030101010101" pitchFamily="2" charset="-122"/>
                    </a:rPr>
                    <a:t> </a:t>
                  </a:r>
                </a:p>
                <a:p>
                  <a:pPr marL="0" lvl="1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solidFill>
                                <a:srgbClr val="FF0000"/>
                              </a:solidFill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altLang="zh-CN" sz="2000" i="1">
                              <a:solidFill>
                                <a:srgbClr val="FF0000"/>
                              </a:solidFill>
                              <a:highlight>
                                <a:srgbClr val="FFFF00"/>
                              </a:highlight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CN" sz="2000" i="1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000" b="0" i="1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Cambria Math" charset="0"/>
                        </a:rPr>
                        <m:t>4</m:t>
                      </m:r>
                      <m:r>
                        <a:rPr lang="en-US" altLang="zh-CN" sz="2000" i="1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altLang="zh-CN" sz="2000" i="1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Cambria Math" panose="02040503050406030204" pitchFamily="18" charset="0"/>
                        </a:rPr>
                        <m:t>𝑝𝑠</m:t>
                      </m:r>
                    </m:oMath>
                  </a14:m>
                  <a:r>
                    <a:rPr lang="en-US" altLang="zh-CN" sz="2000" dirty="0">
                      <a:solidFill>
                        <a:srgbClr val="FF0000"/>
                      </a:solidFill>
                      <a:highlight>
                        <a:srgbClr val="FFFF00"/>
                      </a:highlight>
                      <a:latin typeface="等线" panose="02010600030101010101" pitchFamily="2" charset="-122"/>
                      <a:ea typeface="等线" panose="02010600030101010101" pitchFamily="2" charset="-122"/>
                    </a:rPr>
                    <a:t> </a:t>
                  </a:r>
                  <a:endParaRPr lang="en-US" altLang="zh-CN" sz="2000" dirty="0">
                    <a:highlight>
                      <a:srgbClr val="FFFF00"/>
                    </a:highlight>
                    <a:latin typeface="等线" panose="02010600030101010101" pitchFamily="2" charset="-122"/>
                    <a:ea typeface="等线" panose="02010600030101010101" pitchFamily="2" charset="-122"/>
                  </a:endParaRPr>
                </a:p>
              </p:txBody>
            </p:sp>
          </mc:Choice>
          <mc:Fallback xmlns="">
            <p:sp>
              <p:nvSpPr>
                <p:cNvPr id="7" name="文本框 6">
                  <a:extLst>
                    <a:ext uri="{FF2B5EF4-FFF2-40B4-BE49-F238E27FC236}">
                      <a16:creationId xmlns:a16="http://schemas.microsoft.com/office/drawing/2014/main" id="{B03B93BC-2408-4C2B-AC2B-348CBB6187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95963" y="3187883"/>
                  <a:ext cx="1633589" cy="1323439"/>
                </a:xfrm>
                <a:prstGeom prst="rect">
                  <a:avLst/>
                </a:prstGeom>
                <a:blipFill>
                  <a:blip r:embed="rId4"/>
                  <a:stretch>
                    <a:fillRect b="-322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矩形 7">
                  <a:extLst>
                    <a:ext uri="{FF2B5EF4-FFF2-40B4-BE49-F238E27FC236}">
                      <a16:creationId xmlns:a16="http://schemas.microsoft.com/office/drawing/2014/main" id="{EB3246ED-D7C8-4850-8677-4890940AE43A}"/>
                    </a:ext>
                  </a:extLst>
                </p:cNvPr>
                <p:cNvSpPr/>
                <p:nvPr/>
              </p:nvSpPr>
              <p:spPr>
                <a:xfrm>
                  <a:off x="1323523" y="1410005"/>
                  <a:ext cx="413600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285750" indent="-285750">
                    <a:buFont typeface="Wingdings" charset="2"/>
                    <a:buChar char="Ø"/>
                  </a:pPr>
                  <a:r>
                    <a:rPr lang="en-US" altLang="zh-CN" sz="2400" b="1" dirty="0">
                      <a:solidFill>
                        <a:srgbClr val="C00000"/>
                      </a:solidFill>
                      <a:latin typeface="等线" panose="02010600030101010101" pitchFamily="2" charset="-122"/>
                      <a:ea typeface="等线" panose="02010600030101010101" pitchFamily="2" charset="-122"/>
                    </a:rPr>
                    <a:t>Total time resolution</a:t>
                  </a:r>
                  <a:r>
                    <a:rPr lang="zh-CN" altLang="en-US" sz="2400" b="1" dirty="0">
                      <a:solidFill>
                        <a:srgbClr val="C00000"/>
                      </a:solidFill>
                      <a:latin typeface="等线" panose="02010600030101010101" pitchFamily="2" charset="-122"/>
                      <a:ea typeface="等线" panose="02010600030101010101" pitchFamily="2" charset="-122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zh-CN" altLang="en-US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400" b="1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𝝈</m:t>
                          </m:r>
                        </m:e>
                        <m:sub>
                          <m: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𝒕𝒐𝒕</m:t>
                          </m:r>
                        </m:sub>
                      </m:sSub>
                      <m:r>
                        <a:rPr lang="zh-CN" altLang="en-US" sz="2400" b="1" i="1">
                          <a:solidFill>
                            <a:srgbClr val="C00000"/>
                          </a:solidFill>
                          <a:latin typeface="Cambria Math" charset="0"/>
                        </a:rPr>
                        <m:t> </m:t>
                      </m:r>
                    </m:oMath>
                  </a14:m>
                  <a:r>
                    <a:rPr lang="en-US" altLang="zh-CN" sz="2400" b="1" dirty="0">
                      <a:solidFill>
                        <a:srgbClr val="C00000"/>
                      </a:solidFill>
                      <a:latin typeface="等线" panose="02010600030101010101" pitchFamily="2" charset="-122"/>
                      <a:ea typeface="等线" panose="02010600030101010101" pitchFamily="2" charset="-122"/>
                    </a:rPr>
                    <a:t>:</a:t>
                  </a:r>
                </a:p>
              </p:txBody>
            </p:sp>
          </mc:Choice>
          <mc:Fallback xmlns="">
            <p:sp>
              <p:nvSpPr>
                <p:cNvPr id="8" name="矩形 7">
                  <a:extLst>
                    <a:ext uri="{FF2B5EF4-FFF2-40B4-BE49-F238E27FC236}">
                      <a16:creationId xmlns:a16="http://schemas.microsoft.com/office/drawing/2014/main" id="{EB3246ED-D7C8-4850-8677-4890940AE43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23523" y="1410005"/>
                  <a:ext cx="4136004" cy="461665"/>
                </a:xfrm>
                <a:prstGeom prst="rect">
                  <a:avLst/>
                </a:prstGeom>
                <a:blipFill>
                  <a:blip r:embed="rId5"/>
                  <a:stretch>
                    <a:fillRect l="-2065" t="-9211" r="-1327" b="-3026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" name="右箭头 8">
            <a:extLst>
              <a:ext uri="{FF2B5EF4-FFF2-40B4-BE49-F238E27FC236}">
                <a16:creationId xmlns:a16="http://schemas.microsoft.com/office/drawing/2014/main" id="{2F325A41-E97B-4E65-8DF1-0BF311AB2439}"/>
              </a:ext>
            </a:extLst>
          </p:cNvPr>
          <p:cNvSpPr/>
          <p:nvPr/>
        </p:nvSpPr>
        <p:spPr>
          <a:xfrm>
            <a:off x="480243" y="5935921"/>
            <a:ext cx="472440" cy="412391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BE6AF06-E62F-4624-BBB3-A34D4B1DDE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276" y="3658239"/>
            <a:ext cx="4059848" cy="292532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82C59A8-8D03-4D5F-8A2A-BBDEF36C05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019122"/>
            <a:ext cx="3600000" cy="25939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9DA8C1F-F550-41D5-B50B-D8FB42D6DC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000" y="1019121"/>
            <a:ext cx="3600000" cy="25939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530AEABC-2CF3-492B-8763-C5F46114505B}"/>
                  </a:ext>
                </a:extLst>
              </p:cNvPr>
              <p:cNvSpPr txBox="1"/>
              <p:nvPr/>
            </p:nvSpPr>
            <p:spPr>
              <a:xfrm>
                <a:off x="956270" y="5107314"/>
                <a:ext cx="2315186" cy="6280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000" i="1" smtClean="0">
                          <a:latin typeface="Cambria Math" panose="02040503050406030204" pitchFamily="18" charset="0"/>
                        </a:rPr>
                        <m:t>∆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𝐿𝑐</m:t>
                          </m:r>
                        </m:num>
                        <m:den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zh-CN" altLang="en-US" sz="2000" dirty="0"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530AEABC-2CF3-492B-8763-C5F4611450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270" y="5107314"/>
                <a:ext cx="2315186" cy="62805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F47AB3DC-60EE-4434-9D47-7A0B37CE2445}"/>
                  </a:ext>
                </a:extLst>
              </p:cNvPr>
              <p:cNvSpPr txBox="1"/>
              <p:nvPr/>
            </p:nvSpPr>
            <p:spPr>
              <a:xfrm>
                <a:off x="1147028" y="5867159"/>
                <a:ext cx="2802434" cy="5493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dirty="0">
                    <a:latin typeface="等线" panose="02010600030101010101" pitchFamily="2" charset="-122"/>
                    <a:ea typeface="等线" panose="02010600030101010101" pitchFamily="2" charset="-122"/>
                  </a:rPr>
                  <a:t>Separation power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en-US" altLang="zh-CN" sz="20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num>
                      <m:den>
                        <m:r>
                          <a:rPr lang="zh-CN" altLang="en-US" sz="2000" i="1" smtClean="0">
                            <a:latin typeface="Cambria Math" panose="02040503050406030204" pitchFamily="18" charset="0"/>
                          </a:rPr>
                          <m:t>𝜎</m:t>
                        </m:r>
                      </m:den>
                    </m:f>
                  </m:oMath>
                </a14:m>
                <a:endParaRPr lang="zh-CN" altLang="en-US" sz="2000" dirty="0"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F47AB3DC-60EE-4434-9D47-7A0B37CE24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028" y="5867159"/>
                <a:ext cx="2802434" cy="549318"/>
              </a:xfrm>
              <a:prstGeom prst="rect">
                <a:avLst/>
              </a:prstGeom>
              <a:blipFill>
                <a:blip r:embed="rId10"/>
                <a:stretch>
                  <a:fillRect l="-2174" b="-659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89254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6FE28E-3F97-4331-9F20-C53300A9D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dirty="0"/>
              <a:t>Expected PID with Different DTOF Time Resolution </a:t>
            </a:r>
            <a:endParaRPr lang="zh-CN" altLang="en-US" sz="40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3E29CCD-4BE4-46AA-9641-C06D1EE2AF39}"/>
              </a:ext>
            </a:extLst>
          </p:cNvPr>
          <p:cNvSpPr txBox="1"/>
          <p:nvPr/>
        </p:nvSpPr>
        <p:spPr>
          <a:xfrm>
            <a:off x="459422" y="1236217"/>
            <a:ext cx="4348884" cy="4651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kumimoji="1"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The direction of track can affect both the number of photons and time resolution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kumimoji="1"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The momentum of track only affects time resolution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kumimoji="1" lang="en-US" altLang="zh-CN" sz="2000" b="1" dirty="0">
                <a:solidFill>
                  <a:srgbClr val="C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Total</a:t>
            </a:r>
            <a:r>
              <a:rPr kumimoji="1" lang="zh-CN" altLang="en-US" sz="2000" b="1" dirty="0">
                <a:solidFill>
                  <a:srgbClr val="C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kumimoji="1" lang="en-US" altLang="zh-CN" sz="2000" b="1" dirty="0">
                <a:solidFill>
                  <a:srgbClr val="C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time</a:t>
            </a:r>
            <a:r>
              <a:rPr kumimoji="1" lang="zh-CN" altLang="en-US" sz="2000" b="1" dirty="0">
                <a:solidFill>
                  <a:srgbClr val="C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kumimoji="1" lang="en-US" altLang="zh-CN" sz="2000" b="1" dirty="0">
                <a:solidFill>
                  <a:srgbClr val="C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resolution</a:t>
            </a:r>
            <a:r>
              <a:rPr kumimoji="1" lang="zh-CN" altLang="en-US" sz="2000" b="1" dirty="0">
                <a:solidFill>
                  <a:srgbClr val="C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kumimoji="1"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always</a:t>
            </a:r>
            <a:r>
              <a:rPr kumimoji="1"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kumimoji="1"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below</a:t>
            </a:r>
            <a:r>
              <a:rPr kumimoji="1"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kumimoji="1" lang="en-US" altLang="zh-CN" sz="2000" b="1" dirty="0">
                <a:solidFill>
                  <a:srgbClr val="C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50</a:t>
            </a:r>
            <a:r>
              <a:rPr kumimoji="1" lang="zh-CN" altLang="en-US" sz="2000" b="1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kumimoji="1"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ps.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altLang="zh-CN" sz="2000" b="1" dirty="0">
                <a:solidFill>
                  <a:srgbClr val="C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K/pi separation</a:t>
            </a:r>
            <a:r>
              <a:rPr lang="zh-CN" altLang="en-US" sz="2000" b="1" dirty="0">
                <a:solidFill>
                  <a:srgbClr val="C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better than</a:t>
            </a: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3</a:t>
            </a:r>
            <a:r>
              <a:rPr lang="zh-CN" altLang="en-US" sz="2000" b="1" dirty="0">
                <a:solidFill>
                  <a:srgbClr val="C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sigma</a:t>
            </a: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.</a:t>
            </a:r>
            <a:endParaRPr kumimoji="1" lang="en-US" altLang="zh-CN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endParaRPr kumimoji="1" lang="en-US" altLang="zh-CN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783BE6E-E1A9-43BF-9116-4E2FD35EBF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256" y="1102653"/>
            <a:ext cx="6456135" cy="465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8270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61632"/>
          </a:xfrm>
        </p:spPr>
        <p:txBody>
          <a:bodyPr/>
          <a:lstStyle/>
          <a:p>
            <a:r>
              <a:rPr lang="en-US" altLang="zh-CN" dirty="0"/>
              <a:t>Reconstruction Algorithm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545258" y="1371856"/>
                <a:ext cx="10061331" cy="4546565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𝑐𝑜𝑠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bar>
                          <m:barPr>
                            <m:pos m:val="top"/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sSub>
                              <m:sSubPr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24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e>
                        </m:ba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zh-CN" altLang="en-US" sz="24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den>
                    </m:f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⃗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acc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acc>
                          <m:accPr>
                            <m:chr m:val="⃗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</m:e>
                        </m:acc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acc>
                          </m:e>
                        </m:d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</m:e>
                            </m:acc>
                          </m:e>
                        </m:d>
                      </m:den>
                    </m:f>
                  </m:oMath>
                </a14:m>
                <a:endParaRPr lang="en-US" altLang="zh-CN" sz="2400" b="0" i="1" dirty="0"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2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acc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zh-CN" altLang="en-US" i="1">
                        <a:latin typeface="Cambria Math" panose="02040503050406030204" pitchFamily="18" charset="0"/>
                      </a:rPr>
                      <m:t>，</m:t>
                    </m:r>
                    <m:d>
                      <m:dPr>
                        <m:begChr m:val="|"/>
                        <m:endChr m:val="|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acc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altLang="zh-CN" b="0" i="1" dirty="0"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2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e>
                    </m:acc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,∆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endParaRPr lang="en-US" altLang="zh-CN" b="0" i="1" dirty="0"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𝑝𝑖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𝑐h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12</m:t>
                            </m:r>
                          </m:e>
                        </m:rad>
                      </m:den>
                    </m:f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𝑝𝑖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𝑐h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12</m:t>
                            </m:r>
                          </m:e>
                        </m:rad>
                      </m:den>
                    </m:f>
                  </m:oMath>
                </a14:m>
                <a:endParaRPr lang="en-US" altLang="zh-CN" sz="2400" b="0" i="1" dirty="0"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𝐿𝑂𝑃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ad>
                      <m:radPr>
                        <m:degHide m:val="on"/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lang="en-US" altLang="zh-CN" sz="2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p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rad>
                  </m:oMath>
                </a14:m>
                <a:endParaRPr lang="en-US" altLang="zh-CN" sz="2400" i="1" dirty="0"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en-US" altLang="zh-CN" sz="2400" b="0" i="1" dirty="0" smtClean="0">
                        <a:latin typeface="Cambria Math" panose="02040503050406030204" pitchFamily="18" charset="0"/>
                      </a:rPr>
                      <m:t>𝑇𝑂𝐹</m:t>
                    </m:r>
                    <m:r>
                      <a:rPr lang="en-US" altLang="zh-CN" sz="24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400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zh-CN" sz="2400" b="0" i="1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sz="2400" i="1" dirty="0" smtClean="0">
                        <a:latin typeface="Cambria Math" panose="02040503050406030204" pitchFamily="18" charset="0"/>
                      </a:rPr>
                      <m:t>𝑇𝑂𝑃</m:t>
                    </m:r>
                    <m:r>
                      <a:rPr lang="en-US" altLang="zh-CN" sz="2400" b="0" i="1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sz="2400" b="0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zh-CN" sz="2400" b="0" i="1" dirty="0" smtClean="0">
                        <a:latin typeface="Cambria Math" panose="02040503050406030204" pitchFamily="18" charset="0"/>
                      </a:rPr>
                      <m:t>0=</m:t>
                    </m:r>
                    <m:r>
                      <a:rPr lang="en-US" altLang="zh-CN" sz="2400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zh-CN" sz="2400" b="0" i="1" dirty="0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  <m:t>𝐿𝑂𝑃</m:t>
                        </m:r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bar>
                          <m:barPr>
                            <m:pos m:val="top"/>
                            <m:ctrlPr>
                              <a:rPr lang="en-US" altLang="zh-CN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sSub>
                              <m:sSubPr>
                                <m:ctrlPr>
                                  <a:rPr lang="en-US" altLang="zh-CN" sz="2400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i="1" dirty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altLang="zh-CN" sz="2400" i="1" dirty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sub>
                            </m:sSub>
                          </m:e>
                        </m:bar>
                      </m:num>
                      <m:den>
                        <m:r>
                          <a:rPr lang="en-US" altLang="zh-CN" sz="240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US" altLang="zh-CN" sz="2400" b="0" i="1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sz="2400" b="0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zh-CN" sz="2400" b="0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altLang="zh-CN" sz="2400" i="1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5258" y="1371856"/>
                <a:ext cx="10061331" cy="4546565"/>
              </a:xfrm>
              <a:blipFill>
                <a:blip r:embed="rId3"/>
                <a:stretch>
                  <a:fillRect b="-28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组合 12"/>
          <p:cNvGrpSpPr/>
          <p:nvPr/>
        </p:nvGrpSpPr>
        <p:grpSpPr>
          <a:xfrm>
            <a:off x="6189138" y="1737853"/>
            <a:ext cx="5600456" cy="3995209"/>
            <a:chOff x="6090861" y="1559070"/>
            <a:chExt cx="5600456" cy="3995209"/>
          </a:xfrm>
        </p:grpSpPr>
        <p:grpSp>
          <p:nvGrpSpPr>
            <p:cNvPr id="7" name="组合 6"/>
            <p:cNvGrpSpPr/>
            <p:nvPr/>
          </p:nvGrpSpPr>
          <p:grpSpPr>
            <a:xfrm>
              <a:off x="6090861" y="4247878"/>
              <a:ext cx="1314488" cy="1286834"/>
              <a:chOff x="7929609" y="4986549"/>
              <a:chExt cx="1314488" cy="1286834"/>
            </a:xfrm>
          </p:grpSpPr>
          <p:grpSp>
            <p:nvGrpSpPr>
              <p:cNvPr id="78" name="组合 77"/>
              <p:cNvGrpSpPr/>
              <p:nvPr/>
            </p:nvGrpSpPr>
            <p:grpSpPr>
              <a:xfrm>
                <a:off x="7929609" y="4986549"/>
                <a:ext cx="376612" cy="1152171"/>
                <a:chOff x="11721242" y="3645007"/>
                <a:chExt cx="376612" cy="1152171"/>
              </a:xfrm>
            </p:grpSpPr>
            <p:sp>
              <p:nvSpPr>
                <p:cNvPr id="82" name="左箭头 81"/>
                <p:cNvSpPr/>
                <p:nvPr/>
              </p:nvSpPr>
              <p:spPr>
                <a:xfrm rot="16200000" flipH="1" flipV="1">
                  <a:off x="11487353" y="4315445"/>
                  <a:ext cx="856879" cy="106587"/>
                </a:xfrm>
                <a:prstGeom prst="leftArrow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00B0F0"/>
                    </a:solidFill>
                    <a:latin typeface="等线" panose="02010600030101010101" pitchFamily="2" charset="-122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83" name="文本框 82"/>
                <p:cNvSpPr txBox="1"/>
                <p:nvPr/>
              </p:nvSpPr>
              <p:spPr>
                <a:xfrm>
                  <a:off x="11721242" y="3645007"/>
                  <a:ext cx="3766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b="1" dirty="0">
                      <a:solidFill>
                        <a:srgbClr val="00B0F0"/>
                      </a:solidFill>
                      <a:latin typeface="等线" panose="02010600030101010101" pitchFamily="2" charset="-122"/>
                      <a:ea typeface="等线" panose="02010600030101010101" pitchFamily="2" charset="-122"/>
                    </a:rPr>
                    <a:t>Y</a:t>
                  </a:r>
                  <a:endParaRPr lang="zh-CN" altLang="en-US" b="1" dirty="0">
                    <a:solidFill>
                      <a:srgbClr val="00B0F0"/>
                    </a:solidFill>
                    <a:latin typeface="等线" panose="02010600030101010101" pitchFamily="2" charset="-122"/>
                    <a:ea typeface="等线" panose="02010600030101010101" pitchFamily="2" charset="-122"/>
                  </a:endParaRPr>
                </a:p>
              </p:txBody>
            </p:sp>
          </p:grpSp>
          <p:grpSp>
            <p:nvGrpSpPr>
              <p:cNvPr id="79" name="组合 78"/>
              <p:cNvGrpSpPr/>
              <p:nvPr/>
            </p:nvGrpSpPr>
            <p:grpSpPr>
              <a:xfrm>
                <a:off x="8117915" y="5904051"/>
                <a:ext cx="1126182" cy="369332"/>
                <a:chOff x="8713299" y="4708782"/>
                <a:chExt cx="1126182" cy="369332"/>
              </a:xfrm>
            </p:grpSpPr>
            <p:sp>
              <p:nvSpPr>
                <p:cNvPr id="80" name="左箭头 79"/>
                <p:cNvSpPr/>
                <p:nvPr/>
              </p:nvSpPr>
              <p:spPr>
                <a:xfrm flipH="1" flipV="1">
                  <a:off x="8713299" y="4854378"/>
                  <a:ext cx="856879" cy="106587"/>
                </a:xfrm>
                <a:prstGeom prst="leftArrow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等线" panose="02010600030101010101" pitchFamily="2" charset="-122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81" name="文本框 80"/>
                <p:cNvSpPr txBox="1"/>
                <p:nvPr/>
              </p:nvSpPr>
              <p:spPr>
                <a:xfrm>
                  <a:off x="9462869" y="4708782"/>
                  <a:ext cx="3766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b="1" dirty="0">
                      <a:solidFill>
                        <a:srgbClr val="7030A0"/>
                      </a:solidFill>
                      <a:latin typeface="等线" panose="02010600030101010101" pitchFamily="2" charset="-122"/>
                      <a:ea typeface="等线" panose="02010600030101010101" pitchFamily="2" charset="-122"/>
                    </a:rPr>
                    <a:t>Z</a:t>
                  </a:r>
                  <a:endParaRPr lang="zh-CN" altLang="en-US" b="1" dirty="0">
                    <a:solidFill>
                      <a:srgbClr val="7030A0"/>
                    </a:solidFill>
                    <a:latin typeface="等线" panose="02010600030101010101" pitchFamily="2" charset="-122"/>
                    <a:ea typeface="等线" panose="02010600030101010101" pitchFamily="2" charset="-122"/>
                  </a:endParaRPr>
                </a:p>
              </p:txBody>
            </p:sp>
          </p:grpSp>
        </p:grpSp>
        <p:grpSp>
          <p:nvGrpSpPr>
            <p:cNvPr id="12" name="组合 11"/>
            <p:cNvGrpSpPr/>
            <p:nvPr/>
          </p:nvGrpSpPr>
          <p:grpSpPr>
            <a:xfrm>
              <a:off x="8320102" y="1585534"/>
              <a:ext cx="3371215" cy="3370834"/>
              <a:chOff x="7622603" y="1650172"/>
              <a:chExt cx="3371215" cy="3370834"/>
            </a:xfrm>
          </p:grpSpPr>
          <p:sp>
            <p:nvSpPr>
              <p:cNvPr id="96" name="object 11"/>
              <p:cNvSpPr/>
              <p:nvPr/>
            </p:nvSpPr>
            <p:spPr>
              <a:xfrm>
                <a:off x="7622603" y="1650172"/>
                <a:ext cx="3371215" cy="3370579"/>
              </a:xfrm>
              <a:custGeom>
                <a:avLst/>
                <a:gdLst/>
                <a:ahLst/>
                <a:cxnLst/>
                <a:rect l="l" t="t" r="r" b="b"/>
                <a:pathLst>
                  <a:path w="3371215" h="3370579">
                    <a:moveTo>
                      <a:pt x="1685162" y="451484"/>
                    </a:moveTo>
                    <a:lnTo>
                      <a:pt x="0" y="0"/>
                    </a:lnTo>
                    <a:lnTo>
                      <a:pt x="0" y="1202435"/>
                    </a:lnTo>
                    <a:lnTo>
                      <a:pt x="1083944" y="1492757"/>
                    </a:lnTo>
                    <a:lnTo>
                      <a:pt x="1877567" y="2286380"/>
                    </a:lnTo>
                    <a:lnTo>
                      <a:pt x="2167889" y="3370325"/>
                    </a:lnTo>
                    <a:lnTo>
                      <a:pt x="3370706" y="3370325"/>
                    </a:lnTo>
                    <a:lnTo>
                      <a:pt x="2919221" y="1685162"/>
                    </a:lnTo>
                    <a:lnTo>
                      <a:pt x="1685162" y="451484"/>
                    </a:lnTo>
                  </a:path>
                </a:pathLst>
              </a:custGeom>
              <a:ln w="9143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97" name="object 12"/>
              <p:cNvSpPr/>
              <p:nvPr/>
            </p:nvSpPr>
            <p:spPr>
              <a:xfrm>
                <a:off x="8235632" y="3274375"/>
                <a:ext cx="1183005" cy="1088390"/>
              </a:xfrm>
              <a:custGeom>
                <a:avLst/>
                <a:gdLst/>
                <a:ahLst/>
                <a:cxnLst/>
                <a:rect l="l" t="t" r="r" b="b"/>
                <a:pathLst>
                  <a:path w="1183004" h="1088389">
                    <a:moveTo>
                      <a:pt x="0" y="1088135"/>
                    </a:moveTo>
                    <a:lnTo>
                      <a:pt x="1146809" y="33527"/>
                    </a:lnTo>
                    <a:lnTo>
                      <a:pt x="1183004" y="0"/>
                    </a:lnTo>
                  </a:path>
                </a:pathLst>
              </a:custGeom>
              <a:ln w="9143">
                <a:solidFill>
                  <a:srgbClr val="FF00F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98" name="object 13"/>
              <p:cNvSpPr/>
              <p:nvPr/>
            </p:nvSpPr>
            <p:spPr>
              <a:xfrm>
                <a:off x="9465499" y="3202366"/>
                <a:ext cx="31750" cy="29209"/>
              </a:xfrm>
              <a:custGeom>
                <a:avLst/>
                <a:gdLst/>
                <a:ahLst/>
                <a:cxnLst/>
                <a:rect l="l" t="t" r="r" b="b"/>
                <a:pathLst>
                  <a:path w="31750" h="29210">
                    <a:moveTo>
                      <a:pt x="0" y="28955"/>
                    </a:moveTo>
                    <a:lnTo>
                      <a:pt x="31241" y="0"/>
                    </a:lnTo>
                  </a:path>
                </a:pathLst>
              </a:custGeom>
              <a:ln w="9143">
                <a:solidFill>
                  <a:srgbClr val="FF00F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99" name="object 14"/>
              <p:cNvSpPr/>
              <p:nvPr/>
            </p:nvSpPr>
            <p:spPr>
              <a:xfrm>
                <a:off x="9543985" y="3130357"/>
                <a:ext cx="31750" cy="29209"/>
              </a:xfrm>
              <a:custGeom>
                <a:avLst/>
                <a:gdLst/>
                <a:ahLst/>
                <a:cxnLst/>
                <a:rect l="l" t="t" r="r" b="b"/>
                <a:pathLst>
                  <a:path w="31750" h="29210">
                    <a:moveTo>
                      <a:pt x="0" y="28955"/>
                    </a:moveTo>
                    <a:lnTo>
                      <a:pt x="31241" y="0"/>
                    </a:lnTo>
                  </a:path>
                </a:pathLst>
              </a:custGeom>
              <a:ln w="9143">
                <a:solidFill>
                  <a:srgbClr val="FF00F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00" name="object 15"/>
              <p:cNvSpPr/>
              <p:nvPr/>
            </p:nvSpPr>
            <p:spPr>
              <a:xfrm>
                <a:off x="9622091" y="3058347"/>
                <a:ext cx="31750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31750" h="28575">
                    <a:moveTo>
                      <a:pt x="0" y="28574"/>
                    </a:moveTo>
                    <a:lnTo>
                      <a:pt x="31622" y="0"/>
                    </a:lnTo>
                  </a:path>
                </a:pathLst>
              </a:custGeom>
              <a:ln w="9143">
                <a:solidFill>
                  <a:srgbClr val="FF00F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01" name="object 16"/>
              <p:cNvSpPr/>
              <p:nvPr/>
            </p:nvSpPr>
            <p:spPr>
              <a:xfrm>
                <a:off x="9700576" y="2986339"/>
                <a:ext cx="31750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31750" h="28575">
                    <a:moveTo>
                      <a:pt x="0" y="28574"/>
                    </a:moveTo>
                    <a:lnTo>
                      <a:pt x="31241" y="0"/>
                    </a:lnTo>
                  </a:path>
                </a:pathLst>
              </a:custGeom>
              <a:ln w="9143">
                <a:solidFill>
                  <a:srgbClr val="FF00F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02" name="object 17"/>
              <p:cNvSpPr/>
              <p:nvPr/>
            </p:nvSpPr>
            <p:spPr>
              <a:xfrm>
                <a:off x="9779063" y="2914329"/>
                <a:ext cx="31750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31750" h="28575">
                    <a:moveTo>
                      <a:pt x="0" y="28574"/>
                    </a:moveTo>
                    <a:lnTo>
                      <a:pt x="31241" y="0"/>
                    </a:lnTo>
                  </a:path>
                </a:pathLst>
              </a:custGeom>
              <a:ln w="9143">
                <a:solidFill>
                  <a:srgbClr val="FF00F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03" name="object 18"/>
              <p:cNvSpPr/>
              <p:nvPr/>
            </p:nvSpPr>
            <p:spPr>
              <a:xfrm>
                <a:off x="9857167" y="2841940"/>
                <a:ext cx="31750" cy="29209"/>
              </a:xfrm>
              <a:custGeom>
                <a:avLst/>
                <a:gdLst/>
                <a:ahLst/>
                <a:cxnLst/>
                <a:rect l="l" t="t" r="r" b="b"/>
                <a:pathLst>
                  <a:path w="31750" h="29210">
                    <a:moveTo>
                      <a:pt x="0" y="28955"/>
                    </a:moveTo>
                    <a:lnTo>
                      <a:pt x="31622" y="0"/>
                    </a:lnTo>
                  </a:path>
                </a:pathLst>
              </a:custGeom>
              <a:ln w="9143">
                <a:solidFill>
                  <a:srgbClr val="FF00F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04" name="object 19"/>
              <p:cNvSpPr/>
              <p:nvPr/>
            </p:nvSpPr>
            <p:spPr>
              <a:xfrm>
                <a:off x="9935653" y="2416744"/>
                <a:ext cx="415290" cy="382270"/>
              </a:xfrm>
              <a:custGeom>
                <a:avLst/>
                <a:gdLst/>
                <a:ahLst/>
                <a:cxnLst/>
                <a:rect l="l" t="t" r="r" b="b"/>
                <a:pathLst>
                  <a:path w="415290" h="382269">
                    <a:moveTo>
                      <a:pt x="0" y="382142"/>
                    </a:moveTo>
                    <a:lnTo>
                      <a:pt x="36194" y="348614"/>
                    </a:lnTo>
                    <a:lnTo>
                      <a:pt x="415289" y="0"/>
                    </a:lnTo>
                  </a:path>
                </a:pathLst>
              </a:custGeom>
              <a:ln w="9143">
                <a:solidFill>
                  <a:srgbClr val="FF00F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05" name="object 20"/>
              <p:cNvSpPr/>
              <p:nvPr/>
            </p:nvSpPr>
            <p:spPr>
              <a:xfrm>
                <a:off x="9029254" y="2026981"/>
                <a:ext cx="696595" cy="1281430"/>
              </a:xfrm>
              <a:custGeom>
                <a:avLst/>
                <a:gdLst/>
                <a:ahLst/>
                <a:cxnLst/>
                <a:rect l="l" t="t" r="r" b="b"/>
                <a:pathLst>
                  <a:path w="696595" h="1281429">
                    <a:moveTo>
                      <a:pt x="0" y="0"/>
                    </a:moveTo>
                    <a:lnTo>
                      <a:pt x="353186" y="1280921"/>
                    </a:lnTo>
                    <a:lnTo>
                      <a:pt x="696467" y="492251"/>
                    </a:lnTo>
                  </a:path>
                </a:pathLst>
              </a:custGeom>
              <a:ln w="9143">
                <a:solidFill>
                  <a:srgbClr val="00FF3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06" name="object 21"/>
              <p:cNvSpPr/>
              <p:nvPr/>
            </p:nvSpPr>
            <p:spPr>
              <a:xfrm>
                <a:off x="8125904" y="1785046"/>
                <a:ext cx="1256665" cy="1523365"/>
              </a:xfrm>
              <a:custGeom>
                <a:avLst/>
                <a:gdLst/>
                <a:ahLst/>
                <a:cxnLst/>
                <a:rect l="l" t="t" r="r" b="b"/>
                <a:pathLst>
                  <a:path w="1256664" h="1523364">
                    <a:moveTo>
                      <a:pt x="0" y="0"/>
                    </a:moveTo>
                    <a:lnTo>
                      <a:pt x="1256537" y="1522856"/>
                    </a:lnTo>
                    <a:lnTo>
                      <a:pt x="279653" y="74675"/>
                    </a:lnTo>
                  </a:path>
                </a:pathLst>
              </a:custGeom>
              <a:ln w="9143">
                <a:solidFill>
                  <a:srgbClr val="00FF3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07" name="object 22"/>
              <p:cNvSpPr/>
              <p:nvPr/>
            </p:nvSpPr>
            <p:spPr>
              <a:xfrm>
                <a:off x="9382442" y="2990529"/>
                <a:ext cx="1092200" cy="317500"/>
              </a:xfrm>
              <a:custGeom>
                <a:avLst/>
                <a:gdLst/>
                <a:ahLst/>
                <a:cxnLst/>
                <a:rect l="l" t="t" r="r" b="b"/>
                <a:pathLst>
                  <a:path w="1092200" h="317500">
                    <a:moveTo>
                      <a:pt x="1091945" y="312038"/>
                    </a:moveTo>
                    <a:lnTo>
                      <a:pt x="0" y="317372"/>
                    </a:lnTo>
                    <a:lnTo>
                      <a:pt x="814577" y="0"/>
                    </a:lnTo>
                  </a:path>
                </a:pathLst>
              </a:custGeom>
              <a:ln w="9143">
                <a:solidFill>
                  <a:srgbClr val="00FF3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08" name="object 23"/>
              <p:cNvSpPr/>
              <p:nvPr/>
            </p:nvSpPr>
            <p:spPr>
              <a:xfrm>
                <a:off x="9382442" y="3307903"/>
                <a:ext cx="1391285" cy="892175"/>
              </a:xfrm>
              <a:custGeom>
                <a:avLst/>
                <a:gdLst/>
                <a:ahLst/>
                <a:cxnLst/>
                <a:rect l="l" t="t" r="r" b="b"/>
                <a:pathLst>
                  <a:path w="1391284" h="892175">
                    <a:moveTo>
                      <a:pt x="1391030" y="891920"/>
                    </a:moveTo>
                    <a:lnTo>
                      <a:pt x="0" y="0"/>
                    </a:lnTo>
                    <a:lnTo>
                      <a:pt x="1298447" y="547115"/>
                    </a:lnTo>
                  </a:path>
                </a:pathLst>
              </a:custGeom>
              <a:ln w="9143">
                <a:solidFill>
                  <a:srgbClr val="00FF3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09" name="object 24"/>
              <p:cNvSpPr/>
              <p:nvPr/>
            </p:nvSpPr>
            <p:spPr>
              <a:xfrm>
                <a:off x="7622603" y="1724086"/>
                <a:ext cx="3238500" cy="3296920"/>
              </a:xfrm>
              <a:custGeom>
                <a:avLst/>
                <a:gdLst/>
                <a:ahLst/>
                <a:cxnLst/>
                <a:rect l="l" t="t" r="r" b="b"/>
                <a:pathLst>
                  <a:path w="3238500" h="3296920">
                    <a:moveTo>
                      <a:pt x="276224" y="0"/>
                    </a:moveTo>
                    <a:lnTo>
                      <a:pt x="0" y="214883"/>
                    </a:lnTo>
                    <a:lnTo>
                      <a:pt x="1759838" y="1583816"/>
                    </a:lnTo>
                    <a:lnTo>
                      <a:pt x="2908172" y="3296411"/>
                    </a:lnTo>
                    <a:lnTo>
                      <a:pt x="3238499" y="2803397"/>
                    </a:lnTo>
                  </a:path>
                </a:pathLst>
              </a:custGeom>
              <a:ln w="9143">
                <a:solidFill>
                  <a:srgbClr val="00FF3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10" name="object 25"/>
              <p:cNvSpPr/>
              <p:nvPr/>
            </p:nvSpPr>
            <p:spPr>
              <a:xfrm>
                <a:off x="9382442" y="2292157"/>
                <a:ext cx="1594485" cy="2728595"/>
              </a:xfrm>
              <a:custGeom>
                <a:avLst/>
                <a:gdLst/>
                <a:ahLst/>
                <a:cxnLst/>
                <a:rect l="l" t="t" r="r" b="b"/>
                <a:pathLst>
                  <a:path w="1594484" h="2728595">
                    <a:moveTo>
                      <a:pt x="116204" y="0"/>
                    </a:moveTo>
                    <a:lnTo>
                      <a:pt x="0" y="1015745"/>
                    </a:lnTo>
                    <a:lnTo>
                      <a:pt x="1538477" y="2728340"/>
                    </a:lnTo>
                    <a:lnTo>
                      <a:pt x="1594103" y="2666237"/>
                    </a:lnTo>
                  </a:path>
                </a:pathLst>
              </a:custGeom>
              <a:ln w="9143">
                <a:solidFill>
                  <a:srgbClr val="00FF3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11" name="object 26"/>
              <p:cNvSpPr/>
              <p:nvPr/>
            </p:nvSpPr>
            <p:spPr>
              <a:xfrm>
                <a:off x="7664132" y="1664269"/>
                <a:ext cx="12700" cy="45720"/>
              </a:xfrm>
              <a:custGeom>
                <a:avLst/>
                <a:gdLst/>
                <a:ahLst/>
                <a:cxnLst/>
                <a:rect l="l" t="t" r="r" b="b"/>
                <a:pathLst>
                  <a:path w="12700" h="45719">
                    <a:moveTo>
                      <a:pt x="12191" y="0"/>
                    </a:moveTo>
                    <a:lnTo>
                      <a:pt x="0" y="45719"/>
                    </a:lnTo>
                  </a:path>
                </a:pathLst>
              </a:custGeom>
              <a:ln w="9143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12" name="object 27"/>
              <p:cNvSpPr/>
              <p:nvPr/>
            </p:nvSpPr>
            <p:spPr>
              <a:xfrm>
                <a:off x="7664132" y="1664269"/>
                <a:ext cx="1590040" cy="468630"/>
              </a:xfrm>
              <a:custGeom>
                <a:avLst/>
                <a:gdLst/>
                <a:ahLst/>
                <a:cxnLst/>
                <a:rect l="l" t="t" r="r" b="b"/>
                <a:pathLst>
                  <a:path w="1590039" h="468630">
                    <a:moveTo>
                      <a:pt x="12191" y="0"/>
                    </a:moveTo>
                    <a:lnTo>
                      <a:pt x="1589912" y="422909"/>
                    </a:lnTo>
                    <a:lnTo>
                      <a:pt x="1577720" y="468629"/>
                    </a:lnTo>
                    <a:lnTo>
                      <a:pt x="0" y="45719"/>
                    </a:lnTo>
                  </a:path>
                </a:pathLst>
              </a:custGeom>
              <a:ln w="9143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13" name="object 28"/>
              <p:cNvSpPr/>
              <p:nvPr/>
            </p:nvSpPr>
            <p:spPr>
              <a:xfrm>
                <a:off x="9313861" y="2140900"/>
                <a:ext cx="33655" cy="33655"/>
              </a:xfrm>
              <a:custGeom>
                <a:avLst/>
                <a:gdLst/>
                <a:ahLst/>
                <a:cxnLst/>
                <a:rect l="l" t="t" r="r" b="b"/>
                <a:pathLst>
                  <a:path w="33654" h="33655">
                    <a:moveTo>
                      <a:pt x="33527" y="0"/>
                    </a:moveTo>
                    <a:lnTo>
                      <a:pt x="0" y="33527"/>
                    </a:lnTo>
                  </a:path>
                </a:pathLst>
              </a:custGeom>
              <a:ln w="9143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14" name="object 29"/>
              <p:cNvSpPr/>
              <p:nvPr/>
            </p:nvSpPr>
            <p:spPr>
              <a:xfrm>
                <a:off x="9313861" y="2140900"/>
                <a:ext cx="1188720" cy="1188720"/>
              </a:xfrm>
              <a:custGeom>
                <a:avLst/>
                <a:gdLst/>
                <a:ahLst/>
                <a:cxnLst/>
                <a:rect l="l" t="t" r="r" b="b"/>
                <a:pathLst>
                  <a:path w="1188720" h="1188720">
                    <a:moveTo>
                      <a:pt x="33527" y="0"/>
                    </a:moveTo>
                    <a:lnTo>
                      <a:pt x="1188338" y="1154810"/>
                    </a:lnTo>
                    <a:lnTo>
                      <a:pt x="1154810" y="1188338"/>
                    </a:lnTo>
                    <a:lnTo>
                      <a:pt x="0" y="33527"/>
                    </a:lnTo>
                  </a:path>
                </a:pathLst>
              </a:custGeom>
              <a:ln w="9143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15" name="object 30"/>
              <p:cNvSpPr/>
              <p:nvPr/>
            </p:nvSpPr>
            <p:spPr>
              <a:xfrm>
                <a:off x="10510583" y="3389056"/>
                <a:ext cx="4572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45720" h="12700">
                    <a:moveTo>
                      <a:pt x="45338" y="0"/>
                    </a:moveTo>
                    <a:lnTo>
                      <a:pt x="0" y="12191"/>
                    </a:lnTo>
                  </a:path>
                </a:pathLst>
              </a:custGeom>
              <a:ln w="9143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16" name="object 31"/>
              <p:cNvSpPr/>
              <p:nvPr/>
            </p:nvSpPr>
            <p:spPr>
              <a:xfrm>
                <a:off x="10510583" y="3389056"/>
                <a:ext cx="468630" cy="1590040"/>
              </a:xfrm>
              <a:custGeom>
                <a:avLst/>
                <a:gdLst/>
                <a:ahLst/>
                <a:cxnLst/>
                <a:rect l="l" t="t" r="r" b="b"/>
                <a:pathLst>
                  <a:path w="468629" h="1590039">
                    <a:moveTo>
                      <a:pt x="45338" y="0"/>
                    </a:moveTo>
                    <a:lnTo>
                      <a:pt x="468248" y="1577720"/>
                    </a:lnTo>
                    <a:lnTo>
                      <a:pt x="422528" y="1589912"/>
                    </a:lnTo>
                    <a:lnTo>
                      <a:pt x="0" y="12191"/>
                    </a:lnTo>
                  </a:path>
                </a:pathLst>
              </a:custGeom>
              <a:ln w="9143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6255980" y="1559070"/>
              <a:ext cx="984250" cy="3541100"/>
              <a:chOff x="6227381" y="1645600"/>
              <a:chExt cx="984250" cy="3541100"/>
            </a:xfrm>
          </p:grpSpPr>
          <p:sp>
            <p:nvSpPr>
              <p:cNvPr id="87" name="object 2"/>
              <p:cNvSpPr txBox="1"/>
              <p:nvPr/>
            </p:nvSpPr>
            <p:spPr>
              <a:xfrm>
                <a:off x="6607142" y="5024476"/>
                <a:ext cx="278765" cy="162224"/>
              </a:xfrm>
              <a:prstGeom prst="rect">
                <a:avLst/>
              </a:prstGeom>
            </p:spPr>
            <p:txBody>
              <a:bodyPr vert="horz" wrap="square" lIns="0" tIns="15875" rIns="0" bIns="0" rtlCol="0">
                <a:spAutoFit/>
              </a:bodyPr>
              <a:lstStyle/>
              <a:p>
                <a:pPr marL="12700" algn="ctr">
                  <a:lnSpc>
                    <a:spcPct val="100000"/>
                  </a:lnSpc>
                  <a:spcBef>
                    <a:spcPts val="125"/>
                  </a:spcBef>
                  <a:tabLst>
                    <a:tab pos="459105" algn="l"/>
                  </a:tabLst>
                </a:pPr>
                <a:r>
                  <a:rPr sz="950" spc="15" dirty="0">
                    <a:solidFill>
                      <a:srgbClr val="0000FF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Arial"/>
                  </a:rPr>
                  <a:t>T</a:t>
                </a:r>
                <a:endParaRPr sz="950" dirty="0">
                  <a:latin typeface="等线" panose="02010600030101010101" pitchFamily="2" charset="-122"/>
                  <a:ea typeface="等线" panose="02010600030101010101" pitchFamily="2" charset="-122"/>
                  <a:cs typeface="Times New Roman"/>
                </a:endParaRPr>
              </a:p>
            </p:txBody>
          </p:sp>
          <p:sp>
            <p:nvSpPr>
              <p:cNvPr id="88" name="object 3"/>
              <p:cNvSpPr/>
              <p:nvPr/>
            </p:nvSpPr>
            <p:spPr>
              <a:xfrm>
                <a:off x="6849554" y="4400229"/>
                <a:ext cx="1771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77164">
                    <a:moveTo>
                      <a:pt x="0" y="0"/>
                    </a:moveTo>
                    <a:lnTo>
                      <a:pt x="176783" y="0"/>
                    </a:lnTo>
                  </a:path>
                </a:pathLst>
              </a:custGeom>
              <a:ln w="9143">
                <a:solidFill>
                  <a:srgbClr val="0000F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89" name="object 4"/>
              <p:cNvSpPr/>
              <p:nvPr/>
            </p:nvSpPr>
            <p:spPr>
              <a:xfrm>
                <a:off x="7021766" y="2116135"/>
                <a:ext cx="0" cy="1051560"/>
              </a:xfrm>
              <a:custGeom>
                <a:avLst/>
                <a:gdLst/>
                <a:ahLst/>
                <a:cxnLst/>
                <a:rect l="l" t="t" r="r" b="b"/>
                <a:pathLst>
                  <a:path h="1051560">
                    <a:moveTo>
                      <a:pt x="0" y="0"/>
                    </a:moveTo>
                    <a:lnTo>
                      <a:pt x="0" y="1051178"/>
                    </a:lnTo>
                  </a:path>
                </a:pathLst>
              </a:custGeom>
              <a:ln w="9143">
                <a:solidFill>
                  <a:srgbClr val="0000F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90" name="object 5"/>
              <p:cNvSpPr/>
              <p:nvPr/>
            </p:nvSpPr>
            <p:spPr>
              <a:xfrm>
                <a:off x="7021766" y="3260278"/>
                <a:ext cx="0" cy="1051560"/>
              </a:xfrm>
              <a:custGeom>
                <a:avLst/>
                <a:gdLst/>
                <a:ahLst/>
                <a:cxnLst/>
                <a:rect l="l" t="t" r="r" b="b"/>
                <a:pathLst>
                  <a:path h="1051560">
                    <a:moveTo>
                      <a:pt x="0" y="1051178"/>
                    </a:moveTo>
                    <a:lnTo>
                      <a:pt x="0" y="0"/>
                    </a:lnTo>
                  </a:path>
                </a:pathLst>
              </a:custGeom>
              <a:ln w="9143">
                <a:solidFill>
                  <a:srgbClr val="0000F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91" name="object 6"/>
              <p:cNvSpPr/>
              <p:nvPr/>
            </p:nvSpPr>
            <p:spPr>
              <a:xfrm>
                <a:off x="7006907" y="2027362"/>
                <a:ext cx="2984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29845" h="88900">
                    <a:moveTo>
                      <a:pt x="0" y="88772"/>
                    </a:moveTo>
                    <a:lnTo>
                      <a:pt x="29717" y="88772"/>
                    </a:lnTo>
                    <a:lnTo>
                      <a:pt x="14858" y="0"/>
                    </a:lnTo>
                    <a:lnTo>
                      <a:pt x="0" y="88772"/>
                    </a:lnTo>
                    <a:close/>
                  </a:path>
                </a:pathLst>
              </a:custGeom>
              <a:solidFill>
                <a:srgbClr val="0000FF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92" name="object 7"/>
              <p:cNvSpPr/>
              <p:nvPr/>
            </p:nvSpPr>
            <p:spPr>
              <a:xfrm>
                <a:off x="7006907" y="2027362"/>
                <a:ext cx="2984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29845" h="88900">
                    <a:moveTo>
                      <a:pt x="0" y="88772"/>
                    </a:moveTo>
                    <a:lnTo>
                      <a:pt x="29717" y="88772"/>
                    </a:lnTo>
                    <a:lnTo>
                      <a:pt x="14858" y="0"/>
                    </a:lnTo>
                    <a:lnTo>
                      <a:pt x="0" y="88772"/>
                    </a:lnTo>
                    <a:close/>
                  </a:path>
                </a:pathLst>
              </a:custGeom>
              <a:ln w="3175">
                <a:solidFill>
                  <a:srgbClr val="0000F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93" name="object 8"/>
              <p:cNvSpPr/>
              <p:nvPr/>
            </p:nvSpPr>
            <p:spPr>
              <a:xfrm>
                <a:off x="7006907" y="4311457"/>
                <a:ext cx="2984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29845" h="88900">
                    <a:moveTo>
                      <a:pt x="0" y="0"/>
                    </a:moveTo>
                    <a:lnTo>
                      <a:pt x="14858" y="88772"/>
                    </a:lnTo>
                    <a:lnTo>
                      <a:pt x="2971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94" name="object 9"/>
              <p:cNvSpPr/>
              <p:nvPr/>
            </p:nvSpPr>
            <p:spPr>
              <a:xfrm>
                <a:off x="7006907" y="4311457"/>
                <a:ext cx="2984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29845" h="88900">
                    <a:moveTo>
                      <a:pt x="0" y="0"/>
                    </a:moveTo>
                    <a:lnTo>
                      <a:pt x="29717" y="0"/>
                    </a:lnTo>
                    <a:lnTo>
                      <a:pt x="14858" y="88772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F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95" name="object 10"/>
              <p:cNvSpPr txBox="1"/>
              <p:nvPr/>
            </p:nvSpPr>
            <p:spPr>
              <a:xfrm>
                <a:off x="6964489" y="3121749"/>
                <a:ext cx="114935" cy="162224"/>
              </a:xfrm>
              <a:prstGeom prst="rect">
                <a:avLst/>
              </a:prstGeom>
            </p:spPr>
            <p:txBody>
              <a:bodyPr vert="horz" wrap="square" lIns="0" tIns="1587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25"/>
                  </a:spcBef>
                </a:pPr>
                <a:r>
                  <a:rPr sz="950" spc="15" dirty="0">
                    <a:solidFill>
                      <a:srgbClr val="0000FF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Arial"/>
                  </a:rPr>
                  <a:t>H</a:t>
                </a:r>
                <a:endParaRPr sz="950">
                  <a:latin typeface="等线" panose="02010600030101010101" pitchFamily="2" charset="-122"/>
                  <a:ea typeface="等线" panose="02010600030101010101" pitchFamily="2" charset="-122"/>
                  <a:cs typeface="Arial"/>
                </a:endParaRPr>
              </a:p>
            </p:txBody>
          </p:sp>
          <p:sp>
            <p:nvSpPr>
              <p:cNvPr id="117" name="bk object 16"/>
              <p:cNvSpPr/>
              <p:nvPr/>
            </p:nvSpPr>
            <p:spPr>
              <a:xfrm>
                <a:off x="6647624" y="1645600"/>
                <a:ext cx="200025" cy="3375025"/>
              </a:xfrm>
              <a:custGeom>
                <a:avLst/>
                <a:gdLst/>
                <a:ahLst/>
                <a:cxnLst/>
                <a:rect l="l" t="t" r="r" b="b"/>
                <a:pathLst>
                  <a:path w="200025" h="3375025">
                    <a:moveTo>
                      <a:pt x="0" y="3374897"/>
                    </a:moveTo>
                    <a:lnTo>
                      <a:pt x="199643" y="3374897"/>
                    </a:lnTo>
                    <a:lnTo>
                      <a:pt x="199643" y="0"/>
                    </a:lnTo>
                    <a:lnTo>
                      <a:pt x="0" y="0"/>
                    </a:lnTo>
                    <a:lnTo>
                      <a:pt x="0" y="3374897"/>
                    </a:lnTo>
                  </a:path>
                </a:pathLst>
              </a:custGeom>
              <a:ln w="9143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18" name="bk object 17"/>
              <p:cNvSpPr/>
              <p:nvPr/>
            </p:nvSpPr>
            <p:spPr>
              <a:xfrm>
                <a:off x="6227381" y="4400229"/>
                <a:ext cx="9842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984250">
                    <a:moveTo>
                      <a:pt x="0" y="0"/>
                    </a:moveTo>
                    <a:lnTo>
                      <a:pt x="984122" y="0"/>
                    </a:lnTo>
                  </a:path>
                </a:pathLst>
              </a:custGeom>
              <a:ln w="9143">
                <a:solidFill>
                  <a:srgbClr val="FF00F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19" name="bk object 18"/>
              <p:cNvSpPr/>
              <p:nvPr/>
            </p:nvSpPr>
            <p:spPr>
              <a:xfrm>
                <a:off x="6647624" y="4061140"/>
                <a:ext cx="200025" cy="339090"/>
              </a:xfrm>
              <a:custGeom>
                <a:avLst/>
                <a:gdLst/>
                <a:ahLst/>
                <a:cxnLst/>
                <a:rect l="l" t="t" r="r" b="b"/>
                <a:pathLst>
                  <a:path w="200025" h="339089">
                    <a:moveTo>
                      <a:pt x="0" y="339089"/>
                    </a:moveTo>
                    <a:lnTo>
                      <a:pt x="199643" y="0"/>
                    </a:lnTo>
                  </a:path>
                </a:pathLst>
              </a:custGeom>
              <a:ln w="9143">
                <a:solidFill>
                  <a:srgbClr val="00FF3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20" name="bk object 19"/>
              <p:cNvSpPr/>
              <p:nvPr/>
            </p:nvSpPr>
            <p:spPr>
              <a:xfrm>
                <a:off x="6647624" y="4061140"/>
                <a:ext cx="200025" cy="339090"/>
              </a:xfrm>
              <a:custGeom>
                <a:avLst/>
                <a:gdLst/>
                <a:ahLst/>
                <a:cxnLst/>
                <a:rect l="l" t="t" r="r" b="b"/>
                <a:pathLst>
                  <a:path w="200025" h="339089">
                    <a:moveTo>
                      <a:pt x="199643" y="339089"/>
                    </a:moveTo>
                    <a:lnTo>
                      <a:pt x="0" y="0"/>
                    </a:lnTo>
                  </a:path>
                </a:pathLst>
              </a:custGeom>
              <a:ln w="9143">
                <a:solidFill>
                  <a:srgbClr val="00FF3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21" name="bk object 20"/>
              <p:cNvSpPr/>
              <p:nvPr/>
            </p:nvSpPr>
            <p:spPr>
              <a:xfrm>
                <a:off x="6647624" y="3722431"/>
                <a:ext cx="200025" cy="339090"/>
              </a:xfrm>
              <a:custGeom>
                <a:avLst/>
                <a:gdLst/>
                <a:ahLst/>
                <a:cxnLst/>
                <a:rect l="l" t="t" r="r" b="b"/>
                <a:pathLst>
                  <a:path w="200025" h="339089">
                    <a:moveTo>
                      <a:pt x="0" y="0"/>
                    </a:moveTo>
                    <a:lnTo>
                      <a:pt x="199643" y="338708"/>
                    </a:lnTo>
                  </a:path>
                </a:pathLst>
              </a:custGeom>
              <a:ln w="9143">
                <a:solidFill>
                  <a:srgbClr val="00FF3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22" name="bk object 21"/>
              <p:cNvSpPr/>
              <p:nvPr/>
            </p:nvSpPr>
            <p:spPr>
              <a:xfrm>
                <a:off x="6647624" y="3722431"/>
                <a:ext cx="200025" cy="339090"/>
              </a:xfrm>
              <a:custGeom>
                <a:avLst/>
                <a:gdLst/>
                <a:ahLst/>
                <a:cxnLst/>
                <a:rect l="l" t="t" r="r" b="b"/>
                <a:pathLst>
                  <a:path w="200025" h="339089">
                    <a:moveTo>
                      <a:pt x="199643" y="0"/>
                    </a:moveTo>
                    <a:lnTo>
                      <a:pt x="0" y="338708"/>
                    </a:lnTo>
                  </a:path>
                </a:pathLst>
              </a:custGeom>
              <a:ln w="9143">
                <a:solidFill>
                  <a:srgbClr val="00FF3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23" name="bk object 22"/>
              <p:cNvSpPr/>
              <p:nvPr/>
            </p:nvSpPr>
            <p:spPr>
              <a:xfrm>
                <a:off x="6647624" y="3044251"/>
                <a:ext cx="200025" cy="339090"/>
              </a:xfrm>
              <a:custGeom>
                <a:avLst/>
                <a:gdLst/>
                <a:ahLst/>
                <a:cxnLst/>
                <a:rect l="l" t="t" r="r" b="b"/>
                <a:pathLst>
                  <a:path w="200025" h="339089">
                    <a:moveTo>
                      <a:pt x="0" y="0"/>
                    </a:moveTo>
                    <a:lnTo>
                      <a:pt x="199643" y="339089"/>
                    </a:lnTo>
                  </a:path>
                </a:pathLst>
              </a:custGeom>
              <a:ln w="9143">
                <a:solidFill>
                  <a:srgbClr val="00FF3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24" name="bk object 23"/>
              <p:cNvSpPr/>
              <p:nvPr/>
            </p:nvSpPr>
            <p:spPr>
              <a:xfrm>
                <a:off x="6647624" y="3044251"/>
                <a:ext cx="200025" cy="339090"/>
              </a:xfrm>
              <a:custGeom>
                <a:avLst/>
                <a:gdLst/>
                <a:ahLst/>
                <a:cxnLst/>
                <a:rect l="l" t="t" r="r" b="b"/>
                <a:pathLst>
                  <a:path w="200025" h="339089">
                    <a:moveTo>
                      <a:pt x="199643" y="0"/>
                    </a:moveTo>
                    <a:lnTo>
                      <a:pt x="0" y="339089"/>
                    </a:lnTo>
                  </a:path>
                </a:pathLst>
              </a:custGeom>
              <a:ln w="9143">
                <a:solidFill>
                  <a:srgbClr val="00FF3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25" name="bk object 24"/>
              <p:cNvSpPr/>
              <p:nvPr/>
            </p:nvSpPr>
            <p:spPr>
              <a:xfrm>
                <a:off x="6647624" y="3383341"/>
                <a:ext cx="200025" cy="339090"/>
              </a:xfrm>
              <a:custGeom>
                <a:avLst/>
                <a:gdLst/>
                <a:ahLst/>
                <a:cxnLst/>
                <a:rect l="l" t="t" r="r" b="b"/>
                <a:pathLst>
                  <a:path w="200025" h="339089">
                    <a:moveTo>
                      <a:pt x="0" y="339089"/>
                    </a:moveTo>
                    <a:lnTo>
                      <a:pt x="199643" y="0"/>
                    </a:lnTo>
                  </a:path>
                </a:pathLst>
              </a:custGeom>
              <a:ln w="9143">
                <a:solidFill>
                  <a:srgbClr val="00FF3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26" name="bk object 25"/>
              <p:cNvSpPr/>
              <p:nvPr/>
            </p:nvSpPr>
            <p:spPr>
              <a:xfrm>
                <a:off x="6647624" y="3383341"/>
                <a:ext cx="200025" cy="339090"/>
              </a:xfrm>
              <a:custGeom>
                <a:avLst/>
                <a:gdLst/>
                <a:ahLst/>
                <a:cxnLst/>
                <a:rect l="l" t="t" r="r" b="b"/>
                <a:pathLst>
                  <a:path w="200025" h="339089">
                    <a:moveTo>
                      <a:pt x="199643" y="339089"/>
                    </a:moveTo>
                    <a:lnTo>
                      <a:pt x="0" y="0"/>
                    </a:lnTo>
                  </a:path>
                </a:pathLst>
              </a:custGeom>
              <a:ln w="9143">
                <a:solidFill>
                  <a:srgbClr val="00FF3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27" name="bk object 26"/>
              <p:cNvSpPr/>
              <p:nvPr/>
            </p:nvSpPr>
            <p:spPr>
              <a:xfrm>
                <a:off x="6647624" y="2027362"/>
                <a:ext cx="200025" cy="339090"/>
              </a:xfrm>
              <a:custGeom>
                <a:avLst/>
                <a:gdLst/>
                <a:ahLst/>
                <a:cxnLst/>
                <a:rect l="l" t="t" r="r" b="b"/>
                <a:pathLst>
                  <a:path w="200025" h="339089">
                    <a:moveTo>
                      <a:pt x="0" y="339089"/>
                    </a:moveTo>
                    <a:lnTo>
                      <a:pt x="199643" y="0"/>
                    </a:lnTo>
                  </a:path>
                </a:pathLst>
              </a:custGeom>
              <a:ln w="9143">
                <a:solidFill>
                  <a:srgbClr val="00FF3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28" name="bk object 27"/>
              <p:cNvSpPr/>
              <p:nvPr/>
            </p:nvSpPr>
            <p:spPr>
              <a:xfrm>
                <a:off x="6647624" y="2027362"/>
                <a:ext cx="200025" cy="339090"/>
              </a:xfrm>
              <a:custGeom>
                <a:avLst/>
                <a:gdLst/>
                <a:ahLst/>
                <a:cxnLst/>
                <a:rect l="l" t="t" r="r" b="b"/>
                <a:pathLst>
                  <a:path w="200025" h="339089">
                    <a:moveTo>
                      <a:pt x="199643" y="339089"/>
                    </a:moveTo>
                    <a:lnTo>
                      <a:pt x="0" y="0"/>
                    </a:lnTo>
                  </a:path>
                </a:pathLst>
              </a:custGeom>
              <a:ln w="9143">
                <a:solidFill>
                  <a:srgbClr val="00FF3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29" name="bk object 28"/>
              <p:cNvSpPr/>
              <p:nvPr/>
            </p:nvSpPr>
            <p:spPr>
              <a:xfrm>
                <a:off x="6647624" y="2705542"/>
                <a:ext cx="200025" cy="339090"/>
              </a:xfrm>
              <a:custGeom>
                <a:avLst/>
                <a:gdLst/>
                <a:ahLst/>
                <a:cxnLst/>
                <a:rect l="l" t="t" r="r" b="b"/>
                <a:pathLst>
                  <a:path w="200025" h="339089">
                    <a:moveTo>
                      <a:pt x="0" y="338708"/>
                    </a:moveTo>
                    <a:lnTo>
                      <a:pt x="199643" y="0"/>
                    </a:lnTo>
                  </a:path>
                </a:pathLst>
              </a:custGeom>
              <a:ln w="9143">
                <a:solidFill>
                  <a:srgbClr val="00FF3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30" name="bk object 29"/>
              <p:cNvSpPr/>
              <p:nvPr/>
            </p:nvSpPr>
            <p:spPr>
              <a:xfrm>
                <a:off x="6647624" y="2705542"/>
                <a:ext cx="200025" cy="339090"/>
              </a:xfrm>
              <a:custGeom>
                <a:avLst/>
                <a:gdLst/>
                <a:ahLst/>
                <a:cxnLst/>
                <a:rect l="l" t="t" r="r" b="b"/>
                <a:pathLst>
                  <a:path w="200025" h="339089">
                    <a:moveTo>
                      <a:pt x="199643" y="338708"/>
                    </a:moveTo>
                    <a:lnTo>
                      <a:pt x="0" y="0"/>
                    </a:lnTo>
                  </a:path>
                </a:pathLst>
              </a:custGeom>
              <a:ln w="9143">
                <a:solidFill>
                  <a:srgbClr val="00FF3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31" name="bk object 30"/>
              <p:cNvSpPr/>
              <p:nvPr/>
            </p:nvSpPr>
            <p:spPr>
              <a:xfrm>
                <a:off x="6647624" y="2366452"/>
                <a:ext cx="200025" cy="339090"/>
              </a:xfrm>
              <a:custGeom>
                <a:avLst/>
                <a:gdLst/>
                <a:ahLst/>
                <a:cxnLst/>
                <a:rect l="l" t="t" r="r" b="b"/>
                <a:pathLst>
                  <a:path w="200025" h="339089">
                    <a:moveTo>
                      <a:pt x="0" y="0"/>
                    </a:moveTo>
                    <a:lnTo>
                      <a:pt x="199643" y="339089"/>
                    </a:lnTo>
                  </a:path>
                </a:pathLst>
              </a:custGeom>
              <a:ln w="9143">
                <a:solidFill>
                  <a:srgbClr val="00FF3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32" name="bk object 31"/>
              <p:cNvSpPr/>
              <p:nvPr/>
            </p:nvSpPr>
            <p:spPr>
              <a:xfrm>
                <a:off x="6647624" y="2366452"/>
                <a:ext cx="200025" cy="339090"/>
              </a:xfrm>
              <a:custGeom>
                <a:avLst/>
                <a:gdLst/>
                <a:ahLst/>
                <a:cxnLst/>
                <a:rect l="l" t="t" r="r" b="b"/>
                <a:pathLst>
                  <a:path w="200025" h="339089">
                    <a:moveTo>
                      <a:pt x="199643" y="0"/>
                    </a:moveTo>
                    <a:lnTo>
                      <a:pt x="0" y="339089"/>
                    </a:lnTo>
                  </a:path>
                </a:pathLst>
              </a:custGeom>
              <a:ln w="9143">
                <a:solidFill>
                  <a:srgbClr val="00FF3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33" name="bk object 32"/>
              <p:cNvSpPr/>
              <p:nvPr/>
            </p:nvSpPr>
            <p:spPr>
              <a:xfrm>
                <a:off x="6847268" y="1645600"/>
                <a:ext cx="249554" cy="506095"/>
              </a:xfrm>
              <a:custGeom>
                <a:avLst/>
                <a:gdLst/>
                <a:ahLst/>
                <a:cxnLst/>
                <a:rect l="l" t="t" r="r" b="b"/>
                <a:pathLst>
                  <a:path w="249554" h="506094">
                    <a:moveTo>
                      <a:pt x="0" y="0"/>
                    </a:moveTo>
                    <a:lnTo>
                      <a:pt x="249173" y="0"/>
                    </a:lnTo>
                    <a:lnTo>
                      <a:pt x="249173" y="505967"/>
                    </a:lnTo>
                    <a:lnTo>
                      <a:pt x="0" y="505967"/>
                    </a:lnTo>
                  </a:path>
                </a:pathLst>
              </a:custGeom>
              <a:ln w="9143">
                <a:solidFill>
                  <a:srgbClr val="FF0000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34" name="bk object 33"/>
              <p:cNvSpPr/>
              <p:nvPr/>
            </p:nvSpPr>
            <p:spPr>
              <a:xfrm>
                <a:off x="6647624" y="1688653"/>
                <a:ext cx="200025" cy="339090"/>
              </a:xfrm>
              <a:custGeom>
                <a:avLst/>
                <a:gdLst/>
                <a:ahLst/>
                <a:cxnLst/>
                <a:rect l="l" t="t" r="r" b="b"/>
                <a:pathLst>
                  <a:path w="200025" h="339089">
                    <a:moveTo>
                      <a:pt x="199643" y="0"/>
                    </a:moveTo>
                    <a:lnTo>
                      <a:pt x="0" y="338708"/>
                    </a:lnTo>
                  </a:path>
                </a:pathLst>
              </a:custGeom>
              <a:ln w="9143">
                <a:solidFill>
                  <a:srgbClr val="00FF3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35" name="bk object 34"/>
              <p:cNvSpPr/>
              <p:nvPr/>
            </p:nvSpPr>
            <p:spPr>
              <a:xfrm>
                <a:off x="6647624" y="2151568"/>
                <a:ext cx="2000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0025">
                    <a:moveTo>
                      <a:pt x="199643" y="0"/>
                    </a:moveTo>
                    <a:lnTo>
                      <a:pt x="0" y="0"/>
                    </a:lnTo>
                  </a:path>
                </a:pathLst>
              </a:custGeom>
              <a:ln w="9143">
                <a:solidFill>
                  <a:srgbClr val="0000F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36" name="bk object 35"/>
              <p:cNvSpPr/>
              <p:nvPr/>
            </p:nvSpPr>
            <p:spPr>
              <a:xfrm>
                <a:off x="6647624" y="1773235"/>
                <a:ext cx="200025" cy="339090"/>
              </a:xfrm>
              <a:custGeom>
                <a:avLst/>
                <a:gdLst/>
                <a:ahLst/>
                <a:cxnLst/>
                <a:rect l="l" t="t" r="r" b="b"/>
                <a:pathLst>
                  <a:path w="200025" h="339089">
                    <a:moveTo>
                      <a:pt x="199643" y="0"/>
                    </a:moveTo>
                    <a:lnTo>
                      <a:pt x="0" y="339089"/>
                    </a:lnTo>
                  </a:path>
                </a:pathLst>
              </a:custGeom>
              <a:ln w="9143">
                <a:solidFill>
                  <a:srgbClr val="00FF3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37" name="bk object 36"/>
              <p:cNvSpPr/>
              <p:nvPr/>
            </p:nvSpPr>
            <p:spPr>
              <a:xfrm>
                <a:off x="6674294" y="1857817"/>
                <a:ext cx="173355" cy="294005"/>
              </a:xfrm>
              <a:custGeom>
                <a:avLst/>
                <a:gdLst/>
                <a:ahLst/>
                <a:cxnLst/>
                <a:rect l="l" t="t" r="r" b="b"/>
                <a:pathLst>
                  <a:path w="173354" h="294005">
                    <a:moveTo>
                      <a:pt x="172973" y="0"/>
                    </a:moveTo>
                    <a:lnTo>
                      <a:pt x="0" y="293750"/>
                    </a:lnTo>
                  </a:path>
                </a:pathLst>
              </a:custGeom>
              <a:ln w="9143">
                <a:solidFill>
                  <a:srgbClr val="00FF3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38" name="bk object 37"/>
              <p:cNvSpPr/>
              <p:nvPr/>
            </p:nvSpPr>
            <p:spPr>
              <a:xfrm>
                <a:off x="6724205" y="1942780"/>
                <a:ext cx="123189" cy="208915"/>
              </a:xfrm>
              <a:custGeom>
                <a:avLst/>
                <a:gdLst/>
                <a:ahLst/>
                <a:cxnLst/>
                <a:rect l="l" t="t" r="r" b="b"/>
                <a:pathLst>
                  <a:path w="123189" h="208914">
                    <a:moveTo>
                      <a:pt x="123062" y="0"/>
                    </a:moveTo>
                    <a:lnTo>
                      <a:pt x="0" y="208787"/>
                    </a:lnTo>
                  </a:path>
                </a:pathLst>
              </a:custGeom>
              <a:ln w="9143">
                <a:solidFill>
                  <a:srgbClr val="00FF3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39" name="bk object 38"/>
              <p:cNvSpPr/>
              <p:nvPr/>
            </p:nvSpPr>
            <p:spPr>
              <a:xfrm>
                <a:off x="6649090" y="5022784"/>
                <a:ext cx="0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h="152400">
                    <a:moveTo>
                      <a:pt x="0" y="0"/>
                    </a:moveTo>
                    <a:lnTo>
                      <a:pt x="0" y="152018"/>
                    </a:lnTo>
                  </a:path>
                </a:pathLst>
              </a:custGeom>
              <a:ln w="9143">
                <a:solidFill>
                  <a:srgbClr val="0000F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40" name="bk object 39"/>
              <p:cNvSpPr/>
              <p:nvPr/>
            </p:nvSpPr>
            <p:spPr>
              <a:xfrm>
                <a:off x="6847268" y="5022784"/>
                <a:ext cx="0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h="152400">
                    <a:moveTo>
                      <a:pt x="0" y="0"/>
                    </a:moveTo>
                    <a:lnTo>
                      <a:pt x="0" y="152018"/>
                    </a:lnTo>
                  </a:path>
                </a:pathLst>
              </a:custGeom>
              <a:ln w="9143">
                <a:solidFill>
                  <a:srgbClr val="0000F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41" name="bk object 40"/>
              <p:cNvSpPr/>
              <p:nvPr/>
            </p:nvSpPr>
            <p:spPr>
              <a:xfrm>
                <a:off x="6543796" y="5170231"/>
                <a:ext cx="426731" cy="0"/>
              </a:xfrm>
              <a:custGeom>
                <a:avLst/>
                <a:gdLst/>
                <a:ahLst/>
                <a:cxnLst/>
                <a:rect l="l" t="t" r="r" b="b"/>
                <a:pathLst>
                  <a:path w="180975">
                    <a:moveTo>
                      <a:pt x="0" y="0"/>
                    </a:moveTo>
                    <a:lnTo>
                      <a:pt x="180593" y="0"/>
                    </a:lnTo>
                  </a:path>
                </a:pathLst>
              </a:custGeom>
              <a:ln w="9143">
                <a:solidFill>
                  <a:srgbClr val="0000F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42" name="bk object 41"/>
              <p:cNvSpPr/>
              <p:nvPr/>
            </p:nvSpPr>
            <p:spPr>
              <a:xfrm>
                <a:off x="6577901" y="5155372"/>
                <a:ext cx="88900" cy="29845"/>
              </a:xfrm>
              <a:custGeom>
                <a:avLst/>
                <a:gdLst/>
                <a:ahLst/>
                <a:cxnLst/>
                <a:rect l="l" t="t" r="r" b="b"/>
                <a:pathLst>
                  <a:path w="88900" h="29845">
                    <a:moveTo>
                      <a:pt x="0" y="0"/>
                    </a:moveTo>
                    <a:lnTo>
                      <a:pt x="0" y="29717"/>
                    </a:lnTo>
                    <a:lnTo>
                      <a:pt x="88772" y="148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43" name="bk object 42"/>
              <p:cNvSpPr/>
              <p:nvPr/>
            </p:nvSpPr>
            <p:spPr>
              <a:xfrm>
                <a:off x="6577901" y="5155372"/>
                <a:ext cx="88900" cy="29845"/>
              </a:xfrm>
              <a:custGeom>
                <a:avLst/>
                <a:gdLst/>
                <a:ahLst/>
                <a:cxnLst/>
                <a:rect l="l" t="t" r="r" b="b"/>
                <a:pathLst>
                  <a:path w="88900" h="29845">
                    <a:moveTo>
                      <a:pt x="0" y="0"/>
                    </a:moveTo>
                    <a:lnTo>
                      <a:pt x="0" y="29717"/>
                    </a:lnTo>
                    <a:lnTo>
                      <a:pt x="88772" y="14858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000F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44" name="bk object 43"/>
              <p:cNvSpPr/>
              <p:nvPr/>
            </p:nvSpPr>
            <p:spPr>
              <a:xfrm>
                <a:off x="6847268" y="5155372"/>
                <a:ext cx="88900" cy="29845"/>
              </a:xfrm>
              <a:custGeom>
                <a:avLst/>
                <a:gdLst/>
                <a:ahLst/>
                <a:cxnLst/>
                <a:rect l="l" t="t" r="r" b="b"/>
                <a:pathLst>
                  <a:path w="88900" h="29845">
                    <a:moveTo>
                      <a:pt x="0" y="14858"/>
                    </a:moveTo>
                    <a:lnTo>
                      <a:pt x="88772" y="29717"/>
                    </a:lnTo>
                    <a:lnTo>
                      <a:pt x="88772" y="0"/>
                    </a:lnTo>
                    <a:lnTo>
                      <a:pt x="0" y="14858"/>
                    </a:lnTo>
                    <a:close/>
                  </a:path>
                </a:pathLst>
              </a:custGeom>
              <a:solidFill>
                <a:srgbClr val="0000FF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45" name="bk object 44"/>
              <p:cNvSpPr/>
              <p:nvPr/>
            </p:nvSpPr>
            <p:spPr>
              <a:xfrm>
                <a:off x="6847268" y="5155372"/>
                <a:ext cx="88900" cy="29845"/>
              </a:xfrm>
              <a:custGeom>
                <a:avLst/>
                <a:gdLst/>
                <a:ahLst/>
                <a:cxnLst/>
                <a:rect l="l" t="t" r="r" b="b"/>
                <a:pathLst>
                  <a:path w="88900" h="29845">
                    <a:moveTo>
                      <a:pt x="88772" y="0"/>
                    </a:moveTo>
                    <a:lnTo>
                      <a:pt x="88772" y="29717"/>
                    </a:lnTo>
                    <a:lnTo>
                      <a:pt x="0" y="14858"/>
                    </a:lnTo>
                    <a:lnTo>
                      <a:pt x="88772" y="0"/>
                    </a:lnTo>
                    <a:close/>
                  </a:path>
                </a:pathLst>
              </a:custGeom>
              <a:ln w="3175">
                <a:solidFill>
                  <a:srgbClr val="0000F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46" name="bk object 45"/>
              <p:cNvSpPr/>
              <p:nvPr/>
            </p:nvSpPr>
            <p:spPr>
              <a:xfrm>
                <a:off x="6849554" y="2027362"/>
                <a:ext cx="17716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77164">
                    <a:moveTo>
                      <a:pt x="0" y="0"/>
                    </a:moveTo>
                    <a:lnTo>
                      <a:pt x="176783" y="0"/>
                    </a:lnTo>
                  </a:path>
                </a:pathLst>
              </a:custGeom>
              <a:ln w="9143">
                <a:solidFill>
                  <a:srgbClr val="0000F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8527185" y="4237061"/>
              <a:ext cx="1309082" cy="1317218"/>
              <a:chOff x="9873042" y="28820"/>
              <a:chExt cx="1309082" cy="1317218"/>
            </a:xfrm>
          </p:grpSpPr>
          <p:grpSp>
            <p:nvGrpSpPr>
              <p:cNvPr id="9" name="组合 8"/>
              <p:cNvGrpSpPr/>
              <p:nvPr/>
            </p:nvGrpSpPr>
            <p:grpSpPr>
              <a:xfrm>
                <a:off x="10047703" y="976706"/>
                <a:ext cx="1134421" cy="369332"/>
                <a:chOff x="10047703" y="976706"/>
                <a:chExt cx="1134421" cy="369332"/>
              </a:xfrm>
            </p:grpSpPr>
            <p:sp>
              <p:nvSpPr>
                <p:cNvPr id="155" name="文本框 154"/>
                <p:cNvSpPr txBox="1"/>
                <p:nvPr/>
              </p:nvSpPr>
              <p:spPr>
                <a:xfrm>
                  <a:off x="10805512" y="976706"/>
                  <a:ext cx="3766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b="1" dirty="0">
                      <a:solidFill>
                        <a:srgbClr val="FF0000"/>
                      </a:solidFill>
                      <a:latin typeface="等线" panose="02010600030101010101" pitchFamily="2" charset="-122"/>
                      <a:ea typeface="等线" panose="02010600030101010101" pitchFamily="2" charset="-122"/>
                    </a:rPr>
                    <a:t>X</a:t>
                  </a:r>
                  <a:endParaRPr lang="zh-CN" altLang="en-US" b="1" dirty="0">
                    <a:solidFill>
                      <a:srgbClr val="FF0000"/>
                    </a:solidFill>
                    <a:latin typeface="等线" panose="02010600030101010101" pitchFamily="2" charset="-122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156" name="左箭头 155"/>
                <p:cNvSpPr/>
                <p:nvPr/>
              </p:nvSpPr>
              <p:spPr>
                <a:xfrm flipH="1" flipV="1">
                  <a:off x="10047703" y="1114743"/>
                  <a:ext cx="856879" cy="106587"/>
                </a:xfrm>
                <a:prstGeom prst="leftArrow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FF0000"/>
                    </a:solidFill>
                    <a:latin typeface="等线" panose="02010600030101010101" pitchFamily="2" charset="-122"/>
                    <a:ea typeface="等线" panose="02010600030101010101" pitchFamily="2" charset="-122"/>
                  </a:endParaRPr>
                </a:p>
              </p:txBody>
            </p:sp>
          </p:grpSp>
          <p:grpSp>
            <p:nvGrpSpPr>
              <p:cNvPr id="149" name="组合 148"/>
              <p:cNvGrpSpPr/>
              <p:nvPr/>
            </p:nvGrpSpPr>
            <p:grpSpPr>
              <a:xfrm>
                <a:off x="9873042" y="28820"/>
                <a:ext cx="376612" cy="1152171"/>
                <a:chOff x="11721242" y="3645007"/>
                <a:chExt cx="376612" cy="1152171"/>
              </a:xfrm>
            </p:grpSpPr>
            <p:sp>
              <p:nvSpPr>
                <p:cNvPr id="153" name="左箭头 152"/>
                <p:cNvSpPr/>
                <p:nvPr/>
              </p:nvSpPr>
              <p:spPr>
                <a:xfrm rot="16200000" flipH="1" flipV="1">
                  <a:off x="11487353" y="4315445"/>
                  <a:ext cx="856879" cy="106587"/>
                </a:xfrm>
                <a:prstGeom prst="leftArrow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00B0F0"/>
                    </a:solidFill>
                    <a:latin typeface="等线" panose="02010600030101010101" pitchFamily="2" charset="-122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154" name="文本框 153"/>
                <p:cNvSpPr txBox="1"/>
                <p:nvPr/>
              </p:nvSpPr>
              <p:spPr>
                <a:xfrm>
                  <a:off x="11721242" y="3645007"/>
                  <a:ext cx="3766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b="1" dirty="0">
                      <a:solidFill>
                        <a:srgbClr val="00B0F0"/>
                      </a:solidFill>
                      <a:latin typeface="等线" panose="02010600030101010101" pitchFamily="2" charset="-122"/>
                      <a:ea typeface="等线" panose="02010600030101010101" pitchFamily="2" charset="-122"/>
                    </a:rPr>
                    <a:t>Y</a:t>
                  </a:r>
                  <a:endParaRPr lang="zh-CN" altLang="en-US" b="1" dirty="0">
                    <a:solidFill>
                      <a:srgbClr val="00B0F0"/>
                    </a:solidFill>
                    <a:latin typeface="等线" panose="02010600030101010101" pitchFamily="2" charset="-122"/>
                    <a:ea typeface="等线" panose="02010600030101010101" pitchFamily="2" charset="-122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7644315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547831" y="1069301"/>
                <a:ext cx="10515600" cy="5123784"/>
              </a:xfrm>
            </p:spPr>
            <p:txBody>
              <a:bodyPr>
                <a:normAutofit fontScale="77500" lnSpcReduction="20000"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400" i="1" smtClean="0">
                        <a:latin typeface="Cambria Math" panose="02040503050406030204" pitchFamily="18" charset="0"/>
                      </a:rPr>
                      <m:t>𝑐𝑜𝑠</m:t>
                    </m:r>
                    <m:d>
                      <m:d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bar>
                          <m:barPr>
                            <m:pos m:val="top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sSub>
                              <m:sSubPr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24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e>
                        </m:bar>
                      </m:e>
                    </m:d>
                    <m:r>
                      <a:rPr lang="en-US" altLang="zh-CN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zh-CN" altLang="en-US" sz="2400" i="1">
                            <a:latin typeface="Cambria Math" panose="02040503050406030204" pitchFamily="18" charset="0"/>
                          </a:rPr>
                          <m:t>𝛽</m:t>
                        </m:r>
                      </m:den>
                    </m:f>
                    <m:r>
                      <a:rPr lang="en-US" altLang="zh-CN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⃗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acc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acc>
                          <m:accPr>
                            <m:chr m:val="⃗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</m:e>
                        </m:acc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acc>
                          </m:e>
                        </m:d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</m:e>
                            </m:acc>
                          </m:e>
                        </m:d>
                      </m:den>
                    </m:f>
                  </m:oMath>
                </a14:m>
                <a:r>
                  <a:rPr lang="zh-CN" altLang="en-US" sz="2400" i="1" dirty="0">
                    <a:cs typeface="Times New Roman" panose="02020603050405020304" pitchFamily="18" charset="0"/>
                  </a:rPr>
                  <a:t>，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acc>
                    <m:r>
                      <a:rPr lang="en-US" altLang="zh-CN" sz="24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</m:oMath>
                </a14:m>
                <a:r>
                  <a:rPr lang="zh-CN" altLang="en-US" sz="2400" i="1" dirty="0">
                    <a:cs typeface="Times New Roman" panose="02020603050405020304" pitchFamily="18" charset="0"/>
                  </a:rPr>
                  <a:t>，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e>
                    </m:acc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,∆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endParaRPr lang="en-US" altLang="zh-CN" sz="2400" i="1" dirty="0"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CN" sz="24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sSup>
                              <m:sSupPr>
                                <m:ctrlPr>
                                  <a:rPr lang="en-US" altLang="zh-CN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+2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∆</m:t>
                        </m:r>
                        <m: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∆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altLang="zh-C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∆</m:t>
                            </m:r>
                            <m:r>
                              <a:rPr lang="en-US" altLang="zh-CN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∆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altLang="zh-CN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en-US" altLang="zh-CN" sz="2400" i="1" dirty="0"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sz="2400" b="1" dirty="0">
                    <a:cs typeface="Times New Roman" panose="02020603050405020304" pitchFamily="18" charset="0"/>
                  </a:rPr>
                  <a:t>Solve: </a:t>
                </a:r>
                <a14:m>
                  <m:oMath xmlns:m="http://schemas.openxmlformats.org/officeDocument/2006/math">
                    <m:r>
                      <a:rPr lang="en-US" altLang="zh-C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  <m:rad>
                          <m:radPr>
                            <m:degHide m:val="on"/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p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−4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𝐴𝐶</m:t>
                            </m:r>
                          </m:e>
                        </m:rad>
                      </m:num>
                      <m:den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den>
                    </m:f>
                  </m:oMath>
                </a14:m>
                <a:endParaRPr lang="en-US" altLang="zh-CN" sz="2400" i="1" dirty="0"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sSup>
                              <m:sSupPr>
                                <m:ctrlP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r>
                  <a:rPr lang="zh-CN" altLang="en-US" i="1" dirty="0">
                    <a:cs typeface="Times New Roman" panose="02020603050405020304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∆</m:t>
                        </m:r>
                        <m:r>
                          <a:rPr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∆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US" altLang="zh-CN" b="0" i="1" dirty="0"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∆</m:t>
                            </m:r>
                            <m:r>
                              <a:rPr lang="en-US" altLang="zh-CN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∆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altLang="zh-CN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altLang="zh-CN" i="1" dirty="0"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zh-CN" altLang="en-US" i="1" smtClean="0">
                        <a:latin typeface="Cambria Math" panose="02040503050406030204" pitchFamily="18" charset="0"/>
                      </a:rPr>
                      <m:t>∆</m:t>
                    </m:r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−4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𝐴𝐶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0  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&amp;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∆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∆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∆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&gt;0 </m:t>
                    </m:r>
                  </m:oMath>
                </a14:m>
                <a:endParaRPr lang="en-US" altLang="zh-CN" b="0" i="1" dirty="0"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𝑚𝑖𝑛</m:t>
                    </m:r>
                    <m:d>
                      <m:dPr>
                        <m:begChr m:val="{"/>
                        <m:endChr m:val="}"/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CN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altLang="zh-CN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US" altLang="zh-CN" b="0" i="1" dirty="0"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sz="2400" b="1" dirty="0">
                    <a:cs typeface="Times New Roman" panose="02020603050405020304" pitchFamily="18" charset="0"/>
                  </a:rPr>
                  <a:t>Total reflection criteria: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CN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zh-CN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altLang="zh-C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f>
                      <m:f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Sup>
                          <m:sSubSupPr>
                            <m:ctrlPr>
                              <a:rPr lang="en-US" altLang="zh-CN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</m:oMath>
                </a14:m>
                <a:endParaRPr lang="en-US" altLang="zh-CN" sz="2000" b="0" i="1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7831" y="1069301"/>
                <a:ext cx="10515600" cy="5123784"/>
              </a:xfrm>
              <a:blipFill>
                <a:blip r:embed="rId2"/>
                <a:stretch>
                  <a:fillRect l="-46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组合 31"/>
          <p:cNvGrpSpPr/>
          <p:nvPr/>
        </p:nvGrpSpPr>
        <p:grpSpPr>
          <a:xfrm>
            <a:off x="7715739" y="1233431"/>
            <a:ext cx="3806510" cy="4986446"/>
            <a:chOff x="4488584" y="601525"/>
            <a:chExt cx="3806510" cy="4986446"/>
          </a:xfrm>
        </p:grpSpPr>
        <p:sp>
          <p:nvSpPr>
            <p:cNvPr id="33" name="平行四边形 32"/>
            <p:cNvSpPr/>
            <p:nvPr/>
          </p:nvSpPr>
          <p:spPr>
            <a:xfrm rot="16200000">
              <a:off x="4809516" y="1911471"/>
              <a:ext cx="4795523" cy="2175632"/>
            </a:xfrm>
            <a:prstGeom prst="parallelogram">
              <a:avLst>
                <a:gd name="adj" fmla="val 50864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6622847" y="1655739"/>
              <a:ext cx="1040094" cy="2396059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cxnSp>
          <p:nvCxnSpPr>
            <p:cNvPr id="35" name="直接连接符 34"/>
            <p:cNvCxnSpPr>
              <a:stCxn id="45" idx="6"/>
            </p:cNvCxnSpPr>
            <p:nvPr/>
          </p:nvCxnSpPr>
          <p:spPr>
            <a:xfrm>
              <a:off x="4488584" y="3577848"/>
              <a:ext cx="2654310" cy="3"/>
            </a:xfrm>
            <a:prstGeom prst="line">
              <a:avLst/>
            </a:prstGeom>
            <a:ln w="19050"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>
              <a:stCxn id="45" idx="6"/>
            </p:cNvCxnSpPr>
            <p:nvPr/>
          </p:nvCxnSpPr>
          <p:spPr>
            <a:xfrm flipV="1">
              <a:off x="4488584" y="3160243"/>
              <a:ext cx="2652162" cy="417606"/>
            </a:xfrm>
            <a:prstGeom prst="line">
              <a:avLst/>
            </a:prstGeom>
            <a:ln w="19050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>
              <a:stCxn id="45" idx="7"/>
              <a:endCxn id="34" idx="7"/>
            </p:cNvCxnSpPr>
            <p:nvPr/>
          </p:nvCxnSpPr>
          <p:spPr>
            <a:xfrm flipV="1">
              <a:off x="4498233" y="2006633"/>
              <a:ext cx="3012390" cy="1594366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 flipV="1">
              <a:off x="7133658" y="1811270"/>
              <a:ext cx="0" cy="1766580"/>
            </a:xfrm>
            <a:prstGeom prst="line">
              <a:avLst/>
            </a:prstGeom>
            <a:ln w="19050">
              <a:solidFill>
                <a:srgbClr val="00B0F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 flipV="1">
              <a:off x="7135545" y="2006634"/>
              <a:ext cx="375078" cy="1561399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>
              <a:stCxn id="45" idx="7"/>
              <a:endCxn id="34" idx="0"/>
            </p:cNvCxnSpPr>
            <p:nvPr/>
          </p:nvCxnSpPr>
          <p:spPr>
            <a:xfrm flipV="1">
              <a:off x="4498233" y="1655739"/>
              <a:ext cx="2644660" cy="194526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>
              <a:stCxn id="45" idx="6"/>
              <a:endCxn id="34" idx="4"/>
            </p:cNvCxnSpPr>
            <p:nvPr/>
          </p:nvCxnSpPr>
          <p:spPr>
            <a:xfrm>
              <a:off x="4488584" y="3577848"/>
              <a:ext cx="2654310" cy="473950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椭圆 44"/>
            <p:cNvSpPr/>
            <p:nvPr/>
          </p:nvSpPr>
          <p:spPr>
            <a:xfrm flipH="1" flipV="1">
              <a:off x="4488584" y="3545111"/>
              <a:ext cx="65895" cy="6547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cxnSp>
          <p:nvCxnSpPr>
            <p:cNvPr id="46" name="直接连接符 45"/>
            <p:cNvCxnSpPr>
              <a:endCxn id="34" idx="7"/>
            </p:cNvCxnSpPr>
            <p:nvPr/>
          </p:nvCxnSpPr>
          <p:spPr>
            <a:xfrm>
              <a:off x="7141599" y="1812922"/>
              <a:ext cx="369024" cy="193712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>
              <a:stCxn id="45" idx="2"/>
            </p:cNvCxnSpPr>
            <p:nvPr/>
          </p:nvCxnSpPr>
          <p:spPr>
            <a:xfrm flipV="1">
              <a:off x="4554479" y="1812920"/>
              <a:ext cx="2581066" cy="1764929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" name="组合 47"/>
            <p:cNvGrpSpPr/>
            <p:nvPr/>
          </p:nvGrpSpPr>
          <p:grpSpPr>
            <a:xfrm>
              <a:off x="5308358" y="3831745"/>
              <a:ext cx="1314488" cy="1756226"/>
              <a:chOff x="2532185" y="3820788"/>
              <a:chExt cx="1314488" cy="1756226"/>
            </a:xfrm>
          </p:grpSpPr>
          <p:grpSp>
            <p:nvGrpSpPr>
              <p:cNvPr id="57" name="组合 56"/>
              <p:cNvGrpSpPr/>
              <p:nvPr/>
            </p:nvGrpSpPr>
            <p:grpSpPr>
              <a:xfrm>
                <a:off x="2662069" y="5091258"/>
                <a:ext cx="1109295" cy="485756"/>
                <a:chOff x="9625493" y="5620972"/>
                <a:chExt cx="1109295" cy="485756"/>
              </a:xfrm>
            </p:grpSpPr>
            <p:sp>
              <p:nvSpPr>
                <p:cNvPr id="71" name="文本框 70"/>
                <p:cNvSpPr txBox="1"/>
                <p:nvPr/>
              </p:nvSpPr>
              <p:spPr>
                <a:xfrm>
                  <a:off x="10358176" y="5737396"/>
                  <a:ext cx="3766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b="1" dirty="0">
                      <a:solidFill>
                        <a:srgbClr val="FF0000"/>
                      </a:solidFill>
                      <a:latin typeface="等线" panose="02010600030101010101" pitchFamily="2" charset="-122"/>
                      <a:ea typeface="等线" panose="02010600030101010101" pitchFamily="2" charset="-122"/>
                    </a:rPr>
                    <a:t>X</a:t>
                  </a:r>
                  <a:endParaRPr lang="zh-CN" altLang="en-US" b="1" dirty="0">
                    <a:solidFill>
                      <a:srgbClr val="FF0000"/>
                    </a:solidFill>
                    <a:latin typeface="等线" panose="02010600030101010101" pitchFamily="2" charset="-122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72" name="左箭头 71"/>
                <p:cNvSpPr/>
                <p:nvPr/>
              </p:nvSpPr>
              <p:spPr>
                <a:xfrm rot="1653479" flipH="1" flipV="1">
                  <a:off x="9625493" y="5620972"/>
                  <a:ext cx="856879" cy="106587"/>
                </a:xfrm>
                <a:prstGeom prst="leftArrow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FF0000"/>
                    </a:solidFill>
                    <a:latin typeface="等线" panose="02010600030101010101" pitchFamily="2" charset="-122"/>
                    <a:ea typeface="等线" panose="02010600030101010101" pitchFamily="2" charset="-122"/>
                  </a:endParaRPr>
                </a:p>
              </p:txBody>
            </p:sp>
          </p:grpSp>
          <p:grpSp>
            <p:nvGrpSpPr>
              <p:cNvPr id="59" name="组合 58"/>
              <p:cNvGrpSpPr/>
              <p:nvPr/>
            </p:nvGrpSpPr>
            <p:grpSpPr>
              <a:xfrm>
                <a:off x="2532185" y="3820788"/>
                <a:ext cx="376612" cy="1152171"/>
                <a:chOff x="11721242" y="3645007"/>
                <a:chExt cx="376612" cy="1152171"/>
              </a:xfrm>
            </p:grpSpPr>
            <p:sp>
              <p:nvSpPr>
                <p:cNvPr id="69" name="左箭头 68"/>
                <p:cNvSpPr/>
                <p:nvPr/>
              </p:nvSpPr>
              <p:spPr>
                <a:xfrm rot="16200000" flipH="1" flipV="1">
                  <a:off x="11487353" y="4315445"/>
                  <a:ext cx="856879" cy="106587"/>
                </a:xfrm>
                <a:prstGeom prst="leftArrow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00B0F0"/>
                    </a:solidFill>
                    <a:latin typeface="等线" panose="02010600030101010101" pitchFamily="2" charset="-122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70" name="文本框 69"/>
                <p:cNvSpPr txBox="1"/>
                <p:nvPr/>
              </p:nvSpPr>
              <p:spPr>
                <a:xfrm>
                  <a:off x="11721242" y="3645007"/>
                  <a:ext cx="3766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b="1" dirty="0">
                      <a:solidFill>
                        <a:srgbClr val="00B0F0"/>
                      </a:solidFill>
                      <a:latin typeface="等线" panose="02010600030101010101" pitchFamily="2" charset="-122"/>
                      <a:ea typeface="等线" panose="02010600030101010101" pitchFamily="2" charset="-122"/>
                    </a:rPr>
                    <a:t>Y</a:t>
                  </a:r>
                  <a:endParaRPr lang="zh-CN" altLang="en-US" b="1" dirty="0">
                    <a:solidFill>
                      <a:srgbClr val="00B0F0"/>
                    </a:solidFill>
                    <a:latin typeface="等线" panose="02010600030101010101" pitchFamily="2" charset="-122"/>
                    <a:ea typeface="等线" panose="02010600030101010101" pitchFamily="2" charset="-122"/>
                  </a:endParaRPr>
                </a:p>
              </p:txBody>
            </p:sp>
          </p:grpSp>
          <p:grpSp>
            <p:nvGrpSpPr>
              <p:cNvPr id="60" name="组合 59"/>
              <p:cNvGrpSpPr/>
              <p:nvPr/>
            </p:nvGrpSpPr>
            <p:grpSpPr>
              <a:xfrm>
                <a:off x="2720491" y="4738290"/>
                <a:ext cx="1126182" cy="369332"/>
                <a:chOff x="8713299" y="4708782"/>
                <a:chExt cx="1126182" cy="369332"/>
              </a:xfrm>
            </p:grpSpPr>
            <p:sp>
              <p:nvSpPr>
                <p:cNvPr id="61" name="左箭头 60"/>
                <p:cNvSpPr/>
                <p:nvPr/>
              </p:nvSpPr>
              <p:spPr>
                <a:xfrm flipH="1" flipV="1">
                  <a:off x="8713299" y="4854378"/>
                  <a:ext cx="856879" cy="106587"/>
                </a:xfrm>
                <a:prstGeom prst="leftArrow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等线" panose="02010600030101010101" pitchFamily="2" charset="-122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62" name="文本框 61"/>
                <p:cNvSpPr txBox="1"/>
                <p:nvPr/>
              </p:nvSpPr>
              <p:spPr>
                <a:xfrm>
                  <a:off x="9462869" y="4708782"/>
                  <a:ext cx="3766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b="1" dirty="0">
                      <a:solidFill>
                        <a:srgbClr val="7030A0"/>
                      </a:solidFill>
                      <a:latin typeface="等线" panose="02010600030101010101" pitchFamily="2" charset="-122"/>
                      <a:ea typeface="等线" panose="02010600030101010101" pitchFamily="2" charset="-122"/>
                    </a:rPr>
                    <a:t>Z</a:t>
                  </a:r>
                  <a:endParaRPr lang="zh-CN" altLang="en-US" b="1" dirty="0">
                    <a:solidFill>
                      <a:srgbClr val="7030A0"/>
                    </a:solidFill>
                    <a:latin typeface="等线" panose="02010600030101010101" pitchFamily="2" charset="-122"/>
                    <a:ea typeface="等线" panose="02010600030101010101" pitchFamily="2" charset="-122"/>
                  </a:endParaRP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文本框 48"/>
                <p:cNvSpPr txBox="1"/>
                <p:nvPr/>
              </p:nvSpPr>
              <p:spPr>
                <a:xfrm flipH="1">
                  <a:off x="7116621" y="1627429"/>
                  <a:ext cx="42027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zh-CN" altLang="en-US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∆</m:t>
                      </m:r>
                    </m:oMath>
                  </a14:m>
                  <a:r>
                    <a:rPr lang="en-US" altLang="zh-CN" dirty="0">
                      <a:solidFill>
                        <a:srgbClr val="FF0000"/>
                      </a:solidFill>
                      <a:latin typeface="等线" panose="02010600030101010101" pitchFamily="2" charset="-122"/>
                      <a:ea typeface="等线" panose="02010600030101010101" pitchFamily="2" charset="-122"/>
                    </a:rPr>
                    <a:t>x</a:t>
                  </a:r>
                  <a:endParaRPr lang="zh-CN" altLang="en-US" dirty="0">
                    <a:solidFill>
                      <a:srgbClr val="FF0000"/>
                    </a:solidFill>
                    <a:latin typeface="等线" panose="02010600030101010101" pitchFamily="2" charset="-122"/>
                    <a:ea typeface="等线" panose="02010600030101010101" pitchFamily="2" charset="-122"/>
                  </a:endParaRPr>
                </a:p>
              </p:txBody>
            </p:sp>
          </mc:Choice>
          <mc:Fallback xmlns="">
            <p:sp>
              <p:nvSpPr>
                <p:cNvPr id="49" name="文本框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7116621" y="1627429"/>
                  <a:ext cx="420274" cy="369332"/>
                </a:xfrm>
                <a:prstGeom prst="rect">
                  <a:avLst/>
                </a:prstGeom>
                <a:blipFill>
                  <a:blip r:embed="rId3"/>
                  <a:stretch>
                    <a:fillRect t="-10000" r="-11594" b="-2666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文本框 49"/>
                <p:cNvSpPr txBox="1"/>
                <p:nvPr/>
              </p:nvSpPr>
              <p:spPr>
                <a:xfrm flipH="1">
                  <a:off x="6942405" y="2517400"/>
                  <a:ext cx="42027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zh-CN" altLang="en-US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∆</m:t>
                        </m:r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oMath>
                    </m:oMathPara>
                  </a14:m>
                  <a:endParaRPr lang="zh-CN" altLang="en-US" dirty="0">
                    <a:solidFill>
                      <a:srgbClr val="00B0F0"/>
                    </a:solidFill>
                    <a:latin typeface="等线" panose="02010600030101010101" pitchFamily="2" charset="-122"/>
                    <a:ea typeface="等线" panose="02010600030101010101" pitchFamily="2" charset="-122"/>
                  </a:endParaRPr>
                </a:p>
              </p:txBody>
            </p:sp>
          </mc:Choice>
          <mc:Fallback xmlns="">
            <p:sp>
              <p:nvSpPr>
                <p:cNvPr id="50" name="文本框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6942405" y="2517400"/>
                  <a:ext cx="420274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7246" b="-666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文本框 50"/>
                <p:cNvSpPr txBox="1"/>
                <p:nvPr/>
              </p:nvSpPr>
              <p:spPr>
                <a:xfrm flipH="1">
                  <a:off x="5720756" y="3360445"/>
                  <a:ext cx="42027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zh-CN" alt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∆</m:t>
                        </m:r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oMath>
                    </m:oMathPara>
                  </a14:m>
                  <a:endParaRPr lang="zh-CN" altLang="en-US" dirty="0">
                    <a:solidFill>
                      <a:srgbClr val="7030A0"/>
                    </a:solidFill>
                    <a:latin typeface="等线" panose="02010600030101010101" pitchFamily="2" charset="-122"/>
                    <a:ea typeface="等线" panose="02010600030101010101" pitchFamily="2" charset="-122"/>
                  </a:endParaRPr>
                </a:p>
              </p:txBody>
            </p:sp>
          </mc:Choice>
          <mc:Fallback xmlns="">
            <p:sp>
              <p:nvSpPr>
                <p:cNvPr id="51" name="文本框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5720756" y="3360445"/>
                  <a:ext cx="420274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579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2" name="直接连接符 51"/>
            <p:cNvCxnSpPr>
              <a:stCxn id="34" idx="4"/>
            </p:cNvCxnSpPr>
            <p:nvPr/>
          </p:nvCxnSpPr>
          <p:spPr>
            <a:xfrm flipH="1" flipV="1">
              <a:off x="7135545" y="3545111"/>
              <a:ext cx="0" cy="506687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>
              <a:endCxn id="34" idx="0"/>
            </p:cNvCxnSpPr>
            <p:nvPr/>
          </p:nvCxnSpPr>
          <p:spPr>
            <a:xfrm flipV="1">
              <a:off x="7133228" y="1655739"/>
              <a:ext cx="0" cy="155531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矩形 53"/>
                <p:cNvSpPr/>
                <p:nvPr/>
              </p:nvSpPr>
              <p:spPr>
                <a:xfrm>
                  <a:off x="4945511" y="3195945"/>
                  <a:ext cx="46333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rgbClr val="00B050"/>
                    </a:solidFill>
                    <a:latin typeface="等线" panose="02010600030101010101" pitchFamily="2" charset="-122"/>
                    <a:ea typeface="等线" panose="02010600030101010101" pitchFamily="2" charset="-122"/>
                  </a:endParaRPr>
                </a:p>
              </p:txBody>
            </p:sp>
          </mc:Choice>
          <mc:Fallback xmlns="">
            <p:sp>
              <p:nvSpPr>
                <p:cNvPr id="54" name="矩形 5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45511" y="3195945"/>
                  <a:ext cx="463332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6" name="弧形 55"/>
            <p:cNvSpPr/>
            <p:nvPr/>
          </p:nvSpPr>
          <p:spPr>
            <a:xfrm rot="1200413">
              <a:off x="4761107" y="3372501"/>
              <a:ext cx="197525" cy="187076"/>
            </a:xfrm>
            <a:prstGeom prst="arc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</p:grpSp>
      <p:sp>
        <p:nvSpPr>
          <p:cNvPr id="5" name="标题 4">
            <a:extLst>
              <a:ext uri="{FF2B5EF4-FFF2-40B4-BE49-F238E27FC236}">
                <a16:creationId xmlns:a16="http://schemas.microsoft.com/office/drawing/2014/main" id="{157AE16A-B038-4D95-A191-6E3B1E17D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Reconstruction Algorithm (cnt.)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067192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Reconstructed LOP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842" y="3687767"/>
            <a:ext cx="4381500" cy="27935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8643" y="909305"/>
            <a:ext cx="4186988" cy="277846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8643" y="3679039"/>
            <a:ext cx="4186988" cy="280225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/>
          <a:srcRect l="24"/>
          <a:stretch/>
        </p:blipFill>
        <p:spPr>
          <a:xfrm>
            <a:off x="1356360" y="909305"/>
            <a:ext cx="4202982" cy="263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528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meter_stick">
            <a:extLst>
              <a:ext uri="{FF2B5EF4-FFF2-40B4-BE49-F238E27FC236}">
                <a16:creationId xmlns:a16="http://schemas.microsoft.com/office/drawing/2014/main" id="{D63B07B2-6ED1-4A96-835B-82B5D05C4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117" y="1402987"/>
            <a:ext cx="6698428" cy="453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>
            <a:extLst>
              <a:ext uri="{FF2B5EF4-FFF2-40B4-BE49-F238E27FC236}">
                <a16:creationId xmlns:a16="http://schemas.microsoft.com/office/drawing/2014/main" id="{03F3962F-9FE0-4857-9ACF-D7900256B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1545" y="4897766"/>
            <a:ext cx="1419075" cy="101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6148" name="Text Box 4">
            <a:extLst>
              <a:ext uri="{FF2B5EF4-FFF2-40B4-BE49-F238E27FC236}">
                <a16:creationId xmlns:a16="http://schemas.microsoft.com/office/drawing/2014/main" id="{4F3EAF8B-7837-497D-A690-FF3B04797A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8324" y="5768258"/>
            <a:ext cx="117229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detector</a:t>
            </a:r>
          </a:p>
        </p:txBody>
      </p:sp>
      <p:sp>
        <p:nvSpPr>
          <p:cNvPr id="6151" name="Text Box 7">
            <a:extLst>
              <a:ext uri="{FF2B5EF4-FFF2-40B4-BE49-F238E27FC236}">
                <a16:creationId xmlns:a16="http://schemas.microsoft.com/office/drawing/2014/main" id="{DE43EF99-400A-4A0E-B07B-09B5CB11D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369" y="1402987"/>
            <a:ext cx="2047969" cy="138499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2800" dirty="0">
                <a:solidFill>
                  <a:srgbClr val="FF0066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Instruments to ‘see’ objects</a:t>
            </a: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521EEB86-50E0-402E-AFCD-E7A6C585D10F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764705"/>
          </a:xfrm>
          <a:prstGeom prst="rect">
            <a:avLst/>
          </a:prstGeom>
        </p:spPr>
        <p:txBody>
          <a:bodyPr/>
          <a:lstStyle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defRPr>
            </a:lvl1pPr>
            <a:lvl2pPr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charset="0"/>
              </a:defRPr>
            </a:lvl2pPr>
            <a:lvl3pPr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charset="0"/>
              </a:defRPr>
            </a:lvl3pPr>
            <a:lvl4pPr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charset="0"/>
              </a:defRPr>
            </a:lvl4pPr>
            <a:lvl5pPr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charset="0"/>
              </a:defRPr>
            </a:lvl5pPr>
            <a:lvl6pPr marL="457200"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/>
            <a:r>
              <a:rPr lang="fr-FR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Tools vs. Objects of Study in Research</a:t>
            </a:r>
            <a:endParaRPr lang="zh-CN" alt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Reconstructed TOF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392" y="2151218"/>
            <a:ext cx="5377365" cy="374460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7675" y="2151218"/>
            <a:ext cx="5367587" cy="37446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021ED6B3-DE97-40AF-ADA1-7167E7091368}"/>
                  </a:ext>
                </a:extLst>
              </p:cNvPr>
              <p:cNvSpPr/>
              <p:nvPr/>
            </p:nvSpPr>
            <p:spPr>
              <a:xfrm>
                <a:off x="4128990" y="1081138"/>
                <a:ext cx="4499309" cy="7541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dirty="0">
                          <a:latin typeface="Cambria Math" panose="02040503050406030204" pitchFamily="18" charset="0"/>
                        </a:rPr>
                        <m:t>𝑇𝑂𝐹</m:t>
                      </m:r>
                      <m:r>
                        <a:rPr lang="en-US" altLang="zh-CN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i="1" dirty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CN" i="1" dirty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CN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𝑇𝑂𝑃</m:t>
                      </m:r>
                      <m:r>
                        <a:rPr lang="en-US" altLang="zh-CN" i="1" dirty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CN" i="1" dirty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CN" i="1" dirty="0">
                          <a:latin typeface="Cambria Math" panose="02040503050406030204" pitchFamily="18" charset="0"/>
                        </a:rPr>
                        <m:t>0=</m:t>
                      </m:r>
                      <m:r>
                        <a:rPr lang="en-US" altLang="zh-CN" i="1" dirty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CN" i="1" dirty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CN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𝐿𝑂𝑃</m:t>
                          </m:r>
                          <m:r>
                            <a:rPr lang="en-US" altLang="zh-CN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bar>
                            <m:barPr>
                              <m:pos m:val="top"/>
                              <m:ctrlPr>
                                <a:rPr lang="en-US" altLang="zh-CN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sSub>
                                <m:sSubPr>
                                  <m:ctrlPr>
                                    <a:rPr lang="en-US" altLang="zh-CN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altLang="zh-CN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</m:e>
                          </m:bar>
                        </m:num>
                        <m:den>
                          <m:r>
                            <a:rPr lang="en-US" altLang="zh-CN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altLang="zh-CN" i="1" dirty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CN" i="1" dirty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CN" i="1" dirty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altLang="zh-CN" i="1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021ED6B3-DE97-40AF-ADA1-7167E70913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8990" y="1081138"/>
                <a:ext cx="4499309" cy="7541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49223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8538" y="1274732"/>
            <a:ext cx="3703662" cy="261133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Another Incident Position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036" y="1451250"/>
            <a:ext cx="3921370" cy="244214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647" y="3893396"/>
            <a:ext cx="4143935" cy="258953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9406" y="3893396"/>
            <a:ext cx="3546487" cy="244830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5893" y="3893396"/>
            <a:ext cx="3518043" cy="244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7465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TOF Distribution of π/K 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530" y="2007324"/>
            <a:ext cx="5548007" cy="37238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6537" y="2007324"/>
            <a:ext cx="5446933" cy="37238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C46968A4-8001-4C06-951B-BBCEF1D6EC03}"/>
                  </a:ext>
                </a:extLst>
              </p:cNvPr>
              <p:cNvSpPr/>
              <p:nvPr/>
            </p:nvSpPr>
            <p:spPr>
              <a:xfrm>
                <a:off x="3896882" y="1126801"/>
                <a:ext cx="4499309" cy="7541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dirty="0">
                          <a:latin typeface="Cambria Math" panose="02040503050406030204" pitchFamily="18" charset="0"/>
                        </a:rPr>
                        <m:t>𝑇𝑂𝐹</m:t>
                      </m:r>
                      <m:r>
                        <a:rPr lang="en-US" altLang="zh-CN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CN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CN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𝑇𝑂𝑃</m:t>
                      </m:r>
                      <m:r>
                        <a:rPr lang="en-US" altLang="zh-CN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CN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CN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0=</m:t>
                      </m:r>
                      <m:r>
                        <a:rPr lang="en-US" altLang="zh-CN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CN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CN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𝐿𝑂𝑃</m:t>
                          </m:r>
                          <m:r>
                            <a:rPr lang="en-US" altLang="zh-CN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bar>
                            <m:barPr>
                              <m:pos m:val="top"/>
                              <m:ctrlPr>
                                <a:rPr lang="en-US" altLang="zh-CN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sSub>
                                <m:sSubPr>
                                  <m:ctrlPr>
                                    <a:rPr lang="en-US" altLang="zh-CN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altLang="zh-CN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</m:e>
                          </m:bar>
                        </m:num>
                        <m:den>
                          <m:r>
                            <a:rPr lang="en-US" altLang="zh-CN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altLang="zh-CN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CN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CN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altLang="zh-CN" i="1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C46968A4-8001-4C06-951B-BBCEF1D6EC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6882" y="1126801"/>
                <a:ext cx="4499309" cy="7541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85833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π/K separation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" y="1690688"/>
            <a:ext cx="7487143" cy="4630453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322931" y="4800600"/>
            <a:ext cx="33185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FF19FF"/>
                </a:solidFill>
              </a:rPr>
              <a:t>peak2</a:t>
            </a:r>
            <a:r>
              <a:rPr lang="en-US" altLang="zh-CN" sz="2400" dirty="0"/>
              <a:t> and </a:t>
            </a:r>
            <a:r>
              <a:rPr lang="en-US" altLang="zh-CN" sz="2400" dirty="0">
                <a:solidFill>
                  <a:srgbClr val="0000FF"/>
                </a:solidFill>
              </a:rPr>
              <a:t>peak3</a:t>
            </a:r>
            <a:r>
              <a:rPr lang="zh-CN" altLang="en-US" sz="2400" dirty="0"/>
              <a:t>：</a:t>
            </a:r>
            <a:r>
              <a:rPr lang="en-US" altLang="zh-CN" sz="2400" dirty="0">
                <a:solidFill>
                  <a:srgbClr val="FF0000"/>
                </a:solidFill>
              </a:rPr>
              <a:t>3.0σ</a:t>
            </a:r>
          </a:p>
          <a:p>
            <a:r>
              <a:rPr lang="en-US" altLang="zh-CN" sz="2400" dirty="0">
                <a:solidFill>
                  <a:srgbClr val="16FF16"/>
                </a:solidFill>
              </a:rPr>
              <a:t>peak1</a:t>
            </a:r>
            <a:r>
              <a:rPr lang="en-US" altLang="zh-CN" sz="2400" dirty="0"/>
              <a:t> and </a:t>
            </a:r>
            <a:r>
              <a:rPr lang="en-US" altLang="zh-CN" sz="2400" dirty="0">
                <a:solidFill>
                  <a:srgbClr val="0000FF"/>
                </a:solidFill>
              </a:rPr>
              <a:t>peak3</a:t>
            </a:r>
            <a:r>
              <a:rPr lang="zh-CN" altLang="en-US" sz="2400" dirty="0"/>
              <a:t>：</a:t>
            </a:r>
            <a:r>
              <a:rPr lang="en-US" altLang="zh-CN" sz="2400" dirty="0">
                <a:solidFill>
                  <a:srgbClr val="FF0000"/>
                </a:solidFill>
              </a:rPr>
              <a:t>4.1σ</a:t>
            </a:r>
          </a:p>
          <a:p>
            <a:r>
              <a:rPr lang="en-US" altLang="zh-CN" sz="2400" dirty="0">
                <a:solidFill>
                  <a:srgbClr val="FF19FF"/>
                </a:solidFill>
              </a:rPr>
              <a:t>peak2</a:t>
            </a:r>
            <a:r>
              <a:rPr lang="en-US" altLang="zh-CN" sz="2400" dirty="0"/>
              <a:t> and </a:t>
            </a:r>
            <a:r>
              <a:rPr lang="en-US" altLang="zh-CN" sz="2400" dirty="0">
                <a:solidFill>
                  <a:srgbClr val="D14E48"/>
                </a:solidFill>
              </a:rPr>
              <a:t>peak4</a:t>
            </a:r>
            <a:r>
              <a:rPr lang="zh-CN" altLang="en-US" sz="2400" dirty="0"/>
              <a:t>：</a:t>
            </a:r>
            <a:r>
              <a:rPr lang="en-US" altLang="zh-CN" sz="2400" dirty="0">
                <a:solidFill>
                  <a:srgbClr val="FF0000"/>
                </a:solidFill>
              </a:rPr>
              <a:t>4.0σ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8025E91-1D0E-4C6A-A71E-539FA8F78C09}"/>
              </a:ext>
            </a:extLst>
          </p:cNvPr>
          <p:cNvSpPr txBox="1"/>
          <p:nvPr/>
        </p:nvSpPr>
        <p:spPr>
          <a:xfrm>
            <a:off x="8429901" y="1940560"/>
            <a:ext cx="3137167" cy="2246769"/>
          </a:xfrm>
          <a:prstGeom prst="rect">
            <a:avLst/>
          </a:prstGeom>
          <a:pattFill prst="divot">
            <a:fgClr>
              <a:srgbClr val="FFFF00"/>
            </a:fgClr>
            <a:bgClr>
              <a:schemeClr val="bg1"/>
            </a:bgClr>
          </a:pattFill>
          <a:ln w="1905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Q3</a:t>
            </a:r>
            <a:r>
              <a:rPr lang="zh-CN" altLang="en-US" sz="2000" dirty="0"/>
              <a:t>： </a:t>
            </a:r>
            <a:r>
              <a:rPr lang="en-US" altLang="zh-CN" sz="2000" dirty="0"/>
              <a:t>Why does the mean TOF</a:t>
            </a:r>
            <a:r>
              <a:rPr lang="zh-CN" altLang="en-US" sz="2000" dirty="0"/>
              <a:t> </a:t>
            </a:r>
            <a:r>
              <a:rPr lang="en-US" altLang="zh-CN" sz="2000" dirty="0"/>
              <a:t>with wrong hypothesis shift beneficially as in the figure, and what’s the relationship among peak 1 - 4? 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84D455A-81BB-4BB4-9D2B-1BCEF2D72C6E}"/>
              </a:ext>
            </a:extLst>
          </p:cNvPr>
          <p:cNvSpPr/>
          <p:nvPr/>
        </p:nvSpPr>
        <p:spPr>
          <a:xfrm>
            <a:off x="4079925" y="1755894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16FF16"/>
                </a:solidFill>
              </a:rPr>
              <a:t>1</a:t>
            </a:r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1765E8B-E86D-4247-BFE5-771A010C7650}"/>
              </a:ext>
            </a:extLst>
          </p:cNvPr>
          <p:cNvSpPr/>
          <p:nvPr/>
        </p:nvSpPr>
        <p:spPr>
          <a:xfrm>
            <a:off x="4392831" y="1608918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19FF"/>
                </a:solidFill>
              </a:rPr>
              <a:t>2</a:t>
            </a:r>
            <a:endParaRPr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2AA0411-116D-41F2-8BA2-7CB07DC5EFE6}"/>
              </a:ext>
            </a:extLst>
          </p:cNvPr>
          <p:cNvSpPr/>
          <p:nvPr/>
        </p:nvSpPr>
        <p:spPr>
          <a:xfrm>
            <a:off x="4942250" y="1965407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3</a:t>
            </a:r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3CE28FA-7F6A-493C-8CCB-6A18C690BDA9}"/>
              </a:ext>
            </a:extLst>
          </p:cNvPr>
          <p:cNvSpPr/>
          <p:nvPr/>
        </p:nvSpPr>
        <p:spPr>
          <a:xfrm>
            <a:off x="5178763" y="1940560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D14E48"/>
                </a:solidFill>
              </a:rPr>
              <a:t>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127501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π/K separation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t="29884" r="12606"/>
          <a:stretch/>
        </p:blipFill>
        <p:spPr>
          <a:xfrm>
            <a:off x="2686622" y="5634475"/>
            <a:ext cx="6319994" cy="4616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6239" y="1654598"/>
            <a:ext cx="6000753" cy="3824051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8EB589C2-90BD-4BDA-A609-6583923AB9AE}"/>
              </a:ext>
            </a:extLst>
          </p:cNvPr>
          <p:cNvSpPr txBox="1"/>
          <p:nvPr/>
        </p:nvSpPr>
        <p:spPr>
          <a:xfrm>
            <a:off x="3657534" y="1028329"/>
            <a:ext cx="4378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等线" panose="02010600030101010101" pitchFamily="2" charset="-122"/>
                <a:ea typeface="等线" panose="02010600030101010101" pitchFamily="2" charset="-122"/>
              </a:rPr>
              <a:t>Likelihood method</a:t>
            </a:r>
            <a:endParaRPr lang="zh-CN" altLang="en-US" sz="28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8653332-459B-47D0-991C-A7BF7BEAC4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28" y="1808931"/>
            <a:ext cx="5511045" cy="352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808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π/K separation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22" y="2158554"/>
            <a:ext cx="11573955" cy="3424828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A2699E18-746D-465C-AC2C-85E735AB6F33}"/>
              </a:ext>
            </a:extLst>
          </p:cNvPr>
          <p:cNvSpPr txBox="1"/>
          <p:nvPr/>
        </p:nvSpPr>
        <p:spPr>
          <a:xfrm>
            <a:off x="3657534" y="1028329"/>
            <a:ext cx="4378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等线" panose="02010600030101010101" pitchFamily="2" charset="-122"/>
                <a:ea typeface="等线" panose="02010600030101010101" pitchFamily="2" charset="-122"/>
              </a:rPr>
              <a:t>In larger phase space</a:t>
            </a:r>
            <a:endParaRPr lang="zh-CN" altLang="en-US" sz="28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63DFBF7-B2AC-4612-A6E0-D4F0099BAC66}"/>
              </a:ext>
            </a:extLst>
          </p:cNvPr>
          <p:cNvSpPr txBox="1"/>
          <p:nvPr/>
        </p:nvSpPr>
        <p:spPr>
          <a:xfrm>
            <a:off x="2448560" y="1670385"/>
            <a:ext cx="1409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p = 2 GeV/c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799346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K/p separation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587" y="1372705"/>
            <a:ext cx="7778359" cy="467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5063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π/e and π/μ separation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90" y="2265876"/>
            <a:ext cx="5946210" cy="35152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65876"/>
            <a:ext cx="5792981" cy="351528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953854" y="1837564"/>
            <a:ext cx="7280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zh-CN" sz="2800" dirty="0"/>
              <a:t>π/</a:t>
            </a:r>
            <a:r>
              <a:rPr lang="en-US" altLang="zh-CN" sz="2800" dirty="0"/>
              <a:t>e</a:t>
            </a:r>
            <a:endParaRPr lang="zh-CN" altLang="en-US" sz="2800" dirty="0"/>
          </a:p>
        </p:txBody>
      </p:sp>
      <p:sp>
        <p:nvSpPr>
          <p:cNvPr id="8" name="矩形 7"/>
          <p:cNvSpPr/>
          <p:nvPr/>
        </p:nvSpPr>
        <p:spPr>
          <a:xfrm>
            <a:off x="8786085" y="1837564"/>
            <a:ext cx="7457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zh-CN" sz="2800" dirty="0"/>
              <a:t>π/</a:t>
            </a:r>
            <a:r>
              <a:rPr lang="en-US" altLang="zh-CN" sz="2800" dirty="0"/>
              <a:t>μ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2761441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Background at STCF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629" y="2287266"/>
            <a:ext cx="5195560" cy="3320957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5853162" y="2287266"/>
            <a:ext cx="5153495" cy="3320957"/>
            <a:chOff x="5853162" y="2287266"/>
            <a:chExt cx="5153495" cy="3320957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53162" y="2287266"/>
              <a:ext cx="5153495" cy="3320957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6854619" y="3582714"/>
              <a:ext cx="1994413" cy="16004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latin typeface="等线" panose="02010600030101010101" pitchFamily="2" charset="-122"/>
                  <a:ea typeface="等线" panose="02010600030101010101" pitchFamily="2" charset="-122"/>
                </a:rPr>
                <a:t>1</a:t>
              </a:r>
              <a:r>
                <a:rPr lang="en-US" altLang="zh-CN" sz="1400" dirty="0">
                  <a:latin typeface="等线" panose="02010600030101010101" pitchFamily="2" charset="-122"/>
                  <a:ea typeface="等线" panose="02010600030101010101" pitchFamily="2" charset="-122"/>
                  <a:sym typeface="Wingdings" panose="05000000000000000000" pitchFamily="2" charset="2"/>
                </a:rPr>
                <a:t>RBB electron</a:t>
              </a:r>
            </a:p>
            <a:p>
              <a:r>
                <a:rPr lang="en-US" altLang="zh-CN" sz="1400" dirty="0">
                  <a:latin typeface="等线" panose="02010600030101010101" pitchFamily="2" charset="-122"/>
                  <a:ea typeface="等线" panose="02010600030101010101" pitchFamily="2" charset="-122"/>
                  <a:sym typeface="Wingdings" panose="05000000000000000000" pitchFamily="2" charset="2"/>
                </a:rPr>
                <a:t>2RBB photon</a:t>
              </a:r>
            </a:p>
            <a:p>
              <a:r>
                <a:rPr lang="en-US" altLang="zh-CN" sz="1400" dirty="0">
                  <a:latin typeface="等线" panose="02010600030101010101" pitchFamily="2" charset="-122"/>
                  <a:ea typeface="等线" panose="02010600030101010101" pitchFamily="2" charset="-122"/>
                  <a:sym typeface="Wingdings" panose="05000000000000000000" pitchFamily="2" charset="2"/>
                </a:rPr>
                <a:t>3Two photon</a:t>
              </a:r>
            </a:p>
            <a:p>
              <a:r>
                <a:rPr lang="en-US" altLang="zh-CN" sz="1400" dirty="0">
                  <a:latin typeface="等线" panose="02010600030101010101" pitchFamily="2" charset="-122"/>
                  <a:ea typeface="等线" panose="02010600030101010101" pitchFamily="2" charset="-122"/>
                  <a:sym typeface="Wingdings" panose="05000000000000000000" pitchFamily="2" charset="2"/>
                </a:rPr>
                <a:t>4Touschek</a:t>
              </a:r>
            </a:p>
            <a:p>
              <a:r>
                <a:rPr lang="en-US" altLang="zh-CN" sz="1400" dirty="0">
                  <a:latin typeface="等线" panose="02010600030101010101" pitchFamily="2" charset="-122"/>
                  <a:ea typeface="等线" panose="02010600030101010101" pitchFamily="2" charset="-122"/>
                  <a:sym typeface="Wingdings" panose="05000000000000000000" pitchFamily="2" charset="2"/>
                </a:rPr>
                <a:t>5Coloumbscattering</a:t>
              </a:r>
            </a:p>
            <a:p>
              <a:r>
                <a:rPr lang="en-US" altLang="zh-CN" sz="1400" dirty="0">
                  <a:latin typeface="等线" panose="02010600030101010101" pitchFamily="2" charset="-122"/>
                  <a:ea typeface="等线" panose="02010600030101010101" pitchFamily="2" charset="-122"/>
                  <a:sym typeface="Wingdings" panose="05000000000000000000" pitchFamily="2" charset="2"/>
                </a:rPr>
                <a:t>6Brems</a:t>
              </a:r>
            </a:p>
            <a:p>
              <a:r>
                <a:rPr lang="en-US" altLang="zh-CN" sz="1400" dirty="0">
                  <a:latin typeface="等线" panose="02010600030101010101" pitchFamily="2" charset="-122"/>
                  <a:ea typeface="等线" panose="02010600030101010101" pitchFamily="2" charset="-122"/>
                  <a:sym typeface="Wingdings" panose="05000000000000000000" pitchFamily="2" charset="2"/>
                </a:rPr>
                <a:t>7Total</a:t>
              </a:r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D3BDCA43-A0B2-4D37-A00C-D51CA98BF01A}"/>
              </a:ext>
            </a:extLst>
          </p:cNvPr>
          <p:cNvSpPr txBox="1"/>
          <p:nvPr/>
        </p:nvSpPr>
        <p:spPr>
          <a:xfrm>
            <a:off x="879987" y="976298"/>
            <a:ext cx="104320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等线" panose="02010600030101010101" pitchFamily="2" charset="-122"/>
                <a:ea typeface="等线" panose="02010600030101010101" pitchFamily="2" charset="-122"/>
              </a:rPr>
              <a:t>Dedicated background study in the framework of STCF software</a:t>
            </a:r>
          </a:p>
          <a:p>
            <a:r>
              <a:rPr lang="en-US" altLang="zh-CN" sz="2400" dirty="0">
                <a:latin typeface="等线" panose="02010600030101010101" pitchFamily="2" charset="-122"/>
                <a:ea typeface="等线" panose="02010600030101010101" pitchFamily="2" charset="-122"/>
              </a:rPr>
              <a:t>Detailed simulation of machine and MDI design, background generation and beam transport</a:t>
            </a:r>
            <a:endParaRPr lang="zh-CN" altLang="en-US" sz="24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220137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Time Structure of Background</a:t>
            </a:r>
            <a:endParaRPr lang="zh-CN" altLang="en-US" dirty="0"/>
          </a:p>
        </p:txBody>
      </p:sp>
      <p:grpSp>
        <p:nvGrpSpPr>
          <p:cNvPr id="7" name="组合 6"/>
          <p:cNvGrpSpPr/>
          <p:nvPr/>
        </p:nvGrpSpPr>
        <p:grpSpPr>
          <a:xfrm>
            <a:off x="0" y="1523999"/>
            <a:ext cx="12192000" cy="4984957"/>
            <a:chOff x="45720" y="1523999"/>
            <a:chExt cx="12192000" cy="4984957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2"/>
            <a:srcRect l="4381" t="6638" b="3817"/>
            <a:stretch/>
          </p:blipFill>
          <p:spPr>
            <a:xfrm>
              <a:off x="45720" y="1524000"/>
              <a:ext cx="6958716" cy="4984956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/>
            <a:srcRect t="6638" r="8725" b="3817"/>
            <a:stretch/>
          </p:blipFill>
          <p:spPr>
            <a:xfrm>
              <a:off x="5595101" y="1523999"/>
              <a:ext cx="6642619" cy="4984956"/>
            </a:xfrm>
            <a:prstGeom prst="rect">
              <a:avLst/>
            </a:prstGeom>
          </p:spPr>
        </p:pic>
      </p:grpSp>
      <p:sp>
        <p:nvSpPr>
          <p:cNvPr id="8" name="文本框 7"/>
          <p:cNvSpPr txBox="1"/>
          <p:nvPr/>
        </p:nvSpPr>
        <p:spPr>
          <a:xfrm>
            <a:off x="1307592" y="2057844"/>
            <a:ext cx="1188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</a:rPr>
              <a:t>gamma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092696" y="2057843"/>
            <a:ext cx="12586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</a:rPr>
              <a:t>electron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130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" y="3648"/>
            <a:ext cx="12191999" cy="765175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dirty="0"/>
              <a:t>Detector System in High-Energy Physics Program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670854" y="1512207"/>
            <a:ext cx="7869020" cy="4576970"/>
            <a:chOff x="646043" y="755374"/>
            <a:chExt cx="10492026" cy="610262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313" y="866653"/>
              <a:ext cx="10372756" cy="5991347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646043" y="755374"/>
              <a:ext cx="3011557" cy="407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16561" y="1595666"/>
            <a:ext cx="2743200" cy="4154984"/>
          </a:xfrm>
          <a:prstGeom prst="rect">
            <a:avLst/>
          </a:prstGeom>
          <a:solidFill>
            <a:schemeClr val="bg1"/>
          </a:solidFill>
          <a:ln>
            <a:solidFill>
              <a:srgbClr val="0066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等线" panose="02010600030101010101" pitchFamily="2" charset="-122"/>
                <a:ea typeface="等线" panose="02010600030101010101" pitchFamily="2" charset="-122"/>
              </a:rPr>
              <a:t>To measure the </a:t>
            </a:r>
            <a:r>
              <a:rPr lang="en-US" sz="240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momentum,</a:t>
            </a:r>
            <a:r>
              <a:rPr lang="zh-CN" altLang="en-US" sz="240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energy</a:t>
            </a:r>
            <a:r>
              <a:rPr lang="zh-CN" altLang="en-US" sz="2400" dirty="0"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dirty="0">
                <a:latin typeface="等线" panose="02010600030101010101" pitchFamily="2" charset="-122"/>
                <a:ea typeface="等线" panose="02010600030101010101" pitchFamily="2" charset="-122"/>
              </a:rPr>
              <a:t>and</a:t>
            </a:r>
            <a:r>
              <a:rPr lang="zh-CN" altLang="en-US" sz="2400" dirty="0"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type</a:t>
            </a:r>
            <a:r>
              <a:rPr lang="zh-CN" altLang="en-US" sz="2400" dirty="0"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dirty="0">
                <a:latin typeface="等线" panose="02010600030101010101" pitchFamily="2" charset="-122"/>
                <a:ea typeface="等线" panose="02010600030101010101" pitchFamily="2" charset="-122"/>
              </a:rPr>
              <a:t>of</a:t>
            </a:r>
            <a:r>
              <a:rPr lang="zh-CN" altLang="en-US" sz="2400" dirty="0"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dirty="0">
                <a:latin typeface="等线" panose="02010600030101010101" pitchFamily="2" charset="-122"/>
                <a:ea typeface="等线" panose="02010600030101010101" pitchFamily="2" charset="-122"/>
              </a:rPr>
              <a:t>final</a:t>
            </a:r>
            <a:r>
              <a:rPr lang="zh-CN" altLang="en-US" sz="2400" dirty="0"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dirty="0">
                <a:latin typeface="等线" panose="02010600030101010101" pitchFamily="2" charset="-122"/>
                <a:ea typeface="等线" panose="02010600030101010101" pitchFamily="2" charset="-122"/>
              </a:rPr>
              <a:t>state</a:t>
            </a:r>
            <a:r>
              <a:rPr lang="zh-CN" altLang="en-US" sz="2400" dirty="0"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dirty="0">
                <a:latin typeface="等线" panose="02010600030101010101" pitchFamily="2" charset="-122"/>
                <a:ea typeface="等线" panose="02010600030101010101" pitchFamily="2" charset="-122"/>
              </a:rPr>
              <a:t>particles in particle or nuclear collisions,</a:t>
            </a:r>
            <a:r>
              <a:rPr lang="zh-CN" altLang="en-US" sz="2400" dirty="0"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dirty="0">
                <a:latin typeface="等线" panose="02010600030101010101" pitchFamily="2" charset="-122"/>
                <a:ea typeface="等线" panose="02010600030101010101" pitchFamily="2" charset="-122"/>
              </a:rPr>
              <a:t>by</a:t>
            </a:r>
            <a:r>
              <a:rPr lang="en-GB" altLang="zh-CN" sz="2400" dirty="0">
                <a:latin typeface="等线" panose="02010600030101010101" pitchFamily="2" charset="-122"/>
                <a:ea typeface="等线" panose="02010600030101010101" pitchFamily="2" charset="-122"/>
              </a:rPr>
              <a:t> recording the </a:t>
            </a:r>
            <a:r>
              <a:rPr lang="en-GB" altLang="zh-CN" sz="2400" dirty="0">
                <a:solidFill>
                  <a:srgbClr val="3333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spatial</a:t>
            </a:r>
            <a:r>
              <a:rPr lang="en-GB" altLang="zh-CN" sz="2400" dirty="0"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n-GB" altLang="zh-CN" sz="2400" dirty="0">
                <a:solidFill>
                  <a:srgbClr val="3333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time</a:t>
            </a:r>
            <a:r>
              <a:rPr lang="en-GB" altLang="zh-CN" sz="2400" dirty="0">
                <a:latin typeface="等线" panose="02010600030101010101" pitchFamily="2" charset="-122"/>
                <a:ea typeface="等线" panose="02010600030101010101" pitchFamily="2" charset="-122"/>
              </a:rPr>
              <a:t> and </a:t>
            </a:r>
            <a:r>
              <a:rPr lang="en-GB" altLang="zh-CN" sz="2400" dirty="0">
                <a:solidFill>
                  <a:srgbClr val="3333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energy</a:t>
            </a:r>
            <a:r>
              <a:rPr lang="en-GB" altLang="zh-CN" sz="2400" dirty="0">
                <a:latin typeface="等线" panose="02010600030101010101" pitchFamily="2" charset="-122"/>
                <a:ea typeface="等线" panose="02010600030101010101" pitchFamily="2" charset="-122"/>
              </a:rPr>
              <a:t> information leaved in the detector system.</a:t>
            </a:r>
            <a:endParaRPr lang="en-US" altLang="zh-CN" sz="24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834580" y="1587002"/>
            <a:ext cx="1288025" cy="461665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altLang="zh-CN" sz="240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ALICE</a:t>
            </a:r>
            <a:endParaRPr lang="zh-CN" altLang="en-US" sz="2400" dirty="0">
              <a:solidFill>
                <a:srgbClr val="FF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013555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Time Structure of Background (cnt.)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691335" y="1597363"/>
                <a:ext cx="5037992" cy="23986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01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02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𝑓𝑙𝑖𝑔h𝑡</m:t>
                          </m:r>
                        </m:sub>
                      </m:sSub>
                    </m:oMath>
                  </m:oMathPara>
                </a14:m>
                <a:endParaRPr lang="en-US" altLang="zh-CN" sz="2400" dirty="0"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p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01</m:t>
                        </m:r>
                      </m:sub>
                    </m:sSub>
                  </m:oMath>
                </a14:m>
                <a:r>
                  <a:rPr lang="en-US" altLang="zh-CN" sz="2400" dirty="0">
                    <a:latin typeface="等线" panose="02010600030101010101" pitchFamily="2" charset="-122"/>
                    <a:ea typeface="等线" panose="02010600030101010101" pitchFamily="2" charset="-122"/>
                  </a:rPr>
                  <a:t> = 0, 8, 16.. ns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p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02</m:t>
                        </m:r>
                      </m:sub>
                    </m:sSub>
                  </m:oMath>
                </a14:m>
                <a:r>
                  <a:rPr lang="en-US" altLang="zh-CN" sz="2400" dirty="0">
                    <a:latin typeface="等线" panose="02010600030101010101" pitchFamily="2" charset="-122"/>
                    <a:ea typeface="等线" panose="02010600030101010101" pitchFamily="2" charset="-122"/>
                  </a:rPr>
                  <a:t> = Uniform (-50ps, 50ps)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p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𝑓𝑙𝑖𝑔h𝑡</m:t>
                        </m:r>
                      </m:sub>
                    </m:sSub>
                  </m:oMath>
                </a14:m>
                <a:r>
                  <a:rPr lang="en-US" altLang="zh-CN" sz="2400" dirty="0">
                    <a:latin typeface="等线" panose="02010600030101010101" pitchFamily="2" charset="-122"/>
                    <a:ea typeface="等线" panose="02010600030101010101" pitchFamily="2" charset="-122"/>
                  </a:rPr>
                  <a:t>, time of flight</a:t>
                </a:r>
                <a:endParaRPr lang="zh-CN" altLang="en-US" sz="2400" dirty="0"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335" y="1597363"/>
                <a:ext cx="5037992" cy="2398605"/>
              </a:xfrm>
              <a:prstGeom prst="rect">
                <a:avLst/>
              </a:prstGeom>
              <a:blipFill>
                <a:blip r:embed="rId2"/>
                <a:stretch>
                  <a:fillRect l="-1572" b="-17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7985" y="1069469"/>
            <a:ext cx="5971224" cy="456769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455731" y="5679847"/>
            <a:ext cx="26757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3333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DTOF all sectors</a:t>
            </a:r>
            <a:endParaRPr lang="zh-CN" altLang="en-US" sz="2800" dirty="0">
              <a:solidFill>
                <a:srgbClr val="3333FF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531729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DTOF Background Simulation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altLang="zh-CN" dirty="0"/>
              <a:t>Background hit number sampled by </a:t>
            </a:r>
            <a:r>
              <a:rPr lang="en-US" altLang="zh-CN" dirty="0">
                <a:solidFill>
                  <a:srgbClr val="FF0000"/>
                </a:solidFill>
              </a:rPr>
              <a:t>Poisson distribution</a:t>
            </a:r>
            <a:r>
              <a:rPr lang="en-US" altLang="zh-CN" dirty="0"/>
              <a:t>, mean hits from STCF background simulation</a:t>
            </a:r>
          </a:p>
          <a:p>
            <a:pPr lvl="1"/>
            <a:r>
              <a:rPr lang="en-US" altLang="zh-CN" dirty="0"/>
              <a:t>Particle parameters </a:t>
            </a:r>
            <a:r>
              <a:rPr lang="en-US" altLang="zh-CN" dirty="0">
                <a:solidFill>
                  <a:srgbClr val="FF0000"/>
                </a:solidFill>
              </a:rPr>
              <a:t>directly sampled </a:t>
            </a:r>
            <a:r>
              <a:rPr lang="en-US" altLang="zh-CN" dirty="0"/>
              <a:t>from STCF background simulation, including particle type, position, momentum/energy</a:t>
            </a:r>
          </a:p>
          <a:p>
            <a:pPr lvl="1"/>
            <a:r>
              <a:rPr lang="en-US" altLang="zh-CN" dirty="0"/>
              <a:t>Hit time sampled by </a:t>
            </a:r>
            <a:r>
              <a:rPr lang="en-US" altLang="zh-CN" dirty="0">
                <a:solidFill>
                  <a:srgbClr val="FF0000"/>
                </a:solidFill>
              </a:rPr>
              <a:t>Uniform distribution</a:t>
            </a:r>
          </a:p>
        </p:txBody>
      </p:sp>
    </p:spTree>
    <p:extLst>
      <p:ext uri="{BB962C8B-B14F-4D97-AF65-F5344CB8AC3E}">
        <p14:creationId xmlns:p14="http://schemas.microsoft.com/office/powerpoint/2010/main" val="40298619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800" dirty="0"/>
              <a:t>DTOF Simulation with Background</a:t>
            </a:r>
            <a:endParaRPr lang="zh-CN" altLang="en-US" sz="48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417" y="1291524"/>
            <a:ext cx="5409760" cy="321503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6240" y="3664762"/>
            <a:ext cx="4577080" cy="285739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18246" y="896003"/>
            <a:ext cx="3384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θ</a:t>
            </a: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=24</a:t>
            </a: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  <a:sym typeface="Symbol" panose="05050102010706020507" pitchFamily="18" charset="2"/>
              </a:rPr>
              <a:t></a:t>
            </a: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, φ=45</a:t>
            </a: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  <a:sym typeface="Symbol" panose="05050102010706020507" pitchFamily="18" charset="2"/>
              </a:rPr>
              <a:t></a:t>
            </a: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, p=2GeV, pion</a:t>
            </a:r>
            <a:endParaRPr lang="zh-CN" altLang="en-US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78417" y="4654297"/>
            <a:ext cx="58630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Assume PMT gain~10</a:t>
            </a:r>
            <a:r>
              <a:rPr lang="en-US" altLang="zh-CN" sz="2000" baseline="30000" dirty="0">
                <a:latin typeface="等线" panose="02010600030101010101" pitchFamily="2" charset="-122"/>
                <a:ea typeface="等线" panose="02010600030101010101" pitchFamily="2" charset="-122"/>
              </a:rPr>
              <a:t>6</a:t>
            </a: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，</a:t>
            </a: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10</a:t>
            </a: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years’ operation </a:t>
            </a: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（</a:t>
            </a: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50%  duty time</a:t>
            </a: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</a:rPr>
              <a:t>）</a:t>
            </a:r>
            <a:endParaRPr lang="en-US" altLang="zh-CN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Background</a:t>
            </a: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  <a:sym typeface="Wingdings" panose="05000000000000000000" pitchFamily="2" charset="2"/>
              </a:rPr>
              <a:t>，</a:t>
            </a: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  <a:sym typeface="Wingdings" panose="05000000000000000000" pitchFamily="2" charset="2"/>
              </a:rPr>
              <a:t>12p.e. in 100ns  12C/cm</a:t>
            </a:r>
            <a:r>
              <a:rPr lang="en-US" altLang="zh-CN" sz="2000" baseline="30000" dirty="0">
                <a:latin typeface="等线" panose="02010600030101010101" pitchFamily="2" charset="-122"/>
                <a:ea typeface="等线" panose="02010600030101010101" pitchFamily="2" charset="-122"/>
                <a:sym typeface="Wingdings" panose="05000000000000000000" pitchFamily="2" charset="2"/>
              </a:rPr>
              <a:t>2</a:t>
            </a: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  <a:sym typeface="Wingdings" panose="05000000000000000000" pitchFamily="2" charset="2"/>
              </a:rPr>
              <a:t> accumulated anode charge 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  <a:sym typeface="Wingdings" panose="05000000000000000000" pitchFamily="2" charset="2"/>
              </a:rPr>
              <a:t>Signal</a:t>
            </a:r>
            <a:r>
              <a:rPr lang="zh-CN" altLang="en-US" sz="2000" dirty="0">
                <a:latin typeface="等线" panose="02010600030101010101" pitchFamily="2" charset="-122"/>
                <a:ea typeface="等线" panose="02010600030101010101" pitchFamily="2" charset="-122"/>
                <a:sym typeface="Wingdings" panose="05000000000000000000" pitchFamily="2" charset="2"/>
              </a:rPr>
              <a:t>，</a:t>
            </a: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  <a:sym typeface="Wingdings" panose="05000000000000000000" pitchFamily="2" charset="2"/>
              </a:rPr>
              <a:t>22p.e.@400K  0.8C/cm</a:t>
            </a:r>
            <a:r>
              <a:rPr lang="en-US" altLang="zh-CN" sz="2000" baseline="30000" dirty="0">
                <a:latin typeface="等线" panose="02010600030101010101" pitchFamily="2" charset="-122"/>
                <a:ea typeface="等线" panose="02010600030101010101" pitchFamily="2" charset="-122"/>
                <a:sym typeface="Wingdings" panose="05000000000000000000" pitchFamily="2" charset="2"/>
              </a:rPr>
              <a:t>2</a:t>
            </a: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  <a:sym typeface="Wingdings" panose="05000000000000000000" pitchFamily="2" charset="2"/>
              </a:rPr>
              <a:t> accumulated anode charge </a:t>
            </a:r>
            <a:endParaRPr lang="en-US" altLang="zh-CN" sz="2000" baseline="30000" dirty="0">
              <a:latin typeface="等线" panose="02010600030101010101" pitchFamily="2" charset="-122"/>
              <a:ea typeface="等线" panose="02010600030101010101" pitchFamily="2" charset="-122"/>
              <a:sym typeface="Wingdings" panose="05000000000000000000" pitchFamily="2" charset="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E296AA7-DB0E-4243-AC91-D4F6622670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991"/>
          <a:stretch/>
        </p:blipFill>
        <p:spPr>
          <a:xfrm>
            <a:off x="7089496" y="896004"/>
            <a:ext cx="4069304" cy="263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9378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Likelihood</a:t>
            </a:r>
            <a:r>
              <a:rPr lang="zh-CN" altLang="en-US" dirty="0"/>
              <a:t> </a:t>
            </a:r>
            <a:r>
              <a:rPr lang="en-US" altLang="zh-CN" dirty="0"/>
              <a:t>Method with Background</a:t>
            </a:r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1022251" y="1219432"/>
            <a:ext cx="59755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sz="2800" dirty="0">
                <a:latin typeface="等线" panose="02010600030101010101" pitchFamily="2" charset="-122"/>
                <a:ea typeface="等线" panose="02010600030101010101" pitchFamily="2" charset="-122"/>
              </a:rPr>
              <a:t> Contribution from </a:t>
            </a:r>
            <a:r>
              <a:rPr lang="en-US" altLang="zh-CN" sz="2800" dirty="0" err="1">
                <a:latin typeface="等线" panose="02010600030101010101" pitchFamily="2" charset="-122"/>
                <a:ea typeface="等线" panose="02010600030101010101" pitchFamily="2" charset="-122"/>
              </a:rPr>
              <a:t>Npe</a:t>
            </a:r>
            <a:r>
              <a:rPr lang="en-US" altLang="zh-CN" sz="2800" dirty="0">
                <a:latin typeface="等线" panose="02010600030101010101" pitchFamily="2" charset="-122"/>
                <a:ea typeface="等线" panose="02010600030101010101" pitchFamily="2" charset="-122"/>
              </a:rPr>
              <a:t> is included in the likelihood</a:t>
            </a:r>
            <a:endParaRPr lang="zh-CN" altLang="en-US" sz="28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矩形 3"/>
              <p:cNvSpPr/>
              <p:nvPr/>
            </p:nvSpPr>
            <p:spPr>
              <a:xfrm>
                <a:off x="1692853" y="2650306"/>
                <a:ext cx="2376228" cy="8413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∏"/>
                        <m:limLoc m:val="subSup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.</m:t>
                            </m:r>
                          </m:sub>
                        </m:sSub>
                      </m:sup>
                      <m:e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𝑇𝑂𝐹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r>
                  <a:rPr lang="en-US" altLang="zh-CN" dirty="0">
                    <a:latin typeface="等线" panose="02010600030101010101" pitchFamily="2" charset="-122"/>
                    <a:ea typeface="等线" panose="02010600030101010101" pitchFamily="2" charset="-122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𝑔𝑎𝑢𝑠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+0.05</m:t>
                    </m:r>
                  </m:oMath>
                </a14:m>
                <a:r>
                  <a:rPr lang="en-US" altLang="zh-CN" dirty="0">
                    <a:latin typeface="等线" panose="02010600030101010101" pitchFamily="2" charset="-122"/>
                    <a:ea typeface="等线" panose="02010600030101010101" pitchFamily="2" charset="-122"/>
                  </a:rPr>
                  <a:t> </a:t>
                </a:r>
              </a:p>
            </p:txBody>
          </p:sp>
        </mc:Choice>
        <mc:Fallback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2853" y="2650306"/>
                <a:ext cx="2376228" cy="841384"/>
              </a:xfrm>
              <a:prstGeom prst="rect">
                <a:avLst/>
              </a:prstGeom>
              <a:blipFill>
                <a:blip r:embed="rId2"/>
                <a:stretch>
                  <a:fillRect l="-769" t="-44203" b="-340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组合 9"/>
          <p:cNvGrpSpPr/>
          <p:nvPr/>
        </p:nvGrpSpPr>
        <p:grpSpPr>
          <a:xfrm>
            <a:off x="1248398" y="4115143"/>
            <a:ext cx="9553486" cy="2002959"/>
            <a:chOff x="838200" y="4494398"/>
            <a:chExt cx="7783584" cy="1581662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8200" y="4494398"/>
              <a:ext cx="2582973" cy="158166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21173" y="4494398"/>
              <a:ext cx="2608500" cy="1581662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29673" y="4494398"/>
              <a:ext cx="2592111" cy="1581662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矩形 7"/>
              <p:cNvSpPr/>
              <p:nvPr/>
            </p:nvSpPr>
            <p:spPr>
              <a:xfrm>
                <a:off x="6096000" y="2111984"/>
                <a:ext cx="4218591" cy="18328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.</m:t>
                            </m:r>
                          </m:sub>
                        </m:sSub>
                      </m:e>
                    </m:d>
                    <m:nary>
                      <m:naryPr>
                        <m:chr m:val="∏"/>
                        <m:limLoc m:val="subSup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.</m:t>
                            </m:r>
                          </m:sub>
                        </m:sSub>
                      </m:sup>
                      <m:e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𝑇𝑂𝐹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r>
                  <a:rPr lang="en-US" altLang="zh-CN" dirty="0">
                    <a:latin typeface="等线" panose="02010600030101010101" pitchFamily="2" charset="-122"/>
                    <a:ea typeface="等线" panose="02010600030101010101" pitchFamily="2" charset="-122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𝑔𝑎𝑢𝑠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+0.05,  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𝑠𝑖𝑔𝑛𝑎𝑙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𝑎𝑛𝑑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𝑏𝑘𝑔</m:t>
                            </m:r>
                          </m:e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0.05,                    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𝑏𝑘𝑔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altLang="zh-CN" dirty="0">
                    <a:latin typeface="等线" panose="02010600030101010101" pitchFamily="2" charset="-122"/>
                    <a:ea typeface="等线" panose="02010600030101010101" pitchFamily="2" charset="-122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.</m:t>
                            </m:r>
                          </m:sub>
                        </m:sSub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𝑐𝑟𝑦𝑠𝑡𝑎𝑙𝑏𝑎𝑙𝑙</m:t>
                    </m:r>
                  </m:oMath>
                </a14:m>
                <a:r>
                  <a:rPr lang="zh-CN" altLang="en-US" dirty="0">
                    <a:latin typeface="等线" panose="02010600030101010101" pitchFamily="2" charset="-122"/>
                    <a:ea typeface="等线" panose="02010600030101010101" pitchFamily="2" charset="-122"/>
                  </a:rPr>
                  <a:t> </a:t>
                </a:r>
              </a:p>
            </p:txBody>
          </p:sp>
        </mc:Choice>
        <mc:Fallback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111984"/>
                <a:ext cx="4218591" cy="1832809"/>
              </a:xfrm>
              <a:prstGeom prst="rect">
                <a:avLst/>
              </a:prstGeom>
              <a:blipFill>
                <a:blip r:embed="rId6"/>
                <a:stretch>
                  <a:fillRect t="-20266" b="-9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右箭头 8"/>
          <p:cNvSpPr/>
          <p:nvPr/>
        </p:nvSpPr>
        <p:spPr>
          <a:xfrm>
            <a:off x="4611811" y="2822314"/>
            <a:ext cx="940038" cy="4871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625750" y="6118102"/>
            <a:ext cx="2384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TOF distribution, gaussian fit</a:t>
            </a:r>
            <a:endParaRPr lang="zh-CN" altLang="en-US" sz="1400" dirty="0">
              <a:solidFill>
                <a:srgbClr val="FF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903860" y="6118102"/>
            <a:ext cx="2384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err="1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Np.e</a:t>
            </a:r>
            <a:r>
              <a:rPr lang="en-US" altLang="zh-CN" sz="140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. distribution (</a:t>
            </a:r>
            <a:r>
              <a:rPr lang="en-US" altLang="zh-CN" sz="1400" dirty="0" err="1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bkg</a:t>
            </a:r>
            <a:r>
              <a:rPr lang="en-US" altLang="zh-CN" sz="140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), </a:t>
            </a:r>
            <a:r>
              <a:rPr lang="en-US" altLang="zh-CN" sz="1400" dirty="0" err="1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crystalball</a:t>
            </a:r>
            <a:r>
              <a:rPr lang="en-US" altLang="zh-CN" sz="140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fit</a:t>
            </a:r>
            <a:endParaRPr lang="zh-CN" altLang="en-US" sz="1400" dirty="0">
              <a:solidFill>
                <a:srgbClr val="FF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819667" y="6102250"/>
            <a:ext cx="2782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err="1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Np.e</a:t>
            </a:r>
            <a:r>
              <a:rPr lang="en-US" altLang="zh-CN" sz="140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. distribution (</a:t>
            </a:r>
            <a:r>
              <a:rPr lang="en-US" altLang="zh-CN" sz="1400" dirty="0" err="1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signal+bkg</a:t>
            </a:r>
            <a:r>
              <a:rPr lang="en-US" altLang="zh-CN" sz="140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), </a:t>
            </a:r>
            <a:r>
              <a:rPr lang="en-US" altLang="zh-CN" sz="1400" dirty="0" err="1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crystalball</a:t>
            </a:r>
            <a:r>
              <a:rPr lang="en-US" altLang="zh-CN" sz="140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fit</a:t>
            </a:r>
            <a:endParaRPr lang="zh-CN" altLang="en-US" sz="1400" dirty="0">
              <a:solidFill>
                <a:srgbClr val="FF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67270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π/K Separation with Background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1357476" y="4762049"/>
            <a:ext cx="9491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等线" panose="02010600030101010101" pitchFamily="2" charset="-122"/>
                <a:ea typeface="等线" panose="02010600030101010101" pitchFamily="2" charset="-122"/>
              </a:rPr>
              <a:t>Without background</a:t>
            </a:r>
            <a:r>
              <a:rPr lang="zh-CN" altLang="en-US" sz="2400" dirty="0">
                <a:latin typeface="等线" panose="02010600030101010101" pitchFamily="2" charset="-122"/>
                <a:ea typeface="等线" panose="02010600030101010101" pitchFamily="2" charset="-122"/>
              </a:rPr>
              <a:t>，</a:t>
            </a:r>
            <a:r>
              <a:rPr lang="en-US" altLang="zh-CN" sz="2400" dirty="0">
                <a:latin typeface="等线" panose="02010600030101010101" pitchFamily="2" charset="-122"/>
                <a:ea typeface="等线" panose="02010600030101010101" pitchFamily="2" charset="-122"/>
              </a:rPr>
              <a:t>4.30 σ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等线" panose="02010600030101010101" pitchFamily="2" charset="-122"/>
                <a:ea typeface="等线" panose="02010600030101010101" pitchFamily="2" charset="-122"/>
              </a:rPr>
              <a:t>With background</a:t>
            </a:r>
            <a:r>
              <a:rPr lang="zh-CN" altLang="en-US" sz="2400" dirty="0">
                <a:latin typeface="等线" panose="02010600030101010101" pitchFamily="2" charset="-122"/>
                <a:ea typeface="等线" panose="02010600030101010101" pitchFamily="2" charset="-122"/>
              </a:rPr>
              <a:t>，</a:t>
            </a:r>
            <a:r>
              <a:rPr lang="en-US" altLang="zh-CN" sz="2400" dirty="0">
                <a:latin typeface="等线" panose="02010600030101010101" pitchFamily="2" charset="-122"/>
                <a:ea typeface="等线" panose="02010600030101010101" pitchFamily="2" charset="-122"/>
              </a:rPr>
              <a:t>4.27 σ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等线" panose="02010600030101010101" pitchFamily="2" charset="-122"/>
                <a:ea typeface="等线" panose="02010600030101010101" pitchFamily="2" charset="-122"/>
              </a:rPr>
              <a:t>With 3-time background</a:t>
            </a:r>
            <a:r>
              <a:rPr lang="zh-CN" altLang="en-US" sz="2400" dirty="0">
                <a:latin typeface="等线" panose="02010600030101010101" pitchFamily="2" charset="-122"/>
                <a:ea typeface="等线" panose="02010600030101010101" pitchFamily="2" charset="-122"/>
              </a:rPr>
              <a:t>，</a:t>
            </a:r>
            <a:r>
              <a:rPr lang="en-US" altLang="zh-CN" sz="2400" dirty="0">
                <a:latin typeface="等线" panose="02010600030101010101" pitchFamily="2" charset="-122"/>
                <a:ea typeface="等线" panose="02010600030101010101" pitchFamily="2" charset="-122"/>
              </a:rPr>
              <a:t>4.26 σ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等线" panose="02010600030101010101" pitchFamily="2" charset="-122"/>
                <a:ea typeface="等线" panose="02010600030101010101" pitchFamily="2" charset="-122"/>
              </a:rPr>
              <a:t>Conclusion: PID capability not affected by background hits</a:t>
            </a:r>
            <a:endParaRPr lang="zh-CN" altLang="en-US" sz="24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grpSp>
        <p:nvGrpSpPr>
          <p:cNvPr id="11" name="组合 10"/>
          <p:cNvGrpSpPr>
            <a:grpSpLocks noChangeAspect="1"/>
          </p:cNvGrpSpPr>
          <p:nvPr/>
        </p:nvGrpSpPr>
        <p:grpSpPr>
          <a:xfrm>
            <a:off x="0" y="1899138"/>
            <a:ext cx="12186098" cy="2513779"/>
            <a:chOff x="226108" y="1939031"/>
            <a:chExt cx="10811037" cy="223012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6108" y="1939031"/>
              <a:ext cx="3618602" cy="223012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44710" y="1939031"/>
              <a:ext cx="3591865" cy="2230128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36575" y="1939031"/>
              <a:ext cx="3600570" cy="2230128"/>
            </a:xfrm>
            <a:prstGeom prst="rect">
              <a:avLst/>
            </a:prstGeom>
          </p:spPr>
        </p:pic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52AD4B8E-7C10-4838-A210-6FB0506BF696}"/>
              </a:ext>
            </a:extLst>
          </p:cNvPr>
          <p:cNvSpPr txBox="1"/>
          <p:nvPr/>
        </p:nvSpPr>
        <p:spPr>
          <a:xfrm>
            <a:off x="1083075" y="1349951"/>
            <a:ext cx="19127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No background</a:t>
            </a:r>
            <a:endParaRPr lang="zh-CN" altLang="en-US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ED76241-D4F7-4AED-9C1E-0092170441D8}"/>
              </a:ext>
            </a:extLst>
          </p:cNvPr>
          <p:cNvSpPr txBox="1"/>
          <p:nvPr/>
        </p:nvSpPr>
        <p:spPr>
          <a:xfrm>
            <a:off x="4767750" y="1349951"/>
            <a:ext cx="26709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Simulated background</a:t>
            </a:r>
            <a:endParaRPr lang="zh-CN" altLang="en-US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8E18B3A-F49F-40F5-A959-F66B4F114106}"/>
              </a:ext>
            </a:extLst>
          </p:cNvPr>
          <p:cNvSpPr txBox="1"/>
          <p:nvPr/>
        </p:nvSpPr>
        <p:spPr>
          <a:xfrm>
            <a:off x="8701147" y="1349951"/>
            <a:ext cx="29113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Simulated background*3</a:t>
            </a:r>
            <a:endParaRPr lang="zh-CN" altLang="en-US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103011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DTOF PID with Background</a:t>
            </a:r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4404463" y="966322"/>
            <a:ext cx="2879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err="1">
                <a:latin typeface="等线" panose="02010600030101010101" pitchFamily="2" charset="-122"/>
                <a:ea typeface="等线" panose="02010600030101010101" pitchFamily="2" charset="-122"/>
              </a:rPr>
              <a:t>Bz</a:t>
            </a:r>
            <a:r>
              <a:rPr lang="en-US" altLang="zh-CN" sz="2800" dirty="0">
                <a:latin typeface="等线" panose="02010600030101010101" pitchFamily="2" charset="-122"/>
                <a:ea typeface="等线" panose="02010600030101010101" pitchFamily="2" charset="-122"/>
              </a:rPr>
              <a:t> = 1 T </a:t>
            </a:r>
            <a:endParaRPr lang="zh-CN" altLang="en-US" sz="28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172" y="1690688"/>
            <a:ext cx="4437425" cy="25676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0767" y="1690688"/>
            <a:ext cx="4400706" cy="25676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0767" y="4332544"/>
            <a:ext cx="4400706" cy="216016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173" y="4360867"/>
            <a:ext cx="4437425" cy="21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0784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Optimization of DTOF Shape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346" y="1690688"/>
            <a:ext cx="3360090" cy="303334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5308" y="1690688"/>
            <a:ext cx="3349426" cy="303334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8606" y="1690688"/>
            <a:ext cx="3465194" cy="303334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94708" y="4914900"/>
            <a:ext cx="35933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Design-A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4 sectors per disc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18×3 MCP-PMTs per sector</a:t>
            </a:r>
            <a:endParaRPr lang="zh-CN" altLang="en-US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351727" y="4914899"/>
            <a:ext cx="3349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Design-B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12 sectors per disc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18 MCP-PMTs per sector</a:t>
            </a:r>
            <a:endParaRPr lang="zh-CN" altLang="en-US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888606" y="4914900"/>
            <a:ext cx="34651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Design-C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24 sectors per disc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等线" panose="02010600030101010101" pitchFamily="2" charset="-122"/>
                <a:ea typeface="等线" panose="02010600030101010101" pitchFamily="2" charset="-122"/>
              </a:rPr>
              <a:t>8 MCP-PMTs per sector</a:t>
            </a:r>
            <a:endParaRPr lang="zh-CN" altLang="en-US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333332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DTOF Design with Mirror</a:t>
            </a:r>
            <a:endParaRPr lang="zh-CN" altLang="en-US" dirty="0"/>
          </a:p>
        </p:txBody>
      </p:sp>
      <p:grpSp>
        <p:nvGrpSpPr>
          <p:cNvPr id="130" name="组合 129"/>
          <p:cNvGrpSpPr/>
          <p:nvPr/>
        </p:nvGrpSpPr>
        <p:grpSpPr>
          <a:xfrm>
            <a:off x="2141297" y="2526013"/>
            <a:ext cx="1137601" cy="2934000"/>
            <a:chOff x="1429858" y="2587434"/>
            <a:chExt cx="1137601" cy="2934000"/>
          </a:xfrm>
        </p:grpSpPr>
        <p:grpSp>
          <p:nvGrpSpPr>
            <p:cNvPr id="45" name="组合 44"/>
            <p:cNvGrpSpPr/>
            <p:nvPr/>
          </p:nvGrpSpPr>
          <p:grpSpPr>
            <a:xfrm>
              <a:off x="1429859" y="2587434"/>
              <a:ext cx="1137600" cy="2934000"/>
              <a:chOff x="2479431" y="2522146"/>
              <a:chExt cx="1137600" cy="2934000"/>
            </a:xfrm>
          </p:grpSpPr>
          <p:sp>
            <p:nvSpPr>
              <p:cNvPr id="3" name="矩形 2"/>
              <p:cNvSpPr/>
              <p:nvPr/>
            </p:nvSpPr>
            <p:spPr>
              <a:xfrm>
                <a:off x="2479431" y="2576146"/>
                <a:ext cx="540000" cy="2880000"/>
              </a:xfrm>
              <a:prstGeom prst="rect">
                <a:avLst/>
              </a:prstGeom>
              <a:solidFill>
                <a:srgbClr val="1A1A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5" name="组合 14"/>
              <p:cNvGrpSpPr/>
              <p:nvPr/>
            </p:nvGrpSpPr>
            <p:grpSpPr>
              <a:xfrm>
                <a:off x="3019431" y="2576146"/>
                <a:ext cx="597600" cy="990000"/>
                <a:chOff x="3693834" y="2576146"/>
                <a:chExt cx="597600" cy="990000"/>
              </a:xfrm>
            </p:grpSpPr>
            <p:sp>
              <p:nvSpPr>
                <p:cNvPr id="6" name="矩形 5"/>
                <p:cNvSpPr/>
                <p:nvPr/>
              </p:nvSpPr>
              <p:spPr>
                <a:xfrm>
                  <a:off x="3693834" y="2576146"/>
                  <a:ext cx="597600" cy="990000"/>
                </a:xfrm>
                <a:prstGeom prst="rect">
                  <a:avLst/>
                </a:prstGeom>
                <a:solidFill>
                  <a:srgbClr val="0469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12" name="组合 11"/>
                <p:cNvGrpSpPr/>
                <p:nvPr/>
              </p:nvGrpSpPr>
              <p:grpSpPr>
                <a:xfrm>
                  <a:off x="3693834" y="2658800"/>
                  <a:ext cx="72000" cy="824691"/>
                  <a:chOff x="4845775" y="4012895"/>
                  <a:chExt cx="72000" cy="824691"/>
                </a:xfrm>
                <a:solidFill>
                  <a:srgbClr val="FFC000"/>
                </a:solidFill>
              </p:grpSpPr>
              <p:sp>
                <p:nvSpPr>
                  <p:cNvPr id="7" name="矩形 6"/>
                  <p:cNvSpPr/>
                  <p:nvPr/>
                </p:nvSpPr>
                <p:spPr>
                  <a:xfrm>
                    <a:off x="4845775" y="4430156"/>
                    <a:ext cx="72000" cy="1980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8" name="矩形 7"/>
                  <p:cNvSpPr/>
                  <p:nvPr/>
                </p:nvSpPr>
                <p:spPr>
                  <a:xfrm>
                    <a:off x="4845775" y="4639586"/>
                    <a:ext cx="72000" cy="1980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9" name="矩形 8"/>
                  <p:cNvSpPr/>
                  <p:nvPr/>
                </p:nvSpPr>
                <p:spPr>
                  <a:xfrm>
                    <a:off x="4845775" y="4012895"/>
                    <a:ext cx="72000" cy="1980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0" name="矩形 9"/>
                  <p:cNvSpPr/>
                  <p:nvPr/>
                </p:nvSpPr>
                <p:spPr>
                  <a:xfrm>
                    <a:off x="4845775" y="4223062"/>
                    <a:ext cx="72000" cy="1980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sp>
            <p:nvSpPr>
              <p:cNvPr id="14" name="矩形 13"/>
              <p:cNvSpPr/>
              <p:nvPr/>
            </p:nvSpPr>
            <p:spPr>
              <a:xfrm>
                <a:off x="2479431" y="2522146"/>
                <a:ext cx="540000" cy="54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7" name="组合 86"/>
            <p:cNvGrpSpPr/>
            <p:nvPr/>
          </p:nvGrpSpPr>
          <p:grpSpPr>
            <a:xfrm>
              <a:off x="1429858" y="2641433"/>
              <a:ext cx="554001" cy="2864925"/>
              <a:chOff x="1425192" y="2644183"/>
              <a:chExt cx="554000" cy="2496098"/>
            </a:xfrm>
          </p:grpSpPr>
          <p:grpSp>
            <p:nvGrpSpPr>
              <p:cNvPr id="80" name="组合 79"/>
              <p:cNvGrpSpPr/>
              <p:nvPr/>
            </p:nvGrpSpPr>
            <p:grpSpPr>
              <a:xfrm>
                <a:off x="1429859" y="2975998"/>
                <a:ext cx="549333" cy="2164283"/>
                <a:chOff x="1429859" y="2975998"/>
                <a:chExt cx="549333" cy="2164283"/>
              </a:xfrm>
            </p:grpSpPr>
            <p:cxnSp>
              <p:nvCxnSpPr>
                <p:cNvPr id="67" name="直接连接符 66"/>
                <p:cNvCxnSpPr/>
                <p:nvPr/>
              </p:nvCxnSpPr>
              <p:spPr>
                <a:xfrm>
                  <a:off x="1429859" y="4600281"/>
                  <a:ext cx="540000" cy="540000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直接连接符 69"/>
                <p:cNvCxnSpPr/>
                <p:nvPr/>
              </p:nvCxnSpPr>
              <p:spPr>
                <a:xfrm flipV="1">
                  <a:off x="1429859" y="4060281"/>
                  <a:ext cx="540000" cy="540000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直接连接符 70"/>
                <p:cNvCxnSpPr/>
                <p:nvPr/>
              </p:nvCxnSpPr>
              <p:spPr>
                <a:xfrm>
                  <a:off x="1429859" y="3514527"/>
                  <a:ext cx="540000" cy="540000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直接连接符 71"/>
                <p:cNvCxnSpPr/>
                <p:nvPr/>
              </p:nvCxnSpPr>
              <p:spPr>
                <a:xfrm flipV="1">
                  <a:off x="1439192" y="2975998"/>
                  <a:ext cx="540000" cy="540000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1" name="组合 80"/>
              <p:cNvGrpSpPr/>
              <p:nvPr/>
            </p:nvGrpSpPr>
            <p:grpSpPr>
              <a:xfrm>
                <a:off x="1425192" y="2644183"/>
                <a:ext cx="540000" cy="2466483"/>
                <a:chOff x="1429859" y="3211183"/>
                <a:chExt cx="540000" cy="2466483"/>
              </a:xfrm>
            </p:grpSpPr>
            <p:cxnSp>
              <p:nvCxnSpPr>
                <p:cNvPr id="82" name="直接连接符 81"/>
                <p:cNvCxnSpPr/>
                <p:nvPr/>
              </p:nvCxnSpPr>
              <p:spPr>
                <a:xfrm flipV="1">
                  <a:off x="1429859" y="5137666"/>
                  <a:ext cx="540000" cy="540000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直接连接符 82"/>
                <p:cNvCxnSpPr/>
                <p:nvPr/>
              </p:nvCxnSpPr>
              <p:spPr>
                <a:xfrm>
                  <a:off x="1429859" y="4600281"/>
                  <a:ext cx="540000" cy="540000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直接连接符 83"/>
                <p:cNvCxnSpPr/>
                <p:nvPr/>
              </p:nvCxnSpPr>
              <p:spPr>
                <a:xfrm flipV="1">
                  <a:off x="1429859" y="4060281"/>
                  <a:ext cx="540000" cy="540000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直接连接符 84"/>
                <p:cNvCxnSpPr/>
                <p:nvPr/>
              </p:nvCxnSpPr>
              <p:spPr>
                <a:xfrm>
                  <a:off x="1429859" y="3514527"/>
                  <a:ext cx="540000" cy="540000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直接连接符 85"/>
                <p:cNvCxnSpPr/>
                <p:nvPr/>
              </p:nvCxnSpPr>
              <p:spPr>
                <a:xfrm flipV="1">
                  <a:off x="1429859" y="3211183"/>
                  <a:ext cx="304815" cy="304815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38" name="组合 137"/>
          <p:cNvGrpSpPr/>
          <p:nvPr/>
        </p:nvGrpSpPr>
        <p:grpSpPr>
          <a:xfrm>
            <a:off x="5219699" y="1079719"/>
            <a:ext cx="1137600" cy="4392843"/>
            <a:chOff x="5219699" y="696261"/>
            <a:chExt cx="1137600" cy="4392843"/>
          </a:xfrm>
        </p:grpSpPr>
        <p:grpSp>
          <p:nvGrpSpPr>
            <p:cNvPr id="63" name="组合 62"/>
            <p:cNvGrpSpPr/>
            <p:nvPr/>
          </p:nvGrpSpPr>
          <p:grpSpPr>
            <a:xfrm>
              <a:off x="5219699" y="696261"/>
              <a:ext cx="1137600" cy="4392843"/>
              <a:chOff x="4180165" y="1690687"/>
              <a:chExt cx="1137600" cy="4392843"/>
            </a:xfrm>
          </p:grpSpPr>
          <p:grpSp>
            <p:nvGrpSpPr>
              <p:cNvPr id="57" name="组合 56"/>
              <p:cNvGrpSpPr/>
              <p:nvPr/>
            </p:nvGrpSpPr>
            <p:grpSpPr>
              <a:xfrm>
                <a:off x="4180165" y="1690687"/>
                <a:ext cx="1137600" cy="1517390"/>
                <a:chOff x="5674364" y="1172656"/>
                <a:chExt cx="1137600" cy="1517390"/>
              </a:xfrm>
            </p:grpSpPr>
            <p:sp>
              <p:nvSpPr>
                <p:cNvPr id="49" name="矩形 48"/>
                <p:cNvSpPr/>
                <p:nvPr/>
              </p:nvSpPr>
              <p:spPr>
                <a:xfrm flipV="1">
                  <a:off x="5674364" y="1172656"/>
                  <a:ext cx="540000" cy="1517389"/>
                </a:xfrm>
                <a:prstGeom prst="rect">
                  <a:avLst/>
                </a:prstGeom>
                <a:solidFill>
                  <a:srgbClr val="1A1AA7">
                    <a:alpha val="3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50" name="组合 49"/>
                <p:cNvGrpSpPr/>
                <p:nvPr/>
              </p:nvGrpSpPr>
              <p:grpSpPr>
                <a:xfrm>
                  <a:off x="6214364" y="1700046"/>
                  <a:ext cx="597600" cy="990000"/>
                  <a:chOff x="9240001" y="3082695"/>
                  <a:chExt cx="597600" cy="990000"/>
                </a:xfrm>
              </p:grpSpPr>
              <p:sp>
                <p:nvSpPr>
                  <p:cNvPr id="51" name="矩形 50"/>
                  <p:cNvSpPr/>
                  <p:nvPr/>
                </p:nvSpPr>
                <p:spPr>
                  <a:xfrm flipV="1">
                    <a:off x="9240001" y="3082695"/>
                    <a:ext cx="597600" cy="990000"/>
                  </a:xfrm>
                  <a:prstGeom prst="rect">
                    <a:avLst/>
                  </a:prstGeom>
                  <a:solidFill>
                    <a:srgbClr val="046931">
                      <a:alpha val="3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grpSp>
                <p:nvGrpSpPr>
                  <p:cNvPr id="52" name="组合 51"/>
                  <p:cNvGrpSpPr/>
                  <p:nvPr/>
                </p:nvGrpSpPr>
                <p:grpSpPr>
                  <a:xfrm>
                    <a:off x="9240001" y="3165350"/>
                    <a:ext cx="72000" cy="824691"/>
                    <a:chOff x="9240001" y="3165350"/>
                    <a:chExt cx="72000" cy="824691"/>
                  </a:xfrm>
                </p:grpSpPr>
                <p:sp>
                  <p:nvSpPr>
                    <p:cNvPr id="53" name="矩形 52"/>
                    <p:cNvSpPr/>
                    <p:nvPr/>
                  </p:nvSpPr>
                  <p:spPr>
                    <a:xfrm flipV="1">
                      <a:off x="9240001" y="3374780"/>
                      <a:ext cx="72000" cy="198000"/>
                    </a:xfrm>
                    <a:prstGeom prst="rect">
                      <a:avLst/>
                    </a:prstGeom>
                    <a:solidFill>
                      <a:srgbClr val="FFC000">
                        <a:alpha val="50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54" name="矩形 53"/>
                    <p:cNvSpPr/>
                    <p:nvPr/>
                  </p:nvSpPr>
                  <p:spPr>
                    <a:xfrm flipV="1">
                      <a:off x="9240001" y="3165350"/>
                      <a:ext cx="72000" cy="198000"/>
                    </a:xfrm>
                    <a:prstGeom prst="rect">
                      <a:avLst/>
                    </a:prstGeom>
                    <a:solidFill>
                      <a:srgbClr val="FFC000">
                        <a:alpha val="50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55" name="矩形 54"/>
                    <p:cNvSpPr/>
                    <p:nvPr/>
                  </p:nvSpPr>
                  <p:spPr>
                    <a:xfrm flipV="1">
                      <a:off x="9240001" y="3792041"/>
                      <a:ext cx="72000" cy="198000"/>
                    </a:xfrm>
                    <a:prstGeom prst="rect">
                      <a:avLst/>
                    </a:prstGeom>
                    <a:solidFill>
                      <a:srgbClr val="FFC000">
                        <a:alpha val="50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56" name="矩形 55"/>
                    <p:cNvSpPr/>
                    <p:nvPr/>
                  </p:nvSpPr>
                  <p:spPr>
                    <a:xfrm flipV="1">
                      <a:off x="9240001" y="3581874"/>
                      <a:ext cx="72000" cy="198000"/>
                    </a:xfrm>
                    <a:prstGeom prst="rect">
                      <a:avLst/>
                    </a:prstGeom>
                    <a:solidFill>
                      <a:srgbClr val="FFC000">
                        <a:alpha val="50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</p:grpSp>
          </p:grpSp>
          <p:grpSp>
            <p:nvGrpSpPr>
              <p:cNvPr id="46" name="组合 45"/>
              <p:cNvGrpSpPr/>
              <p:nvPr/>
            </p:nvGrpSpPr>
            <p:grpSpPr>
              <a:xfrm>
                <a:off x="4180165" y="3149530"/>
                <a:ext cx="1137600" cy="2934000"/>
                <a:chOff x="5176248" y="2522146"/>
                <a:chExt cx="1137600" cy="2934000"/>
              </a:xfrm>
            </p:grpSpPr>
            <p:sp>
              <p:nvSpPr>
                <p:cNvPr id="16" name="矩形 15"/>
                <p:cNvSpPr/>
                <p:nvPr/>
              </p:nvSpPr>
              <p:spPr>
                <a:xfrm>
                  <a:off x="5176248" y="2576146"/>
                  <a:ext cx="540000" cy="2880000"/>
                </a:xfrm>
                <a:prstGeom prst="rect">
                  <a:avLst/>
                </a:prstGeom>
                <a:solidFill>
                  <a:srgbClr val="1A1AA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17" name="组合 16"/>
                <p:cNvGrpSpPr/>
                <p:nvPr/>
              </p:nvGrpSpPr>
              <p:grpSpPr>
                <a:xfrm>
                  <a:off x="5716248" y="2576146"/>
                  <a:ext cx="597600" cy="990000"/>
                  <a:chOff x="3693834" y="2576146"/>
                  <a:chExt cx="597600" cy="990000"/>
                </a:xfrm>
              </p:grpSpPr>
              <p:sp>
                <p:nvSpPr>
                  <p:cNvPr id="18" name="矩形 17"/>
                  <p:cNvSpPr/>
                  <p:nvPr/>
                </p:nvSpPr>
                <p:spPr>
                  <a:xfrm>
                    <a:off x="3693834" y="2576146"/>
                    <a:ext cx="597600" cy="990000"/>
                  </a:xfrm>
                  <a:prstGeom prst="rect">
                    <a:avLst/>
                  </a:prstGeom>
                  <a:solidFill>
                    <a:srgbClr val="04693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grpSp>
                <p:nvGrpSpPr>
                  <p:cNvPr id="19" name="组合 18"/>
                  <p:cNvGrpSpPr/>
                  <p:nvPr/>
                </p:nvGrpSpPr>
                <p:grpSpPr>
                  <a:xfrm>
                    <a:off x="3693834" y="2658800"/>
                    <a:ext cx="72000" cy="824691"/>
                    <a:chOff x="4845775" y="4012895"/>
                    <a:chExt cx="72000" cy="824691"/>
                  </a:xfrm>
                  <a:solidFill>
                    <a:srgbClr val="FFC000"/>
                  </a:solidFill>
                </p:grpSpPr>
                <p:sp>
                  <p:nvSpPr>
                    <p:cNvPr id="20" name="矩形 19"/>
                    <p:cNvSpPr/>
                    <p:nvPr/>
                  </p:nvSpPr>
                  <p:spPr>
                    <a:xfrm>
                      <a:off x="4845775" y="4430156"/>
                      <a:ext cx="72000" cy="198000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21" name="矩形 20"/>
                    <p:cNvSpPr/>
                    <p:nvPr/>
                  </p:nvSpPr>
                  <p:spPr>
                    <a:xfrm>
                      <a:off x="4845775" y="4639586"/>
                      <a:ext cx="72000" cy="198000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22" name="矩形 21"/>
                    <p:cNvSpPr/>
                    <p:nvPr/>
                  </p:nvSpPr>
                  <p:spPr>
                    <a:xfrm>
                      <a:off x="4845775" y="4012895"/>
                      <a:ext cx="72000" cy="198000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23" name="矩形 22"/>
                    <p:cNvSpPr/>
                    <p:nvPr/>
                  </p:nvSpPr>
                  <p:spPr>
                    <a:xfrm>
                      <a:off x="4845775" y="4223062"/>
                      <a:ext cx="72000" cy="198000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</p:grpSp>
            <p:sp>
              <p:nvSpPr>
                <p:cNvPr id="24" name="矩形 23"/>
                <p:cNvSpPr/>
                <p:nvPr/>
              </p:nvSpPr>
              <p:spPr>
                <a:xfrm>
                  <a:off x="5176248" y="2522146"/>
                  <a:ext cx="540000" cy="5400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104" name="组合 103"/>
            <p:cNvGrpSpPr/>
            <p:nvPr/>
          </p:nvGrpSpPr>
          <p:grpSpPr>
            <a:xfrm>
              <a:off x="5219700" y="1891012"/>
              <a:ext cx="540000" cy="3159180"/>
              <a:chOff x="4706861" y="2389519"/>
              <a:chExt cx="556597" cy="2748013"/>
            </a:xfrm>
          </p:grpSpPr>
          <p:cxnSp>
            <p:nvCxnSpPr>
              <p:cNvPr id="98" name="直接连接符 97"/>
              <p:cNvCxnSpPr/>
              <p:nvPr/>
            </p:nvCxnSpPr>
            <p:spPr>
              <a:xfrm>
                <a:off x="4711528" y="4597532"/>
                <a:ext cx="540000" cy="540000"/>
              </a:xfrm>
              <a:prstGeom prst="lin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直接连接符 98"/>
              <p:cNvCxnSpPr/>
              <p:nvPr/>
            </p:nvCxnSpPr>
            <p:spPr>
              <a:xfrm flipV="1">
                <a:off x="4711528" y="4057532"/>
                <a:ext cx="540000" cy="540000"/>
              </a:xfrm>
              <a:prstGeom prst="lin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直接连接符 99"/>
              <p:cNvCxnSpPr/>
              <p:nvPr/>
            </p:nvCxnSpPr>
            <p:spPr>
              <a:xfrm>
                <a:off x="4711528" y="3511778"/>
                <a:ext cx="540000" cy="540000"/>
              </a:xfrm>
              <a:prstGeom prst="lin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直接连接符 100"/>
              <p:cNvCxnSpPr/>
              <p:nvPr/>
            </p:nvCxnSpPr>
            <p:spPr>
              <a:xfrm flipV="1">
                <a:off x="4720861" y="2973249"/>
                <a:ext cx="540000" cy="540000"/>
              </a:xfrm>
              <a:prstGeom prst="lin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直接连接符 91"/>
              <p:cNvCxnSpPr/>
              <p:nvPr/>
            </p:nvCxnSpPr>
            <p:spPr>
              <a:xfrm flipV="1">
                <a:off x="4706861" y="4567917"/>
                <a:ext cx="540000" cy="540000"/>
              </a:xfrm>
              <a:prstGeom prst="lin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直接连接符 92"/>
              <p:cNvCxnSpPr/>
              <p:nvPr/>
            </p:nvCxnSpPr>
            <p:spPr>
              <a:xfrm>
                <a:off x="4706861" y="4030532"/>
                <a:ext cx="540000" cy="540000"/>
              </a:xfrm>
              <a:prstGeom prst="lin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直接连接符 93"/>
              <p:cNvCxnSpPr/>
              <p:nvPr/>
            </p:nvCxnSpPr>
            <p:spPr>
              <a:xfrm flipV="1">
                <a:off x="4706861" y="3490532"/>
                <a:ext cx="540000" cy="540000"/>
              </a:xfrm>
              <a:prstGeom prst="lin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直接连接符 94"/>
              <p:cNvCxnSpPr/>
              <p:nvPr/>
            </p:nvCxnSpPr>
            <p:spPr>
              <a:xfrm>
                <a:off x="4706861" y="2944778"/>
                <a:ext cx="540000" cy="540000"/>
              </a:xfrm>
              <a:prstGeom prst="lin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直接连接符 95"/>
              <p:cNvCxnSpPr/>
              <p:nvPr/>
            </p:nvCxnSpPr>
            <p:spPr>
              <a:xfrm flipV="1">
                <a:off x="4706861" y="2641434"/>
                <a:ext cx="304815" cy="304815"/>
              </a:xfrm>
              <a:prstGeom prst="lin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直接连接符 101"/>
              <p:cNvCxnSpPr/>
              <p:nvPr/>
            </p:nvCxnSpPr>
            <p:spPr>
              <a:xfrm flipV="1">
                <a:off x="5011073" y="2389519"/>
                <a:ext cx="251914" cy="251914"/>
              </a:xfrm>
              <a:prstGeom prst="line">
                <a:avLst/>
              </a:prstGeom>
              <a:ln w="12700">
                <a:solidFill>
                  <a:srgbClr val="00B05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直接连接符 102"/>
              <p:cNvCxnSpPr/>
              <p:nvPr/>
            </p:nvCxnSpPr>
            <p:spPr>
              <a:xfrm>
                <a:off x="5011544" y="2629930"/>
                <a:ext cx="251914" cy="251914"/>
              </a:xfrm>
              <a:prstGeom prst="lin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3" name="组合 132"/>
          <p:cNvGrpSpPr/>
          <p:nvPr/>
        </p:nvGrpSpPr>
        <p:grpSpPr>
          <a:xfrm>
            <a:off x="7755201" y="1956529"/>
            <a:ext cx="2108934" cy="3488082"/>
            <a:chOff x="7026529" y="2029039"/>
            <a:chExt cx="2108934" cy="3488082"/>
          </a:xfrm>
        </p:grpSpPr>
        <p:grpSp>
          <p:nvGrpSpPr>
            <p:cNvPr id="62" name="组合 61"/>
            <p:cNvGrpSpPr/>
            <p:nvPr/>
          </p:nvGrpSpPr>
          <p:grpSpPr>
            <a:xfrm>
              <a:off x="7026529" y="2029039"/>
              <a:ext cx="2108934" cy="3488082"/>
              <a:chOff x="6186114" y="1968064"/>
              <a:chExt cx="2108934" cy="3488082"/>
            </a:xfrm>
          </p:grpSpPr>
          <p:sp>
            <p:nvSpPr>
              <p:cNvPr id="25" name="矩形 24"/>
              <p:cNvSpPr/>
              <p:nvPr/>
            </p:nvSpPr>
            <p:spPr>
              <a:xfrm>
                <a:off x="7157448" y="2576146"/>
                <a:ext cx="540000" cy="2880000"/>
              </a:xfrm>
              <a:prstGeom prst="rect">
                <a:avLst/>
              </a:prstGeom>
              <a:solidFill>
                <a:srgbClr val="1A1A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直角三角形 34"/>
              <p:cNvSpPr/>
              <p:nvPr/>
            </p:nvSpPr>
            <p:spPr>
              <a:xfrm rot="5400000">
                <a:off x="7157448" y="2572762"/>
                <a:ext cx="540000" cy="54000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61" name="组合 60"/>
              <p:cNvGrpSpPr/>
              <p:nvPr/>
            </p:nvGrpSpPr>
            <p:grpSpPr>
              <a:xfrm rot="16200000">
                <a:off x="6372981" y="1781197"/>
                <a:ext cx="1137600" cy="1511334"/>
                <a:chOff x="8700001" y="2561361"/>
                <a:chExt cx="1137600" cy="1511334"/>
              </a:xfrm>
            </p:grpSpPr>
            <p:sp>
              <p:nvSpPr>
                <p:cNvPr id="36" name="矩形 35"/>
                <p:cNvSpPr/>
                <p:nvPr/>
              </p:nvSpPr>
              <p:spPr>
                <a:xfrm flipV="1">
                  <a:off x="8700001" y="2561361"/>
                  <a:ext cx="540000" cy="1511334"/>
                </a:xfrm>
                <a:prstGeom prst="rect">
                  <a:avLst/>
                </a:prstGeom>
                <a:solidFill>
                  <a:srgbClr val="1A1AA7">
                    <a:alpha val="3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48" name="组合 47"/>
                <p:cNvGrpSpPr/>
                <p:nvPr/>
              </p:nvGrpSpPr>
              <p:grpSpPr>
                <a:xfrm>
                  <a:off x="9240001" y="3082695"/>
                  <a:ext cx="597600" cy="990000"/>
                  <a:chOff x="9240001" y="3082695"/>
                  <a:chExt cx="597600" cy="990000"/>
                </a:xfrm>
              </p:grpSpPr>
              <p:sp>
                <p:nvSpPr>
                  <p:cNvPr id="38" name="矩形 37"/>
                  <p:cNvSpPr/>
                  <p:nvPr/>
                </p:nvSpPr>
                <p:spPr>
                  <a:xfrm flipV="1">
                    <a:off x="9240001" y="3082695"/>
                    <a:ext cx="597600" cy="990000"/>
                  </a:xfrm>
                  <a:prstGeom prst="rect">
                    <a:avLst/>
                  </a:prstGeom>
                  <a:solidFill>
                    <a:srgbClr val="046931">
                      <a:alpha val="3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grpSp>
                <p:nvGrpSpPr>
                  <p:cNvPr id="47" name="组合 46"/>
                  <p:cNvGrpSpPr/>
                  <p:nvPr/>
                </p:nvGrpSpPr>
                <p:grpSpPr>
                  <a:xfrm>
                    <a:off x="9240001" y="3165350"/>
                    <a:ext cx="72000" cy="824691"/>
                    <a:chOff x="9240001" y="3165350"/>
                    <a:chExt cx="72000" cy="824691"/>
                  </a:xfrm>
                </p:grpSpPr>
                <p:sp>
                  <p:nvSpPr>
                    <p:cNvPr id="40" name="矩形 39"/>
                    <p:cNvSpPr/>
                    <p:nvPr/>
                  </p:nvSpPr>
                  <p:spPr>
                    <a:xfrm flipV="1">
                      <a:off x="9240001" y="3374780"/>
                      <a:ext cx="72000" cy="198000"/>
                    </a:xfrm>
                    <a:prstGeom prst="rect">
                      <a:avLst/>
                    </a:prstGeom>
                    <a:solidFill>
                      <a:srgbClr val="FFC000">
                        <a:alpha val="50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1" name="矩形 40"/>
                    <p:cNvSpPr/>
                    <p:nvPr/>
                  </p:nvSpPr>
                  <p:spPr>
                    <a:xfrm flipV="1">
                      <a:off x="9240001" y="3165350"/>
                      <a:ext cx="72000" cy="198000"/>
                    </a:xfrm>
                    <a:prstGeom prst="rect">
                      <a:avLst/>
                    </a:prstGeom>
                    <a:solidFill>
                      <a:srgbClr val="FFC000">
                        <a:alpha val="50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2" name="矩形 41"/>
                    <p:cNvSpPr/>
                    <p:nvPr/>
                  </p:nvSpPr>
                  <p:spPr>
                    <a:xfrm flipV="1">
                      <a:off x="9240001" y="3792041"/>
                      <a:ext cx="72000" cy="198000"/>
                    </a:xfrm>
                    <a:prstGeom prst="rect">
                      <a:avLst/>
                    </a:prstGeom>
                    <a:solidFill>
                      <a:srgbClr val="FFC000">
                        <a:alpha val="50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43" name="矩形 42"/>
                    <p:cNvSpPr/>
                    <p:nvPr/>
                  </p:nvSpPr>
                  <p:spPr>
                    <a:xfrm flipV="1">
                      <a:off x="9240001" y="3581874"/>
                      <a:ext cx="72000" cy="198000"/>
                    </a:xfrm>
                    <a:prstGeom prst="rect">
                      <a:avLst/>
                    </a:prstGeom>
                    <a:solidFill>
                      <a:srgbClr val="FFC000">
                        <a:alpha val="50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</p:grpSp>
          </p:grpSp>
          <p:grpSp>
            <p:nvGrpSpPr>
              <p:cNvPr id="26" name="组合 25"/>
              <p:cNvGrpSpPr/>
              <p:nvPr/>
            </p:nvGrpSpPr>
            <p:grpSpPr>
              <a:xfrm>
                <a:off x="7697448" y="2576146"/>
                <a:ext cx="597600" cy="990000"/>
                <a:chOff x="3693834" y="2576146"/>
                <a:chExt cx="597600" cy="990000"/>
              </a:xfrm>
            </p:grpSpPr>
            <p:sp>
              <p:nvSpPr>
                <p:cNvPr id="27" name="矩形 26"/>
                <p:cNvSpPr/>
                <p:nvPr/>
              </p:nvSpPr>
              <p:spPr>
                <a:xfrm>
                  <a:off x="3693834" y="2576146"/>
                  <a:ext cx="597600" cy="990000"/>
                </a:xfrm>
                <a:prstGeom prst="rect">
                  <a:avLst/>
                </a:prstGeom>
                <a:solidFill>
                  <a:srgbClr val="0469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28" name="组合 27"/>
                <p:cNvGrpSpPr/>
                <p:nvPr/>
              </p:nvGrpSpPr>
              <p:grpSpPr>
                <a:xfrm>
                  <a:off x="3693834" y="2658800"/>
                  <a:ext cx="72000" cy="824691"/>
                  <a:chOff x="4845775" y="4012895"/>
                  <a:chExt cx="72000" cy="824691"/>
                </a:xfrm>
                <a:solidFill>
                  <a:srgbClr val="FFC000"/>
                </a:solidFill>
              </p:grpSpPr>
              <p:sp>
                <p:nvSpPr>
                  <p:cNvPr id="29" name="矩形 28"/>
                  <p:cNvSpPr/>
                  <p:nvPr/>
                </p:nvSpPr>
                <p:spPr>
                  <a:xfrm>
                    <a:off x="4845775" y="4430156"/>
                    <a:ext cx="72000" cy="1980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30" name="矩形 29"/>
                  <p:cNvSpPr/>
                  <p:nvPr/>
                </p:nvSpPr>
                <p:spPr>
                  <a:xfrm>
                    <a:off x="4845775" y="4639586"/>
                    <a:ext cx="72000" cy="1980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31" name="矩形 30"/>
                  <p:cNvSpPr/>
                  <p:nvPr/>
                </p:nvSpPr>
                <p:spPr>
                  <a:xfrm>
                    <a:off x="4845775" y="4012895"/>
                    <a:ext cx="72000" cy="1980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32" name="矩形 31"/>
                  <p:cNvSpPr/>
                  <p:nvPr/>
                </p:nvSpPr>
                <p:spPr>
                  <a:xfrm>
                    <a:off x="4845775" y="4223062"/>
                    <a:ext cx="72000" cy="1980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sp>
            <p:nvSpPr>
              <p:cNvPr id="33" name="矩形 32"/>
              <p:cNvSpPr/>
              <p:nvPr/>
            </p:nvSpPr>
            <p:spPr>
              <a:xfrm rot="-2700000">
                <a:off x="7026924" y="2798788"/>
                <a:ext cx="763200" cy="54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2" name="组合 131"/>
            <p:cNvGrpSpPr/>
            <p:nvPr/>
          </p:nvGrpSpPr>
          <p:grpSpPr>
            <a:xfrm>
              <a:off x="7873472" y="2625520"/>
              <a:ext cx="681875" cy="2880838"/>
              <a:chOff x="7873472" y="2625520"/>
              <a:chExt cx="681875" cy="2880838"/>
            </a:xfrm>
          </p:grpSpPr>
          <p:cxnSp>
            <p:nvCxnSpPr>
              <p:cNvPr id="114" name="直接连接符 113"/>
              <p:cNvCxnSpPr/>
              <p:nvPr/>
            </p:nvCxnSpPr>
            <p:spPr>
              <a:xfrm>
                <a:off x="8006014" y="4832068"/>
                <a:ext cx="540000" cy="674290"/>
              </a:xfrm>
              <a:prstGeom prst="lin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直接连接符 114"/>
              <p:cNvCxnSpPr/>
              <p:nvPr/>
            </p:nvCxnSpPr>
            <p:spPr>
              <a:xfrm flipV="1">
                <a:off x="8006014" y="4157779"/>
                <a:ext cx="540000" cy="674290"/>
              </a:xfrm>
              <a:prstGeom prst="lin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直接连接符 115"/>
              <p:cNvCxnSpPr/>
              <p:nvPr/>
            </p:nvCxnSpPr>
            <p:spPr>
              <a:xfrm>
                <a:off x="8006014" y="3476304"/>
                <a:ext cx="540000" cy="674290"/>
              </a:xfrm>
              <a:prstGeom prst="lin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直接连接符 116"/>
              <p:cNvCxnSpPr/>
              <p:nvPr/>
            </p:nvCxnSpPr>
            <p:spPr>
              <a:xfrm flipV="1">
                <a:off x="8015347" y="2803851"/>
                <a:ext cx="540000" cy="674290"/>
              </a:xfrm>
              <a:prstGeom prst="lin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直接连接符 107"/>
              <p:cNvCxnSpPr/>
              <p:nvPr/>
            </p:nvCxnSpPr>
            <p:spPr>
              <a:xfrm flipV="1">
                <a:off x="8001347" y="4795088"/>
                <a:ext cx="540000" cy="674290"/>
              </a:xfrm>
              <a:prstGeom prst="lin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直接连接符 108"/>
              <p:cNvCxnSpPr/>
              <p:nvPr/>
            </p:nvCxnSpPr>
            <p:spPr>
              <a:xfrm>
                <a:off x="8001347" y="4124064"/>
                <a:ext cx="540000" cy="674290"/>
              </a:xfrm>
              <a:prstGeom prst="lin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直接连接符 109"/>
              <p:cNvCxnSpPr/>
              <p:nvPr/>
            </p:nvCxnSpPr>
            <p:spPr>
              <a:xfrm flipV="1">
                <a:off x="8001347" y="3449774"/>
                <a:ext cx="540000" cy="674290"/>
              </a:xfrm>
              <a:prstGeom prst="lin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直接连接符 117"/>
              <p:cNvCxnSpPr/>
              <p:nvPr/>
            </p:nvCxnSpPr>
            <p:spPr>
              <a:xfrm>
                <a:off x="8173941" y="2996280"/>
                <a:ext cx="363922" cy="449694"/>
              </a:xfrm>
              <a:prstGeom prst="lin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直接连接符 123"/>
              <p:cNvCxnSpPr/>
              <p:nvPr/>
            </p:nvCxnSpPr>
            <p:spPr>
              <a:xfrm>
                <a:off x="7873472" y="2625520"/>
                <a:ext cx="318969" cy="389558"/>
              </a:xfrm>
              <a:prstGeom prst="line">
                <a:avLst/>
              </a:prstGeom>
              <a:ln w="12700">
                <a:solidFill>
                  <a:srgbClr val="00B05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直接连接符 126"/>
              <p:cNvCxnSpPr/>
              <p:nvPr/>
            </p:nvCxnSpPr>
            <p:spPr>
              <a:xfrm>
                <a:off x="8173941" y="2997970"/>
                <a:ext cx="363360" cy="300184"/>
              </a:xfrm>
              <a:prstGeom prst="lin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4" name="文本框 133"/>
          <p:cNvSpPr txBox="1"/>
          <p:nvPr/>
        </p:nvSpPr>
        <p:spPr>
          <a:xfrm>
            <a:off x="1304132" y="5698332"/>
            <a:ext cx="27543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/>
              <a:t>Design-α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/>
              <a:t>No mirror, absorber</a:t>
            </a:r>
          </a:p>
        </p:txBody>
      </p:sp>
      <p:sp>
        <p:nvSpPr>
          <p:cNvPr id="135" name="文本框 134"/>
          <p:cNvSpPr txBox="1"/>
          <p:nvPr/>
        </p:nvSpPr>
        <p:spPr>
          <a:xfrm>
            <a:off x="4300772" y="5698332"/>
            <a:ext cx="2885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/>
              <a:t>Design-β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/>
              <a:t>Mirror on top surface</a:t>
            </a:r>
          </a:p>
        </p:txBody>
      </p:sp>
      <p:sp>
        <p:nvSpPr>
          <p:cNvPr id="136" name="文本框 135"/>
          <p:cNvSpPr txBox="1"/>
          <p:nvPr/>
        </p:nvSpPr>
        <p:spPr>
          <a:xfrm>
            <a:off x="7644530" y="5698332"/>
            <a:ext cx="33880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/>
              <a:t>Design-γ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/>
              <a:t>Mirror with 45°chamfer</a:t>
            </a:r>
          </a:p>
        </p:txBody>
      </p:sp>
    </p:spTree>
    <p:extLst>
      <p:ext uri="{BB962C8B-B14F-4D97-AF65-F5344CB8AC3E}">
        <p14:creationId xmlns:p14="http://schemas.microsoft.com/office/powerpoint/2010/main" val="15436275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Comparison – Different Shape</a:t>
            </a:r>
            <a:endParaRPr lang="zh-CN" altLang="en-US" dirty="0"/>
          </a:p>
        </p:txBody>
      </p:sp>
      <p:grpSp>
        <p:nvGrpSpPr>
          <p:cNvPr id="15" name="组合 14"/>
          <p:cNvGrpSpPr/>
          <p:nvPr/>
        </p:nvGrpSpPr>
        <p:grpSpPr>
          <a:xfrm>
            <a:off x="553035" y="1814159"/>
            <a:ext cx="10672145" cy="4542191"/>
            <a:chOff x="377189" y="1814159"/>
            <a:chExt cx="10672145" cy="4542191"/>
          </a:xfrm>
        </p:grpSpPr>
        <p:grpSp>
          <p:nvGrpSpPr>
            <p:cNvPr id="4" name="组合 3"/>
            <p:cNvGrpSpPr/>
            <p:nvPr/>
          </p:nvGrpSpPr>
          <p:grpSpPr>
            <a:xfrm>
              <a:off x="579052" y="4080042"/>
              <a:ext cx="10470282" cy="2276308"/>
              <a:chOff x="579052" y="4080042"/>
              <a:chExt cx="10470282" cy="2276308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79052" y="4080042"/>
                <a:ext cx="3366212" cy="2276308"/>
              </a:xfrm>
              <a:prstGeom prst="rect">
                <a:avLst/>
              </a:prstGeom>
            </p:spPr>
          </p:pic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36221" y="4080042"/>
                <a:ext cx="3491866" cy="2276308"/>
              </a:xfrm>
              <a:prstGeom prst="rect">
                <a:avLst/>
              </a:prstGeom>
            </p:spPr>
          </p:pic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19044" y="4080042"/>
                <a:ext cx="3430290" cy="2276308"/>
              </a:xfrm>
              <a:prstGeom prst="rect">
                <a:avLst/>
              </a:prstGeom>
            </p:spPr>
          </p:pic>
        </p:grpSp>
        <p:grpSp>
          <p:nvGrpSpPr>
            <p:cNvPr id="5" name="组合 4"/>
            <p:cNvGrpSpPr/>
            <p:nvPr/>
          </p:nvGrpSpPr>
          <p:grpSpPr>
            <a:xfrm>
              <a:off x="377189" y="1814159"/>
              <a:ext cx="9772080" cy="2265883"/>
              <a:chOff x="377189" y="1814159"/>
              <a:chExt cx="9772080" cy="2265883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22578" y="1814159"/>
                <a:ext cx="2119152" cy="2265883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515920" y="1814159"/>
                <a:ext cx="1633349" cy="2265883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77189" y="1814159"/>
                <a:ext cx="3769937" cy="2265883"/>
              </a:xfrm>
              <a:prstGeom prst="rect">
                <a:avLst/>
              </a:prstGeom>
            </p:spPr>
          </p:pic>
        </p:grpSp>
      </p:grpSp>
      <p:sp>
        <p:nvSpPr>
          <p:cNvPr id="12" name="文本框 11"/>
          <p:cNvSpPr txBox="1"/>
          <p:nvPr/>
        </p:nvSpPr>
        <p:spPr>
          <a:xfrm>
            <a:off x="1993009" y="1459855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</a:rPr>
              <a:t>Aα15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525028" y="1459855"/>
            <a:ext cx="865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</a:rPr>
              <a:t>Bα15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065850" y="1459855"/>
            <a:ext cx="88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</a:rPr>
              <a:t>Cα15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230193" y="913371"/>
            <a:ext cx="3731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zh-CN" dirty="0"/>
              <a:t>θ</a:t>
            </a:r>
            <a:r>
              <a:rPr lang="en-US" altLang="zh-CN" dirty="0"/>
              <a:t>=24°, φ=45°, p=2GeV, pion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297478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Comparison – Different Shape (cnt.)</a:t>
            </a:r>
            <a:endParaRPr lang="zh-CN" altLang="en-US" dirty="0"/>
          </a:p>
        </p:txBody>
      </p:sp>
      <p:grpSp>
        <p:nvGrpSpPr>
          <p:cNvPr id="12" name="组合 11"/>
          <p:cNvGrpSpPr>
            <a:grpSpLocks noChangeAspect="1"/>
          </p:cNvGrpSpPr>
          <p:nvPr/>
        </p:nvGrpSpPr>
        <p:grpSpPr>
          <a:xfrm>
            <a:off x="772933" y="1828010"/>
            <a:ext cx="10646134" cy="4528340"/>
            <a:chOff x="920373" y="1769627"/>
            <a:chExt cx="9793054" cy="4165482"/>
          </a:xfrm>
        </p:grpSpPr>
        <p:grpSp>
          <p:nvGrpSpPr>
            <p:cNvPr id="7" name="组合 6"/>
            <p:cNvGrpSpPr>
              <a:grpSpLocks noChangeAspect="1"/>
            </p:cNvGrpSpPr>
            <p:nvPr/>
          </p:nvGrpSpPr>
          <p:grpSpPr>
            <a:xfrm>
              <a:off x="920373" y="3878073"/>
              <a:ext cx="9793054" cy="2057036"/>
              <a:chOff x="550093" y="1690688"/>
              <a:chExt cx="8093433" cy="1700030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50093" y="1690688"/>
                <a:ext cx="2668783" cy="1700030"/>
              </a:xfrm>
              <a:prstGeom prst="rect">
                <a:avLst/>
              </a:prstGeom>
            </p:spPr>
          </p:pic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18876" y="1690688"/>
                <a:ext cx="2707103" cy="1700030"/>
              </a:xfrm>
              <a:prstGeom prst="rect">
                <a:avLst/>
              </a:prstGeom>
            </p:spPr>
          </p:pic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43703" y="1690688"/>
                <a:ext cx="2699823" cy="1700030"/>
              </a:xfrm>
              <a:prstGeom prst="rect">
                <a:avLst/>
              </a:prstGeom>
            </p:spPr>
          </p:pic>
        </p:grpSp>
        <p:grpSp>
          <p:nvGrpSpPr>
            <p:cNvPr id="11" name="组合 10"/>
            <p:cNvGrpSpPr>
              <a:grpSpLocks noChangeAspect="1"/>
            </p:cNvGrpSpPr>
            <p:nvPr/>
          </p:nvGrpSpPr>
          <p:grpSpPr>
            <a:xfrm>
              <a:off x="920373" y="1769627"/>
              <a:ext cx="9793054" cy="2029507"/>
              <a:chOff x="550093" y="3537149"/>
              <a:chExt cx="8093433" cy="1677278"/>
            </a:xfrm>
          </p:grpSpPr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0093" y="3537149"/>
                <a:ext cx="2668783" cy="1677278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18876" y="3537149"/>
                <a:ext cx="2705839" cy="1677278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932224" y="3543105"/>
                <a:ext cx="2711302" cy="1671322"/>
              </a:xfrm>
              <a:prstGeom prst="rect">
                <a:avLst/>
              </a:prstGeom>
            </p:spPr>
          </p:pic>
        </p:grpSp>
      </p:grpSp>
      <p:sp>
        <p:nvSpPr>
          <p:cNvPr id="13" name="文本框 12"/>
          <p:cNvSpPr txBox="1"/>
          <p:nvPr/>
        </p:nvSpPr>
        <p:spPr>
          <a:xfrm>
            <a:off x="2247986" y="1459855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</a:rPr>
              <a:t>Aα15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780005" y="1459855"/>
            <a:ext cx="865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</a:rPr>
              <a:t>Bα15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320827" y="1459855"/>
            <a:ext cx="88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</a:rPr>
              <a:t>Cα15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823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29EA16-521F-45D7-B52E-AA357FFE0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Simulation vs. Experiment</a:t>
            </a:r>
            <a:endParaRPr lang="zh-CN" altLang="en-US" dirty="0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208EE73-6EC2-467C-8D16-1793485C74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179871"/>
            <a:ext cx="4748981" cy="494629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dirty="0"/>
              <a:t>Importance of simulation in high-energy physics experiment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dirty="0"/>
              <a:t>Physics simulation (benchmark channels)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dirty="0">
                <a:solidFill>
                  <a:srgbClr val="FF0000"/>
                </a:solidFill>
              </a:rPr>
              <a:t>Design and Optimization of the Detector system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dirty="0"/>
              <a:t>Accelerator and detector physics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dirty="0"/>
              <a:t>Physics (data) analysis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zh-CN" dirty="0"/>
              <a:t>Control of systematic errors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zh-CN" dirty="0"/>
              <a:t>Theoretical (model, event generator etc.)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zh-CN" dirty="0">
                <a:solidFill>
                  <a:srgbClr val="0070C0"/>
                </a:solidFill>
              </a:rPr>
              <a:t>Experimental (detector, reconstruction etc.)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endParaRPr lang="en-US" altLang="zh-CN" dirty="0">
              <a:solidFill>
                <a:srgbClr val="0070C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zh-CN" altLang="en-US" dirty="0"/>
          </a:p>
        </p:txBody>
      </p:sp>
      <p:graphicFrame>
        <p:nvGraphicFramePr>
          <p:cNvPr id="6" name="内容占位符 5">
            <a:extLst>
              <a:ext uri="{FF2B5EF4-FFF2-40B4-BE49-F238E27FC236}">
                <a16:creationId xmlns:a16="http://schemas.microsoft.com/office/drawing/2014/main" id="{9280DC07-0A82-482C-B96C-D761AD0E8425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50860383"/>
              </p:ext>
            </p:extLst>
          </p:nvPr>
        </p:nvGraphicFramePr>
        <p:xfrm>
          <a:off x="5555226" y="1179871"/>
          <a:ext cx="6636774" cy="53389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496530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5392495"/>
              </p:ext>
            </p:extLst>
          </p:nvPr>
        </p:nvGraphicFramePr>
        <p:xfrm>
          <a:off x="1195753" y="1690688"/>
          <a:ext cx="9636369" cy="2494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40633">
                  <a:extLst>
                    <a:ext uri="{9D8B030D-6E8A-4147-A177-3AD203B41FA5}">
                      <a16:colId xmlns:a16="http://schemas.microsoft.com/office/drawing/2014/main" val="706823557"/>
                    </a:ext>
                  </a:extLst>
                </a:gridCol>
                <a:gridCol w="2131912">
                  <a:extLst>
                    <a:ext uri="{9D8B030D-6E8A-4147-A177-3AD203B41FA5}">
                      <a16:colId xmlns:a16="http://schemas.microsoft.com/office/drawing/2014/main" val="3497382261"/>
                    </a:ext>
                  </a:extLst>
                </a:gridCol>
                <a:gridCol w="2131912">
                  <a:extLst>
                    <a:ext uri="{9D8B030D-6E8A-4147-A177-3AD203B41FA5}">
                      <a16:colId xmlns:a16="http://schemas.microsoft.com/office/drawing/2014/main" val="671901017"/>
                    </a:ext>
                  </a:extLst>
                </a:gridCol>
                <a:gridCol w="2131912">
                  <a:extLst>
                    <a:ext uri="{9D8B030D-6E8A-4147-A177-3AD203B41FA5}">
                      <a16:colId xmlns:a16="http://schemas.microsoft.com/office/drawing/2014/main" val="11915357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Different design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3333FF"/>
                          </a:solidFill>
                        </a:rPr>
                        <a:t>A</a:t>
                      </a:r>
                      <a:r>
                        <a:rPr lang="el-GR" altLang="zh-CN" dirty="0">
                          <a:solidFill>
                            <a:srgbClr val="3333FF"/>
                          </a:solidFill>
                        </a:rPr>
                        <a:t>α15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B</a:t>
                      </a:r>
                      <a:r>
                        <a:rPr lang="el-GR" altLang="zh-CN" dirty="0"/>
                        <a:t>α15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C</a:t>
                      </a:r>
                      <a:r>
                        <a:rPr lang="el-GR" altLang="zh-CN" dirty="0"/>
                        <a:t>α15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99362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Sector number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3333FF"/>
                          </a:solidFill>
                        </a:rPr>
                        <a:t>4</a:t>
                      </a:r>
                      <a:endParaRPr lang="zh-CN" altLang="en-US" dirty="0">
                        <a:solidFill>
                          <a:srgbClr val="3333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12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24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7581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Sector </a:t>
                      </a: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angle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3333FF"/>
                          </a:solidFill>
                        </a:rPr>
                        <a:t>90°</a:t>
                      </a:r>
                      <a:endParaRPr lang="zh-CN" altLang="en-US" dirty="0">
                        <a:solidFill>
                          <a:srgbClr val="3333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30°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15°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54347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MCP-PMTs (per sector)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3333FF"/>
                          </a:solidFill>
                        </a:rPr>
                        <a:t>18×3</a:t>
                      </a:r>
                      <a:endParaRPr lang="zh-CN" altLang="en-US" dirty="0">
                        <a:solidFill>
                          <a:srgbClr val="3333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18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8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33197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Anode charge density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3333FF"/>
                          </a:solidFill>
                        </a:rPr>
                        <a:t>11 C/cm</a:t>
                      </a:r>
                      <a:r>
                        <a:rPr lang="en-US" altLang="zh-CN" baseline="30000" dirty="0">
                          <a:solidFill>
                            <a:srgbClr val="3333FF"/>
                          </a:solidFill>
                        </a:rPr>
                        <a:t>2</a:t>
                      </a:r>
                      <a:endParaRPr lang="zh-CN" altLang="en-US" baseline="30000" dirty="0">
                        <a:solidFill>
                          <a:srgbClr val="3333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12 C/cm</a:t>
                      </a:r>
                      <a:r>
                        <a:rPr lang="en-US" altLang="zh-CN" baseline="30000" dirty="0"/>
                        <a:t>2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13 C/cm</a:t>
                      </a:r>
                      <a:r>
                        <a:rPr lang="en-US" altLang="zh-CN" baseline="30000" dirty="0"/>
                        <a:t>2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84831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Signal number</a:t>
                      </a:r>
                      <a:r>
                        <a:rPr lang="en-US" altLang="zh-CN" baseline="0" dirty="0"/>
                        <a:t> of </a:t>
                      </a:r>
                      <a:r>
                        <a:rPr lang="en-US" altLang="zh-CN" baseline="0" dirty="0" err="1"/>
                        <a:t>p.e.</a:t>
                      </a:r>
                      <a:r>
                        <a:rPr lang="en-US" altLang="zh-CN" dirty="0"/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(</a:t>
                      </a:r>
                      <a:r>
                        <a:rPr lang="el-GR" altLang="zh-CN" dirty="0"/>
                        <a:t>θ</a:t>
                      </a:r>
                      <a:r>
                        <a:rPr lang="en-US" altLang="zh-CN" dirty="0"/>
                        <a:t>=24°, φ=45°, p=2GeV, pion)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3333FF"/>
                          </a:solidFill>
                        </a:rPr>
                        <a:t>22</a:t>
                      </a:r>
                      <a:endParaRPr lang="zh-CN" altLang="en-US" dirty="0">
                        <a:solidFill>
                          <a:srgbClr val="3333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22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17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6099708"/>
                  </a:ext>
                </a:extLst>
              </a:tr>
            </a:tbl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Comparison – Different Shape (Summary)</a:t>
            </a:r>
            <a:endParaRPr lang="zh-CN" altLang="en-US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6851013"/>
              </p:ext>
            </p:extLst>
          </p:nvPr>
        </p:nvGraphicFramePr>
        <p:xfrm>
          <a:off x="1195754" y="4574566"/>
          <a:ext cx="9636368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25400">
                  <a:extLst>
                    <a:ext uri="{9D8B030D-6E8A-4147-A177-3AD203B41FA5}">
                      <a16:colId xmlns:a16="http://schemas.microsoft.com/office/drawing/2014/main" val="1982534135"/>
                    </a:ext>
                  </a:extLst>
                </a:gridCol>
                <a:gridCol w="1325400">
                  <a:extLst>
                    <a:ext uri="{9D8B030D-6E8A-4147-A177-3AD203B41FA5}">
                      <a16:colId xmlns:a16="http://schemas.microsoft.com/office/drawing/2014/main" val="1471052498"/>
                    </a:ext>
                  </a:extLst>
                </a:gridCol>
                <a:gridCol w="1746392">
                  <a:extLst>
                    <a:ext uri="{9D8B030D-6E8A-4147-A177-3AD203B41FA5}">
                      <a16:colId xmlns:a16="http://schemas.microsoft.com/office/drawing/2014/main" val="1284932379"/>
                    </a:ext>
                  </a:extLst>
                </a:gridCol>
                <a:gridCol w="1746392">
                  <a:extLst>
                    <a:ext uri="{9D8B030D-6E8A-4147-A177-3AD203B41FA5}">
                      <a16:colId xmlns:a16="http://schemas.microsoft.com/office/drawing/2014/main" val="3999843087"/>
                    </a:ext>
                  </a:extLst>
                </a:gridCol>
                <a:gridCol w="1746392">
                  <a:extLst>
                    <a:ext uri="{9D8B030D-6E8A-4147-A177-3AD203B41FA5}">
                      <a16:colId xmlns:a16="http://schemas.microsoft.com/office/drawing/2014/main" val="228898733"/>
                    </a:ext>
                  </a:extLst>
                </a:gridCol>
                <a:gridCol w="1746392">
                  <a:extLst>
                    <a:ext uri="{9D8B030D-6E8A-4147-A177-3AD203B41FA5}">
                      <a16:colId xmlns:a16="http://schemas.microsoft.com/office/drawing/2014/main" val="83605758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φ=45°, p=2GeV/c</a:t>
                      </a:r>
                      <a:endParaRPr lang="zh-CN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aseline="0" dirty="0"/>
                        <a:t>θ=24</a:t>
                      </a:r>
                      <a:r>
                        <a:rPr lang="en-US" altLang="zh-CN" dirty="0"/>
                        <a:t>°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aseline="0" dirty="0"/>
                        <a:t>θ=27</a:t>
                      </a:r>
                      <a:r>
                        <a:rPr lang="en-US" altLang="zh-CN" dirty="0"/>
                        <a:t>°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aseline="0" dirty="0"/>
                        <a:t>θ=30</a:t>
                      </a:r>
                      <a:r>
                        <a:rPr lang="en-US" altLang="zh-CN" dirty="0"/>
                        <a:t>°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aseline="0" dirty="0"/>
                        <a:t>θ=33</a:t>
                      </a:r>
                      <a:r>
                        <a:rPr lang="en-US" altLang="zh-CN" dirty="0"/>
                        <a:t>°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30754126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π/K</a:t>
                      </a:r>
                      <a:r>
                        <a:rPr lang="en-US" altLang="zh-CN" baseline="0" dirty="0"/>
                        <a:t> PID </a:t>
                      </a:r>
                      <a:endParaRPr lang="el-GR" altLang="zh-C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solidFill>
                            <a:srgbClr val="3333FF"/>
                          </a:solidFill>
                        </a:rPr>
                        <a:t>A</a:t>
                      </a:r>
                      <a:r>
                        <a:rPr lang="el-GR" altLang="zh-CN" dirty="0">
                          <a:solidFill>
                            <a:srgbClr val="3333FF"/>
                          </a:solidFill>
                        </a:rPr>
                        <a:t>α15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3333FF"/>
                          </a:solidFill>
                        </a:rPr>
                        <a:t>4.29σ</a:t>
                      </a:r>
                      <a:endParaRPr lang="zh-CN" altLang="en-US" dirty="0">
                        <a:solidFill>
                          <a:srgbClr val="3333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3333FF"/>
                          </a:solidFill>
                        </a:rPr>
                        <a:t>4.34σ</a:t>
                      </a:r>
                      <a:endParaRPr lang="zh-CN" altLang="en-US" dirty="0">
                        <a:solidFill>
                          <a:srgbClr val="3333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3333FF"/>
                          </a:solidFill>
                        </a:rPr>
                        <a:t>4.30σ</a:t>
                      </a:r>
                      <a:endParaRPr lang="zh-CN" altLang="en-US" dirty="0">
                        <a:solidFill>
                          <a:srgbClr val="3333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3333FF"/>
                          </a:solidFill>
                        </a:rPr>
                        <a:t>4.24σ</a:t>
                      </a:r>
                      <a:endParaRPr lang="zh-CN" altLang="en-US" dirty="0">
                        <a:solidFill>
                          <a:srgbClr val="3333FF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2096766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B</a:t>
                      </a:r>
                      <a:r>
                        <a:rPr lang="el-GR" altLang="zh-CN" dirty="0"/>
                        <a:t>α15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4.20σ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4.20σ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4.23σ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4.14σ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223165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C</a:t>
                      </a:r>
                      <a:r>
                        <a:rPr lang="el-GR" altLang="zh-CN" dirty="0"/>
                        <a:t>α15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3.77σ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4.03σ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4.16σ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4.10σ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911048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11674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Comparison – Different Thickness</a:t>
            </a:r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5635228" y="1427255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</a:rPr>
              <a:t>Aα15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902496" y="1427254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</a:rPr>
              <a:t>Aα10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424380" y="1427254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</a:rPr>
              <a:t>Aα20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392426" y="871525"/>
            <a:ext cx="3407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altLang="zh-CN" dirty="0"/>
              <a:t>θ</a:t>
            </a:r>
            <a:r>
              <a:rPr lang="en-US" altLang="zh-CN" dirty="0"/>
              <a:t>=24°, φ=45°, p=2GeV, pion</a:t>
            </a:r>
            <a:endParaRPr lang="zh-CN" altLang="en-US" dirty="0"/>
          </a:p>
        </p:txBody>
      </p:sp>
      <p:grpSp>
        <p:nvGrpSpPr>
          <p:cNvPr id="22" name="组合 21"/>
          <p:cNvGrpSpPr>
            <a:grpSpLocks noChangeAspect="1"/>
          </p:cNvGrpSpPr>
          <p:nvPr/>
        </p:nvGrpSpPr>
        <p:grpSpPr>
          <a:xfrm>
            <a:off x="494200" y="1781560"/>
            <a:ext cx="11172045" cy="2265883"/>
            <a:chOff x="607026" y="1814159"/>
            <a:chExt cx="11172045" cy="226588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08080" y="1814159"/>
              <a:ext cx="3769937" cy="2265883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7026" y="1814159"/>
              <a:ext cx="3695985" cy="2265374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78017" y="1814159"/>
              <a:ext cx="3701054" cy="2264481"/>
            </a:xfrm>
            <a:prstGeom prst="rect">
              <a:avLst/>
            </a:prstGeom>
          </p:spPr>
        </p:pic>
      </p:grpSp>
      <p:grpSp>
        <p:nvGrpSpPr>
          <p:cNvPr id="21" name="组合 20"/>
          <p:cNvGrpSpPr>
            <a:grpSpLocks noChangeAspect="1"/>
          </p:cNvGrpSpPr>
          <p:nvPr/>
        </p:nvGrpSpPr>
        <p:grpSpPr>
          <a:xfrm>
            <a:off x="585982" y="4046041"/>
            <a:ext cx="10924895" cy="2281175"/>
            <a:chOff x="698808" y="4078640"/>
            <a:chExt cx="10924895" cy="2281175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12894" y="4083507"/>
              <a:ext cx="3366212" cy="2276308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8808" y="4078640"/>
              <a:ext cx="3478388" cy="2276817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33384" y="4078640"/>
              <a:ext cx="3390319" cy="22768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91962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Comparison – Different Thickness (cnt.)</a:t>
            </a:r>
            <a:endParaRPr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5830571" y="1459855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</a:rPr>
              <a:t>Aα15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277443" y="1459855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</a:rPr>
              <a:t>Aα10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198394" y="1459855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</a:rPr>
              <a:t>Aα20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grpSp>
        <p:nvGrpSpPr>
          <p:cNvPr id="22" name="组合 21"/>
          <p:cNvGrpSpPr>
            <a:grpSpLocks noChangeAspect="1"/>
          </p:cNvGrpSpPr>
          <p:nvPr/>
        </p:nvGrpSpPr>
        <p:grpSpPr>
          <a:xfrm>
            <a:off x="673894" y="1828009"/>
            <a:ext cx="10817652" cy="4528341"/>
            <a:chOff x="673894" y="1828009"/>
            <a:chExt cx="10817652" cy="4528341"/>
          </a:xfrm>
        </p:grpSpPr>
        <p:grpSp>
          <p:nvGrpSpPr>
            <p:cNvPr id="21" name="组合 20"/>
            <p:cNvGrpSpPr>
              <a:grpSpLocks noChangeAspect="1"/>
            </p:cNvGrpSpPr>
            <p:nvPr/>
          </p:nvGrpSpPr>
          <p:grpSpPr>
            <a:xfrm>
              <a:off x="673894" y="1828009"/>
              <a:ext cx="10793459" cy="2292455"/>
              <a:chOff x="673894" y="1828009"/>
              <a:chExt cx="10793459" cy="2292455"/>
            </a:xfrm>
          </p:grpSpPr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355518" y="1828010"/>
                <a:ext cx="3510528" cy="2206299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3894" y="1835845"/>
                <a:ext cx="3679961" cy="2284619"/>
              </a:xfrm>
              <a:prstGeom prst="rect">
                <a:avLst/>
              </a:prstGeom>
            </p:spPr>
          </p:pic>
          <p:pic>
            <p:nvPicPr>
              <p:cNvPr id="17" name="图片 1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24247" y="1828009"/>
                <a:ext cx="3543106" cy="2206299"/>
              </a:xfrm>
              <a:prstGeom prst="rect">
                <a:avLst/>
              </a:prstGeom>
            </p:spPr>
          </p:pic>
        </p:grpSp>
        <p:grpSp>
          <p:nvGrpSpPr>
            <p:cNvPr id="20" name="组合 19"/>
            <p:cNvGrpSpPr>
              <a:grpSpLocks noChangeAspect="1"/>
            </p:cNvGrpSpPr>
            <p:nvPr/>
          </p:nvGrpSpPr>
          <p:grpSpPr>
            <a:xfrm>
              <a:off x="706237" y="4119150"/>
              <a:ext cx="10785309" cy="2237200"/>
              <a:chOff x="706237" y="4119150"/>
              <a:chExt cx="10785309" cy="2237200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55518" y="4120124"/>
                <a:ext cx="3510528" cy="2236226"/>
              </a:xfrm>
              <a:prstGeom prst="rect">
                <a:avLst/>
              </a:prstGeom>
            </p:spPr>
          </p:pic>
          <p:pic>
            <p:nvPicPr>
              <p:cNvPr id="18" name="图片 1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6237" y="4120124"/>
                <a:ext cx="3615273" cy="2236226"/>
              </a:xfrm>
              <a:prstGeom prst="rect">
                <a:avLst/>
              </a:prstGeom>
            </p:spPr>
          </p:pic>
          <p:pic>
            <p:nvPicPr>
              <p:cNvPr id="19" name="图片 1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900054" y="4119150"/>
                <a:ext cx="3591492" cy="22372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0516120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Comparison – Different Thickness (Summary)</a:t>
            </a:r>
            <a:endParaRPr lang="zh-CN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0518781"/>
              </p:ext>
            </p:extLst>
          </p:nvPr>
        </p:nvGraphicFramePr>
        <p:xfrm>
          <a:off x="1141409" y="2473371"/>
          <a:ext cx="9636369" cy="222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40633">
                  <a:extLst>
                    <a:ext uri="{9D8B030D-6E8A-4147-A177-3AD203B41FA5}">
                      <a16:colId xmlns:a16="http://schemas.microsoft.com/office/drawing/2014/main" val="706823557"/>
                    </a:ext>
                  </a:extLst>
                </a:gridCol>
                <a:gridCol w="2131912">
                  <a:extLst>
                    <a:ext uri="{9D8B030D-6E8A-4147-A177-3AD203B41FA5}">
                      <a16:colId xmlns:a16="http://schemas.microsoft.com/office/drawing/2014/main" val="3497382261"/>
                    </a:ext>
                  </a:extLst>
                </a:gridCol>
                <a:gridCol w="2131912">
                  <a:extLst>
                    <a:ext uri="{9D8B030D-6E8A-4147-A177-3AD203B41FA5}">
                      <a16:colId xmlns:a16="http://schemas.microsoft.com/office/drawing/2014/main" val="671901017"/>
                    </a:ext>
                  </a:extLst>
                </a:gridCol>
                <a:gridCol w="2131912">
                  <a:extLst>
                    <a:ext uri="{9D8B030D-6E8A-4147-A177-3AD203B41FA5}">
                      <a16:colId xmlns:a16="http://schemas.microsoft.com/office/drawing/2014/main" val="11915357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Different design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A</a:t>
                      </a:r>
                      <a:r>
                        <a:rPr lang="el-GR" altLang="zh-CN" dirty="0"/>
                        <a:t>α1</a:t>
                      </a:r>
                      <a:r>
                        <a:rPr lang="en-US" altLang="zh-CN" dirty="0"/>
                        <a:t>0</a:t>
                      </a:r>
                      <a:endParaRPr lang="el-GR" altLang="zh-C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solidFill>
                            <a:srgbClr val="3333FF"/>
                          </a:solidFill>
                        </a:rPr>
                        <a:t>A</a:t>
                      </a:r>
                      <a:r>
                        <a:rPr lang="el-GR" altLang="zh-CN" dirty="0">
                          <a:solidFill>
                            <a:srgbClr val="3333FF"/>
                          </a:solidFill>
                        </a:rPr>
                        <a:t>α15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A</a:t>
                      </a:r>
                      <a:r>
                        <a:rPr lang="el-GR" altLang="zh-CN" dirty="0"/>
                        <a:t>α</a:t>
                      </a:r>
                      <a:r>
                        <a:rPr lang="en-US" altLang="zh-CN" dirty="0"/>
                        <a:t>20</a:t>
                      </a:r>
                      <a:endParaRPr lang="el-GR" altLang="zh-CN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99362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Quartz </a:t>
                      </a:r>
                      <a:r>
                        <a:rPr lang="en-US" altLang="zh-CN" dirty="0" err="1"/>
                        <a:t>theckness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10mm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3333FF"/>
                          </a:solidFill>
                        </a:rPr>
                        <a:t>15mm</a:t>
                      </a:r>
                      <a:endParaRPr lang="zh-CN" altLang="en-US" dirty="0">
                        <a:solidFill>
                          <a:srgbClr val="3333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20mm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7581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Anode charge density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9 C/cm</a:t>
                      </a:r>
                      <a:r>
                        <a:rPr lang="en-US" altLang="zh-CN" baseline="30000" dirty="0"/>
                        <a:t>2</a:t>
                      </a:r>
                      <a:endParaRPr lang="zh-CN" altLang="en-US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3333FF"/>
                          </a:solidFill>
                        </a:rPr>
                        <a:t>11 C/cm</a:t>
                      </a:r>
                      <a:r>
                        <a:rPr lang="en-US" altLang="zh-CN" baseline="30000" dirty="0">
                          <a:solidFill>
                            <a:srgbClr val="3333FF"/>
                          </a:solidFill>
                        </a:rPr>
                        <a:t>2</a:t>
                      </a:r>
                      <a:endParaRPr lang="zh-CN" altLang="en-US" dirty="0">
                        <a:solidFill>
                          <a:srgbClr val="3333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12 C/cm</a:t>
                      </a:r>
                      <a:r>
                        <a:rPr lang="en-US" altLang="zh-CN" baseline="30000" dirty="0"/>
                        <a:t>2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54347730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l-GR" altLang="zh-CN" dirty="0"/>
                        <a:t>θ</a:t>
                      </a:r>
                      <a:r>
                        <a:rPr lang="en-US" altLang="zh-CN" dirty="0"/>
                        <a:t>=24°, φ=45°, p=2GeV</a:t>
                      </a:r>
                      <a:endParaRPr lang="zh-CN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33197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Signal number</a:t>
                      </a:r>
                      <a:r>
                        <a:rPr lang="en-US" altLang="zh-CN" baseline="0" dirty="0"/>
                        <a:t> of </a:t>
                      </a:r>
                      <a:r>
                        <a:rPr lang="en-US" altLang="zh-CN" baseline="0" dirty="0" err="1"/>
                        <a:t>p.e.</a:t>
                      </a:r>
                      <a:r>
                        <a:rPr lang="en-US" altLang="zh-CN" dirty="0"/>
                        <a:t> (pion)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15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3333FF"/>
                          </a:solidFill>
                        </a:rPr>
                        <a:t>22</a:t>
                      </a:r>
                      <a:endParaRPr lang="zh-CN" altLang="en-US" dirty="0">
                        <a:solidFill>
                          <a:srgbClr val="3333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26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84831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π/K</a:t>
                      </a:r>
                      <a:r>
                        <a:rPr lang="en-US" altLang="zh-CN" baseline="0" dirty="0"/>
                        <a:t> PID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4.03σ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3333FF"/>
                          </a:solidFill>
                        </a:rPr>
                        <a:t>4.29σ</a:t>
                      </a:r>
                      <a:endParaRPr lang="zh-CN" altLang="en-US" dirty="0">
                        <a:solidFill>
                          <a:srgbClr val="3333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4.36σ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60997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19421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Comparison – Mirror</a:t>
            </a:r>
            <a:endParaRPr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4366656" y="900124"/>
            <a:ext cx="3458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altLang="zh-CN" dirty="0"/>
              <a:t>θ</a:t>
            </a:r>
            <a:r>
              <a:rPr lang="en-US" altLang="zh-CN" dirty="0"/>
              <a:t>=24°, φ=45°, p=2GeV, pion</a:t>
            </a:r>
            <a:endParaRPr lang="zh-CN" altLang="en-US" dirty="0"/>
          </a:p>
        </p:txBody>
      </p:sp>
      <p:grpSp>
        <p:nvGrpSpPr>
          <p:cNvPr id="10" name="组合 9"/>
          <p:cNvGrpSpPr>
            <a:grpSpLocks noChangeAspect="1"/>
          </p:cNvGrpSpPr>
          <p:nvPr/>
        </p:nvGrpSpPr>
        <p:grpSpPr>
          <a:xfrm>
            <a:off x="452262" y="1773737"/>
            <a:ext cx="11437967" cy="2277171"/>
            <a:chOff x="452262" y="1773737"/>
            <a:chExt cx="11437967" cy="2277171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2262" y="1781560"/>
              <a:ext cx="3769937" cy="2265883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2199" y="1773737"/>
              <a:ext cx="3747601" cy="2269348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20558" y="1781560"/>
              <a:ext cx="3769671" cy="2269348"/>
            </a:xfrm>
            <a:prstGeom prst="rect">
              <a:avLst/>
            </a:prstGeom>
          </p:spPr>
        </p:pic>
      </p:grpSp>
      <p:grpSp>
        <p:nvGrpSpPr>
          <p:cNvPr id="15" name="组合 14"/>
          <p:cNvGrpSpPr>
            <a:grpSpLocks noChangeAspect="1"/>
          </p:cNvGrpSpPr>
          <p:nvPr/>
        </p:nvGrpSpPr>
        <p:grpSpPr>
          <a:xfrm>
            <a:off x="618227" y="4043085"/>
            <a:ext cx="11020841" cy="2279773"/>
            <a:chOff x="618227" y="4043085"/>
            <a:chExt cx="11020841" cy="2279773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8227" y="4046550"/>
              <a:ext cx="3366212" cy="2276308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16745" y="4043085"/>
              <a:ext cx="3558508" cy="2277093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07560" y="4043085"/>
              <a:ext cx="3431508" cy="2269270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/>
        </p:nvSpPr>
        <p:spPr>
          <a:xfrm>
            <a:off x="5651915" y="1359008"/>
            <a:ext cx="867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</a:rPr>
              <a:t>Aβ15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910077" y="1363094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</a:rPr>
              <a:t>Aα15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551633" y="1359008"/>
            <a:ext cx="861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</a:rPr>
              <a:t>Aγ15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2618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Comparison – Mirror (cnt.)</a:t>
            </a:r>
            <a:endParaRPr lang="zh-CN" altLang="en-US" dirty="0"/>
          </a:p>
        </p:txBody>
      </p:sp>
      <p:grpSp>
        <p:nvGrpSpPr>
          <p:cNvPr id="26" name="组合 25"/>
          <p:cNvGrpSpPr>
            <a:grpSpLocks noChangeAspect="1"/>
          </p:cNvGrpSpPr>
          <p:nvPr/>
        </p:nvGrpSpPr>
        <p:grpSpPr>
          <a:xfrm>
            <a:off x="688948" y="1739226"/>
            <a:ext cx="10742269" cy="2295082"/>
            <a:chOff x="688948" y="1739226"/>
            <a:chExt cx="10742269" cy="2295082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94610" y="1743161"/>
              <a:ext cx="3402779" cy="2291147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60383" y="1739226"/>
              <a:ext cx="3470834" cy="2291147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8948" y="1828009"/>
              <a:ext cx="3510528" cy="2206299"/>
            </a:xfrm>
            <a:prstGeom prst="rect">
              <a:avLst/>
            </a:prstGeom>
          </p:spPr>
        </p:pic>
      </p:grpSp>
      <p:sp>
        <p:nvSpPr>
          <p:cNvPr id="23" name="文本框 22"/>
          <p:cNvSpPr txBox="1"/>
          <p:nvPr/>
        </p:nvSpPr>
        <p:spPr>
          <a:xfrm>
            <a:off x="5775007" y="1434307"/>
            <a:ext cx="867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</a:rPr>
              <a:t>Aβ15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033169" y="1438393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</a:rPr>
              <a:t>Aα15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9325907" y="1444260"/>
            <a:ext cx="861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</a:rPr>
              <a:t>Aγ15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grpSp>
        <p:nvGrpSpPr>
          <p:cNvPr id="12" name="组合 11"/>
          <p:cNvGrpSpPr>
            <a:grpSpLocks noChangeAspect="1"/>
          </p:cNvGrpSpPr>
          <p:nvPr/>
        </p:nvGrpSpPr>
        <p:grpSpPr>
          <a:xfrm>
            <a:off x="688948" y="4120123"/>
            <a:ext cx="10769094" cy="2236226"/>
            <a:chOff x="688948" y="4120123"/>
            <a:chExt cx="10769094" cy="223622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8948" y="4120123"/>
              <a:ext cx="3510528" cy="2236226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97389" y="4120123"/>
              <a:ext cx="3660653" cy="2236226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52228" y="4122115"/>
              <a:ext cx="3581308" cy="22342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95454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Comparison – Mirror (Summary)</a:t>
            </a:r>
            <a:endParaRPr lang="zh-CN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9815809"/>
              </p:ext>
            </p:extLst>
          </p:nvPr>
        </p:nvGraphicFramePr>
        <p:xfrm>
          <a:off x="1141409" y="2473371"/>
          <a:ext cx="9636369" cy="222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40633">
                  <a:extLst>
                    <a:ext uri="{9D8B030D-6E8A-4147-A177-3AD203B41FA5}">
                      <a16:colId xmlns:a16="http://schemas.microsoft.com/office/drawing/2014/main" val="706823557"/>
                    </a:ext>
                  </a:extLst>
                </a:gridCol>
                <a:gridCol w="2131912">
                  <a:extLst>
                    <a:ext uri="{9D8B030D-6E8A-4147-A177-3AD203B41FA5}">
                      <a16:colId xmlns:a16="http://schemas.microsoft.com/office/drawing/2014/main" val="3497382261"/>
                    </a:ext>
                  </a:extLst>
                </a:gridCol>
                <a:gridCol w="2131912">
                  <a:extLst>
                    <a:ext uri="{9D8B030D-6E8A-4147-A177-3AD203B41FA5}">
                      <a16:colId xmlns:a16="http://schemas.microsoft.com/office/drawing/2014/main" val="671901017"/>
                    </a:ext>
                  </a:extLst>
                </a:gridCol>
                <a:gridCol w="2131912">
                  <a:extLst>
                    <a:ext uri="{9D8B030D-6E8A-4147-A177-3AD203B41FA5}">
                      <a16:colId xmlns:a16="http://schemas.microsoft.com/office/drawing/2014/main" val="11915357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Different design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3333FF"/>
                          </a:solidFill>
                        </a:rPr>
                        <a:t>A</a:t>
                      </a:r>
                      <a:r>
                        <a:rPr lang="el-GR" altLang="zh-CN" dirty="0">
                          <a:solidFill>
                            <a:srgbClr val="3333FF"/>
                          </a:solidFill>
                        </a:rPr>
                        <a:t>α1</a:t>
                      </a:r>
                      <a:r>
                        <a:rPr lang="en-US" altLang="zh-CN" dirty="0">
                          <a:solidFill>
                            <a:srgbClr val="3333FF"/>
                          </a:solidFill>
                        </a:rPr>
                        <a:t>5</a:t>
                      </a:r>
                      <a:endParaRPr lang="el-GR" altLang="zh-CN" dirty="0">
                        <a:solidFill>
                          <a:srgbClr val="3333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Aβ</a:t>
                      </a:r>
                      <a:r>
                        <a:rPr lang="el-GR" altLang="zh-CN" dirty="0"/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Aγ15</a:t>
                      </a:r>
                      <a:endParaRPr lang="el-GR" altLang="zh-CN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99362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Mirror design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3333FF"/>
                          </a:solidFill>
                        </a:rPr>
                        <a:t>No mirror</a:t>
                      </a:r>
                      <a:endParaRPr lang="zh-CN" altLang="en-US" dirty="0">
                        <a:solidFill>
                          <a:srgbClr val="3333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90° mirror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45° mirror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7581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Anode charge density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3333FF"/>
                          </a:solidFill>
                        </a:rPr>
                        <a:t>11 C/cm</a:t>
                      </a:r>
                      <a:r>
                        <a:rPr lang="en-US" altLang="zh-CN" baseline="30000" dirty="0">
                          <a:solidFill>
                            <a:srgbClr val="3333FF"/>
                          </a:solidFill>
                        </a:rPr>
                        <a:t>2</a:t>
                      </a:r>
                      <a:endParaRPr lang="zh-CN" altLang="en-US" baseline="30000" dirty="0">
                        <a:solidFill>
                          <a:srgbClr val="3333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17 C/cm</a:t>
                      </a:r>
                      <a:r>
                        <a:rPr lang="en-US" altLang="zh-CN" baseline="30000" dirty="0"/>
                        <a:t>2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22 C/cm</a:t>
                      </a:r>
                      <a:r>
                        <a:rPr lang="en-US" altLang="zh-CN" baseline="30000" dirty="0"/>
                        <a:t>2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54347730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l-GR" altLang="zh-CN" dirty="0"/>
                        <a:t>θ</a:t>
                      </a:r>
                      <a:r>
                        <a:rPr lang="en-US" altLang="zh-CN" dirty="0"/>
                        <a:t>=24°, φ=45°, p=2GeV</a:t>
                      </a:r>
                      <a:endParaRPr lang="zh-CN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33197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Signal number</a:t>
                      </a:r>
                      <a:r>
                        <a:rPr lang="en-US" altLang="zh-CN" baseline="0" dirty="0"/>
                        <a:t> of </a:t>
                      </a:r>
                      <a:r>
                        <a:rPr lang="en-US" altLang="zh-CN" baseline="0" dirty="0" err="1"/>
                        <a:t>p.e.</a:t>
                      </a:r>
                      <a:r>
                        <a:rPr lang="en-US" altLang="zh-CN" dirty="0"/>
                        <a:t> (pion)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3333FF"/>
                          </a:solidFill>
                        </a:rPr>
                        <a:t>22</a:t>
                      </a:r>
                      <a:endParaRPr lang="zh-CN" altLang="en-US" dirty="0">
                        <a:solidFill>
                          <a:srgbClr val="3333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33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39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84831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π/K</a:t>
                      </a:r>
                      <a:r>
                        <a:rPr lang="en-US" altLang="zh-CN" baseline="0" dirty="0"/>
                        <a:t> PID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3333FF"/>
                          </a:solidFill>
                        </a:rPr>
                        <a:t>4.29σ</a:t>
                      </a:r>
                      <a:endParaRPr lang="zh-CN" altLang="en-US" dirty="0">
                        <a:solidFill>
                          <a:srgbClr val="3333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4.32σ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4.27σ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6099708"/>
                  </a:ext>
                </a:extLst>
              </a:tr>
            </a:tbl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06734F6D-98BB-45B2-A52D-FE50D3334DBA}"/>
              </a:ext>
            </a:extLst>
          </p:cNvPr>
          <p:cNvSpPr txBox="1"/>
          <p:nvPr/>
        </p:nvSpPr>
        <p:spPr>
          <a:xfrm>
            <a:off x="4726607" y="5145876"/>
            <a:ext cx="6051171" cy="1015663"/>
          </a:xfrm>
          <a:prstGeom prst="rect">
            <a:avLst/>
          </a:prstGeom>
          <a:pattFill prst="divot">
            <a:fgClr>
              <a:srgbClr val="FFFF00"/>
            </a:fgClr>
            <a:bgClr>
              <a:schemeClr val="bg1"/>
            </a:bgClr>
          </a:pattFill>
          <a:ln w="1905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Q4</a:t>
            </a:r>
            <a:r>
              <a:rPr lang="zh-CN" altLang="en-US" sz="2000" dirty="0"/>
              <a:t>： </a:t>
            </a:r>
            <a:r>
              <a:rPr lang="en-US" altLang="zh-CN" sz="2000" dirty="0"/>
              <a:t>Why does the DTOF</a:t>
            </a:r>
            <a:r>
              <a:rPr lang="zh-CN" altLang="en-US" sz="2000" dirty="0"/>
              <a:t> </a:t>
            </a:r>
            <a:r>
              <a:rPr lang="en-US" altLang="zh-CN" sz="2000" dirty="0"/>
              <a:t>PID change little, even with much more </a:t>
            </a:r>
            <a:r>
              <a:rPr lang="en-US" altLang="zh-CN" sz="2000" dirty="0" err="1"/>
              <a:t>Npe</a:t>
            </a:r>
            <a:r>
              <a:rPr lang="en-US" altLang="zh-CN" sz="2000" dirty="0"/>
              <a:t> when including mirrors in the design? </a:t>
            </a:r>
          </a:p>
        </p:txBody>
      </p:sp>
    </p:spTree>
    <p:extLst>
      <p:ext uri="{BB962C8B-B14F-4D97-AF65-F5344CB8AC3E}">
        <p14:creationId xmlns:p14="http://schemas.microsoft.com/office/powerpoint/2010/main" val="39580105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Optimization of DTOF Geometry</a:t>
            </a:r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838200" y="1690688"/>
            <a:ext cx="4202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sz="2000" dirty="0"/>
              <a:t>Thickness of radiator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sz="2000" dirty="0"/>
              <a:t>Shape of radiator</a:t>
            </a:r>
            <a:endParaRPr lang="zh-CN" altLang="en-US" sz="2000" dirty="0"/>
          </a:p>
        </p:txBody>
      </p:sp>
      <p:grpSp>
        <p:nvGrpSpPr>
          <p:cNvPr id="7" name="组合 6"/>
          <p:cNvGrpSpPr>
            <a:grpSpLocks noChangeAspect="1"/>
          </p:cNvGrpSpPr>
          <p:nvPr/>
        </p:nvGrpSpPr>
        <p:grpSpPr>
          <a:xfrm>
            <a:off x="838200" y="2420768"/>
            <a:ext cx="3994837" cy="1190966"/>
            <a:chOff x="611346" y="1690687"/>
            <a:chExt cx="10174710" cy="303334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1346" y="1690688"/>
              <a:ext cx="3360090" cy="3033347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71436" y="1690687"/>
              <a:ext cx="3349426" cy="3033347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20862" y="1690687"/>
              <a:ext cx="3465194" cy="3033347"/>
            </a:xfrm>
            <a:prstGeom prst="rect">
              <a:avLst/>
            </a:prstGeom>
          </p:spPr>
        </p:pic>
      </p:grpSp>
      <p:sp>
        <p:nvSpPr>
          <p:cNvPr id="8" name="文本框 7"/>
          <p:cNvSpPr txBox="1"/>
          <p:nvPr/>
        </p:nvSpPr>
        <p:spPr>
          <a:xfrm>
            <a:off x="838200" y="3746898"/>
            <a:ext cx="42027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sz="2000" dirty="0"/>
              <a:t>Including of mirror</a:t>
            </a:r>
          </a:p>
        </p:txBody>
      </p:sp>
      <p:grpSp>
        <p:nvGrpSpPr>
          <p:cNvPr id="97" name="组合 96"/>
          <p:cNvGrpSpPr>
            <a:grpSpLocks noChangeAspect="1"/>
          </p:cNvGrpSpPr>
          <p:nvPr/>
        </p:nvGrpSpPr>
        <p:grpSpPr>
          <a:xfrm>
            <a:off x="1068937" y="4213437"/>
            <a:ext cx="2835232" cy="1966015"/>
            <a:chOff x="2141297" y="709478"/>
            <a:chExt cx="6335013" cy="4392843"/>
          </a:xfrm>
        </p:grpSpPr>
        <p:grpSp>
          <p:nvGrpSpPr>
            <p:cNvPr id="9" name="组合 8"/>
            <p:cNvGrpSpPr/>
            <p:nvPr/>
          </p:nvGrpSpPr>
          <p:grpSpPr>
            <a:xfrm>
              <a:off x="2141297" y="2142555"/>
              <a:ext cx="1137601" cy="2934000"/>
              <a:chOff x="1429858" y="2587434"/>
              <a:chExt cx="1137601" cy="2934000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1429859" y="2587434"/>
                <a:ext cx="1137600" cy="2934000"/>
                <a:chOff x="2479431" y="2522146"/>
                <a:chExt cx="1137600" cy="2934000"/>
              </a:xfrm>
            </p:grpSpPr>
            <p:sp>
              <p:nvSpPr>
                <p:cNvPr id="23" name="矩形 22"/>
                <p:cNvSpPr/>
                <p:nvPr/>
              </p:nvSpPr>
              <p:spPr>
                <a:xfrm>
                  <a:off x="2479431" y="2576146"/>
                  <a:ext cx="540000" cy="2880000"/>
                </a:xfrm>
                <a:prstGeom prst="rect">
                  <a:avLst/>
                </a:prstGeom>
                <a:solidFill>
                  <a:srgbClr val="1A1AA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/>
                </a:p>
              </p:txBody>
            </p:sp>
            <p:grpSp>
              <p:nvGrpSpPr>
                <p:cNvPr id="24" name="组合 23"/>
                <p:cNvGrpSpPr/>
                <p:nvPr/>
              </p:nvGrpSpPr>
              <p:grpSpPr>
                <a:xfrm>
                  <a:off x="3019431" y="2576146"/>
                  <a:ext cx="597600" cy="990000"/>
                  <a:chOff x="3693834" y="2576146"/>
                  <a:chExt cx="597600" cy="990000"/>
                </a:xfrm>
              </p:grpSpPr>
              <p:sp>
                <p:nvSpPr>
                  <p:cNvPr id="26" name="矩形 25"/>
                  <p:cNvSpPr/>
                  <p:nvPr/>
                </p:nvSpPr>
                <p:spPr>
                  <a:xfrm>
                    <a:off x="3693834" y="2576146"/>
                    <a:ext cx="597600" cy="990000"/>
                  </a:xfrm>
                  <a:prstGeom prst="rect">
                    <a:avLst/>
                  </a:prstGeom>
                  <a:solidFill>
                    <a:srgbClr val="04693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/>
                  </a:p>
                </p:txBody>
              </p:sp>
              <p:grpSp>
                <p:nvGrpSpPr>
                  <p:cNvPr id="27" name="组合 26"/>
                  <p:cNvGrpSpPr/>
                  <p:nvPr/>
                </p:nvGrpSpPr>
                <p:grpSpPr>
                  <a:xfrm>
                    <a:off x="3693834" y="2658800"/>
                    <a:ext cx="72000" cy="824691"/>
                    <a:chOff x="4845775" y="4012895"/>
                    <a:chExt cx="72000" cy="824691"/>
                  </a:xfrm>
                  <a:solidFill>
                    <a:srgbClr val="FFC000"/>
                  </a:solidFill>
                </p:grpSpPr>
                <p:sp>
                  <p:nvSpPr>
                    <p:cNvPr id="28" name="矩形 27"/>
                    <p:cNvSpPr/>
                    <p:nvPr/>
                  </p:nvSpPr>
                  <p:spPr>
                    <a:xfrm>
                      <a:off x="4845775" y="4430156"/>
                      <a:ext cx="72000" cy="198000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2000"/>
                    </a:p>
                  </p:txBody>
                </p:sp>
                <p:sp>
                  <p:nvSpPr>
                    <p:cNvPr id="29" name="矩形 28"/>
                    <p:cNvSpPr/>
                    <p:nvPr/>
                  </p:nvSpPr>
                  <p:spPr>
                    <a:xfrm>
                      <a:off x="4845775" y="4639586"/>
                      <a:ext cx="72000" cy="198000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2000"/>
                    </a:p>
                  </p:txBody>
                </p:sp>
                <p:sp>
                  <p:nvSpPr>
                    <p:cNvPr id="30" name="矩形 29"/>
                    <p:cNvSpPr/>
                    <p:nvPr/>
                  </p:nvSpPr>
                  <p:spPr>
                    <a:xfrm>
                      <a:off x="4845775" y="4012895"/>
                      <a:ext cx="72000" cy="198000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2000"/>
                    </a:p>
                  </p:txBody>
                </p:sp>
                <p:sp>
                  <p:nvSpPr>
                    <p:cNvPr id="31" name="矩形 30"/>
                    <p:cNvSpPr/>
                    <p:nvPr/>
                  </p:nvSpPr>
                  <p:spPr>
                    <a:xfrm>
                      <a:off x="4845775" y="4223062"/>
                      <a:ext cx="72000" cy="198000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2000"/>
                    </a:p>
                  </p:txBody>
                </p:sp>
              </p:grpSp>
            </p:grpSp>
            <p:sp>
              <p:nvSpPr>
                <p:cNvPr id="25" name="矩形 24"/>
                <p:cNvSpPr/>
                <p:nvPr/>
              </p:nvSpPr>
              <p:spPr>
                <a:xfrm>
                  <a:off x="2479431" y="2522146"/>
                  <a:ext cx="540000" cy="54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/>
                </a:p>
              </p:txBody>
            </p:sp>
          </p:grpSp>
          <p:grpSp>
            <p:nvGrpSpPr>
              <p:cNvPr id="11" name="组合 10"/>
              <p:cNvGrpSpPr/>
              <p:nvPr/>
            </p:nvGrpSpPr>
            <p:grpSpPr>
              <a:xfrm>
                <a:off x="1429858" y="2641433"/>
                <a:ext cx="554001" cy="2864925"/>
                <a:chOff x="1425192" y="2644183"/>
                <a:chExt cx="554000" cy="2496098"/>
              </a:xfrm>
            </p:grpSpPr>
            <p:grpSp>
              <p:nvGrpSpPr>
                <p:cNvPr id="12" name="组合 11"/>
                <p:cNvGrpSpPr/>
                <p:nvPr/>
              </p:nvGrpSpPr>
              <p:grpSpPr>
                <a:xfrm>
                  <a:off x="1429859" y="2975998"/>
                  <a:ext cx="549333" cy="2164283"/>
                  <a:chOff x="1429859" y="2975998"/>
                  <a:chExt cx="549333" cy="2164283"/>
                </a:xfrm>
              </p:grpSpPr>
              <p:cxnSp>
                <p:nvCxnSpPr>
                  <p:cNvPr id="19" name="直接连接符 18"/>
                  <p:cNvCxnSpPr/>
                  <p:nvPr/>
                </p:nvCxnSpPr>
                <p:spPr>
                  <a:xfrm>
                    <a:off x="1429859" y="4600281"/>
                    <a:ext cx="540000" cy="540000"/>
                  </a:xfrm>
                  <a:prstGeom prst="line">
                    <a:avLst/>
                  </a:prstGeom>
                  <a:ln w="127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直接连接符 19"/>
                  <p:cNvCxnSpPr/>
                  <p:nvPr/>
                </p:nvCxnSpPr>
                <p:spPr>
                  <a:xfrm flipV="1">
                    <a:off x="1429859" y="4060281"/>
                    <a:ext cx="540000" cy="540000"/>
                  </a:xfrm>
                  <a:prstGeom prst="line">
                    <a:avLst/>
                  </a:prstGeom>
                  <a:ln w="127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直接连接符 20"/>
                  <p:cNvCxnSpPr/>
                  <p:nvPr/>
                </p:nvCxnSpPr>
                <p:spPr>
                  <a:xfrm>
                    <a:off x="1429859" y="3514527"/>
                    <a:ext cx="540000" cy="540000"/>
                  </a:xfrm>
                  <a:prstGeom prst="line">
                    <a:avLst/>
                  </a:prstGeom>
                  <a:ln w="127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直接连接符 21"/>
                  <p:cNvCxnSpPr/>
                  <p:nvPr/>
                </p:nvCxnSpPr>
                <p:spPr>
                  <a:xfrm flipV="1">
                    <a:off x="1439192" y="2975998"/>
                    <a:ext cx="540000" cy="540000"/>
                  </a:xfrm>
                  <a:prstGeom prst="line">
                    <a:avLst/>
                  </a:prstGeom>
                  <a:ln w="127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" name="组合 12"/>
                <p:cNvGrpSpPr/>
                <p:nvPr/>
              </p:nvGrpSpPr>
              <p:grpSpPr>
                <a:xfrm>
                  <a:off x="1425192" y="2644183"/>
                  <a:ext cx="540000" cy="2466483"/>
                  <a:chOff x="1429859" y="3211183"/>
                  <a:chExt cx="540000" cy="2466483"/>
                </a:xfrm>
              </p:grpSpPr>
              <p:cxnSp>
                <p:nvCxnSpPr>
                  <p:cNvPr id="14" name="直接连接符 13"/>
                  <p:cNvCxnSpPr/>
                  <p:nvPr/>
                </p:nvCxnSpPr>
                <p:spPr>
                  <a:xfrm flipV="1">
                    <a:off x="1429859" y="5137666"/>
                    <a:ext cx="540000" cy="540000"/>
                  </a:xfrm>
                  <a:prstGeom prst="line">
                    <a:avLst/>
                  </a:prstGeom>
                  <a:ln w="127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直接连接符 14"/>
                  <p:cNvCxnSpPr/>
                  <p:nvPr/>
                </p:nvCxnSpPr>
                <p:spPr>
                  <a:xfrm>
                    <a:off x="1429859" y="4600281"/>
                    <a:ext cx="540000" cy="540000"/>
                  </a:xfrm>
                  <a:prstGeom prst="line">
                    <a:avLst/>
                  </a:prstGeom>
                  <a:ln w="127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直接连接符 15"/>
                  <p:cNvCxnSpPr/>
                  <p:nvPr/>
                </p:nvCxnSpPr>
                <p:spPr>
                  <a:xfrm flipV="1">
                    <a:off x="1429859" y="4060281"/>
                    <a:ext cx="540000" cy="540000"/>
                  </a:xfrm>
                  <a:prstGeom prst="line">
                    <a:avLst/>
                  </a:prstGeom>
                  <a:ln w="127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直接连接符 16"/>
                  <p:cNvCxnSpPr/>
                  <p:nvPr/>
                </p:nvCxnSpPr>
                <p:spPr>
                  <a:xfrm>
                    <a:off x="1429859" y="3514527"/>
                    <a:ext cx="540000" cy="540000"/>
                  </a:xfrm>
                  <a:prstGeom prst="line">
                    <a:avLst/>
                  </a:prstGeom>
                  <a:ln w="127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直接连接符 17"/>
                  <p:cNvCxnSpPr/>
                  <p:nvPr/>
                </p:nvCxnSpPr>
                <p:spPr>
                  <a:xfrm flipV="1">
                    <a:off x="1429859" y="3211183"/>
                    <a:ext cx="304815" cy="304815"/>
                  </a:xfrm>
                  <a:prstGeom prst="line">
                    <a:avLst/>
                  </a:prstGeom>
                  <a:ln w="127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32" name="组合 31"/>
            <p:cNvGrpSpPr/>
            <p:nvPr/>
          </p:nvGrpSpPr>
          <p:grpSpPr>
            <a:xfrm>
              <a:off x="4689776" y="709478"/>
              <a:ext cx="1137600" cy="4392843"/>
              <a:chOff x="5219699" y="696261"/>
              <a:chExt cx="1137600" cy="4392843"/>
            </a:xfrm>
          </p:grpSpPr>
          <p:grpSp>
            <p:nvGrpSpPr>
              <p:cNvPr id="33" name="组合 32"/>
              <p:cNvGrpSpPr/>
              <p:nvPr/>
            </p:nvGrpSpPr>
            <p:grpSpPr>
              <a:xfrm>
                <a:off x="5219699" y="696261"/>
                <a:ext cx="1137600" cy="4392843"/>
                <a:chOff x="4180165" y="1690687"/>
                <a:chExt cx="1137600" cy="4392843"/>
              </a:xfrm>
            </p:grpSpPr>
            <p:grpSp>
              <p:nvGrpSpPr>
                <p:cNvPr id="46" name="组合 45"/>
                <p:cNvGrpSpPr/>
                <p:nvPr/>
              </p:nvGrpSpPr>
              <p:grpSpPr>
                <a:xfrm>
                  <a:off x="4180165" y="1690687"/>
                  <a:ext cx="1137600" cy="1517390"/>
                  <a:chOff x="5674364" y="1172656"/>
                  <a:chExt cx="1137600" cy="1517390"/>
                </a:xfrm>
              </p:grpSpPr>
              <p:sp>
                <p:nvSpPr>
                  <p:cNvPr id="57" name="矩形 56"/>
                  <p:cNvSpPr/>
                  <p:nvPr/>
                </p:nvSpPr>
                <p:spPr>
                  <a:xfrm flipV="1">
                    <a:off x="5674364" y="1172656"/>
                    <a:ext cx="540000" cy="1517389"/>
                  </a:xfrm>
                  <a:prstGeom prst="rect">
                    <a:avLst/>
                  </a:prstGeom>
                  <a:solidFill>
                    <a:srgbClr val="1A1AA7">
                      <a:alpha val="3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/>
                  </a:p>
                </p:txBody>
              </p:sp>
              <p:grpSp>
                <p:nvGrpSpPr>
                  <p:cNvPr id="58" name="组合 57"/>
                  <p:cNvGrpSpPr/>
                  <p:nvPr/>
                </p:nvGrpSpPr>
                <p:grpSpPr>
                  <a:xfrm>
                    <a:off x="6214364" y="1700046"/>
                    <a:ext cx="597600" cy="990000"/>
                    <a:chOff x="9240001" y="3082695"/>
                    <a:chExt cx="597600" cy="990000"/>
                  </a:xfrm>
                </p:grpSpPr>
                <p:sp>
                  <p:nvSpPr>
                    <p:cNvPr id="59" name="矩形 58"/>
                    <p:cNvSpPr/>
                    <p:nvPr/>
                  </p:nvSpPr>
                  <p:spPr>
                    <a:xfrm flipV="1">
                      <a:off x="9240001" y="3082695"/>
                      <a:ext cx="597600" cy="990000"/>
                    </a:xfrm>
                    <a:prstGeom prst="rect">
                      <a:avLst/>
                    </a:prstGeom>
                    <a:solidFill>
                      <a:srgbClr val="046931">
                        <a:alpha val="30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2000"/>
                    </a:p>
                  </p:txBody>
                </p:sp>
                <p:grpSp>
                  <p:nvGrpSpPr>
                    <p:cNvPr id="60" name="组合 59"/>
                    <p:cNvGrpSpPr/>
                    <p:nvPr/>
                  </p:nvGrpSpPr>
                  <p:grpSpPr>
                    <a:xfrm>
                      <a:off x="9240001" y="3165350"/>
                      <a:ext cx="72000" cy="824691"/>
                      <a:chOff x="9240001" y="3165350"/>
                      <a:chExt cx="72000" cy="824691"/>
                    </a:xfrm>
                  </p:grpSpPr>
                  <p:sp>
                    <p:nvSpPr>
                      <p:cNvPr id="61" name="矩形 60"/>
                      <p:cNvSpPr/>
                      <p:nvPr/>
                    </p:nvSpPr>
                    <p:spPr>
                      <a:xfrm flipV="1">
                        <a:off x="9240001" y="3374780"/>
                        <a:ext cx="72000" cy="198000"/>
                      </a:xfrm>
                      <a:prstGeom prst="rect">
                        <a:avLst/>
                      </a:prstGeom>
                      <a:solidFill>
                        <a:srgbClr val="FFC000">
                          <a:alpha val="50000"/>
                        </a:srgb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sz="2000"/>
                      </a:p>
                    </p:txBody>
                  </p:sp>
                  <p:sp>
                    <p:nvSpPr>
                      <p:cNvPr id="62" name="矩形 61"/>
                      <p:cNvSpPr/>
                      <p:nvPr/>
                    </p:nvSpPr>
                    <p:spPr>
                      <a:xfrm flipV="1">
                        <a:off x="9240001" y="3165350"/>
                        <a:ext cx="72000" cy="198000"/>
                      </a:xfrm>
                      <a:prstGeom prst="rect">
                        <a:avLst/>
                      </a:prstGeom>
                      <a:solidFill>
                        <a:srgbClr val="FFC000">
                          <a:alpha val="50000"/>
                        </a:srgb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sz="2000"/>
                      </a:p>
                    </p:txBody>
                  </p:sp>
                  <p:sp>
                    <p:nvSpPr>
                      <p:cNvPr id="63" name="矩形 62"/>
                      <p:cNvSpPr/>
                      <p:nvPr/>
                    </p:nvSpPr>
                    <p:spPr>
                      <a:xfrm flipV="1">
                        <a:off x="9240001" y="3792041"/>
                        <a:ext cx="72000" cy="198000"/>
                      </a:xfrm>
                      <a:prstGeom prst="rect">
                        <a:avLst/>
                      </a:prstGeom>
                      <a:solidFill>
                        <a:srgbClr val="FFC000">
                          <a:alpha val="50000"/>
                        </a:srgb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sz="2000"/>
                      </a:p>
                    </p:txBody>
                  </p:sp>
                  <p:sp>
                    <p:nvSpPr>
                      <p:cNvPr id="64" name="矩形 63"/>
                      <p:cNvSpPr/>
                      <p:nvPr/>
                    </p:nvSpPr>
                    <p:spPr>
                      <a:xfrm flipV="1">
                        <a:off x="9240001" y="3581874"/>
                        <a:ext cx="72000" cy="198000"/>
                      </a:xfrm>
                      <a:prstGeom prst="rect">
                        <a:avLst/>
                      </a:prstGeom>
                      <a:solidFill>
                        <a:srgbClr val="FFC000">
                          <a:alpha val="50000"/>
                        </a:srgb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sz="2000"/>
                      </a:p>
                    </p:txBody>
                  </p:sp>
                </p:grpSp>
              </p:grpSp>
            </p:grpSp>
            <p:grpSp>
              <p:nvGrpSpPr>
                <p:cNvPr id="47" name="组合 46"/>
                <p:cNvGrpSpPr/>
                <p:nvPr/>
              </p:nvGrpSpPr>
              <p:grpSpPr>
                <a:xfrm>
                  <a:off x="4180165" y="3149530"/>
                  <a:ext cx="1137600" cy="2934000"/>
                  <a:chOff x="5176248" y="2522146"/>
                  <a:chExt cx="1137600" cy="2934000"/>
                </a:xfrm>
              </p:grpSpPr>
              <p:sp>
                <p:nvSpPr>
                  <p:cNvPr id="48" name="矩形 47"/>
                  <p:cNvSpPr/>
                  <p:nvPr/>
                </p:nvSpPr>
                <p:spPr>
                  <a:xfrm>
                    <a:off x="5176248" y="2576146"/>
                    <a:ext cx="540000" cy="2880000"/>
                  </a:xfrm>
                  <a:prstGeom prst="rect">
                    <a:avLst/>
                  </a:prstGeom>
                  <a:solidFill>
                    <a:srgbClr val="1A1AA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/>
                  </a:p>
                </p:txBody>
              </p:sp>
              <p:grpSp>
                <p:nvGrpSpPr>
                  <p:cNvPr id="49" name="组合 48"/>
                  <p:cNvGrpSpPr/>
                  <p:nvPr/>
                </p:nvGrpSpPr>
                <p:grpSpPr>
                  <a:xfrm>
                    <a:off x="5716248" y="2576146"/>
                    <a:ext cx="597600" cy="990000"/>
                    <a:chOff x="3693834" y="2576146"/>
                    <a:chExt cx="597600" cy="990000"/>
                  </a:xfrm>
                </p:grpSpPr>
                <p:sp>
                  <p:nvSpPr>
                    <p:cNvPr id="51" name="矩形 50"/>
                    <p:cNvSpPr/>
                    <p:nvPr/>
                  </p:nvSpPr>
                  <p:spPr>
                    <a:xfrm>
                      <a:off x="3693834" y="2576146"/>
                      <a:ext cx="597600" cy="990000"/>
                    </a:xfrm>
                    <a:prstGeom prst="rect">
                      <a:avLst/>
                    </a:prstGeom>
                    <a:solidFill>
                      <a:srgbClr val="04693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2000"/>
                    </a:p>
                  </p:txBody>
                </p:sp>
                <p:grpSp>
                  <p:nvGrpSpPr>
                    <p:cNvPr id="52" name="组合 51"/>
                    <p:cNvGrpSpPr/>
                    <p:nvPr/>
                  </p:nvGrpSpPr>
                  <p:grpSpPr>
                    <a:xfrm>
                      <a:off x="3693834" y="2658800"/>
                      <a:ext cx="72000" cy="824691"/>
                      <a:chOff x="4845775" y="4012895"/>
                      <a:chExt cx="72000" cy="824691"/>
                    </a:xfrm>
                    <a:solidFill>
                      <a:srgbClr val="FFC000"/>
                    </a:solidFill>
                  </p:grpSpPr>
                  <p:sp>
                    <p:nvSpPr>
                      <p:cNvPr id="53" name="矩形 52"/>
                      <p:cNvSpPr/>
                      <p:nvPr/>
                    </p:nvSpPr>
                    <p:spPr>
                      <a:xfrm>
                        <a:off x="4845775" y="4430156"/>
                        <a:ext cx="72000" cy="198000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sz="2000"/>
                      </a:p>
                    </p:txBody>
                  </p:sp>
                  <p:sp>
                    <p:nvSpPr>
                      <p:cNvPr id="54" name="矩形 53"/>
                      <p:cNvSpPr/>
                      <p:nvPr/>
                    </p:nvSpPr>
                    <p:spPr>
                      <a:xfrm>
                        <a:off x="4845775" y="4639586"/>
                        <a:ext cx="72000" cy="198000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sz="2000"/>
                      </a:p>
                    </p:txBody>
                  </p:sp>
                  <p:sp>
                    <p:nvSpPr>
                      <p:cNvPr id="55" name="矩形 54"/>
                      <p:cNvSpPr/>
                      <p:nvPr/>
                    </p:nvSpPr>
                    <p:spPr>
                      <a:xfrm>
                        <a:off x="4845775" y="4012895"/>
                        <a:ext cx="72000" cy="198000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sz="2000"/>
                      </a:p>
                    </p:txBody>
                  </p:sp>
                  <p:sp>
                    <p:nvSpPr>
                      <p:cNvPr id="56" name="矩形 55"/>
                      <p:cNvSpPr/>
                      <p:nvPr/>
                    </p:nvSpPr>
                    <p:spPr>
                      <a:xfrm>
                        <a:off x="4845775" y="4223062"/>
                        <a:ext cx="72000" cy="198000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sz="2000"/>
                      </a:p>
                    </p:txBody>
                  </p:sp>
                </p:grpSp>
              </p:grpSp>
              <p:sp>
                <p:nvSpPr>
                  <p:cNvPr id="50" name="矩形 49"/>
                  <p:cNvSpPr/>
                  <p:nvPr/>
                </p:nvSpPr>
                <p:spPr>
                  <a:xfrm>
                    <a:off x="5176248" y="2522146"/>
                    <a:ext cx="540000" cy="54000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/>
                  </a:p>
                </p:txBody>
              </p:sp>
            </p:grpSp>
          </p:grpSp>
          <p:grpSp>
            <p:nvGrpSpPr>
              <p:cNvPr id="34" name="组合 33"/>
              <p:cNvGrpSpPr/>
              <p:nvPr/>
            </p:nvGrpSpPr>
            <p:grpSpPr>
              <a:xfrm>
                <a:off x="5219700" y="1891012"/>
                <a:ext cx="540000" cy="3159180"/>
                <a:chOff x="4706861" y="2389519"/>
                <a:chExt cx="556597" cy="2748013"/>
              </a:xfrm>
            </p:grpSpPr>
            <p:cxnSp>
              <p:nvCxnSpPr>
                <p:cNvPr id="35" name="直接连接符 34"/>
                <p:cNvCxnSpPr/>
                <p:nvPr/>
              </p:nvCxnSpPr>
              <p:spPr>
                <a:xfrm>
                  <a:off x="4711528" y="4597532"/>
                  <a:ext cx="540000" cy="540000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35"/>
                <p:cNvCxnSpPr/>
                <p:nvPr/>
              </p:nvCxnSpPr>
              <p:spPr>
                <a:xfrm flipV="1">
                  <a:off x="4711528" y="4057532"/>
                  <a:ext cx="540000" cy="540000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36"/>
                <p:cNvCxnSpPr/>
                <p:nvPr/>
              </p:nvCxnSpPr>
              <p:spPr>
                <a:xfrm>
                  <a:off x="4711528" y="3511778"/>
                  <a:ext cx="540000" cy="540000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/>
                <p:cNvCxnSpPr/>
                <p:nvPr/>
              </p:nvCxnSpPr>
              <p:spPr>
                <a:xfrm flipV="1">
                  <a:off x="4720861" y="2973249"/>
                  <a:ext cx="540000" cy="540000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38"/>
                <p:cNvCxnSpPr/>
                <p:nvPr/>
              </p:nvCxnSpPr>
              <p:spPr>
                <a:xfrm flipV="1">
                  <a:off x="4706861" y="4567917"/>
                  <a:ext cx="540000" cy="540000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/>
              </p:nvCxnSpPr>
              <p:spPr>
                <a:xfrm>
                  <a:off x="4706861" y="4030532"/>
                  <a:ext cx="540000" cy="540000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40"/>
                <p:cNvCxnSpPr/>
                <p:nvPr/>
              </p:nvCxnSpPr>
              <p:spPr>
                <a:xfrm flipV="1">
                  <a:off x="4706861" y="3490532"/>
                  <a:ext cx="540000" cy="540000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/>
                <p:cNvCxnSpPr/>
                <p:nvPr/>
              </p:nvCxnSpPr>
              <p:spPr>
                <a:xfrm>
                  <a:off x="4706861" y="2944778"/>
                  <a:ext cx="540000" cy="540000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直接连接符 42"/>
                <p:cNvCxnSpPr/>
                <p:nvPr/>
              </p:nvCxnSpPr>
              <p:spPr>
                <a:xfrm flipV="1">
                  <a:off x="4706861" y="2641434"/>
                  <a:ext cx="304815" cy="304815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/>
                <p:cNvCxnSpPr/>
                <p:nvPr/>
              </p:nvCxnSpPr>
              <p:spPr>
                <a:xfrm flipV="1">
                  <a:off x="5011073" y="2389519"/>
                  <a:ext cx="251914" cy="251914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接连接符 44"/>
                <p:cNvCxnSpPr/>
                <p:nvPr/>
              </p:nvCxnSpPr>
              <p:spPr>
                <a:xfrm>
                  <a:off x="5011544" y="2629930"/>
                  <a:ext cx="251914" cy="251914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5" name="组合 64"/>
            <p:cNvGrpSpPr/>
            <p:nvPr/>
          </p:nvGrpSpPr>
          <p:grpSpPr>
            <a:xfrm>
              <a:off x="6367376" y="1588473"/>
              <a:ext cx="2108934" cy="3488082"/>
              <a:chOff x="7026529" y="2029039"/>
              <a:chExt cx="2108934" cy="3488082"/>
            </a:xfrm>
          </p:grpSpPr>
          <p:grpSp>
            <p:nvGrpSpPr>
              <p:cNvPr id="66" name="组合 65"/>
              <p:cNvGrpSpPr/>
              <p:nvPr/>
            </p:nvGrpSpPr>
            <p:grpSpPr>
              <a:xfrm>
                <a:off x="7026529" y="2029039"/>
                <a:ext cx="2108934" cy="3488082"/>
                <a:chOff x="6186114" y="1968064"/>
                <a:chExt cx="2108934" cy="3488082"/>
              </a:xfrm>
            </p:grpSpPr>
            <p:sp>
              <p:nvSpPr>
                <p:cNvPr id="78" name="矩形 77"/>
                <p:cNvSpPr/>
                <p:nvPr/>
              </p:nvSpPr>
              <p:spPr>
                <a:xfrm>
                  <a:off x="7157448" y="2576146"/>
                  <a:ext cx="540000" cy="2880000"/>
                </a:xfrm>
                <a:prstGeom prst="rect">
                  <a:avLst/>
                </a:prstGeom>
                <a:solidFill>
                  <a:srgbClr val="1A1AA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/>
                </a:p>
              </p:txBody>
            </p:sp>
            <p:sp>
              <p:nvSpPr>
                <p:cNvPr id="79" name="直角三角形 78"/>
                <p:cNvSpPr/>
                <p:nvPr/>
              </p:nvSpPr>
              <p:spPr>
                <a:xfrm rot="5400000">
                  <a:off x="7157448" y="2572762"/>
                  <a:ext cx="540000" cy="540000"/>
                </a:xfrm>
                <a:prstGeom prst="rtTriangl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/>
                </a:p>
              </p:txBody>
            </p:sp>
            <p:grpSp>
              <p:nvGrpSpPr>
                <p:cNvPr id="80" name="组合 79"/>
                <p:cNvGrpSpPr/>
                <p:nvPr/>
              </p:nvGrpSpPr>
              <p:grpSpPr>
                <a:xfrm rot="16200000">
                  <a:off x="6372981" y="1781197"/>
                  <a:ext cx="1137600" cy="1511334"/>
                  <a:chOff x="8700001" y="2561361"/>
                  <a:chExt cx="1137600" cy="1511334"/>
                </a:xfrm>
              </p:grpSpPr>
              <p:sp>
                <p:nvSpPr>
                  <p:cNvPr id="89" name="矩形 88"/>
                  <p:cNvSpPr/>
                  <p:nvPr/>
                </p:nvSpPr>
                <p:spPr>
                  <a:xfrm flipV="1">
                    <a:off x="8700001" y="2561361"/>
                    <a:ext cx="540000" cy="1511334"/>
                  </a:xfrm>
                  <a:prstGeom prst="rect">
                    <a:avLst/>
                  </a:prstGeom>
                  <a:solidFill>
                    <a:srgbClr val="1A1AA7">
                      <a:alpha val="3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/>
                  </a:p>
                </p:txBody>
              </p:sp>
              <p:grpSp>
                <p:nvGrpSpPr>
                  <p:cNvPr id="90" name="组合 89"/>
                  <p:cNvGrpSpPr/>
                  <p:nvPr/>
                </p:nvGrpSpPr>
                <p:grpSpPr>
                  <a:xfrm>
                    <a:off x="9240001" y="3082695"/>
                    <a:ext cx="597600" cy="990000"/>
                    <a:chOff x="9240001" y="3082695"/>
                    <a:chExt cx="597600" cy="990000"/>
                  </a:xfrm>
                </p:grpSpPr>
                <p:sp>
                  <p:nvSpPr>
                    <p:cNvPr id="91" name="矩形 90"/>
                    <p:cNvSpPr/>
                    <p:nvPr/>
                  </p:nvSpPr>
                  <p:spPr>
                    <a:xfrm flipV="1">
                      <a:off x="9240001" y="3082695"/>
                      <a:ext cx="597600" cy="990000"/>
                    </a:xfrm>
                    <a:prstGeom prst="rect">
                      <a:avLst/>
                    </a:prstGeom>
                    <a:solidFill>
                      <a:srgbClr val="046931">
                        <a:alpha val="30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2000"/>
                    </a:p>
                  </p:txBody>
                </p:sp>
                <p:grpSp>
                  <p:nvGrpSpPr>
                    <p:cNvPr id="92" name="组合 91"/>
                    <p:cNvGrpSpPr/>
                    <p:nvPr/>
                  </p:nvGrpSpPr>
                  <p:grpSpPr>
                    <a:xfrm>
                      <a:off x="9240001" y="3165350"/>
                      <a:ext cx="72000" cy="824691"/>
                      <a:chOff x="9240001" y="3165350"/>
                      <a:chExt cx="72000" cy="824691"/>
                    </a:xfrm>
                  </p:grpSpPr>
                  <p:sp>
                    <p:nvSpPr>
                      <p:cNvPr id="93" name="矩形 92"/>
                      <p:cNvSpPr/>
                      <p:nvPr/>
                    </p:nvSpPr>
                    <p:spPr>
                      <a:xfrm flipV="1">
                        <a:off x="9240001" y="3374780"/>
                        <a:ext cx="72000" cy="198000"/>
                      </a:xfrm>
                      <a:prstGeom prst="rect">
                        <a:avLst/>
                      </a:prstGeom>
                      <a:solidFill>
                        <a:srgbClr val="FFC000">
                          <a:alpha val="50000"/>
                        </a:srgb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sz="2000"/>
                      </a:p>
                    </p:txBody>
                  </p:sp>
                  <p:sp>
                    <p:nvSpPr>
                      <p:cNvPr id="94" name="矩形 93"/>
                      <p:cNvSpPr/>
                      <p:nvPr/>
                    </p:nvSpPr>
                    <p:spPr>
                      <a:xfrm flipV="1">
                        <a:off x="9240001" y="3165350"/>
                        <a:ext cx="72000" cy="198000"/>
                      </a:xfrm>
                      <a:prstGeom prst="rect">
                        <a:avLst/>
                      </a:prstGeom>
                      <a:solidFill>
                        <a:srgbClr val="FFC000">
                          <a:alpha val="50000"/>
                        </a:srgb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sz="2000"/>
                      </a:p>
                    </p:txBody>
                  </p:sp>
                  <p:sp>
                    <p:nvSpPr>
                      <p:cNvPr id="95" name="矩形 94"/>
                      <p:cNvSpPr/>
                      <p:nvPr/>
                    </p:nvSpPr>
                    <p:spPr>
                      <a:xfrm flipV="1">
                        <a:off x="9240001" y="3792041"/>
                        <a:ext cx="72000" cy="198000"/>
                      </a:xfrm>
                      <a:prstGeom prst="rect">
                        <a:avLst/>
                      </a:prstGeom>
                      <a:solidFill>
                        <a:srgbClr val="FFC000">
                          <a:alpha val="50000"/>
                        </a:srgb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sz="2000"/>
                      </a:p>
                    </p:txBody>
                  </p:sp>
                  <p:sp>
                    <p:nvSpPr>
                      <p:cNvPr id="96" name="矩形 95"/>
                      <p:cNvSpPr/>
                      <p:nvPr/>
                    </p:nvSpPr>
                    <p:spPr>
                      <a:xfrm flipV="1">
                        <a:off x="9240001" y="3581874"/>
                        <a:ext cx="72000" cy="198000"/>
                      </a:xfrm>
                      <a:prstGeom prst="rect">
                        <a:avLst/>
                      </a:prstGeom>
                      <a:solidFill>
                        <a:srgbClr val="FFC000">
                          <a:alpha val="50000"/>
                        </a:srgb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sz="2000"/>
                      </a:p>
                    </p:txBody>
                  </p:sp>
                </p:grpSp>
              </p:grpSp>
            </p:grpSp>
            <p:grpSp>
              <p:nvGrpSpPr>
                <p:cNvPr id="81" name="组合 80"/>
                <p:cNvGrpSpPr/>
                <p:nvPr/>
              </p:nvGrpSpPr>
              <p:grpSpPr>
                <a:xfrm>
                  <a:off x="7697448" y="2576146"/>
                  <a:ext cx="597600" cy="990000"/>
                  <a:chOff x="3693834" y="2576146"/>
                  <a:chExt cx="597600" cy="990000"/>
                </a:xfrm>
              </p:grpSpPr>
              <p:sp>
                <p:nvSpPr>
                  <p:cNvPr id="83" name="矩形 82"/>
                  <p:cNvSpPr/>
                  <p:nvPr/>
                </p:nvSpPr>
                <p:spPr>
                  <a:xfrm>
                    <a:off x="3693834" y="2576146"/>
                    <a:ext cx="597600" cy="990000"/>
                  </a:xfrm>
                  <a:prstGeom prst="rect">
                    <a:avLst/>
                  </a:prstGeom>
                  <a:solidFill>
                    <a:srgbClr val="04693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2000"/>
                  </a:p>
                </p:txBody>
              </p:sp>
              <p:grpSp>
                <p:nvGrpSpPr>
                  <p:cNvPr id="84" name="组合 83"/>
                  <p:cNvGrpSpPr/>
                  <p:nvPr/>
                </p:nvGrpSpPr>
                <p:grpSpPr>
                  <a:xfrm>
                    <a:off x="3693834" y="2658800"/>
                    <a:ext cx="72000" cy="824691"/>
                    <a:chOff x="4845775" y="4012895"/>
                    <a:chExt cx="72000" cy="824691"/>
                  </a:xfrm>
                  <a:solidFill>
                    <a:srgbClr val="FFC000"/>
                  </a:solidFill>
                </p:grpSpPr>
                <p:sp>
                  <p:nvSpPr>
                    <p:cNvPr id="85" name="矩形 84"/>
                    <p:cNvSpPr/>
                    <p:nvPr/>
                  </p:nvSpPr>
                  <p:spPr>
                    <a:xfrm>
                      <a:off x="4845775" y="4430156"/>
                      <a:ext cx="72000" cy="198000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2000"/>
                    </a:p>
                  </p:txBody>
                </p:sp>
                <p:sp>
                  <p:nvSpPr>
                    <p:cNvPr id="86" name="矩形 85"/>
                    <p:cNvSpPr/>
                    <p:nvPr/>
                  </p:nvSpPr>
                  <p:spPr>
                    <a:xfrm>
                      <a:off x="4845775" y="4639586"/>
                      <a:ext cx="72000" cy="198000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2000"/>
                    </a:p>
                  </p:txBody>
                </p:sp>
                <p:sp>
                  <p:nvSpPr>
                    <p:cNvPr id="87" name="矩形 86"/>
                    <p:cNvSpPr/>
                    <p:nvPr/>
                  </p:nvSpPr>
                  <p:spPr>
                    <a:xfrm>
                      <a:off x="4845775" y="4012895"/>
                      <a:ext cx="72000" cy="198000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2000"/>
                    </a:p>
                  </p:txBody>
                </p:sp>
                <p:sp>
                  <p:nvSpPr>
                    <p:cNvPr id="88" name="矩形 87"/>
                    <p:cNvSpPr/>
                    <p:nvPr/>
                  </p:nvSpPr>
                  <p:spPr>
                    <a:xfrm>
                      <a:off x="4845775" y="4223062"/>
                      <a:ext cx="72000" cy="198000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2000"/>
                    </a:p>
                  </p:txBody>
                </p:sp>
              </p:grpSp>
            </p:grpSp>
            <p:sp>
              <p:nvSpPr>
                <p:cNvPr id="82" name="矩形 81"/>
                <p:cNvSpPr/>
                <p:nvPr/>
              </p:nvSpPr>
              <p:spPr>
                <a:xfrm rot="-2700000">
                  <a:off x="7026924" y="2798788"/>
                  <a:ext cx="763200" cy="5400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/>
                </a:p>
              </p:txBody>
            </p:sp>
          </p:grpSp>
          <p:grpSp>
            <p:nvGrpSpPr>
              <p:cNvPr id="67" name="组合 66"/>
              <p:cNvGrpSpPr/>
              <p:nvPr/>
            </p:nvGrpSpPr>
            <p:grpSpPr>
              <a:xfrm>
                <a:off x="7873472" y="2625520"/>
                <a:ext cx="681875" cy="2880838"/>
                <a:chOff x="7873472" y="2625520"/>
                <a:chExt cx="681875" cy="2880838"/>
              </a:xfrm>
            </p:grpSpPr>
            <p:cxnSp>
              <p:nvCxnSpPr>
                <p:cNvPr id="68" name="直接连接符 67"/>
                <p:cNvCxnSpPr/>
                <p:nvPr/>
              </p:nvCxnSpPr>
              <p:spPr>
                <a:xfrm>
                  <a:off x="8006014" y="4832068"/>
                  <a:ext cx="540000" cy="674290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直接连接符 68"/>
                <p:cNvCxnSpPr/>
                <p:nvPr/>
              </p:nvCxnSpPr>
              <p:spPr>
                <a:xfrm flipV="1">
                  <a:off x="8006014" y="4157779"/>
                  <a:ext cx="540000" cy="674290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直接连接符 69"/>
                <p:cNvCxnSpPr/>
                <p:nvPr/>
              </p:nvCxnSpPr>
              <p:spPr>
                <a:xfrm>
                  <a:off x="8006014" y="3476304"/>
                  <a:ext cx="540000" cy="674290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直接连接符 70"/>
                <p:cNvCxnSpPr/>
                <p:nvPr/>
              </p:nvCxnSpPr>
              <p:spPr>
                <a:xfrm flipV="1">
                  <a:off x="8015347" y="2803851"/>
                  <a:ext cx="540000" cy="674290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直接连接符 71"/>
                <p:cNvCxnSpPr/>
                <p:nvPr/>
              </p:nvCxnSpPr>
              <p:spPr>
                <a:xfrm flipV="1">
                  <a:off x="8001347" y="4795088"/>
                  <a:ext cx="540000" cy="674290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直接连接符 72"/>
                <p:cNvCxnSpPr/>
                <p:nvPr/>
              </p:nvCxnSpPr>
              <p:spPr>
                <a:xfrm>
                  <a:off x="8001347" y="4124064"/>
                  <a:ext cx="540000" cy="674290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直接连接符 73"/>
                <p:cNvCxnSpPr/>
                <p:nvPr/>
              </p:nvCxnSpPr>
              <p:spPr>
                <a:xfrm flipV="1">
                  <a:off x="8001347" y="3449774"/>
                  <a:ext cx="540000" cy="674290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直接连接符 74"/>
                <p:cNvCxnSpPr/>
                <p:nvPr/>
              </p:nvCxnSpPr>
              <p:spPr>
                <a:xfrm>
                  <a:off x="8173941" y="2996280"/>
                  <a:ext cx="363922" cy="449694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直接连接符 75"/>
                <p:cNvCxnSpPr/>
                <p:nvPr/>
              </p:nvCxnSpPr>
              <p:spPr>
                <a:xfrm>
                  <a:off x="7873472" y="2625520"/>
                  <a:ext cx="318969" cy="389558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直接连接符 76"/>
                <p:cNvCxnSpPr/>
                <p:nvPr/>
              </p:nvCxnSpPr>
              <p:spPr>
                <a:xfrm>
                  <a:off x="8173941" y="2997970"/>
                  <a:ext cx="363360" cy="300184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aphicFrame>
        <p:nvGraphicFramePr>
          <p:cNvPr id="99" name="表格 9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8377938"/>
              </p:ext>
            </p:extLst>
          </p:nvPr>
        </p:nvGraphicFramePr>
        <p:xfrm>
          <a:off x="5458704" y="1806843"/>
          <a:ext cx="5878048" cy="36576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12468">
                  <a:extLst>
                    <a:ext uri="{9D8B030D-6E8A-4147-A177-3AD203B41FA5}">
                      <a16:colId xmlns:a16="http://schemas.microsoft.com/office/drawing/2014/main" val="815822964"/>
                    </a:ext>
                  </a:extLst>
                </a:gridCol>
                <a:gridCol w="537940">
                  <a:extLst>
                    <a:ext uri="{9D8B030D-6E8A-4147-A177-3AD203B41FA5}">
                      <a16:colId xmlns:a16="http://schemas.microsoft.com/office/drawing/2014/main" val="3657558666"/>
                    </a:ext>
                  </a:extLst>
                </a:gridCol>
                <a:gridCol w="537940">
                  <a:extLst>
                    <a:ext uri="{9D8B030D-6E8A-4147-A177-3AD203B41FA5}">
                      <a16:colId xmlns:a16="http://schemas.microsoft.com/office/drawing/2014/main" val="3540843208"/>
                    </a:ext>
                  </a:extLst>
                </a:gridCol>
                <a:gridCol w="537940">
                  <a:extLst>
                    <a:ext uri="{9D8B030D-6E8A-4147-A177-3AD203B41FA5}">
                      <a16:colId xmlns:a16="http://schemas.microsoft.com/office/drawing/2014/main" val="3089189468"/>
                    </a:ext>
                  </a:extLst>
                </a:gridCol>
                <a:gridCol w="537940">
                  <a:extLst>
                    <a:ext uri="{9D8B030D-6E8A-4147-A177-3AD203B41FA5}">
                      <a16:colId xmlns:a16="http://schemas.microsoft.com/office/drawing/2014/main" val="3732385025"/>
                    </a:ext>
                  </a:extLst>
                </a:gridCol>
                <a:gridCol w="537940">
                  <a:extLst>
                    <a:ext uri="{9D8B030D-6E8A-4147-A177-3AD203B41FA5}">
                      <a16:colId xmlns:a16="http://schemas.microsoft.com/office/drawing/2014/main" val="3904384622"/>
                    </a:ext>
                  </a:extLst>
                </a:gridCol>
                <a:gridCol w="537940">
                  <a:extLst>
                    <a:ext uri="{9D8B030D-6E8A-4147-A177-3AD203B41FA5}">
                      <a16:colId xmlns:a16="http://schemas.microsoft.com/office/drawing/2014/main" val="932300021"/>
                    </a:ext>
                  </a:extLst>
                </a:gridCol>
                <a:gridCol w="537940">
                  <a:extLst>
                    <a:ext uri="{9D8B030D-6E8A-4147-A177-3AD203B41FA5}">
                      <a16:colId xmlns:a16="http://schemas.microsoft.com/office/drawing/2014/main" val="4206511958"/>
                    </a:ext>
                  </a:extLst>
                </a:gridCol>
              </a:tblGrid>
              <a:tr h="39460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00">
                          <a:effectLst/>
                        </a:rPr>
                        <a:t>Configuration/Geometry ID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00">
                          <a:effectLst/>
                        </a:rPr>
                        <a:t>0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00">
                          <a:effectLst/>
                        </a:rPr>
                        <a:t>1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00">
                          <a:effectLst/>
                        </a:rPr>
                        <a:t>2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00">
                          <a:effectLst/>
                        </a:rPr>
                        <a:t>3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00">
                          <a:effectLst/>
                        </a:rPr>
                        <a:t>4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00">
                          <a:effectLst/>
                        </a:rPr>
                        <a:t>5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00">
                          <a:effectLst/>
                        </a:rPr>
                        <a:t>6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3657644"/>
                  </a:ext>
                </a:extLst>
              </a:tr>
              <a:tr h="39460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00">
                          <a:effectLst/>
                        </a:rPr>
                        <a:t>Radiator shapes (sector number)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00">
                          <a:effectLst/>
                        </a:rPr>
                        <a:t>4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00" dirty="0">
                          <a:solidFill>
                            <a:srgbClr val="FFC000"/>
                          </a:solidFill>
                          <a:effectLst/>
                        </a:rPr>
                        <a:t>12</a:t>
                      </a:r>
                      <a:endParaRPr lang="zh-CN" sz="1050" kern="100" dirty="0">
                        <a:solidFill>
                          <a:srgbClr val="FFC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00">
                          <a:effectLst/>
                        </a:rPr>
                        <a:t>24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00">
                          <a:effectLst/>
                        </a:rPr>
                        <a:t>4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00">
                          <a:effectLst/>
                        </a:rPr>
                        <a:t>4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00">
                          <a:effectLst/>
                        </a:rPr>
                        <a:t>4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00">
                          <a:effectLst/>
                        </a:rPr>
                        <a:t>4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1127317"/>
                  </a:ext>
                </a:extLst>
              </a:tr>
              <a:tr h="39460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00">
                          <a:effectLst/>
                        </a:rPr>
                        <a:t>Radiator thickness (mm)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00">
                          <a:effectLst/>
                        </a:rPr>
                        <a:t>15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00">
                          <a:effectLst/>
                        </a:rPr>
                        <a:t>15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00">
                          <a:effectLst/>
                        </a:rPr>
                        <a:t>15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00">
                          <a:effectLst/>
                        </a:rPr>
                        <a:t>10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00" dirty="0">
                          <a:solidFill>
                            <a:srgbClr val="FFC000"/>
                          </a:solidFill>
                          <a:effectLst/>
                        </a:rPr>
                        <a:t>20</a:t>
                      </a:r>
                      <a:endParaRPr lang="zh-CN" sz="1050" kern="100" dirty="0">
                        <a:solidFill>
                          <a:srgbClr val="FFC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00">
                          <a:effectLst/>
                        </a:rPr>
                        <a:t>15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00">
                          <a:effectLst/>
                        </a:rPr>
                        <a:t>15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23658006"/>
                  </a:ext>
                </a:extLst>
              </a:tr>
              <a:tr h="39460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00">
                          <a:effectLst/>
                        </a:rPr>
                        <a:t>Outer side surface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00">
                          <a:effectLst/>
                        </a:rPr>
                        <a:t>A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00">
                          <a:effectLst/>
                        </a:rPr>
                        <a:t>A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00">
                          <a:effectLst/>
                        </a:rPr>
                        <a:t>A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00">
                          <a:effectLst/>
                        </a:rPr>
                        <a:t>A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00">
                          <a:effectLst/>
                        </a:rPr>
                        <a:t>A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00">
                          <a:effectLst/>
                        </a:rPr>
                        <a:t>M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00" dirty="0">
                          <a:effectLst/>
                        </a:rPr>
                        <a:t>45° M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17336215"/>
                  </a:ext>
                </a:extLst>
              </a:tr>
              <a:tr h="39460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00">
                          <a:effectLst/>
                        </a:rPr>
                        <a:t>Inner side surface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00">
                          <a:effectLst/>
                        </a:rPr>
                        <a:t>A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00">
                          <a:effectLst/>
                        </a:rPr>
                        <a:t>A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00">
                          <a:effectLst/>
                        </a:rPr>
                        <a:t>A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00">
                          <a:effectLst/>
                        </a:rPr>
                        <a:t>A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00">
                          <a:effectLst/>
                        </a:rPr>
                        <a:t>A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00">
                          <a:effectLst/>
                        </a:rPr>
                        <a:t>A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00">
                          <a:effectLst/>
                        </a:rPr>
                        <a:t>A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81646531"/>
                  </a:ext>
                </a:extLst>
              </a:tr>
              <a:tr h="39460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00" dirty="0">
                          <a:effectLst/>
                        </a:rPr>
                        <a:t>Lateral side surface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00">
                          <a:effectLst/>
                        </a:rPr>
                        <a:t>M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00">
                          <a:effectLst/>
                        </a:rPr>
                        <a:t>M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00">
                          <a:effectLst/>
                        </a:rPr>
                        <a:t>M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00">
                          <a:effectLst/>
                        </a:rPr>
                        <a:t>M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00">
                          <a:effectLst/>
                        </a:rPr>
                        <a:t>M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00">
                          <a:effectLst/>
                        </a:rPr>
                        <a:t>M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00" dirty="0">
                          <a:effectLst/>
                        </a:rPr>
                        <a:t>M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91775160"/>
                  </a:ext>
                </a:extLst>
              </a:tr>
              <a:tr h="500839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00" dirty="0">
                          <a:effectLst/>
                        </a:rPr>
                        <a:t>Number of photoelectron for </a:t>
                      </a:r>
                      <a:r>
                        <a:rPr lang="en-US" sz="1100" kern="100" dirty="0" err="1">
                          <a:effectLst/>
                        </a:rPr>
                        <a:t>pions</a:t>
                      </a:r>
                      <a:r>
                        <a:rPr lang="en-US" sz="1100" kern="100" dirty="0">
                          <a:effectLst/>
                        </a:rPr>
                        <a:t> (except background)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00">
                          <a:effectLst/>
                        </a:rPr>
                        <a:t>21.8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00">
                          <a:effectLst/>
                        </a:rPr>
                        <a:t>21.9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00">
                          <a:effectLst/>
                        </a:rPr>
                        <a:t>17.0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00" dirty="0">
                          <a:effectLst/>
                        </a:rPr>
                        <a:t>15.5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00" dirty="0">
                          <a:effectLst/>
                        </a:rPr>
                        <a:t>25.7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00">
                          <a:effectLst/>
                        </a:rPr>
                        <a:t>33.2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00">
                          <a:effectLst/>
                        </a:rPr>
                        <a:t>38.7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654979"/>
                  </a:ext>
                </a:extLst>
              </a:tr>
              <a:tr h="394600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00" dirty="0">
                          <a:effectLst/>
                        </a:rPr>
                        <a:t>Accumulated charge density on MCP-PMT anode (C/cm</a:t>
                      </a:r>
                      <a:r>
                        <a:rPr lang="en-US" sz="1100" kern="100" baseline="30000" dirty="0">
                          <a:effectLst/>
                        </a:rPr>
                        <a:t>2</a:t>
                      </a:r>
                      <a:r>
                        <a:rPr lang="en-US" sz="1100" kern="100" dirty="0">
                          <a:effectLst/>
                        </a:rPr>
                        <a:t>)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00" dirty="0">
                          <a:effectLst/>
                        </a:rPr>
                        <a:t>10.8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00">
                          <a:effectLst/>
                        </a:rPr>
                        <a:t>10.5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00">
                          <a:effectLst/>
                        </a:rPr>
                        <a:t>9.6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00">
                          <a:effectLst/>
                        </a:rPr>
                        <a:t>8.8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00">
                          <a:effectLst/>
                        </a:rPr>
                        <a:t>11.8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00" dirty="0">
                          <a:solidFill>
                            <a:srgbClr val="FF0000"/>
                          </a:solidFill>
                          <a:effectLst/>
                        </a:rPr>
                        <a:t>17.0</a:t>
                      </a:r>
                      <a:endParaRPr lang="zh-CN" sz="1050" kern="100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00" dirty="0">
                          <a:solidFill>
                            <a:srgbClr val="FF0000"/>
                          </a:solidFill>
                          <a:effectLst/>
                        </a:rPr>
                        <a:t>25.6</a:t>
                      </a:r>
                      <a:endParaRPr lang="zh-CN" sz="1050" kern="100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06687571"/>
                  </a:ext>
                </a:extLst>
              </a:tr>
              <a:tr h="394600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00">
                          <a:effectLst/>
                        </a:rPr>
                        <a:t>π/K separation power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00">
                          <a:effectLst/>
                        </a:rPr>
                        <a:t>4.17σ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00" dirty="0">
                          <a:effectLst/>
                        </a:rPr>
                        <a:t>4.08σ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00" dirty="0">
                          <a:solidFill>
                            <a:srgbClr val="FF0000"/>
                          </a:solidFill>
                          <a:effectLst/>
                        </a:rPr>
                        <a:t>3.66σ</a:t>
                      </a:r>
                      <a:endParaRPr lang="zh-CN" sz="1050" kern="100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00" dirty="0">
                          <a:solidFill>
                            <a:srgbClr val="FFC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3.99σ</a:t>
                      </a:r>
                      <a:endParaRPr lang="zh-CN" altLang="en-US" sz="1100" kern="100" dirty="0">
                        <a:solidFill>
                          <a:srgbClr val="FFC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00" dirty="0">
                          <a:effectLst/>
                        </a:rPr>
                        <a:t>4.27σ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00" dirty="0">
                          <a:effectLst/>
                        </a:rPr>
                        <a:t>4.26σ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00" dirty="0">
                          <a:effectLst/>
                        </a:rPr>
                        <a:t>4.19σ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16532757"/>
                  </a:ext>
                </a:extLst>
              </a:tr>
            </a:tbl>
          </a:graphicData>
        </a:graphic>
      </p:graphicFrame>
      <p:sp>
        <p:nvSpPr>
          <p:cNvPr id="101" name="文本框 100"/>
          <p:cNvSpPr txBox="1"/>
          <p:nvPr/>
        </p:nvSpPr>
        <p:spPr>
          <a:xfrm>
            <a:off x="5458704" y="1322529"/>
            <a:ext cx="5863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/>
              <a:t>Performance of DTOF with different configurations</a:t>
            </a:r>
            <a:endParaRPr lang="zh-CN" altLang="en-US" sz="2000" dirty="0"/>
          </a:p>
        </p:txBody>
      </p:sp>
      <p:sp>
        <p:nvSpPr>
          <p:cNvPr id="100" name="箭头: 下 99">
            <a:extLst>
              <a:ext uri="{FF2B5EF4-FFF2-40B4-BE49-F238E27FC236}">
                <a16:creationId xmlns:a16="http://schemas.microsoft.com/office/drawing/2014/main" id="{E33DF43F-28FD-4731-838E-43EBCF8F1CA8}"/>
              </a:ext>
            </a:extLst>
          </p:cNvPr>
          <p:cNvSpPr/>
          <p:nvPr/>
        </p:nvSpPr>
        <p:spPr>
          <a:xfrm>
            <a:off x="7394964" y="1805849"/>
            <a:ext cx="854956" cy="3819012"/>
          </a:xfrm>
          <a:prstGeom prst="downArrow">
            <a:avLst>
              <a:gd name="adj1" fmla="val 66817"/>
              <a:gd name="adj2" fmla="val 62136"/>
            </a:avLst>
          </a:prstGeom>
          <a:solidFill>
            <a:srgbClr val="FFFF0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sp>
        <p:nvSpPr>
          <p:cNvPr id="103" name="文本框 102">
            <a:extLst>
              <a:ext uri="{FF2B5EF4-FFF2-40B4-BE49-F238E27FC236}">
                <a16:creationId xmlns:a16="http://schemas.microsoft.com/office/drawing/2014/main" id="{86BFC55E-41F7-42FE-ADC3-AFF34CF7BCDD}"/>
              </a:ext>
            </a:extLst>
          </p:cNvPr>
          <p:cNvSpPr txBox="1"/>
          <p:nvPr/>
        </p:nvSpPr>
        <p:spPr>
          <a:xfrm>
            <a:off x="6403784" y="5683907"/>
            <a:ext cx="3169650" cy="400110"/>
          </a:xfrm>
          <a:prstGeom prst="rect">
            <a:avLst/>
          </a:prstGeom>
          <a:solidFill>
            <a:srgbClr val="FFFF00"/>
          </a:solidFill>
          <a:ln w="19050">
            <a:solidFill>
              <a:srgbClr val="3333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</a:rPr>
              <a:t>Optimized DTOF structure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8622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EDDECF-32D1-41E6-A6D9-0EC06DB84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Further Improvement? 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D33413E-A201-4FE2-AE7B-E10D78F4C1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51468"/>
            <a:ext cx="10972800" cy="599767"/>
          </a:xfrm>
        </p:spPr>
        <p:txBody>
          <a:bodyPr/>
          <a:lstStyle/>
          <a:p>
            <a:r>
              <a:rPr lang="en-US" altLang="zh-CN" dirty="0"/>
              <a:t>Include position information in the likelihood</a:t>
            </a:r>
            <a:endParaRPr lang="zh-CN" altLang="en-US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1F58E7B6-A303-443E-A8E0-C5A2B657FC29}"/>
              </a:ext>
            </a:extLst>
          </p:cNvPr>
          <p:cNvGrpSpPr/>
          <p:nvPr/>
        </p:nvGrpSpPr>
        <p:grpSpPr>
          <a:xfrm>
            <a:off x="1319790" y="1754064"/>
            <a:ext cx="8644041" cy="1873013"/>
            <a:chOff x="838200" y="2120777"/>
            <a:chExt cx="8644041" cy="187301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矩形 4">
                  <a:extLst>
                    <a:ext uri="{FF2B5EF4-FFF2-40B4-BE49-F238E27FC236}">
                      <a16:creationId xmlns:a16="http://schemas.microsoft.com/office/drawing/2014/main" id="{7579569B-1824-4CC7-9519-77ACB7E378AB}"/>
                    </a:ext>
                  </a:extLst>
                </p:cNvPr>
                <p:cNvSpPr/>
                <p:nvPr/>
              </p:nvSpPr>
              <p:spPr>
                <a:xfrm>
                  <a:off x="838200" y="2120777"/>
                  <a:ext cx="4111190" cy="187301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</m:sub>
                          </m:sSub>
                        </m:e>
                      </m:d>
                      <m:nary>
                        <m:naryPr>
                          <m:chr m:val="∏"/>
                          <m:limLoc m:val="subSup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𝑇𝑂𝐹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a14:m>
                  <a:r>
                    <a:rPr lang="en-US" altLang="zh-CN" dirty="0"/>
                    <a:t> </a:t>
                  </a:r>
                </a:p>
                <a:p>
                  <a:pPr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𝑔𝑎𝑢𝑠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+0.05,  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𝑠𝑖𝑔𝑛𝑎𝑙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𝑎𝑛𝑑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𝑏𝑘𝑔</m:t>
                              </m:r>
                            </m:e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0.05,                    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𝑏𝑘𝑔</m:t>
                              </m:r>
                            </m:e>
                          </m:eqArr>
                        </m:e>
                      </m:d>
                    </m:oMath>
                  </a14:m>
                  <a:r>
                    <a:rPr lang="en-US" altLang="zh-CN" dirty="0"/>
                    <a:t> </a:t>
                  </a:r>
                </a:p>
                <a:p>
                  <a:pPr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</m:sub>
                          </m:sSub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𝑐𝑟𝑦𝑠𝑡𝑎𝑙𝑏𝑎𝑙𝑙</m:t>
                      </m:r>
                    </m:oMath>
                  </a14:m>
                  <a:r>
                    <a:rPr lang="zh-CN" alt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4" name="矩形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2120777"/>
                  <a:ext cx="4111190" cy="1873013"/>
                </a:xfrm>
                <a:prstGeom prst="rect">
                  <a:avLst/>
                </a:prstGeom>
                <a:blipFill>
                  <a:blip r:embed="rId2"/>
                  <a:stretch>
                    <a:fillRect t="-1987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矩形 5">
                  <a:extLst>
                    <a:ext uri="{FF2B5EF4-FFF2-40B4-BE49-F238E27FC236}">
                      <a16:creationId xmlns:a16="http://schemas.microsoft.com/office/drawing/2014/main" id="{B9C369E9-897F-480E-9D57-7984FB2EA976}"/>
                    </a:ext>
                  </a:extLst>
                </p:cNvPr>
                <p:cNvSpPr/>
                <p:nvPr/>
              </p:nvSpPr>
              <p:spPr>
                <a:xfrm>
                  <a:off x="6327531" y="2396525"/>
                  <a:ext cx="3154710" cy="13215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</m:sub>
                          </m:sSub>
                        </m:e>
                      </m:d>
                      <m:nary>
                        <m:naryPr>
                          <m:chr m:val="∏"/>
                          <m:limLoc m:val="subSup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a14:m>
                  <a:r>
                    <a:rPr lang="en-US" altLang="zh-CN" dirty="0"/>
                    <a:t> </a:t>
                  </a:r>
                </a:p>
                <a:p>
                  <a:pPr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𝑖𝑠𝑡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𝑏𝑘𝑔</m:t>
                      </m:r>
                    </m:oMath>
                  </a14:m>
                  <a:r>
                    <a:rPr lang="en-US" altLang="zh-CN" dirty="0"/>
                    <a:t> </a:t>
                  </a:r>
                </a:p>
                <a:p>
                  <a:pPr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</m:sub>
                          </m:sSub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𝑐𝑟𝑦𝑠𝑡𝑎𝑙𝑏𝑎𝑙𝑙</m:t>
                      </m:r>
                    </m:oMath>
                  </a14:m>
                  <a:r>
                    <a:rPr lang="zh-CN" alt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5" name="矩形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27531" y="2396525"/>
                  <a:ext cx="3154710" cy="1321516"/>
                </a:xfrm>
                <a:prstGeom prst="rect">
                  <a:avLst/>
                </a:prstGeom>
                <a:blipFill>
                  <a:blip r:embed="rId3"/>
                  <a:stretch>
                    <a:fillRect l="-580" t="-28111" b="-138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右箭头 5">
              <a:extLst>
                <a:ext uri="{FF2B5EF4-FFF2-40B4-BE49-F238E27FC236}">
                  <a16:creationId xmlns:a16="http://schemas.microsoft.com/office/drawing/2014/main" id="{8D983019-07E5-4DC9-990E-195B77D75141}"/>
                </a:ext>
              </a:extLst>
            </p:cNvPr>
            <p:cNvSpPr/>
            <p:nvPr/>
          </p:nvSpPr>
          <p:spPr>
            <a:xfrm>
              <a:off x="5143501" y="2771533"/>
              <a:ext cx="835269" cy="5715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17C0EB6F-5A83-4400-B310-1F2494A6F722}"/>
              </a:ext>
            </a:extLst>
          </p:cNvPr>
          <p:cNvGrpSpPr/>
          <p:nvPr/>
        </p:nvGrpSpPr>
        <p:grpSpPr>
          <a:xfrm>
            <a:off x="4949390" y="4158891"/>
            <a:ext cx="6679258" cy="1982792"/>
            <a:chOff x="4922334" y="4148256"/>
            <a:chExt cx="6679258" cy="1982792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9426CD50-9C9B-42DD-B18A-624B7EFEFD5E}"/>
                </a:ext>
              </a:extLst>
            </p:cNvPr>
            <p:cNvGrpSpPr/>
            <p:nvPr/>
          </p:nvGrpSpPr>
          <p:grpSpPr>
            <a:xfrm>
              <a:off x="4922334" y="4148256"/>
              <a:ext cx="6679258" cy="1982792"/>
              <a:chOff x="3023874" y="4359155"/>
              <a:chExt cx="6679258" cy="1982792"/>
            </a:xfrm>
          </p:grpSpPr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400E601E-2D37-4715-8DCF-1E5441AC57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23874" y="4359155"/>
                <a:ext cx="3398712" cy="1982792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C9D99321-E45E-4F62-9AA6-5F53D37A65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22586" y="4422531"/>
                <a:ext cx="3280546" cy="1919416"/>
              </a:xfrm>
              <a:prstGeom prst="rect">
                <a:avLst/>
              </a:prstGeom>
            </p:spPr>
          </p:pic>
        </p:grp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F1FD0DA0-3210-4906-8123-443AF962EFA5}"/>
                </a:ext>
              </a:extLst>
            </p:cNvPr>
            <p:cNvSpPr txBox="1"/>
            <p:nvPr/>
          </p:nvSpPr>
          <p:spPr>
            <a:xfrm>
              <a:off x="6190867" y="4362874"/>
              <a:ext cx="861646" cy="320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FF0000"/>
                  </a:solidFill>
                </a:rPr>
                <a:t>pion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17708C79-CA79-4FE9-A176-FAB4E3C0CE7B}"/>
                </a:ext>
              </a:extLst>
            </p:cNvPr>
            <p:cNvSpPr txBox="1"/>
            <p:nvPr/>
          </p:nvSpPr>
          <p:spPr>
            <a:xfrm>
              <a:off x="9701406" y="4369020"/>
              <a:ext cx="861646" cy="320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FF0000"/>
                  </a:solidFill>
                </a:rPr>
                <a:t>kaon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FA796169-20EF-4E4A-AC1A-3A91D5AD88C2}"/>
              </a:ext>
            </a:extLst>
          </p:cNvPr>
          <p:cNvGrpSpPr/>
          <p:nvPr/>
        </p:nvGrpSpPr>
        <p:grpSpPr>
          <a:xfrm>
            <a:off x="954195" y="4158891"/>
            <a:ext cx="3441958" cy="1965157"/>
            <a:chOff x="945403" y="4176526"/>
            <a:chExt cx="3441958" cy="1965157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D091E9D6-6BB8-4E4E-A724-91D765E6F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5403" y="4176526"/>
              <a:ext cx="3044216" cy="1965157"/>
            </a:xfrm>
            <a:prstGeom prst="rect">
              <a:avLst/>
            </a:prstGeom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1E7AE6A7-20A5-4524-AB38-2D65AAA85EAA}"/>
                </a:ext>
              </a:extLst>
            </p:cNvPr>
            <p:cNvSpPr txBox="1"/>
            <p:nvPr/>
          </p:nvSpPr>
          <p:spPr>
            <a:xfrm>
              <a:off x="3647243" y="4300539"/>
              <a:ext cx="6697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FF81FF"/>
                  </a:solidFill>
                </a:rPr>
                <a:t>pion</a:t>
              </a:r>
              <a:endParaRPr lang="zh-CN" altLang="en-US" b="1" dirty="0">
                <a:solidFill>
                  <a:srgbClr val="FF81FF"/>
                </a:solidFill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453002DA-45D5-44B3-B32C-9392E2613D19}"/>
                </a:ext>
              </a:extLst>
            </p:cNvPr>
            <p:cNvSpPr txBox="1"/>
            <p:nvPr/>
          </p:nvSpPr>
          <p:spPr>
            <a:xfrm>
              <a:off x="3647242" y="4549584"/>
              <a:ext cx="7401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8484FF"/>
                  </a:solidFill>
                </a:rPr>
                <a:t>kaon</a:t>
              </a:r>
              <a:endParaRPr lang="zh-CN" altLang="en-US" b="1" dirty="0">
                <a:solidFill>
                  <a:srgbClr val="8484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335914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>
            <a:grpSpLocks noChangeAspect="1"/>
          </p:cNvGrpSpPr>
          <p:nvPr/>
        </p:nvGrpSpPr>
        <p:grpSpPr>
          <a:xfrm>
            <a:off x="0" y="2099281"/>
            <a:ext cx="12181754" cy="3879487"/>
            <a:chOff x="342899" y="2130296"/>
            <a:chExt cx="12084372" cy="3848474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2899" y="2130296"/>
              <a:ext cx="6008653" cy="3848474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51552" y="2130296"/>
              <a:ext cx="6075719" cy="3848474"/>
            </a:xfrm>
            <a:prstGeom prst="rect">
              <a:avLst/>
            </a:prstGeom>
          </p:spPr>
        </p:pic>
      </p:grpSp>
      <p:sp>
        <p:nvSpPr>
          <p:cNvPr id="41" name="文本框 40"/>
          <p:cNvSpPr txBox="1"/>
          <p:nvPr/>
        </p:nvSpPr>
        <p:spPr>
          <a:xfrm>
            <a:off x="4670323" y="2285999"/>
            <a:ext cx="1220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C00000"/>
                </a:solidFill>
              </a:rPr>
              <a:t>x, t, </a:t>
            </a:r>
            <a:r>
              <a:rPr lang="en-US" altLang="zh-CN" b="1" dirty="0" err="1">
                <a:solidFill>
                  <a:srgbClr val="C00000"/>
                </a:solidFill>
              </a:rPr>
              <a:t>Npe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1008197" y="2285999"/>
            <a:ext cx="958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C00000"/>
                </a:solidFill>
              </a:rPr>
              <a:t>t, </a:t>
            </a:r>
            <a:r>
              <a:rPr lang="en-US" altLang="zh-CN" b="1" dirty="0" err="1">
                <a:solidFill>
                  <a:srgbClr val="C00000"/>
                </a:solidFill>
              </a:rPr>
              <a:t>Npe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1984AC8-208C-4DFD-8D65-8FEDA7F2F1D2}"/>
              </a:ext>
            </a:extLst>
          </p:cNvPr>
          <p:cNvSpPr/>
          <p:nvPr/>
        </p:nvSpPr>
        <p:spPr>
          <a:xfrm>
            <a:off x="4973283" y="991847"/>
            <a:ext cx="21675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ym typeface="Symbol" panose="05050102010706020507" pitchFamily="18" charset="2"/>
              </a:rPr>
              <a:t></a:t>
            </a:r>
            <a:r>
              <a:rPr lang="en-US" altLang="zh-CN" sz="2400" dirty="0"/>
              <a:t>/K separation</a:t>
            </a:r>
            <a:endParaRPr lang="zh-CN" altLang="en-US" sz="2400" dirty="0"/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C7C412A4-B628-4761-8226-DE2D0204E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65175"/>
          </a:xfrm>
        </p:spPr>
        <p:txBody>
          <a:bodyPr/>
          <a:lstStyle/>
          <a:p>
            <a:r>
              <a:rPr lang="en-US" altLang="zh-CN" dirty="0"/>
              <a:t>PID Capability with All Info. From DTOF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7548CFD-1464-47E4-818A-66091BA1AADC}"/>
              </a:ext>
            </a:extLst>
          </p:cNvPr>
          <p:cNvSpPr/>
          <p:nvPr/>
        </p:nvSpPr>
        <p:spPr>
          <a:xfrm>
            <a:off x="8107345" y="1576061"/>
            <a:ext cx="26933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</a:rPr>
              <a:t>Timing method</a:t>
            </a:r>
            <a:endParaRPr lang="zh-CN" altLang="en-US" sz="2800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93D1FED-4964-4B63-AED1-8C881F8EC325}"/>
              </a:ext>
            </a:extLst>
          </p:cNvPr>
          <p:cNvSpPr/>
          <p:nvPr/>
        </p:nvSpPr>
        <p:spPr>
          <a:xfrm>
            <a:off x="1574453" y="1576061"/>
            <a:ext cx="29081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</a:rPr>
              <a:t>Imaging method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348158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248"/>
            <a:ext cx="12192000" cy="744129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b="1" dirty="0">
                <a:cs typeface="华文楷体"/>
              </a:rPr>
              <a:t>What Is Super Tau-Charm Facility (STCF)</a:t>
            </a:r>
            <a:endParaRPr lang="en-US" b="1" dirty="0">
              <a:cs typeface="华文楷体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7781" y="1061829"/>
            <a:ext cx="8890182" cy="1494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lnSpc>
                <a:spcPct val="130000"/>
              </a:lnSpc>
              <a:defRPr sz="2400">
                <a:latin typeface="等线" panose="02010600030101010101" pitchFamily="2" charset="-122"/>
                <a:ea typeface="等线" panose="02010600030101010101" pitchFamily="2" charset="-122"/>
                <a:cs typeface="华文楷体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/>
              <a:t>Collision energy: </a:t>
            </a:r>
            <a:r>
              <a:rPr lang="en-US" dirty="0"/>
              <a:t>2-7 GeV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Luminosity</a:t>
            </a:r>
            <a:r>
              <a:rPr lang="en-US" altLang="zh-CN" dirty="0"/>
              <a:t>: 1.0×</a:t>
            </a:r>
            <a:r>
              <a:rPr lang="en-US" dirty="0"/>
              <a:t>1035 cm-2 s-1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/>
              <a:t>Circumfluence: 600~800</a:t>
            </a:r>
            <a:r>
              <a:rPr lang="en-US" dirty="0"/>
              <a:t> </a:t>
            </a:r>
            <a:r>
              <a:rPr lang="en-US" altLang="zh-CN" dirty="0"/>
              <a:t>m</a:t>
            </a:r>
            <a:endParaRPr lang="en-US" dirty="0"/>
          </a:p>
        </p:txBody>
      </p:sp>
      <p:grpSp>
        <p:nvGrpSpPr>
          <p:cNvPr id="70" name="Group 69"/>
          <p:cNvGrpSpPr/>
          <p:nvPr/>
        </p:nvGrpSpPr>
        <p:grpSpPr>
          <a:xfrm>
            <a:off x="3791912" y="1223501"/>
            <a:ext cx="7567437" cy="2894616"/>
            <a:chOff x="1136365" y="2877552"/>
            <a:chExt cx="7567437" cy="2725410"/>
          </a:xfrm>
        </p:grpSpPr>
        <p:grpSp>
          <p:nvGrpSpPr>
            <p:cNvPr id="12" name="Group 11"/>
            <p:cNvGrpSpPr/>
            <p:nvPr/>
          </p:nvGrpSpPr>
          <p:grpSpPr>
            <a:xfrm>
              <a:off x="5420850" y="3048779"/>
              <a:ext cx="3282952" cy="2308044"/>
              <a:chOff x="1995198" y="3298485"/>
              <a:chExt cx="3282952" cy="2308044"/>
            </a:xfrm>
          </p:grpSpPr>
          <p:sp>
            <p:nvSpPr>
              <p:cNvPr id="8" name="Oval 7"/>
              <p:cNvSpPr/>
              <p:nvPr/>
            </p:nvSpPr>
            <p:spPr>
              <a:xfrm rot="10800000">
                <a:off x="1995198" y="3298485"/>
                <a:ext cx="3090728" cy="2308044"/>
              </a:xfrm>
              <a:prstGeom prst="ellipse">
                <a:avLst/>
              </a:prstGeom>
              <a:noFill/>
              <a:ln w="57150" cmpd="sng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2187422" y="3298485"/>
                <a:ext cx="3090728" cy="2308044"/>
              </a:xfrm>
              <a:prstGeom prst="ellipse">
                <a:avLst/>
              </a:prstGeom>
              <a:noFill/>
              <a:ln w="5715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</p:grpSp>
        <p:sp>
          <p:nvSpPr>
            <p:cNvPr id="15" name="Can 14"/>
            <p:cNvSpPr/>
            <p:nvPr/>
          </p:nvSpPr>
          <p:spPr>
            <a:xfrm rot="16200000">
              <a:off x="6849314" y="2849006"/>
              <a:ext cx="342454" cy="399545"/>
            </a:xfrm>
            <a:prstGeom prst="can">
              <a:avLst/>
            </a:prstGeom>
            <a:solidFill>
              <a:srgbClr val="E000F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6" name="Arc 15"/>
            <p:cNvSpPr/>
            <p:nvPr/>
          </p:nvSpPr>
          <p:spPr>
            <a:xfrm>
              <a:off x="4601875" y="4275111"/>
              <a:ext cx="856162" cy="447901"/>
            </a:xfrm>
            <a:prstGeom prst="arc">
              <a:avLst/>
            </a:prstGeom>
            <a:ln w="571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1136365" y="4280676"/>
              <a:ext cx="3893591" cy="0"/>
            </a:xfrm>
            <a:prstGeom prst="line">
              <a:avLst/>
            </a:prstGeom>
            <a:ln w="571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Arc 19"/>
            <p:cNvSpPr/>
            <p:nvPr/>
          </p:nvSpPr>
          <p:spPr>
            <a:xfrm rot="6725983">
              <a:off x="4862367" y="3501932"/>
              <a:ext cx="901987" cy="676720"/>
            </a:xfrm>
            <a:prstGeom prst="arc">
              <a:avLst>
                <a:gd name="adj1" fmla="val 16200000"/>
                <a:gd name="adj2" fmla="val 21447827"/>
              </a:avLst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grpSp>
          <p:nvGrpSpPr>
            <p:cNvPr id="41" name="Group 40"/>
            <p:cNvGrpSpPr/>
            <p:nvPr/>
          </p:nvGrpSpPr>
          <p:grpSpPr>
            <a:xfrm rot="3564826">
              <a:off x="5609226" y="4550348"/>
              <a:ext cx="217081" cy="73926"/>
              <a:chOff x="3303363" y="2877551"/>
              <a:chExt cx="152393" cy="73926"/>
            </a:xfrm>
          </p:grpSpPr>
          <p:cxnSp>
            <p:nvCxnSpPr>
              <p:cNvPr id="42" name="Straight Connector 41"/>
              <p:cNvCxnSpPr/>
              <p:nvPr/>
            </p:nvCxnSpPr>
            <p:spPr>
              <a:xfrm>
                <a:off x="3303363" y="2877551"/>
                <a:ext cx="149828" cy="0"/>
              </a:xfrm>
              <a:prstGeom prst="line">
                <a:avLst/>
              </a:prstGeom>
              <a:ln w="38100" cmpd="sng">
                <a:solidFill>
                  <a:srgbClr val="0ECD2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3305928" y="2951477"/>
                <a:ext cx="149828" cy="0"/>
              </a:xfrm>
              <a:prstGeom prst="line">
                <a:avLst/>
              </a:prstGeom>
              <a:ln w="38100" cmpd="sng">
                <a:solidFill>
                  <a:srgbClr val="0ECD2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 43"/>
            <p:cNvGrpSpPr/>
            <p:nvPr/>
          </p:nvGrpSpPr>
          <p:grpSpPr>
            <a:xfrm rot="3564826">
              <a:off x="5447127" y="4660389"/>
              <a:ext cx="217081" cy="73926"/>
              <a:chOff x="3303363" y="2877551"/>
              <a:chExt cx="152393" cy="73926"/>
            </a:xfrm>
          </p:grpSpPr>
          <p:cxnSp>
            <p:nvCxnSpPr>
              <p:cNvPr id="45" name="Straight Connector 44"/>
              <p:cNvCxnSpPr/>
              <p:nvPr/>
            </p:nvCxnSpPr>
            <p:spPr>
              <a:xfrm>
                <a:off x="3303363" y="2877551"/>
                <a:ext cx="149828" cy="0"/>
              </a:xfrm>
              <a:prstGeom prst="line">
                <a:avLst/>
              </a:prstGeom>
              <a:ln w="38100" cmpd="sng">
                <a:solidFill>
                  <a:srgbClr val="0ECD2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3305928" y="2951477"/>
                <a:ext cx="149828" cy="0"/>
              </a:xfrm>
              <a:prstGeom prst="line">
                <a:avLst/>
              </a:prstGeom>
              <a:ln w="38100" cmpd="sng">
                <a:solidFill>
                  <a:srgbClr val="0ECD2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 46"/>
            <p:cNvGrpSpPr/>
            <p:nvPr/>
          </p:nvGrpSpPr>
          <p:grpSpPr>
            <a:xfrm rot="7356607">
              <a:off x="5653921" y="3675379"/>
              <a:ext cx="217081" cy="73926"/>
              <a:chOff x="3303363" y="2877551"/>
              <a:chExt cx="152393" cy="73926"/>
            </a:xfrm>
          </p:grpSpPr>
          <p:cxnSp>
            <p:nvCxnSpPr>
              <p:cNvPr id="48" name="Straight Connector 47"/>
              <p:cNvCxnSpPr/>
              <p:nvPr/>
            </p:nvCxnSpPr>
            <p:spPr>
              <a:xfrm>
                <a:off x="3303363" y="2877551"/>
                <a:ext cx="149828" cy="0"/>
              </a:xfrm>
              <a:prstGeom prst="line">
                <a:avLst/>
              </a:prstGeom>
              <a:ln w="38100" cmpd="sng">
                <a:solidFill>
                  <a:srgbClr val="0ECD2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3305928" y="2951477"/>
                <a:ext cx="149828" cy="0"/>
              </a:xfrm>
              <a:prstGeom prst="line">
                <a:avLst/>
              </a:prstGeom>
              <a:ln w="38100" cmpd="sng">
                <a:solidFill>
                  <a:srgbClr val="0ECD2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 49"/>
            <p:cNvGrpSpPr/>
            <p:nvPr/>
          </p:nvGrpSpPr>
          <p:grpSpPr>
            <a:xfrm rot="18573256">
              <a:off x="5516257" y="3569867"/>
              <a:ext cx="217081" cy="73926"/>
              <a:chOff x="3303363" y="2877551"/>
              <a:chExt cx="152393" cy="73926"/>
            </a:xfrm>
          </p:grpSpPr>
          <p:cxnSp>
            <p:nvCxnSpPr>
              <p:cNvPr id="51" name="Straight Connector 50"/>
              <p:cNvCxnSpPr/>
              <p:nvPr/>
            </p:nvCxnSpPr>
            <p:spPr>
              <a:xfrm>
                <a:off x="3303363" y="2877551"/>
                <a:ext cx="149828" cy="0"/>
              </a:xfrm>
              <a:prstGeom prst="line">
                <a:avLst/>
              </a:prstGeom>
              <a:ln w="38100" cmpd="sng">
                <a:solidFill>
                  <a:srgbClr val="0ECD2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3305928" y="2951477"/>
                <a:ext cx="149828" cy="0"/>
              </a:xfrm>
              <a:prstGeom prst="line">
                <a:avLst/>
              </a:prstGeom>
              <a:ln w="38100" cmpd="sng">
                <a:solidFill>
                  <a:srgbClr val="0ECD2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oup 52"/>
            <p:cNvGrpSpPr/>
            <p:nvPr/>
          </p:nvGrpSpPr>
          <p:grpSpPr>
            <a:xfrm rot="2638300">
              <a:off x="8308854" y="3482397"/>
              <a:ext cx="217081" cy="73926"/>
              <a:chOff x="3303363" y="2877551"/>
              <a:chExt cx="152393" cy="73926"/>
            </a:xfrm>
          </p:grpSpPr>
          <p:cxnSp>
            <p:nvCxnSpPr>
              <p:cNvPr id="54" name="Straight Connector 53"/>
              <p:cNvCxnSpPr/>
              <p:nvPr/>
            </p:nvCxnSpPr>
            <p:spPr>
              <a:xfrm>
                <a:off x="3303363" y="2877551"/>
                <a:ext cx="149828" cy="0"/>
              </a:xfrm>
              <a:prstGeom prst="line">
                <a:avLst/>
              </a:prstGeom>
              <a:ln w="38100" cmpd="sng">
                <a:solidFill>
                  <a:srgbClr val="0ECD2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3305928" y="2951477"/>
                <a:ext cx="149828" cy="0"/>
              </a:xfrm>
              <a:prstGeom prst="line">
                <a:avLst/>
              </a:prstGeom>
              <a:ln w="38100" cmpd="sng">
                <a:solidFill>
                  <a:srgbClr val="0ECD2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" name="Group 55"/>
            <p:cNvGrpSpPr/>
            <p:nvPr/>
          </p:nvGrpSpPr>
          <p:grpSpPr>
            <a:xfrm rot="3564826">
              <a:off x="8294755" y="3746889"/>
              <a:ext cx="217081" cy="73926"/>
              <a:chOff x="3303363" y="2877551"/>
              <a:chExt cx="152393" cy="73926"/>
            </a:xfrm>
          </p:grpSpPr>
          <p:cxnSp>
            <p:nvCxnSpPr>
              <p:cNvPr id="57" name="Straight Connector 56"/>
              <p:cNvCxnSpPr/>
              <p:nvPr/>
            </p:nvCxnSpPr>
            <p:spPr>
              <a:xfrm>
                <a:off x="3303363" y="2877551"/>
                <a:ext cx="149828" cy="0"/>
              </a:xfrm>
              <a:prstGeom prst="line">
                <a:avLst/>
              </a:prstGeom>
              <a:ln w="38100" cmpd="sng">
                <a:solidFill>
                  <a:srgbClr val="0ECD2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3305928" y="2951477"/>
                <a:ext cx="149828" cy="0"/>
              </a:xfrm>
              <a:prstGeom prst="line">
                <a:avLst/>
              </a:prstGeom>
              <a:ln w="38100" cmpd="sng">
                <a:solidFill>
                  <a:srgbClr val="0ECD2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Group 58"/>
            <p:cNvGrpSpPr/>
            <p:nvPr/>
          </p:nvGrpSpPr>
          <p:grpSpPr>
            <a:xfrm rot="18308898">
              <a:off x="8277808" y="4618694"/>
              <a:ext cx="217081" cy="73926"/>
              <a:chOff x="3303363" y="2877551"/>
              <a:chExt cx="152393" cy="73926"/>
            </a:xfrm>
          </p:grpSpPr>
          <p:cxnSp>
            <p:nvCxnSpPr>
              <p:cNvPr id="60" name="Straight Connector 59"/>
              <p:cNvCxnSpPr/>
              <p:nvPr/>
            </p:nvCxnSpPr>
            <p:spPr>
              <a:xfrm>
                <a:off x="3303363" y="2877551"/>
                <a:ext cx="149828" cy="0"/>
              </a:xfrm>
              <a:prstGeom prst="line">
                <a:avLst/>
              </a:prstGeom>
              <a:ln w="38100" cmpd="sng">
                <a:solidFill>
                  <a:srgbClr val="0ECD2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3305928" y="2951477"/>
                <a:ext cx="149828" cy="0"/>
              </a:xfrm>
              <a:prstGeom prst="line">
                <a:avLst/>
              </a:prstGeom>
              <a:ln w="38100" cmpd="sng">
                <a:solidFill>
                  <a:srgbClr val="0ECD2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oup 61"/>
            <p:cNvGrpSpPr/>
            <p:nvPr/>
          </p:nvGrpSpPr>
          <p:grpSpPr>
            <a:xfrm rot="7569774">
              <a:off x="8497256" y="4603171"/>
              <a:ext cx="217081" cy="73926"/>
              <a:chOff x="3303363" y="2877551"/>
              <a:chExt cx="152393" cy="73926"/>
            </a:xfrm>
          </p:grpSpPr>
          <p:cxnSp>
            <p:nvCxnSpPr>
              <p:cNvPr id="63" name="Straight Connector 62"/>
              <p:cNvCxnSpPr/>
              <p:nvPr/>
            </p:nvCxnSpPr>
            <p:spPr>
              <a:xfrm>
                <a:off x="3303363" y="2877551"/>
                <a:ext cx="149828" cy="0"/>
              </a:xfrm>
              <a:prstGeom prst="line">
                <a:avLst/>
              </a:prstGeom>
              <a:ln w="38100" cmpd="sng">
                <a:solidFill>
                  <a:srgbClr val="0ECD2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>
                <a:off x="3305928" y="2951477"/>
                <a:ext cx="149828" cy="0"/>
              </a:xfrm>
              <a:prstGeom prst="line">
                <a:avLst/>
              </a:prstGeom>
              <a:ln w="38100" cmpd="sng">
                <a:solidFill>
                  <a:srgbClr val="0ECD2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Can 13"/>
            <p:cNvSpPr/>
            <p:nvPr/>
          </p:nvSpPr>
          <p:spPr>
            <a:xfrm rot="16200000">
              <a:off x="4563902" y="3850804"/>
              <a:ext cx="133026" cy="821537"/>
            </a:xfrm>
            <a:prstGeom prst="ca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65" name="Can 64"/>
            <p:cNvSpPr/>
            <p:nvPr/>
          </p:nvSpPr>
          <p:spPr>
            <a:xfrm rot="16200000">
              <a:off x="3082458" y="3864342"/>
              <a:ext cx="133026" cy="821537"/>
            </a:xfrm>
            <a:prstGeom prst="ca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66" name="Can 65"/>
            <p:cNvSpPr/>
            <p:nvPr/>
          </p:nvSpPr>
          <p:spPr>
            <a:xfrm rot="16200000">
              <a:off x="1705463" y="3869907"/>
              <a:ext cx="133026" cy="821537"/>
            </a:xfrm>
            <a:prstGeom prst="ca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6892113" y="5110685"/>
              <a:ext cx="492294" cy="492277"/>
            </a:xfrm>
            <a:prstGeom prst="ellipse">
              <a:avLst/>
            </a:prstGeom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6553200" y="3271500"/>
              <a:ext cx="1043876" cy="3477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等线" panose="02010600030101010101" pitchFamily="2" charset="-122"/>
                  <a:ea typeface="等线" panose="02010600030101010101" pitchFamily="2" charset="-122"/>
                </a:rPr>
                <a:t>Detector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6653086" y="4714213"/>
              <a:ext cx="1050288" cy="3477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等线" panose="02010600030101010101" pitchFamily="2" charset="-122"/>
                  <a:ea typeface="等线" panose="02010600030101010101" pitchFamily="2" charset="-122"/>
                </a:rPr>
                <a:t>RF cavity</a:t>
              </a: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4125386" y="2848374"/>
            <a:ext cx="2592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等线" panose="02010600030101010101" pitchFamily="2" charset="-122"/>
                <a:ea typeface="等线" panose="02010600030101010101" pitchFamily="2" charset="-122"/>
              </a:rPr>
              <a:t>LINAC: ~300 </a:t>
            </a:r>
            <a:r>
              <a:rPr lang="en-US" altLang="zh-CN" sz="2800" dirty="0">
                <a:latin typeface="等线" panose="02010600030101010101" pitchFamily="2" charset="-122"/>
                <a:ea typeface="等线" panose="02010600030101010101" pitchFamily="2" charset="-122"/>
                <a:cs typeface="华文楷体"/>
              </a:rPr>
              <a:t>m</a:t>
            </a:r>
            <a:endParaRPr lang="en-US" sz="2800" dirty="0">
              <a:latin typeface="等线" panose="02010600030101010101" pitchFamily="2" charset="-122"/>
              <a:ea typeface="等线" panose="02010600030101010101" pitchFamily="2" charset="-122"/>
              <a:cs typeface="华文楷体"/>
            </a:endParaRPr>
          </a:p>
        </p:txBody>
      </p:sp>
      <p:sp>
        <p:nvSpPr>
          <p:cNvPr id="72" name="TextBox 5"/>
          <p:cNvSpPr txBox="1"/>
          <p:nvPr/>
        </p:nvSpPr>
        <p:spPr>
          <a:xfrm>
            <a:off x="487781" y="4581242"/>
            <a:ext cx="7465404" cy="2048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 dirty="0">
                <a:latin typeface="等线" panose="02010600030101010101" pitchFamily="2" charset="-122"/>
                <a:ea typeface="等线" panose="02010600030101010101" pitchFamily="2" charset="-122"/>
                <a:cs typeface="华文楷体"/>
              </a:rPr>
              <a:t>Current Beijing Electron-Positron Collider (BEPCII)</a:t>
            </a:r>
            <a:r>
              <a:rPr lang="zh-CN" altLang="en-US" sz="2400" dirty="0">
                <a:latin typeface="等线" panose="02010600030101010101" pitchFamily="2" charset="-122"/>
                <a:ea typeface="等线" panose="02010600030101010101" pitchFamily="2" charset="-122"/>
                <a:cs typeface="华文楷体"/>
              </a:rPr>
              <a:t>：</a:t>
            </a:r>
            <a:endParaRPr lang="en-US" altLang="zh-CN" sz="2400" dirty="0">
              <a:latin typeface="等线" panose="02010600030101010101" pitchFamily="2" charset="-122"/>
              <a:ea typeface="等线" panose="02010600030101010101" pitchFamily="2" charset="-122"/>
              <a:cs typeface="华文楷体"/>
            </a:endParaRP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altLang="zh-CN" sz="2400" dirty="0">
                <a:latin typeface="等线" panose="02010600030101010101" pitchFamily="2" charset="-122"/>
                <a:ea typeface="等线" panose="02010600030101010101" pitchFamily="2" charset="-122"/>
                <a:cs typeface="华文楷体"/>
              </a:rPr>
              <a:t>Collision energy: </a:t>
            </a:r>
            <a:r>
              <a:rPr lang="en-US" sz="2400" dirty="0">
                <a:latin typeface="等线" panose="02010600030101010101" pitchFamily="2" charset="-122"/>
                <a:ea typeface="等线" panose="02010600030101010101" pitchFamily="2" charset="-122"/>
                <a:cs typeface="华文楷体"/>
              </a:rPr>
              <a:t>2-</a:t>
            </a:r>
            <a:r>
              <a:rPr lang="en-US" altLang="zh-CN" sz="2400" dirty="0">
                <a:latin typeface="等线" panose="02010600030101010101" pitchFamily="2" charset="-122"/>
                <a:ea typeface="等线" panose="02010600030101010101" pitchFamily="2" charset="-122"/>
                <a:cs typeface="华文楷体"/>
              </a:rPr>
              <a:t>4.6 </a:t>
            </a:r>
            <a:r>
              <a:rPr lang="en-US" sz="2400" dirty="0">
                <a:latin typeface="等线" panose="02010600030101010101" pitchFamily="2" charset="-122"/>
                <a:ea typeface="等线" panose="02010600030101010101" pitchFamily="2" charset="-122"/>
                <a:cs typeface="华文楷体"/>
              </a:rPr>
              <a:t>GeV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altLang="zh-CN" sz="2400" dirty="0">
                <a:latin typeface="等线" panose="02010600030101010101" pitchFamily="2" charset="-122"/>
                <a:ea typeface="等线" panose="02010600030101010101" pitchFamily="2" charset="-122"/>
                <a:cs typeface="华文楷体"/>
              </a:rPr>
              <a:t>Luminosity: 1.0×</a:t>
            </a:r>
            <a:r>
              <a:rPr lang="en-US" sz="2400" dirty="0">
                <a:latin typeface="等线" panose="02010600030101010101" pitchFamily="2" charset="-122"/>
                <a:ea typeface="等线" panose="02010600030101010101" pitchFamily="2" charset="-122"/>
                <a:cs typeface="华文楷体"/>
              </a:rPr>
              <a:t>10</a:t>
            </a:r>
            <a:r>
              <a:rPr lang="en-US" sz="2400" baseline="30000" dirty="0">
                <a:latin typeface="等线" panose="02010600030101010101" pitchFamily="2" charset="-122"/>
                <a:ea typeface="等线" panose="02010600030101010101" pitchFamily="2" charset="-122"/>
                <a:cs typeface="华文楷体"/>
              </a:rPr>
              <a:t>3</a:t>
            </a:r>
            <a:r>
              <a:rPr lang="en-US" altLang="zh-CN" sz="2400" baseline="30000" dirty="0">
                <a:latin typeface="等线" panose="02010600030101010101" pitchFamily="2" charset="-122"/>
                <a:ea typeface="等线" panose="02010600030101010101" pitchFamily="2" charset="-122"/>
                <a:cs typeface="华文楷体"/>
              </a:rPr>
              <a:t>3</a:t>
            </a:r>
            <a:r>
              <a:rPr lang="en-US" sz="2400" dirty="0">
                <a:latin typeface="等线" panose="02010600030101010101" pitchFamily="2" charset="-122"/>
                <a:ea typeface="等线" panose="02010600030101010101" pitchFamily="2" charset="-122"/>
                <a:cs typeface="华文楷体"/>
              </a:rPr>
              <a:t> cm</a:t>
            </a:r>
            <a:r>
              <a:rPr lang="en-US" sz="2400" baseline="30000" dirty="0">
                <a:latin typeface="等线" panose="02010600030101010101" pitchFamily="2" charset="-122"/>
                <a:ea typeface="等线" panose="02010600030101010101" pitchFamily="2" charset="-122"/>
                <a:cs typeface="华文楷体"/>
              </a:rPr>
              <a:t>-2 </a:t>
            </a:r>
            <a:r>
              <a:rPr lang="en-US" sz="2400" dirty="0">
                <a:latin typeface="等线" panose="02010600030101010101" pitchFamily="2" charset="-122"/>
                <a:ea typeface="等线" panose="02010600030101010101" pitchFamily="2" charset="-122"/>
                <a:cs typeface="华文楷体"/>
              </a:rPr>
              <a:t>s</a:t>
            </a:r>
            <a:r>
              <a:rPr lang="en-US" sz="2400" baseline="30000" dirty="0">
                <a:latin typeface="等线" panose="02010600030101010101" pitchFamily="2" charset="-122"/>
                <a:ea typeface="等线" panose="02010600030101010101" pitchFamily="2" charset="-122"/>
                <a:cs typeface="华文楷体"/>
              </a:rPr>
              <a:t>-1</a:t>
            </a:r>
            <a:r>
              <a:rPr lang="en-US" sz="2400" dirty="0">
                <a:latin typeface="等线" panose="02010600030101010101" pitchFamily="2" charset="-122"/>
                <a:ea typeface="等线" panose="02010600030101010101" pitchFamily="2" charset="-122"/>
                <a:cs typeface="华文楷体"/>
              </a:rPr>
              <a:t> 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altLang="zh-CN" sz="2400" dirty="0">
                <a:latin typeface="等线" panose="02010600030101010101" pitchFamily="2" charset="-122"/>
                <a:ea typeface="等线" panose="02010600030101010101" pitchFamily="2" charset="-122"/>
                <a:cs typeface="华文楷体"/>
              </a:rPr>
              <a:t>Circumfluence: ~240</a:t>
            </a:r>
            <a:r>
              <a:rPr lang="en-US" sz="2400" dirty="0">
                <a:latin typeface="等线" panose="02010600030101010101" pitchFamily="2" charset="-122"/>
                <a:ea typeface="等线" panose="02010600030101010101" pitchFamily="2" charset="-122"/>
                <a:cs typeface="华文楷体"/>
              </a:rPr>
              <a:t> </a:t>
            </a:r>
            <a:r>
              <a:rPr lang="en-US" altLang="zh-CN" sz="2400" dirty="0">
                <a:latin typeface="等线" panose="02010600030101010101" pitchFamily="2" charset="-122"/>
                <a:ea typeface="等线" panose="02010600030101010101" pitchFamily="2" charset="-122"/>
                <a:cs typeface="华文楷体"/>
              </a:rPr>
              <a:t>m</a:t>
            </a:r>
            <a:r>
              <a:rPr lang="en-US" sz="2400" dirty="0">
                <a:latin typeface="等线" panose="02010600030101010101" pitchFamily="2" charset="-122"/>
                <a:ea typeface="等线" panose="02010600030101010101" pitchFamily="2" charset="-122"/>
                <a:cs typeface="华文楷体"/>
              </a:rPr>
              <a:t> 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8433" y="4395517"/>
            <a:ext cx="3054395" cy="214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89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FB520E-094C-4407-9E7B-0480F8613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44809F8-B070-4288-8BA3-EB95E3D5F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8529"/>
            <a:ext cx="10515600" cy="3952568"/>
          </a:xfrm>
        </p:spPr>
        <p:txBody>
          <a:bodyPr>
            <a:normAutofit lnSpcReduction="10000"/>
          </a:bodyPr>
          <a:lstStyle/>
          <a:p>
            <a:r>
              <a:rPr lang="en-US" altLang="zh-CN" dirty="0"/>
              <a:t>We illustrate the design of the DTOF detector for the future STCF program. The simulation tool are extensively used to study various aspects of the DTOF:</a:t>
            </a:r>
          </a:p>
          <a:p>
            <a:pPr lvl="1"/>
            <a:r>
              <a:rPr lang="en-US" altLang="zh-CN" dirty="0"/>
              <a:t>Key factors influencing the time resolution</a:t>
            </a:r>
          </a:p>
          <a:p>
            <a:pPr lvl="1"/>
            <a:r>
              <a:rPr lang="en-US" altLang="zh-CN" dirty="0"/>
              <a:t>Detector geometry and optimization</a:t>
            </a:r>
          </a:p>
          <a:p>
            <a:pPr lvl="1"/>
            <a:r>
              <a:rPr lang="en-US" altLang="zh-CN" dirty="0"/>
              <a:t>Background effect</a:t>
            </a:r>
          </a:p>
          <a:p>
            <a:pPr lvl="1"/>
            <a:r>
              <a:rPr lang="en-US" altLang="zh-CN" dirty="0"/>
              <a:t>PID algorithm and expected performance</a:t>
            </a:r>
          </a:p>
          <a:p>
            <a:pPr lvl="1"/>
            <a:r>
              <a:rPr lang="en-US" altLang="zh-CN" dirty="0"/>
              <a:t>And many more not introduced here …</a:t>
            </a:r>
          </a:p>
          <a:p>
            <a:endParaRPr lang="en-US" altLang="zh-CN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C16BF76-3884-4753-ABD1-A4E32268DD58}"/>
              </a:ext>
            </a:extLst>
          </p:cNvPr>
          <p:cNvSpPr/>
          <p:nvPr/>
        </p:nvSpPr>
        <p:spPr>
          <a:xfrm rot="20134265">
            <a:off x="7476851" y="4497044"/>
            <a:ext cx="38587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Thank you !</a:t>
            </a:r>
            <a:endParaRPr lang="zh-CN" alt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34BAD8B-B882-4036-B29C-2E89622A63AD}"/>
              </a:ext>
            </a:extLst>
          </p:cNvPr>
          <p:cNvSpPr/>
          <p:nvPr/>
        </p:nvSpPr>
        <p:spPr>
          <a:xfrm>
            <a:off x="973393" y="534603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/>
              <a:t>References: A DIRC-like time-of-flight detector for the experiment at the Super Tau-Charm Facility, </a:t>
            </a:r>
            <a:r>
              <a:rPr lang="en-US" altLang="zh-CN" dirty="0">
                <a:hlinkClick r:id="rId2"/>
              </a:rPr>
              <a:t>https://arxiv.org//abs/2104.05297</a:t>
            </a:r>
            <a:r>
              <a:rPr lang="en-US" altLang="zh-CN" dirty="0"/>
              <a:t>; STCF Detector Conceptual Design Report, to be </a:t>
            </a:r>
            <a:r>
              <a:rPr lang="en-US" altLang="zh-CN"/>
              <a:t>released soon.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0740219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9C5B13-E591-4C36-A8F3-DD27C84D3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48F10FE-E970-401E-8FD7-3C8DC6C083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4800" dirty="0"/>
              <a:t>BACKUP SLIDES</a:t>
            </a:r>
            <a:endParaRPr lang="zh-CN" altLang="en-US" sz="4800" dirty="0"/>
          </a:p>
        </p:txBody>
      </p:sp>
    </p:spTree>
    <p:extLst>
      <p:ext uri="{BB962C8B-B14F-4D97-AF65-F5344CB8AC3E}">
        <p14:creationId xmlns:p14="http://schemas.microsoft.com/office/powerpoint/2010/main" val="412166262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Beckmann-</a:t>
            </a:r>
            <a:r>
              <a:rPr lang="en-US" altLang="zh-CN" dirty="0" err="1"/>
              <a:t>Spizzichino</a:t>
            </a:r>
            <a:r>
              <a:rPr lang="en-US" altLang="zh-CN" dirty="0"/>
              <a:t> Reflection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25599"/>
                <a:ext cx="10515600" cy="4551363"/>
              </a:xfrm>
            </p:spPr>
            <p:txBody>
              <a:bodyPr>
                <a:normAutofit fontScale="55000" lnSpcReduction="20000"/>
              </a:bodyPr>
              <a:lstStyle/>
              <a:p>
                <a:pPr>
                  <a:lnSpc>
                    <a:spcPct val="120000"/>
                  </a:lnSpc>
                  <a:spcBef>
                    <a:spcPts val="0"/>
                  </a:spcBef>
                  <a:spcAft>
                    <a:spcPts val="200"/>
                  </a:spcAft>
                </a:pPr>
                <a:r>
                  <a:rPr lang="zh-CN" altLang="en-US" dirty="0"/>
                  <a:t>能量反射公式：</a:t>
                </a:r>
                <a:endParaRPr lang="en-US" altLang="zh-CN" dirty="0"/>
              </a:p>
              <a:p>
                <a:pPr lvl="1">
                  <a:lnSpc>
                    <a:spcPct val="120000"/>
                  </a:lnSpc>
                  <a:spcBef>
                    <a:spcPts val="0"/>
                  </a:spcBef>
                  <a:spcAft>
                    <a:spcPts val="200"/>
                  </a:spcAft>
                  <a:buFont typeface="Symbol" panose="05050102010706020507" pitchFamily="18" charset="2"/>
                  <a:buChar char=""/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sSubSup>
                          <m:sSubSup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</m:d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𝑠𝑠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p>
                    </m:sSup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  <m:sSup>
                              <m:sSup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p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den>
                        </m:f>
                        <m:nary>
                          <m:naryPr>
                            <m:chr m:val="∑"/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p>
                          <m:e>
                            <m:f>
                              <m:f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!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den>
                            </m:f>
                            <m:sSup>
                              <m:sSup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type m:val="lin"/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Sup>
                                      <m:sSubSupPr>
                                        <m:ctrlP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b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𝑥𝑦</m:t>
                                        </m:r>
                                      </m:sub>
                                      <m:sup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  <m:sSup>
                                      <m:sSupPr>
                                        <m:ctrlP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e>
                                      <m:sup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den>
                                </m:f>
                              </m:sup>
                            </m:sSup>
                          </m:e>
                        </m:nary>
                      </m:e>
                    </m:d>
                    <m:groupChr>
                      <m:groupChrPr>
                        <m:chr m:val="→"/>
                        <m:vertJc m:val="bot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≪1</m:t>
                        </m:r>
                      </m:e>
                    </m:groupCh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𝑠𝑠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p>
                    </m:sSup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  <m:sSup>
                              <m:sSup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p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num>
                          <m:den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den>
                        </m:f>
                        <m:sSup>
                          <m:s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type m:val="lin"/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Sup>
                                  <m:sSub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𝑥𝑦</m:t>
                                    </m:r>
                                  </m:sub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sSup>
                                  <m:s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den>
                            </m:f>
                          </m:sup>
                        </m:sSup>
                      </m:e>
                    </m:d>
                  </m:oMath>
                </a14:m>
                <a:endParaRPr lang="en-US" altLang="zh-CN" dirty="0"/>
              </a:p>
              <a:p>
                <a:pPr lvl="1">
                  <a:lnSpc>
                    <a:spcPct val="120000"/>
                  </a:lnSpc>
                  <a:spcBef>
                    <a:spcPts val="0"/>
                  </a:spcBef>
                  <a:spcAft>
                    <a:spcPts val="200"/>
                  </a:spcAft>
                  <a:buFont typeface="Symbol" panose="05050102010706020507" pitchFamily="18" charset="2"/>
                  <a:buChar char=""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𝑠𝑠</m:t>
                            </m:r>
                          </m:sub>
                        </m:sSub>
                      </m:e>
                    </m:d>
                  </m:oMath>
                </a14:m>
                <a:r>
                  <a:rPr lang="zh-CN" altLang="en-US" dirty="0"/>
                  <a:t>为纯镜面反射场强</a:t>
                </a:r>
                <a:endParaRPr lang="en-US" altLang="zh-CN" dirty="0"/>
              </a:p>
              <a:p>
                <a:pPr lvl="1">
                  <a:lnSpc>
                    <a:spcPct val="120000"/>
                  </a:lnSpc>
                  <a:spcBef>
                    <a:spcPts val="0"/>
                  </a:spcBef>
                  <a:spcAft>
                    <a:spcPts val="200"/>
                  </a:spcAft>
                  <a:buFont typeface="Symbol" panose="05050102010706020507" pitchFamily="18" charset="2"/>
                  <a:buChar char=""/>
                </a:pPr>
                <a:r>
                  <a:rPr lang="zh-CN" altLang="en-US" dirty="0"/>
                  <a:t>光波长</a:t>
                </a:r>
                <a:r>
                  <a:rPr lang="zh-CN" altLang="en-US" dirty="0">
                    <a:sym typeface="Symbol" panose="05050102010706020507" pitchFamily="18" charset="2"/>
                  </a:rPr>
                  <a:t>，波数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𝑘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=</m:t>
                    </m:r>
                    <m:f>
                      <m:fPr>
                        <m:type m:val="skw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r>
                          <a:rPr lang="en-US" altLang="zh-CN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2</m:t>
                        </m:r>
                        <m:r>
                          <a:rPr lang="zh-CN" altLang="en-US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𝜋</m:t>
                        </m:r>
                      </m:num>
                      <m:den>
                        <m:r>
                          <a:rPr lang="zh-CN" altLang="en-US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𝜆</m:t>
                        </m:r>
                      </m:den>
                    </m:f>
                  </m:oMath>
                </a14:m>
                <a:r>
                  <a:rPr lang="zh-CN" altLang="en-US" dirty="0"/>
                  <a:t>，入射角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zh-CN" altLang="en-US" dirty="0"/>
                  <a:t>，出射角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 smtClean="0">
                                <a:latin typeface="Cambria Math" panose="02040503050406030204" pitchFamily="18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</m:e>
                    </m:d>
                  </m:oMath>
                </a14:m>
                <a:r>
                  <a:rPr lang="zh-CN" altLang="en-US" dirty="0"/>
                  <a:t>，表面粗糙度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 lang="zh-CN" altLang="en-US" dirty="0"/>
                  <a:t>（</a:t>
                </a:r>
                <a:r>
                  <a:rPr lang="en-US" altLang="zh-CN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zh-CN" altLang="en-US" dirty="0"/>
                  <a:t>为表面轮廓高度），关联长度</a:t>
                </a:r>
                <a14:m>
                  <m:oMath xmlns:m="http://schemas.openxmlformats.org/officeDocument/2006/math">
                    <m:r>
                      <a:rPr lang="en-US" altLang="zh-CN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𝑇</m:t>
                    </m:r>
                  </m:oMath>
                </a14:m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，照射（矩形）表面积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=4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𝑋𝑌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20000"/>
                  </a:lnSpc>
                  <a:spcBef>
                    <a:spcPts val="0"/>
                  </a:spcBef>
                  <a:spcAft>
                    <a:spcPts val="200"/>
                  </a:spcAft>
                  <a:buFont typeface="Symbol" panose="05050102010706020507" pitchFamily="18" charset="2"/>
                  <a:buChar char=""/>
                </a:pP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  <m:f>
                              <m:f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h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zh-CN" alt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𝜆</m:t>
                                </m:r>
                              </m:den>
                            </m:f>
                            <m:d>
                              <m:d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𝑐𝑜𝑠</m:t>
                                </m:r>
                                <m:sSub>
                                  <m:sSub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𝑐𝑜𝑠</m:t>
                                </m:r>
                                <m:sSub>
                                  <m:sSub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𝑟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（从空气到介质）</a:t>
                </a:r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lvl="1" indent="0">
                  <a:lnSpc>
                    <a:spcPct val="120000"/>
                  </a:lnSpc>
                  <a:spcBef>
                    <a:spcPts val="0"/>
                  </a:spcBef>
                  <a:spcAft>
                    <a:spcPts val="200"/>
                  </a:spcAft>
                  <a:buNone/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zh-CN" alt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  <m:f>
                              <m:f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h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zh-CN" altLang="en-US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𝜆</m:t>
                                </m:r>
                              </m:den>
                            </m:f>
                            <m:d>
                              <m:d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𝑐𝑜𝑠</m:t>
                                </m:r>
                                <m:sSub>
                                  <m:sSub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𝑐𝑜𝑠</m:t>
                                </m:r>
                                <m:sSub>
                                  <m:sSub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𝑟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（从介质到空气）</a:t>
                </a:r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20000"/>
                  </a:lnSpc>
                  <a:spcBef>
                    <a:spcPts val="0"/>
                  </a:spcBef>
                  <a:spcAft>
                    <a:spcPts val="200"/>
                  </a:spcAft>
                  <a:buFont typeface="Symbol" panose="05050102010706020507" pitchFamily="18" charset="2"/>
                  <a:buChar char="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𝜌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𝑠𝑖𝑛𝑐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𝑋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𝑠𝑖𝑛𝑐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𝑌</m:t>
                        </m:r>
                      </m:e>
                    </m:d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20000"/>
                  </a:lnSpc>
                  <a:spcBef>
                    <a:spcPts val="0"/>
                  </a:spcBef>
                  <a:spcAft>
                    <a:spcPts val="200"/>
                  </a:spcAft>
                  <a:buFont typeface="Symbol" panose="05050102010706020507" pitchFamily="18" charset="2"/>
                  <a:buChar char=""/>
                </a:pP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𝐷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1+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𝑐𝑜𝑠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𝑐𝑜𝑠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𝑟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𝑠𝑖𝑛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𝑠𝑖𝑛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𝑟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𝑐𝑜𝑠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𝑟</m:t>
                            </m:r>
                          </m:sub>
                        </m:sSub>
                      </m:num>
                      <m:den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𝑐𝑜𝑠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𝑐𝑜𝑠</m:t>
                            </m:r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𝑐𝑜𝑠</m:t>
                            </m:r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𝑟</m:t>
                                </m:r>
                              </m:sub>
                            </m:sSub>
                          </m:e>
                        </m:d>
                      </m:den>
                    </m:f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20000"/>
                  </a:lnSpc>
                  <a:spcBef>
                    <a:spcPts val="0"/>
                  </a:spcBef>
                  <a:spcAft>
                    <a:spcPts val="200"/>
                  </a:spcAft>
                  <a:buFont typeface="Symbol" panose="05050102010706020507" pitchFamily="18" charset="2"/>
                  <a:buChar char=""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𝑧</m:t>
                            </m:r>
                          </m:sub>
                        </m:sSub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𝑠𝑖𝑛</m:t>
                            </m:r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𝑠𝑖𝑛</m:t>
                            </m:r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𝑟</m:t>
                                </m:r>
                              </m:sub>
                            </m:s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𝑐𝑜𝑠</m:t>
                            </m:r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𝜑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𝑟</m:t>
                                </m:r>
                              </m:sub>
                            </m:sSub>
                          </m:e>
                        </m:d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𝑘𝑠𝑖𝑛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𝑟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𝑠𝑖𝑛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𝑟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,−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𝑐𝑜𝑠</m:t>
                            </m:r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𝑐𝑜𝑠</m:t>
                            </m:r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𝑟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20000"/>
                  </a:lnSpc>
                  <a:spcBef>
                    <a:spcPts val="0"/>
                  </a:spcBef>
                  <a:spcAft>
                    <a:spcPts val="200"/>
                  </a:spcAft>
                  <a:buFont typeface="Symbol" panose="05050102010706020507" pitchFamily="18" charset="2"/>
                  <a:buChar char="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𝑥𝑦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sub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sub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</m:e>
                    </m:rad>
                  </m:oMath>
                </a14:m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25599"/>
                <a:ext cx="10515600" cy="4551363"/>
              </a:xfrm>
              <a:blipFill>
                <a:blip r:embed="rId2"/>
                <a:stretch>
                  <a:fillRect l="-406" t="-8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组合 15"/>
          <p:cNvGrpSpPr/>
          <p:nvPr/>
        </p:nvGrpSpPr>
        <p:grpSpPr>
          <a:xfrm>
            <a:off x="8483943" y="3275144"/>
            <a:ext cx="3150874" cy="3191650"/>
            <a:chOff x="8483943" y="3275144"/>
            <a:chExt cx="3150874" cy="3191650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83943" y="3275144"/>
              <a:ext cx="3150874" cy="319165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8587484" y="5530632"/>
              <a:ext cx="10894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GEANT4 Optics</a:t>
              </a:r>
              <a:endParaRPr lang="zh-CN" altLang="en-US" dirty="0"/>
            </a:p>
          </p:txBody>
        </p:sp>
      </p:grpSp>
      <p:sp>
        <p:nvSpPr>
          <p:cNvPr id="7" name="矩形 6"/>
          <p:cNvSpPr/>
          <p:nvPr/>
        </p:nvSpPr>
        <p:spPr>
          <a:xfrm>
            <a:off x="7892716" y="2009007"/>
            <a:ext cx="1376412" cy="4497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9417900" y="2009007"/>
            <a:ext cx="1595540" cy="44704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箭头连接符 9"/>
          <p:cNvCxnSpPr/>
          <p:nvPr/>
        </p:nvCxnSpPr>
        <p:spPr>
          <a:xfrm>
            <a:off x="8890000" y="2456047"/>
            <a:ext cx="1656080" cy="11202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>
            <a:off x="9794240" y="2456047"/>
            <a:ext cx="508000" cy="1303153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7717532" y="1633336"/>
            <a:ext cx="1726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FF0000"/>
                </a:solidFill>
              </a:rPr>
              <a:t>Specular spike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417900" y="1637062"/>
            <a:ext cx="1595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FF0000"/>
                </a:solidFill>
              </a:rPr>
              <a:t>Specular lobe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68341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B-S Reflection (cnt.)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619760" y="1366788"/>
                <a:ext cx="10872803" cy="2088682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</a:pPr>
                <a:r>
                  <a:rPr lang="zh-CN" altLang="en-US" sz="1500" dirty="0"/>
                  <a:t>表面非常光滑时，能量反射由</a:t>
                </a:r>
                <a14:m>
                  <m:oMath xmlns:m="http://schemas.openxmlformats.org/officeDocument/2006/math">
                    <m:r>
                      <a:rPr lang="zh-CN" altLang="en-US" sz="1500" b="0" i="1" dirty="0">
                        <a:latin typeface="Cambria Math" panose="02040503050406030204" pitchFamily="18" charset="0"/>
                      </a:rPr>
                      <m:t>镜面</m:t>
                    </m:r>
                    <m:r>
                      <a:rPr lang="zh-CN" altLang="en-US" sz="1500" i="1" dirty="0" smtClean="0">
                        <a:latin typeface="Cambria Math" panose="02040503050406030204" pitchFamily="18" charset="0"/>
                      </a:rPr>
                      <m:t>反射</m:t>
                    </m:r>
                    <m:r>
                      <a:rPr lang="en-US" altLang="zh-CN" sz="1500" b="0" i="1" dirty="0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altLang="zh-CN" sz="15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CN" sz="15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15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5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altLang="zh-CN" sz="15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altLang="zh-CN" sz="1500" b="0" i="1" smtClean="0">
                                    <a:latin typeface="Cambria Math" panose="02040503050406030204" pitchFamily="18" charset="0"/>
                                  </a:rPr>
                                  <m:t>𝑠𝑠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altLang="zh-CN" sz="15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altLang="zh-CN" sz="15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5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5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15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p>
                    </m:sSup>
                    <m:sSubSup>
                      <m:sSubSupPr>
                        <m:ctrlPr>
                          <a:rPr lang="en-US" altLang="zh-CN" sz="15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CN" altLang="en-US" sz="15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altLang="zh-CN" sz="15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sz="15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zh-CN" altLang="en-US" sz="1500" dirty="0"/>
                  <a:t>，</a:t>
                </a:r>
                <a14:m>
                  <m:oMath xmlns:m="http://schemas.openxmlformats.org/officeDocument/2006/math">
                    <m:r>
                      <a:rPr lang="en-US" altLang="zh-CN" sz="15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en-US" altLang="zh-CN" sz="15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1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1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zh-CN" altLang="en-US" sz="1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  <m:f>
                              <m:fPr>
                                <m:ctrlPr>
                                  <a:rPr lang="en-US" altLang="zh-CN" sz="15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altLang="zh-CN" sz="1500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1500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altLang="zh-CN" sz="1500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h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zh-CN" altLang="en-US" sz="15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𝜆</m:t>
                                </m:r>
                              </m:den>
                            </m:f>
                            <m:d>
                              <m:dPr>
                                <m:ctrlPr>
                                  <a:rPr lang="en-US" altLang="zh-CN" sz="15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15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𝑐𝑜𝑠</m:t>
                                </m:r>
                                <m:sSub>
                                  <m:sSubPr>
                                    <m:ctrlPr>
                                      <a:rPr lang="en-US" altLang="zh-CN" sz="1500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1500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altLang="zh-CN" sz="1500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altLang="zh-CN" sz="15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en-US" altLang="zh-CN" sz="15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𝑐𝑜𝑠</m:t>
                                </m:r>
                                <m:sSub>
                                  <m:sSubPr>
                                    <m:ctrlPr>
                                      <a:rPr lang="en-US" altLang="zh-CN" sz="1500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1500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altLang="zh-CN" sz="1500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𝑟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zh-CN" sz="1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CN" altLang="en-US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、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1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𝜌</m:t>
                        </m:r>
                      </m:e>
                      <m:sub>
                        <m:r>
                          <a:rPr lang="en-US" altLang="zh-CN" sz="1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15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CN" sz="15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𝑠𝑖𝑛𝑐</m:t>
                    </m:r>
                    <m:d>
                      <m:dPr>
                        <m:ctrlPr>
                          <a:rPr lang="en-US" altLang="zh-CN" sz="1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1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altLang="zh-CN" sz="1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CN" sz="1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𝑋</m:t>
                        </m:r>
                      </m:e>
                    </m:d>
                    <m:r>
                      <a:rPr lang="en-US" altLang="zh-CN" sz="15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𝑠𝑖𝑛𝑐</m:t>
                    </m:r>
                    <m:d>
                      <m:dPr>
                        <m:ctrlPr>
                          <a:rPr lang="en-US" altLang="zh-CN" sz="1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1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altLang="zh-CN" sz="1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altLang="zh-CN" sz="1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𝑌</m:t>
                        </m:r>
                      </m:e>
                    </m:d>
                  </m:oMath>
                </a14:m>
                <a:endParaRPr lang="en-US" altLang="zh-CN" sz="1500" dirty="0"/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</a:pPr>
                <a:r>
                  <a:rPr lang="zh-CN" altLang="en-US" sz="1500" dirty="0"/>
                  <a:t>其中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5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5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5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1500" i="1">
                            <a:latin typeface="Cambria Math" panose="02040503050406030204" pitchFamily="18" charset="0"/>
                          </a:rPr>
                          <m:t>𝑔</m:t>
                        </m:r>
                      </m:sup>
                    </m:sSup>
                  </m:oMath>
                </a14:m>
                <a:r>
                  <a:rPr lang="zh-CN" altLang="en-US" sz="1500" dirty="0"/>
                  <a:t>代表光强的衰减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15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∆</m:t>
                        </m:r>
                        <m:r>
                          <a:rPr lang="en-US" altLang="zh-CN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𝐼</m:t>
                        </m:r>
                      </m:num>
                      <m:den>
                        <m:r>
                          <a:rPr lang="en-US" altLang="zh-CN" sz="15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𝐼</m:t>
                        </m:r>
                      </m:den>
                    </m:f>
                    <m:r>
                      <a:rPr lang="en-US" altLang="zh-CN" sz="15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CN" sz="15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altLang="zh-CN" sz="15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altLang="zh-CN" sz="15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5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5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1500" i="1">
                            <a:latin typeface="Cambria Math" panose="02040503050406030204" pitchFamily="18" charset="0"/>
                          </a:rPr>
                          <m:t>𝑔</m:t>
                        </m:r>
                      </m:sup>
                    </m:sSup>
                    <m:r>
                      <a:rPr lang="en-US" altLang="zh-CN" sz="15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altLang="zh-CN" sz="15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en-US" altLang="zh-CN" sz="15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1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1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zh-CN" altLang="en-US" sz="1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  <m:r>
                              <a:rPr lang="en-US" altLang="zh-CN" sz="15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  <m:f>
                              <m:fPr>
                                <m:ctrlPr>
                                  <a:rPr lang="en-US" altLang="zh-CN" sz="15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altLang="zh-CN" sz="1500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1500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altLang="zh-CN" sz="1500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h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zh-CN" altLang="en-US" sz="15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𝜆</m:t>
                                </m:r>
                              </m:den>
                            </m:f>
                            <m:d>
                              <m:dPr>
                                <m:ctrlPr>
                                  <a:rPr lang="en-US" altLang="zh-CN" sz="15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15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𝑐𝑜𝑠</m:t>
                                </m:r>
                                <m:sSub>
                                  <m:sSubPr>
                                    <m:ctrlPr>
                                      <a:rPr lang="en-US" altLang="zh-CN" sz="1500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1500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altLang="zh-CN" sz="1500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altLang="zh-CN" sz="15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en-US" altLang="zh-CN" sz="15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𝑐𝑜𝑠</m:t>
                                </m:r>
                                <m:sSub>
                                  <m:sSubPr>
                                    <m:ctrlPr>
                                      <a:rPr lang="en-US" altLang="zh-CN" sz="1500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1500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altLang="zh-CN" sz="1500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𝑟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zh-CN" sz="1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CN" altLang="en-US" sz="1500" dirty="0"/>
                  <a:t>，为降低多次内表面反射导致的光衰减，要求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1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1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1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zh-CN" sz="1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h</m:t>
                            </m:r>
                          </m:sub>
                        </m:sSub>
                      </m:num>
                      <m:den>
                        <m:r>
                          <a:rPr lang="zh-CN" altLang="en-US" sz="1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𝜆</m:t>
                        </m:r>
                      </m:den>
                    </m:f>
                  </m:oMath>
                </a14:m>
                <a:r>
                  <a:rPr lang="zh-CN" altLang="en-US" sz="1500" dirty="0"/>
                  <a:t>尽可能小</a:t>
                </a:r>
                <a:endParaRPr lang="en-US" altLang="zh-CN" sz="1500" dirty="0"/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5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CN" altLang="en-US" sz="15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altLang="zh-CN" sz="15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sz="15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zh-CN" altLang="en-US" sz="1500" dirty="0"/>
                  <a:t>代表反射光的角发散，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1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1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altLang="zh-CN" sz="1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CN" sz="1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sz="1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altLang="zh-CN" sz="1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sub>
                        </m:sSub>
                      </m:e>
                    </m:d>
                    <m:r>
                      <a:rPr lang="en-US" altLang="zh-CN" sz="15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sz="1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1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  <m:d>
                          <m:dPr>
                            <m:ctrlPr>
                              <a:rPr lang="en-US" altLang="zh-CN" sz="1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𝑠𝑖𝑛</m:t>
                            </m:r>
                            <m:sSub>
                              <m:sSubPr>
                                <m:ctrlPr>
                                  <a:rPr lang="en-US" altLang="zh-CN" sz="15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15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altLang="zh-CN" sz="15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zh-CN" sz="1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1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𝑠𝑖𝑛</m:t>
                            </m:r>
                            <m:sSub>
                              <m:sSubPr>
                                <m:ctrlPr>
                                  <a:rPr lang="en-US" altLang="zh-CN" sz="15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15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altLang="zh-CN" sz="15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𝑟</m:t>
                                </m:r>
                              </m:sub>
                            </m:sSub>
                            <m:r>
                              <a:rPr lang="en-US" altLang="zh-CN" sz="1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𝑐𝑜𝑠</m:t>
                            </m:r>
                            <m:sSub>
                              <m:sSubPr>
                                <m:ctrlPr>
                                  <a:rPr lang="en-US" altLang="zh-CN" sz="15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15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𝜑</m:t>
                                </m:r>
                              </m:e>
                              <m:sub>
                                <m:r>
                                  <a:rPr lang="en-US" altLang="zh-CN" sz="15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𝑟</m:t>
                                </m:r>
                              </m:sub>
                            </m:sSub>
                          </m:e>
                        </m:d>
                        <m:r>
                          <a:rPr lang="en-US" altLang="zh-CN" sz="1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1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𝑘𝑠𝑖𝑛</m:t>
                        </m:r>
                        <m:sSub>
                          <m:sSubPr>
                            <m:ctrlPr>
                              <a:rPr lang="en-US" altLang="zh-CN" sz="1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1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zh-CN" sz="1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𝑟</m:t>
                            </m:r>
                          </m:sub>
                        </m:sSub>
                        <m:r>
                          <a:rPr lang="en-US" altLang="zh-CN" sz="1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𝑠𝑖𝑛</m:t>
                        </m:r>
                        <m:sSub>
                          <m:sSubPr>
                            <m:ctrlPr>
                              <a:rPr lang="en-US" altLang="zh-CN" sz="1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1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en-US" altLang="zh-CN" sz="1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𝑟</m:t>
                            </m:r>
                          </m:sub>
                        </m:sSub>
                      </m:e>
                    </m:d>
                    <m:r>
                      <a:rPr lang="en-US" altLang="zh-CN" sz="15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d>
                      <m:dPr>
                        <m:ctrlPr>
                          <a:rPr lang="en-US" altLang="zh-CN" sz="1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zh-CN" sz="1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1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zh-CN" altLang="en-US" sz="1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zh-CN" altLang="en-US" sz="1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𝜆</m:t>
                            </m:r>
                          </m:den>
                        </m:f>
                        <m:r>
                          <a:rPr lang="en-US" altLang="zh-CN" sz="1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𝑐𝑜𝑠</m:t>
                        </m:r>
                        <m:sSub>
                          <m:sSubPr>
                            <m:ctrlPr>
                              <a:rPr lang="en-US" altLang="zh-CN" sz="1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1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zh-CN" sz="1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sz="15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∆</m:t>
                        </m:r>
                        <m:r>
                          <a:rPr lang="zh-CN" altLang="en-US" sz="15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  <m:r>
                          <a:rPr lang="en-US" altLang="zh-CN" sz="1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en-US" altLang="zh-CN" sz="1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1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zh-CN" altLang="en-US" sz="1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zh-CN" altLang="en-US" sz="1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𝜆</m:t>
                            </m:r>
                          </m:den>
                        </m:f>
                        <m:r>
                          <a:rPr lang="en-US" altLang="zh-CN" sz="1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𝑠𝑖𝑛</m:t>
                        </m:r>
                        <m:sSub>
                          <m:sSubPr>
                            <m:ctrlPr>
                              <a:rPr lang="en-US" altLang="zh-CN" sz="1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1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zh-CN" sz="15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sz="15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∆</m:t>
                        </m:r>
                        <m:r>
                          <a:rPr lang="zh-CN" altLang="en-US" sz="15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𝜑</m:t>
                        </m:r>
                      </m:e>
                    </m:d>
                  </m:oMath>
                </a14:m>
                <a:r>
                  <a:rPr lang="zh-CN" altLang="en-US" sz="1500" dirty="0"/>
                  <a:t>，其中</a:t>
                </a:r>
                <a14:m>
                  <m:oMath xmlns:m="http://schemas.openxmlformats.org/officeDocument/2006/math">
                    <m:r>
                      <a:rPr lang="en-US" altLang="zh-CN" sz="15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zh-CN" altLang="en-US" sz="15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𝜃</m:t>
                    </m:r>
                    <m:r>
                      <a:rPr lang="en-US" altLang="zh-CN" sz="15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1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1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CN" sz="15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𝑟</m:t>
                        </m:r>
                      </m:sub>
                    </m:sSub>
                    <m:sSub>
                      <m:sSubPr>
                        <m:ctrlPr>
                          <a:rPr lang="en-US" altLang="zh-CN" sz="1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5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zh-CN" altLang="en-US" sz="1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CN" sz="1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zh-CN" altLang="en-US" sz="1500" dirty="0"/>
                  <a:t>，</a:t>
                </a:r>
                <a14:m>
                  <m:oMath xmlns:m="http://schemas.openxmlformats.org/officeDocument/2006/math">
                    <m:r>
                      <a:rPr lang="en-US" altLang="zh-CN" sz="15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zh-CN" altLang="en-US" sz="15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𝜑</m:t>
                    </m:r>
                    <m:r>
                      <a:rPr lang="en-US" altLang="zh-CN" sz="15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1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1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𝜑</m:t>
                        </m:r>
                      </m:e>
                      <m:sub>
                        <m:r>
                          <a:rPr lang="en-US" altLang="zh-CN" sz="1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𝑟</m:t>
                        </m:r>
                      </m:sub>
                    </m:sSub>
                    <m:sSub>
                      <m:sSubPr>
                        <m:ctrlPr>
                          <a:rPr lang="en-US" altLang="zh-CN" sz="1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zh-CN" altLang="en-US" sz="1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𝜑</m:t>
                        </m:r>
                      </m:e>
                      <m:sub>
                        <m:r>
                          <a:rPr lang="en-US" altLang="zh-CN" sz="1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zh-CN" altLang="en-US" sz="1500" dirty="0"/>
                  <a:t>，且</a:t>
                </a:r>
                <a14:m>
                  <m:oMath xmlns:m="http://schemas.openxmlformats.org/officeDocument/2006/math">
                    <m:r>
                      <a:rPr lang="en-US" altLang="zh-CN" sz="15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zh-CN" altLang="en-US" sz="15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𝜃</m:t>
                    </m:r>
                    <m:r>
                      <a:rPr lang="en-US" altLang="zh-CN" sz="15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~∆</m:t>
                    </m:r>
                    <m:r>
                      <a:rPr lang="zh-CN" altLang="en-US" sz="15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𝜑</m:t>
                    </m:r>
                    <m:r>
                      <a:rPr lang="en-US" altLang="zh-CN" sz="15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≪1</m:t>
                    </m:r>
                  </m:oMath>
                </a14:m>
                <a:r>
                  <a:rPr lang="zh-CN" altLang="en-US" sz="1500" dirty="0"/>
                  <a:t>，因此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5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CN" altLang="en-US" sz="15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altLang="zh-CN" sz="15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sz="15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CN" sz="15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15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5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𝑠𝑖𝑛𝑐</m:t>
                        </m:r>
                      </m:e>
                      <m:sup>
                        <m:r>
                          <a:rPr lang="en-US" altLang="zh-CN" sz="1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altLang="zh-CN" sz="1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zh-CN" sz="1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1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zh-CN" altLang="en-US" sz="1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  <m:r>
                              <a:rPr lang="en-US" altLang="zh-CN" sz="1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𝑋</m:t>
                            </m:r>
                          </m:num>
                          <m:den>
                            <m:r>
                              <a:rPr lang="zh-CN" altLang="en-US" sz="1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𝜆</m:t>
                            </m:r>
                          </m:den>
                        </m:f>
                        <m:r>
                          <a:rPr lang="en-US" altLang="zh-CN" sz="1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𝑐𝑜𝑠</m:t>
                        </m:r>
                        <m:sSub>
                          <m:sSubPr>
                            <m:ctrlPr>
                              <a:rPr lang="en-US" altLang="zh-CN" sz="1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1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zh-CN" sz="1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∆</m:t>
                        </m:r>
                        <m:r>
                          <a:rPr lang="zh-CN" altLang="en-US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</m:d>
                    <m:sSup>
                      <m:sSupPr>
                        <m:ctrlPr>
                          <a:rPr lang="en-US" altLang="zh-CN" sz="1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𝑠𝑖𝑛𝑐</m:t>
                        </m:r>
                      </m:e>
                      <m:sup>
                        <m:r>
                          <a:rPr lang="en-US" altLang="zh-CN" sz="1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altLang="zh-CN" sz="1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zh-CN" sz="1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1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zh-CN" altLang="en-US" sz="1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  <m:r>
                              <a:rPr lang="en-US" altLang="zh-CN" sz="1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𝑌</m:t>
                            </m:r>
                          </m:num>
                          <m:den>
                            <m:r>
                              <a:rPr lang="zh-CN" altLang="en-US" sz="1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𝜆</m:t>
                            </m:r>
                          </m:den>
                        </m:f>
                        <m:r>
                          <a:rPr lang="en-US" altLang="zh-CN" sz="1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𝑠𝑖𝑛</m:t>
                        </m:r>
                        <m:sSub>
                          <m:sSubPr>
                            <m:ctrlPr>
                              <a:rPr lang="en-US" altLang="zh-CN" sz="1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1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zh-CN" sz="1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∆</m:t>
                        </m:r>
                        <m:r>
                          <a:rPr lang="zh-CN" altLang="en-US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𝜑</m:t>
                        </m:r>
                      </m:e>
                    </m:d>
                    <m:r>
                      <a:rPr lang="en-US" altLang="zh-CN" sz="15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sSubSup>
                      <m:sSubSupPr>
                        <m:ctrlPr>
                          <a:rPr lang="en-US" altLang="zh-CN" sz="15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5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𝑠𝑖𝑛𝑐</m:t>
                        </m:r>
                      </m:e>
                      <m:sub>
                        <m:r>
                          <a:rPr lang="en-US" altLang="zh-CN" sz="15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altLang="zh-CN" sz="15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sub>
                      <m:sup>
                        <m:r>
                          <a:rPr lang="en-US" altLang="zh-CN" sz="15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  <m:d>
                      <m:dPr>
                        <m:ctrlPr>
                          <a:rPr lang="en-US" altLang="zh-CN" sz="15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zh-CN" sz="1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en-US" altLang="zh-CN" sz="150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15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e>
                            </m:rad>
                            <m:r>
                              <a:rPr lang="zh-CN" altLang="en-US" sz="1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  <m:r>
                              <a:rPr lang="en-US" altLang="zh-CN" sz="15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𝑑</m:t>
                            </m:r>
                          </m:num>
                          <m:den>
                            <m:r>
                              <a:rPr lang="zh-CN" altLang="en-US" sz="1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𝜆</m:t>
                            </m:r>
                          </m:den>
                        </m:f>
                        <m:r>
                          <a:rPr lang="en-US" altLang="zh-CN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∆</m:t>
                        </m:r>
                        <m:r>
                          <a:rPr lang="zh-CN" altLang="en-US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  <m:r>
                          <a:rPr lang="en-US" altLang="zh-CN" sz="15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en-US" altLang="zh-CN" sz="1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en-US" altLang="zh-CN" sz="15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15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e>
                            </m:rad>
                            <m:r>
                              <a:rPr lang="zh-CN" altLang="en-US" sz="1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  <m:r>
                              <a:rPr lang="en-US" altLang="zh-CN" sz="15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𝑑</m:t>
                            </m:r>
                          </m:num>
                          <m:den>
                            <m:r>
                              <a:rPr lang="zh-CN" altLang="en-US" sz="1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𝜆</m:t>
                            </m:r>
                          </m:den>
                        </m:f>
                        <m:r>
                          <a:rPr lang="en-US" altLang="zh-CN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∆</m:t>
                        </m:r>
                        <m:r>
                          <a:rPr lang="zh-CN" altLang="en-US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𝜑</m:t>
                        </m:r>
                      </m:e>
                    </m:d>
                  </m:oMath>
                </a14:m>
                <a:r>
                  <a:rPr lang="zh-CN" altLang="en-US" sz="1500" dirty="0"/>
                  <a:t>，已假设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1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CN" sz="1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sz="15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f>
                      <m:fPr>
                        <m:ctrlPr>
                          <a:rPr lang="en-US" altLang="zh-CN" sz="15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zh-CN" altLang="en-US" sz="15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altLang="zh-CN" sz="1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zh-CN" altLang="en-US" sz="1500" dirty="0"/>
                  <a:t>，</a:t>
                </a:r>
                <a14:m>
                  <m:oMath xmlns:m="http://schemas.openxmlformats.org/officeDocument/2006/math">
                    <m:r>
                      <a:rPr lang="en-US" altLang="zh-CN" sz="1500" b="0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altLang="zh-CN" sz="15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altLang="zh-CN" sz="15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  <m:r>
                      <a:rPr lang="en-US" altLang="zh-CN" sz="15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altLang="zh-CN" sz="15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zh-CN" altLang="en-US" sz="1500" dirty="0"/>
                  <a:t>（</a:t>
                </a:r>
                <a:r>
                  <a:rPr lang="en-US" altLang="zh-CN" sz="15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en-US" sz="1500" dirty="0"/>
                  <a:t>为石英厚度）</a:t>
                </a:r>
                <a:endParaRPr lang="en-US" altLang="zh-CN" sz="1500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9760" y="1366788"/>
                <a:ext cx="10872803" cy="2088682"/>
              </a:xfrm>
              <a:blipFill>
                <a:blip r:embed="rId2"/>
                <a:stretch>
                  <a:fillRect l="-1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8146" y="3533438"/>
            <a:ext cx="4449601" cy="283266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3766" y="3553758"/>
            <a:ext cx="4393981" cy="28093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/>
              <p:cNvSpPr txBox="1"/>
              <p:nvPr/>
            </p:nvSpPr>
            <p:spPr>
              <a:xfrm>
                <a:off x="9398000" y="3553758"/>
                <a:ext cx="2094563" cy="22527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Symbol" panose="05050102010706020507" pitchFamily="18" charset="2"/>
                  <a:buChar char="-"/>
                </a:pPr>
                <a14:m>
                  <m:oMath xmlns:m="http://schemas.openxmlformats.org/officeDocument/2006/math">
                    <m:r>
                      <a:rPr lang="en-US" altLang="zh-CN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en-US" altLang="zh-CN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~2</m:t>
                    </m:r>
                    <m:r>
                      <a:rPr lang="en-US" altLang="zh-CN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𝑐𝑚</m:t>
                    </m:r>
                  </m:oMath>
                </a14:m>
                <a:endParaRPr lang="en-US" altLang="zh-CN" sz="2000" dirty="0"/>
              </a:p>
              <a:p>
                <a:pPr marL="285750" indent="-285750">
                  <a:buFont typeface="Symbol" panose="05050102010706020507" pitchFamily="18" charset="2"/>
                  <a:buChar char="-"/>
                </a:pPr>
                <a14:m>
                  <m:oMath xmlns:m="http://schemas.openxmlformats.org/officeDocument/2006/math">
                    <m:r>
                      <a:rPr lang="zh-CN" altLang="en-US" sz="2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𝜆</m:t>
                    </m:r>
                    <m:r>
                      <a:rPr lang="en-US" altLang="zh-C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400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𝑛𝑚</m:t>
                    </m:r>
                  </m:oMath>
                </a14:m>
                <a:endParaRPr lang="en-US" altLang="zh-CN" sz="2000" dirty="0"/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CN" altLang="en-US" sz="20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zh-CN" altLang="en-US" sz="2000" dirty="0"/>
                  <a:t>分布非常窄，可近似为</a:t>
                </a:r>
                <a:r>
                  <a:rPr lang="zh-CN" altLang="en-US" sz="2000" dirty="0">
                    <a:sym typeface="Symbol" panose="05050102010706020507" pitchFamily="18" charset="2"/>
                  </a:rPr>
                  <a:t>函数</a:t>
                </a:r>
                <a:endParaRPr lang="en-US" altLang="zh-CN" sz="2000" dirty="0">
                  <a:sym typeface="Symbol" panose="05050102010706020507" pitchFamily="18" charset="2"/>
                </a:endParaRPr>
              </a:p>
              <a:p>
                <a:r>
                  <a:rPr lang="zh-CN" altLang="en-US" sz="2000" dirty="0">
                    <a:sym typeface="Symbol" panose="05050102010706020507" pitchFamily="18" charset="2"/>
                  </a:rPr>
                  <a:t>但</a:t>
                </a:r>
                <a:r>
                  <a:rPr lang="en-US" altLang="zh-CN" sz="2000" dirty="0" err="1">
                    <a:sym typeface="Symbol" panose="05050102010706020507" pitchFamily="18" charset="2"/>
                  </a:rPr>
                  <a:t>sinc</a:t>
                </a:r>
                <a:r>
                  <a:rPr lang="zh-CN" altLang="en-US" sz="2000" dirty="0">
                    <a:sym typeface="Symbol" panose="05050102010706020507" pitchFamily="18" charset="2"/>
                  </a:rPr>
                  <a:t>函数方差不收敛小概率出现大角散射</a:t>
                </a:r>
                <a:endParaRPr lang="zh-CN" altLang="en-US" sz="2000" dirty="0"/>
              </a:p>
            </p:txBody>
          </p:sp>
        </mc:Choice>
        <mc:Fallback xmlns="">
          <p:sp>
            <p:nvSpPr>
              <p:cNvPr id="11" name="文本框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8000" y="3553758"/>
                <a:ext cx="2094563" cy="2252796"/>
              </a:xfrm>
              <a:prstGeom prst="rect">
                <a:avLst/>
              </a:prstGeom>
              <a:blipFill>
                <a:blip r:embed="rId5"/>
                <a:stretch>
                  <a:fillRect l="-3207" t="-2432" b="-37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5666" y="3553758"/>
            <a:ext cx="3160414" cy="295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93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Rayleigh scattering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  <a:spcBef>
                    <a:spcPts val="600"/>
                  </a:spcBef>
                </a:pPr>
                <a:r>
                  <a:rPr lang="en-US" altLang="zh-CN" dirty="0"/>
                  <a:t>For Rayleigh scattering (elastic scattering), the transmissivity T of a path of length L at wavelength </a:t>
                </a:r>
                <a:r>
                  <a:rPr lang="en-US" altLang="zh-CN" dirty="0">
                    <a:sym typeface="Symbol" panose="05050102010706020507" pitchFamily="18" charset="2"/>
                  </a:rPr>
                  <a:t> is:</a:t>
                </a:r>
              </a:p>
              <a:p>
                <a:pPr>
                  <a:lnSpc>
                    <a:spcPct val="100000"/>
                  </a:lnSpc>
                  <a:spcBef>
                    <a:spcPts val="600"/>
                  </a:spcBef>
                </a:pP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altLang="zh-CN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Λ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  <m:sSup>
                          <m:s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zh-CN" altLang="en-US" b="0" i="1" smtClean="0">
                                            <a:latin typeface="Cambria Math" panose="02040503050406030204" pitchFamily="18" charset="0"/>
                                          </a:rPr>
                                          <m:t>𝜆</m:t>
                                        </m:r>
                                      </m:e>
                                      <m:sub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zh-CN" altLang="en-US" b="0" i="1" smtClean="0"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sup>
                    </m:sSup>
                  </m:oMath>
                </a14:m>
                <a:r>
                  <a:rPr lang="zh-CN" altLang="en-US" dirty="0"/>
                  <a:t>，其中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CN" altLang="en-US" dirty="0"/>
                  <a:t>是波长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CN" altLang="en-US" dirty="0"/>
                  <a:t>处的吸收长度</a:t>
                </a:r>
                <a:endParaRPr lang="en-US" altLang="zh-CN" dirty="0"/>
              </a:p>
              <a:p>
                <a:pPr>
                  <a:lnSpc>
                    <a:spcPct val="100000"/>
                  </a:lnSpc>
                  <a:spcBef>
                    <a:spcPts val="600"/>
                  </a:spcBef>
                </a:pPr>
                <a:r>
                  <a:rPr lang="zh-CN" altLang="en-US" dirty="0"/>
                  <a:t>根据</a:t>
                </a:r>
                <a:r>
                  <a:rPr lang="en-US" altLang="zh-CN" dirty="0"/>
                  <a:t>Babar</a:t>
                </a:r>
                <a:r>
                  <a:rPr lang="zh-CN" altLang="en-US" dirty="0"/>
                  <a:t>的测量，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=500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±167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altLang="zh-CN" dirty="0"/>
                  <a:t>@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442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𝑛𝑚</m:t>
                    </m:r>
                  </m:oMath>
                </a14:m>
                <a:endParaRPr lang="en-US" altLang="zh-CN" dirty="0"/>
              </a:p>
              <a:p>
                <a:pPr>
                  <a:lnSpc>
                    <a:spcPct val="100000"/>
                  </a:lnSpc>
                  <a:spcBef>
                    <a:spcPts val="600"/>
                  </a:spcBef>
                </a:pPr>
                <a:r>
                  <a:rPr lang="zh-CN" altLang="en-US" dirty="0"/>
                  <a:t>对于数米长度的石英，因瑞利散射损失的光强</a:t>
                </a:r>
                <a:r>
                  <a:rPr lang="en-US" altLang="zh-CN" dirty="0"/>
                  <a:t>~5%</a:t>
                </a:r>
                <a:r>
                  <a:rPr lang="zh-CN" altLang="en-US" dirty="0"/>
                  <a:t>（对比：因表面粗糙度损失的光强</a:t>
                </a:r>
                <a:r>
                  <a:rPr lang="en-US" altLang="zh-CN" dirty="0"/>
                  <a:t>~5-10%</a:t>
                </a:r>
                <a:r>
                  <a:rPr lang="zh-CN" altLang="en-US" dirty="0"/>
                  <a:t>（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~0.5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𝑛𝑚</m:t>
                    </m:r>
                  </m:oMath>
                </a14:m>
                <a:r>
                  <a:rPr lang="zh-CN" altLang="en-US" dirty="0"/>
                  <a:t>，</a:t>
                </a:r>
                <a:r>
                  <a:rPr lang="en-US" altLang="zh-CN" dirty="0"/>
                  <a:t>200</a:t>
                </a:r>
                <a:r>
                  <a:rPr lang="zh-CN" altLang="en-US" dirty="0"/>
                  <a:t>次反射）或</a:t>
                </a:r>
                <a:r>
                  <a:rPr lang="en-US" altLang="zh-CN" dirty="0"/>
                  <a:t>~30%</a:t>
                </a:r>
                <a:r>
                  <a:rPr lang="zh-CN" altLang="en-US" dirty="0"/>
                  <a:t> （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r>
                      <a:rPr lang="en-US" altLang="zh-CN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𝑛𝑚</m:t>
                    </m:r>
                  </m:oMath>
                </a14:m>
                <a:r>
                  <a:rPr lang="zh-CN" altLang="en-US" dirty="0"/>
                  <a:t>，</a:t>
                </a:r>
                <a:r>
                  <a:rPr lang="en-US" altLang="zh-CN" dirty="0"/>
                  <a:t>200</a:t>
                </a:r>
                <a:r>
                  <a:rPr lang="zh-CN" altLang="en-US" dirty="0"/>
                  <a:t>次反射） ）</a:t>
                </a: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78" t="-1615" r="-50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692474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Multiple Coulomb Scattering (MCS)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6534752" cy="4351338"/>
              </a:xfrm>
            </p:spPr>
            <p:txBody>
              <a:bodyPr>
                <a:normAutofit fontScale="70000" lnSpcReduction="20000"/>
              </a:bodyPr>
              <a:lstStyle/>
              <a:p>
                <a:pPr>
                  <a:lnSpc>
                    <a:spcPct val="100000"/>
                  </a:lnSpc>
                  <a:spcBef>
                    <a:spcPts val="600"/>
                  </a:spcBef>
                </a:pPr>
                <a:r>
                  <a:rPr lang="en-US" altLang="zh-CN" dirty="0"/>
                  <a:t>The incident charged particle suffers from MCS effect when passing the fused silica plate (~1cm), its velocity direction changes continuously – correspondingly the Cherenkov light emission direction also changes, following a Gaussian distribution with the standard deviation (</a:t>
                </a:r>
                <a:r>
                  <a:rPr lang="en-US" altLang="zh-CN" dirty="0">
                    <a:sym typeface="Symbol" panose="05050102010706020507" pitchFamily="18" charset="2"/>
                  </a:rPr>
                  <a:t></a:t>
                </a:r>
                <a:r>
                  <a:rPr lang="en-US" altLang="zh-CN" dirty="0"/>
                  <a:t>) as</a:t>
                </a:r>
                <a:endParaRPr lang="en-US" altLang="zh-CN" dirty="0">
                  <a:sym typeface="Symbol" panose="05050102010706020507" pitchFamily="18" charset="2"/>
                </a:endParaRPr>
              </a:p>
              <a:p>
                <a:pPr>
                  <a:lnSpc>
                    <a:spcPct val="100000"/>
                  </a:lnSpc>
                  <a:spcBef>
                    <a:spcPts val="6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13.6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𝑀𝑒𝑉</m:t>
                        </m:r>
                      </m:num>
                      <m:den>
                        <m:r>
                          <a:rPr lang="zh-CN" altLang="en-US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𝑐𝑝</m:t>
                        </m:r>
                      </m:den>
                    </m:f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𝑧</m:t>
                    </m:r>
                    <m:rad>
                      <m:radPr>
                        <m:degHide m:val="on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e>
                    </m:rad>
                    <m:d>
                      <m:dPr>
                        <m:begChr m:val="["/>
                        <m:endChr m:val="]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1+0.038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𝑙𝑛</m:t>
                        </m:r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</m:d>
                  </m:oMath>
                </a14:m>
                <a:r>
                  <a:rPr lang="zh-CN" altLang="en-US" dirty="0"/>
                  <a:t>，其中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CN" altLang="en-US" dirty="0"/>
                  <a:t>为辐射长度（对于熔融石英，该值为</a:t>
                </a:r>
                <a:r>
                  <a:rPr lang="en-US" altLang="zh-CN" dirty="0"/>
                  <a:t>12.3cm</a:t>
                </a:r>
                <a:r>
                  <a:rPr lang="zh-CN" altLang="en-US" dirty="0"/>
                  <a:t>）</a:t>
                </a:r>
                <a:endParaRPr lang="en-US" altLang="zh-CN" dirty="0"/>
              </a:p>
              <a:p>
                <a:pPr>
                  <a:lnSpc>
                    <a:spcPct val="100000"/>
                  </a:lnSpc>
                  <a:spcBef>
                    <a:spcPts val="6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Ψ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𝑝𝑙𝑎𝑛𝑒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den>
                    </m:f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altLang="zh-CN" dirty="0"/>
              </a:p>
              <a:p>
                <a:pPr>
                  <a:lnSpc>
                    <a:spcPct val="100000"/>
                  </a:lnSpc>
                  <a:spcBef>
                    <a:spcPts val="600"/>
                  </a:spcBef>
                </a:pPr>
                <a:r>
                  <a:rPr lang="zh-CN" altLang="en-US" dirty="0"/>
                  <a:t>对低动量粒子影响较显著</a:t>
                </a:r>
                <a:endParaRPr lang="en-US" altLang="zh-CN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6534752" cy="4351338"/>
              </a:xfrm>
              <a:blipFill>
                <a:blip r:embed="rId2"/>
                <a:stretch>
                  <a:fillRect l="-1120" t="-2101" r="-28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17624" y="3391493"/>
            <a:ext cx="2945551" cy="278547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721" y="1418227"/>
            <a:ext cx="4197350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336180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ECFB0BED-0E50-4190-803A-053204D3E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聚焦型</a:t>
            </a:r>
            <a:r>
              <a:rPr lang="en-US" altLang="zh-CN" dirty="0"/>
              <a:t>DIRC</a:t>
            </a:r>
            <a:r>
              <a:rPr lang="zh-CN" altLang="en-US" dirty="0"/>
              <a:t>探测器</a:t>
            </a:r>
          </a:p>
        </p:txBody>
      </p:sp>
      <p:pic>
        <p:nvPicPr>
          <p:cNvPr id="156" name="图片 1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7839" y="1470943"/>
            <a:ext cx="2473425" cy="3082068"/>
          </a:xfrm>
          <a:prstGeom prst="rect">
            <a:avLst/>
          </a:prstGeom>
        </p:spPr>
      </p:pic>
      <p:grpSp>
        <p:nvGrpSpPr>
          <p:cNvPr id="159" name="组合 158"/>
          <p:cNvGrpSpPr>
            <a:grpSpLocks noChangeAspect="1"/>
          </p:cNvGrpSpPr>
          <p:nvPr/>
        </p:nvGrpSpPr>
        <p:grpSpPr>
          <a:xfrm>
            <a:off x="5287108" y="4772757"/>
            <a:ext cx="4523128" cy="1471888"/>
            <a:chOff x="2896311" y="3731919"/>
            <a:chExt cx="8606640" cy="2800718"/>
          </a:xfrm>
        </p:grpSpPr>
        <p:pic>
          <p:nvPicPr>
            <p:cNvPr id="157" name="图片 15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41992" y="3731919"/>
              <a:ext cx="5860959" cy="2800717"/>
            </a:xfrm>
            <a:prstGeom prst="rect">
              <a:avLst/>
            </a:prstGeom>
          </p:spPr>
        </p:pic>
        <p:pic>
          <p:nvPicPr>
            <p:cNvPr id="158" name="图片 15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96311" y="3731920"/>
              <a:ext cx="2745681" cy="2800717"/>
            </a:xfrm>
            <a:prstGeom prst="rect">
              <a:avLst/>
            </a:prstGeom>
          </p:spPr>
        </p:pic>
      </p:grpSp>
      <p:pic>
        <p:nvPicPr>
          <p:cNvPr id="160" name="内容占位符 3"/>
          <p:cNvPicPr>
            <a:picLocks noChangeAspect="1"/>
          </p:cNvPicPr>
          <p:nvPr/>
        </p:nvPicPr>
        <p:blipFill rotWithShape="1">
          <a:blip r:embed="rId5"/>
          <a:srcRect l="52095"/>
          <a:stretch/>
        </p:blipFill>
        <p:spPr>
          <a:xfrm>
            <a:off x="2350380" y="3983702"/>
            <a:ext cx="2215247" cy="2618767"/>
          </a:xfrm>
          <a:prstGeom prst="rect">
            <a:avLst/>
          </a:prstGeom>
        </p:spPr>
      </p:pic>
      <p:sp>
        <p:nvSpPr>
          <p:cNvPr id="162" name="文本框 161"/>
          <p:cNvSpPr txBox="1"/>
          <p:nvPr/>
        </p:nvSpPr>
        <p:spPr>
          <a:xfrm>
            <a:off x="2288932" y="1690689"/>
            <a:ext cx="5128907" cy="2127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dirty="0"/>
              <a:t>15 mm</a:t>
            </a:r>
            <a:r>
              <a:rPr lang="zh-CN" altLang="en-US" dirty="0"/>
              <a:t>厚度石英板</a:t>
            </a:r>
            <a:r>
              <a:rPr lang="en-US" altLang="zh-CN" dirty="0">
                <a:sym typeface="Wingdings" panose="05000000000000000000" pitchFamily="2" charset="2"/>
              </a:rPr>
              <a:t></a:t>
            </a:r>
            <a:r>
              <a:rPr lang="zh-CN" altLang="en-US" dirty="0">
                <a:sym typeface="Wingdings" panose="05000000000000000000" pitchFamily="2" charset="2"/>
              </a:rPr>
              <a:t>切伦科夫辐射体</a:t>
            </a:r>
            <a:endParaRPr lang="en-US" altLang="zh-CN" dirty="0">
              <a:sym typeface="Wingdings" panose="05000000000000000000" pitchFamily="2" charset="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dirty="0">
                <a:sym typeface="Wingdings" panose="05000000000000000000" pitchFamily="2" charset="2"/>
              </a:rPr>
              <a:t>光学聚焦设计：</a:t>
            </a:r>
            <a:r>
              <a:rPr lang="en-US" altLang="zh-CN" dirty="0">
                <a:sym typeface="Wingdings" panose="05000000000000000000" pitchFamily="2" charset="2"/>
              </a:rPr>
              <a:t>thickness=87mm</a:t>
            </a:r>
            <a:r>
              <a:rPr lang="zh-CN" altLang="en-US" dirty="0">
                <a:sym typeface="Wingdings" panose="05000000000000000000" pitchFamily="2" charset="2"/>
              </a:rPr>
              <a:t>，</a:t>
            </a:r>
            <a:r>
              <a:rPr lang="en-US" altLang="zh-CN" dirty="0">
                <a:sym typeface="Wingdings" panose="05000000000000000000" pitchFamily="2" charset="2"/>
              </a:rPr>
              <a:t>R=300mm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dirty="0">
                <a:sym typeface="Wingdings" panose="05000000000000000000" pitchFamily="2" charset="2"/>
              </a:rPr>
              <a:t>聚焦覆盖范围：</a:t>
            </a:r>
            <a:r>
              <a:rPr lang="en-US" altLang="zh-CN" dirty="0">
                <a:sym typeface="Wingdings" panose="05000000000000000000" pitchFamily="2" charset="2"/>
              </a:rPr>
              <a:t>12°-48°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dirty="0">
                <a:sym typeface="Wingdings" panose="05000000000000000000" pitchFamily="2" charset="2"/>
              </a:rPr>
              <a:t>DIRC</a:t>
            </a:r>
            <a:r>
              <a:rPr lang="zh-CN" altLang="en-US" dirty="0">
                <a:sym typeface="Wingdings" panose="05000000000000000000" pitchFamily="2" charset="2"/>
              </a:rPr>
              <a:t>有效覆盖区间：</a:t>
            </a:r>
            <a:r>
              <a:rPr lang="en-US" altLang="zh-CN" dirty="0">
                <a:sym typeface="Wingdings" panose="05000000000000000000" pitchFamily="2" charset="2"/>
              </a:rPr>
              <a:t>θ=21°-35°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dirty="0">
                <a:sym typeface="Wingdings" panose="05000000000000000000" pitchFamily="2" charset="2"/>
              </a:rPr>
              <a:t>DIRC</a:t>
            </a:r>
            <a:r>
              <a:rPr lang="zh-CN" altLang="en-US" dirty="0">
                <a:sym typeface="Wingdings" panose="05000000000000000000" pitchFamily="2" charset="2"/>
              </a:rPr>
              <a:t>死区范围：</a:t>
            </a:r>
            <a:r>
              <a:rPr lang="en-US" altLang="zh-CN" dirty="0">
                <a:sym typeface="Wingdings" panose="05000000000000000000" pitchFamily="2" charset="2"/>
              </a:rPr>
              <a:t>θ=35°-38°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2452274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8">
            <a:extLst>
              <a:ext uri="{FF2B5EF4-FFF2-40B4-BE49-F238E27FC236}">
                <a16:creationId xmlns:a16="http://schemas.microsoft.com/office/drawing/2014/main" id="{C257ECAE-3109-4070-87C3-1D55970EF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模拟创建结果</a:t>
            </a:r>
          </a:p>
        </p:txBody>
      </p:sp>
      <p:grpSp>
        <p:nvGrpSpPr>
          <p:cNvPr id="9" name="组合 8"/>
          <p:cNvGrpSpPr>
            <a:grpSpLocks noChangeAspect="1"/>
          </p:cNvGrpSpPr>
          <p:nvPr/>
        </p:nvGrpSpPr>
        <p:grpSpPr>
          <a:xfrm>
            <a:off x="6149647" y="1811510"/>
            <a:ext cx="3391935" cy="2308046"/>
            <a:chOff x="4130698" y="1391821"/>
            <a:chExt cx="3975810" cy="2705345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30698" y="1391821"/>
              <a:ext cx="3975810" cy="2705345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4404814" y="2345830"/>
              <a:ext cx="2417882" cy="468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rgbClr val="FF0000"/>
                  </a:solidFill>
                </a:rPr>
                <a:t>σ = 2.9 </a:t>
              </a:r>
              <a:r>
                <a:rPr lang="en-US" altLang="zh-CN" sz="2000" dirty="0" err="1">
                  <a:solidFill>
                    <a:srgbClr val="FF0000"/>
                  </a:solidFill>
                </a:rPr>
                <a:t>mrad</a:t>
              </a:r>
              <a:endParaRPr lang="zh-CN" altLang="en-US" sz="2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组合 7"/>
          <p:cNvGrpSpPr>
            <a:grpSpLocks noChangeAspect="1"/>
          </p:cNvGrpSpPr>
          <p:nvPr/>
        </p:nvGrpSpPr>
        <p:grpSpPr>
          <a:xfrm>
            <a:off x="2594078" y="1853389"/>
            <a:ext cx="3345556" cy="2264196"/>
            <a:chOff x="132981" y="1391821"/>
            <a:chExt cx="3997717" cy="2705564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981" y="1391821"/>
              <a:ext cx="3997717" cy="2705564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383931" y="2344384"/>
              <a:ext cx="2417883" cy="47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rgbClr val="FF0000"/>
                  </a:solidFill>
                </a:rPr>
                <a:t>σ = 6 </a:t>
              </a:r>
              <a:r>
                <a:rPr lang="en-US" altLang="zh-CN" sz="2000" dirty="0" err="1">
                  <a:solidFill>
                    <a:srgbClr val="FF0000"/>
                  </a:solidFill>
                </a:rPr>
                <a:t>mrad</a:t>
              </a:r>
              <a:endParaRPr lang="zh-CN" altLang="en-US" sz="2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2504448" y="4355535"/>
            <a:ext cx="3435187" cy="2000816"/>
            <a:chOff x="879231" y="4165154"/>
            <a:chExt cx="2934945" cy="1966801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9231" y="4165154"/>
              <a:ext cx="2934945" cy="1966801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1258172" y="4577925"/>
              <a:ext cx="13598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rgbClr val="FF0000"/>
                  </a:solidFill>
                </a:rPr>
                <a:t>σ = 4.2 mm</a:t>
              </a:r>
              <a:endParaRPr lang="zh-CN" altLang="en-US" sz="2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153565" y="4353823"/>
            <a:ext cx="3325801" cy="2002528"/>
            <a:chOff x="4173369" y="4163471"/>
            <a:chExt cx="2841488" cy="1968484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73369" y="4163471"/>
              <a:ext cx="2841488" cy="1968484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4427838" y="4577925"/>
              <a:ext cx="13598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rgbClr val="FF0000"/>
                  </a:solidFill>
                </a:rPr>
                <a:t>σ = 33 </a:t>
              </a:r>
              <a:r>
                <a:rPr lang="en-US" altLang="zh-CN" sz="2000" dirty="0" err="1">
                  <a:solidFill>
                    <a:srgbClr val="FF0000"/>
                  </a:solidFill>
                </a:rPr>
                <a:t>ps</a:t>
              </a:r>
              <a:endParaRPr lang="zh-CN" altLang="en-US" sz="2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4237703" y="952784"/>
            <a:ext cx="5514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zh-CN" sz="2400" dirty="0"/>
              <a:t>θ</a:t>
            </a:r>
            <a:r>
              <a:rPr lang="en-US" altLang="zh-CN" sz="2400" dirty="0"/>
              <a:t> = 24°</a:t>
            </a:r>
            <a:r>
              <a:rPr lang="zh-CN" altLang="en-US" sz="2400" dirty="0"/>
              <a:t>，</a:t>
            </a:r>
            <a:r>
              <a:rPr lang="el-GR" altLang="zh-CN" sz="2400" dirty="0"/>
              <a:t>φ</a:t>
            </a:r>
            <a:r>
              <a:rPr lang="en-US" altLang="zh-CN" sz="2400" dirty="0"/>
              <a:t> = 0°,</a:t>
            </a:r>
            <a:r>
              <a:rPr lang="zh-CN" altLang="en-US" sz="2400" dirty="0"/>
              <a:t> </a:t>
            </a:r>
            <a:r>
              <a:rPr lang="en-US" altLang="zh-CN" sz="2400" dirty="0"/>
              <a:t>p = 2GeV/c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77416663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76CF7EB9-79C3-4F99-A781-7886844BE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粒子鉴别能力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0" y="1690689"/>
            <a:ext cx="3494280" cy="2418142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5908044" y="1690690"/>
            <a:ext cx="3685620" cy="2484729"/>
            <a:chOff x="4258601" y="1897148"/>
            <a:chExt cx="3685620" cy="2484729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58601" y="1897148"/>
              <a:ext cx="3586031" cy="2484729"/>
            </a:xfrm>
            <a:prstGeom prst="rect">
              <a:avLst/>
            </a:prstGeom>
          </p:spPr>
        </p:pic>
        <p:grpSp>
          <p:nvGrpSpPr>
            <p:cNvPr id="10" name="组合 9"/>
            <p:cNvGrpSpPr>
              <a:grpSpLocks noChangeAspect="1"/>
            </p:cNvGrpSpPr>
            <p:nvPr/>
          </p:nvGrpSpPr>
          <p:grpSpPr>
            <a:xfrm>
              <a:off x="6283046" y="2872672"/>
              <a:ext cx="1389292" cy="722036"/>
              <a:chOff x="1348967" y="5352652"/>
              <a:chExt cx="1865950" cy="969762"/>
            </a:xfrm>
          </p:grpSpPr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48967" y="5602102"/>
                <a:ext cx="1865950" cy="720312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14293" y="5352652"/>
                <a:ext cx="1335296" cy="282573"/>
              </a:xfrm>
              <a:prstGeom prst="rect">
                <a:avLst/>
              </a:prstGeom>
            </p:spPr>
          </p:pic>
        </p:grp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93807" y="3557206"/>
              <a:ext cx="2050414" cy="432968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6420856" y="4339655"/>
            <a:ext cx="2935344" cy="1994030"/>
            <a:chOff x="4818476" y="4282521"/>
            <a:chExt cx="2935344" cy="1994030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7"/>
            <a:srcRect t="17770" r="30966"/>
            <a:stretch/>
          </p:blipFill>
          <p:spPr>
            <a:xfrm>
              <a:off x="5299321" y="4282521"/>
              <a:ext cx="1973655" cy="1325482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18476" y="5608003"/>
              <a:ext cx="2935344" cy="668548"/>
            </a:xfrm>
            <a:prstGeom prst="rect">
              <a:avLst/>
            </a:prstGeom>
          </p:spPr>
        </p:pic>
      </p:grpSp>
      <p:grpSp>
        <p:nvGrpSpPr>
          <p:cNvPr id="22" name="组合 21"/>
          <p:cNvGrpSpPr/>
          <p:nvPr/>
        </p:nvGrpSpPr>
        <p:grpSpPr>
          <a:xfrm>
            <a:off x="2049102" y="4175419"/>
            <a:ext cx="3597829" cy="2469897"/>
            <a:chOff x="525101" y="4175418"/>
            <a:chExt cx="3597829" cy="2469897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25101" y="4175418"/>
              <a:ext cx="3597829" cy="2469897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995397" y="4201155"/>
              <a:ext cx="13803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rgbClr val="FF0000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For </a:t>
              </a:r>
              <a:r>
                <a:rPr lang="en-US" altLang="zh-CN" sz="1200" dirty="0" err="1">
                  <a:solidFill>
                    <a:srgbClr val="FF0000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Np.e</a:t>
              </a:r>
              <a:r>
                <a:rPr lang="en-US" altLang="zh-CN" sz="1200" dirty="0">
                  <a:solidFill>
                    <a:srgbClr val="FF0000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. = 32</a:t>
              </a:r>
              <a:endParaRPr lang="zh-CN" altLang="en-US" sz="1200" dirty="0">
                <a:solidFill>
                  <a:srgbClr val="FF0000"/>
                </a:solidFill>
                <a:latin typeface="Adobe Gothic Std B" panose="020B0800000000000000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036387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42DF4B4C-6FF0-43BD-A39D-9107D7260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Wider Momentum Range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3446" y="1602554"/>
            <a:ext cx="3388429" cy="2188741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978285" y="5621158"/>
            <a:ext cx="462255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利用切伦科夫角，可以实现</a:t>
            </a:r>
            <a:r>
              <a:rPr lang="en-US" altLang="zh-CN" sz="135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 = 5 GeV</a:t>
            </a:r>
            <a:r>
              <a:rPr lang="zh-CN" altLang="en-US" sz="135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下 </a:t>
            </a:r>
            <a:r>
              <a:rPr lang="en-US" altLang="zh-CN" sz="135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3 σ </a:t>
            </a:r>
            <a:r>
              <a:rPr lang="zh-CN" altLang="en-US" sz="135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的</a:t>
            </a:r>
            <a:r>
              <a:rPr lang="en-US" altLang="zh-CN" sz="135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π/K</a:t>
            </a:r>
            <a:r>
              <a:rPr lang="zh-CN" altLang="en-US" sz="135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分辨能力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2066" y="3879218"/>
            <a:ext cx="3409808" cy="2287711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2130155" y="1856626"/>
            <a:ext cx="4166258" cy="3186984"/>
            <a:chOff x="628650" y="1873059"/>
            <a:chExt cx="4166258" cy="3186984"/>
          </a:xfrm>
        </p:grpSpPr>
        <p:grpSp>
          <p:nvGrpSpPr>
            <p:cNvPr id="10" name="组合 9"/>
            <p:cNvGrpSpPr/>
            <p:nvPr/>
          </p:nvGrpSpPr>
          <p:grpSpPr>
            <a:xfrm>
              <a:off x="628650" y="1873059"/>
              <a:ext cx="4166258" cy="3186984"/>
              <a:chOff x="673737" y="1640499"/>
              <a:chExt cx="5555011" cy="4249312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3737" y="1640499"/>
                <a:ext cx="5555011" cy="4249312"/>
              </a:xfrm>
              <a:prstGeom prst="rect">
                <a:avLst/>
              </a:prstGeom>
            </p:spPr>
          </p:pic>
          <p:sp>
            <p:nvSpPr>
              <p:cNvPr id="8" name="文本框 7"/>
              <p:cNvSpPr txBox="1"/>
              <p:nvPr/>
            </p:nvSpPr>
            <p:spPr>
              <a:xfrm>
                <a:off x="3451243" y="2167412"/>
                <a:ext cx="2463533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altLang="zh-CN" dirty="0">
                    <a:latin typeface="等线" panose="02010600030101010101" pitchFamily="2" charset="-122"/>
                    <a:ea typeface="等线" panose="02010600030101010101" pitchFamily="2" charset="-122"/>
                  </a:rPr>
                  <a:t>θ</a:t>
                </a:r>
                <a:r>
                  <a:rPr lang="en-US" altLang="zh-CN" dirty="0">
                    <a:latin typeface="等线" panose="02010600030101010101" pitchFamily="2" charset="-122"/>
                    <a:ea typeface="等线" panose="02010600030101010101" pitchFamily="2" charset="-122"/>
                  </a:rPr>
                  <a:t> = 24°</a:t>
                </a:r>
                <a:r>
                  <a:rPr lang="zh-CN" altLang="en-US" dirty="0">
                    <a:latin typeface="等线" panose="02010600030101010101" pitchFamily="2" charset="-122"/>
                    <a:ea typeface="等线" panose="02010600030101010101" pitchFamily="2" charset="-122"/>
                  </a:rPr>
                  <a:t>，</a:t>
                </a:r>
                <a:r>
                  <a:rPr lang="el-GR" altLang="zh-CN" dirty="0">
                    <a:latin typeface="等线" panose="02010600030101010101" pitchFamily="2" charset="-122"/>
                    <a:ea typeface="等线" panose="02010600030101010101" pitchFamily="2" charset="-122"/>
                  </a:rPr>
                  <a:t>φ</a:t>
                </a:r>
                <a:r>
                  <a:rPr lang="en-US" altLang="zh-CN" dirty="0">
                    <a:latin typeface="等线" panose="02010600030101010101" pitchFamily="2" charset="-122"/>
                    <a:ea typeface="等线" panose="02010600030101010101" pitchFamily="2" charset="-122"/>
                  </a:rPr>
                  <a:t> = 0°</a:t>
                </a:r>
              </a:p>
            </p:txBody>
          </p:sp>
        </p:grpSp>
        <p:sp>
          <p:nvSpPr>
            <p:cNvPr id="13" name="文本框 12"/>
            <p:cNvSpPr txBox="1"/>
            <p:nvPr/>
          </p:nvSpPr>
          <p:spPr>
            <a:xfrm>
              <a:off x="2837835" y="2693584"/>
              <a:ext cx="13803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rgbClr val="FF0000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For </a:t>
              </a:r>
              <a:r>
                <a:rPr lang="en-US" altLang="zh-CN" sz="1400" dirty="0" err="1">
                  <a:solidFill>
                    <a:srgbClr val="FF0000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Np.e</a:t>
              </a:r>
              <a:r>
                <a:rPr lang="en-US" altLang="zh-CN" sz="1400" dirty="0">
                  <a:solidFill>
                    <a:srgbClr val="FF0000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. = 32</a:t>
              </a:r>
              <a:endParaRPr lang="zh-CN" altLang="en-US" sz="140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1849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356"/>
            <a:ext cx="12192000" cy="748104"/>
          </a:xfrm>
        </p:spPr>
        <p:txBody>
          <a:bodyPr/>
          <a:lstStyle/>
          <a:p>
            <a:pPr algn="ctr"/>
            <a:r>
              <a:rPr lang="en-US" altLang="zh-CN" dirty="0"/>
              <a:t>STCF Experiment</a:t>
            </a:r>
            <a:endParaRPr lang="zh-CN" alt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727587" y="987374"/>
            <a:ext cx="8268929" cy="5753995"/>
            <a:chOff x="448851" y="503675"/>
            <a:chExt cx="7093479" cy="5829754"/>
          </a:xfrm>
        </p:grpSpPr>
        <p:pic>
          <p:nvPicPr>
            <p:cNvPr id="5" name="Picture 4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91682" y="2573905"/>
              <a:ext cx="3600398" cy="1950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任意多边形 6"/>
            <p:cNvSpPr/>
            <p:nvPr/>
          </p:nvSpPr>
          <p:spPr>
            <a:xfrm>
              <a:off x="1692275" y="3564015"/>
              <a:ext cx="2519685" cy="1675847"/>
            </a:xfrm>
            <a:custGeom>
              <a:avLst/>
              <a:gdLst>
                <a:gd name="connsiteX0" fmla="*/ 11723 w 2895600"/>
                <a:gd name="connsiteY0" fmla="*/ 0 h 1758461"/>
                <a:gd name="connsiteX1" fmla="*/ 2895600 w 2895600"/>
                <a:gd name="connsiteY1" fmla="*/ 0 h 1758461"/>
                <a:gd name="connsiteX2" fmla="*/ 2614246 w 2895600"/>
                <a:gd name="connsiteY2" fmla="*/ 1277815 h 1758461"/>
                <a:gd name="connsiteX3" fmla="*/ 1066800 w 2895600"/>
                <a:gd name="connsiteY3" fmla="*/ 1758461 h 1758461"/>
                <a:gd name="connsiteX4" fmla="*/ 0 w 2895600"/>
                <a:gd name="connsiteY4" fmla="*/ 1758461 h 1758461"/>
                <a:gd name="connsiteX5" fmla="*/ 11723 w 2895600"/>
                <a:gd name="connsiteY5" fmla="*/ 0 h 1758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95600" h="1758461">
                  <a:moveTo>
                    <a:pt x="11723" y="0"/>
                  </a:moveTo>
                  <a:lnTo>
                    <a:pt x="2895600" y="0"/>
                  </a:lnTo>
                  <a:lnTo>
                    <a:pt x="2614246" y="1277815"/>
                  </a:lnTo>
                  <a:lnTo>
                    <a:pt x="1066800" y="1758461"/>
                  </a:lnTo>
                  <a:lnTo>
                    <a:pt x="0" y="1758461"/>
                  </a:lnTo>
                  <a:cubicBezTo>
                    <a:pt x="3908" y="1168400"/>
                    <a:pt x="7815" y="578338"/>
                    <a:pt x="11723" y="0"/>
                  </a:cubicBezTo>
                  <a:close/>
                </a:path>
              </a:pathLst>
            </a:custGeom>
            <a:solidFill>
              <a:srgbClr val="00B0F0">
                <a:alpha val="5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cxnSp>
          <p:nvCxnSpPr>
            <p:cNvPr id="7" name="直接连接符 8"/>
            <p:cNvCxnSpPr/>
            <p:nvPr/>
          </p:nvCxnSpPr>
          <p:spPr>
            <a:xfrm>
              <a:off x="1692275" y="5499230"/>
              <a:ext cx="269435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9"/>
            <p:cNvCxnSpPr/>
            <p:nvPr/>
          </p:nvCxnSpPr>
          <p:spPr>
            <a:xfrm>
              <a:off x="1691680" y="5454225"/>
              <a:ext cx="495055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17"/>
            <p:cNvCxnSpPr/>
            <p:nvPr/>
          </p:nvCxnSpPr>
          <p:spPr>
            <a:xfrm>
              <a:off x="1691680" y="5364215"/>
              <a:ext cx="630070" cy="0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矩形 22"/>
            <p:cNvSpPr/>
            <p:nvPr/>
          </p:nvSpPr>
          <p:spPr>
            <a:xfrm>
              <a:off x="1691680" y="1718810"/>
              <a:ext cx="4185465" cy="765085"/>
            </a:xfrm>
            <a:prstGeom prst="rect">
              <a:avLst/>
            </a:prstGeom>
            <a:solidFill>
              <a:schemeClr val="accent6">
                <a:lumMod val="75000"/>
                <a:alpha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cxnSp>
          <p:nvCxnSpPr>
            <p:cNvPr id="11" name="直接连接符 24"/>
            <p:cNvCxnSpPr/>
            <p:nvPr/>
          </p:nvCxnSpPr>
          <p:spPr>
            <a:xfrm flipV="1">
              <a:off x="1691680" y="3459861"/>
              <a:ext cx="5850650" cy="2129380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矩形 34"/>
            <p:cNvSpPr>
              <a:spLocks/>
            </p:cNvSpPr>
            <p:nvPr/>
          </p:nvSpPr>
          <p:spPr>
            <a:xfrm>
              <a:off x="1691680" y="683695"/>
              <a:ext cx="4185465" cy="101261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3" name="矩形 40"/>
            <p:cNvSpPr>
              <a:spLocks/>
            </p:cNvSpPr>
            <p:nvPr/>
          </p:nvSpPr>
          <p:spPr>
            <a:xfrm>
              <a:off x="1691680" y="773705"/>
              <a:ext cx="4185465" cy="101261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4" name="矩形 41"/>
            <p:cNvSpPr>
              <a:spLocks/>
            </p:cNvSpPr>
            <p:nvPr/>
          </p:nvSpPr>
          <p:spPr>
            <a:xfrm>
              <a:off x="1691680" y="863715"/>
              <a:ext cx="4185465" cy="101261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5" name="矩形 42"/>
            <p:cNvSpPr>
              <a:spLocks/>
            </p:cNvSpPr>
            <p:nvPr/>
          </p:nvSpPr>
          <p:spPr>
            <a:xfrm>
              <a:off x="1691680" y="964976"/>
              <a:ext cx="4185465" cy="101261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6" name="矩形 43"/>
            <p:cNvSpPr>
              <a:spLocks/>
            </p:cNvSpPr>
            <p:nvPr/>
          </p:nvSpPr>
          <p:spPr>
            <a:xfrm>
              <a:off x="1691680" y="1066237"/>
              <a:ext cx="4185465" cy="101261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7" name="矩形 44"/>
            <p:cNvSpPr>
              <a:spLocks/>
            </p:cNvSpPr>
            <p:nvPr/>
          </p:nvSpPr>
          <p:spPr>
            <a:xfrm>
              <a:off x="1691680" y="1167498"/>
              <a:ext cx="4185465" cy="101261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8" name="矩形 45"/>
            <p:cNvSpPr>
              <a:spLocks/>
            </p:cNvSpPr>
            <p:nvPr/>
          </p:nvSpPr>
          <p:spPr>
            <a:xfrm>
              <a:off x="1691680" y="1268759"/>
              <a:ext cx="4185465" cy="101261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9" name="矩形 46"/>
            <p:cNvSpPr>
              <a:spLocks/>
            </p:cNvSpPr>
            <p:nvPr/>
          </p:nvSpPr>
          <p:spPr>
            <a:xfrm>
              <a:off x="1692275" y="1370020"/>
              <a:ext cx="4185465" cy="101261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20" name="矩形 47"/>
            <p:cNvSpPr>
              <a:spLocks/>
            </p:cNvSpPr>
            <p:nvPr/>
          </p:nvSpPr>
          <p:spPr>
            <a:xfrm>
              <a:off x="1691680" y="1471281"/>
              <a:ext cx="4185465" cy="101261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21" name="矩形 48"/>
            <p:cNvSpPr>
              <a:spLocks/>
            </p:cNvSpPr>
            <p:nvPr/>
          </p:nvSpPr>
          <p:spPr>
            <a:xfrm>
              <a:off x="1692275" y="1572542"/>
              <a:ext cx="4185465" cy="101261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22" name="矩形 61"/>
            <p:cNvSpPr>
              <a:spLocks/>
            </p:cNvSpPr>
            <p:nvPr/>
          </p:nvSpPr>
          <p:spPr>
            <a:xfrm rot="5400000">
              <a:off x="5286983" y="2275515"/>
              <a:ext cx="3284899" cy="101261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23" name="矩形 62"/>
            <p:cNvSpPr>
              <a:spLocks/>
            </p:cNvSpPr>
            <p:nvPr/>
          </p:nvSpPr>
          <p:spPr>
            <a:xfrm rot="5400000">
              <a:off x="5196973" y="2275515"/>
              <a:ext cx="3284899" cy="101261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24" name="矩形 63"/>
            <p:cNvSpPr>
              <a:spLocks/>
            </p:cNvSpPr>
            <p:nvPr/>
          </p:nvSpPr>
          <p:spPr>
            <a:xfrm rot="5400000">
              <a:off x="5106963" y="2275515"/>
              <a:ext cx="3284899" cy="101261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25" name="矩形 64"/>
            <p:cNvSpPr>
              <a:spLocks/>
            </p:cNvSpPr>
            <p:nvPr/>
          </p:nvSpPr>
          <p:spPr>
            <a:xfrm rot="5400000">
              <a:off x="5005702" y="2275515"/>
              <a:ext cx="3284899" cy="101261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26" name="矩形 65"/>
            <p:cNvSpPr>
              <a:spLocks/>
            </p:cNvSpPr>
            <p:nvPr/>
          </p:nvSpPr>
          <p:spPr>
            <a:xfrm rot="5400000">
              <a:off x="4904441" y="2275515"/>
              <a:ext cx="3284899" cy="101261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27" name="矩形 66"/>
            <p:cNvSpPr>
              <a:spLocks/>
            </p:cNvSpPr>
            <p:nvPr/>
          </p:nvSpPr>
          <p:spPr>
            <a:xfrm rot="5400000">
              <a:off x="4803180" y="2275515"/>
              <a:ext cx="3284899" cy="101261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28" name="矩形 67"/>
            <p:cNvSpPr>
              <a:spLocks/>
            </p:cNvSpPr>
            <p:nvPr/>
          </p:nvSpPr>
          <p:spPr>
            <a:xfrm rot="5400000">
              <a:off x="4701919" y="2275515"/>
              <a:ext cx="3284899" cy="101261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29" name="矩形 68"/>
            <p:cNvSpPr>
              <a:spLocks/>
            </p:cNvSpPr>
            <p:nvPr/>
          </p:nvSpPr>
          <p:spPr>
            <a:xfrm rot="5400000">
              <a:off x="4600658" y="2275982"/>
              <a:ext cx="3284899" cy="101261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30" name="矩形 69"/>
            <p:cNvSpPr>
              <a:spLocks/>
            </p:cNvSpPr>
            <p:nvPr/>
          </p:nvSpPr>
          <p:spPr>
            <a:xfrm rot="5400000">
              <a:off x="4499397" y="2275515"/>
              <a:ext cx="3284899" cy="101261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31" name="矩形 70"/>
            <p:cNvSpPr>
              <a:spLocks/>
            </p:cNvSpPr>
            <p:nvPr/>
          </p:nvSpPr>
          <p:spPr>
            <a:xfrm rot="5400000">
              <a:off x="4398136" y="2275982"/>
              <a:ext cx="3284899" cy="101261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32" name="矩形 75"/>
            <p:cNvSpPr>
              <a:spLocks/>
            </p:cNvSpPr>
            <p:nvPr/>
          </p:nvSpPr>
          <p:spPr>
            <a:xfrm>
              <a:off x="1692634" y="3215698"/>
              <a:ext cx="2519326" cy="63695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33" name="矩形 76"/>
            <p:cNvSpPr>
              <a:spLocks/>
            </p:cNvSpPr>
            <p:nvPr/>
          </p:nvSpPr>
          <p:spPr>
            <a:xfrm>
              <a:off x="1692276" y="3215698"/>
              <a:ext cx="2519326" cy="307858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34" name="矩形 77"/>
            <p:cNvSpPr>
              <a:spLocks/>
            </p:cNvSpPr>
            <p:nvPr/>
          </p:nvSpPr>
          <p:spPr>
            <a:xfrm flipV="1">
              <a:off x="1692276" y="3430807"/>
              <a:ext cx="2519326" cy="28758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35" name="矩形 78"/>
            <p:cNvSpPr>
              <a:spLocks/>
            </p:cNvSpPr>
            <p:nvPr/>
          </p:nvSpPr>
          <p:spPr>
            <a:xfrm>
              <a:off x="1692276" y="3459861"/>
              <a:ext cx="2519326" cy="63695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36" name="矩形 80"/>
            <p:cNvSpPr>
              <a:spLocks/>
            </p:cNvSpPr>
            <p:nvPr/>
          </p:nvSpPr>
          <p:spPr>
            <a:xfrm rot="5400000">
              <a:off x="3890356" y="3872482"/>
              <a:ext cx="1383233" cy="7006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37" name="矩形 81"/>
            <p:cNvSpPr>
              <a:spLocks/>
            </p:cNvSpPr>
            <p:nvPr/>
          </p:nvSpPr>
          <p:spPr>
            <a:xfrm rot="5400000">
              <a:off x="3756066" y="3737996"/>
              <a:ext cx="1383233" cy="338644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38" name="矩形 82"/>
            <p:cNvSpPr>
              <a:spLocks/>
            </p:cNvSpPr>
            <p:nvPr/>
          </p:nvSpPr>
          <p:spPr>
            <a:xfrm rot="5400000" flipV="1">
              <a:off x="3672952" y="3891501"/>
              <a:ext cx="1383233" cy="3163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39" name="矩形 83"/>
            <p:cNvSpPr>
              <a:spLocks/>
            </p:cNvSpPr>
            <p:nvPr/>
          </p:nvSpPr>
          <p:spPr>
            <a:xfrm rot="5400000">
              <a:off x="3621776" y="3872286"/>
              <a:ext cx="1383233" cy="70064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987208" y="4065936"/>
              <a:ext cx="1753199" cy="374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等线" panose="02010600030101010101" pitchFamily="2" charset="-122"/>
                  <a:ea typeface="等线" panose="02010600030101010101" pitchFamily="2" charset="-122"/>
                </a:rPr>
                <a:t>Main Tracker</a:t>
              </a:r>
              <a:endParaRPr lang="zh-CN" altLang="en-US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41" name="线形标注 2(无边框) 86"/>
            <p:cNvSpPr/>
            <p:nvPr/>
          </p:nvSpPr>
          <p:spPr>
            <a:xfrm>
              <a:off x="2854761" y="5020219"/>
              <a:ext cx="1442998" cy="353889"/>
            </a:xfrm>
            <a:prstGeom prst="callout2">
              <a:avLst>
                <a:gd name="adj1" fmla="val 96048"/>
                <a:gd name="adj2" fmla="val 76651"/>
                <a:gd name="adj3" fmla="val 96807"/>
                <a:gd name="adj4" fmla="val 12896"/>
                <a:gd name="adj5" fmla="val 119012"/>
                <a:gd name="adj6" fmla="val -57685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Inner Tracker</a:t>
              </a:r>
              <a:endParaRPr lang="zh-CN" altLang="en-US" sz="1600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046196" y="3171237"/>
              <a:ext cx="1805724" cy="343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latin typeface="等线" panose="02010600030101010101" pitchFamily="2" charset="-122"/>
                  <a:ea typeface="等线" panose="02010600030101010101" pitchFamily="2" charset="-122"/>
                </a:rPr>
                <a:t>Barrel PID</a:t>
              </a:r>
              <a:endParaRPr lang="zh-CN" altLang="en-US" sz="1600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 rot="5400000">
              <a:off x="3643221" y="3759116"/>
              <a:ext cx="1648131" cy="290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latin typeface="等线" panose="02010600030101010101" pitchFamily="2" charset="-122"/>
                  <a:ea typeface="等线" panose="02010600030101010101" pitchFamily="2" charset="-122"/>
                </a:rPr>
                <a:t>Endcap PID</a:t>
              </a:r>
              <a:endParaRPr lang="zh-CN" altLang="en-US" sz="1600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166497" y="2427348"/>
              <a:ext cx="3133907" cy="3741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等线" panose="02010600030101010101" pitchFamily="2" charset="-122"/>
                  <a:ea typeface="等线" panose="02010600030101010101" pitchFamily="2" charset="-122"/>
                </a:rPr>
                <a:t>Electro-magnetic Calorimeter</a:t>
              </a:r>
              <a:endParaRPr lang="zh-CN" altLang="en-US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041098" y="1882380"/>
              <a:ext cx="3351911" cy="3741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等线" panose="02010600030101010101" pitchFamily="2" charset="-122"/>
                  <a:ea typeface="等线" panose="02010600030101010101" pitchFamily="2" charset="-122"/>
                </a:rPr>
                <a:t>Super-conducting Magnet (1T)</a:t>
              </a:r>
              <a:endParaRPr lang="zh-CN" altLang="en-US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606901" y="1000688"/>
              <a:ext cx="2190125" cy="3741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等线" panose="02010600030101010101" pitchFamily="2" charset="-122"/>
                  <a:ea typeface="等线" panose="02010600030101010101" pitchFamily="2" charset="-122"/>
                </a:rPr>
                <a:t>York/Muon Detector</a:t>
              </a:r>
              <a:endParaRPr lang="zh-CN" altLang="en-US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cxnSp>
          <p:nvCxnSpPr>
            <p:cNvPr id="48" name="直接连接符 95"/>
            <p:cNvCxnSpPr/>
            <p:nvPr/>
          </p:nvCxnSpPr>
          <p:spPr>
            <a:xfrm flipV="1">
              <a:off x="971600" y="5589240"/>
              <a:ext cx="6570730" cy="348"/>
            </a:xfrm>
            <a:prstGeom prst="line">
              <a:avLst/>
            </a:prstGeom>
            <a:ln w="12700">
              <a:solidFill>
                <a:srgbClr val="002060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线形标注 2(无边框) 97"/>
            <p:cNvSpPr/>
            <p:nvPr/>
          </p:nvSpPr>
          <p:spPr>
            <a:xfrm>
              <a:off x="2186735" y="5680700"/>
              <a:ext cx="1157690" cy="287949"/>
            </a:xfrm>
            <a:prstGeom prst="callout2">
              <a:avLst>
                <a:gd name="adj1" fmla="val 122339"/>
                <a:gd name="adj2" fmla="val 91825"/>
                <a:gd name="adj3" fmla="val 122339"/>
                <a:gd name="adj4" fmla="val 6427"/>
                <a:gd name="adj5" fmla="val -29680"/>
                <a:gd name="adj6" fmla="val -44846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>
                  <a:solidFill>
                    <a:schemeClr val="tx1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IP</a:t>
              </a:r>
              <a:endParaRPr lang="zh-CN" altLang="en-US" sz="1600" dirty="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cxnSp>
          <p:nvCxnSpPr>
            <p:cNvPr id="50" name="直接箭头连接符 100"/>
            <p:cNvCxnSpPr/>
            <p:nvPr/>
          </p:nvCxnSpPr>
          <p:spPr>
            <a:xfrm>
              <a:off x="1241630" y="5454225"/>
              <a:ext cx="405045" cy="0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箭头连接符 102"/>
            <p:cNvCxnSpPr/>
            <p:nvPr/>
          </p:nvCxnSpPr>
          <p:spPr>
            <a:xfrm>
              <a:off x="1241630" y="5364215"/>
              <a:ext cx="405045" cy="0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箭头连接符 103"/>
            <p:cNvCxnSpPr/>
            <p:nvPr/>
          </p:nvCxnSpPr>
          <p:spPr>
            <a:xfrm>
              <a:off x="1241630" y="5229200"/>
              <a:ext cx="405045" cy="0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箭头连接符 104"/>
            <p:cNvCxnSpPr/>
            <p:nvPr/>
          </p:nvCxnSpPr>
          <p:spPr>
            <a:xfrm>
              <a:off x="1241630" y="3564015"/>
              <a:ext cx="405045" cy="0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箭头连接符 105"/>
            <p:cNvCxnSpPr/>
            <p:nvPr/>
          </p:nvCxnSpPr>
          <p:spPr>
            <a:xfrm>
              <a:off x="1241630" y="3203975"/>
              <a:ext cx="405045" cy="0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箭头连接符 106"/>
            <p:cNvCxnSpPr/>
            <p:nvPr/>
          </p:nvCxnSpPr>
          <p:spPr>
            <a:xfrm>
              <a:off x="1241630" y="2483895"/>
              <a:ext cx="405045" cy="0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箭头连接符 107"/>
            <p:cNvCxnSpPr/>
            <p:nvPr/>
          </p:nvCxnSpPr>
          <p:spPr>
            <a:xfrm>
              <a:off x="1241630" y="1718810"/>
              <a:ext cx="405045" cy="0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箭头连接符 108"/>
            <p:cNvCxnSpPr/>
            <p:nvPr/>
          </p:nvCxnSpPr>
          <p:spPr>
            <a:xfrm>
              <a:off x="1241630" y="683695"/>
              <a:ext cx="405045" cy="0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448852" y="5312043"/>
              <a:ext cx="866570" cy="31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3~6 cm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00714" y="5166131"/>
              <a:ext cx="877267" cy="31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10 cm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83535" y="5020219"/>
              <a:ext cx="815282" cy="31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15 cm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21550" y="3429000"/>
              <a:ext cx="793871" cy="31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85 cm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448851" y="3023955"/>
              <a:ext cx="877266" cy="31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105 cm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21550" y="2356138"/>
              <a:ext cx="922602" cy="31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135 cm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21550" y="1583795"/>
              <a:ext cx="877267" cy="31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185 cm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21549" y="503675"/>
              <a:ext cx="877267" cy="31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245 cm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cxnSp>
          <p:nvCxnSpPr>
            <p:cNvPr id="66" name="直接箭头连接符 117"/>
            <p:cNvCxnSpPr/>
            <p:nvPr/>
          </p:nvCxnSpPr>
          <p:spPr>
            <a:xfrm flipV="1">
              <a:off x="4278360" y="4616703"/>
              <a:ext cx="0" cy="1044975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箭头连接符 120"/>
            <p:cNvCxnSpPr/>
            <p:nvPr/>
          </p:nvCxnSpPr>
          <p:spPr>
            <a:xfrm flipV="1">
              <a:off x="4617005" y="4644136"/>
              <a:ext cx="0" cy="1017542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箭头连接符 121"/>
            <p:cNvCxnSpPr/>
            <p:nvPr/>
          </p:nvCxnSpPr>
          <p:spPr>
            <a:xfrm flipV="1">
              <a:off x="5292080" y="4419111"/>
              <a:ext cx="0" cy="1242567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箭头连接符 129"/>
            <p:cNvCxnSpPr/>
            <p:nvPr/>
          </p:nvCxnSpPr>
          <p:spPr>
            <a:xfrm flipV="1">
              <a:off x="6012160" y="4059071"/>
              <a:ext cx="0" cy="1602607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箭头连接符 131"/>
            <p:cNvCxnSpPr/>
            <p:nvPr/>
          </p:nvCxnSpPr>
          <p:spPr>
            <a:xfrm flipV="1">
              <a:off x="6980063" y="4050908"/>
              <a:ext cx="0" cy="1602607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/>
            <p:cNvSpPr txBox="1"/>
            <p:nvPr/>
          </p:nvSpPr>
          <p:spPr>
            <a:xfrm rot="5400000">
              <a:off x="3822598" y="5713485"/>
              <a:ext cx="920995" cy="264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120 cm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 rot="5400000">
              <a:off x="4215587" y="5753491"/>
              <a:ext cx="855095" cy="264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140 cm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 rot="5400000">
              <a:off x="4890662" y="5753491"/>
              <a:ext cx="855095" cy="264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190 cm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 rot="5400000">
              <a:off x="5588240" y="5751366"/>
              <a:ext cx="900100" cy="264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240 cm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 rot="5400000">
              <a:off x="6481084" y="5706360"/>
              <a:ext cx="990111" cy="264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300 cm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826025" y="3576319"/>
              <a:ext cx="619116" cy="31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20</a:t>
              </a:r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等线" panose="02010600030101010101" pitchFamily="2" charset="-122"/>
                  <a:ea typeface="等线" panose="02010600030101010101" pitchFamily="2" charset="-122"/>
                  <a:sym typeface="Symbol"/>
                </a:rPr>
                <a:t>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</p:grpSp>
      <p:sp>
        <p:nvSpPr>
          <p:cNvPr id="77" name="Rectangle 14"/>
          <p:cNvSpPr>
            <a:spLocks noChangeArrowheads="1"/>
          </p:cNvSpPr>
          <p:nvPr/>
        </p:nvSpPr>
        <p:spPr bwMode="auto">
          <a:xfrm>
            <a:off x="8793917" y="2053458"/>
            <a:ext cx="2877279" cy="1201621"/>
          </a:xfrm>
          <a:prstGeom prst="rect">
            <a:avLst/>
          </a:prstGeom>
          <a:solidFill>
            <a:srgbClr val="57D4D2"/>
          </a:solidFill>
          <a:ln>
            <a:noFill/>
          </a:ln>
          <a:ex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ts val="600"/>
              </a:spcBef>
            </a:pPr>
            <a:r>
              <a:rPr lang="en-US" altLang="zh-CN" sz="1600" dirty="0">
                <a:latin typeface="等线" panose="02010600030101010101" pitchFamily="2" charset="-122"/>
                <a:ea typeface="等线" panose="02010600030101010101" pitchFamily="2" charset="-122"/>
                <a:cs typeface="Times CY"/>
              </a:rPr>
              <a:t>Main Tracker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altLang="zh-CN" sz="1600" dirty="0">
                <a:latin typeface="等线" panose="02010600030101010101" pitchFamily="2" charset="-122"/>
                <a:ea typeface="等线" panose="02010600030101010101" pitchFamily="2" charset="-122"/>
                <a:cs typeface="Symbol" charset="2"/>
                <a:sym typeface="Symbol" panose="05050102010706020507" pitchFamily="18" charset="2"/>
              </a:rPr>
              <a:t></a:t>
            </a:r>
            <a:r>
              <a:rPr lang="en-US" altLang="zh-CN" sz="1600" baseline="-25000" dirty="0" err="1">
                <a:latin typeface="等线" panose="02010600030101010101" pitchFamily="2" charset="-122"/>
                <a:ea typeface="等线" panose="02010600030101010101" pitchFamily="2" charset="-122"/>
                <a:cs typeface="Times CY"/>
              </a:rPr>
              <a:t>xy</a:t>
            </a:r>
            <a:r>
              <a:rPr lang="en-US" altLang="zh-CN" sz="1600" dirty="0">
                <a:latin typeface="等线" panose="02010600030101010101" pitchFamily="2" charset="-122"/>
                <a:ea typeface="等线" panose="02010600030101010101" pitchFamily="2" charset="-122"/>
                <a:cs typeface="Times CY"/>
              </a:rPr>
              <a:t>&lt;~130 </a:t>
            </a:r>
            <a:r>
              <a:rPr lang="en-US" altLang="zh-CN" sz="1600" dirty="0">
                <a:latin typeface="等线" panose="02010600030101010101" pitchFamily="2" charset="-122"/>
                <a:ea typeface="等线" panose="02010600030101010101" pitchFamily="2" charset="-122"/>
                <a:cs typeface="Symbol" charset="2"/>
              </a:rPr>
              <a:t>u</a:t>
            </a:r>
            <a:r>
              <a:rPr lang="en-US" altLang="zh-CN" sz="1600" dirty="0">
                <a:latin typeface="等线" panose="02010600030101010101" pitchFamily="2" charset="-122"/>
                <a:ea typeface="等线" panose="02010600030101010101" pitchFamily="2" charset="-122"/>
                <a:cs typeface="Times CY"/>
              </a:rPr>
              <a:t>m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altLang="zh-CN" sz="1600" dirty="0">
                <a:latin typeface="等线" panose="02010600030101010101" pitchFamily="2" charset="-122"/>
                <a:ea typeface="等线" panose="02010600030101010101" pitchFamily="2" charset="-122"/>
                <a:cs typeface="Symbol" charset="2"/>
                <a:sym typeface="Symbol" panose="05050102010706020507" pitchFamily="18" charset="2"/>
              </a:rPr>
              <a:t></a:t>
            </a:r>
            <a:r>
              <a:rPr lang="en-US" altLang="zh-CN" sz="1600" baseline="-25000" dirty="0">
                <a:latin typeface="等线" panose="02010600030101010101" pitchFamily="2" charset="-122"/>
                <a:ea typeface="等线" panose="02010600030101010101" pitchFamily="2" charset="-122"/>
                <a:cs typeface="Times CY"/>
              </a:rPr>
              <a:t>p</a:t>
            </a:r>
            <a:r>
              <a:rPr lang="en-US" altLang="zh-CN" sz="1600" dirty="0">
                <a:latin typeface="等线" panose="02010600030101010101" pitchFamily="2" charset="-122"/>
                <a:ea typeface="等线" panose="02010600030101010101" pitchFamily="2" charset="-122"/>
                <a:cs typeface="Times CY"/>
              </a:rPr>
              <a:t>/p ~ 0.5% @ 1 GeV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altLang="zh-CN" sz="1600" dirty="0" err="1">
                <a:latin typeface="等线" panose="02010600030101010101" pitchFamily="2" charset="-122"/>
                <a:ea typeface="等线" panose="02010600030101010101" pitchFamily="2" charset="-122"/>
                <a:cs typeface="Times CY"/>
              </a:rPr>
              <a:t>dE</a:t>
            </a:r>
            <a:r>
              <a:rPr lang="en-US" altLang="zh-CN" sz="1600" dirty="0">
                <a:latin typeface="等线" panose="02010600030101010101" pitchFamily="2" charset="-122"/>
                <a:ea typeface="等线" panose="02010600030101010101" pitchFamily="2" charset="-122"/>
                <a:cs typeface="Times CY"/>
              </a:rPr>
              <a:t>/dx~6%</a:t>
            </a:r>
          </a:p>
        </p:txBody>
      </p:sp>
      <p:sp>
        <p:nvSpPr>
          <p:cNvPr id="78" name="Rectangle 14"/>
          <p:cNvSpPr>
            <a:spLocks noChangeArrowheads="1"/>
          </p:cNvSpPr>
          <p:nvPr/>
        </p:nvSpPr>
        <p:spPr bwMode="auto">
          <a:xfrm>
            <a:off x="8793917" y="1046597"/>
            <a:ext cx="2877279" cy="1006861"/>
          </a:xfrm>
          <a:prstGeom prst="rect">
            <a:avLst/>
          </a:prstGeom>
          <a:solidFill>
            <a:srgbClr val="FF23DA"/>
          </a:solidFill>
          <a:ln>
            <a:noFill/>
          </a:ln>
          <a:ex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ts val="600"/>
              </a:spcBef>
            </a:pPr>
            <a:r>
              <a:rPr lang="en-US" altLang="zh-CN" sz="16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CY"/>
              </a:rPr>
              <a:t>Inner Tracker</a:t>
            </a:r>
            <a:endParaRPr lang="en-US" altLang="zh-CN" sz="1600" dirty="0">
              <a:solidFill>
                <a:srgbClr val="FF0000"/>
              </a:solidFill>
              <a:latin typeface="等线" panose="02010600030101010101" pitchFamily="2" charset="-122"/>
              <a:ea typeface="等线" panose="02010600030101010101" pitchFamily="2" charset="-122"/>
              <a:cs typeface="Times CY"/>
            </a:endParaRP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altLang="zh-CN" sz="1600" dirty="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CY"/>
              </a:rPr>
              <a:t>~0.15%X</a:t>
            </a:r>
            <a:r>
              <a:rPr lang="en-US" altLang="zh-CN" sz="1600" baseline="-25000" dirty="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CY"/>
              </a:rPr>
              <a:t>0 </a:t>
            </a:r>
            <a:r>
              <a:rPr lang="en-US" altLang="zh-CN" sz="1600" dirty="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CY"/>
              </a:rPr>
              <a:t>/ layer 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altLang="zh-CN" sz="1600" dirty="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  <a:cs typeface="Symbol" charset="2"/>
                <a:sym typeface="Symbol" panose="05050102010706020507" pitchFamily="18" charset="2"/>
              </a:rPr>
              <a:t></a:t>
            </a:r>
            <a:r>
              <a:rPr lang="en-US" altLang="zh-CN" sz="1600" baseline="-25000" dirty="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CY"/>
              </a:rPr>
              <a:t>xy</a:t>
            </a:r>
            <a:r>
              <a:rPr lang="en-US" altLang="zh-CN" sz="1600" dirty="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CY"/>
              </a:rPr>
              <a:t>~50-100 </a:t>
            </a:r>
            <a:r>
              <a:rPr lang="en-US" altLang="zh-CN" sz="1600" dirty="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  <a:cs typeface="Symbol" charset="2"/>
              </a:rPr>
              <a:t>u</a:t>
            </a:r>
            <a:r>
              <a:rPr lang="en-US" altLang="zh-CN" sz="1600" dirty="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CY"/>
              </a:rPr>
              <a:t>m</a:t>
            </a:r>
            <a:endParaRPr lang="en-US" altLang="zh-CN" sz="1600" dirty="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  <a:cs typeface="Times CY"/>
            </a:endParaRPr>
          </a:p>
        </p:txBody>
      </p:sp>
      <p:sp>
        <p:nvSpPr>
          <p:cNvPr id="79" name="Rectangle 14"/>
          <p:cNvSpPr>
            <a:spLocks noChangeArrowheads="1"/>
          </p:cNvSpPr>
          <p:nvPr/>
        </p:nvSpPr>
        <p:spPr bwMode="auto">
          <a:xfrm>
            <a:off x="8793917" y="3255078"/>
            <a:ext cx="2877279" cy="991657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ts val="600"/>
              </a:spcBef>
            </a:pPr>
            <a:r>
              <a:rPr lang="en-US" altLang="zh-CN" sz="1600" dirty="0">
                <a:latin typeface="等线" panose="02010600030101010101" pitchFamily="2" charset="-122"/>
                <a:ea typeface="等线" panose="02010600030101010101" pitchFamily="2" charset="-122"/>
                <a:cs typeface="Times CY"/>
              </a:rPr>
              <a:t>PID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altLang="zh-CN" sz="1600" dirty="0">
                <a:latin typeface="等线" panose="02010600030101010101" pitchFamily="2" charset="-122"/>
                <a:ea typeface="等线" panose="02010600030101010101" pitchFamily="2" charset="-122"/>
                <a:sym typeface="Symbol"/>
              </a:rPr>
              <a:t>/K (K/p) 3-4 separation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altLang="zh-CN" sz="1600" dirty="0">
                <a:latin typeface="等线" panose="02010600030101010101" pitchFamily="2" charset="-122"/>
                <a:ea typeface="等线" panose="02010600030101010101" pitchFamily="2" charset="-122"/>
                <a:sym typeface="Symbol"/>
              </a:rPr>
              <a:t>Momentum 2GeV/c</a:t>
            </a:r>
            <a:endParaRPr lang="en-US" altLang="zh-CN" sz="1600" dirty="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  <a:cs typeface="Times CY"/>
            </a:endParaRPr>
          </a:p>
          <a:p>
            <a:pPr marL="342900" indent="-342900">
              <a:lnSpc>
                <a:spcPct val="90000"/>
              </a:lnSpc>
              <a:spcBef>
                <a:spcPts val="600"/>
              </a:spcBef>
            </a:pPr>
            <a:endParaRPr lang="en-US" altLang="zh-CN" sz="1600" dirty="0">
              <a:solidFill>
                <a:srgbClr val="1818FF"/>
              </a:solidFill>
              <a:latin typeface="等线" panose="02010600030101010101" pitchFamily="2" charset="-122"/>
              <a:ea typeface="等线" panose="02010600030101010101" pitchFamily="2" charset="-122"/>
              <a:cs typeface="Times CY"/>
            </a:endParaRPr>
          </a:p>
        </p:txBody>
      </p:sp>
      <p:sp>
        <p:nvSpPr>
          <p:cNvPr id="80" name="Rectangle 15"/>
          <p:cNvSpPr>
            <a:spLocks noChangeArrowheads="1"/>
          </p:cNvSpPr>
          <p:nvPr/>
        </p:nvSpPr>
        <p:spPr bwMode="auto">
          <a:xfrm>
            <a:off x="8793917" y="4247077"/>
            <a:ext cx="2877279" cy="1406780"/>
          </a:xfrm>
          <a:prstGeom prst="rect">
            <a:avLst/>
          </a:prstGeom>
          <a:solidFill>
            <a:srgbClr val="0000FF"/>
          </a:solidFill>
          <a:ln>
            <a:noFill/>
          </a:ln>
          <a:ex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ts val="600"/>
              </a:spcBef>
            </a:pPr>
            <a:r>
              <a:rPr lang="en-US" altLang="zh-CN" sz="16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EMC</a:t>
            </a:r>
            <a:endParaRPr lang="en-GB" altLang="zh-CN" sz="1600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  <a:sym typeface="Wingdings"/>
            </a:endParaRPr>
          </a:p>
          <a:p>
            <a:pPr marL="342900" indent="-342900">
              <a:lnSpc>
                <a:spcPct val="80000"/>
              </a:lnSpc>
              <a:spcBef>
                <a:spcPts val="600"/>
              </a:spcBef>
            </a:pPr>
            <a:r>
              <a:rPr lang="en-US" altLang="zh-CN" sz="16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  <a:sym typeface="Wingdings"/>
              </a:rPr>
              <a:t>Energy range</a:t>
            </a:r>
            <a:r>
              <a:rPr lang="en-GB" altLang="zh-CN" sz="16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  <a:sym typeface="Wingdings"/>
              </a:rPr>
              <a:t>: 0.02-3GeV</a:t>
            </a:r>
          </a:p>
          <a:p>
            <a:pPr marL="342900" indent="-342900">
              <a:lnSpc>
                <a:spcPct val="80000"/>
              </a:lnSpc>
              <a:spcBef>
                <a:spcPts val="600"/>
              </a:spcBef>
            </a:pPr>
            <a:r>
              <a:rPr lang="en-US" altLang="zh-CN" sz="16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  <a:sym typeface="Wingdings"/>
              </a:rPr>
              <a:t>Resolution </a:t>
            </a:r>
            <a:r>
              <a:rPr lang="en-US" altLang="zh-CN" sz="16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  <a:sym typeface="Symbol" panose="05050102010706020507" pitchFamily="18" charset="2"/>
              </a:rPr>
              <a:t></a:t>
            </a:r>
            <a:r>
              <a:rPr lang="en-US" altLang="zh-CN" sz="1600" baseline="-250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E </a:t>
            </a:r>
            <a:r>
              <a:rPr lang="en-US" altLang="zh-CN" sz="16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(%)@1GeV</a:t>
            </a:r>
            <a:endParaRPr lang="en-US" altLang="zh-CN" sz="1600" baseline="-25000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342900" indent="-342900">
              <a:lnSpc>
                <a:spcPct val="80000"/>
              </a:lnSpc>
              <a:spcBef>
                <a:spcPts val="600"/>
              </a:spcBef>
            </a:pPr>
            <a:r>
              <a:rPr lang="en-US" altLang="zh-CN" sz="16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barrel:           </a:t>
            </a:r>
            <a:r>
              <a:rPr lang="en-GB" altLang="zh-CN" sz="16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2.5%          </a:t>
            </a:r>
          </a:p>
          <a:p>
            <a:pPr marL="342900" indent="-342900">
              <a:lnSpc>
                <a:spcPct val="80000"/>
              </a:lnSpc>
              <a:spcBef>
                <a:spcPts val="600"/>
              </a:spcBef>
            </a:pPr>
            <a:r>
              <a:rPr lang="en-US" altLang="zh-CN" sz="16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  <a:cs typeface="Symbol" charset="2"/>
              </a:rPr>
              <a:t>endcap</a:t>
            </a:r>
            <a:r>
              <a:rPr lang="en-GB" altLang="zh-CN" sz="1600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:           4%     </a:t>
            </a:r>
          </a:p>
          <a:p>
            <a:pPr marL="342900" indent="-342900">
              <a:lnSpc>
                <a:spcPct val="80000"/>
              </a:lnSpc>
              <a:spcBef>
                <a:spcPts val="600"/>
              </a:spcBef>
            </a:pPr>
            <a:endParaRPr lang="en-GB" altLang="zh-CN" sz="1600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342900" indent="-342900">
              <a:lnSpc>
                <a:spcPct val="80000"/>
              </a:lnSpc>
              <a:spcBef>
                <a:spcPts val="600"/>
              </a:spcBef>
            </a:pPr>
            <a:endParaRPr lang="en-GB" altLang="zh-CN" sz="1600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342900" indent="-342900">
              <a:lnSpc>
                <a:spcPct val="80000"/>
              </a:lnSpc>
              <a:spcBef>
                <a:spcPts val="600"/>
              </a:spcBef>
            </a:pPr>
            <a:endParaRPr lang="en-GB" altLang="zh-CN" sz="1600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342900" indent="-342900">
              <a:lnSpc>
                <a:spcPct val="80000"/>
              </a:lnSpc>
              <a:spcBef>
                <a:spcPts val="600"/>
              </a:spcBef>
            </a:pPr>
            <a:endParaRPr lang="en-US" altLang="zh-CN" sz="1600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81" name="Rectangle 14"/>
          <p:cNvSpPr>
            <a:spLocks noChangeArrowheads="1"/>
          </p:cNvSpPr>
          <p:nvPr/>
        </p:nvSpPr>
        <p:spPr bwMode="auto">
          <a:xfrm>
            <a:off x="8793917" y="5653858"/>
            <a:ext cx="2877279" cy="958571"/>
          </a:xfrm>
          <a:prstGeom prst="rect">
            <a:avLst/>
          </a:prstGeom>
          <a:solidFill>
            <a:srgbClr val="1EFF12"/>
          </a:solidFill>
          <a:ln>
            <a:noFill/>
          </a:ln>
          <a:ex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ts val="600"/>
              </a:spcBef>
            </a:pPr>
            <a:r>
              <a:rPr lang="en-US" altLang="zh-CN" sz="1600" dirty="0">
                <a:latin typeface="等线" panose="02010600030101010101" pitchFamily="2" charset="-122"/>
                <a:ea typeface="等线" panose="02010600030101010101" pitchFamily="2" charset="-122"/>
                <a:cs typeface="Times CY"/>
              </a:rPr>
              <a:t>MUD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altLang="zh-CN" sz="1600" dirty="0">
                <a:latin typeface="等线" panose="02010600030101010101" pitchFamily="2" charset="-122"/>
                <a:ea typeface="等线" panose="02010600030101010101" pitchFamily="2" charset="-122"/>
                <a:sym typeface="Symbol"/>
              </a:rPr>
              <a:t>Low momentum ~0.5GeV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altLang="zh-CN" sz="1600" dirty="0">
                <a:latin typeface="等线" panose="02010600030101010101" pitchFamily="2" charset="-122"/>
                <a:ea typeface="等线" panose="02010600030101010101" pitchFamily="2" charset="-122"/>
                <a:sym typeface="Symbol"/>
              </a:rPr>
              <a:t> suppression &gt;30</a:t>
            </a:r>
            <a:endParaRPr lang="en-US" altLang="zh-CN" sz="1600" dirty="0">
              <a:solidFill>
                <a:srgbClr val="FFFFFF"/>
              </a:solidFill>
              <a:latin typeface="等线" panose="02010600030101010101" pitchFamily="2" charset="-122"/>
              <a:ea typeface="等线" panose="02010600030101010101" pitchFamily="2" charset="-122"/>
              <a:cs typeface="Times CY"/>
            </a:endParaRPr>
          </a:p>
        </p:txBody>
      </p:sp>
      <p:sp>
        <p:nvSpPr>
          <p:cNvPr id="83" name="TextBox 45">
            <a:extLst>
              <a:ext uri="{FF2B5EF4-FFF2-40B4-BE49-F238E27FC236}">
                <a16:creationId xmlns:a16="http://schemas.microsoft.com/office/drawing/2014/main" id="{BEFD89D7-FED1-4DB8-B8BC-3F7FF94A80BD}"/>
              </a:ext>
            </a:extLst>
          </p:cNvPr>
          <p:cNvSpPr txBox="1"/>
          <p:nvPr/>
        </p:nvSpPr>
        <p:spPr>
          <a:xfrm rot="5400000">
            <a:off x="6452626" y="2699405"/>
            <a:ext cx="255304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</a:rPr>
              <a:t>York/Muon Detector</a:t>
            </a:r>
            <a:endParaRPr lang="zh-CN" alt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33529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2AF919-CB26-4049-8BFB-0F70E15D1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PID Requirements</a:t>
            </a:r>
            <a:endParaRPr lang="zh-CN" altLang="en-US" dirty="0"/>
          </a:p>
        </p:txBody>
      </p:sp>
      <p:pic>
        <p:nvPicPr>
          <p:cNvPr id="8" name="内容占位符 7">
            <a:extLst>
              <a:ext uri="{FF2B5EF4-FFF2-40B4-BE49-F238E27FC236}">
                <a16:creationId xmlns:a16="http://schemas.microsoft.com/office/drawing/2014/main" id="{9F57CB30-4B45-4F8D-B85C-8DEF4663565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29640" y="1698255"/>
            <a:ext cx="5181600" cy="3945388"/>
          </a:xfrm>
          <a:prstGeom prst="rect">
            <a:avLst/>
          </a:prstGeom>
        </p:spPr>
      </p:pic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905B1645-31D2-4FB8-BDEA-1E6F15896E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63640" y="1690688"/>
            <a:ext cx="5181600" cy="3960521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A9A5EFF6-325D-4AAB-9E36-AB7234F899BB}"/>
              </a:ext>
            </a:extLst>
          </p:cNvPr>
          <p:cNvSpPr/>
          <p:nvPr/>
        </p:nvSpPr>
        <p:spPr>
          <a:xfrm>
            <a:off x="711200" y="1457815"/>
            <a:ext cx="5476240" cy="4193394"/>
          </a:xfrm>
          <a:prstGeom prst="roundRect">
            <a:avLst>
              <a:gd name="adj" fmla="val 8429"/>
            </a:avLst>
          </a:prstGeom>
          <a:solidFill>
            <a:srgbClr val="FFFF00">
              <a:alpha val="1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ECCB29C-6CDD-4401-A73D-51C8CCA5E2CB}"/>
              </a:ext>
            </a:extLst>
          </p:cNvPr>
          <p:cNvSpPr/>
          <p:nvPr/>
        </p:nvSpPr>
        <p:spPr>
          <a:xfrm>
            <a:off x="609600" y="5861976"/>
            <a:ext cx="590296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600"/>
              </a:spcBef>
            </a:pPr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  <a:cs typeface="Times CY"/>
              </a:rPr>
              <a:t>Particle Identification (PID) of charged particles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  <a:cs typeface="Times CY"/>
              </a:rPr>
              <a:t>： </a:t>
            </a:r>
            <a:r>
              <a:rPr lang="en-US" altLang="zh-CN" dirty="0">
                <a:latin typeface="等线" panose="02010600030101010101" pitchFamily="2" charset="-122"/>
                <a:ea typeface="等线" panose="02010600030101010101" pitchFamily="2" charset="-122"/>
                <a:sym typeface="Symbol"/>
              </a:rPr>
              <a:t>/K (K/p) 3-4 separation, up to p= 2GeV/c</a:t>
            </a:r>
            <a:endParaRPr lang="en-US" altLang="zh-CN" dirty="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  <a:cs typeface="Times CY"/>
            </a:endParaRPr>
          </a:p>
        </p:txBody>
      </p:sp>
    </p:spTree>
    <p:extLst>
      <p:ext uri="{BB962C8B-B14F-4D97-AF65-F5344CB8AC3E}">
        <p14:creationId xmlns:p14="http://schemas.microsoft.com/office/powerpoint/2010/main" val="322346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PID </a:t>
            </a:r>
            <a:r>
              <a:rPr lang="en-US" altLang="zh-CN" dirty="0"/>
              <a:t>Technology for Charged Hadron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71"/>
          <a:stretch/>
        </p:blipFill>
        <p:spPr>
          <a:xfrm>
            <a:off x="495135" y="1502065"/>
            <a:ext cx="7178370" cy="490707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023972" y="1163511"/>
            <a:ext cx="41206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latin typeface="等线" panose="02010600030101010101" pitchFamily="2" charset="-122"/>
                <a:ea typeface="等线" panose="02010600030101010101" pitchFamily="2" charset="-122"/>
              </a:rPr>
              <a:t>Nucl. Instr. &amp; Meth. A 666 (2012), 148-172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87DDF93-9C34-458F-9E6F-82907B5582EE}"/>
              </a:ext>
            </a:extLst>
          </p:cNvPr>
          <p:cNvSpPr txBox="1"/>
          <p:nvPr/>
        </p:nvSpPr>
        <p:spPr>
          <a:xfrm>
            <a:off x="7673505" y="4676780"/>
            <a:ext cx="4023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等线" panose="02010600030101010101" pitchFamily="2" charset="-122"/>
                <a:ea typeface="等线" panose="02010600030101010101" pitchFamily="2" charset="-122"/>
              </a:rPr>
              <a:t>Options for STCF PID:</a:t>
            </a:r>
          </a:p>
          <a:p>
            <a:r>
              <a:rPr lang="en-US" altLang="zh-CN" sz="2400" dirty="0">
                <a:latin typeface="等线" panose="02010600030101010101" pitchFamily="2" charset="-122"/>
                <a:ea typeface="等线" panose="02010600030101010101" pitchFamily="2" charset="-122"/>
              </a:rPr>
              <a:t>RICH (barrel),</a:t>
            </a:r>
          </a:p>
          <a:p>
            <a:r>
              <a:rPr lang="en-US" altLang="zh-CN" sz="2400" dirty="0">
                <a:latin typeface="等线" panose="02010600030101010101" pitchFamily="2" charset="-122"/>
                <a:ea typeface="等线" panose="02010600030101010101" pitchFamily="2" charset="-122"/>
              </a:rPr>
              <a:t>DIRC or DIRC-like (endcap)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321ED91B-18EA-4624-A4FD-0613BE243E06}"/>
                  </a:ext>
                </a:extLst>
              </p:cNvPr>
              <p:cNvSpPr txBox="1"/>
              <p:nvPr/>
            </p:nvSpPr>
            <p:spPr>
              <a:xfrm>
                <a:off x="8108935" y="1502065"/>
                <a:ext cx="3152500" cy="2246769"/>
              </a:xfrm>
              <a:prstGeom prst="rect">
                <a:avLst/>
              </a:prstGeom>
              <a:pattFill prst="divot">
                <a:fgClr>
                  <a:srgbClr val="FFFF00"/>
                </a:fgClr>
                <a:bgClr>
                  <a:schemeClr val="bg1"/>
                </a:bgClr>
              </a:pattFill>
              <a:ln w="19050">
                <a:solidFill>
                  <a:schemeClr val="bg1">
                    <a:lumMod val="6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/>
                  <a:t>Q1</a:t>
                </a:r>
                <a:r>
                  <a:rPr lang="zh-CN" altLang="en-US" sz="2000" dirty="0"/>
                  <a:t>：</a:t>
                </a:r>
                <a:r>
                  <a:rPr lang="en-US" altLang="zh-CN" sz="2000" dirty="0" err="1"/>
                  <a:t>dE</a:t>
                </a:r>
                <a:r>
                  <a:rPr lang="en-US" altLang="zh-CN" sz="2000" dirty="0"/>
                  <a:t>/dx, TOF,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altLang="zh-CN" sz="20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altLang="zh-CN" sz="2000" dirty="0"/>
                  <a:t> measurement alone is not sufficient for particle type distinguishing, what, and how many, other parameters are needed to do PID? </a:t>
                </a: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321ED91B-18EA-4624-A4FD-0613BE243E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8935" y="1502065"/>
                <a:ext cx="3152500" cy="2246769"/>
              </a:xfrm>
              <a:prstGeom prst="rect">
                <a:avLst/>
              </a:prstGeom>
              <a:blipFill>
                <a:blip r:embed="rId3"/>
                <a:stretch>
                  <a:fillRect l="-1731" t="-1613" r="-2308" b="-3495"/>
                </a:stretch>
              </a:blipFill>
              <a:ln w="19050"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0638191"/>
      </p:ext>
    </p:extLst>
  </p:cSld>
  <p:clrMapOvr>
    <a:masterClrMapping/>
  </p:clrMapOvr>
</p:sld>
</file>

<file path=ppt/theme/theme1.xml><?xml version="1.0" encoding="utf-8"?>
<a:theme xmlns:a="http://schemas.openxmlformats.org/drawingml/2006/main" name="简约主题1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简约主题1" id="{8726733B-1585-4EFA-96D3-CD0EAD92F069}" vid="{A378D2D5-E8DA-42F7-8DEF-892FD3E627BC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简约主题1</Template>
  <TotalTime>2159</TotalTime>
  <Words>3470</Words>
  <Application>Microsoft Office PowerPoint</Application>
  <PresentationFormat>宽屏</PresentationFormat>
  <Paragraphs>668</Paragraphs>
  <Slides>69</Slides>
  <Notes>5</Notes>
  <HiddenSlides>0</HiddenSlides>
  <MMClips>0</MMClips>
  <ScaleCrop>false</ScaleCrop>
  <HeadingPairs>
    <vt:vector size="8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69</vt:i4>
      </vt:variant>
    </vt:vector>
  </HeadingPairs>
  <TitlesOfParts>
    <vt:vector size="89" baseType="lpstr">
      <vt:lpstr>Adobe Gothic Std B</vt:lpstr>
      <vt:lpstr>Arial Unicode MS</vt:lpstr>
      <vt:lpstr>ＭＳ Ｐゴシック</vt:lpstr>
      <vt:lpstr>ＭＳ Ｐゴシック</vt:lpstr>
      <vt:lpstr>Times CY</vt:lpstr>
      <vt:lpstr>等线</vt:lpstr>
      <vt:lpstr>黑体</vt:lpstr>
      <vt:lpstr>华文楷体</vt:lpstr>
      <vt:lpstr>楷体</vt:lpstr>
      <vt:lpstr>宋体</vt:lpstr>
      <vt:lpstr>微软雅黑</vt:lpstr>
      <vt:lpstr>Arial</vt:lpstr>
      <vt:lpstr>Arial Rounded MT Bold</vt:lpstr>
      <vt:lpstr>Calibri</vt:lpstr>
      <vt:lpstr>Cambria Math</vt:lpstr>
      <vt:lpstr>Symbol</vt:lpstr>
      <vt:lpstr>Times New Roman</vt:lpstr>
      <vt:lpstr>Wingdings</vt:lpstr>
      <vt:lpstr>简约主题1</vt:lpstr>
      <vt:lpstr>Rastrový obrázek</vt:lpstr>
      <vt:lpstr>Study of Particle Detector by Simulation - The DTOF in STCF Experiment</vt:lpstr>
      <vt:lpstr>Outline</vt:lpstr>
      <vt:lpstr>PowerPoint 演示文稿</vt:lpstr>
      <vt:lpstr>Detector System in High-Energy Physics Program</vt:lpstr>
      <vt:lpstr>Simulation vs. Experiment</vt:lpstr>
      <vt:lpstr>What Is Super Tau-Charm Facility (STCF)</vt:lpstr>
      <vt:lpstr>STCF Experiment</vt:lpstr>
      <vt:lpstr>PID Requirements</vt:lpstr>
      <vt:lpstr>PID Technology for Charged Hadron</vt:lpstr>
      <vt:lpstr>Cherenkov Radiation</vt:lpstr>
      <vt:lpstr>Cherenkov Detector Performance</vt:lpstr>
      <vt:lpstr>RICH – Ring Imaging Cherenkov Detector</vt:lpstr>
      <vt:lpstr>DIRC – Detection of Internal Reflected Cherenkov Light</vt:lpstr>
      <vt:lpstr>Development of DIRC Technique</vt:lpstr>
      <vt:lpstr>PowerPoint 演示文稿</vt:lpstr>
      <vt:lpstr>DIRC-like Detector Timing Error Sources</vt:lpstr>
      <vt:lpstr>A Simple Example</vt:lpstr>
      <vt:lpstr>A Simple Example (cnt.)</vt:lpstr>
      <vt:lpstr>Result</vt:lpstr>
      <vt:lpstr>Reconstruction of Cherenkov Light Cone</vt:lpstr>
      <vt:lpstr>Reconstruction of Cherenkov Light Cone (cnt.)</vt:lpstr>
      <vt:lpstr>STCF-DTOF Design and Modelling in Geant4</vt:lpstr>
      <vt:lpstr>Simulation Parameter Setting</vt:lpstr>
      <vt:lpstr>Simulated DTOF Hit Pattern</vt:lpstr>
      <vt:lpstr>Simulated DTOF Performance</vt:lpstr>
      <vt:lpstr>Expected PID with Different DTOF Time Resolution </vt:lpstr>
      <vt:lpstr>Reconstruction Algorithm</vt:lpstr>
      <vt:lpstr>Reconstruction Algorithm (cnt.)</vt:lpstr>
      <vt:lpstr>Reconstructed LOP</vt:lpstr>
      <vt:lpstr>Reconstructed TOF</vt:lpstr>
      <vt:lpstr>Another Incident Position</vt:lpstr>
      <vt:lpstr>TOF Distribution of π/K </vt:lpstr>
      <vt:lpstr>π/K separation</vt:lpstr>
      <vt:lpstr>π/K separation</vt:lpstr>
      <vt:lpstr>π/K separation</vt:lpstr>
      <vt:lpstr>K/p separation</vt:lpstr>
      <vt:lpstr>π/e and π/μ separation</vt:lpstr>
      <vt:lpstr>Background at STCF</vt:lpstr>
      <vt:lpstr>Time Structure of Background</vt:lpstr>
      <vt:lpstr>Time Structure of Background (cnt.)</vt:lpstr>
      <vt:lpstr>DTOF Background Simulation</vt:lpstr>
      <vt:lpstr>DTOF Simulation with Background</vt:lpstr>
      <vt:lpstr>Likelihood Method with Background</vt:lpstr>
      <vt:lpstr>π/K Separation with Background</vt:lpstr>
      <vt:lpstr>DTOF PID with Background</vt:lpstr>
      <vt:lpstr>Optimization of DTOF Shape</vt:lpstr>
      <vt:lpstr>DTOF Design with Mirror</vt:lpstr>
      <vt:lpstr>Comparison – Different Shape</vt:lpstr>
      <vt:lpstr>Comparison – Different Shape (cnt.)</vt:lpstr>
      <vt:lpstr>Comparison – Different Shape (Summary)</vt:lpstr>
      <vt:lpstr>Comparison – Different Thickness</vt:lpstr>
      <vt:lpstr>Comparison – Different Thickness (cnt.)</vt:lpstr>
      <vt:lpstr>Comparison – Different Thickness (Summary)</vt:lpstr>
      <vt:lpstr>Comparison – Mirror</vt:lpstr>
      <vt:lpstr>Comparison – Mirror (cnt.)</vt:lpstr>
      <vt:lpstr>Comparison – Mirror (Summary)</vt:lpstr>
      <vt:lpstr>Optimization of DTOF Geometry</vt:lpstr>
      <vt:lpstr>Further Improvement? </vt:lpstr>
      <vt:lpstr>PID Capability with All Info. From DTOF</vt:lpstr>
      <vt:lpstr>Summary</vt:lpstr>
      <vt:lpstr>PowerPoint 演示文稿</vt:lpstr>
      <vt:lpstr>Beckmann-Spizzichino Reflection</vt:lpstr>
      <vt:lpstr>B-S Reflection (cnt.)</vt:lpstr>
      <vt:lpstr>Rayleigh scattering</vt:lpstr>
      <vt:lpstr>Multiple Coulomb Scattering (MCS)</vt:lpstr>
      <vt:lpstr>聚焦型DIRC探测器</vt:lpstr>
      <vt:lpstr>模拟创建结果</vt:lpstr>
      <vt:lpstr>粒子鉴别能力</vt:lpstr>
      <vt:lpstr>Wider Momentum Range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Detector Study by Simulation</dc:title>
  <dc:creator>Shao Ming</dc:creator>
  <cp:lastModifiedBy>Shao Ming</cp:lastModifiedBy>
  <cp:revision>195</cp:revision>
  <dcterms:created xsi:type="dcterms:W3CDTF">2021-06-21T15:07:55Z</dcterms:created>
  <dcterms:modified xsi:type="dcterms:W3CDTF">2021-07-19T14:50:49Z</dcterms:modified>
</cp:coreProperties>
</file>