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7" r:id="rId3"/>
    <p:sldMasterId id="2147483660" r:id="rId4"/>
    <p:sldMasterId id="2147483663" r:id="rId5"/>
    <p:sldMasterId id="2147483667" r:id="rId6"/>
    <p:sldMasterId id="2147483670" r:id="rId7"/>
    <p:sldMasterId id="2147483675" r:id="rId8"/>
    <p:sldMasterId id="2147483680" r:id="rId9"/>
  </p:sldMasterIdLst>
  <p:notesMasterIdLst>
    <p:notesMasterId r:id="rId111"/>
  </p:notesMasterIdLst>
  <p:handoutMasterIdLst>
    <p:handoutMasterId r:id="rId112"/>
  </p:handoutMasterIdLst>
  <p:sldIdLst>
    <p:sldId id="2137" r:id="rId10"/>
    <p:sldId id="1646" r:id="rId11"/>
    <p:sldId id="1625" r:id="rId12"/>
    <p:sldId id="2493" r:id="rId13"/>
    <p:sldId id="2527" r:id="rId14"/>
    <p:sldId id="1623" r:id="rId15"/>
    <p:sldId id="1626" r:id="rId16"/>
    <p:sldId id="2426" r:id="rId17"/>
    <p:sldId id="2427" r:id="rId18"/>
    <p:sldId id="2409" r:id="rId19"/>
    <p:sldId id="1661" r:id="rId20"/>
    <p:sldId id="2159" r:id="rId21"/>
    <p:sldId id="2529" r:id="rId22"/>
    <p:sldId id="2428" r:id="rId23"/>
    <p:sldId id="1630" r:id="rId24"/>
    <p:sldId id="1652" r:id="rId25"/>
    <p:sldId id="1631" r:id="rId26"/>
    <p:sldId id="1713" r:id="rId27"/>
    <p:sldId id="2519" r:id="rId28"/>
    <p:sldId id="1687" r:id="rId29"/>
    <p:sldId id="2203" r:id="rId30"/>
    <p:sldId id="2522" r:id="rId31"/>
    <p:sldId id="2300" r:id="rId32"/>
    <p:sldId id="2184" r:id="rId33"/>
    <p:sldId id="2201" r:id="rId34"/>
    <p:sldId id="2498" r:id="rId35"/>
    <p:sldId id="2494" r:id="rId36"/>
    <p:sldId id="2500" r:id="rId37"/>
    <p:sldId id="2501" r:id="rId38"/>
    <p:sldId id="2502" r:id="rId39"/>
    <p:sldId id="2220" r:id="rId40"/>
    <p:sldId id="2504" r:id="rId41"/>
    <p:sldId id="2291" r:id="rId42"/>
    <p:sldId id="2226" r:id="rId43"/>
    <p:sldId id="1688" r:id="rId44"/>
    <p:sldId id="1689" r:id="rId45"/>
    <p:sldId id="2233" r:id="rId46"/>
    <p:sldId id="2234" r:id="rId47"/>
    <p:sldId id="2228" r:id="rId48"/>
    <p:sldId id="2496" r:id="rId49"/>
    <p:sldId id="2301" r:id="rId50"/>
    <p:sldId id="2328" r:id="rId51"/>
    <p:sldId id="1690" r:id="rId52"/>
    <p:sldId id="2229" r:id="rId53"/>
    <p:sldId id="2520" r:id="rId54"/>
    <p:sldId id="2238" r:id="rId55"/>
    <p:sldId id="2243" r:id="rId56"/>
    <p:sldId id="2244" r:id="rId57"/>
    <p:sldId id="2443" r:id="rId58"/>
    <p:sldId id="1634" r:id="rId59"/>
    <p:sldId id="2247" r:id="rId60"/>
    <p:sldId id="2248" r:id="rId61"/>
    <p:sldId id="2523" r:id="rId62"/>
    <p:sldId id="1640" r:id="rId63"/>
    <p:sldId id="1635" r:id="rId64"/>
    <p:sldId id="2505" r:id="rId65"/>
    <p:sldId id="2250" r:id="rId66"/>
    <p:sldId id="2252" r:id="rId67"/>
    <p:sldId id="2254" r:id="rId68"/>
    <p:sldId id="2257" r:id="rId69"/>
    <p:sldId id="2258" r:id="rId70"/>
    <p:sldId id="2259" r:id="rId71"/>
    <p:sldId id="2415" r:id="rId72"/>
    <p:sldId id="2521" r:id="rId73"/>
    <p:sldId id="2459" r:id="rId74"/>
    <p:sldId id="2464" r:id="rId75"/>
    <p:sldId id="2463" r:id="rId76"/>
    <p:sldId id="2466" r:id="rId77"/>
    <p:sldId id="2460" r:id="rId78"/>
    <p:sldId id="2467" r:id="rId79"/>
    <p:sldId id="2524" r:id="rId80"/>
    <p:sldId id="2468" r:id="rId81"/>
    <p:sldId id="2469" r:id="rId82"/>
    <p:sldId id="2471" r:id="rId83"/>
    <p:sldId id="2473" r:id="rId84"/>
    <p:sldId id="2495" r:id="rId85"/>
    <p:sldId id="2475" r:id="rId86"/>
    <p:sldId id="2506" r:id="rId87"/>
    <p:sldId id="2507" r:id="rId88"/>
    <p:sldId id="2508" r:id="rId89"/>
    <p:sldId id="2509" r:id="rId90"/>
    <p:sldId id="2526" r:id="rId91"/>
    <p:sldId id="2148" r:id="rId92"/>
    <p:sldId id="1654" r:id="rId93"/>
    <p:sldId id="2510" r:id="rId94"/>
    <p:sldId id="2511" r:id="rId95"/>
    <p:sldId id="2512" r:id="rId96"/>
    <p:sldId id="2513" r:id="rId97"/>
    <p:sldId id="2530" r:id="rId98"/>
    <p:sldId id="2515" r:id="rId99"/>
    <p:sldId id="2517" r:id="rId100"/>
    <p:sldId id="2518" r:id="rId101"/>
    <p:sldId id="1528" r:id="rId102"/>
    <p:sldId id="2277" r:id="rId103"/>
    <p:sldId id="2278" r:id="rId104"/>
    <p:sldId id="1550" r:id="rId105"/>
    <p:sldId id="2268" r:id="rId106"/>
    <p:sldId id="2491" r:id="rId107"/>
    <p:sldId id="2481" r:id="rId108"/>
    <p:sldId id="2482" r:id="rId109"/>
    <p:sldId id="2528" r:id="rId110"/>
  </p:sldIdLst>
  <p:sldSz cx="9144000" cy="5143500" type="screen16x9"/>
  <p:notesSz cx="6807200" cy="9939338"/>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Default Section" id="{5A2E275E-9DC2-B444-B0BF-2B4C465967CE}">
          <p14:sldIdLst>
            <p14:sldId id="2137"/>
            <p14:sldId id="1646"/>
            <p14:sldId id="1625"/>
            <p14:sldId id="2493"/>
            <p14:sldId id="2527"/>
            <p14:sldId id="1623"/>
            <p14:sldId id="1626"/>
            <p14:sldId id="2426"/>
            <p14:sldId id="2427"/>
            <p14:sldId id="2409"/>
            <p14:sldId id="1661"/>
            <p14:sldId id="2159"/>
            <p14:sldId id="2529"/>
            <p14:sldId id="2428"/>
            <p14:sldId id="1630"/>
            <p14:sldId id="1652"/>
            <p14:sldId id="1631"/>
            <p14:sldId id="1713"/>
            <p14:sldId id="2519"/>
            <p14:sldId id="1687"/>
            <p14:sldId id="2203"/>
            <p14:sldId id="2522"/>
            <p14:sldId id="2300"/>
            <p14:sldId id="2184"/>
            <p14:sldId id="2201"/>
            <p14:sldId id="2498"/>
            <p14:sldId id="2494"/>
            <p14:sldId id="2500"/>
            <p14:sldId id="2501"/>
            <p14:sldId id="2502"/>
            <p14:sldId id="2220"/>
            <p14:sldId id="2504"/>
            <p14:sldId id="2291"/>
            <p14:sldId id="2226"/>
            <p14:sldId id="1688"/>
            <p14:sldId id="1689"/>
            <p14:sldId id="2233"/>
            <p14:sldId id="2234"/>
            <p14:sldId id="2228"/>
            <p14:sldId id="2496"/>
            <p14:sldId id="2301"/>
            <p14:sldId id="2328"/>
            <p14:sldId id="1690"/>
            <p14:sldId id="2229"/>
            <p14:sldId id="2520"/>
            <p14:sldId id="2238"/>
            <p14:sldId id="2243"/>
            <p14:sldId id="2244"/>
            <p14:sldId id="2443"/>
            <p14:sldId id="1634"/>
            <p14:sldId id="2247"/>
            <p14:sldId id="2248"/>
            <p14:sldId id="2523"/>
            <p14:sldId id="1640"/>
            <p14:sldId id="1635"/>
            <p14:sldId id="2505"/>
            <p14:sldId id="2250"/>
            <p14:sldId id="2252"/>
            <p14:sldId id="2254"/>
            <p14:sldId id="2257"/>
            <p14:sldId id="2258"/>
            <p14:sldId id="2259"/>
            <p14:sldId id="2415"/>
            <p14:sldId id="2521"/>
            <p14:sldId id="2459"/>
            <p14:sldId id="2464"/>
            <p14:sldId id="2463"/>
            <p14:sldId id="2466"/>
            <p14:sldId id="2460"/>
            <p14:sldId id="2467"/>
            <p14:sldId id="2524"/>
            <p14:sldId id="2468"/>
            <p14:sldId id="2469"/>
            <p14:sldId id="2471"/>
            <p14:sldId id="2473"/>
            <p14:sldId id="2495"/>
            <p14:sldId id="2475"/>
            <p14:sldId id="2506"/>
            <p14:sldId id="2507"/>
            <p14:sldId id="2508"/>
            <p14:sldId id="2509"/>
            <p14:sldId id="2526"/>
            <p14:sldId id="2148"/>
            <p14:sldId id="1654"/>
            <p14:sldId id="2510"/>
            <p14:sldId id="2511"/>
            <p14:sldId id="2512"/>
            <p14:sldId id="2513"/>
            <p14:sldId id="2530"/>
            <p14:sldId id="2515"/>
            <p14:sldId id="2517"/>
            <p14:sldId id="2518"/>
            <p14:sldId id="1528"/>
            <p14:sldId id="2277"/>
            <p14:sldId id="2278"/>
            <p14:sldId id="1550"/>
            <p14:sldId id="2268"/>
            <p14:sldId id="2491"/>
            <p14:sldId id="2481"/>
            <p14:sldId id="2482"/>
            <p14:sldId id="2528"/>
          </p14:sldIdLst>
        </p14:section>
        <p14:section name="backup" id="{CAE0E747-3BFD-9043-B546-E16FD8F389D0}">
          <p14:sldIdLst/>
        </p14:section>
      </p14:sectionLst>
    </p:ext>
    <p:ext uri="{EFAFB233-063F-42B5-8137-9DF3F51BA10A}">
      <p15:sldGuideLst xmlns:p15="http://schemas.microsoft.com/office/powerpoint/2012/main">
        <p15:guide id="1" orient="horz" pos="259">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0000"/>
    <a:srgbClr val="0000FF"/>
    <a:srgbClr val="3333CC"/>
    <a:srgbClr val="0033CC"/>
    <a:srgbClr val="000099"/>
    <a:srgbClr val="009500"/>
    <a:srgbClr val="FFFF00"/>
    <a:srgbClr val="C00000"/>
    <a:srgbClr val="304A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4" autoAdjust="0"/>
    <p:restoredTop sz="91067" autoAdjust="0"/>
  </p:normalViewPr>
  <p:slideViewPr>
    <p:cSldViewPr>
      <p:cViewPr varScale="1">
        <p:scale>
          <a:sx n="81" d="100"/>
          <a:sy n="81" d="100"/>
        </p:scale>
        <p:origin x="1120" y="60"/>
      </p:cViewPr>
      <p:guideLst>
        <p:guide orient="horz" pos="259"/>
        <p:guide pos="2880"/>
      </p:guideLst>
    </p:cSldViewPr>
  </p:slideViewPr>
  <p:notesTextViewPr>
    <p:cViewPr>
      <p:scale>
        <a:sx n="3" d="2"/>
        <a:sy n="3" d="2"/>
      </p:scale>
      <p:origin x="0" y="0"/>
    </p:cViewPr>
  </p:notesTextViewPr>
  <p:sorterViewPr>
    <p:cViewPr>
      <p:scale>
        <a:sx n="150" d="100"/>
        <a:sy n="150" d="100"/>
      </p:scale>
      <p:origin x="0" y="0"/>
    </p:cViewPr>
  </p:sorterViewPr>
  <p:notesViewPr>
    <p:cSldViewPr>
      <p:cViewPr varScale="1">
        <p:scale>
          <a:sx n="72" d="100"/>
          <a:sy n="72" d="100"/>
        </p:scale>
        <p:origin x="2640" y="2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ableStyles" Target="tableStyle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handoutMaster" Target="handoutMasters/handout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79" name="页眉占位符 1"/>
          <p:cNvSpPr>
            <a:spLocks noGrp="1"/>
          </p:cNvSpPr>
          <p:nvPr>
            <p:ph type="hdr" sz="quarter"/>
          </p:nvPr>
        </p:nvSpPr>
        <p:spPr>
          <a:xfrm>
            <a:off x="2" y="0"/>
            <a:ext cx="2949786" cy="498693"/>
          </a:xfrm>
          <a:prstGeom prst="rect">
            <a:avLst/>
          </a:prstGeom>
        </p:spPr>
        <p:txBody>
          <a:bodyPr vert="horz" lIns="91834" tIns="45917" rIns="91834" bIns="45917" rtlCol="0"/>
          <a:lstStyle>
            <a:lvl1pPr algn="l">
              <a:defRPr sz="1200"/>
            </a:lvl1pPr>
          </a:lstStyle>
          <a:p>
            <a:endParaRPr lang="zh-CN" altLang="en-US"/>
          </a:p>
        </p:txBody>
      </p:sp>
      <p:sp>
        <p:nvSpPr>
          <p:cNvPr id="1048780" name="日期占位符 2"/>
          <p:cNvSpPr>
            <a:spLocks noGrp="1"/>
          </p:cNvSpPr>
          <p:nvPr>
            <p:ph type="dt" sz="quarter" idx="1"/>
          </p:nvPr>
        </p:nvSpPr>
        <p:spPr>
          <a:xfrm>
            <a:off x="3855839" y="0"/>
            <a:ext cx="2949786" cy="498693"/>
          </a:xfrm>
          <a:prstGeom prst="rect">
            <a:avLst/>
          </a:prstGeom>
        </p:spPr>
        <p:txBody>
          <a:bodyPr vert="horz" lIns="91834" tIns="45917" rIns="91834" bIns="45917" rtlCol="0"/>
          <a:lstStyle>
            <a:lvl1pPr algn="r">
              <a:defRPr sz="1200"/>
            </a:lvl1pPr>
          </a:lstStyle>
          <a:p>
            <a:fld id="{80E70FA6-A9F9-487D-9B5D-DC52202B3387}" type="datetimeFigureOut">
              <a:rPr lang="zh-CN" altLang="en-US" smtClean="0"/>
              <a:t>2021-7-19</a:t>
            </a:fld>
            <a:endParaRPr lang="zh-CN" altLang="en-US"/>
          </a:p>
        </p:txBody>
      </p:sp>
      <p:sp>
        <p:nvSpPr>
          <p:cNvPr id="1048781" name="页脚占位符 3"/>
          <p:cNvSpPr>
            <a:spLocks noGrp="1"/>
          </p:cNvSpPr>
          <p:nvPr>
            <p:ph type="ftr" sz="quarter" idx="2"/>
          </p:nvPr>
        </p:nvSpPr>
        <p:spPr>
          <a:xfrm>
            <a:off x="2" y="9440648"/>
            <a:ext cx="2949786" cy="498692"/>
          </a:xfrm>
          <a:prstGeom prst="rect">
            <a:avLst/>
          </a:prstGeom>
        </p:spPr>
        <p:txBody>
          <a:bodyPr vert="horz" lIns="91834" tIns="45917" rIns="91834" bIns="45917" rtlCol="0" anchor="b"/>
          <a:lstStyle>
            <a:lvl1pPr algn="l">
              <a:defRPr sz="1200"/>
            </a:lvl1pPr>
          </a:lstStyle>
          <a:p>
            <a:endParaRPr lang="zh-CN" altLang="en-US"/>
          </a:p>
        </p:txBody>
      </p:sp>
      <p:sp>
        <p:nvSpPr>
          <p:cNvPr id="1048782" name="灯片编号占位符 4"/>
          <p:cNvSpPr>
            <a:spLocks noGrp="1"/>
          </p:cNvSpPr>
          <p:nvPr>
            <p:ph type="sldNum" sz="quarter" idx="3"/>
          </p:nvPr>
        </p:nvSpPr>
        <p:spPr>
          <a:xfrm>
            <a:off x="3855839" y="9440648"/>
            <a:ext cx="2949786" cy="498692"/>
          </a:xfrm>
          <a:prstGeom prst="rect">
            <a:avLst/>
          </a:prstGeom>
        </p:spPr>
        <p:txBody>
          <a:bodyPr vert="horz" lIns="91834" tIns="45917" rIns="91834" bIns="45917" rtlCol="0" anchor="b"/>
          <a:lstStyle>
            <a:lvl1pPr algn="r">
              <a:defRPr sz="1200"/>
            </a:lvl1pPr>
          </a:lstStyle>
          <a:p>
            <a:fld id="{27BD27DC-A885-4B54-A817-9BB753D18DCA}"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73" name="页眉占位符 1"/>
          <p:cNvSpPr>
            <a:spLocks noGrp="1"/>
          </p:cNvSpPr>
          <p:nvPr>
            <p:ph type="hdr" sz="quarter"/>
          </p:nvPr>
        </p:nvSpPr>
        <p:spPr>
          <a:xfrm>
            <a:off x="2" y="0"/>
            <a:ext cx="2949786" cy="496967"/>
          </a:xfrm>
          <a:prstGeom prst="rect">
            <a:avLst/>
          </a:prstGeom>
        </p:spPr>
        <p:txBody>
          <a:bodyPr vert="horz" lIns="91834" tIns="45917" rIns="91834" bIns="45917" rtlCol="0"/>
          <a:lstStyle>
            <a:lvl1pPr algn="l">
              <a:defRPr sz="1200">
                <a:ea typeface="微软雅黑" panose="020B0503020204020204" pitchFamily="34" charset="-122"/>
              </a:defRPr>
            </a:lvl1pPr>
          </a:lstStyle>
          <a:p>
            <a:endParaRPr lang="zh-CN" altLang="en-US" dirty="0"/>
          </a:p>
        </p:txBody>
      </p:sp>
      <p:sp>
        <p:nvSpPr>
          <p:cNvPr id="1048774" name="日期占位符 2"/>
          <p:cNvSpPr>
            <a:spLocks noGrp="1"/>
          </p:cNvSpPr>
          <p:nvPr>
            <p:ph type="dt" idx="1"/>
          </p:nvPr>
        </p:nvSpPr>
        <p:spPr>
          <a:xfrm>
            <a:off x="3855839" y="0"/>
            <a:ext cx="2949786" cy="496967"/>
          </a:xfrm>
          <a:prstGeom prst="rect">
            <a:avLst/>
          </a:prstGeom>
        </p:spPr>
        <p:txBody>
          <a:bodyPr vert="horz" lIns="91834" tIns="45917" rIns="91834" bIns="45917" rtlCol="0"/>
          <a:lstStyle>
            <a:lvl1pPr algn="r">
              <a:defRPr sz="1200">
                <a:ea typeface="微软雅黑" panose="020B0503020204020204" pitchFamily="34" charset="-122"/>
              </a:defRPr>
            </a:lvl1pPr>
          </a:lstStyle>
          <a:p>
            <a:fld id="{673B58EF-4ABD-40F4-ACA4-FE81D742E6DD}" type="datetimeFigureOut">
              <a:rPr lang="zh-CN" altLang="en-US" smtClean="0"/>
              <a:t>2021-7-19</a:t>
            </a:fld>
            <a:endParaRPr lang="zh-CN" altLang="en-US" dirty="0"/>
          </a:p>
        </p:txBody>
      </p:sp>
      <p:sp>
        <p:nvSpPr>
          <p:cNvPr id="1048775" name="幻灯片图像占位符 3"/>
          <p:cNvSpPr>
            <a:spLocks noGrp="1" noRot="1" noChangeAspect="1"/>
          </p:cNvSpPr>
          <p:nvPr>
            <p:ph type="sldImg" idx="2"/>
          </p:nvPr>
        </p:nvSpPr>
        <p:spPr>
          <a:xfrm>
            <a:off x="88900" y="744538"/>
            <a:ext cx="6629400" cy="3729037"/>
          </a:xfrm>
          <a:prstGeom prst="rect">
            <a:avLst/>
          </a:prstGeom>
          <a:noFill/>
          <a:ln w="12700">
            <a:solidFill>
              <a:prstClr val="black"/>
            </a:solidFill>
          </a:ln>
        </p:spPr>
        <p:txBody>
          <a:bodyPr vert="horz" lIns="91834" tIns="45917" rIns="91834" bIns="45917" rtlCol="0" anchor="ctr"/>
          <a:lstStyle/>
          <a:p>
            <a:endParaRPr lang="zh-CN" altLang="en-US" dirty="0"/>
          </a:p>
        </p:txBody>
      </p:sp>
      <p:sp>
        <p:nvSpPr>
          <p:cNvPr id="1048776" name="备注占位符 4"/>
          <p:cNvSpPr>
            <a:spLocks noGrp="1"/>
          </p:cNvSpPr>
          <p:nvPr>
            <p:ph type="body" sz="quarter" idx="3"/>
          </p:nvPr>
        </p:nvSpPr>
        <p:spPr>
          <a:xfrm>
            <a:off x="680721" y="4721185"/>
            <a:ext cx="5445760" cy="4472702"/>
          </a:xfrm>
          <a:prstGeom prst="rect">
            <a:avLst/>
          </a:prstGeom>
        </p:spPr>
        <p:txBody>
          <a:bodyPr vert="horz" lIns="91834" tIns="45917" rIns="91834" bIns="45917"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777" name="页脚占位符 5"/>
          <p:cNvSpPr>
            <a:spLocks noGrp="1"/>
          </p:cNvSpPr>
          <p:nvPr>
            <p:ph type="ftr" sz="quarter" idx="4"/>
          </p:nvPr>
        </p:nvSpPr>
        <p:spPr>
          <a:xfrm>
            <a:off x="2" y="9440647"/>
            <a:ext cx="2949786" cy="496967"/>
          </a:xfrm>
          <a:prstGeom prst="rect">
            <a:avLst/>
          </a:prstGeom>
        </p:spPr>
        <p:txBody>
          <a:bodyPr vert="horz" lIns="91834" tIns="45917" rIns="91834" bIns="45917" rtlCol="0" anchor="b"/>
          <a:lstStyle>
            <a:lvl1pPr algn="l">
              <a:defRPr sz="1200">
                <a:ea typeface="微软雅黑" panose="020B0503020204020204" pitchFamily="34" charset="-122"/>
              </a:defRPr>
            </a:lvl1pPr>
          </a:lstStyle>
          <a:p>
            <a:endParaRPr lang="zh-CN" altLang="en-US" dirty="0"/>
          </a:p>
        </p:txBody>
      </p:sp>
      <p:sp>
        <p:nvSpPr>
          <p:cNvPr id="1048778" name="灯片编号占位符 6"/>
          <p:cNvSpPr>
            <a:spLocks noGrp="1"/>
          </p:cNvSpPr>
          <p:nvPr>
            <p:ph type="sldNum" sz="quarter" idx="5"/>
          </p:nvPr>
        </p:nvSpPr>
        <p:spPr>
          <a:xfrm>
            <a:off x="3855839" y="9440647"/>
            <a:ext cx="2949786" cy="496967"/>
          </a:xfrm>
          <a:prstGeom prst="rect">
            <a:avLst/>
          </a:prstGeom>
        </p:spPr>
        <p:txBody>
          <a:bodyPr vert="horz" lIns="91834" tIns="45917" rIns="91834" bIns="45917" rtlCol="0" anchor="b"/>
          <a:lstStyle>
            <a:lvl1pPr algn="r">
              <a:defRPr sz="1200">
                <a:ea typeface="微软雅黑" panose="020B0503020204020204" pitchFamily="34" charset="-122"/>
              </a:defRPr>
            </a:lvl1pPr>
          </a:lstStyle>
          <a:p>
            <a:fld id="{A11FC198-2D83-4DFC-8CDD-7D23AF44D41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enwen.sogou.com/s/?w=%E8%B4%B9%E7%B1%B3&amp;ch=ww.xqy.chain"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wenwen.sogou.com/s/?w=%E7%BE%8E%E5%9B%BD%E8%8A%9D%E5%8A%A0%E5%93%A5&amp;ch=ww.xqy.chain" TargetMode="External"/><Relationship Id="rId4" Type="http://schemas.openxmlformats.org/officeDocument/2006/relationships/hyperlink" Target="https://wenwen.sogou.com/s/?w=%E6%A0%B8%E5%8F%8D%E5%BA%94%E5%A0%86&amp;ch=ww.xqy.chain"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enwen.sogou.com/s/?w=%E8%B4%B9%E7%B1%B3&amp;ch=ww.xqy.chain"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wenwen.sogou.com/s/?w=%E7%BE%8E%E5%9B%BD%E8%8A%9D%E5%8A%A0%E5%93%A5&amp;ch=ww.xqy.chain" TargetMode="External"/><Relationship Id="rId4" Type="http://schemas.openxmlformats.org/officeDocument/2006/relationships/hyperlink" Target="https://wenwen.sogou.com/s/?w=%E6%A0%B8%E5%8F%8D%E5%BA%94%E5%A0%86&amp;ch=ww.xqy.chai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卢瑟福：发现了</a:t>
            </a:r>
            <a:r>
              <a:rPr lang="en-US" altLang="zh-CN" dirty="0"/>
              <a:t>alpha</a:t>
            </a:r>
            <a:r>
              <a:rPr lang="zh-CN" altLang="en-US" dirty="0"/>
              <a:t>粒子、质子；首次实现了人工核反应；提出了半衰期；预言了中子的存在；提出了原子的有核模型。</a:t>
            </a:r>
          </a:p>
        </p:txBody>
      </p:sp>
      <p:sp>
        <p:nvSpPr>
          <p:cNvPr id="4" name="灯片编号占位符 3"/>
          <p:cNvSpPr>
            <a:spLocks noGrp="1"/>
          </p:cNvSpPr>
          <p:nvPr>
            <p:ph type="sldNum" sz="quarter" idx="5"/>
          </p:nvPr>
        </p:nvSpPr>
        <p:spPr/>
        <p:txBody>
          <a:bodyPr/>
          <a:lstStyle/>
          <a:p>
            <a:fld id="{A11FC198-2D83-4DFC-8CDD-7D23AF44D411}" type="slidenum">
              <a:rPr lang="zh-CN" altLang="en-US" smtClean="0"/>
              <a:t>3</a:t>
            </a:fld>
            <a:endParaRPr lang="zh-CN" altLang="en-US" dirty="0"/>
          </a:p>
        </p:txBody>
      </p:sp>
    </p:spTree>
    <p:extLst>
      <p:ext uri="{BB962C8B-B14F-4D97-AF65-F5344CB8AC3E}">
        <p14:creationId xmlns:p14="http://schemas.microsoft.com/office/powerpoint/2010/main" val="202530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680703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79233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5681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t>15</a:t>
            </a:fld>
            <a:endParaRPr lang="zh-CN" altLang="en-US" dirty="0"/>
          </a:p>
        </p:txBody>
      </p:sp>
    </p:spTree>
    <p:extLst>
      <p:ext uri="{BB962C8B-B14F-4D97-AF65-F5344CB8AC3E}">
        <p14:creationId xmlns:p14="http://schemas.microsoft.com/office/powerpoint/2010/main" val="45489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41255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83105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305701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5475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65718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微软雅黑" panose="020B0503020204020204" pitchFamily="34" charset="-122"/>
                <a:cs typeface="+mn-cs"/>
              </a:rPr>
              <a:t>When the mass ratio </a:t>
            </a:r>
            <a:r>
              <a:rPr lang="en-US" altLang="zh-CN" sz="1200" b="0" i="1" u="none" strike="noStrike" kern="1200" baseline="0" dirty="0">
                <a:solidFill>
                  <a:schemeClr val="tx1"/>
                </a:solidFill>
                <a:latin typeface="+mn-lt"/>
                <a:ea typeface="微软雅黑" panose="020B0503020204020204" pitchFamily="34" charset="-122"/>
                <a:cs typeface="+mn-cs"/>
              </a:rPr>
              <a:t>A</a:t>
            </a:r>
            <a:r>
              <a:rPr lang="en-US" altLang="zh-CN" sz="1200" b="0" i="0" u="none" strike="noStrike" kern="1200" baseline="0" dirty="0">
                <a:solidFill>
                  <a:schemeClr val="tx1"/>
                </a:solidFill>
                <a:latin typeface="+mn-lt"/>
                <a:ea typeface="微软雅黑" panose="020B0503020204020204" pitchFamily="34" charset="-122"/>
                <a:cs typeface="+mn-cs"/>
              </a:rPr>
              <a:t>P</a:t>
            </a:r>
            <a:r>
              <a:rPr lang="en-US" altLang="zh-CN" sz="1200" b="0" i="1" u="none" strike="noStrike" kern="1200" baseline="0" dirty="0">
                <a:solidFill>
                  <a:schemeClr val="tx1"/>
                </a:solidFill>
                <a:latin typeface="+mn-lt"/>
                <a:ea typeface="微软雅黑" panose="020B0503020204020204" pitchFamily="34" charset="-122"/>
                <a:cs typeface="+mn-cs"/>
              </a:rPr>
              <a:t>/A</a:t>
            </a:r>
            <a:r>
              <a:rPr lang="en-US" altLang="zh-CN" sz="1200" b="0" i="0" u="none" strike="noStrike" kern="1200" baseline="0" dirty="0">
                <a:solidFill>
                  <a:schemeClr val="tx1"/>
                </a:solidFill>
                <a:latin typeface="+mn-lt"/>
                <a:ea typeface="微软雅黑" panose="020B0503020204020204" pitchFamily="34" charset="-122"/>
                <a:cs typeface="+mn-cs"/>
              </a:rPr>
              <a:t>T increases (from </a:t>
            </a:r>
            <a:r>
              <a:rPr lang="en-US" altLang="zh-CN" sz="1200" b="0" i="1" u="none" strike="noStrike" kern="1200" baseline="0" dirty="0">
                <a:solidFill>
                  <a:schemeClr val="tx1"/>
                </a:solidFill>
                <a:latin typeface="+mn-lt"/>
                <a:ea typeface="微软雅黑" panose="020B0503020204020204" pitchFamily="34" charset="-122"/>
                <a:cs typeface="+mn-cs"/>
              </a:rPr>
              <a:t>A</a:t>
            </a:r>
            <a:r>
              <a:rPr lang="en-US" altLang="zh-CN" sz="1200" b="0" i="0" u="none" strike="noStrike" kern="1200" baseline="0" dirty="0">
                <a:solidFill>
                  <a:schemeClr val="tx1"/>
                </a:solidFill>
                <a:latin typeface="+mn-lt"/>
                <a:ea typeface="微软雅黑" panose="020B0503020204020204" pitchFamily="34" charset="-122"/>
                <a:cs typeface="+mn-cs"/>
              </a:rPr>
              <a:t>P = 4 to 20–30), with fixed </a:t>
            </a:r>
            <a:r>
              <a:rPr lang="en-US" altLang="zh-CN" sz="1200" b="0" i="1" u="none" strike="noStrike" kern="1200" baseline="0" dirty="0">
                <a:solidFill>
                  <a:schemeClr val="tx1"/>
                </a:solidFill>
                <a:latin typeface="+mn-lt"/>
                <a:ea typeface="微软雅黑" panose="020B0503020204020204" pitchFamily="34" charset="-122"/>
                <a:cs typeface="+mn-cs"/>
              </a:rPr>
              <a:t>Z</a:t>
            </a:r>
            <a:r>
              <a:rPr lang="en-US" altLang="zh-CN" sz="1200" b="0" i="0" u="none" strike="noStrike" kern="1200" baseline="0" dirty="0">
                <a:solidFill>
                  <a:schemeClr val="tx1"/>
                </a:solidFill>
                <a:latin typeface="+mn-lt"/>
                <a:ea typeface="微软雅黑" panose="020B0503020204020204" pitchFamily="34" charset="-122"/>
                <a:cs typeface="+mn-cs"/>
              </a:rPr>
              <a:t>CN, the excitation energy increases also (rise of the Coulomb barrier), but then becomes lower due to increasing </a:t>
            </a:r>
            <a:r>
              <a:rPr lang="en-US" altLang="zh-CN" sz="1200" b="0" i="1" u="none" strike="noStrike" kern="1200" baseline="0" dirty="0">
                <a:solidFill>
                  <a:schemeClr val="tx1"/>
                </a:solidFill>
                <a:latin typeface="+mn-lt"/>
                <a:ea typeface="微软雅黑" panose="020B0503020204020204" pitchFamily="34" charset="-122"/>
                <a:cs typeface="+mn-cs"/>
              </a:rPr>
              <a:t>Q</a:t>
            </a:r>
            <a:r>
              <a:rPr lang="en-US" altLang="zh-CN" sz="1200" b="0" i="0" u="none" strike="noStrike" kern="1200" baseline="0" dirty="0">
                <a:solidFill>
                  <a:schemeClr val="tx1"/>
                </a:solidFill>
                <a:latin typeface="+mn-lt"/>
                <a:ea typeface="微软雅黑" panose="020B0503020204020204" pitchFamily="34" charset="-122"/>
                <a:cs typeface="+mn-cs"/>
              </a:rPr>
              <a:t>. The advance to the nuclei with closed proton or neutron shells leads to an additional reduction of </a:t>
            </a:r>
            <a:r>
              <a:rPr lang="en-US" altLang="zh-CN" sz="1200" b="0" i="1" u="none" strike="noStrike" kern="1200" baseline="0" dirty="0">
                <a:solidFill>
                  <a:schemeClr val="tx1"/>
                </a:solidFill>
                <a:latin typeface="+mn-lt"/>
                <a:ea typeface="微软雅黑" panose="020B0503020204020204" pitchFamily="34" charset="-122"/>
                <a:cs typeface="+mn-cs"/>
              </a:rPr>
              <a:t>E</a:t>
            </a:r>
            <a:r>
              <a:rPr lang="en-US" altLang="zh-CN" sz="1200" b="0" i="0" u="none" strike="noStrike" kern="1200" baseline="0" dirty="0">
                <a:solidFill>
                  <a:schemeClr val="tx1"/>
                </a:solidFill>
                <a:latin typeface="+mn-lt"/>
                <a:ea typeface="微软雅黑" panose="020B0503020204020204" pitchFamily="34" charset="-122"/>
                <a:cs typeface="+mn-cs"/>
              </a:rPr>
              <a:t>*min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73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95434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微软雅黑" panose="020B0503020204020204" pitchFamily="34" charset="-122"/>
                <a:cs typeface="+mn-cs"/>
              </a:rPr>
              <a:t>Due to the approximately linear dependence of the ion charge on velocity, transmission of ERs produced in the same reaction at different projectile energies varies weakly.</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9856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微软雅黑" panose="020B0503020204020204" pitchFamily="34" charset="-122"/>
                <a:cs typeface="+mn-cs"/>
              </a:rPr>
              <a:t>a flat-field dipole magnet with inclined poles for horizontal focusing (</a:t>
            </a:r>
            <a:r>
              <a:rPr lang="en-US" altLang="zh-CN" sz="1200" b="0" i="1" u="none" strike="noStrike" kern="1200" baseline="0" dirty="0">
                <a:solidFill>
                  <a:schemeClr val="tx1"/>
                </a:solidFill>
                <a:latin typeface="+mn-lt"/>
                <a:ea typeface="微软雅黑" panose="020B0503020204020204" pitchFamily="34" charset="-122"/>
                <a:cs typeface="+mn-cs"/>
              </a:rPr>
              <a:t>D</a:t>
            </a:r>
            <a:r>
              <a:rPr lang="en-US" altLang="zh-CN" sz="1200" b="0" i="0" u="none" strike="noStrike" kern="1200" baseline="0" dirty="0">
                <a:solidFill>
                  <a:schemeClr val="tx1"/>
                </a:solidFill>
                <a:latin typeface="+mn-lt"/>
                <a:ea typeface="微软雅黑" panose="020B0503020204020204" pitchFamily="34" charset="-122"/>
                <a:cs typeface="+mn-cs"/>
              </a:rPr>
              <a:t>) followed by horizontally (</a:t>
            </a:r>
            <a:r>
              <a:rPr lang="en-US" altLang="zh-CN" sz="1200" b="0" i="1" u="none" strike="noStrike" kern="1200" baseline="0" dirty="0" err="1">
                <a:solidFill>
                  <a:schemeClr val="tx1"/>
                </a:solidFill>
                <a:latin typeface="+mn-lt"/>
                <a:ea typeface="微软雅黑" panose="020B0503020204020204" pitchFamily="34" charset="-122"/>
                <a:cs typeface="+mn-cs"/>
              </a:rPr>
              <a:t>Q</a:t>
            </a:r>
            <a:r>
              <a:rPr lang="en-US" altLang="zh-CN" sz="1200" b="0" i="0" u="none" strike="noStrike" kern="1200" baseline="0" dirty="0" err="1">
                <a:solidFill>
                  <a:schemeClr val="tx1"/>
                </a:solidFill>
                <a:latin typeface="+mn-lt"/>
                <a:ea typeface="微软雅黑" panose="020B0503020204020204" pitchFamily="34" charset="-122"/>
                <a:cs typeface="+mn-cs"/>
              </a:rPr>
              <a:t>h</a:t>
            </a:r>
            <a:r>
              <a:rPr lang="en-US" altLang="zh-CN" sz="1200" b="0" i="0" u="none" strike="noStrike" kern="1200" baseline="0" dirty="0">
                <a:solidFill>
                  <a:schemeClr val="tx1"/>
                </a:solidFill>
                <a:latin typeface="+mn-lt"/>
                <a:ea typeface="微软雅黑" panose="020B0503020204020204" pitchFamily="34" charset="-122"/>
                <a:cs typeface="+mn-cs"/>
              </a:rPr>
              <a:t>) and vertically (</a:t>
            </a:r>
            <a:r>
              <a:rPr lang="en-US" altLang="zh-CN" sz="1200" b="0" i="1" u="none" strike="noStrike" kern="1200" baseline="0" dirty="0">
                <a:solidFill>
                  <a:schemeClr val="tx1"/>
                </a:solidFill>
                <a:latin typeface="+mn-lt"/>
                <a:ea typeface="微软雅黑" panose="020B0503020204020204" pitchFamily="34" charset="-122"/>
                <a:cs typeface="+mn-cs"/>
              </a:rPr>
              <a:t>Q</a:t>
            </a:r>
            <a:r>
              <a:rPr lang="en-US" altLang="zh-CN" sz="1200" b="0" i="0" u="none" strike="noStrike" kern="1200" baseline="0" dirty="0">
                <a:solidFill>
                  <a:schemeClr val="tx1"/>
                </a:solidFill>
                <a:latin typeface="+mn-lt"/>
                <a:ea typeface="微软雅黑" panose="020B0503020204020204" pitchFamily="34" charset="-122"/>
                <a:cs typeface="+mn-cs"/>
              </a:rPr>
              <a:t>v) focusing quadrupole magnets.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04387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t>32</a:t>
            </a:fld>
            <a:endParaRPr lang="zh-CN" altLang="en-US" dirty="0"/>
          </a:p>
        </p:txBody>
      </p:sp>
    </p:spTree>
    <p:extLst>
      <p:ext uri="{BB962C8B-B14F-4D97-AF65-F5344CB8AC3E}">
        <p14:creationId xmlns:p14="http://schemas.microsoft.com/office/powerpoint/2010/main" val="163637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34398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60491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微软雅黑" panose="020B0503020204020204" pitchFamily="34" charset="-122"/>
                <a:cs typeface="+mn-cs"/>
              </a:rPr>
              <a:t>In a simple model fusion starts at the touching point of the spherical target–projectile configuration, the </a:t>
            </a:r>
            <a:r>
              <a:rPr lang="en-US" altLang="zh-CN" sz="1200" b="0" i="1" u="none" strike="noStrike" kern="1200" baseline="0" dirty="0">
                <a:solidFill>
                  <a:schemeClr val="tx1"/>
                </a:solidFill>
                <a:latin typeface="+mn-lt"/>
                <a:ea typeface="微软雅黑" panose="020B0503020204020204" pitchFamily="34" charset="-122"/>
                <a:cs typeface="+mn-cs"/>
              </a:rPr>
              <a:t>Coulomb Barrier</a:t>
            </a:r>
            <a:r>
              <a:rPr lang="en-US" altLang="zh-CN" sz="1200" b="0" i="0" u="none" strike="noStrike" kern="1200" baseline="0" dirty="0">
                <a:solidFill>
                  <a:schemeClr val="tx1"/>
                </a:solidFill>
                <a:latin typeface="+mn-lt"/>
                <a:ea typeface="微软雅黑" panose="020B0503020204020204" pitchFamily="34" charset="-122"/>
                <a:cs typeface="+mn-cs"/>
              </a:rPr>
              <a:t>. The nuclear force becomes effective and drives the </a:t>
            </a:r>
            <a:r>
              <a:rPr lang="en-US" altLang="zh-CN" sz="1200" b="0" i="0" u="none" strike="noStrike" kern="1200" baseline="0" dirty="0" err="1">
                <a:solidFill>
                  <a:schemeClr val="tx1"/>
                </a:solidFill>
                <a:latin typeface="+mn-lt"/>
                <a:ea typeface="微软雅黑" panose="020B0503020204020204" pitchFamily="34" charset="-122"/>
                <a:cs typeface="+mn-cs"/>
              </a:rPr>
              <a:t>dinuclear</a:t>
            </a:r>
            <a:r>
              <a:rPr lang="en-US" altLang="zh-CN" sz="1200" b="0" i="0" u="none" strike="noStrike" kern="1200" baseline="0" dirty="0">
                <a:solidFill>
                  <a:schemeClr val="tx1"/>
                </a:solidFill>
                <a:latin typeface="+mn-lt"/>
                <a:ea typeface="微软雅黑" panose="020B0503020204020204" pitchFamily="34" charset="-122"/>
                <a:cs typeface="+mn-cs"/>
              </a:rPr>
              <a:t> system towards the </a:t>
            </a:r>
            <a:r>
              <a:rPr lang="en-US" altLang="zh-CN" sz="1200" b="0" i="0" u="none" strike="noStrike" kern="1200" baseline="0" dirty="0" err="1">
                <a:solidFill>
                  <a:schemeClr val="tx1"/>
                </a:solidFill>
                <a:latin typeface="+mn-lt"/>
                <a:ea typeface="微软雅黑" panose="020B0503020204020204" pitchFamily="34" charset="-122"/>
                <a:cs typeface="+mn-cs"/>
              </a:rPr>
              <a:t>mononucleus</a:t>
            </a:r>
            <a:r>
              <a:rPr lang="en-US" altLang="zh-CN" sz="1200" b="0" i="0" u="none" strike="noStrike" kern="1200" baseline="0" dirty="0">
                <a:solidFill>
                  <a:schemeClr val="tx1"/>
                </a:solidFill>
                <a:latin typeface="+mn-lt"/>
                <a:ea typeface="微软雅黑" panose="020B0503020204020204" pitchFamily="34" charset="-122"/>
                <a:cs typeface="+mn-cs"/>
              </a:rPr>
              <a:t>. For the synthesis of </a:t>
            </a:r>
            <a:r>
              <a:rPr lang="en-US" altLang="zh-CN" sz="1200" b="0" i="0" u="none" strike="noStrike" kern="1200" baseline="0" dirty="0" err="1">
                <a:solidFill>
                  <a:schemeClr val="tx1"/>
                </a:solidFill>
                <a:latin typeface="+mn-lt"/>
                <a:ea typeface="微软雅黑" panose="020B0503020204020204" pitchFamily="34" charset="-122"/>
                <a:cs typeface="+mn-cs"/>
              </a:rPr>
              <a:t>superheavy</a:t>
            </a:r>
            <a:r>
              <a:rPr lang="en-US" altLang="zh-CN" sz="1200" b="0" i="0" u="none" strike="noStrike" kern="1200" baseline="0" dirty="0">
                <a:solidFill>
                  <a:schemeClr val="tx1"/>
                </a:solidFill>
                <a:latin typeface="+mn-lt"/>
                <a:ea typeface="微软雅黑" panose="020B0503020204020204" pitchFamily="34" charset="-122"/>
                <a:cs typeface="+mn-cs"/>
              </a:rPr>
              <a:t> nuclei the projectile kinetic energy at Coulomb Barrier exceeds the Q-value of the compound system. The compound nucleus is created above the ground state and has to dissipate the excitation energy by the emission of gammas and light particles. In case of the heavy elements there is a strong fission competition. Charged particle emission for cold systems with large Z is unlikely because of the high Coulomb barrier. The excitation function is cut by the Coulomb barrier between target and projectile at its lower end and by fission at the upper end. For the heaviest elements being increasingly fission unstable, only the one-neutron evaporation channel can survive: the </a:t>
            </a:r>
            <a:r>
              <a:rPr lang="en-US" altLang="zh-CN" sz="1200" b="0" i="1" u="none" strike="noStrike" kern="1200" baseline="0" dirty="0" err="1">
                <a:solidFill>
                  <a:schemeClr val="tx1"/>
                </a:solidFill>
                <a:latin typeface="+mn-lt"/>
                <a:ea typeface="微软雅黑" panose="020B0503020204020204" pitchFamily="34" charset="-122"/>
                <a:cs typeface="+mn-cs"/>
              </a:rPr>
              <a:t>concept</a:t>
            </a:r>
            <a:r>
              <a:rPr lang="en-US" altLang="zh-CN" sz="1200" b="0" i="0" u="none" strike="noStrike" kern="1200" baseline="0" dirty="0" err="1">
                <a:solidFill>
                  <a:schemeClr val="tx1"/>
                </a:solidFill>
                <a:latin typeface="+mn-lt"/>
                <a:ea typeface="微软雅黑" panose="020B0503020204020204" pitchFamily="34" charset="-122"/>
                <a:cs typeface="+mn-cs"/>
              </a:rPr>
              <a:t>of</a:t>
            </a:r>
            <a:r>
              <a:rPr lang="en-US" altLang="zh-CN" sz="1200" b="0" i="0" u="none" strike="noStrike" kern="1200" baseline="0" dirty="0">
                <a:solidFill>
                  <a:schemeClr val="tx1"/>
                </a:solidFill>
                <a:latin typeface="+mn-lt"/>
                <a:ea typeface="微软雅黑" panose="020B0503020204020204" pitchFamily="34" charset="-122"/>
                <a:cs typeface="+mn-cs"/>
              </a:rPr>
              <a:t> cold fusion. Excitation functions are narrow and have a width of about 5MeV.</a:t>
            </a:r>
            <a:endParaRPr lang="zh-CN" altLang="en-US" sz="8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062760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8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277994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620301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32596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微软雅黑" panose="020B0503020204020204" pitchFamily="34" charset="-122"/>
                <a:cs typeface="+mn-cs"/>
              </a:rPr>
              <a:t>a flat-field dipole magnet with inclined poles for horizontal focusing (</a:t>
            </a:r>
            <a:r>
              <a:rPr lang="en-US" altLang="zh-CN" sz="1200" b="0" i="1" u="none" strike="noStrike" kern="1200" baseline="0" dirty="0">
                <a:solidFill>
                  <a:schemeClr val="tx1"/>
                </a:solidFill>
                <a:latin typeface="+mn-lt"/>
                <a:ea typeface="微软雅黑" panose="020B0503020204020204" pitchFamily="34" charset="-122"/>
                <a:cs typeface="+mn-cs"/>
              </a:rPr>
              <a:t>D</a:t>
            </a:r>
            <a:r>
              <a:rPr lang="en-US" altLang="zh-CN" sz="1200" b="0" i="0" u="none" strike="noStrike" kern="1200" baseline="0" dirty="0">
                <a:solidFill>
                  <a:schemeClr val="tx1"/>
                </a:solidFill>
                <a:latin typeface="+mn-lt"/>
                <a:ea typeface="微软雅黑" panose="020B0503020204020204" pitchFamily="34" charset="-122"/>
                <a:cs typeface="+mn-cs"/>
              </a:rPr>
              <a:t>) followed by horizontally (</a:t>
            </a:r>
            <a:r>
              <a:rPr lang="en-US" altLang="zh-CN" sz="1200" b="0" i="1" u="none" strike="noStrike" kern="1200" baseline="0" dirty="0" err="1">
                <a:solidFill>
                  <a:schemeClr val="tx1"/>
                </a:solidFill>
                <a:latin typeface="+mn-lt"/>
                <a:ea typeface="微软雅黑" panose="020B0503020204020204" pitchFamily="34" charset="-122"/>
                <a:cs typeface="+mn-cs"/>
              </a:rPr>
              <a:t>Q</a:t>
            </a:r>
            <a:r>
              <a:rPr lang="en-US" altLang="zh-CN" sz="1200" b="0" i="0" u="none" strike="noStrike" kern="1200" baseline="0" dirty="0" err="1">
                <a:solidFill>
                  <a:schemeClr val="tx1"/>
                </a:solidFill>
                <a:latin typeface="+mn-lt"/>
                <a:ea typeface="微软雅黑" panose="020B0503020204020204" pitchFamily="34" charset="-122"/>
                <a:cs typeface="+mn-cs"/>
              </a:rPr>
              <a:t>h</a:t>
            </a:r>
            <a:r>
              <a:rPr lang="en-US" altLang="zh-CN" sz="1200" b="0" i="0" u="none" strike="noStrike" kern="1200" baseline="0" dirty="0">
                <a:solidFill>
                  <a:schemeClr val="tx1"/>
                </a:solidFill>
                <a:latin typeface="+mn-lt"/>
                <a:ea typeface="微软雅黑" panose="020B0503020204020204" pitchFamily="34" charset="-122"/>
                <a:cs typeface="+mn-cs"/>
              </a:rPr>
              <a:t>) and vertically (</a:t>
            </a:r>
            <a:r>
              <a:rPr lang="en-US" altLang="zh-CN" sz="1200" b="0" i="1" u="none" strike="noStrike" kern="1200" baseline="0" dirty="0">
                <a:solidFill>
                  <a:schemeClr val="tx1"/>
                </a:solidFill>
                <a:latin typeface="+mn-lt"/>
                <a:ea typeface="微软雅黑" panose="020B0503020204020204" pitchFamily="34" charset="-122"/>
                <a:cs typeface="+mn-cs"/>
              </a:rPr>
              <a:t>Q</a:t>
            </a:r>
            <a:r>
              <a:rPr lang="en-US" altLang="zh-CN" sz="1200" b="0" i="0" u="none" strike="noStrike" kern="1200" baseline="0" dirty="0">
                <a:solidFill>
                  <a:schemeClr val="tx1"/>
                </a:solidFill>
                <a:latin typeface="+mn-lt"/>
                <a:ea typeface="微软雅黑" panose="020B0503020204020204" pitchFamily="34" charset="-122"/>
                <a:cs typeface="+mn-cs"/>
              </a:rPr>
              <a:t>v) focusing quadrupole magnets.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84488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4767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29107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119582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096213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694615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776486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834985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217082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t>70</a:t>
            </a:fld>
            <a:endParaRPr lang="zh-CN" altLang="en-US" dirty="0"/>
          </a:p>
        </p:txBody>
      </p:sp>
    </p:spTree>
    <p:extLst>
      <p:ext uri="{BB962C8B-B14F-4D97-AF65-F5344CB8AC3E}">
        <p14:creationId xmlns:p14="http://schemas.microsoft.com/office/powerpoint/2010/main" val="3409281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t>71</a:t>
            </a:fld>
            <a:endParaRPr lang="zh-CN" altLang="en-US" dirty="0"/>
          </a:p>
        </p:txBody>
      </p:sp>
    </p:spTree>
    <p:extLst>
      <p:ext uri="{BB962C8B-B14F-4D97-AF65-F5344CB8AC3E}">
        <p14:creationId xmlns:p14="http://schemas.microsoft.com/office/powerpoint/2010/main" val="3421815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27220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50811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538672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微软雅黑" panose="020B0503020204020204" pitchFamily="34" charset="-122"/>
                <a:cs typeface="+mn-cs"/>
              </a:rPr>
              <a:t>It is interesting to note that the α-decay reduced widths of several Z ∼ N nuclei around 100Sn are enhanced by at least a factor of two relative to the benchmark nucleus 212-Po and its neighboring</a:t>
            </a:r>
          </a:p>
          <a:p>
            <a:r>
              <a:rPr lang="en-US" altLang="zh-CN" sz="1200" b="0" i="0" u="none" strike="noStrike" kern="1200" baseline="0" dirty="0">
                <a:solidFill>
                  <a:schemeClr val="tx1"/>
                </a:solidFill>
                <a:latin typeface="+mn-lt"/>
                <a:ea typeface="微软雅黑" panose="020B0503020204020204" pitchFamily="34" charset="-122"/>
                <a:cs typeface="+mn-cs"/>
              </a:rPr>
              <a:t>Po isotopes. This enhancement was explained by the so-called </a:t>
            </a:r>
            <a:r>
              <a:rPr lang="en-US" altLang="zh-CN" sz="1200" b="0" i="0" u="none" strike="noStrike" kern="1200" baseline="0" dirty="0" err="1">
                <a:solidFill>
                  <a:schemeClr val="tx1"/>
                </a:solidFill>
                <a:latin typeface="+mn-lt"/>
                <a:ea typeface="微软雅黑" panose="020B0503020204020204" pitchFamily="34" charset="-122"/>
                <a:cs typeface="+mn-cs"/>
              </a:rPr>
              <a:t>superallowed</a:t>
            </a:r>
            <a:r>
              <a:rPr lang="en-US" altLang="zh-CN" sz="1200" b="0" i="0" u="none" strike="noStrike" kern="1200" baseline="0" dirty="0">
                <a:solidFill>
                  <a:schemeClr val="tx1"/>
                </a:solidFill>
                <a:latin typeface="+mn-lt"/>
                <a:ea typeface="微软雅黑" panose="020B0503020204020204" pitchFamily="34" charset="-122"/>
                <a:cs typeface="+mn-cs"/>
              </a:rPr>
              <a:t> α decay in relation to the fact that the valence protons and neutrons are in the same single-particle levels, giving rise to the</a:t>
            </a:r>
          </a:p>
          <a:p>
            <a:r>
              <a:rPr lang="en-US" altLang="zh-CN" sz="1200" b="0" i="0" u="none" strike="noStrike" kern="1200" baseline="0" dirty="0">
                <a:solidFill>
                  <a:schemeClr val="tx1"/>
                </a:solidFill>
                <a:latin typeface="+mn-lt"/>
                <a:ea typeface="微软雅黑" panose="020B0503020204020204" pitchFamily="34" charset="-122"/>
                <a:cs typeface="+mn-cs"/>
              </a:rPr>
              <a:t>strong p-n interaction.</a:t>
            </a:r>
          </a:p>
          <a:p>
            <a:r>
              <a:rPr lang="en-US" altLang="zh-CN" sz="1200" b="0" i="0" u="none" strike="noStrike" kern="1200" baseline="0" dirty="0">
                <a:solidFill>
                  <a:schemeClr val="tx1"/>
                </a:solidFill>
                <a:latin typeface="+mn-lt"/>
                <a:ea typeface="微软雅黑" panose="020B0503020204020204" pitchFamily="34" charset="-122"/>
                <a:cs typeface="+mn-cs"/>
              </a:rPr>
              <a:t>A shrinking of the δ2 enhancement between the N=126 and N=130 isotones with the increasing proton number was attributed to the weakening of the N=126 shell effect.</a:t>
            </a:r>
          </a:p>
          <a:p>
            <a:r>
              <a:rPr lang="en-US" altLang="zh-CN" sz="1200" b="0" i="0" u="none" strike="noStrike" kern="1200" baseline="0" dirty="0">
                <a:solidFill>
                  <a:schemeClr val="tx1"/>
                </a:solidFill>
                <a:latin typeface="+mn-lt"/>
                <a:ea typeface="微软雅黑" panose="020B0503020204020204" pitchFamily="34" charset="-122"/>
                <a:cs typeface="+mn-cs"/>
              </a:rPr>
              <a:t>The nearly constant or even decreasing values for the most neutron-deficient polonium isotopes were</a:t>
            </a:r>
          </a:p>
          <a:p>
            <a:r>
              <a:rPr lang="en-US" altLang="zh-CN" sz="1200" b="0" i="0" u="none" strike="noStrike" kern="1200" baseline="0" dirty="0">
                <a:solidFill>
                  <a:schemeClr val="tx1"/>
                </a:solidFill>
                <a:latin typeface="+mn-lt"/>
                <a:ea typeface="微软雅黑" panose="020B0503020204020204" pitchFamily="34" charset="-122"/>
                <a:cs typeface="+mn-cs"/>
              </a:rPr>
              <a:t>explained by the configuration mixing effect.</a:t>
            </a:r>
          </a:p>
          <a:p>
            <a:r>
              <a:rPr lang="en-US" altLang="zh-CN" sz="1200" b="0" i="0" u="none" strike="noStrike" kern="1200" baseline="0" dirty="0">
                <a:solidFill>
                  <a:schemeClr val="tx1"/>
                </a:solidFill>
                <a:latin typeface="+mn-lt"/>
                <a:ea typeface="微软雅黑" panose="020B0503020204020204" pitchFamily="34" charset="-122"/>
                <a:cs typeface="+mn-cs"/>
              </a:rPr>
              <a:t>In Fig. a, another important feature revealed by our new data is that, while the decay widths at N=122, 124, and 126 for Po-Th isotopes increase monotonously with the increasing proton number, an unexpected sharp increase was observed from Th to U isotopes at the same neutron numbers. This suggests that the α-particle formation probability is enhanced in these U isotopes.</a:t>
            </a:r>
          </a:p>
          <a:p>
            <a:r>
              <a:rPr lang="en-US" altLang="zh-CN" sz="1200" b="0" i="0" u="none" strike="noStrike" kern="1200" baseline="0" dirty="0">
                <a:solidFill>
                  <a:schemeClr val="tx1"/>
                </a:solidFill>
                <a:latin typeface="+mn-lt"/>
                <a:ea typeface="微软雅黑" panose="020B0503020204020204" pitchFamily="34" charset="-122"/>
                <a:cs typeface="+mn-cs"/>
              </a:rPr>
              <a:t>In the N &gt; 126 region, the δ2 values increase rapidly until </a:t>
            </a:r>
            <a:r>
              <a:rPr lang="en-US" altLang="zh-CN" sz="1200" b="0" i="0" u="none" strike="noStrike" kern="1200" baseline="0" dirty="0" err="1">
                <a:solidFill>
                  <a:schemeClr val="tx1"/>
                </a:solidFill>
                <a:latin typeface="+mn-lt"/>
                <a:ea typeface="微软雅黑" panose="020B0503020204020204" pitchFamily="34" charset="-122"/>
                <a:cs typeface="+mn-cs"/>
              </a:rPr>
              <a:t>NpNn</a:t>
            </a:r>
            <a:r>
              <a:rPr lang="en-US" altLang="zh-CN" sz="1200" b="0" i="0" u="none" strike="noStrike" kern="1200" baseline="0" dirty="0">
                <a:solidFill>
                  <a:schemeClr val="tx1"/>
                </a:solidFill>
                <a:latin typeface="+mn-lt"/>
                <a:ea typeface="微软雅黑" panose="020B0503020204020204" pitchFamily="34" charset="-122"/>
                <a:cs typeface="+mn-cs"/>
              </a:rPr>
              <a:t> ≈ 20, and then converge into a nearly</a:t>
            </a:r>
          </a:p>
          <a:p>
            <a:r>
              <a:rPr lang="en-US" altLang="zh-CN" sz="1200" b="0" i="0" u="none" strike="noStrike" kern="1200" baseline="0" dirty="0">
                <a:solidFill>
                  <a:schemeClr val="tx1"/>
                </a:solidFill>
                <a:latin typeface="+mn-lt"/>
                <a:ea typeface="微软雅黑" panose="020B0503020204020204" pitchFamily="34" charset="-122"/>
                <a:cs typeface="+mn-cs"/>
              </a:rPr>
              <a:t>constant value of ∼150 keV. This “saturation” phenomenon might indicate that the α decays</a:t>
            </a:r>
          </a:p>
          <a:p>
            <a:r>
              <a:rPr lang="en-US" altLang="zh-CN" sz="1200" b="0" i="0" u="none" strike="noStrike" kern="1200" baseline="0" dirty="0">
                <a:solidFill>
                  <a:schemeClr val="tx1"/>
                </a:solidFill>
                <a:latin typeface="+mn-lt"/>
                <a:ea typeface="微软雅黑" panose="020B0503020204020204" pitchFamily="34" charset="-122"/>
                <a:cs typeface="+mn-cs"/>
              </a:rPr>
              <a:t>in these nuclei are affected only slightly by the p-n interaction, but are dominated by the p-p and n-n</a:t>
            </a:r>
          </a:p>
          <a:p>
            <a:r>
              <a:rPr lang="en-US" altLang="zh-CN" sz="1200" b="0" i="0" u="none" strike="noStrike" kern="1200" baseline="0" dirty="0">
                <a:solidFill>
                  <a:schemeClr val="tx1"/>
                </a:solidFill>
                <a:latin typeface="+mn-lt"/>
                <a:ea typeface="微软雅黑" panose="020B0503020204020204" pitchFamily="34" charset="-122"/>
                <a:cs typeface="+mn-cs"/>
              </a:rPr>
              <a:t>pairing interactions.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919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788623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85117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505996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3678615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752547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1942</a:t>
            </a:r>
            <a:r>
              <a:rPr lang="zh-CN" altLang="en-US" dirty="0"/>
              <a:t>年</a:t>
            </a:r>
            <a:r>
              <a:rPr lang="en-US" altLang="zh-CN" dirty="0"/>
              <a:t>12</a:t>
            </a:r>
            <a:r>
              <a:rPr lang="zh-CN" altLang="en-US" dirty="0"/>
              <a:t>月</a:t>
            </a:r>
            <a:r>
              <a:rPr lang="en-US" altLang="zh-CN" dirty="0"/>
              <a:t>2</a:t>
            </a:r>
            <a:r>
              <a:rPr lang="zh-CN" altLang="en-US" dirty="0"/>
              <a:t>日，在美籍物理学家</a:t>
            </a:r>
            <a:r>
              <a:rPr lang="en-US" altLang="zh-CN" dirty="0"/>
              <a:t>E</a:t>
            </a:r>
            <a:r>
              <a:rPr lang="zh-CN" altLang="en-US" dirty="0"/>
              <a:t>。</a:t>
            </a:r>
            <a:r>
              <a:rPr lang="zh-CN" altLang="en-US" sz="1200" u="none" strike="noStrike" kern="1200" dirty="0">
                <a:solidFill>
                  <a:schemeClr val="tx1"/>
                </a:solidFill>
                <a:effectLst/>
                <a:latin typeface="+mn-lt"/>
                <a:ea typeface="微软雅黑" panose="020B0503020204020204" pitchFamily="34" charset="-122"/>
                <a:cs typeface="+mn-cs"/>
                <a:hlinkClick r:id="rId3"/>
              </a:rPr>
              <a:t>费米</a:t>
            </a:r>
            <a:r>
              <a:rPr lang="zh-CN" altLang="en-US" dirty="0"/>
              <a:t>的领导下，首先实现了铀原子核可控链式裂变反应，建成了世界上第一座</a:t>
            </a:r>
            <a:r>
              <a:rPr lang="zh-CN" altLang="en-US" sz="1200" u="none" strike="noStrike" kern="1200" dirty="0">
                <a:solidFill>
                  <a:schemeClr val="tx1"/>
                </a:solidFill>
                <a:effectLst/>
                <a:latin typeface="+mn-lt"/>
                <a:ea typeface="微软雅黑" panose="020B0503020204020204" pitchFamily="34" charset="-122"/>
                <a:cs typeface="+mn-cs"/>
                <a:hlinkClick r:id="rId4"/>
              </a:rPr>
              <a:t>核反应堆</a:t>
            </a:r>
            <a:r>
              <a:rPr lang="zh-CN" altLang="en-US" dirty="0"/>
              <a:t>，这个反应堆建在</a:t>
            </a:r>
            <a:r>
              <a:rPr lang="zh-CN" altLang="en-US" sz="1200" u="none" strike="noStrike" kern="1200" dirty="0">
                <a:solidFill>
                  <a:schemeClr val="tx1"/>
                </a:solidFill>
                <a:effectLst/>
                <a:latin typeface="+mn-lt"/>
                <a:ea typeface="微软雅黑" panose="020B0503020204020204" pitchFamily="34" charset="-122"/>
                <a:cs typeface="+mn-cs"/>
                <a:hlinkClick r:id="rId5"/>
              </a:rPr>
              <a:t>美国芝加哥</a:t>
            </a:r>
            <a:r>
              <a:rPr lang="zh-CN" altLang="en-US" dirty="0"/>
              <a:t>的典型实验室中。</a:t>
            </a:r>
          </a:p>
        </p:txBody>
      </p:sp>
      <p:sp>
        <p:nvSpPr>
          <p:cNvPr id="4" name="灯片编号占位符 3"/>
          <p:cNvSpPr>
            <a:spLocks noGrp="1"/>
          </p:cNvSpPr>
          <p:nvPr>
            <p:ph type="sldNum" sz="quarter" idx="5"/>
          </p:nvPr>
        </p:nvSpPr>
        <p:spPr/>
        <p:txBody>
          <a:bodyPr/>
          <a:lstStyle/>
          <a:p>
            <a:fld id="{A11FC198-2D83-4DFC-8CDD-7D23AF44D411}" type="slidenum">
              <a:rPr lang="zh-CN" altLang="en-US" smtClean="0"/>
              <a:t>100</a:t>
            </a:fld>
            <a:endParaRPr lang="zh-CN" altLang="en-US" dirty="0"/>
          </a:p>
        </p:txBody>
      </p:sp>
    </p:spTree>
    <p:extLst>
      <p:ext uri="{BB962C8B-B14F-4D97-AF65-F5344CB8AC3E}">
        <p14:creationId xmlns:p14="http://schemas.microsoft.com/office/powerpoint/2010/main" val="775762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1942</a:t>
            </a:r>
            <a:r>
              <a:rPr lang="zh-CN" altLang="en-US" dirty="0"/>
              <a:t>年</a:t>
            </a:r>
            <a:r>
              <a:rPr lang="en-US" altLang="zh-CN" dirty="0"/>
              <a:t>12</a:t>
            </a:r>
            <a:r>
              <a:rPr lang="zh-CN" altLang="en-US" dirty="0"/>
              <a:t>月</a:t>
            </a:r>
            <a:r>
              <a:rPr lang="en-US" altLang="zh-CN" dirty="0"/>
              <a:t>2</a:t>
            </a:r>
            <a:r>
              <a:rPr lang="zh-CN" altLang="en-US" dirty="0"/>
              <a:t>日，在美籍物理学家</a:t>
            </a:r>
            <a:r>
              <a:rPr lang="en-US" altLang="zh-CN" dirty="0"/>
              <a:t>E</a:t>
            </a:r>
            <a:r>
              <a:rPr lang="zh-CN" altLang="en-US" dirty="0"/>
              <a:t>。</a:t>
            </a:r>
            <a:r>
              <a:rPr lang="zh-CN" altLang="en-US" sz="1200" u="none" strike="noStrike" kern="1200" dirty="0">
                <a:solidFill>
                  <a:schemeClr val="tx1"/>
                </a:solidFill>
                <a:effectLst/>
                <a:latin typeface="+mn-lt"/>
                <a:ea typeface="微软雅黑" panose="020B0503020204020204" pitchFamily="34" charset="-122"/>
                <a:cs typeface="+mn-cs"/>
                <a:hlinkClick r:id="rId3"/>
              </a:rPr>
              <a:t>费米</a:t>
            </a:r>
            <a:r>
              <a:rPr lang="zh-CN" altLang="en-US" dirty="0"/>
              <a:t>的领导下，首先实现了铀原子核可控链式裂变反应，建成了世界上第一座</a:t>
            </a:r>
            <a:r>
              <a:rPr lang="zh-CN" altLang="en-US" sz="1200" u="none" strike="noStrike" kern="1200" dirty="0">
                <a:solidFill>
                  <a:schemeClr val="tx1"/>
                </a:solidFill>
                <a:effectLst/>
                <a:latin typeface="+mn-lt"/>
                <a:ea typeface="微软雅黑" panose="020B0503020204020204" pitchFamily="34" charset="-122"/>
                <a:cs typeface="+mn-cs"/>
                <a:hlinkClick r:id="rId4"/>
              </a:rPr>
              <a:t>核反应堆</a:t>
            </a:r>
            <a:r>
              <a:rPr lang="zh-CN" altLang="en-US" dirty="0"/>
              <a:t>，这个反应堆建在</a:t>
            </a:r>
            <a:r>
              <a:rPr lang="zh-CN" altLang="en-US" sz="1200" u="none" strike="noStrike" kern="1200" dirty="0">
                <a:solidFill>
                  <a:schemeClr val="tx1"/>
                </a:solidFill>
                <a:effectLst/>
                <a:latin typeface="+mn-lt"/>
                <a:ea typeface="微软雅黑" panose="020B0503020204020204" pitchFamily="34" charset="-122"/>
                <a:cs typeface="+mn-cs"/>
                <a:hlinkClick r:id="rId5"/>
              </a:rPr>
              <a:t>美国芝加哥</a:t>
            </a:r>
            <a:r>
              <a:rPr lang="zh-CN" altLang="en-US" dirty="0"/>
              <a:t>的典型实验室中。</a:t>
            </a:r>
          </a:p>
        </p:txBody>
      </p:sp>
      <p:sp>
        <p:nvSpPr>
          <p:cNvPr id="4" name="灯片编号占位符 3"/>
          <p:cNvSpPr>
            <a:spLocks noGrp="1"/>
          </p:cNvSpPr>
          <p:nvPr>
            <p:ph type="sldNum" sz="quarter" idx="5"/>
          </p:nvPr>
        </p:nvSpPr>
        <p:spPr/>
        <p:txBody>
          <a:bodyPr/>
          <a:lstStyle/>
          <a:p>
            <a:fld id="{A11FC198-2D83-4DFC-8CDD-7D23AF44D411}" type="slidenum">
              <a:rPr lang="zh-CN" altLang="en-US" smtClean="0"/>
              <a:t>101</a:t>
            </a:fld>
            <a:endParaRPr lang="zh-CN" altLang="en-US" dirty="0"/>
          </a:p>
        </p:txBody>
      </p:sp>
    </p:spTree>
    <p:extLst>
      <p:ext uri="{BB962C8B-B14F-4D97-AF65-F5344CB8AC3E}">
        <p14:creationId xmlns:p14="http://schemas.microsoft.com/office/powerpoint/2010/main" val="238439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a:solidFill>
                  <a:schemeClr val="tx1"/>
                </a:solidFill>
                <a:latin typeface="+mn-lt"/>
                <a:ea typeface="微软雅黑" panose="020B0503020204020204" pitchFamily="34" charset="-122"/>
                <a:cs typeface="+mn-cs"/>
              </a:rPr>
              <a:t>液滴模型最早由</a:t>
            </a:r>
            <a:r>
              <a:rPr lang="en-US" altLang="zh-CN" sz="1200" b="0" i="0" u="none" strike="noStrike" kern="1200" baseline="0" dirty="0">
                <a:solidFill>
                  <a:schemeClr val="tx1"/>
                </a:solidFill>
                <a:latin typeface="+mn-lt"/>
                <a:ea typeface="微软雅黑" panose="020B0503020204020204" pitchFamily="34" charset="-122"/>
                <a:cs typeface="+mn-cs"/>
              </a:rPr>
              <a:t>GAMOV</a:t>
            </a:r>
            <a:r>
              <a:rPr lang="zh-CN" altLang="en-US" sz="1200" b="0" i="0" u="none" strike="noStrike" kern="1200" baseline="0" dirty="0">
                <a:solidFill>
                  <a:schemeClr val="tx1"/>
                </a:solidFill>
                <a:latin typeface="+mn-lt"/>
                <a:ea typeface="微软雅黑" panose="020B0503020204020204" pitchFamily="34" charset="-122"/>
                <a:cs typeface="+mn-cs"/>
              </a:rPr>
              <a:t>提出，后经</a:t>
            </a:r>
            <a:r>
              <a:rPr kumimoji="0" lang="en-US" altLang="zh-CN" sz="12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 Bohr and J. A. Wheeler</a:t>
            </a:r>
            <a:r>
              <a:rPr kumimoji="0" lang="zh-CN" altLang="en-US" sz="12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发展，</a:t>
            </a:r>
            <a:r>
              <a:rPr kumimoji="0" lang="en-US" altLang="zh-CN" sz="12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Weizsacker</a:t>
            </a:r>
            <a:r>
              <a:rPr kumimoji="0" lang="zh-CN" altLang="en-US" sz="12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进一步完善</a:t>
            </a:r>
            <a:endParaRPr lang="en-US" altLang="zh-CN" sz="1200" b="0" i="0" u="none" strike="noStrike" kern="1200" baseline="0" dirty="0">
              <a:solidFill>
                <a:schemeClr val="tx1"/>
              </a:solidFill>
              <a:latin typeface="+mn-lt"/>
              <a:ea typeface="微软雅黑" panose="020B0503020204020204" pitchFamily="34" charset="-122"/>
              <a:cs typeface="+mn-cs"/>
            </a:endParaRPr>
          </a:p>
          <a:p>
            <a:r>
              <a:rPr lang="en-US" altLang="zh-CN" sz="1200" b="0" i="0" u="none" strike="noStrike" kern="1200" baseline="0" dirty="0">
                <a:solidFill>
                  <a:schemeClr val="tx1"/>
                </a:solidFill>
                <a:latin typeface="+mn-lt"/>
                <a:ea typeface="微软雅黑" panose="020B0503020204020204" pitchFamily="34" charset="-122"/>
                <a:cs typeface="+mn-cs"/>
              </a:rPr>
              <a:t>When searching for new elements beyond uranium by the process of neutron capture and subsequent beta decay, Hahn and </a:t>
            </a:r>
            <a:r>
              <a:rPr lang="en-US" altLang="zh-CN" sz="1200" b="0" i="0" u="none" strike="noStrike" kern="1200" baseline="0" dirty="0" err="1">
                <a:solidFill>
                  <a:schemeClr val="tx1"/>
                </a:solidFill>
                <a:latin typeface="+mn-lt"/>
                <a:ea typeface="微软雅黑" panose="020B0503020204020204" pitchFamily="34" charset="-122"/>
                <a:cs typeface="+mn-cs"/>
              </a:rPr>
              <a:t>Strassmann</a:t>
            </a:r>
            <a:r>
              <a:rPr lang="en-US" altLang="zh-CN" sz="1200" b="0" i="0" u="none" strike="noStrike" kern="1200" baseline="0" dirty="0">
                <a:solidFill>
                  <a:schemeClr val="tx1"/>
                </a:solidFill>
                <a:latin typeface="+mn-lt"/>
                <a:ea typeface="微软雅黑" panose="020B0503020204020204" pitchFamily="34" charset="-122"/>
                <a:cs typeface="+mn-cs"/>
              </a:rPr>
              <a:t> (1939) discovered the possibility that a heavy nucleus might ‘‘divide itself into two nuclei.’’</a:t>
            </a:r>
          </a:p>
          <a:p>
            <a:r>
              <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Hahn </a:t>
            </a:r>
            <a:r>
              <a:rPr lang="zh-CN" altLang="en-US"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200" dirty="0" err="1">
                <a:solidFill>
                  <a:srgbClr val="003366"/>
                </a:solidFill>
                <a:latin typeface="Times New Roman" panose="02020603050405020304" pitchFamily="18" charset="0"/>
                <a:ea typeface="黑体" panose="02010609060101010101" pitchFamily="49" charset="-122"/>
                <a:cs typeface="Times New Roman" panose="02020603050405020304" pitchFamily="18" charset="0"/>
              </a:rPr>
              <a:t>Strassmann</a:t>
            </a:r>
            <a:r>
              <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利用放射化学方法发现在中子辐照过的铀样品中存在</a:t>
            </a:r>
            <a:r>
              <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56</a:t>
            </a:r>
            <a:r>
              <a:rPr lang="zh-CN" altLang="en-US"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57</a:t>
            </a:r>
            <a:r>
              <a:rPr lang="zh-CN" altLang="en-US"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号元素钡和镧，指出铀核受中子辐照可能分裂成两块</a:t>
            </a:r>
            <a:endParaRPr lang="en-US" altLang="zh-CN" sz="12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171568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8520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72918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07524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2684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48737" name="Rectangle 9"/>
          <p:cNvSpPr/>
          <p:nvPr userDrawn="1"/>
        </p:nvSpPr>
        <p:spPr>
          <a:xfrm>
            <a:off x="164749" y="484227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38" name="Isosceles Triangle 10"/>
          <p:cNvSpPr/>
          <p:nvPr userDrawn="1"/>
        </p:nvSpPr>
        <p:spPr>
          <a:xfrm rot="10610802">
            <a:off x="169124" y="4916614"/>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39" name="Slide Number Placeholder 5"/>
          <p:cNvSpPr txBox="1"/>
          <p:nvPr userDrawn="1"/>
        </p:nvSpPr>
        <p:spPr>
          <a:xfrm>
            <a:off x="183873" y="480529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Tree>
  </p:cSld>
  <p:clrMapOvr>
    <a:masterClrMapping/>
  </p:clrMapOvr>
  <p:transition spd="med"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48726" name="Rectangle 9"/>
          <p:cNvSpPr/>
          <p:nvPr userDrawn="1"/>
        </p:nvSpPr>
        <p:spPr>
          <a:xfrm>
            <a:off x="164749" y="484227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27" name="Isosceles Triangle 10"/>
          <p:cNvSpPr/>
          <p:nvPr userDrawn="1"/>
        </p:nvSpPr>
        <p:spPr>
          <a:xfrm rot="10610802">
            <a:off x="169124" y="4916614"/>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28" name="Slide Number Placeholder 5"/>
          <p:cNvSpPr txBox="1"/>
          <p:nvPr userDrawn="1"/>
        </p:nvSpPr>
        <p:spPr>
          <a:xfrm>
            <a:off x="183873" y="480529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1048729" name="Freeform 5"/>
          <p:cNvSpPr/>
          <p:nvPr userDrawn="1"/>
        </p:nvSpPr>
        <p:spPr bwMode="auto">
          <a:xfrm rot="10800000">
            <a:off x="125118" y="196580"/>
            <a:ext cx="306568" cy="2717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E52A3"/>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425" dirty="0">
              <a:solidFill>
                <a:prstClr val="black"/>
              </a:solidFill>
              <a:latin typeface="Calibri" panose="020F0502020204030204"/>
            </a:endParaRPr>
          </a:p>
        </p:txBody>
      </p:sp>
      <p:sp>
        <p:nvSpPr>
          <p:cNvPr id="1048730" name="Freeform 5"/>
          <p:cNvSpPr/>
          <p:nvPr userDrawn="1"/>
        </p:nvSpPr>
        <p:spPr bwMode="auto">
          <a:xfrm rot="10800000">
            <a:off x="431686" y="261108"/>
            <a:ext cx="540060" cy="4786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gradFill>
          <a:ln w="25400">
            <a:gradFill flip="none" rotWithShape="1">
              <a:gsLst>
                <a:gs pos="0">
                  <a:srgbClr val="999999"/>
                </a:gs>
                <a:gs pos="29000">
                  <a:srgbClr val="E0E0E0"/>
                </a:gs>
                <a:gs pos="83000">
                  <a:sysClr val="window" lastClr="FFFFFF"/>
                </a:gs>
              </a:gsLst>
              <a:lin ang="2700000" scaled="1"/>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pPr>
            <a:endParaRPr kumimoji="0" lang="zh-CN" altLang="en-US" sz="1425" b="0" i="0" u="none" strike="noStrike" kern="0" cap="none" spc="0" normalizeH="0" baseline="0" noProof="0" dirty="0">
              <a:ln>
                <a:noFill/>
              </a:ln>
              <a:solidFill>
                <a:prstClr val="black"/>
              </a:solidFill>
              <a:effectLst/>
              <a:uLnTx/>
              <a:uFillTx/>
              <a:latin typeface="Calibri" panose="020F0502020204030204"/>
            </a:endParaRPr>
          </a:p>
        </p:txBody>
      </p:sp>
      <p:sp>
        <p:nvSpPr>
          <p:cNvPr id="1048731" name="圆角矩形 7"/>
          <p:cNvSpPr/>
          <p:nvPr userDrawn="1"/>
        </p:nvSpPr>
        <p:spPr>
          <a:xfrm>
            <a:off x="791580" y="754596"/>
            <a:ext cx="6264696" cy="106054"/>
          </a:xfrm>
          <a:prstGeom prst="roundRect">
            <a:avLst>
              <a:gd name="adj" fmla="val 50000"/>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32" name="标题 1"/>
          <p:cNvSpPr>
            <a:spLocks noGrp="1"/>
          </p:cNvSpPr>
          <p:nvPr>
            <p:ph type="title"/>
          </p:nvPr>
        </p:nvSpPr>
        <p:spPr>
          <a:xfrm>
            <a:off x="990123" y="217201"/>
            <a:ext cx="4490387" cy="553347"/>
          </a:xfrm>
          <a:prstGeom prst="roundRect">
            <a:avLst/>
          </a:prstGeom>
          <a:noFill/>
          <a:ln w="6350">
            <a:solidFill>
              <a:schemeClr val="bg1">
                <a:lumMod val="75000"/>
              </a:schemeClr>
            </a:solidFill>
            <a:bevel/>
          </a:ln>
        </p:spPr>
        <p:txBody>
          <a:bodyPr wrap="none" lIns="68582" tIns="34292" rIns="68582" bIns="34292">
            <a:spAutoFit/>
          </a:bodyPr>
          <a:lstStyle>
            <a:lvl1pPr algn="l">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stStyle>
          <a:p>
            <a:pPr lvl="0" algn="l" rtl="0" fontAlgn="base">
              <a:spcBef>
                <a:spcPct val="0"/>
              </a:spcBef>
              <a:spcAft>
                <a:spcPct val="0"/>
              </a:spcAft>
            </a:pPr>
            <a:r>
              <a:rPr lang="zh-CN" altLang="en-US" dirty="0"/>
              <a:t>单击此处编辑母版标题样式</a:t>
            </a:r>
          </a:p>
        </p:txBody>
      </p:sp>
      <p:sp>
        <p:nvSpPr>
          <p:cNvPr id="1048733" name="圆角矩形 9"/>
          <p:cNvSpPr/>
          <p:nvPr userDrawn="1"/>
        </p:nvSpPr>
        <p:spPr>
          <a:xfrm>
            <a:off x="7164288" y="206552"/>
            <a:ext cx="135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34" name="圆角矩形 10"/>
          <p:cNvSpPr/>
          <p:nvPr userDrawn="1"/>
        </p:nvSpPr>
        <p:spPr>
          <a:xfrm>
            <a:off x="6840252" y="354736"/>
            <a:ext cx="162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35" name="圆角矩形 11"/>
          <p:cNvSpPr/>
          <p:nvPr userDrawn="1"/>
        </p:nvSpPr>
        <p:spPr>
          <a:xfrm>
            <a:off x="6408144" y="502919"/>
            <a:ext cx="216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36" name="圆角矩形 12"/>
          <p:cNvSpPr/>
          <p:nvPr userDrawn="1"/>
        </p:nvSpPr>
        <p:spPr>
          <a:xfrm>
            <a:off x="6030462" y="651102"/>
            <a:ext cx="270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2097183" name="图片 13"/>
          <p:cNvPicPr>
            <a:picLocks noChangeAspect="1"/>
          </p:cNvPicPr>
          <p:nvPr userDrawn="1"/>
        </p:nvPicPr>
        <p:blipFill>
          <a:blip r:embed="rId2"/>
          <a:stretch>
            <a:fillRect/>
          </a:stretch>
        </p:blipFill>
        <p:spPr>
          <a:xfrm>
            <a:off x="8423037" y="115259"/>
            <a:ext cx="617273" cy="630991"/>
          </a:xfrm>
          <a:prstGeom prst="rect">
            <a:avLst/>
          </a:prstGeom>
        </p:spPr>
      </p:pic>
      <p:pic>
        <p:nvPicPr>
          <p:cNvPr id="2097184" name="图片 14"/>
          <p:cNvPicPr>
            <a:picLocks noChangeAspect="1"/>
          </p:cNvPicPr>
          <p:nvPr userDrawn="1"/>
        </p:nvPicPr>
        <p:blipFill>
          <a:blip r:embed="rId3"/>
          <a:stretch>
            <a:fillRect/>
          </a:stretch>
        </p:blipFill>
        <p:spPr>
          <a:xfrm>
            <a:off x="6840252" y="4787034"/>
            <a:ext cx="2315749" cy="377569"/>
          </a:xfrm>
          <a:prstGeom prst="rect">
            <a:avLst/>
          </a:prstGeom>
        </p:spPr>
      </p:pic>
    </p:spTree>
  </p:cSld>
  <p:clrMapOvr>
    <a:masterClrMapping/>
  </p:clrMapOvr>
  <p:transition spd="med"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15" name="Rectangle 9"/>
          <p:cNvSpPr/>
          <p:nvPr userDrawn="1"/>
        </p:nvSpPr>
        <p:spPr>
          <a:xfrm>
            <a:off x="164749" y="484227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16" name="Isosceles Triangle 10"/>
          <p:cNvSpPr/>
          <p:nvPr userDrawn="1"/>
        </p:nvSpPr>
        <p:spPr>
          <a:xfrm rot="10610802">
            <a:off x="169124" y="4916614"/>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17" name="Slide Number Placeholder 5"/>
          <p:cNvSpPr txBox="1"/>
          <p:nvPr userDrawn="1"/>
        </p:nvSpPr>
        <p:spPr>
          <a:xfrm>
            <a:off x="183873" y="480529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1048718" name="圆角矩形 16"/>
          <p:cNvSpPr/>
          <p:nvPr userDrawn="1"/>
        </p:nvSpPr>
        <p:spPr>
          <a:xfrm>
            <a:off x="7164288" y="206552"/>
            <a:ext cx="135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19" name="圆角矩形 18"/>
          <p:cNvSpPr/>
          <p:nvPr userDrawn="1"/>
        </p:nvSpPr>
        <p:spPr>
          <a:xfrm>
            <a:off x="6840252" y="354736"/>
            <a:ext cx="162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20" name="圆角矩形 19"/>
          <p:cNvSpPr/>
          <p:nvPr userDrawn="1"/>
        </p:nvSpPr>
        <p:spPr>
          <a:xfrm>
            <a:off x="6408144" y="502919"/>
            <a:ext cx="216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21" name="圆角矩形 20"/>
          <p:cNvSpPr/>
          <p:nvPr userDrawn="1"/>
        </p:nvSpPr>
        <p:spPr>
          <a:xfrm>
            <a:off x="6030462" y="651102"/>
            <a:ext cx="270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2097181" name="图片 21"/>
          <p:cNvPicPr>
            <a:picLocks noChangeAspect="1"/>
          </p:cNvPicPr>
          <p:nvPr userDrawn="1"/>
        </p:nvPicPr>
        <p:blipFill>
          <a:blip r:embed="rId2"/>
          <a:stretch>
            <a:fillRect/>
          </a:stretch>
        </p:blipFill>
        <p:spPr>
          <a:xfrm>
            <a:off x="8423037" y="115259"/>
            <a:ext cx="617273" cy="630991"/>
          </a:xfrm>
          <a:prstGeom prst="rect">
            <a:avLst/>
          </a:prstGeom>
        </p:spPr>
      </p:pic>
      <p:sp>
        <p:nvSpPr>
          <p:cNvPr id="1048722" name="Freeform 5"/>
          <p:cNvSpPr/>
          <p:nvPr userDrawn="1"/>
        </p:nvSpPr>
        <p:spPr bwMode="auto">
          <a:xfrm rot="10800000">
            <a:off x="125118" y="196580"/>
            <a:ext cx="306568" cy="2717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E52A3"/>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425" dirty="0">
              <a:solidFill>
                <a:prstClr val="black"/>
              </a:solidFill>
              <a:latin typeface="Calibri" panose="020F0502020204030204"/>
            </a:endParaRPr>
          </a:p>
        </p:txBody>
      </p:sp>
      <p:sp>
        <p:nvSpPr>
          <p:cNvPr id="1048723" name="Freeform 5"/>
          <p:cNvSpPr/>
          <p:nvPr userDrawn="1"/>
        </p:nvSpPr>
        <p:spPr bwMode="auto">
          <a:xfrm rot="10800000">
            <a:off x="431686" y="261108"/>
            <a:ext cx="540060" cy="4786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gradFill>
          <a:ln w="25400">
            <a:gradFill flip="none" rotWithShape="1">
              <a:gsLst>
                <a:gs pos="0">
                  <a:srgbClr val="999999"/>
                </a:gs>
                <a:gs pos="29000">
                  <a:srgbClr val="E0E0E0"/>
                </a:gs>
                <a:gs pos="83000">
                  <a:sysClr val="window" lastClr="FFFFFF"/>
                </a:gs>
              </a:gsLst>
              <a:lin ang="2700000" scaled="1"/>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pPr>
            <a:endParaRPr kumimoji="0" lang="zh-CN" altLang="en-US" sz="1425" b="0" i="0" u="none" strike="noStrike" kern="0" cap="none" spc="0" normalizeH="0" baseline="0" noProof="0" dirty="0">
              <a:ln>
                <a:noFill/>
              </a:ln>
              <a:solidFill>
                <a:prstClr val="black"/>
              </a:solidFill>
              <a:effectLst/>
              <a:uLnTx/>
              <a:uFillTx/>
              <a:latin typeface="Calibri" panose="020F0502020204030204"/>
            </a:endParaRPr>
          </a:p>
        </p:txBody>
      </p:sp>
      <p:sp>
        <p:nvSpPr>
          <p:cNvPr id="1048724" name="圆角矩形 22"/>
          <p:cNvSpPr/>
          <p:nvPr userDrawn="1"/>
        </p:nvSpPr>
        <p:spPr>
          <a:xfrm>
            <a:off x="791580" y="754596"/>
            <a:ext cx="6264696" cy="106054"/>
          </a:xfrm>
          <a:prstGeom prst="roundRect">
            <a:avLst>
              <a:gd name="adj" fmla="val 50000"/>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725" name="标题 1"/>
          <p:cNvSpPr>
            <a:spLocks noGrp="1"/>
          </p:cNvSpPr>
          <p:nvPr>
            <p:ph type="title"/>
          </p:nvPr>
        </p:nvSpPr>
        <p:spPr>
          <a:xfrm>
            <a:off x="990123" y="217201"/>
            <a:ext cx="4490387" cy="553347"/>
          </a:xfrm>
          <a:prstGeom prst="roundRect">
            <a:avLst/>
          </a:prstGeom>
          <a:noFill/>
          <a:ln w="6350">
            <a:solidFill>
              <a:schemeClr val="bg1">
                <a:lumMod val="75000"/>
              </a:schemeClr>
            </a:solidFill>
            <a:bevel/>
          </a:ln>
        </p:spPr>
        <p:txBody>
          <a:bodyPr wrap="none" lIns="68582" tIns="34292" rIns="68582" bIns="34292">
            <a:spAutoFit/>
          </a:bodyPr>
          <a:lstStyle>
            <a:lvl1pPr algn="l">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stStyle>
          <a:p>
            <a:pPr lvl="0" algn="l" rtl="0" fontAlgn="base">
              <a:spcBef>
                <a:spcPct val="0"/>
              </a:spcBef>
              <a:spcAft>
                <a:spcPct val="0"/>
              </a:spcAft>
            </a:pPr>
            <a:r>
              <a:rPr lang="zh-CN" altLang="en-US" dirty="0"/>
              <a:t>单击此处编辑母版标题样式</a:t>
            </a:r>
          </a:p>
        </p:txBody>
      </p:sp>
      <p:pic>
        <p:nvPicPr>
          <p:cNvPr id="2097182" name="图片 25"/>
          <p:cNvPicPr>
            <a:picLocks noChangeAspect="1"/>
          </p:cNvPicPr>
          <p:nvPr userDrawn="1"/>
        </p:nvPicPr>
        <p:blipFill>
          <a:blip r:embed="rId3"/>
          <a:stretch>
            <a:fillRect/>
          </a:stretch>
        </p:blipFill>
        <p:spPr>
          <a:xfrm>
            <a:off x="6840252" y="4787034"/>
            <a:ext cx="2315749" cy="377569"/>
          </a:xfrm>
          <a:prstGeom prst="rect">
            <a:avLst/>
          </a:prstGeom>
        </p:spPr>
      </p:pic>
    </p:spTree>
  </p:cSld>
  <p:clrMapOvr>
    <a:masterClrMapping/>
  </p:clrMapOvr>
  <p:transition spd="med"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48" name="Rectangle 9"/>
          <p:cNvSpPr/>
          <p:nvPr userDrawn="1"/>
        </p:nvSpPr>
        <p:spPr>
          <a:xfrm>
            <a:off x="8670513" y="480472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49" name="Isosceles Triangle 10"/>
          <p:cNvSpPr/>
          <p:nvPr userDrawn="1"/>
        </p:nvSpPr>
        <p:spPr>
          <a:xfrm rot="10610802">
            <a:off x="8681580" y="4885940"/>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50" name="Slide Number Placeholder 5"/>
          <p:cNvSpPr txBox="1"/>
          <p:nvPr userDrawn="1"/>
        </p:nvSpPr>
        <p:spPr>
          <a:xfrm>
            <a:off x="8699415" y="474144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000" dirty="0">
              <a:latin typeface="Times New Roman" panose="02020603050405020304" pitchFamily="18" charset="0"/>
              <a:cs typeface="Times New Roman" panose="02020603050405020304" pitchFamily="18" charset="0"/>
            </a:endParaRPr>
          </a:p>
        </p:txBody>
      </p:sp>
      <p:grpSp>
        <p:nvGrpSpPr>
          <p:cNvPr id="87" name="Group 5"/>
          <p:cNvGrpSpPr/>
          <p:nvPr userDrawn="1"/>
        </p:nvGrpSpPr>
        <p:grpSpPr>
          <a:xfrm>
            <a:off x="347419" y="4731991"/>
            <a:ext cx="224082" cy="221156"/>
            <a:chOff x="4328868" y="5502988"/>
            <a:chExt cx="500307" cy="493774"/>
          </a:xfrm>
        </p:grpSpPr>
        <p:sp>
          <p:nvSpPr>
            <p:cNvPr id="1048751"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752"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88" name="Group 9"/>
          <p:cNvGrpSpPr/>
          <p:nvPr userDrawn="1"/>
        </p:nvGrpSpPr>
        <p:grpSpPr>
          <a:xfrm flipH="1">
            <a:off x="933709" y="4731991"/>
            <a:ext cx="224082" cy="221156"/>
            <a:chOff x="4328868" y="5502988"/>
            <a:chExt cx="500307" cy="493774"/>
          </a:xfrm>
        </p:grpSpPr>
        <p:sp>
          <p:nvSpPr>
            <p:cNvPr id="1048753"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754"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33"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87"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107504" y="80569"/>
            <a:ext cx="609601" cy="609601"/>
          </a:xfrm>
          <a:prstGeom prst="rect">
            <a:avLst/>
          </a:prstGeom>
          <a:noFill/>
          <a:effectLst>
            <a:outerShdw blurRad="127000" dist="63500" dir="3000000" sx="104000" sy="104000" algn="tl" rotWithShape="0">
              <a:prstClr val="black">
                <a:alpha val="34000"/>
              </a:prstClr>
            </a:outerShdw>
          </a:effectLst>
        </p:spPr>
      </p:pic>
      <p:pic>
        <p:nvPicPr>
          <p:cNvPr id="2097188"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259903" y="89941"/>
            <a:ext cx="609601" cy="609601"/>
          </a:xfrm>
          <a:prstGeom prst="rect">
            <a:avLst/>
          </a:prstGeom>
          <a:noFill/>
          <a:effectLst>
            <a:outerShdw blurRad="127000" dist="63500" dir="3000000" sx="104000" sy="104000" algn="tl" rotWithShape="0">
              <a:prstClr val="black">
                <a:alpha val="34000"/>
              </a:prstClr>
            </a:outerShdw>
          </a:effectLst>
        </p:spPr>
      </p:pic>
      <p:sp>
        <p:nvSpPr>
          <p:cNvPr id="1048755" name="标题 1"/>
          <p:cNvSpPr>
            <a:spLocks noGrp="1"/>
          </p:cNvSpPr>
          <p:nvPr>
            <p:ph type="title"/>
          </p:nvPr>
        </p:nvSpPr>
        <p:spPr>
          <a:xfrm>
            <a:off x="899592" y="123478"/>
            <a:ext cx="7200800" cy="553347"/>
          </a:xfrm>
          <a:prstGeom prst="roundRect">
            <a:avLst/>
          </a:prstGeom>
          <a:noFill/>
          <a:ln w="9525">
            <a:solidFill>
              <a:schemeClr val="bg1">
                <a:lumMod val="75000"/>
              </a:schemeClr>
            </a:solidFill>
            <a:bevel/>
          </a:ln>
        </p:spPr>
        <p:txBody>
          <a:bodyPr wrap="square" lIns="68582" tIns="34292" rIns="68582" bIns="34292">
            <a:spAutoFit/>
          </a:bodyPr>
          <a:lstStyle>
            <a:lvl1pPr>
              <a:defRPr lang="zh-CN" altLang="en-US" sz="2800" b="1">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pic>
        <p:nvPicPr>
          <p:cNvPr id="2097189" name="图片 24"/>
          <p:cNvPicPr>
            <a:picLocks noChangeAspect="1"/>
          </p:cNvPicPr>
          <p:nvPr userDrawn="1"/>
        </p:nvPicPr>
        <p:blipFill>
          <a:blip r:embed="rId4"/>
          <a:stretch>
            <a:fillRect/>
          </a:stretch>
        </p:blipFill>
        <p:spPr>
          <a:xfrm>
            <a:off x="8495178" y="123478"/>
            <a:ext cx="541318" cy="553347"/>
          </a:xfrm>
          <a:prstGeom prst="rect">
            <a:avLst/>
          </a:prstGeom>
        </p:spPr>
      </p:pic>
    </p:spTree>
  </p:cSld>
  <p:clrMapOvr>
    <a:masterClrMapping/>
  </p:clrMapOvr>
  <p:transition spd="med"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552224"/>
      </p:ext>
    </p:extLst>
  </p:cSld>
  <p:clrMapOvr>
    <a:masterClrMapping/>
  </p:clrMapOvr>
  <p:transition spd="med"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576"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77"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78"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000" dirty="0">
              <a:latin typeface="Times New Roman" panose="02020603050405020304" pitchFamily="18" charset="0"/>
              <a:cs typeface="Times New Roman" panose="02020603050405020304" pitchFamily="18" charset="0"/>
            </a:endParaRPr>
          </a:p>
        </p:txBody>
      </p:sp>
      <p:grpSp>
        <p:nvGrpSpPr>
          <p:cNvPr id="23" name="Group 5"/>
          <p:cNvGrpSpPr/>
          <p:nvPr userDrawn="1"/>
        </p:nvGrpSpPr>
        <p:grpSpPr>
          <a:xfrm>
            <a:off x="347419" y="4731991"/>
            <a:ext cx="224082" cy="221156"/>
            <a:chOff x="4328868" y="5502988"/>
            <a:chExt cx="500307" cy="493774"/>
          </a:xfrm>
        </p:grpSpPr>
        <p:sp>
          <p:nvSpPr>
            <p:cNvPr id="104857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24" name="Group 9"/>
          <p:cNvGrpSpPr/>
          <p:nvPr userDrawn="1"/>
        </p:nvGrpSpPr>
        <p:grpSpPr>
          <a:xfrm flipH="1">
            <a:off x="933709" y="4731991"/>
            <a:ext cx="224082" cy="221156"/>
            <a:chOff x="4328868" y="5502988"/>
            <a:chExt cx="500307" cy="493774"/>
          </a:xfrm>
        </p:grpSpPr>
        <p:sp>
          <p:nvSpPr>
            <p:cNvPr id="104858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28"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52"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p:spPr>
      </p:pic>
      <p:pic>
        <p:nvPicPr>
          <p:cNvPr id="2097153"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p:spPr>
      </p:pic>
      <p:sp>
        <p:nvSpPr>
          <p:cNvPr id="1048583" name="标题 1"/>
          <p:cNvSpPr>
            <a:spLocks noGrp="1"/>
          </p:cNvSpPr>
          <p:nvPr>
            <p:ph type="title"/>
          </p:nvPr>
        </p:nvSpPr>
        <p:spPr>
          <a:xfrm>
            <a:off x="1184649" y="250504"/>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1">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pic>
        <p:nvPicPr>
          <p:cNvPr id="2097154" name="图片 24"/>
          <p:cNvPicPr>
            <a:picLocks noChangeAspect="1"/>
          </p:cNvPicPr>
          <p:nvPr userDrawn="1"/>
        </p:nvPicPr>
        <p:blipFill>
          <a:blip r:embed="rId4"/>
          <a:stretch>
            <a:fillRect/>
          </a:stretch>
        </p:blipFill>
        <p:spPr>
          <a:xfrm>
            <a:off x="23639" y="25204"/>
            <a:ext cx="845245" cy="864028"/>
          </a:xfrm>
          <a:prstGeom prst="rect">
            <a:avLst/>
          </a:prstGeom>
        </p:spPr>
      </p:pic>
    </p:spTree>
    <p:extLst>
      <p:ext uri="{BB962C8B-B14F-4D97-AF65-F5344CB8AC3E}">
        <p14:creationId xmlns:p14="http://schemas.microsoft.com/office/powerpoint/2010/main" val="1704628178"/>
      </p:ext>
    </p:extLst>
  </p:cSld>
  <p:clrMapOvr>
    <a:masterClrMapping/>
  </p:clrMapOvr>
  <p:transition spd="med"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48585" name="Rectangle 9"/>
          <p:cNvSpPr/>
          <p:nvPr userDrawn="1"/>
        </p:nvSpPr>
        <p:spPr>
          <a:xfrm>
            <a:off x="164749" y="484227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86" name="Isosceles Triangle 10"/>
          <p:cNvSpPr/>
          <p:nvPr userDrawn="1"/>
        </p:nvSpPr>
        <p:spPr>
          <a:xfrm rot="10610802">
            <a:off x="169124" y="4916614"/>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87" name="Slide Number Placeholder 5"/>
          <p:cNvSpPr txBox="1"/>
          <p:nvPr userDrawn="1"/>
        </p:nvSpPr>
        <p:spPr>
          <a:xfrm>
            <a:off x="183873" y="480529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1048588" name="Freeform 5"/>
          <p:cNvSpPr/>
          <p:nvPr userDrawn="1"/>
        </p:nvSpPr>
        <p:spPr bwMode="auto">
          <a:xfrm rot="10800000">
            <a:off x="125118" y="196580"/>
            <a:ext cx="306568" cy="2717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E52A3"/>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425" dirty="0">
              <a:solidFill>
                <a:prstClr val="black"/>
              </a:solidFill>
              <a:latin typeface="Calibri" panose="020F0502020204030204"/>
            </a:endParaRPr>
          </a:p>
        </p:txBody>
      </p:sp>
      <p:sp>
        <p:nvSpPr>
          <p:cNvPr id="1048589" name="Freeform 5"/>
          <p:cNvSpPr/>
          <p:nvPr userDrawn="1"/>
        </p:nvSpPr>
        <p:spPr bwMode="auto">
          <a:xfrm rot="10800000">
            <a:off x="431686" y="261108"/>
            <a:ext cx="540060" cy="4786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gradFill>
          <a:ln w="25400">
            <a:gradFill flip="none" rotWithShape="1">
              <a:gsLst>
                <a:gs pos="0">
                  <a:srgbClr val="999999"/>
                </a:gs>
                <a:gs pos="29000">
                  <a:srgbClr val="E0E0E0"/>
                </a:gs>
                <a:gs pos="83000">
                  <a:sysClr val="window" lastClr="FFFFFF"/>
                </a:gs>
              </a:gsLst>
              <a:lin ang="2700000" scaled="1"/>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pPr>
            <a:endParaRPr kumimoji="0" lang="zh-CN" altLang="en-US" sz="1425" b="0" i="0" u="none" strike="noStrike" kern="0" cap="none" spc="0" normalizeH="0" baseline="0" noProof="0" dirty="0">
              <a:ln>
                <a:noFill/>
              </a:ln>
              <a:solidFill>
                <a:prstClr val="black"/>
              </a:solidFill>
              <a:effectLst/>
              <a:uLnTx/>
              <a:uFillTx/>
              <a:latin typeface="Calibri" panose="020F0502020204030204"/>
            </a:endParaRPr>
          </a:p>
        </p:txBody>
      </p:sp>
      <p:sp>
        <p:nvSpPr>
          <p:cNvPr id="1048590" name="圆角矩形 7"/>
          <p:cNvSpPr/>
          <p:nvPr userDrawn="1"/>
        </p:nvSpPr>
        <p:spPr>
          <a:xfrm>
            <a:off x="791580" y="754596"/>
            <a:ext cx="6264696" cy="106054"/>
          </a:xfrm>
          <a:prstGeom prst="roundRect">
            <a:avLst>
              <a:gd name="adj" fmla="val 50000"/>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91" name="标题 1"/>
          <p:cNvSpPr>
            <a:spLocks noGrp="1"/>
          </p:cNvSpPr>
          <p:nvPr>
            <p:ph type="title"/>
          </p:nvPr>
        </p:nvSpPr>
        <p:spPr>
          <a:xfrm>
            <a:off x="990123" y="217201"/>
            <a:ext cx="4457129" cy="540450"/>
          </a:xfrm>
          <a:prstGeom prst="roundRect">
            <a:avLst/>
          </a:prstGeom>
          <a:noFill/>
          <a:ln w="6350">
            <a:solidFill>
              <a:schemeClr val="bg1">
                <a:lumMod val="75000"/>
              </a:schemeClr>
            </a:solidFill>
            <a:bevel/>
          </a:ln>
        </p:spPr>
        <p:txBody>
          <a:bodyPr wrap="none" lIns="68582" tIns="34292" rIns="68582" bIns="34292">
            <a:spAutoFit/>
          </a:bodyPr>
          <a:lstStyle>
            <a:lvl1pPr algn="l">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stStyle>
          <a:p>
            <a:pPr lvl="0" algn="l" rtl="0" fontAlgn="base">
              <a:spcBef>
                <a:spcPct val="0"/>
              </a:spcBef>
              <a:spcAft>
                <a:spcPct val="0"/>
              </a:spcAft>
            </a:pPr>
            <a:r>
              <a:rPr lang="zh-CN" altLang="en-US" dirty="0"/>
              <a:t>单击此处编辑母版标题样式</a:t>
            </a:r>
          </a:p>
        </p:txBody>
      </p:sp>
      <p:sp>
        <p:nvSpPr>
          <p:cNvPr id="1048592" name="圆角矩形 9"/>
          <p:cNvSpPr/>
          <p:nvPr userDrawn="1"/>
        </p:nvSpPr>
        <p:spPr>
          <a:xfrm>
            <a:off x="7164288" y="206552"/>
            <a:ext cx="135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3" name="圆角矩形 10"/>
          <p:cNvSpPr/>
          <p:nvPr userDrawn="1"/>
        </p:nvSpPr>
        <p:spPr>
          <a:xfrm>
            <a:off x="6840252" y="354736"/>
            <a:ext cx="162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4" name="圆角矩形 11"/>
          <p:cNvSpPr/>
          <p:nvPr userDrawn="1"/>
        </p:nvSpPr>
        <p:spPr>
          <a:xfrm>
            <a:off x="6408144" y="502919"/>
            <a:ext cx="216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5" name="圆角矩形 12"/>
          <p:cNvSpPr/>
          <p:nvPr userDrawn="1"/>
        </p:nvSpPr>
        <p:spPr>
          <a:xfrm>
            <a:off x="6030462" y="651102"/>
            <a:ext cx="270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2097155" name="图片 13"/>
          <p:cNvPicPr>
            <a:picLocks noChangeAspect="1"/>
          </p:cNvPicPr>
          <p:nvPr userDrawn="1"/>
        </p:nvPicPr>
        <p:blipFill>
          <a:blip r:embed="rId2"/>
          <a:stretch>
            <a:fillRect/>
          </a:stretch>
        </p:blipFill>
        <p:spPr>
          <a:xfrm>
            <a:off x="8423037" y="115259"/>
            <a:ext cx="617273" cy="630991"/>
          </a:xfrm>
          <a:prstGeom prst="rect">
            <a:avLst/>
          </a:prstGeom>
        </p:spPr>
      </p:pic>
      <p:pic>
        <p:nvPicPr>
          <p:cNvPr id="2097156" name="图片 14"/>
          <p:cNvPicPr>
            <a:picLocks noChangeAspect="1"/>
          </p:cNvPicPr>
          <p:nvPr userDrawn="1"/>
        </p:nvPicPr>
        <p:blipFill>
          <a:blip r:embed="rId3"/>
          <a:stretch>
            <a:fillRect/>
          </a:stretch>
        </p:blipFill>
        <p:spPr>
          <a:xfrm>
            <a:off x="6840252" y="4787034"/>
            <a:ext cx="2315749" cy="377569"/>
          </a:xfrm>
          <a:prstGeom prst="rect">
            <a:avLst/>
          </a:prstGeom>
        </p:spPr>
      </p:pic>
    </p:spTree>
    <p:extLst>
      <p:ext uri="{BB962C8B-B14F-4D97-AF65-F5344CB8AC3E}">
        <p14:creationId xmlns:p14="http://schemas.microsoft.com/office/powerpoint/2010/main" val="420684075"/>
      </p:ext>
    </p:extLst>
  </p:cSld>
  <p:clrMapOvr>
    <a:masterClrMapping/>
  </p:clrMapOvr>
  <p:transition spd="med"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cxnSp>
        <p:nvCxnSpPr>
          <p:cNvPr id="7" name="直接连接符 6"/>
          <p:cNvCxnSpPr/>
          <p:nvPr userDrawn="1"/>
        </p:nvCxnSpPr>
        <p:spPr>
          <a:xfrm>
            <a:off x="698897" y="753666"/>
            <a:ext cx="7816454" cy="0"/>
          </a:xfrm>
          <a:prstGeom prst="line">
            <a:avLst/>
          </a:prstGeom>
          <a:ln w="38100">
            <a:solidFill>
              <a:srgbClr val="0073DA"/>
            </a:solidFill>
            <a:prstDash val="sysDot"/>
          </a:ln>
        </p:spPr>
        <p:style>
          <a:lnRef idx="1">
            <a:schemeClr val="accent1"/>
          </a:lnRef>
          <a:fillRef idx="0">
            <a:schemeClr val="accent1"/>
          </a:fillRef>
          <a:effectRef idx="0">
            <a:schemeClr val="accent1"/>
          </a:effectRef>
          <a:fontRef idx="minor">
            <a:schemeClr val="tx1"/>
          </a:fontRef>
        </p:style>
      </p:cxnSp>
      <p:pic>
        <p:nvPicPr>
          <p:cNvPr id="12291" name="图片 7"/>
          <p:cNvPicPr>
            <a:picLocks noChangeAspect="1"/>
          </p:cNvPicPr>
          <p:nvPr userDrawn="1"/>
        </p:nvPicPr>
        <p:blipFill>
          <a:blip r:embed="rId2"/>
          <a:stretch>
            <a:fillRect/>
          </a:stretch>
        </p:blipFill>
        <p:spPr>
          <a:xfrm>
            <a:off x="252413" y="223838"/>
            <a:ext cx="572691" cy="620316"/>
          </a:xfrm>
          <a:prstGeom prst="rect">
            <a:avLst/>
          </a:prstGeom>
          <a:noFill/>
          <a:ln w="9525">
            <a:noFill/>
          </a:ln>
        </p:spPr>
      </p:pic>
      <p:sp>
        <p:nvSpPr>
          <p:cNvPr id="2" name="标题 1"/>
          <p:cNvSpPr>
            <a:spLocks noGrp="1"/>
          </p:cNvSpPr>
          <p:nvPr>
            <p:ph type="title"/>
          </p:nvPr>
        </p:nvSpPr>
        <p:spPr>
          <a:xfrm>
            <a:off x="924387" y="273844"/>
            <a:ext cx="7591406" cy="480407"/>
          </a:xfrm>
        </p:spPr>
        <p:txBody>
          <a:bodyPr/>
          <a:lstStyle>
            <a:lvl1pPr>
              <a:defRPr b="1"/>
            </a:lvl1pPr>
          </a:lstStyle>
          <a:p>
            <a:pPr fontAlgn="auto"/>
            <a:r>
              <a:rPr lang="zh-CN" altLang="en-US" strike="noStrike" noProof="1"/>
              <a:t>单击此处编辑母版标题样式</a:t>
            </a:r>
          </a:p>
        </p:txBody>
      </p:sp>
      <p:sp>
        <p:nvSpPr>
          <p:cNvPr id="4" name="日期占位符 3"/>
          <p:cNvSpPr>
            <a:spLocks noGrp="1"/>
          </p:cNvSpPr>
          <p:nvPr>
            <p:ph type="dt" sz="half" idx="10"/>
          </p:nvPr>
        </p:nvSpPr>
        <p:spPr>
          <a:xfrm>
            <a:off x="628650" y="4767263"/>
            <a:ext cx="2057400" cy="273844"/>
          </a:xfrm>
          <a:prstGeom prst="rect">
            <a:avLst/>
          </a:prstGeom>
        </p:spPr>
        <p:txBody>
          <a:bodyPr vert="horz" lIns="91440" tIns="45720" rIns="91440" bIns="45720" rtlCol="0" anchor="ctr"/>
          <a:lstStyle/>
          <a:p>
            <a:pPr fontAlgn="base"/>
            <a:fld id="{E41FA5EC-CAF1-4B38-AFCC-58728AFDE984}" type="datetimeFigureOut">
              <a:rPr lang="zh-CN" altLang="en-US" strike="noStrike" noProof="1" smtClean="0">
                <a:latin typeface="Arial" panose="020B0604020202020204" pitchFamily="34" charset="0"/>
                <a:ea typeface="宋体" panose="02010600030101010101" pitchFamily="2" charset="-122"/>
                <a:cs typeface="+mn-cs"/>
              </a:rPr>
              <a:t>2021-7-19</a:t>
            </a:fld>
            <a:endParaRPr lang="zh-CN" altLang="en-US" strike="noStrike" noProof="1"/>
          </a:p>
        </p:txBody>
      </p:sp>
      <p:sp>
        <p:nvSpPr>
          <p:cNvPr id="5" name="页脚占位符 4"/>
          <p:cNvSpPr>
            <a:spLocks noGrp="1"/>
          </p:cNvSpPr>
          <p:nvPr>
            <p:ph type="ftr" sz="quarter" idx="11"/>
          </p:nvPr>
        </p:nvSpPr>
        <p:spPr>
          <a:xfrm>
            <a:off x="3028950" y="4767263"/>
            <a:ext cx="3086100" cy="273844"/>
          </a:xfrm>
          <a:prstGeom prst="rect">
            <a:avLst/>
          </a:prstGeom>
        </p:spPr>
        <p:txBody>
          <a:bodyPr vert="horz" lIns="91440" tIns="45720" rIns="91440" bIns="45720" rtlCol="0" anchor="ctr"/>
          <a:lstStyle/>
          <a:p>
            <a:pPr fontAlgn="base"/>
            <a:endParaRPr lang="zh-CN" altLang="en-US" strike="noStrike" noProof="1"/>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p>
            <a:pPr fontAlgn="base"/>
            <a:fld id="{545CBE06-6006-43AD-A26A-192634409295}"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734230115"/>
      </p:ext>
    </p:extLst>
  </p:cSld>
  <p:clrMapOvr>
    <a:masterClrMapping/>
  </p:clrMapOvr>
  <p:transition spd="med"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02296"/>
      </p:ext>
    </p:extLst>
  </p:cSld>
  <p:clrMapOvr>
    <a:masterClrMapping/>
  </p:clrMapOvr>
  <p:transition spd="med"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576"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77"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578"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000" dirty="0">
              <a:latin typeface="Times New Roman" panose="02020603050405020304" pitchFamily="18" charset="0"/>
              <a:cs typeface="Times New Roman" panose="02020603050405020304" pitchFamily="18" charset="0"/>
            </a:endParaRPr>
          </a:p>
        </p:txBody>
      </p:sp>
      <p:grpSp>
        <p:nvGrpSpPr>
          <p:cNvPr id="23" name="Group 5"/>
          <p:cNvGrpSpPr/>
          <p:nvPr userDrawn="1"/>
        </p:nvGrpSpPr>
        <p:grpSpPr>
          <a:xfrm>
            <a:off x="347419" y="4731991"/>
            <a:ext cx="224082" cy="221156"/>
            <a:chOff x="4328868" y="5502988"/>
            <a:chExt cx="500307" cy="493774"/>
          </a:xfrm>
        </p:grpSpPr>
        <p:sp>
          <p:nvSpPr>
            <p:cNvPr id="104857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24" name="Group 9"/>
          <p:cNvGrpSpPr/>
          <p:nvPr userDrawn="1"/>
        </p:nvGrpSpPr>
        <p:grpSpPr>
          <a:xfrm flipH="1">
            <a:off x="933709" y="4731991"/>
            <a:ext cx="224082" cy="221156"/>
            <a:chOff x="4328868" y="5502988"/>
            <a:chExt cx="500307" cy="493774"/>
          </a:xfrm>
        </p:grpSpPr>
        <p:sp>
          <p:nvSpPr>
            <p:cNvPr id="104858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28"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52"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p:spPr>
      </p:pic>
      <p:pic>
        <p:nvPicPr>
          <p:cNvPr id="2097153"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p:spPr>
      </p:pic>
      <p:sp>
        <p:nvSpPr>
          <p:cNvPr id="1048583" name="标题 1"/>
          <p:cNvSpPr>
            <a:spLocks noGrp="1"/>
          </p:cNvSpPr>
          <p:nvPr>
            <p:ph type="title"/>
          </p:nvPr>
        </p:nvSpPr>
        <p:spPr>
          <a:xfrm>
            <a:off x="1184649" y="250504"/>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1">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pic>
        <p:nvPicPr>
          <p:cNvPr id="2097154" name="图片 24"/>
          <p:cNvPicPr>
            <a:picLocks noChangeAspect="1"/>
          </p:cNvPicPr>
          <p:nvPr userDrawn="1"/>
        </p:nvPicPr>
        <p:blipFill>
          <a:blip r:embed="rId4"/>
          <a:stretch>
            <a:fillRect/>
          </a:stretch>
        </p:blipFill>
        <p:spPr>
          <a:xfrm>
            <a:off x="23639" y="25204"/>
            <a:ext cx="845245" cy="864028"/>
          </a:xfrm>
          <a:prstGeom prst="rect">
            <a:avLst/>
          </a:prstGeom>
        </p:spPr>
      </p:pic>
    </p:spTree>
  </p:cSld>
  <p:clrMapOvr>
    <a:masterClrMapping/>
  </p:clrMapOvr>
  <p:transition spd="med" advClick="0"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576"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77"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578"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000" dirty="0">
              <a:latin typeface="Times New Roman" panose="02020603050405020304" pitchFamily="18" charset="0"/>
              <a:cs typeface="Times New Roman" panose="02020603050405020304" pitchFamily="18" charset="0"/>
            </a:endParaRPr>
          </a:p>
        </p:txBody>
      </p:sp>
      <p:grpSp>
        <p:nvGrpSpPr>
          <p:cNvPr id="23" name="Group 5"/>
          <p:cNvGrpSpPr/>
          <p:nvPr userDrawn="1"/>
        </p:nvGrpSpPr>
        <p:grpSpPr>
          <a:xfrm>
            <a:off x="347419" y="4731991"/>
            <a:ext cx="224082" cy="221156"/>
            <a:chOff x="4328868" y="5502988"/>
            <a:chExt cx="500307" cy="493774"/>
          </a:xfrm>
        </p:grpSpPr>
        <p:sp>
          <p:nvSpPr>
            <p:cNvPr id="104857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24" name="Group 9"/>
          <p:cNvGrpSpPr/>
          <p:nvPr userDrawn="1"/>
        </p:nvGrpSpPr>
        <p:grpSpPr>
          <a:xfrm flipH="1">
            <a:off x="933709" y="4731991"/>
            <a:ext cx="224082" cy="221156"/>
            <a:chOff x="4328868" y="5502988"/>
            <a:chExt cx="500307" cy="493774"/>
          </a:xfrm>
        </p:grpSpPr>
        <p:sp>
          <p:nvSpPr>
            <p:cNvPr id="104858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28"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52"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p:spPr>
      </p:pic>
      <p:pic>
        <p:nvPicPr>
          <p:cNvPr id="2097153"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p:spPr>
      </p:pic>
      <p:sp>
        <p:nvSpPr>
          <p:cNvPr id="1048583" name="标题 1"/>
          <p:cNvSpPr>
            <a:spLocks noGrp="1"/>
          </p:cNvSpPr>
          <p:nvPr>
            <p:ph type="title"/>
          </p:nvPr>
        </p:nvSpPr>
        <p:spPr>
          <a:xfrm>
            <a:off x="1184649" y="250504"/>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1">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pic>
        <p:nvPicPr>
          <p:cNvPr id="2097154" name="图片 24"/>
          <p:cNvPicPr>
            <a:picLocks noChangeAspect="1"/>
          </p:cNvPicPr>
          <p:nvPr userDrawn="1"/>
        </p:nvPicPr>
        <p:blipFill>
          <a:blip r:embed="rId4"/>
          <a:stretch>
            <a:fillRect/>
          </a:stretch>
        </p:blipFill>
        <p:spPr>
          <a:xfrm>
            <a:off x="23639" y="25204"/>
            <a:ext cx="845245" cy="864028"/>
          </a:xfrm>
          <a:prstGeom prst="rect">
            <a:avLst/>
          </a:prstGeom>
        </p:spPr>
      </p:pic>
    </p:spTree>
    <p:extLst>
      <p:ext uri="{BB962C8B-B14F-4D97-AF65-F5344CB8AC3E}">
        <p14:creationId xmlns:p14="http://schemas.microsoft.com/office/powerpoint/2010/main" val="2307785882"/>
      </p:ext>
    </p:extLst>
  </p:cSld>
  <p:clrMapOvr>
    <a:masterClrMapping/>
  </p:clrMapOvr>
  <p:transition spd="med"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48585" name="Rectangle 9"/>
          <p:cNvSpPr/>
          <p:nvPr userDrawn="1"/>
        </p:nvSpPr>
        <p:spPr>
          <a:xfrm>
            <a:off x="164749" y="4842272"/>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86" name="Isosceles Triangle 10"/>
          <p:cNvSpPr/>
          <p:nvPr userDrawn="1"/>
        </p:nvSpPr>
        <p:spPr>
          <a:xfrm rot="10610802">
            <a:off x="169124" y="4916614"/>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587" name="Slide Number Placeholder 5"/>
          <p:cNvSpPr txBox="1"/>
          <p:nvPr userDrawn="1"/>
        </p:nvSpPr>
        <p:spPr>
          <a:xfrm>
            <a:off x="183873" y="4805294"/>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1048588" name="Freeform 5"/>
          <p:cNvSpPr/>
          <p:nvPr userDrawn="1"/>
        </p:nvSpPr>
        <p:spPr bwMode="auto">
          <a:xfrm rot="10800000">
            <a:off x="125118" y="196580"/>
            <a:ext cx="306568" cy="2717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E52A3"/>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defTabSz="685800" fontAlgn="auto">
              <a:spcBef>
                <a:spcPts val="0"/>
              </a:spcBef>
              <a:spcAft>
                <a:spcPts val="0"/>
              </a:spcAft>
            </a:pPr>
            <a:endParaRPr lang="zh-CN" altLang="en-US" sz="1425" dirty="0">
              <a:solidFill>
                <a:prstClr val="black"/>
              </a:solidFill>
              <a:latin typeface="Calibri" panose="020F0502020204030204"/>
            </a:endParaRPr>
          </a:p>
        </p:txBody>
      </p:sp>
      <p:sp>
        <p:nvSpPr>
          <p:cNvPr id="1048589" name="Freeform 5"/>
          <p:cNvSpPr/>
          <p:nvPr userDrawn="1"/>
        </p:nvSpPr>
        <p:spPr bwMode="auto">
          <a:xfrm rot="10800000">
            <a:off x="431686" y="261108"/>
            <a:ext cx="540060" cy="4786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ysClr val="window" lastClr="FFFFFF"/>
              </a:gs>
              <a:gs pos="60000">
                <a:srgbClr val="ECECEC"/>
              </a:gs>
              <a:gs pos="100000">
                <a:srgbClr val="D1D1D1"/>
              </a:gs>
            </a:gsLst>
            <a:lin ang="2700000" scaled="1"/>
          </a:gradFill>
          <a:ln w="25400">
            <a:gradFill flip="none" rotWithShape="1">
              <a:gsLst>
                <a:gs pos="0">
                  <a:srgbClr val="999999"/>
                </a:gs>
                <a:gs pos="29000">
                  <a:srgbClr val="E0E0E0"/>
                </a:gs>
                <a:gs pos="83000">
                  <a:sysClr val="window" lastClr="FFFFFF"/>
                </a:gs>
              </a:gsLst>
              <a:lin ang="2700000" scaled="1"/>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pPr>
            <a:endParaRPr kumimoji="0" lang="zh-CN" altLang="en-US" sz="1425" b="0" i="0" u="none" strike="noStrike" kern="0" cap="none" spc="0" normalizeH="0" baseline="0" noProof="0" dirty="0">
              <a:ln>
                <a:noFill/>
              </a:ln>
              <a:solidFill>
                <a:prstClr val="black"/>
              </a:solidFill>
              <a:effectLst/>
              <a:uLnTx/>
              <a:uFillTx/>
              <a:latin typeface="Calibri" panose="020F0502020204030204"/>
            </a:endParaRPr>
          </a:p>
        </p:txBody>
      </p:sp>
      <p:sp>
        <p:nvSpPr>
          <p:cNvPr id="1048590" name="圆角矩形 7"/>
          <p:cNvSpPr/>
          <p:nvPr userDrawn="1"/>
        </p:nvSpPr>
        <p:spPr>
          <a:xfrm>
            <a:off x="791580" y="754596"/>
            <a:ext cx="6264696" cy="106054"/>
          </a:xfrm>
          <a:prstGeom prst="roundRect">
            <a:avLst>
              <a:gd name="adj" fmla="val 50000"/>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91" name="标题 1"/>
          <p:cNvSpPr>
            <a:spLocks noGrp="1"/>
          </p:cNvSpPr>
          <p:nvPr>
            <p:ph type="title"/>
          </p:nvPr>
        </p:nvSpPr>
        <p:spPr>
          <a:xfrm>
            <a:off x="990123" y="217201"/>
            <a:ext cx="4457129" cy="540450"/>
          </a:xfrm>
          <a:prstGeom prst="roundRect">
            <a:avLst/>
          </a:prstGeom>
          <a:noFill/>
          <a:ln w="6350">
            <a:solidFill>
              <a:schemeClr val="bg1">
                <a:lumMod val="75000"/>
              </a:schemeClr>
            </a:solidFill>
            <a:bevel/>
          </a:ln>
        </p:spPr>
        <p:txBody>
          <a:bodyPr wrap="none" lIns="68582" tIns="34292" rIns="68582" bIns="34292">
            <a:spAutoFit/>
          </a:bodyPr>
          <a:lstStyle>
            <a:lvl1pPr algn="l">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stStyle>
          <a:p>
            <a:pPr lvl="0" algn="l" rtl="0" fontAlgn="base">
              <a:spcBef>
                <a:spcPct val="0"/>
              </a:spcBef>
              <a:spcAft>
                <a:spcPct val="0"/>
              </a:spcAft>
            </a:pPr>
            <a:r>
              <a:rPr lang="zh-CN" altLang="en-US" dirty="0"/>
              <a:t>单击此处编辑母版标题样式</a:t>
            </a:r>
          </a:p>
        </p:txBody>
      </p:sp>
      <p:sp>
        <p:nvSpPr>
          <p:cNvPr id="1048592" name="圆角矩形 9"/>
          <p:cNvSpPr/>
          <p:nvPr userDrawn="1"/>
        </p:nvSpPr>
        <p:spPr>
          <a:xfrm>
            <a:off x="7164288" y="206552"/>
            <a:ext cx="135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3" name="圆角矩形 10"/>
          <p:cNvSpPr/>
          <p:nvPr userDrawn="1"/>
        </p:nvSpPr>
        <p:spPr>
          <a:xfrm>
            <a:off x="6840252" y="354736"/>
            <a:ext cx="162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4" name="圆角矩形 11"/>
          <p:cNvSpPr/>
          <p:nvPr userDrawn="1"/>
        </p:nvSpPr>
        <p:spPr>
          <a:xfrm>
            <a:off x="6408144" y="502919"/>
            <a:ext cx="216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595" name="圆角矩形 12"/>
          <p:cNvSpPr/>
          <p:nvPr userDrawn="1"/>
        </p:nvSpPr>
        <p:spPr>
          <a:xfrm>
            <a:off x="6030462" y="651102"/>
            <a:ext cx="270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2097155" name="图片 13"/>
          <p:cNvPicPr>
            <a:picLocks noChangeAspect="1"/>
          </p:cNvPicPr>
          <p:nvPr userDrawn="1"/>
        </p:nvPicPr>
        <p:blipFill>
          <a:blip r:embed="rId2"/>
          <a:stretch>
            <a:fillRect/>
          </a:stretch>
        </p:blipFill>
        <p:spPr>
          <a:xfrm>
            <a:off x="8423037" y="115259"/>
            <a:ext cx="617273" cy="630991"/>
          </a:xfrm>
          <a:prstGeom prst="rect">
            <a:avLst/>
          </a:prstGeom>
        </p:spPr>
      </p:pic>
      <p:pic>
        <p:nvPicPr>
          <p:cNvPr id="2097156" name="图片 14"/>
          <p:cNvPicPr>
            <a:picLocks noChangeAspect="1"/>
          </p:cNvPicPr>
          <p:nvPr userDrawn="1"/>
        </p:nvPicPr>
        <p:blipFill>
          <a:blip r:embed="rId3"/>
          <a:stretch>
            <a:fillRect/>
          </a:stretch>
        </p:blipFill>
        <p:spPr>
          <a:xfrm>
            <a:off x="6840252" y="4787034"/>
            <a:ext cx="2315749" cy="377569"/>
          </a:xfrm>
          <a:prstGeom prst="rect">
            <a:avLst/>
          </a:prstGeom>
        </p:spPr>
      </p:pic>
    </p:spTree>
    <p:extLst>
      <p:ext uri="{BB962C8B-B14F-4D97-AF65-F5344CB8AC3E}">
        <p14:creationId xmlns:p14="http://schemas.microsoft.com/office/powerpoint/2010/main" val="165791835"/>
      </p:ext>
    </p:extLst>
  </p:cSld>
  <p:clrMapOvr>
    <a:masterClrMapping/>
  </p:clrMapOvr>
  <p:transition spd="med"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cxnSp>
        <p:nvCxnSpPr>
          <p:cNvPr id="7" name="直接连接符 6"/>
          <p:cNvCxnSpPr/>
          <p:nvPr userDrawn="1"/>
        </p:nvCxnSpPr>
        <p:spPr>
          <a:xfrm>
            <a:off x="698897" y="753666"/>
            <a:ext cx="7816454" cy="0"/>
          </a:xfrm>
          <a:prstGeom prst="line">
            <a:avLst/>
          </a:prstGeom>
          <a:ln w="38100">
            <a:solidFill>
              <a:srgbClr val="0073DA"/>
            </a:solidFill>
            <a:prstDash val="sysDot"/>
          </a:ln>
        </p:spPr>
        <p:style>
          <a:lnRef idx="1">
            <a:schemeClr val="accent1"/>
          </a:lnRef>
          <a:fillRef idx="0">
            <a:schemeClr val="accent1"/>
          </a:fillRef>
          <a:effectRef idx="0">
            <a:schemeClr val="accent1"/>
          </a:effectRef>
          <a:fontRef idx="minor">
            <a:schemeClr val="tx1"/>
          </a:fontRef>
        </p:style>
      </p:cxnSp>
      <p:pic>
        <p:nvPicPr>
          <p:cNvPr id="12291" name="图片 7"/>
          <p:cNvPicPr>
            <a:picLocks noChangeAspect="1"/>
          </p:cNvPicPr>
          <p:nvPr userDrawn="1"/>
        </p:nvPicPr>
        <p:blipFill>
          <a:blip r:embed="rId2"/>
          <a:stretch>
            <a:fillRect/>
          </a:stretch>
        </p:blipFill>
        <p:spPr>
          <a:xfrm>
            <a:off x="252413" y="223838"/>
            <a:ext cx="572691" cy="620316"/>
          </a:xfrm>
          <a:prstGeom prst="rect">
            <a:avLst/>
          </a:prstGeom>
          <a:noFill/>
          <a:ln w="9525">
            <a:noFill/>
          </a:ln>
        </p:spPr>
      </p:pic>
      <p:sp>
        <p:nvSpPr>
          <p:cNvPr id="2" name="标题 1"/>
          <p:cNvSpPr>
            <a:spLocks noGrp="1"/>
          </p:cNvSpPr>
          <p:nvPr>
            <p:ph type="title"/>
          </p:nvPr>
        </p:nvSpPr>
        <p:spPr>
          <a:xfrm>
            <a:off x="924387" y="273844"/>
            <a:ext cx="7591406" cy="480407"/>
          </a:xfrm>
        </p:spPr>
        <p:txBody>
          <a:bodyPr/>
          <a:lstStyle>
            <a:lvl1pPr>
              <a:defRPr b="1"/>
            </a:lvl1pPr>
          </a:lstStyle>
          <a:p>
            <a:pPr fontAlgn="auto"/>
            <a:r>
              <a:rPr lang="zh-CN" altLang="en-US" strike="noStrike" noProof="1"/>
              <a:t>单击此处编辑母版标题样式</a:t>
            </a:r>
          </a:p>
        </p:txBody>
      </p:sp>
      <p:sp>
        <p:nvSpPr>
          <p:cNvPr id="4" name="日期占位符 3"/>
          <p:cNvSpPr>
            <a:spLocks noGrp="1"/>
          </p:cNvSpPr>
          <p:nvPr>
            <p:ph type="dt" sz="half" idx="10"/>
          </p:nvPr>
        </p:nvSpPr>
        <p:spPr>
          <a:xfrm>
            <a:off x="628650" y="4767263"/>
            <a:ext cx="2057400" cy="273844"/>
          </a:xfrm>
          <a:prstGeom prst="rect">
            <a:avLst/>
          </a:prstGeom>
        </p:spPr>
        <p:txBody>
          <a:bodyPr vert="horz" lIns="91440" tIns="45720" rIns="91440" bIns="45720" rtlCol="0" anchor="ctr"/>
          <a:lstStyle/>
          <a:p>
            <a:pPr fontAlgn="base"/>
            <a:fld id="{E41FA5EC-CAF1-4B38-AFCC-58728AFDE984}" type="datetimeFigureOut">
              <a:rPr lang="zh-CN" altLang="en-US" strike="noStrike" noProof="1" smtClean="0">
                <a:latin typeface="Arial" panose="020B0604020202020204" pitchFamily="34" charset="0"/>
                <a:ea typeface="宋体" panose="02010600030101010101" pitchFamily="2" charset="-122"/>
                <a:cs typeface="+mn-cs"/>
              </a:rPr>
              <a:t>2021-7-19</a:t>
            </a:fld>
            <a:endParaRPr lang="zh-CN" altLang="en-US" strike="noStrike" noProof="1"/>
          </a:p>
        </p:txBody>
      </p:sp>
      <p:sp>
        <p:nvSpPr>
          <p:cNvPr id="5" name="页脚占位符 4"/>
          <p:cNvSpPr>
            <a:spLocks noGrp="1"/>
          </p:cNvSpPr>
          <p:nvPr>
            <p:ph type="ftr" sz="quarter" idx="11"/>
          </p:nvPr>
        </p:nvSpPr>
        <p:spPr>
          <a:xfrm>
            <a:off x="3028950" y="4767263"/>
            <a:ext cx="3086100" cy="273844"/>
          </a:xfrm>
          <a:prstGeom prst="rect">
            <a:avLst/>
          </a:prstGeom>
        </p:spPr>
        <p:txBody>
          <a:bodyPr vert="horz" lIns="91440" tIns="45720" rIns="91440" bIns="45720" rtlCol="0" anchor="ctr"/>
          <a:lstStyle/>
          <a:p>
            <a:pPr fontAlgn="base"/>
            <a:endParaRPr lang="zh-CN" altLang="en-US" strike="noStrike" noProof="1"/>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p>
            <a:pPr fontAlgn="base"/>
            <a:fld id="{545CBE06-6006-43AD-A26A-192634409295}"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138841053"/>
      </p:ext>
    </p:extLst>
  </p:cSld>
  <p:clrMapOvr>
    <a:masterClrMapping/>
  </p:clrMapOvr>
  <p:transition spd="med"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589824"/>
      </p:ext>
    </p:extLst>
  </p:cSld>
  <p:clrMapOvr>
    <a:masterClrMapping/>
  </p:clrMapOvr>
  <p:transition spd="med"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576" name="Rectangle 9"/>
          <p:cNvSpPr/>
          <p:nvPr userDrawn="1"/>
        </p:nvSpPr>
        <p:spPr>
          <a:xfrm>
            <a:off x="8500362"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577" name="Isosceles Triangle 10"/>
          <p:cNvSpPr/>
          <p:nvPr userDrawn="1"/>
        </p:nvSpPr>
        <p:spPr>
          <a:xfrm rot="10610802">
            <a:off x="8504737" y="316260"/>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578" name="Slide Number Placeholder 5"/>
          <p:cNvSpPr txBox="1"/>
          <p:nvPr userDrawn="1"/>
        </p:nvSpPr>
        <p:spPr>
          <a:xfrm>
            <a:off x="8519486"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000" dirty="0">
              <a:latin typeface="Times New Roman" panose="02020603050405020304" pitchFamily="18" charset="0"/>
              <a:cs typeface="Times New Roman" panose="02020603050405020304" pitchFamily="18" charset="0"/>
            </a:endParaRPr>
          </a:p>
        </p:txBody>
      </p:sp>
      <p:grpSp>
        <p:nvGrpSpPr>
          <p:cNvPr id="23" name="Group 5"/>
          <p:cNvGrpSpPr/>
          <p:nvPr userDrawn="1"/>
        </p:nvGrpSpPr>
        <p:grpSpPr>
          <a:xfrm>
            <a:off x="347419" y="4731991"/>
            <a:ext cx="224082" cy="221156"/>
            <a:chOff x="4328868" y="5502988"/>
            <a:chExt cx="500307" cy="493774"/>
          </a:xfrm>
        </p:grpSpPr>
        <p:sp>
          <p:nvSpPr>
            <p:cNvPr id="104857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24" name="Group 9"/>
          <p:cNvGrpSpPr/>
          <p:nvPr userDrawn="1"/>
        </p:nvGrpSpPr>
        <p:grpSpPr>
          <a:xfrm flipH="1">
            <a:off x="933709" y="4731991"/>
            <a:ext cx="224082" cy="221156"/>
            <a:chOff x="4328868" y="5502988"/>
            <a:chExt cx="500307" cy="493774"/>
          </a:xfrm>
        </p:grpSpPr>
        <p:sp>
          <p:nvSpPr>
            <p:cNvPr id="104858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58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28"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52"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7" y="210345"/>
            <a:ext cx="609601" cy="609601"/>
          </a:xfrm>
          <a:prstGeom prst="rect">
            <a:avLst/>
          </a:prstGeom>
          <a:noFill/>
          <a:effectLst>
            <a:outerShdw blurRad="127000" dist="63500" dir="3000000" sx="104000" sy="104000" algn="tl" rotWithShape="0">
              <a:prstClr val="black">
                <a:alpha val="34000"/>
              </a:prstClr>
            </a:outerShdw>
          </a:effectLst>
        </p:spPr>
      </p:pic>
      <p:pic>
        <p:nvPicPr>
          <p:cNvPr id="2097153"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6" y="219717"/>
            <a:ext cx="609601" cy="609601"/>
          </a:xfrm>
          <a:prstGeom prst="rect">
            <a:avLst/>
          </a:prstGeom>
          <a:noFill/>
          <a:effectLst>
            <a:outerShdw blurRad="127000" dist="63500" dir="3000000" sx="104000" sy="104000" algn="tl" rotWithShape="0">
              <a:prstClr val="black">
                <a:alpha val="34000"/>
              </a:prstClr>
            </a:outerShdw>
          </a:effectLst>
        </p:spPr>
      </p:pic>
      <p:sp>
        <p:nvSpPr>
          <p:cNvPr id="1048583" name="标题 1"/>
          <p:cNvSpPr>
            <a:spLocks noGrp="1"/>
          </p:cNvSpPr>
          <p:nvPr>
            <p:ph type="title"/>
          </p:nvPr>
        </p:nvSpPr>
        <p:spPr>
          <a:xfrm>
            <a:off x="1184650" y="250505"/>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1">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pic>
        <p:nvPicPr>
          <p:cNvPr id="2097154" name="图片 24"/>
          <p:cNvPicPr>
            <a:picLocks noChangeAspect="1"/>
          </p:cNvPicPr>
          <p:nvPr userDrawn="1"/>
        </p:nvPicPr>
        <p:blipFill>
          <a:blip r:embed="rId4"/>
          <a:stretch>
            <a:fillRect/>
          </a:stretch>
        </p:blipFill>
        <p:spPr>
          <a:xfrm>
            <a:off x="23640" y="25205"/>
            <a:ext cx="845245" cy="864028"/>
          </a:xfrm>
          <a:prstGeom prst="rect">
            <a:avLst/>
          </a:prstGeom>
        </p:spPr>
      </p:pic>
    </p:spTree>
    <p:extLst>
      <p:ext uri="{BB962C8B-B14F-4D97-AF65-F5344CB8AC3E}">
        <p14:creationId xmlns:p14="http://schemas.microsoft.com/office/powerpoint/2010/main" val="2591076114"/>
      </p:ext>
    </p:extLst>
  </p:cSld>
  <p:clrMapOvr>
    <a:masterClrMapping/>
  </p:clrMapOvr>
  <p:transition spd="med"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cxnSp>
        <p:nvCxnSpPr>
          <p:cNvPr id="7" name="直接连接符 6"/>
          <p:cNvCxnSpPr/>
          <p:nvPr userDrawn="1"/>
        </p:nvCxnSpPr>
        <p:spPr>
          <a:xfrm>
            <a:off x="698898" y="753666"/>
            <a:ext cx="7816454" cy="0"/>
          </a:xfrm>
          <a:prstGeom prst="line">
            <a:avLst/>
          </a:prstGeom>
          <a:ln w="38100">
            <a:solidFill>
              <a:srgbClr val="0073DA"/>
            </a:solidFill>
            <a:prstDash val="sysDot"/>
          </a:ln>
        </p:spPr>
        <p:style>
          <a:lnRef idx="1">
            <a:schemeClr val="accent1"/>
          </a:lnRef>
          <a:fillRef idx="0">
            <a:schemeClr val="accent1"/>
          </a:fillRef>
          <a:effectRef idx="0">
            <a:schemeClr val="accent1"/>
          </a:effectRef>
          <a:fontRef idx="minor">
            <a:schemeClr val="tx1"/>
          </a:fontRef>
        </p:style>
      </p:cxnSp>
      <p:pic>
        <p:nvPicPr>
          <p:cNvPr id="12291" name="图片 7"/>
          <p:cNvPicPr>
            <a:picLocks noChangeAspect="1"/>
          </p:cNvPicPr>
          <p:nvPr userDrawn="1"/>
        </p:nvPicPr>
        <p:blipFill>
          <a:blip r:embed="rId2"/>
          <a:stretch>
            <a:fillRect/>
          </a:stretch>
        </p:blipFill>
        <p:spPr>
          <a:xfrm>
            <a:off x="252413" y="223838"/>
            <a:ext cx="572691" cy="620316"/>
          </a:xfrm>
          <a:prstGeom prst="rect">
            <a:avLst/>
          </a:prstGeom>
          <a:noFill/>
          <a:ln w="9525">
            <a:noFill/>
          </a:ln>
        </p:spPr>
      </p:pic>
      <p:sp>
        <p:nvSpPr>
          <p:cNvPr id="2" name="标题 1"/>
          <p:cNvSpPr>
            <a:spLocks noGrp="1"/>
          </p:cNvSpPr>
          <p:nvPr>
            <p:ph type="title"/>
          </p:nvPr>
        </p:nvSpPr>
        <p:spPr>
          <a:xfrm>
            <a:off x="924388" y="273845"/>
            <a:ext cx="7591406" cy="480407"/>
          </a:xfrm>
        </p:spPr>
        <p:txBody>
          <a:bodyPr/>
          <a:lstStyle>
            <a:lvl1pPr>
              <a:defRPr b="1"/>
            </a:lvl1pPr>
          </a:lstStyle>
          <a:p>
            <a:pPr fontAlgn="auto"/>
            <a:r>
              <a:rPr lang="zh-CN" altLang="en-US" strike="noStrike" noProof="1"/>
              <a:t>单击此处编辑母版标题样式</a:t>
            </a:r>
          </a:p>
        </p:txBody>
      </p:sp>
      <p:sp>
        <p:nvSpPr>
          <p:cNvPr id="4" name="日期占位符 3"/>
          <p:cNvSpPr>
            <a:spLocks noGrp="1"/>
          </p:cNvSpPr>
          <p:nvPr>
            <p:ph type="dt" sz="half" idx="10"/>
          </p:nvPr>
        </p:nvSpPr>
        <p:spPr>
          <a:xfrm>
            <a:off x="628650" y="4767264"/>
            <a:ext cx="2057400" cy="273844"/>
          </a:xfrm>
          <a:prstGeom prst="rect">
            <a:avLst/>
          </a:prstGeom>
        </p:spPr>
        <p:txBody>
          <a:bodyPr vert="horz" lIns="91440" tIns="45720" rIns="91440" bIns="45720" rtlCol="0" anchor="ctr"/>
          <a:lstStyle/>
          <a:p>
            <a:pPr fontAlgn="base"/>
            <a:fld id="{E41FA5EC-CAF1-4B38-AFCC-58728AFDE984}" type="datetimeFigureOut">
              <a:rPr lang="zh-CN" altLang="en-US" strike="noStrike" noProof="1" smtClean="0">
                <a:latin typeface="Arial" panose="020B0604020202020204" pitchFamily="34" charset="0"/>
                <a:ea typeface="宋体" panose="02010600030101010101" pitchFamily="2" charset="-122"/>
                <a:cs typeface="+mn-cs"/>
              </a:rPr>
              <a:t>2021-7-19</a:t>
            </a:fld>
            <a:endParaRPr lang="zh-CN" altLang="en-US" strike="noStrike" noProof="1"/>
          </a:p>
        </p:txBody>
      </p:sp>
      <p:sp>
        <p:nvSpPr>
          <p:cNvPr id="5" name="页脚占位符 4"/>
          <p:cNvSpPr>
            <a:spLocks noGrp="1"/>
          </p:cNvSpPr>
          <p:nvPr>
            <p:ph type="ftr" sz="quarter" idx="11"/>
          </p:nvPr>
        </p:nvSpPr>
        <p:spPr>
          <a:xfrm>
            <a:off x="3028950" y="4767264"/>
            <a:ext cx="3086100" cy="273844"/>
          </a:xfrm>
          <a:prstGeom prst="rect">
            <a:avLst/>
          </a:prstGeom>
        </p:spPr>
        <p:txBody>
          <a:bodyPr vert="horz" lIns="91440" tIns="45720" rIns="91440" bIns="45720" rtlCol="0" anchor="ctr"/>
          <a:lstStyle/>
          <a:p>
            <a:pPr fontAlgn="base"/>
            <a:endParaRPr lang="zh-CN" altLang="en-US" strike="noStrike" noProof="1"/>
          </a:p>
        </p:txBody>
      </p:sp>
      <p:sp>
        <p:nvSpPr>
          <p:cNvPr id="6" name="灯片编号占位符 5"/>
          <p:cNvSpPr>
            <a:spLocks noGrp="1"/>
          </p:cNvSpPr>
          <p:nvPr>
            <p:ph type="sldNum" sz="quarter" idx="12"/>
          </p:nvPr>
        </p:nvSpPr>
        <p:spPr>
          <a:xfrm>
            <a:off x="6457950" y="4767264"/>
            <a:ext cx="2057400" cy="273844"/>
          </a:xfrm>
          <a:prstGeom prst="rect">
            <a:avLst/>
          </a:prstGeom>
        </p:spPr>
        <p:txBody>
          <a:bodyPr vert="horz" lIns="91440" tIns="45720" rIns="91440" bIns="45720" rtlCol="0" anchor="ctr"/>
          <a:lstStyle/>
          <a:p>
            <a:pPr fontAlgn="base"/>
            <a:fld id="{545CBE06-6006-43AD-A26A-192634409295}"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789596972"/>
      </p:ext>
    </p:extLst>
  </p:cSld>
  <p:clrMapOvr>
    <a:masterClrMapping/>
  </p:clrMapOvr>
  <p:transition spd="med"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4"/>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a:lstStyle/>
          <a:p>
            <a:fld id="{A3E12C00-A4F9-E241-9D2E-B86F19C3649C}" type="datetime1">
              <a:rPr lang="en-US" smtClean="0"/>
              <a:pPr/>
              <a:t>7/19/2021</a:t>
            </a:fld>
            <a:endParaRPr lang="en-US"/>
          </a:p>
        </p:txBody>
      </p:sp>
      <p:sp>
        <p:nvSpPr>
          <p:cNvPr id="5" name="Footer Placeholder 4"/>
          <p:cNvSpPr>
            <a:spLocks noGrp="1"/>
          </p:cNvSpPr>
          <p:nvPr>
            <p:ph type="ftr" sz="quarter" idx="11"/>
          </p:nvPr>
        </p:nvSpPr>
        <p:spPr>
          <a:xfrm>
            <a:off x="1066800" y="4229103"/>
            <a:ext cx="7239000" cy="273844"/>
          </a:xfrm>
          <a:prstGeom prst="rect">
            <a:avLst/>
          </a:prstGeom>
        </p:spPr>
        <p:txBody>
          <a:bodyPr/>
          <a:lstStyle/>
          <a:p>
            <a:r>
              <a:rPr lang="en-US"/>
              <a:t>ATHIC 2008, Tsukuba, Japan, Oct. 13 - 15, 2008</a:t>
            </a:r>
          </a:p>
        </p:txBody>
      </p:sp>
      <p:sp>
        <p:nvSpPr>
          <p:cNvPr id="6" name="Slide Number Placeholder 5"/>
          <p:cNvSpPr>
            <a:spLocks noGrp="1"/>
          </p:cNvSpPr>
          <p:nvPr>
            <p:ph type="sldNum" sz="quarter" idx="12"/>
          </p:nvPr>
        </p:nvSpPr>
        <p:spPr>
          <a:xfrm>
            <a:off x="6553200" y="4767267"/>
            <a:ext cx="2133600" cy="273844"/>
          </a:xfrm>
          <a:prstGeom prst="rect">
            <a:avLst/>
          </a:prstGeom>
        </p:spPr>
        <p:txBody>
          <a:bodyPr/>
          <a:lstStyle/>
          <a:p>
            <a:fld id="{562AC69B-26D9-7547-918A-9FAAA0253FB2}" type="slidenum">
              <a:rPr lang="en-US" smtClean="0"/>
              <a:pPr/>
              <a:t>‹#›</a:t>
            </a:fld>
            <a:endParaRPr lang="en-US"/>
          </a:p>
        </p:txBody>
      </p:sp>
    </p:spTree>
    <p:extLst>
      <p:ext uri="{BB962C8B-B14F-4D97-AF65-F5344CB8AC3E}">
        <p14:creationId xmlns:p14="http://schemas.microsoft.com/office/powerpoint/2010/main" val="1712699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5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E6EAF76-48CA-4BD4-8234-674840FF88BF}" type="datetimeFigureOut">
              <a:rPr lang="en-US" smtClean="0"/>
              <a:t>7/19/2021</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a:xfrm>
            <a:off x="0" y="4686300"/>
            <a:ext cx="533400" cy="285750"/>
          </a:xfrm>
        </p:spPr>
        <p:txBody>
          <a:bodyPr/>
          <a:lstStyle>
            <a:lvl1pPr>
              <a:defRPr>
                <a:solidFill>
                  <a:schemeClr val="tx2"/>
                </a:solidFill>
              </a:defRPr>
            </a:lvl1pPr>
          </a:lstStyle>
          <a:p>
            <a:fld id="{B4A57C60-1E4E-43C0-B6FB-179F2F7020AA}" type="slidenum">
              <a:rPr lang="en-US" smtClean="0"/>
              <a:t>‹#›</a:t>
            </a:fld>
            <a:endParaRPr lang="en-US"/>
          </a:p>
        </p:txBody>
      </p:sp>
    </p:spTree>
    <p:extLst>
      <p:ext uri="{BB962C8B-B14F-4D97-AF65-F5344CB8AC3E}">
        <p14:creationId xmlns:p14="http://schemas.microsoft.com/office/powerpoint/2010/main" val="214128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cxnSp>
        <p:nvCxnSpPr>
          <p:cNvPr id="7" name="直接连接符 6"/>
          <p:cNvCxnSpPr/>
          <p:nvPr userDrawn="1"/>
        </p:nvCxnSpPr>
        <p:spPr>
          <a:xfrm>
            <a:off x="698897" y="753666"/>
            <a:ext cx="7816454" cy="0"/>
          </a:xfrm>
          <a:prstGeom prst="line">
            <a:avLst/>
          </a:prstGeom>
          <a:ln w="38100">
            <a:solidFill>
              <a:srgbClr val="0073DA"/>
            </a:solidFill>
            <a:prstDash val="sysDot"/>
          </a:ln>
        </p:spPr>
        <p:style>
          <a:lnRef idx="1">
            <a:schemeClr val="accent1"/>
          </a:lnRef>
          <a:fillRef idx="0">
            <a:schemeClr val="accent1"/>
          </a:fillRef>
          <a:effectRef idx="0">
            <a:schemeClr val="accent1"/>
          </a:effectRef>
          <a:fontRef idx="minor">
            <a:schemeClr val="tx1"/>
          </a:fontRef>
        </p:style>
      </p:cxnSp>
      <p:pic>
        <p:nvPicPr>
          <p:cNvPr id="12291" name="图片 7"/>
          <p:cNvPicPr>
            <a:picLocks noChangeAspect="1"/>
          </p:cNvPicPr>
          <p:nvPr userDrawn="1"/>
        </p:nvPicPr>
        <p:blipFill>
          <a:blip r:embed="rId2"/>
          <a:stretch>
            <a:fillRect/>
          </a:stretch>
        </p:blipFill>
        <p:spPr>
          <a:xfrm>
            <a:off x="252413" y="223838"/>
            <a:ext cx="572691" cy="620316"/>
          </a:xfrm>
          <a:prstGeom prst="rect">
            <a:avLst/>
          </a:prstGeom>
          <a:noFill/>
          <a:ln w="9525">
            <a:noFill/>
          </a:ln>
        </p:spPr>
      </p:pic>
      <p:sp>
        <p:nvSpPr>
          <p:cNvPr id="2" name="标题 1"/>
          <p:cNvSpPr>
            <a:spLocks noGrp="1"/>
          </p:cNvSpPr>
          <p:nvPr>
            <p:ph type="title"/>
          </p:nvPr>
        </p:nvSpPr>
        <p:spPr>
          <a:xfrm>
            <a:off x="924387" y="273844"/>
            <a:ext cx="7591406" cy="480407"/>
          </a:xfrm>
        </p:spPr>
        <p:txBody>
          <a:bodyPr/>
          <a:lstStyle>
            <a:lvl1pPr>
              <a:defRPr b="1"/>
            </a:lvl1pPr>
          </a:lstStyle>
          <a:p>
            <a:pPr fontAlgn="auto"/>
            <a:r>
              <a:rPr lang="zh-CN" altLang="en-US" strike="noStrike" noProof="1"/>
              <a:t>单击此处编辑母版标题样式</a:t>
            </a:r>
          </a:p>
        </p:txBody>
      </p:sp>
      <p:sp>
        <p:nvSpPr>
          <p:cNvPr id="4" name="日期占位符 3"/>
          <p:cNvSpPr>
            <a:spLocks noGrp="1"/>
          </p:cNvSpPr>
          <p:nvPr>
            <p:ph type="dt" sz="half" idx="10"/>
          </p:nvPr>
        </p:nvSpPr>
        <p:spPr>
          <a:xfrm>
            <a:off x="628650" y="4767263"/>
            <a:ext cx="2057400" cy="273844"/>
          </a:xfrm>
          <a:prstGeom prst="rect">
            <a:avLst/>
          </a:prstGeom>
        </p:spPr>
        <p:txBody>
          <a:bodyPr vert="horz" lIns="91440" tIns="45720" rIns="91440" bIns="45720" rtlCol="0" anchor="ctr"/>
          <a:lstStyle/>
          <a:p>
            <a:pPr fontAlgn="base"/>
            <a:fld id="{E41FA5EC-CAF1-4B38-AFCC-58728AFDE984}" type="datetimeFigureOut">
              <a:rPr lang="zh-CN" altLang="en-US" strike="noStrike" noProof="1" smtClean="0">
                <a:latin typeface="Arial" panose="020B0604020202020204" pitchFamily="34" charset="0"/>
                <a:ea typeface="宋体" panose="02010600030101010101" pitchFamily="2" charset="-122"/>
                <a:cs typeface="+mn-cs"/>
              </a:rPr>
              <a:t>2021-7-19</a:t>
            </a:fld>
            <a:endParaRPr lang="zh-CN" altLang="en-US" strike="noStrike" noProof="1"/>
          </a:p>
        </p:txBody>
      </p:sp>
      <p:sp>
        <p:nvSpPr>
          <p:cNvPr id="5" name="页脚占位符 4"/>
          <p:cNvSpPr>
            <a:spLocks noGrp="1"/>
          </p:cNvSpPr>
          <p:nvPr>
            <p:ph type="ftr" sz="quarter" idx="11"/>
          </p:nvPr>
        </p:nvSpPr>
        <p:spPr>
          <a:xfrm>
            <a:off x="3028950" y="4767263"/>
            <a:ext cx="3086100" cy="273844"/>
          </a:xfrm>
          <a:prstGeom prst="rect">
            <a:avLst/>
          </a:prstGeom>
        </p:spPr>
        <p:txBody>
          <a:bodyPr vert="horz" lIns="91440" tIns="45720" rIns="91440" bIns="45720" rtlCol="0" anchor="ctr"/>
          <a:lstStyle/>
          <a:p>
            <a:pPr fontAlgn="base"/>
            <a:endParaRPr lang="zh-CN" altLang="en-US" strike="noStrike" noProof="1"/>
          </a:p>
        </p:txBody>
      </p:sp>
      <p:sp>
        <p:nvSpPr>
          <p:cNvPr id="6" name="灯片编号占位符 5"/>
          <p:cNvSpPr>
            <a:spLocks noGrp="1"/>
          </p:cNvSpPr>
          <p:nvPr>
            <p:ph type="sldNum" sz="quarter" idx="12"/>
          </p:nvPr>
        </p:nvSpPr>
        <p:spPr>
          <a:xfrm>
            <a:off x="6457950" y="4767263"/>
            <a:ext cx="2057400" cy="273844"/>
          </a:xfrm>
          <a:prstGeom prst="rect">
            <a:avLst/>
          </a:prstGeom>
        </p:spPr>
        <p:txBody>
          <a:bodyPr vert="horz" lIns="91440" tIns="45720" rIns="91440" bIns="45720" rtlCol="0" anchor="ctr"/>
          <a:lstStyle/>
          <a:p>
            <a:pPr fontAlgn="base"/>
            <a:fld id="{545CBE06-6006-43AD-A26A-192634409295}"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spd="med"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40"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41"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42"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latin typeface="Times New Roman" panose="02020603050405020304" pitchFamily="18" charset="0"/>
                <a:cs typeface="Times New Roman" panose="02020603050405020304" pitchFamily="18" charset="0"/>
              </a:rPr>
              <a:t>‹#›</a:t>
            </a:fld>
            <a:endParaRPr lang="en-US" sz="1400" dirty="0">
              <a:latin typeface="Times New Roman" panose="02020603050405020304" pitchFamily="18" charset="0"/>
              <a:cs typeface="Times New Roman" panose="02020603050405020304" pitchFamily="18" charset="0"/>
            </a:endParaRPr>
          </a:p>
        </p:txBody>
      </p:sp>
      <p:grpSp>
        <p:nvGrpSpPr>
          <p:cNvPr id="79" name="Group 5"/>
          <p:cNvGrpSpPr/>
          <p:nvPr userDrawn="1"/>
        </p:nvGrpSpPr>
        <p:grpSpPr>
          <a:xfrm>
            <a:off x="347419" y="4731991"/>
            <a:ext cx="224082" cy="221156"/>
            <a:chOff x="4328868" y="5502988"/>
            <a:chExt cx="500307" cy="493774"/>
          </a:xfrm>
        </p:grpSpPr>
        <p:sp>
          <p:nvSpPr>
            <p:cNvPr id="1048743"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744"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grpSp>
        <p:nvGrpSpPr>
          <p:cNvPr id="80" name="Group 9"/>
          <p:cNvGrpSpPr/>
          <p:nvPr userDrawn="1"/>
        </p:nvGrpSpPr>
        <p:grpSpPr>
          <a:xfrm flipH="1">
            <a:off x="933709" y="4731991"/>
            <a:ext cx="224082" cy="221156"/>
            <a:chOff x="4328868" y="5502988"/>
            <a:chExt cx="500307" cy="493774"/>
          </a:xfrm>
        </p:grpSpPr>
        <p:sp>
          <p:nvSpPr>
            <p:cNvPr id="1048745"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sp>
          <p:nvSpPr>
            <p:cNvPr id="1048746"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dirty="0">
                <a:ea typeface="微软雅黑" panose="020B0503020204020204" pitchFamily="34" charset="-122"/>
              </a:endParaRPr>
            </a:p>
          </p:txBody>
        </p:sp>
      </p:grpSp>
      <p:cxnSp>
        <p:nvCxnSpPr>
          <p:cNvPr id="3145732"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85"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6" y="210344"/>
            <a:ext cx="609601" cy="609601"/>
          </a:xfrm>
          <a:prstGeom prst="rect">
            <a:avLst/>
          </a:prstGeom>
          <a:noFill/>
          <a:effectLst>
            <a:outerShdw blurRad="127000" dist="63500" dir="3000000" sx="104000" sy="104000" algn="tl" rotWithShape="0">
              <a:prstClr val="black">
                <a:alpha val="34000"/>
              </a:prstClr>
            </a:outerShdw>
          </a:effectLst>
        </p:spPr>
      </p:pic>
      <p:pic>
        <p:nvPicPr>
          <p:cNvPr id="2097186"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p:spPr>
      </p:pic>
      <p:sp>
        <p:nvSpPr>
          <p:cNvPr id="1048747" name="标题 1"/>
          <p:cNvSpPr>
            <a:spLocks noGrp="1"/>
          </p:cNvSpPr>
          <p:nvPr>
            <p:ph type="title"/>
          </p:nvPr>
        </p:nvSpPr>
        <p:spPr>
          <a:xfrm>
            <a:off x="1184649" y="250504"/>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0">
                <a:solidFill>
                  <a:srgbClr val="006600"/>
                </a:solidFill>
                <a:latin typeface="微软雅黑" panose="020B0503020204020204" pitchFamily="34" charset="-122"/>
                <a:cs typeface="+mn-cs"/>
              </a:defRPr>
            </a:lvl1pPr>
          </a:lstStyle>
          <a:p>
            <a:pPr lvl="0" algn="l"/>
            <a:r>
              <a:rPr lang="zh-CN" altLang="en-US" dirty="0"/>
              <a:t>单击此处编辑母版标题样式</a:t>
            </a:r>
          </a:p>
        </p:txBody>
      </p:sp>
    </p:spTree>
  </p:cSld>
  <p:clrMapOvr>
    <a:masterClrMapping/>
  </p:clrMapOvr>
  <p:transition spd="med"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56" name="Rectangle 9"/>
          <p:cNvSpPr/>
          <p:nvPr userDrawn="1"/>
        </p:nvSpPr>
        <p:spPr>
          <a:xfrm>
            <a:off x="8500362"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dirty="0"/>
          </a:p>
        </p:txBody>
      </p:sp>
      <p:sp>
        <p:nvSpPr>
          <p:cNvPr id="1048757" name="Isosceles Triangle 10"/>
          <p:cNvSpPr/>
          <p:nvPr userDrawn="1"/>
        </p:nvSpPr>
        <p:spPr>
          <a:xfrm rot="10610802">
            <a:off x="8504737" y="316260"/>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p>
        </p:txBody>
      </p:sp>
      <p:sp>
        <p:nvSpPr>
          <p:cNvPr id="1048758" name="Slide Number Placeholder 5"/>
          <p:cNvSpPr txBox="1"/>
          <p:nvPr userDrawn="1"/>
        </p:nvSpPr>
        <p:spPr>
          <a:xfrm>
            <a:off x="8519486"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400" smtClean="0"/>
              <a:t>‹#›</a:t>
            </a:fld>
            <a:endParaRPr lang="en-US" sz="1000" dirty="0"/>
          </a:p>
        </p:txBody>
      </p:sp>
      <p:grpSp>
        <p:nvGrpSpPr>
          <p:cNvPr id="94" name="Group 5"/>
          <p:cNvGrpSpPr/>
          <p:nvPr userDrawn="1"/>
        </p:nvGrpSpPr>
        <p:grpSpPr>
          <a:xfrm>
            <a:off x="347419" y="4731991"/>
            <a:ext cx="224082" cy="221156"/>
            <a:chOff x="4328868" y="5502988"/>
            <a:chExt cx="500307" cy="493774"/>
          </a:xfrm>
        </p:grpSpPr>
        <p:sp>
          <p:nvSpPr>
            <p:cNvPr id="104875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dirty="0">
                <a:ea typeface="微软雅黑" panose="020B0503020204020204" pitchFamily="34" charset="-122"/>
              </a:endParaRPr>
            </a:p>
          </p:txBody>
        </p:sp>
        <p:sp>
          <p:nvSpPr>
            <p:cNvPr id="104876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dirty="0">
                <a:ea typeface="微软雅黑" panose="020B0503020204020204" pitchFamily="34" charset="-122"/>
              </a:endParaRPr>
            </a:p>
          </p:txBody>
        </p:sp>
      </p:grpSp>
      <p:grpSp>
        <p:nvGrpSpPr>
          <p:cNvPr id="95" name="Group 9"/>
          <p:cNvGrpSpPr/>
          <p:nvPr userDrawn="1"/>
        </p:nvGrpSpPr>
        <p:grpSpPr>
          <a:xfrm flipH="1">
            <a:off x="933709" y="4731991"/>
            <a:ext cx="224082" cy="221156"/>
            <a:chOff x="4328868" y="5502988"/>
            <a:chExt cx="500307" cy="493774"/>
          </a:xfrm>
        </p:grpSpPr>
        <p:sp>
          <p:nvSpPr>
            <p:cNvPr id="104876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dirty="0">
                <a:ea typeface="微软雅黑" panose="020B0503020204020204" pitchFamily="34" charset="-122"/>
              </a:endParaRPr>
            </a:p>
          </p:txBody>
        </p:sp>
        <p:sp>
          <p:nvSpPr>
            <p:cNvPr id="104876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dirty="0">
                <a:ea typeface="微软雅黑" panose="020B0503020204020204" pitchFamily="34" charset="-122"/>
              </a:endParaRPr>
            </a:p>
          </p:txBody>
        </p:sp>
      </p:grpSp>
      <p:cxnSp>
        <p:nvCxnSpPr>
          <p:cNvPr id="314573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097190"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7" y="210345"/>
            <a:ext cx="609601" cy="609601"/>
          </a:xfrm>
          <a:prstGeom prst="rect">
            <a:avLst/>
          </a:prstGeom>
          <a:noFill/>
          <a:effectLst>
            <a:outerShdw blurRad="127000" dist="63500" dir="3000000" sx="104000" sy="104000" algn="tl" rotWithShape="0">
              <a:prstClr val="black">
                <a:alpha val="34000"/>
              </a:prstClr>
            </a:outerShdw>
          </a:effectLst>
        </p:spPr>
      </p:pic>
      <p:pic>
        <p:nvPicPr>
          <p:cNvPr id="2097191"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6" y="219717"/>
            <a:ext cx="609601" cy="609601"/>
          </a:xfrm>
          <a:prstGeom prst="rect">
            <a:avLst/>
          </a:prstGeom>
          <a:noFill/>
          <a:effectLst>
            <a:outerShdw blurRad="127000" dist="63500" dir="3000000" sx="104000" sy="104000" algn="tl" rotWithShape="0">
              <a:prstClr val="black">
                <a:alpha val="34000"/>
              </a:prstClr>
            </a:outerShdw>
          </a:effectLst>
        </p:spPr>
      </p:pic>
      <p:sp>
        <p:nvSpPr>
          <p:cNvPr id="1048763" name="标题 1"/>
          <p:cNvSpPr>
            <a:spLocks noGrp="1"/>
          </p:cNvSpPr>
          <p:nvPr>
            <p:ph type="title"/>
          </p:nvPr>
        </p:nvSpPr>
        <p:spPr>
          <a:xfrm>
            <a:off x="1184650" y="250505"/>
            <a:ext cx="4490387" cy="553347"/>
          </a:xfrm>
          <a:prstGeom prst="roundRect">
            <a:avLst/>
          </a:prstGeom>
          <a:noFill/>
          <a:ln w="9525">
            <a:solidFill>
              <a:schemeClr val="bg1">
                <a:lumMod val="75000"/>
              </a:schemeClr>
            </a:solidFill>
            <a:bevel/>
          </a:ln>
        </p:spPr>
        <p:txBody>
          <a:bodyPr wrap="none" lIns="68582" tIns="34292" rIns="68582" bIns="34292">
            <a:spAutoFit/>
          </a:bodyPr>
          <a:lstStyle>
            <a:lvl1pPr>
              <a:defRPr lang="zh-CN" altLang="en-US" sz="2800" b="0">
                <a:solidFill>
                  <a:schemeClr val="tx1">
                    <a:lumMod val="85000"/>
                    <a:lumOff val="15000"/>
                  </a:schemeClr>
                </a:solidFill>
                <a:latin typeface="微软雅黑" panose="020B0503020204020204" pitchFamily="34" charset="-122"/>
                <a:cs typeface="+mn-cs"/>
              </a:defRPr>
            </a:lvl1pPr>
          </a:lstStyle>
          <a:p>
            <a:pPr lvl="0" algn="l"/>
            <a:r>
              <a:rPr lang="zh-CN" altLang="en-US" dirty="0"/>
              <a:t>单击此处编辑母版标题样式</a:t>
            </a:r>
          </a:p>
        </p:txBody>
      </p:sp>
    </p:spTree>
  </p:cSld>
  <p:clrMapOvr>
    <a:masterClrMapping/>
  </p:clrMapOvr>
  <p:transition spd="med"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64" name="圆角矩形 21"/>
          <p:cNvSpPr/>
          <p:nvPr userDrawn="1"/>
        </p:nvSpPr>
        <p:spPr>
          <a:xfrm>
            <a:off x="7164288" y="206552"/>
            <a:ext cx="135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65" name="圆角矩形 22"/>
          <p:cNvSpPr/>
          <p:nvPr userDrawn="1"/>
        </p:nvSpPr>
        <p:spPr>
          <a:xfrm>
            <a:off x="6840252" y="354736"/>
            <a:ext cx="162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66" name="圆角矩形 23"/>
          <p:cNvSpPr/>
          <p:nvPr userDrawn="1"/>
        </p:nvSpPr>
        <p:spPr>
          <a:xfrm>
            <a:off x="6408144" y="502919"/>
            <a:ext cx="216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67" name="圆角矩形 24"/>
          <p:cNvSpPr/>
          <p:nvPr userDrawn="1"/>
        </p:nvSpPr>
        <p:spPr>
          <a:xfrm>
            <a:off x="6030462" y="651102"/>
            <a:ext cx="2700000" cy="65394"/>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48768" name="Rectangle 9"/>
          <p:cNvSpPr/>
          <p:nvPr userDrawn="1"/>
        </p:nvSpPr>
        <p:spPr>
          <a:xfrm>
            <a:off x="8664230" y="4726351"/>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1048769" name="Isosceles Triangle 10"/>
          <p:cNvSpPr/>
          <p:nvPr userDrawn="1"/>
        </p:nvSpPr>
        <p:spPr>
          <a:xfrm rot="10610802">
            <a:off x="8668605" y="4800692"/>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1048770" name="Slide Number Placeholder 5"/>
          <p:cNvSpPr txBox="1"/>
          <p:nvPr userDrawn="1"/>
        </p:nvSpPr>
        <p:spPr>
          <a:xfrm>
            <a:off x="8683353" y="4689372"/>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350" b="1" smtClean="0">
                <a:latin typeface="Times New Roman" panose="02020603050405020304" pitchFamily="18" charset="0"/>
                <a:cs typeface="Times New Roman" panose="02020603050405020304" pitchFamily="18" charset="0"/>
              </a:rPr>
              <a:t>‹#›</a:t>
            </a:fld>
            <a:endParaRPr lang="en-US" sz="1000" b="1" dirty="0">
              <a:latin typeface="Times New Roman" panose="02020603050405020304" pitchFamily="18" charset="0"/>
              <a:cs typeface="Times New Roman" panose="02020603050405020304" pitchFamily="18" charset="0"/>
            </a:endParaRPr>
          </a:p>
        </p:txBody>
      </p:sp>
      <p:pic>
        <p:nvPicPr>
          <p:cNvPr id="2097193" name="Picture 3" descr="C:\Users\Administrator\Desktop\微立体创业计划\005.png"/>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395537" y="210345"/>
            <a:ext cx="609601" cy="609601"/>
          </a:xfrm>
          <a:prstGeom prst="rect">
            <a:avLst/>
          </a:prstGeom>
          <a:noFill/>
          <a:effectLst>
            <a:outerShdw blurRad="127000" dist="63500" dir="3000000" sx="104000" sy="104000" algn="tl" rotWithShape="0">
              <a:prstClr val="black">
                <a:alpha val="34000"/>
              </a:prstClr>
            </a:outerShdw>
          </a:effectLst>
        </p:spPr>
      </p:pic>
      <p:pic>
        <p:nvPicPr>
          <p:cNvPr id="2097194" name="Picture 4" descr="C:\Users\Administrator\Desktop\微立体创业计划\004.png"/>
          <p:cNvPicPr>
            <a:picLocks noChangeAspect="1" noChangeArrowheads="1"/>
          </p:cNvPicPr>
          <p:nvPr userDrawn="1"/>
        </p:nvPicPr>
        <p:blipFill>
          <a:blip r:embed="rId3" cstate="print"/>
          <a:srcRect/>
          <a:stretch>
            <a:fillRect/>
          </a:stretch>
        </p:blipFill>
        <p:spPr bwMode="auto">
          <a:xfrm>
            <a:off x="547936" y="219717"/>
            <a:ext cx="609601" cy="609601"/>
          </a:xfrm>
          <a:prstGeom prst="rect">
            <a:avLst/>
          </a:prstGeom>
          <a:noFill/>
          <a:effectLst>
            <a:outerShdw blurRad="127000" dist="63500" dir="3000000" sx="104000" sy="104000" algn="tl" rotWithShape="0">
              <a:prstClr val="black">
                <a:alpha val="34000"/>
              </a:prstClr>
            </a:outerShdw>
          </a:effectLst>
        </p:spPr>
      </p:pic>
      <p:sp>
        <p:nvSpPr>
          <p:cNvPr id="1048771" name="标题 1"/>
          <p:cNvSpPr>
            <a:spLocks noGrp="1"/>
          </p:cNvSpPr>
          <p:nvPr>
            <p:ph type="title"/>
          </p:nvPr>
        </p:nvSpPr>
        <p:spPr>
          <a:xfrm>
            <a:off x="1184650" y="250504"/>
            <a:ext cx="4490387" cy="553347"/>
          </a:xfrm>
          <a:prstGeom prst="roundRect">
            <a:avLst/>
          </a:prstGeom>
          <a:noFill/>
          <a:ln w="9525">
            <a:solidFill>
              <a:schemeClr val="bg1">
                <a:lumMod val="75000"/>
              </a:schemeClr>
            </a:solidFill>
            <a:bevel/>
          </a:ln>
        </p:spPr>
        <p:txBody>
          <a:bodyPr wrap="none" lIns="68582" tIns="34292" rIns="68582" bIns="34292">
            <a:spAutoFit/>
          </a:bodyPr>
          <a:lstStyle>
            <a:lvl1pPr algn="l">
              <a:defRPr lang="zh-CN" altLang="en-US" sz="2800" b="1">
                <a:solidFill>
                  <a:srgbClr val="009900"/>
                </a:solidFill>
                <a:latin typeface="微软雅黑" panose="020B0503020204020204" pitchFamily="34" charset="-122"/>
                <a:cs typeface="+mn-cs"/>
              </a:defRPr>
            </a:lvl1pPr>
          </a:lstStyle>
          <a:p>
            <a:pPr lvl="0" algn="l"/>
            <a:r>
              <a:rPr lang="zh-CN" altLang="en-US" dirty="0"/>
              <a:t>单击此处编辑母版标题样式</a:t>
            </a:r>
          </a:p>
        </p:txBody>
      </p:sp>
      <p:sp>
        <p:nvSpPr>
          <p:cNvPr id="1048772" name="内容占位符 2"/>
          <p:cNvSpPr>
            <a:spLocks noGrp="1"/>
          </p:cNvSpPr>
          <p:nvPr>
            <p:ph sz="quarter" idx="10" hasCustomPrompt="1"/>
          </p:nvPr>
        </p:nvSpPr>
        <p:spPr>
          <a:xfrm>
            <a:off x="617128" y="1145134"/>
            <a:ext cx="8066225" cy="3478844"/>
          </a:xfrm>
          <a:prstGeom prst="rect">
            <a:avLst/>
          </a:prstGeom>
        </p:spPr>
        <p:txBody>
          <a:bodyPr/>
          <a:lstStyle>
            <a:lvl1pPr marL="342900" indent="-342900">
              <a:buFont typeface="Wingdings" panose="05000000000000000000" pitchFamily="2" charset="2"/>
              <a:buChar char="Ø"/>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2097195" name="图片 20"/>
          <p:cNvPicPr>
            <a:picLocks noChangeAspect="1"/>
          </p:cNvPicPr>
          <p:nvPr userDrawn="1"/>
        </p:nvPicPr>
        <p:blipFill>
          <a:blip r:embed="rId4"/>
          <a:stretch>
            <a:fillRect/>
          </a:stretch>
        </p:blipFill>
        <p:spPr>
          <a:xfrm>
            <a:off x="8423037" y="115259"/>
            <a:ext cx="617273" cy="630991"/>
          </a:xfrm>
          <a:prstGeom prst="rect">
            <a:avLst/>
          </a:prstGeom>
        </p:spPr>
      </p:pic>
    </p:spTree>
  </p:cSld>
  <p:clrMapOvr>
    <a:masterClrMapping/>
  </p:clrMapOvr>
  <p:transition spd="med"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7.xml"/><Relationship Id="rId4"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8.xml"/><Relationship Id="rId4"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97192" name="图片 2"/>
          <p:cNvPicPr>
            <a:picLocks noChangeAspect="1"/>
          </p:cNvPicPr>
          <p:nvPr userDrawn="1"/>
        </p:nvPicPr>
        <p:blipFill>
          <a:blip r:embed="rId4"/>
          <a:stretch>
            <a:fillRect/>
          </a:stretch>
        </p:blipFill>
        <p:spPr>
          <a:xfrm>
            <a:off x="8423037" y="115259"/>
            <a:ext cx="617273" cy="63099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9818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386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6678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86" r:id="rId5"/>
    <p:sldLayoutId id="2147483687" r:id="rId6"/>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189"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378"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566"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754"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892" indent="-342892"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31" indent="-285743"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2972"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348"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emf"/><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30.emf"/><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9.wmf"/><Relationship Id="rId10" Type="http://schemas.openxmlformats.org/officeDocument/2006/relationships/image" Target="../media/image33.png"/><Relationship Id="rId4" Type="http://schemas.openxmlformats.org/officeDocument/2006/relationships/oleObject" Target="../embeddings/oleObject2.bin"/><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7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50.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410.png"/><Relationship Id="rId5" Type="http://schemas.openxmlformats.org/officeDocument/2006/relationships/image" Target="../media/image46.png"/><Relationship Id="rId10" Type="http://schemas.openxmlformats.org/officeDocument/2006/relationships/image" Target="../media/image45.png"/><Relationship Id="rId4" Type="http://schemas.openxmlformats.org/officeDocument/2006/relationships/image" Target="../media/image401.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90.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80.png"/><Relationship Id="rId5" Type="http://schemas.openxmlformats.org/officeDocument/2006/relationships/image" Target="../media/image54.emf"/><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1.xml"/><Relationship Id="rId1" Type="http://schemas.openxmlformats.org/officeDocument/2006/relationships/vmlDrawing" Target="../drawings/vmlDrawing3.vml"/><Relationship Id="rId6" Type="http://schemas.openxmlformats.org/officeDocument/2006/relationships/image" Target="../media/image58.wmf"/><Relationship Id="rId5" Type="http://schemas.openxmlformats.org/officeDocument/2006/relationships/oleObject" Target="../embeddings/oleObject5.bin"/><Relationship Id="rId4" Type="http://schemas.openxmlformats.org/officeDocument/2006/relationships/image" Target="../media/image57.wm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0.xml"/><Relationship Id="rId7" Type="http://schemas.openxmlformats.org/officeDocument/2006/relationships/image" Target="../media/image63.wmf"/><Relationship Id="rId2" Type="http://schemas.openxmlformats.org/officeDocument/2006/relationships/slideLayout" Target="../slideLayouts/slideLayout2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62.w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580.png"/><Relationship Id="rId4" Type="http://schemas.openxmlformats.org/officeDocument/2006/relationships/image" Target="../media/image57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mlDrawing" Target="../drawings/vmlDrawing5.vml"/><Relationship Id="rId5" Type="http://schemas.openxmlformats.org/officeDocument/2006/relationships/image" Target="../media/image65.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80.emf"/></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1.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natrevchem"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8.png"/><Relationship Id="rId1" Type="http://schemas.openxmlformats.org/officeDocument/2006/relationships/slideLayout" Target="../slideLayouts/slideLayout21.xml"/><Relationship Id="rId5" Type="http://schemas.openxmlformats.org/officeDocument/2006/relationships/image" Target="NUL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1.xml"/><Relationship Id="rId4" Type="http://schemas.openxmlformats.org/officeDocument/2006/relationships/image" Target="../media/image91.emf"/></Relationships>
</file>

<file path=ppt/slides/_rels/slide4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jpg"/><Relationship Id="rId5" Type="http://schemas.openxmlformats.org/officeDocument/2006/relationships/image" Target="../media/image13.jpeg"/><Relationship Id="rId4" Type="http://schemas.openxmlformats.org/officeDocument/2006/relationships/hyperlink" Target="https://www.nature.com/natrevche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5.emf"/><Relationship Id="rId1" Type="http://schemas.openxmlformats.org/officeDocument/2006/relationships/slideLayout" Target="../slideLayouts/slideLayout21.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21.xml"/><Relationship Id="rId6" Type="http://schemas.openxmlformats.org/officeDocument/2006/relationships/image" Target="../media/image92.emf"/><Relationship Id="rId5" Type="http://schemas.openxmlformats.org/officeDocument/2006/relationships/image" Target="../media/image89.emf"/><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30.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900.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jpe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 Id="rId1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image" Target="../media/image118.emf"/><Relationship Id="rId7" Type="http://schemas.openxmlformats.org/officeDocument/2006/relationships/image" Target="../media/image1230.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0.emf"/><Relationship Id="rId4" Type="http://schemas.openxmlformats.org/officeDocument/2006/relationships/image" Target="../media/image119.emf"/></Relationships>
</file>

<file path=ppt/slides/_rels/slide6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90.png"/><Relationship Id="rId5" Type="http://schemas.openxmlformats.org/officeDocument/2006/relationships/image" Target="../media/image119.emf"/><Relationship Id="rId4" Type="http://schemas.openxmlformats.org/officeDocument/2006/relationships/image" Target="../media/image130.emf"/></Relationships>
</file>

<file path=ppt/slides/_rels/slide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400.png"/><Relationship Id="rId5" Type="http://schemas.openxmlformats.org/officeDocument/2006/relationships/image" Target="../media/image133.png"/><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35.emf"/></Relationships>
</file>

<file path=ppt/slides/_rels/slide72.xml.rels><?xml version="1.0" encoding="UTF-8" standalone="yes"?>
<Relationships xmlns="http://schemas.openxmlformats.org/package/2006/relationships"><Relationship Id="rId3" Type="http://schemas.openxmlformats.org/officeDocument/2006/relationships/image" Target="../media/image136.emf"/><Relationship Id="rId7" Type="http://schemas.openxmlformats.org/officeDocument/2006/relationships/image" Target="../media/image140.emf"/><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39.emf"/><Relationship Id="rId5" Type="http://schemas.openxmlformats.org/officeDocument/2006/relationships/image" Target="../media/image138.png"/><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42.emf"/></Relationships>
</file>

<file path=ppt/slides/_rels/slide7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emf"/><Relationship Id="rId7"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19.emf"/><Relationship Id="rId5" Type="http://schemas.openxmlformats.org/officeDocument/2006/relationships/image" Target="../media/image145.png"/><Relationship Id="rId10" Type="http://schemas.openxmlformats.org/officeDocument/2006/relationships/image" Target="../media/image1370.png"/><Relationship Id="rId4" Type="http://schemas.openxmlformats.org/officeDocument/2006/relationships/image" Target="../media/image144.emf"/><Relationship Id="rId9" Type="http://schemas.openxmlformats.org/officeDocument/2006/relationships/image" Target="../media/image1360.png"/></Relationships>
</file>

<file path=ppt/slides/_rels/slide75.xml.rels><?xml version="1.0" encoding="UTF-8" standalone="yes"?>
<Relationships xmlns="http://schemas.openxmlformats.org/package/2006/relationships"><Relationship Id="rId3" Type="http://schemas.openxmlformats.org/officeDocument/2006/relationships/image" Target="../media/image147.emf"/><Relationship Id="rId7"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1.xml"/><Relationship Id="rId4" Type="http://schemas.openxmlformats.org/officeDocument/2006/relationships/image" Target="../media/image155.jpeg"/></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9.png"/><Relationship Id="rId3" Type="http://schemas.openxmlformats.org/officeDocument/2006/relationships/image" Target="../media/image161.png"/><Relationship Id="rId7" Type="http://schemas.openxmlformats.org/officeDocument/2006/relationships/image" Target="../media/image69.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21.png"/><Relationship Id="rId10" Type="http://schemas.openxmlformats.org/officeDocument/2006/relationships/image" Target="../media/image72.png"/><Relationship Id="rId4" Type="http://schemas.openxmlformats.org/officeDocument/2006/relationships/image" Target="../media/image17.png"/><Relationship Id="rId9" Type="http://schemas.openxmlformats.org/officeDocument/2006/relationships/image" Target="../media/image71.png"/><Relationship Id="rId1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7.xml"/><Relationship Id="rId5" Type="http://schemas.openxmlformats.org/officeDocument/2006/relationships/image" Target="../media/image161.jpeg"/><Relationship Id="rId4" Type="http://schemas.openxmlformats.org/officeDocument/2006/relationships/image" Target="../media/image160.jpeg"/></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66.jpeg"/><Relationship Id="rId5" Type="http://schemas.openxmlformats.org/officeDocument/2006/relationships/image" Target="../media/image165.jpeg"/><Relationship Id="rId10" Type="http://schemas.openxmlformats.org/officeDocument/2006/relationships/image" Target="../media/image171.png"/><Relationship Id="rId4" Type="http://schemas.openxmlformats.org/officeDocument/2006/relationships/image" Target="../media/image164.png"/><Relationship Id="rId9" Type="http://schemas.openxmlformats.org/officeDocument/2006/relationships/image" Target="../media/image169.jpeg"/></Relationships>
</file>

<file path=ppt/slides/_rels/slide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7.xml"/><Relationship Id="rId4" Type="http://schemas.openxmlformats.org/officeDocument/2006/relationships/image" Target="../media/image174.jpeg"/></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176.png"/></Relationships>
</file>

<file path=ppt/slides/_rels/slide88.xml.rels><?xml version="1.0" encoding="UTF-8" standalone="yes"?>
<Relationships xmlns="http://schemas.openxmlformats.org/package/2006/relationships"><Relationship Id="rId8" Type="http://schemas.openxmlformats.org/officeDocument/2006/relationships/image" Target="../media/image183.jpg"/><Relationship Id="rId3" Type="http://schemas.openxmlformats.org/officeDocument/2006/relationships/image" Target="../media/image178.png"/><Relationship Id="rId7" Type="http://schemas.openxmlformats.org/officeDocument/2006/relationships/image" Target="../media/image182.jpg"/><Relationship Id="rId2" Type="http://schemas.openxmlformats.org/officeDocument/2006/relationships/image" Target="../media/image177.jpeg"/><Relationship Id="rId1" Type="http://schemas.openxmlformats.org/officeDocument/2006/relationships/slideLayout" Target="../slideLayouts/slideLayout17.xml"/><Relationship Id="rId6" Type="http://schemas.openxmlformats.org/officeDocument/2006/relationships/image" Target="../media/image181.png"/><Relationship Id="rId11" Type="http://schemas.openxmlformats.org/officeDocument/2006/relationships/image" Target="../media/image186.jpe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jpeg"/><Relationship Id="rId9" Type="http://schemas.openxmlformats.org/officeDocument/2006/relationships/image" Target="../media/image184.jpeg"/></Relationships>
</file>

<file path=ppt/slides/_rels/slide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70.png"/><Relationship Id="rId4" Type="http://schemas.openxmlformats.org/officeDocument/2006/relationships/image" Target="../media/image23.emf"/></Relationships>
</file>

<file path=ppt/slides/_rels/slide90.xml.rels><?xml version="1.0" encoding="UTF-8" standalone="yes"?>
<Relationships xmlns="http://schemas.openxmlformats.org/package/2006/relationships"><Relationship Id="rId2" Type="http://schemas.openxmlformats.org/officeDocument/2006/relationships/image" Target="../media/image188.tiff"/><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21.xml"/><Relationship Id="rId4" Type="http://schemas.openxmlformats.org/officeDocument/2006/relationships/image" Target="../media/image191.png"/></Relationships>
</file>

<file path=ppt/slides/_rels/slide9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3.png"/><Relationship Id="rId7" Type="http://schemas.openxmlformats.org/officeDocument/2006/relationships/image" Target="../media/image196.png"/><Relationship Id="rId2" Type="http://schemas.openxmlformats.org/officeDocument/2006/relationships/image" Target="../media/image192.png"/><Relationship Id="rId1" Type="http://schemas.openxmlformats.org/officeDocument/2006/relationships/slideLayout" Target="../slideLayouts/slideLayout21.xml"/><Relationship Id="rId6" Type="http://schemas.openxmlformats.org/officeDocument/2006/relationships/image" Target="../media/image195.png"/><Relationship Id="rId5" Type="http://schemas.openxmlformats.org/officeDocument/2006/relationships/image" Target="../media/image199.png"/><Relationship Id="rId4" Type="http://schemas.openxmlformats.org/officeDocument/2006/relationships/image" Target="../media/image194.emf"/></Relationships>
</file>

<file path=ppt/slides/_rels/slide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21.xml"/><Relationship Id="rId4" Type="http://schemas.openxmlformats.org/officeDocument/2006/relationships/image" Target="../media/image20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205.png"/><Relationship Id="rId4" Type="http://schemas.openxmlformats.org/officeDocument/2006/relationships/image" Target="../media/image204.gif"/></Relationships>
</file>

<file path=ppt/slides/_rels/slide9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97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447"/>
            <a:ext cx="9144000" cy="2574197"/>
          </a:xfrm>
          <a:prstGeom prst="rect">
            <a:avLst/>
          </a:prstGeom>
          <a:solidFill>
            <a:srgbClr val="0E5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744411" y="1131590"/>
            <a:ext cx="5844870" cy="755976"/>
          </a:xfrm>
          <a:prstGeom prst="rect">
            <a:avLst/>
          </a:prstGeom>
        </p:spPr>
        <p:txBody>
          <a:bodyPr wrap="none">
            <a:spAutoFit/>
          </a:bodyPr>
          <a:lstStyle/>
          <a:p>
            <a:pPr algn="ctr">
              <a:lnSpc>
                <a:spcPct val="125000"/>
              </a:lnSpc>
            </a:pPr>
            <a:r>
              <a:rPr lang="zh-CN" altLang="en-US" sz="4000" b="1" kern="100"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超重新元素及新核素合成</a:t>
            </a:r>
            <a:endParaRPr lang="zh-CN" altLang="en-US" sz="4000" b="1" dirty="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1041078" y="299863"/>
            <a:ext cx="7263527" cy="461665"/>
          </a:xfrm>
          <a:prstGeom prst="rect">
            <a:avLst/>
          </a:prstGeom>
        </p:spPr>
        <p:txBody>
          <a:bodyPr wrap="none">
            <a:spAutoFit/>
          </a:bodyPr>
          <a:lstStyle/>
          <a:p>
            <a:r>
              <a:rPr lang="zh-CN" altLang="zh-CN" sz="24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原子核结构与中高能重离子碰撞交叉学科理论讲习班</a:t>
            </a:r>
            <a:endParaRPr lang="zh-CN" altLang="en-US" sz="24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97155" name="图片 13"/>
          <p:cNvPicPr>
            <a:picLocks noChangeAspect="1"/>
          </p:cNvPicPr>
          <p:nvPr userDrawn="1"/>
        </p:nvPicPr>
        <p:blipFill>
          <a:blip r:embed="rId2"/>
          <a:stretch>
            <a:fillRect/>
          </a:stretch>
        </p:blipFill>
        <p:spPr>
          <a:xfrm>
            <a:off x="353060" y="158706"/>
            <a:ext cx="687070" cy="702310"/>
          </a:xfrm>
          <a:prstGeom prst="rect">
            <a:avLst/>
          </a:prstGeom>
        </p:spPr>
      </p:pic>
      <p:sp>
        <p:nvSpPr>
          <p:cNvPr id="2" name="矩形 1">
            <a:extLst>
              <a:ext uri="{FF2B5EF4-FFF2-40B4-BE49-F238E27FC236}">
                <a16:creationId xmlns:a16="http://schemas.microsoft.com/office/drawing/2014/main" id="{35DCAB1B-FEA6-4A5B-9FAF-5C48C633BB7E}"/>
              </a:ext>
            </a:extLst>
          </p:cNvPr>
          <p:cNvSpPr/>
          <p:nvPr/>
        </p:nvSpPr>
        <p:spPr>
          <a:xfrm>
            <a:off x="2479119" y="3488687"/>
            <a:ext cx="4185761" cy="598690"/>
          </a:xfrm>
          <a:prstGeom prst="rect">
            <a:avLst/>
          </a:prstGeom>
        </p:spPr>
        <p:txBody>
          <a:bodyPr wrap="none">
            <a:spAutoFit/>
          </a:bodyPr>
          <a:lstStyle/>
          <a:p>
            <a:pPr algn="ctr">
              <a:lnSpc>
                <a:spcPct val="150000"/>
              </a:lnSpc>
            </a:pPr>
            <a:r>
              <a:rPr lang="zh-CN" altLang="en-US" sz="2600" dirty="0">
                <a:solidFill>
                  <a:srgbClr val="003366"/>
                </a:solidFill>
                <a:latin typeface="黑体" panose="02010609060101010101" pitchFamily="49" charset="-122"/>
                <a:ea typeface="黑体" panose="02010609060101010101" pitchFamily="49" charset="-122"/>
              </a:rPr>
              <a:t>中国科学院近代物理研究所</a:t>
            </a:r>
          </a:p>
        </p:txBody>
      </p:sp>
      <p:sp>
        <p:nvSpPr>
          <p:cNvPr id="3" name="文本框 2">
            <a:extLst>
              <a:ext uri="{FF2B5EF4-FFF2-40B4-BE49-F238E27FC236}">
                <a16:creationId xmlns:a16="http://schemas.microsoft.com/office/drawing/2014/main" id="{162D4AEB-5B51-4161-BF5F-6D67BC942FDB}"/>
              </a:ext>
            </a:extLst>
          </p:cNvPr>
          <p:cNvSpPr txBox="1"/>
          <p:nvPr/>
        </p:nvSpPr>
        <p:spPr>
          <a:xfrm>
            <a:off x="3059832" y="2783997"/>
            <a:ext cx="2971724" cy="492443"/>
          </a:xfrm>
          <a:prstGeom prst="rect">
            <a:avLst/>
          </a:prstGeom>
          <a:noFill/>
        </p:spPr>
        <p:txBody>
          <a:bodyPr wrap="square" lIns="0" tIns="0" rIns="0" bIns="0" rtlCol="0">
            <a:spAutoFit/>
          </a:bodyPr>
          <a:lstStyle/>
          <a:p>
            <a:pPr algn="ctr"/>
            <a:r>
              <a:rPr lang="zh-CN" altLang="en-US" sz="3200" b="1" dirty="0">
                <a:solidFill>
                  <a:srgbClr val="003366"/>
                </a:solidFill>
                <a:latin typeface="黑体" panose="02010609060101010101" pitchFamily="49" charset="-122"/>
                <a:ea typeface="黑体" panose="02010609060101010101" pitchFamily="49" charset="-122"/>
              </a:rPr>
              <a:t>周小红</a:t>
            </a:r>
          </a:p>
        </p:txBody>
      </p:sp>
    </p:spTree>
  </p:cSld>
  <p:clrMapOvr>
    <a:masterClrMapping/>
  </p:clrMapOvr>
  <p:transition spd="med" advClick="0" advTm="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89243FE5-DC80-4D39-9D6D-3BF7F5F4D42B}"/>
              </a:ext>
            </a:extLst>
          </p:cNvPr>
          <p:cNvSpPr>
            <a:spLocks noChangeArrowheads="1"/>
          </p:cNvSpPr>
          <p:nvPr/>
        </p:nvSpPr>
        <p:spPr bwMode="auto">
          <a:xfrm>
            <a:off x="1195035" y="846596"/>
            <a:ext cx="6929461"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原子核层次：原子核存在的电荷数上限？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40A0985C-EC55-4526-AAA0-65CC2C21C525}"/>
              </a:ext>
            </a:extLst>
          </p:cNvPr>
          <p:cNvSpPr/>
          <p:nvPr/>
        </p:nvSpPr>
        <p:spPr>
          <a:xfrm>
            <a:off x="456488" y="4640818"/>
            <a:ext cx="766800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O. Hahn, F. Strassmann, Naturwissenschaften 27</a:t>
            </a:r>
            <a:r>
              <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de-DE"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(1939)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 Bohr and J. A. Wheeler, The mechanism </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of nuclear Fission, Phys. Rev. 56, 426 (1939)</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endParaRPr>
          </a:p>
        </p:txBody>
      </p:sp>
      <p:graphicFrame>
        <p:nvGraphicFramePr>
          <p:cNvPr id="18" name="Object 9">
            <a:extLst>
              <a:ext uri="{FF2B5EF4-FFF2-40B4-BE49-F238E27FC236}">
                <a16:creationId xmlns:a16="http://schemas.microsoft.com/office/drawing/2014/main" id="{12B91AF8-C4DE-4750-8A34-F8D603AE508D}"/>
              </a:ext>
            </a:extLst>
          </p:cNvPr>
          <p:cNvGraphicFramePr>
            <a:graphicFrameLocks noChangeAspect="1"/>
          </p:cNvGraphicFramePr>
          <p:nvPr>
            <p:extLst>
              <p:ext uri="{D42A27DB-BD31-4B8C-83A1-F6EECF244321}">
                <p14:modId xmlns:p14="http://schemas.microsoft.com/office/powerpoint/2010/main" val="1305213972"/>
              </p:ext>
            </p:extLst>
          </p:nvPr>
        </p:nvGraphicFramePr>
        <p:xfrm>
          <a:off x="360864" y="1697213"/>
          <a:ext cx="3744416" cy="2966719"/>
        </p:xfrm>
        <a:graphic>
          <a:graphicData uri="http://schemas.openxmlformats.org/presentationml/2006/ole">
            <mc:AlternateContent xmlns:mc="http://schemas.openxmlformats.org/markup-compatibility/2006">
              <mc:Choice xmlns:v="urn:schemas-microsoft-com:vml" Requires="v">
                <p:oleObj spid="_x0000_s3410" name="CorelDRAW" r:id="rId4" imgW="4828032" imgH="3666744" progId="">
                  <p:embed/>
                </p:oleObj>
              </mc:Choice>
              <mc:Fallback>
                <p:oleObj name="CorelDRAW" r:id="rId4" imgW="4828032" imgH="3666744" progId="">
                  <p:embed/>
                  <p:pic>
                    <p:nvPicPr>
                      <p:cNvPr id="18" name="Object 9">
                        <a:extLst>
                          <a:ext uri="{FF2B5EF4-FFF2-40B4-BE49-F238E27FC236}">
                            <a16:creationId xmlns:a16="http://schemas.microsoft.com/office/drawing/2014/main" id="{12B91AF8-C4DE-4750-8A34-F8D603AE5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64" y="1697213"/>
                        <a:ext cx="3744416" cy="2966719"/>
                      </a:xfrm>
                      <a:prstGeom prst="rect">
                        <a:avLst/>
                      </a:prstGeom>
                      <a:solidFill>
                        <a:srgbClr val="808080"/>
                      </a:solidFill>
                    </p:spPr>
                  </p:pic>
                </p:oleObj>
              </mc:Fallback>
            </mc:AlternateContent>
          </a:graphicData>
        </a:graphic>
      </p:graphicFrame>
      <p:sp>
        <p:nvSpPr>
          <p:cNvPr id="19" name="矩形 18">
            <a:extLst>
              <a:ext uri="{FF2B5EF4-FFF2-40B4-BE49-F238E27FC236}">
                <a16:creationId xmlns:a16="http://schemas.microsoft.com/office/drawing/2014/main" id="{5A6E6B8F-29F5-4EAE-B91D-638D7A63C624}"/>
              </a:ext>
            </a:extLst>
          </p:cNvPr>
          <p:cNvSpPr/>
          <p:nvPr/>
        </p:nvSpPr>
        <p:spPr>
          <a:xfrm>
            <a:off x="4277293" y="1641787"/>
            <a:ext cx="4867494" cy="2211503"/>
          </a:xfrm>
          <a:prstGeom prst="rect">
            <a:avLst/>
          </a:prstGeom>
        </p:spPr>
        <p:txBody>
          <a:bodyPr wrap="square">
            <a:spAutoFit/>
          </a:bodyPr>
          <a:lstStyle/>
          <a:p>
            <a:pPr lvl="0">
              <a:lnSpc>
                <a:spcPct val="125000"/>
              </a:lnSpc>
              <a:spcBef>
                <a:spcPts val="0"/>
              </a:spcBef>
              <a:defRPr/>
            </a:pPr>
            <a:r>
              <a:rPr lang="zh-CN"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表面张力（强相互作用）</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25000"/>
              </a:lnSpc>
              <a:spcBef>
                <a:spcPts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原子核倾向于保持球形</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lvl="0" indent="-252000">
              <a:lnSpc>
                <a:spcPct val="125000"/>
              </a:lnSpc>
              <a:spcBef>
                <a:spcPts val="0"/>
              </a:spcBef>
              <a:buClr>
                <a:srgbClr val="003366"/>
              </a:buClr>
              <a:buFont typeface="Wingdings" panose="05000000000000000000" pitchFamily="2" charset="2"/>
              <a:buChar char="Ø"/>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表面能</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2/3</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ts val="60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质子间库仑作用：</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25000"/>
              </a:lnSpc>
              <a:spcBef>
                <a:spcPts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原子核倾向于具有拉长形变的状态</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25000"/>
              </a:lnSpc>
              <a:spcBef>
                <a:spcPts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库仑能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E </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Z</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endParaRPr kumimoji="0" lang="zh-CN" altLang="en-US"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AB58D65B-7EC4-47A4-B14A-DE433419A112}"/>
                  </a:ext>
                </a:extLst>
              </p:cNvPr>
              <p:cNvSpPr/>
              <p:nvPr/>
            </p:nvSpPr>
            <p:spPr>
              <a:xfrm>
                <a:off x="4277292" y="3881969"/>
                <a:ext cx="4975228" cy="452432"/>
              </a:xfrm>
              <a:prstGeom prst="rect">
                <a:avLst/>
              </a:prstGeom>
            </p:spPr>
            <p:txBody>
              <a:bodyPr wrap="square">
                <a:spAutoFit/>
              </a:bodyPr>
              <a:lstStyle/>
              <a:p>
                <a:pPr lvl="0">
                  <a:lnSpc>
                    <a:spcPct val="125000"/>
                  </a:lnSpc>
                  <a:defRPr/>
                </a:pP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Z</a:t>
                </a:r>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103</a:t>
                </a:r>
                <a:r>
                  <a:rPr kumimoji="0" lang="zh-CN" altLang="en-US"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en-US"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裂变位垒</a:t>
                </a:r>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sSub>
                      <m:sSubPr>
                        <m:ctrlPr>
                          <a:rPr lang="en-US" altLang="zh-CN" b="1" i="1" smtClean="0">
                            <a:solidFill>
                              <a:schemeClr val="accent6"/>
                            </a:solidFill>
                            <a:latin typeface="Cambria Math" panose="02040503050406030204" pitchFamily="18" charset="0"/>
                            <a:ea typeface="微软雅黑" panose="020B0503020204020204" pitchFamily="34" charset="-122"/>
                          </a:rPr>
                        </m:ctrlPr>
                      </m:sSubPr>
                      <m:e>
                        <m:r>
                          <a:rPr lang="en-US" altLang="zh-CN" b="1" i="1">
                            <a:solidFill>
                              <a:schemeClr val="accent6"/>
                            </a:solidFill>
                            <a:latin typeface="Cambria Math" panose="02040503050406030204" pitchFamily="18" charset="0"/>
                            <a:ea typeface="微软雅黑" panose="020B0503020204020204" pitchFamily="34" charset="-122"/>
                          </a:rPr>
                          <m:t>𝑩</m:t>
                        </m:r>
                      </m:e>
                      <m:sub>
                        <m:r>
                          <a:rPr lang="en-US" altLang="zh-CN" b="1" i="1">
                            <a:solidFill>
                              <a:schemeClr val="accent6"/>
                            </a:solidFill>
                            <a:latin typeface="Cambria Math" panose="02040503050406030204" pitchFamily="18" charset="0"/>
                            <a:ea typeface="微软雅黑" panose="020B0503020204020204" pitchFamily="34" charset="-122"/>
                          </a:rPr>
                          <m:t>𝒇</m:t>
                        </m:r>
                      </m:sub>
                    </m:sSub>
                  </m:oMath>
                </a14:m>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0 MeV</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schemeClr val="accent6"/>
                    </a:solidFill>
                    <a:ea typeface="微软雅黑" panose="020B0503020204020204" pitchFamily="34" charset="-122"/>
                  </a:rPr>
                  <a:t> </a:t>
                </a:r>
                <a14:m>
                  <m:oMath xmlns:m="http://schemas.openxmlformats.org/officeDocument/2006/math">
                    <m:sSub>
                      <m:sSubPr>
                        <m:ctrlPr>
                          <a:rPr lang="en-US" altLang="zh-CN" b="1" i="1">
                            <a:solidFill>
                              <a:schemeClr val="accent6"/>
                            </a:solidFill>
                            <a:latin typeface="Cambria Math" panose="02040503050406030204" pitchFamily="18" charset="0"/>
                            <a:ea typeface="微软雅黑" panose="020B0503020204020204" pitchFamily="34" charset="-122"/>
                          </a:rPr>
                        </m:ctrlPr>
                      </m:sSubPr>
                      <m:e>
                        <m:r>
                          <a:rPr lang="en-US" altLang="zh-CN" b="1" i="1" smtClean="0">
                            <a:solidFill>
                              <a:schemeClr val="accent6"/>
                            </a:solidFill>
                            <a:latin typeface="Cambria Math" panose="02040503050406030204" pitchFamily="18" charset="0"/>
                            <a:ea typeface="微软雅黑" panose="020B0503020204020204" pitchFamily="34" charset="-122"/>
                          </a:rPr>
                          <m:t>𝑻</m:t>
                        </m:r>
                      </m:e>
                      <m:sub>
                        <m:r>
                          <a:rPr lang="en-US" altLang="zh-CN" b="1" i="1" smtClean="0">
                            <a:solidFill>
                              <a:schemeClr val="accent6"/>
                            </a:solidFill>
                            <a:latin typeface="Cambria Math" panose="02040503050406030204" pitchFamily="18" charset="0"/>
                            <a:ea typeface="微软雅黑" panose="020B0503020204020204" pitchFamily="34" charset="-122"/>
                          </a:rPr>
                          <m:t>𝑺</m:t>
                        </m:r>
                        <m:r>
                          <a:rPr lang="en-US" altLang="zh-CN" b="1" i="1">
                            <a:solidFill>
                              <a:schemeClr val="accent6"/>
                            </a:solidFill>
                            <a:latin typeface="Cambria Math" panose="02040503050406030204" pitchFamily="18" charset="0"/>
                            <a:ea typeface="微软雅黑" panose="020B0503020204020204" pitchFamily="34" charset="-122"/>
                          </a:rPr>
                          <m:t>𝒇</m:t>
                        </m:r>
                      </m:sub>
                    </m:sSub>
                  </m:oMath>
                </a14:m>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en-US" altLang="zh-CN" sz="180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−19</a:t>
                </a:r>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s</a:t>
                </a:r>
                <a:endParaRPr kumimoji="0" lang="zh-CN" altLang="en-US" sz="18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0" name="矩形 19">
                <a:extLst>
                  <a:ext uri="{FF2B5EF4-FFF2-40B4-BE49-F238E27FC236}">
                    <a16:creationId xmlns:a16="http://schemas.microsoft.com/office/drawing/2014/main" id="{AB58D65B-7EC4-47A4-B14A-DE433419A112}"/>
                  </a:ext>
                </a:extLst>
              </p:cNvPr>
              <p:cNvSpPr>
                <a:spLocks noRot="1" noChangeAspect="1" noMove="1" noResize="1" noEditPoints="1" noAdjustHandles="1" noChangeArrowheads="1" noChangeShapeType="1" noTextEdit="1"/>
              </p:cNvSpPr>
              <p:nvPr/>
            </p:nvSpPr>
            <p:spPr>
              <a:xfrm>
                <a:off x="4277292" y="3881969"/>
                <a:ext cx="4975228" cy="452432"/>
              </a:xfrm>
              <a:prstGeom prst="rect">
                <a:avLst/>
              </a:prstGeom>
              <a:blipFill>
                <a:blip r:embed="rId6"/>
                <a:stretch>
                  <a:fillRect l="-1225" b="-21622"/>
                </a:stretch>
              </a:blipFill>
            </p:spPr>
            <p:txBody>
              <a:bodyPr/>
              <a:lstStyle/>
              <a:p>
                <a:r>
                  <a:rPr lang="zh-CN" altLang="en-US">
                    <a:noFill/>
                  </a:rPr>
                  <a:t> </a:t>
                </a:r>
              </a:p>
            </p:txBody>
          </p:sp>
        </mc:Fallback>
      </mc:AlternateContent>
      <p:sp>
        <p:nvSpPr>
          <p:cNvPr id="21" name="矩形 20">
            <a:extLst>
              <a:ext uri="{FF2B5EF4-FFF2-40B4-BE49-F238E27FC236}">
                <a16:creationId xmlns:a16="http://schemas.microsoft.com/office/drawing/2014/main" id="{03BB2ED3-2641-4091-8ED3-1E4BF4FAAEA6}"/>
              </a:ext>
            </a:extLst>
          </p:cNvPr>
          <p:cNvSpPr/>
          <p:nvPr/>
        </p:nvSpPr>
        <p:spPr>
          <a:xfrm>
            <a:off x="270269" y="1259101"/>
            <a:ext cx="3835011" cy="437877"/>
          </a:xfrm>
          <a:prstGeom prst="rect">
            <a:avLst/>
          </a:prstGeom>
        </p:spPr>
        <p:txBody>
          <a:bodyPr wrap="square">
            <a:spAutoFit/>
          </a:bodyPr>
          <a:lstStyle/>
          <a:p>
            <a:pPr lvl="0">
              <a:lnSpc>
                <a:spcPct val="125000"/>
              </a:lnSpc>
              <a:defRPr/>
            </a:pP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裂变</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位垒</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随质子数</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Z</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的变化</a:t>
            </a:r>
            <a:endPar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C4C809AC-3ADB-45B7-B87C-481B24414F94}"/>
              </a:ext>
            </a:extLst>
          </p:cNvPr>
          <p:cNvSpPr/>
          <p:nvPr/>
        </p:nvSpPr>
        <p:spPr>
          <a:xfrm>
            <a:off x="4262777" y="1311989"/>
            <a:ext cx="4471865" cy="400110"/>
          </a:xfrm>
          <a:prstGeom prst="rect">
            <a:avLst/>
          </a:prstGeom>
        </p:spPr>
        <p:txBody>
          <a:bodyPr wrap="none">
            <a:spAutoFit/>
          </a:bodyPr>
          <a:lstStyle/>
          <a:p>
            <a:pPr lvl="0">
              <a:defRPr/>
            </a:pP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增加质量数</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和电荷数</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 ~2Z</a:t>
            </a:r>
            <a:r>
              <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标题 1">
            <a:extLst>
              <a:ext uri="{FF2B5EF4-FFF2-40B4-BE49-F238E27FC236}">
                <a16:creationId xmlns:a16="http://schemas.microsoft.com/office/drawing/2014/main" id="{7E3BFEAF-AD7B-403B-85CE-6E229BC19861}"/>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sp>
        <p:nvSpPr>
          <p:cNvPr id="3" name="矩形 2">
            <a:extLst>
              <a:ext uri="{FF2B5EF4-FFF2-40B4-BE49-F238E27FC236}">
                <a16:creationId xmlns:a16="http://schemas.microsoft.com/office/drawing/2014/main" id="{E6E58D39-7C5E-458D-9BE2-CA6B2EA114DD}"/>
              </a:ext>
            </a:extLst>
          </p:cNvPr>
          <p:cNvSpPr/>
          <p:nvPr/>
        </p:nvSpPr>
        <p:spPr>
          <a:xfrm>
            <a:off x="4249582" y="4292583"/>
            <a:ext cx="5074946" cy="369332"/>
          </a:xfrm>
          <a:prstGeom prst="rect">
            <a:avLst/>
          </a:prstGeom>
        </p:spPr>
        <p:txBody>
          <a:bodyPr wrap="square">
            <a:spAutoFit/>
          </a:bodyPr>
          <a:lstStyle/>
          <a:p>
            <a:r>
              <a:rPr lang="zh-CN"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原子核存在的电荷数（质子数）上限：</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~103</a:t>
            </a:r>
            <a:endParaRPr lang="zh-CN" altLang="en-US" dirty="0"/>
          </a:p>
        </p:txBody>
      </p:sp>
    </p:spTree>
    <p:extLst>
      <p:ext uri="{BB962C8B-B14F-4D97-AF65-F5344CB8AC3E}">
        <p14:creationId xmlns:p14="http://schemas.microsoft.com/office/powerpoint/2010/main" val="590890717"/>
      </p:ext>
    </p:extLst>
  </p:cSld>
  <p:clrMapOvr>
    <a:masterClrMapping/>
  </p:clrMapOvr>
  <p:transition spd="med" advClick="0" advTm="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491AC687-453A-4EDF-9ADC-2730E09051C9}"/>
              </a:ext>
            </a:extLst>
          </p:cNvPr>
          <p:cNvSpPr>
            <a:spLocks noChangeArrowheads="1"/>
          </p:cNvSpPr>
          <p:nvPr/>
        </p:nvSpPr>
        <p:spPr bwMode="auto">
          <a:xfrm>
            <a:off x="1064634" y="155967"/>
            <a:ext cx="8072942" cy="609600"/>
          </a:xfrm>
          <a:prstGeom prst="rect">
            <a:avLst/>
          </a:prstGeom>
          <a:noFill/>
          <a:ln w="9525">
            <a:noFill/>
            <a:miter lim="800000"/>
            <a:headEnd/>
            <a:tailEnd/>
          </a:ln>
          <a:effectLst/>
        </p:spPr>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元素合成：</a:t>
            </a:r>
            <a:r>
              <a:rPr lang="zh-CN"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裂变的发现</a:t>
            </a: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Rectangle 1">
            <a:extLst>
              <a:ext uri="{FF2B5EF4-FFF2-40B4-BE49-F238E27FC236}">
                <a16:creationId xmlns:a16="http://schemas.microsoft.com/office/drawing/2014/main" id="{05EFF7A9-3B85-4BED-89A2-05AD58514C14}"/>
              </a:ext>
            </a:extLst>
          </p:cNvPr>
          <p:cNvSpPr>
            <a:spLocks noChangeArrowheads="1"/>
          </p:cNvSpPr>
          <p:nvPr/>
        </p:nvSpPr>
        <p:spPr bwMode="auto">
          <a:xfrm>
            <a:off x="362744" y="987574"/>
            <a:ext cx="8418512" cy="36908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85698" numCol="1" anchor="ctr" anchorCtr="0" compatLnSpc="1">
            <a:prstTxWarp prst="textNoShape">
              <a:avLst/>
            </a:prstTxWarp>
            <a:spAutoFit/>
          </a:bodyPr>
          <a:lstStyle/>
          <a:p>
            <a:pPr marL="285750" marR="0" lvl="0" indent="-285750" algn="just"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pPr>
            <a:r>
              <a:rPr kumimoji="0" lang="en-US"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1932</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年中子被发现以后，科学家就利用它去轰击各种元素，研究</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核反应</a:t>
            </a:r>
            <a:endParaRPr kumimoji="0" lang="en-US"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gn="just" eaLnBrk="0" hangingPunct="0">
              <a:lnSpc>
                <a:spcPct val="125000"/>
              </a:lnSpc>
              <a:buClr>
                <a:srgbClr val="003366"/>
              </a:buClr>
              <a:buFont typeface="Wingdings" panose="05000000000000000000" pitchFamily="2" charset="2"/>
              <a:buChar char="Ø"/>
            </a:pP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1934</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费米</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发现</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中子轰击</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铀产生出好些种元素</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，声称</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一种是</a:t>
            </a:r>
            <a:r>
              <a:rPr lang="zh-CN"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93号</a:t>
            </a:r>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新</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a:t>
            </a:r>
            <a:r>
              <a:rPr lang="zh-CN"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。结果引发</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轰动</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和争论，</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缺乏精确的分离和分析</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技术和方法</a:t>
            </a:r>
            <a:endPar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just"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pP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1934年10月，费米意外地发现：中子</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与</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含氢物质中的氢原子核碰撞，速度大大降低；这种降低了速度的“慢中子”，更容易引起核反应</a:t>
            </a:r>
            <a:endParaRPr kumimoji="0" lang="en-US"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gn="just" eaLnBrk="0" hangingPunct="0">
              <a:lnSpc>
                <a:spcPct val="125000"/>
              </a:lnSpc>
              <a:buClr>
                <a:srgbClr val="003366"/>
              </a:buClr>
              <a:buFont typeface="Wingdings" panose="05000000000000000000" pitchFamily="2" charset="2"/>
              <a:buChar char="Ø"/>
            </a:pP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1938年，费米</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由于发现</a:t>
            </a:r>
            <a:r>
              <a:rPr lang="zh-CN"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93号</a:t>
            </a:r>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新</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a:t>
            </a:r>
            <a:r>
              <a:rPr lang="zh-CN"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获得</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诺贝尔物理奖。</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领奖后，</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逃离意大利</a:t>
            </a:r>
            <a:endParaRPr kumimoji="0" lang="en-US"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just"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pP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1938</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德国化学家</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哈恩</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和斯特拉斯曼与</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梅特涅</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合作，</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发现</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铀核在中子的轰击下，分裂成大致相等的两半，它们不是93号新元素，而是56号元素钡！</a:t>
            </a:r>
            <a:endParaRPr kumimoji="0" lang="en-US"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gn="just" eaLnBrk="0" hangingPunct="0">
              <a:lnSpc>
                <a:spcPct val="125000"/>
              </a:lnSpc>
              <a:buClr>
                <a:srgbClr val="003366"/>
              </a:buClr>
              <a:buFont typeface="Wingdings" panose="05000000000000000000" pitchFamily="2" charset="2"/>
              <a:buChar char="Ø"/>
            </a:pP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1938年11月22日，也就是在诺贝尔奖颁发后的12天，哈恩把分裂原子</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核</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的报告寄往柏林《</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自然科学</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》杂志，推翻了费米的实验结果</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显而易见，</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给</a:t>
            </a:r>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费米错发了</a:t>
            </a:r>
            <a:r>
              <a:rPr lang="zh-CN"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诺贝尔奖</a:t>
            </a:r>
            <a:endParaRPr lang="en-US"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just"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pP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费米</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验证</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了哈恩的</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实验</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结果，</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坦率地检讨和总结了自己的错误判断。</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之后，</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费米很快提出</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了</a:t>
            </a:r>
            <a:r>
              <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著名的</a:t>
            </a:r>
            <a:r>
              <a:rPr kumimoji="0" lang="zh-CN" altLang="en-US"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链式反应理论</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，奠定了原子弹和反应堆理论基础。</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1942</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年，建成了第一座</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反应堆</a:t>
            </a:r>
            <a:endParaRPr kumimoji="0" lang="zh-CN" altLang="zh-CN" sz="1600" b="0" i="0" u="none" strike="noStrike" cap="none" normalizeH="0" baseline="0"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05302049"/>
      </p:ext>
    </p:extLst>
  </p:cSld>
  <p:clrMapOvr>
    <a:masterClrMapping/>
  </p:clrMapOvr>
  <p:transition spd="med" advClick="0" advTm="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491AC687-453A-4EDF-9ADC-2730E09051C9}"/>
              </a:ext>
            </a:extLst>
          </p:cNvPr>
          <p:cNvSpPr>
            <a:spLocks noChangeArrowheads="1"/>
          </p:cNvSpPr>
          <p:nvPr/>
        </p:nvSpPr>
        <p:spPr bwMode="auto">
          <a:xfrm>
            <a:off x="1064634" y="155967"/>
            <a:ext cx="8072942" cy="609600"/>
          </a:xfrm>
          <a:prstGeom prst="rect">
            <a:avLst/>
          </a:prstGeom>
          <a:noFill/>
          <a:ln w="9525">
            <a:noFill/>
            <a:miter lim="800000"/>
            <a:headEnd/>
            <a:tailEnd/>
          </a:ln>
          <a:effectLst/>
        </p:spPr>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元素合成：</a:t>
            </a:r>
            <a:r>
              <a:rPr lang="zh-CN"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裂变的发现</a:t>
            </a:r>
            <a:endParaRPr kumimoji="0" lang="en-US" altLang="zh-C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E9ED7183-95D7-46B2-A0AE-BC8E9E902455}"/>
              </a:ext>
            </a:extLst>
          </p:cNvPr>
          <p:cNvSpPr/>
          <p:nvPr/>
        </p:nvSpPr>
        <p:spPr>
          <a:xfrm>
            <a:off x="342705" y="884034"/>
            <a:ext cx="8677463" cy="1095813"/>
          </a:xfrm>
          <a:prstGeom prst="rect">
            <a:avLst/>
          </a:prstGeom>
        </p:spPr>
        <p:txBody>
          <a:bodyPr wrap="square">
            <a:spAutoFit/>
          </a:bodyPr>
          <a:lstStyle/>
          <a:p>
            <a:pPr>
              <a:lnSpc>
                <a:spcPct val="125000"/>
              </a:lnSpc>
            </a:pP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Ernest Rutherford</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1871</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1937</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年，原子核物理之父，</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1908</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年诺贝尔化学奖</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提出放射性半衰期概念；证实放射性是元素嬗变；发现了</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粒子；首次实现了人工核反应</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14</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lang="en-US" altLang="zh-CN"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17</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O+p</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；发现并命名了质子；预言了中子；建立了原子结构的</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行星模型</a:t>
            </a:r>
            <a:endParaRPr lang="zh-CN" altLang="en-US" b="0" i="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11EA3C6A-1270-411B-8619-0037D6999AD8}"/>
              </a:ext>
            </a:extLst>
          </p:cNvPr>
          <p:cNvSpPr/>
          <p:nvPr/>
        </p:nvSpPr>
        <p:spPr>
          <a:xfrm>
            <a:off x="334638" y="1999529"/>
            <a:ext cx="8773865" cy="2788584"/>
          </a:xfrm>
          <a:prstGeom prst="rect">
            <a:avLst/>
          </a:prstGeom>
        </p:spPr>
        <p:txBody>
          <a:bodyPr wrap="square">
            <a:spAutoFit/>
          </a:bodyPr>
          <a:lstStyle/>
          <a:p>
            <a:pPr>
              <a:lnSpc>
                <a:spcPct val="125000"/>
              </a:lnSpc>
              <a:spcBef>
                <a:spcPts val="600"/>
              </a:spcBef>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对自己不是获得诺贝尔物理奖颇感意外：“我竟摇身一变，成为一位化学家了”</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600"/>
              </a:spcBef>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被誉为“从来没有树立过一个敌人，也从来没有失去一位朋友”的人</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600"/>
              </a:spcBef>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玻尔曾深情地称卢瑟福是“我的第二个父亲”</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600"/>
              </a:spcBef>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精力充沛、信心十足、极不谦虚。当同事评论他有不可思议的能力并总是处在科研的“浪尖”上时，他回答：“说的很对，就是这样！是我制造了波浪，难道不是吗？”  </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600"/>
              </a:spcBef>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在他的助手和学生中，</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12</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人先后荣获诺贝尔奖。如果世界上设立培养人才的诺贝尔奖的话，那么卢瑟福是第一号候选人</a:t>
            </a:r>
          </a:p>
        </p:txBody>
      </p:sp>
    </p:spTree>
    <p:extLst>
      <p:ext uri="{BB962C8B-B14F-4D97-AF65-F5344CB8AC3E}">
        <p14:creationId xmlns:p14="http://schemas.microsoft.com/office/powerpoint/2010/main" val="761174906"/>
      </p:ext>
    </p:extLst>
  </p:cSld>
  <p:clrMapOvr>
    <a:masterClrMapping/>
  </p:clrMapOvr>
  <p:transition spd="med"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14">
            <a:extLst>
              <a:ext uri="{FF2B5EF4-FFF2-40B4-BE49-F238E27FC236}">
                <a16:creationId xmlns:a16="http://schemas.microsoft.com/office/drawing/2014/main" id="{C9949A19-5864-44C2-BA67-F5F5AA7BF94B}"/>
              </a:ext>
            </a:extLst>
          </p:cNvPr>
          <p:cNvSpPr>
            <a:spLocks noChangeArrowheads="1"/>
          </p:cNvSpPr>
          <p:nvPr/>
        </p:nvSpPr>
        <p:spPr bwMode="auto">
          <a:xfrm>
            <a:off x="966917" y="878357"/>
            <a:ext cx="7133476"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壳结构</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能够</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使原子核获得额外的稳定性</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3" name="图片 72">
            <a:extLst>
              <a:ext uri="{FF2B5EF4-FFF2-40B4-BE49-F238E27FC236}">
                <a16:creationId xmlns:a16="http://schemas.microsoft.com/office/drawing/2014/main" id="{4B378987-AFD6-40B4-8C0E-DCB772A10487}"/>
              </a:ext>
            </a:extLst>
          </p:cNvPr>
          <p:cNvPicPr>
            <a:picLocks noChangeAspect="1"/>
          </p:cNvPicPr>
          <p:nvPr/>
        </p:nvPicPr>
        <p:blipFill rotWithShape="1">
          <a:blip r:embed="rId3"/>
          <a:srcRect b="11864"/>
          <a:stretch/>
        </p:blipFill>
        <p:spPr>
          <a:xfrm>
            <a:off x="3461409" y="1347614"/>
            <a:ext cx="2226015" cy="3524525"/>
          </a:xfrm>
          <a:prstGeom prst="rect">
            <a:avLst/>
          </a:prstGeom>
        </p:spPr>
      </p:pic>
      <p:cxnSp>
        <p:nvCxnSpPr>
          <p:cNvPr id="82" name="直接连接符 81">
            <a:extLst>
              <a:ext uri="{FF2B5EF4-FFF2-40B4-BE49-F238E27FC236}">
                <a16:creationId xmlns:a16="http://schemas.microsoft.com/office/drawing/2014/main" id="{983A117D-8E8A-4585-B0E2-3CF10C3B3DAE}"/>
              </a:ext>
            </a:extLst>
          </p:cNvPr>
          <p:cNvCxnSpPr/>
          <p:nvPr/>
        </p:nvCxnSpPr>
        <p:spPr>
          <a:xfrm>
            <a:off x="404330" y="1922547"/>
            <a:ext cx="648072" cy="0"/>
          </a:xfrm>
          <a:prstGeom prst="line">
            <a:avLst/>
          </a:prstGeom>
          <a:noFill/>
          <a:ln w="25400" cap="flat" cmpd="sng" algn="ctr">
            <a:solidFill>
              <a:srgbClr val="4F81BD">
                <a:shade val="95000"/>
                <a:satMod val="105000"/>
              </a:srgbClr>
            </a:solidFill>
            <a:prstDash val="solid"/>
          </a:ln>
          <a:effectLst/>
        </p:spPr>
      </p:cxnSp>
      <p:cxnSp>
        <p:nvCxnSpPr>
          <p:cNvPr id="83" name="直接连接符 82">
            <a:extLst>
              <a:ext uri="{FF2B5EF4-FFF2-40B4-BE49-F238E27FC236}">
                <a16:creationId xmlns:a16="http://schemas.microsoft.com/office/drawing/2014/main" id="{5ACC3BC2-5EAD-4F4F-87A3-AB9EB07675F9}"/>
              </a:ext>
            </a:extLst>
          </p:cNvPr>
          <p:cNvCxnSpPr/>
          <p:nvPr/>
        </p:nvCxnSpPr>
        <p:spPr>
          <a:xfrm>
            <a:off x="404330" y="2074947"/>
            <a:ext cx="648072" cy="0"/>
          </a:xfrm>
          <a:prstGeom prst="line">
            <a:avLst/>
          </a:prstGeom>
          <a:noFill/>
          <a:ln w="25400" cap="flat" cmpd="sng" algn="ctr">
            <a:solidFill>
              <a:srgbClr val="4F81BD">
                <a:shade val="95000"/>
                <a:satMod val="105000"/>
              </a:srgbClr>
            </a:solidFill>
            <a:prstDash val="solid"/>
          </a:ln>
          <a:effectLst/>
        </p:spPr>
      </p:cxnSp>
      <p:cxnSp>
        <p:nvCxnSpPr>
          <p:cNvPr id="84" name="直接连接符 83">
            <a:extLst>
              <a:ext uri="{FF2B5EF4-FFF2-40B4-BE49-F238E27FC236}">
                <a16:creationId xmlns:a16="http://schemas.microsoft.com/office/drawing/2014/main" id="{E202B88A-56E8-40AE-BF71-E39931696D43}"/>
              </a:ext>
            </a:extLst>
          </p:cNvPr>
          <p:cNvCxnSpPr/>
          <p:nvPr/>
        </p:nvCxnSpPr>
        <p:spPr>
          <a:xfrm>
            <a:off x="404330" y="2202195"/>
            <a:ext cx="648072" cy="0"/>
          </a:xfrm>
          <a:prstGeom prst="line">
            <a:avLst/>
          </a:prstGeom>
          <a:noFill/>
          <a:ln w="25400" cap="flat" cmpd="sng" algn="ctr">
            <a:solidFill>
              <a:srgbClr val="4F81BD">
                <a:shade val="95000"/>
                <a:satMod val="105000"/>
              </a:srgbClr>
            </a:solidFill>
            <a:prstDash val="solid"/>
          </a:ln>
          <a:effectLst/>
        </p:spPr>
      </p:cxnSp>
      <p:cxnSp>
        <p:nvCxnSpPr>
          <p:cNvPr id="85" name="直接连接符 84">
            <a:extLst>
              <a:ext uri="{FF2B5EF4-FFF2-40B4-BE49-F238E27FC236}">
                <a16:creationId xmlns:a16="http://schemas.microsoft.com/office/drawing/2014/main" id="{A64251CA-5BB7-41A9-BA06-5A84246D107C}"/>
              </a:ext>
            </a:extLst>
          </p:cNvPr>
          <p:cNvCxnSpPr/>
          <p:nvPr/>
        </p:nvCxnSpPr>
        <p:spPr>
          <a:xfrm>
            <a:off x="404330" y="2354595"/>
            <a:ext cx="648072" cy="0"/>
          </a:xfrm>
          <a:prstGeom prst="line">
            <a:avLst/>
          </a:prstGeom>
          <a:noFill/>
          <a:ln w="25400" cap="flat" cmpd="sng" algn="ctr">
            <a:solidFill>
              <a:srgbClr val="4F81BD">
                <a:shade val="95000"/>
                <a:satMod val="105000"/>
              </a:srgbClr>
            </a:solidFill>
            <a:prstDash val="solid"/>
          </a:ln>
          <a:effectLst/>
        </p:spPr>
      </p:cxnSp>
      <p:cxnSp>
        <p:nvCxnSpPr>
          <p:cNvPr id="86" name="直接连接符 85">
            <a:extLst>
              <a:ext uri="{FF2B5EF4-FFF2-40B4-BE49-F238E27FC236}">
                <a16:creationId xmlns:a16="http://schemas.microsoft.com/office/drawing/2014/main" id="{FA35360D-4F26-4C09-866D-48EC4CC8F7C6}"/>
              </a:ext>
            </a:extLst>
          </p:cNvPr>
          <p:cNvCxnSpPr/>
          <p:nvPr/>
        </p:nvCxnSpPr>
        <p:spPr>
          <a:xfrm>
            <a:off x="404330" y="2506995"/>
            <a:ext cx="648072" cy="0"/>
          </a:xfrm>
          <a:prstGeom prst="line">
            <a:avLst/>
          </a:prstGeom>
          <a:noFill/>
          <a:ln w="25400" cap="flat" cmpd="sng" algn="ctr">
            <a:solidFill>
              <a:srgbClr val="4F81BD">
                <a:shade val="95000"/>
                <a:satMod val="105000"/>
              </a:srgbClr>
            </a:solidFill>
            <a:prstDash val="solid"/>
          </a:ln>
          <a:effectLst/>
        </p:spPr>
      </p:cxnSp>
      <p:cxnSp>
        <p:nvCxnSpPr>
          <p:cNvPr id="87" name="直接连接符 86">
            <a:extLst>
              <a:ext uri="{FF2B5EF4-FFF2-40B4-BE49-F238E27FC236}">
                <a16:creationId xmlns:a16="http://schemas.microsoft.com/office/drawing/2014/main" id="{AA52A2CD-EB70-462E-A542-40314BE42A85}"/>
              </a:ext>
            </a:extLst>
          </p:cNvPr>
          <p:cNvCxnSpPr/>
          <p:nvPr/>
        </p:nvCxnSpPr>
        <p:spPr>
          <a:xfrm>
            <a:off x="404330" y="2659395"/>
            <a:ext cx="648072" cy="0"/>
          </a:xfrm>
          <a:prstGeom prst="line">
            <a:avLst/>
          </a:prstGeom>
          <a:noFill/>
          <a:ln w="25400" cap="flat" cmpd="sng" algn="ctr">
            <a:solidFill>
              <a:srgbClr val="4F81BD">
                <a:shade val="95000"/>
                <a:satMod val="105000"/>
              </a:srgbClr>
            </a:solidFill>
            <a:prstDash val="solid"/>
          </a:ln>
          <a:effectLst/>
        </p:spPr>
      </p:cxnSp>
      <p:cxnSp>
        <p:nvCxnSpPr>
          <p:cNvPr id="88" name="直接连接符 87">
            <a:extLst>
              <a:ext uri="{FF2B5EF4-FFF2-40B4-BE49-F238E27FC236}">
                <a16:creationId xmlns:a16="http://schemas.microsoft.com/office/drawing/2014/main" id="{4C3EA284-E6EC-4578-BD34-740233C1C49F}"/>
              </a:ext>
            </a:extLst>
          </p:cNvPr>
          <p:cNvCxnSpPr/>
          <p:nvPr/>
        </p:nvCxnSpPr>
        <p:spPr>
          <a:xfrm>
            <a:off x="404330" y="2811795"/>
            <a:ext cx="648072" cy="0"/>
          </a:xfrm>
          <a:prstGeom prst="line">
            <a:avLst/>
          </a:prstGeom>
          <a:noFill/>
          <a:ln w="25400" cap="flat" cmpd="sng" algn="ctr">
            <a:solidFill>
              <a:srgbClr val="4F81BD">
                <a:shade val="95000"/>
                <a:satMod val="105000"/>
              </a:srgbClr>
            </a:solidFill>
            <a:prstDash val="solid"/>
          </a:ln>
          <a:effectLst/>
        </p:spPr>
      </p:cxnSp>
      <p:cxnSp>
        <p:nvCxnSpPr>
          <p:cNvPr id="89" name="直接连接符 88">
            <a:extLst>
              <a:ext uri="{FF2B5EF4-FFF2-40B4-BE49-F238E27FC236}">
                <a16:creationId xmlns:a16="http://schemas.microsoft.com/office/drawing/2014/main" id="{C7342F22-B1E6-4D67-A6FE-CB19DA44609F}"/>
              </a:ext>
            </a:extLst>
          </p:cNvPr>
          <p:cNvCxnSpPr/>
          <p:nvPr/>
        </p:nvCxnSpPr>
        <p:spPr>
          <a:xfrm>
            <a:off x="404330" y="2964195"/>
            <a:ext cx="648072" cy="0"/>
          </a:xfrm>
          <a:prstGeom prst="line">
            <a:avLst/>
          </a:prstGeom>
          <a:noFill/>
          <a:ln w="25400" cap="flat" cmpd="sng" algn="ctr">
            <a:solidFill>
              <a:srgbClr val="4F81BD">
                <a:shade val="95000"/>
                <a:satMod val="105000"/>
              </a:srgbClr>
            </a:solidFill>
            <a:prstDash val="solid"/>
          </a:ln>
          <a:effectLst/>
        </p:spPr>
      </p:cxnSp>
      <p:cxnSp>
        <p:nvCxnSpPr>
          <p:cNvPr id="90" name="直接连接符 89">
            <a:extLst>
              <a:ext uri="{FF2B5EF4-FFF2-40B4-BE49-F238E27FC236}">
                <a16:creationId xmlns:a16="http://schemas.microsoft.com/office/drawing/2014/main" id="{FC83A928-7902-479D-A31C-24C0E09BF16A}"/>
              </a:ext>
            </a:extLst>
          </p:cNvPr>
          <p:cNvCxnSpPr/>
          <p:nvPr/>
        </p:nvCxnSpPr>
        <p:spPr>
          <a:xfrm>
            <a:off x="404330" y="3116595"/>
            <a:ext cx="648072" cy="0"/>
          </a:xfrm>
          <a:prstGeom prst="line">
            <a:avLst/>
          </a:prstGeom>
          <a:noFill/>
          <a:ln w="25400" cap="flat" cmpd="sng" algn="ctr">
            <a:solidFill>
              <a:srgbClr val="4F81BD">
                <a:shade val="95000"/>
                <a:satMod val="105000"/>
              </a:srgbClr>
            </a:solidFill>
            <a:prstDash val="solid"/>
          </a:ln>
          <a:effectLst/>
        </p:spPr>
      </p:cxnSp>
      <p:cxnSp>
        <p:nvCxnSpPr>
          <p:cNvPr id="91" name="直接连接符 90">
            <a:extLst>
              <a:ext uri="{FF2B5EF4-FFF2-40B4-BE49-F238E27FC236}">
                <a16:creationId xmlns:a16="http://schemas.microsoft.com/office/drawing/2014/main" id="{7FE3E19B-F4D9-45DC-A09A-E3BA07952229}"/>
              </a:ext>
            </a:extLst>
          </p:cNvPr>
          <p:cNvCxnSpPr/>
          <p:nvPr/>
        </p:nvCxnSpPr>
        <p:spPr>
          <a:xfrm>
            <a:off x="404330" y="3268995"/>
            <a:ext cx="648072" cy="0"/>
          </a:xfrm>
          <a:prstGeom prst="line">
            <a:avLst/>
          </a:prstGeom>
          <a:noFill/>
          <a:ln w="25400" cap="flat" cmpd="sng" algn="ctr">
            <a:solidFill>
              <a:srgbClr val="4F81BD">
                <a:shade val="95000"/>
                <a:satMod val="105000"/>
              </a:srgbClr>
            </a:solidFill>
            <a:prstDash val="solid"/>
          </a:ln>
          <a:effectLst/>
        </p:spPr>
      </p:cxnSp>
      <p:cxnSp>
        <p:nvCxnSpPr>
          <p:cNvPr id="92" name="直接连接符 91">
            <a:extLst>
              <a:ext uri="{FF2B5EF4-FFF2-40B4-BE49-F238E27FC236}">
                <a16:creationId xmlns:a16="http://schemas.microsoft.com/office/drawing/2014/main" id="{79085142-75EE-4E36-BABD-2FE1120418B6}"/>
              </a:ext>
            </a:extLst>
          </p:cNvPr>
          <p:cNvCxnSpPr/>
          <p:nvPr/>
        </p:nvCxnSpPr>
        <p:spPr>
          <a:xfrm>
            <a:off x="404330" y="3421395"/>
            <a:ext cx="648072" cy="0"/>
          </a:xfrm>
          <a:prstGeom prst="line">
            <a:avLst/>
          </a:prstGeom>
          <a:noFill/>
          <a:ln w="25400" cap="flat" cmpd="sng" algn="ctr">
            <a:solidFill>
              <a:srgbClr val="4F81BD">
                <a:shade val="95000"/>
                <a:satMod val="105000"/>
              </a:srgbClr>
            </a:solidFill>
            <a:prstDash val="solid"/>
          </a:ln>
          <a:effectLst/>
        </p:spPr>
      </p:cxnSp>
      <p:cxnSp>
        <p:nvCxnSpPr>
          <p:cNvPr id="93" name="直接连接符 92">
            <a:extLst>
              <a:ext uri="{FF2B5EF4-FFF2-40B4-BE49-F238E27FC236}">
                <a16:creationId xmlns:a16="http://schemas.microsoft.com/office/drawing/2014/main" id="{CB0DC139-BB0D-4FB1-9538-1162D4787C1E}"/>
              </a:ext>
            </a:extLst>
          </p:cNvPr>
          <p:cNvCxnSpPr/>
          <p:nvPr/>
        </p:nvCxnSpPr>
        <p:spPr>
          <a:xfrm>
            <a:off x="404330" y="3573795"/>
            <a:ext cx="648072" cy="0"/>
          </a:xfrm>
          <a:prstGeom prst="line">
            <a:avLst/>
          </a:prstGeom>
          <a:noFill/>
          <a:ln w="25400" cap="flat" cmpd="sng" algn="ctr">
            <a:solidFill>
              <a:srgbClr val="4F81BD">
                <a:shade val="95000"/>
                <a:satMod val="105000"/>
              </a:srgbClr>
            </a:solidFill>
            <a:prstDash val="solid"/>
          </a:ln>
          <a:effectLst/>
        </p:spPr>
      </p:cxnSp>
      <p:cxnSp>
        <p:nvCxnSpPr>
          <p:cNvPr id="94" name="直接连接符 93">
            <a:extLst>
              <a:ext uri="{FF2B5EF4-FFF2-40B4-BE49-F238E27FC236}">
                <a16:creationId xmlns:a16="http://schemas.microsoft.com/office/drawing/2014/main" id="{04288E3A-A802-42B1-A847-9B16082F7004}"/>
              </a:ext>
            </a:extLst>
          </p:cNvPr>
          <p:cNvCxnSpPr/>
          <p:nvPr/>
        </p:nvCxnSpPr>
        <p:spPr>
          <a:xfrm>
            <a:off x="404330" y="3726195"/>
            <a:ext cx="648072" cy="0"/>
          </a:xfrm>
          <a:prstGeom prst="line">
            <a:avLst/>
          </a:prstGeom>
          <a:noFill/>
          <a:ln w="25400" cap="flat" cmpd="sng" algn="ctr">
            <a:solidFill>
              <a:srgbClr val="4F81BD">
                <a:shade val="95000"/>
                <a:satMod val="105000"/>
              </a:srgbClr>
            </a:solidFill>
            <a:prstDash val="solid"/>
          </a:ln>
          <a:effectLst/>
        </p:spPr>
      </p:cxnSp>
      <p:cxnSp>
        <p:nvCxnSpPr>
          <p:cNvPr id="95" name="直接连接符 94">
            <a:extLst>
              <a:ext uri="{FF2B5EF4-FFF2-40B4-BE49-F238E27FC236}">
                <a16:creationId xmlns:a16="http://schemas.microsoft.com/office/drawing/2014/main" id="{B2070032-865B-4264-AA01-A556EFF91014}"/>
              </a:ext>
            </a:extLst>
          </p:cNvPr>
          <p:cNvCxnSpPr/>
          <p:nvPr/>
        </p:nvCxnSpPr>
        <p:spPr>
          <a:xfrm>
            <a:off x="404330" y="3878595"/>
            <a:ext cx="648072" cy="0"/>
          </a:xfrm>
          <a:prstGeom prst="line">
            <a:avLst/>
          </a:prstGeom>
          <a:noFill/>
          <a:ln w="25400" cap="flat" cmpd="sng" algn="ctr">
            <a:solidFill>
              <a:srgbClr val="4F81BD">
                <a:shade val="95000"/>
                <a:satMod val="105000"/>
              </a:srgbClr>
            </a:solidFill>
            <a:prstDash val="solid"/>
          </a:ln>
          <a:effectLst/>
        </p:spPr>
      </p:cxnSp>
      <p:cxnSp>
        <p:nvCxnSpPr>
          <p:cNvPr id="100" name="直接连接符 99">
            <a:extLst>
              <a:ext uri="{FF2B5EF4-FFF2-40B4-BE49-F238E27FC236}">
                <a16:creationId xmlns:a16="http://schemas.microsoft.com/office/drawing/2014/main" id="{2DE2B848-50F4-44DB-8B11-3CF45C297E33}"/>
              </a:ext>
            </a:extLst>
          </p:cNvPr>
          <p:cNvCxnSpPr/>
          <p:nvPr/>
        </p:nvCxnSpPr>
        <p:spPr>
          <a:xfrm>
            <a:off x="1700474" y="1922547"/>
            <a:ext cx="648072" cy="0"/>
          </a:xfrm>
          <a:prstGeom prst="line">
            <a:avLst/>
          </a:prstGeom>
          <a:noFill/>
          <a:ln w="25400" cap="flat" cmpd="sng" algn="ctr">
            <a:solidFill>
              <a:srgbClr val="4F81BD">
                <a:shade val="95000"/>
                <a:satMod val="105000"/>
              </a:srgbClr>
            </a:solidFill>
            <a:prstDash val="solid"/>
          </a:ln>
          <a:effectLst/>
        </p:spPr>
      </p:cxnSp>
      <p:cxnSp>
        <p:nvCxnSpPr>
          <p:cNvPr id="101" name="直接连接符 100">
            <a:extLst>
              <a:ext uri="{FF2B5EF4-FFF2-40B4-BE49-F238E27FC236}">
                <a16:creationId xmlns:a16="http://schemas.microsoft.com/office/drawing/2014/main" id="{C9344121-C5FC-4A70-9499-580C59FA67D8}"/>
              </a:ext>
            </a:extLst>
          </p:cNvPr>
          <p:cNvCxnSpPr/>
          <p:nvPr/>
        </p:nvCxnSpPr>
        <p:spPr>
          <a:xfrm>
            <a:off x="1700474" y="2074947"/>
            <a:ext cx="648072" cy="0"/>
          </a:xfrm>
          <a:prstGeom prst="line">
            <a:avLst/>
          </a:prstGeom>
          <a:noFill/>
          <a:ln w="25400" cap="flat" cmpd="sng" algn="ctr">
            <a:solidFill>
              <a:srgbClr val="4F81BD">
                <a:shade val="95000"/>
                <a:satMod val="105000"/>
              </a:srgbClr>
            </a:solidFill>
            <a:prstDash val="solid"/>
          </a:ln>
          <a:effectLst/>
        </p:spPr>
      </p:cxnSp>
      <p:cxnSp>
        <p:nvCxnSpPr>
          <p:cNvPr id="102" name="直接连接符 101">
            <a:extLst>
              <a:ext uri="{FF2B5EF4-FFF2-40B4-BE49-F238E27FC236}">
                <a16:creationId xmlns:a16="http://schemas.microsoft.com/office/drawing/2014/main" id="{DDAAAE8F-A70A-46DA-80BE-4BF5DF9ED929}"/>
              </a:ext>
            </a:extLst>
          </p:cNvPr>
          <p:cNvCxnSpPr/>
          <p:nvPr/>
        </p:nvCxnSpPr>
        <p:spPr>
          <a:xfrm>
            <a:off x="1700474" y="2702947"/>
            <a:ext cx="648072" cy="0"/>
          </a:xfrm>
          <a:prstGeom prst="line">
            <a:avLst/>
          </a:prstGeom>
          <a:noFill/>
          <a:ln w="25400" cap="flat" cmpd="sng" algn="ctr">
            <a:solidFill>
              <a:srgbClr val="4F81BD">
                <a:shade val="95000"/>
                <a:satMod val="105000"/>
              </a:srgbClr>
            </a:solidFill>
            <a:prstDash val="solid"/>
          </a:ln>
          <a:effectLst/>
        </p:spPr>
      </p:cxnSp>
      <p:cxnSp>
        <p:nvCxnSpPr>
          <p:cNvPr id="103" name="直接连接符 102">
            <a:extLst>
              <a:ext uri="{FF2B5EF4-FFF2-40B4-BE49-F238E27FC236}">
                <a16:creationId xmlns:a16="http://schemas.microsoft.com/office/drawing/2014/main" id="{2AD9904D-41DD-4339-BE0F-F41B7006A9C6}"/>
              </a:ext>
            </a:extLst>
          </p:cNvPr>
          <p:cNvCxnSpPr/>
          <p:nvPr/>
        </p:nvCxnSpPr>
        <p:spPr>
          <a:xfrm>
            <a:off x="1700474" y="2774955"/>
            <a:ext cx="648072" cy="0"/>
          </a:xfrm>
          <a:prstGeom prst="line">
            <a:avLst/>
          </a:prstGeom>
          <a:noFill/>
          <a:ln w="25400" cap="flat" cmpd="sng" algn="ctr">
            <a:solidFill>
              <a:srgbClr val="4F81BD">
                <a:shade val="95000"/>
                <a:satMod val="105000"/>
              </a:srgbClr>
            </a:solidFill>
            <a:prstDash val="solid"/>
          </a:ln>
          <a:effectLst/>
        </p:spPr>
      </p:cxnSp>
      <p:cxnSp>
        <p:nvCxnSpPr>
          <p:cNvPr id="104" name="直接连接符 103">
            <a:extLst>
              <a:ext uri="{FF2B5EF4-FFF2-40B4-BE49-F238E27FC236}">
                <a16:creationId xmlns:a16="http://schemas.microsoft.com/office/drawing/2014/main" id="{8B89CC56-452F-4DB2-88EB-18642821ADF5}"/>
              </a:ext>
            </a:extLst>
          </p:cNvPr>
          <p:cNvCxnSpPr/>
          <p:nvPr/>
        </p:nvCxnSpPr>
        <p:spPr>
          <a:xfrm>
            <a:off x="1700474" y="2853251"/>
            <a:ext cx="648072" cy="0"/>
          </a:xfrm>
          <a:prstGeom prst="line">
            <a:avLst/>
          </a:prstGeom>
          <a:noFill/>
          <a:ln w="25400" cap="flat" cmpd="sng" algn="ctr">
            <a:solidFill>
              <a:srgbClr val="4F81BD">
                <a:shade val="95000"/>
                <a:satMod val="105000"/>
              </a:srgbClr>
            </a:solidFill>
            <a:prstDash val="solid"/>
          </a:ln>
          <a:effectLst/>
        </p:spPr>
      </p:cxnSp>
      <p:cxnSp>
        <p:nvCxnSpPr>
          <p:cNvPr id="105" name="直接连接符 104">
            <a:extLst>
              <a:ext uri="{FF2B5EF4-FFF2-40B4-BE49-F238E27FC236}">
                <a16:creationId xmlns:a16="http://schemas.microsoft.com/office/drawing/2014/main" id="{05BCC2FD-5E9C-4450-AFB7-2AC6FE8286EF}"/>
              </a:ext>
            </a:extLst>
          </p:cNvPr>
          <p:cNvCxnSpPr/>
          <p:nvPr/>
        </p:nvCxnSpPr>
        <p:spPr>
          <a:xfrm>
            <a:off x="1700474" y="2930891"/>
            <a:ext cx="648072" cy="0"/>
          </a:xfrm>
          <a:prstGeom prst="line">
            <a:avLst/>
          </a:prstGeom>
          <a:noFill/>
          <a:ln w="25400" cap="flat" cmpd="sng" algn="ctr">
            <a:solidFill>
              <a:srgbClr val="4F81BD">
                <a:shade val="95000"/>
                <a:satMod val="105000"/>
              </a:srgbClr>
            </a:solidFill>
            <a:prstDash val="solid"/>
          </a:ln>
          <a:effectLst/>
        </p:spPr>
      </p:cxnSp>
      <p:cxnSp>
        <p:nvCxnSpPr>
          <p:cNvPr id="106" name="直接连接符 105">
            <a:extLst>
              <a:ext uri="{FF2B5EF4-FFF2-40B4-BE49-F238E27FC236}">
                <a16:creationId xmlns:a16="http://schemas.microsoft.com/office/drawing/2014/main" id="{91AD44B9-8E26-44DD-8AC4-E0F2E454C190}"/>
              </a:ext>
            </a:extLst>
          </p:cNvPr>
          <p:cNvCxnSpPr/>
          <p:nvPr/>
        </p:nvCxnSpPr>
        <p:spPr>
          <a:xfrm>
            <a:off x="1700474" y="2990979"/>
            <a:ext cx="648072" cy="0"/>
          </a:xfrm>
          <a:prstGeom prst="line">
            <a:avLst/>
          </a:prstGeom>
          <a:noFill/>
          <a:ln w="25400" cap="flat" cmpd="sng" algn="ctr">
            <a:solidFill>
              <a:srgbClr val="4F81BD">
                <a:shade val="95000"/>
                <a:satMod val="105000"/>
              </a:srgbClr>
            </a:solidFill>
            <a:prstDash val="solid"/>
          </a:ln>
          <a:effectLst/>
        </p:spPr>
      </p:cxnSp>
      <p:cxnSp>
        <p:nvCxnSpPr>
          <p:cNvPr id="107" name="直接连接符 106">
            <a:extLst>
              <a:ext uri="{FF2B5EF4-FFF2-40B4-BE49-F238E27FC236}">
                <a16:creationId xmlns:a16="http://schemas.microsoft.com/office/drawing/2014/main" id="{59C0A88E-64D2-4E90-BFC0-10AA2B573681}"/>
              </a:ext>
            </a:extLst>
          </p:cNvPr>
          <p:cNvCxnSpPr/>
          <p:nvPr/>
        </p:nvCxnSpPr>
        <p:spPr>
          <a:xfrm>
            <a:off x="1700474" y="3068949"/>
            <a:ext cx="648072" cy="0"/>
          </a:xfrm>
          <a:prstGeom prst="line">
            <a:avLst/>
          </a:prstGeom>
          <a:noFill/>
          <a:ln w="25400" cap="flat" cmpd="sng" algn="ctr">
            <a:solidFill>
              <a:srgbClr val="4F81BD">
                <a:shade val="95000"/>
                <a:satMod val="105000"/>
              </a:srgbClr>
            </a:solidFill>
            <a:prstDash val="solid"/>
          </a:ln>
          <a:effectLst/>
        </p:spPr>
      </p:cxnSp>
      <p:cxnSp>
        <p:nvCxnSpPr>
          <p:cNvPr id="108" name="直接连接符 107">
            <a:extLst>
              <a:ext uri="{FF2B5EF4-FFF2-40B4-BE49-F238E27FC236}">
                <a16:creationId xmlns:a16="http://schemas.microsoft.com/office/drawing/2014/main" id="{5DBEFDB0-D5C4-4421-96E1-0775378605AE}"/>
              </a:ext>
            </a:extLst>
          </p:cNvPr>
          <p:cNvCxnSpPr/>
          <p:nvPr/>
        </p:nvCxnSpPr>
        <p:spPr>
          <a:xfrm>
            <a:off x="1700474" y="3124931"/>
            <a:ext cx="648072" cy="0"/>
          </a:xfrm>
          <a:prstGeom prst="line">
            <a:avLst/>
          </a:prstGeom>
          <a:noFill/>
          <a:ln w="25400" cap="flat" cmpd="sng" algn="ctr">
            <a:solidFill>
              <a:srgbClr val="4F81BD">
                <a:shade val="95000"/>
                <a:satMod val="105000"/>
              </a:srgbClr>
            </a:solidFill>
            <a:prstDash val="solid"/>
          </a:ln>
          <a:effectLst/>
        </p:spPr>
      </p:cxnSp>
      <p:cxnSp>
        <p:nvCxnSpPr>
          <p:cNvPr id="109" name="直接连接符 108">
            <a:extLst>
              <a:ext uri="{FF2B5EF4-FFF2-40B4-BE49-F238E27FC236}">
                <a16:creationId xmlns:a16="http://schemas.microsoft.com/office/drawing/2014/main" id="{CA5D832B-3913-4DD6-8AB8-2630DE658B25}"/>
              </a:ext>
            </a:extLst>
          </p:cNvPr>
          <p:cNvCxnSpPr/>
          <p:nvPr/>
        </p:nvCxnSpPr>
        <p:spPr>
          <a:xfrm>
            <a:off x="1700474" y="3193955"/>
            <a:ext cx="648072" cy="0"/>
          </a:xfrm>
          <a:prstGeom prst="line">
            <a:avLst/>
          </a:prstGeom>
          <a:noFill/>
          <a:ln w="25400" cap="flat" cmpd="sng" algn="ctr">
            <a:solidFill>
              <a:srgbClr val="4F81BD">
                <a:shade val="95000"/>
                <a:satMod val="105000"/>
              </a:srgbClr>
            </a:solidFill>
            <a:prstDash val="solid"/>
          </a:ln>
          <a:effectLst/>
        </p:spPr>
      </p:cxnSp>
      <p:cxnSp>
        <p:nvCxnSpPr>
          <p:cNvPr id="110" name="直接连接符 109">
            <a:extLst>
              <a:ext uri="{FF2B5EF4-FFF2-40B4-BE49-F238E27FC236}">
                <a16:creationId xmlns:a16="http://schemas.microsoft.com/office/drawing/2014/main" id="{F3340A59-5702-4C19-AC4F-2C620C8A251D}"/>
              </a:ext>
            </a:extLst>
          </p:cNvPr>
          <p:cNvCxnSpPr/>
          <p:nvPr/>
        </p:nvCxnSpPr>
        <p:spPr>
          <a:xfrm>
            <a:off x="1700474" y="3244699"/>
            <a:ext cx="648072" cy="0"/>
          </a:xfrm>
          <a:prstGeom prst="line">
            <a:avLst/>
          </a:prstGeom>
          <a:noFill/>
          <a:ln w="25400" cap="flat" cmpd="sng" algn="ctr">
            <a:solidFill>
              <a:srgbClr val="4F81BD">
                <a:shade val="95000"/>
                <a:satMod val="105000"/>
              </a:srgbClr>
            </a:solidFill>
            <a:prstDash val="solid"/>
          </a:ln>
          <a:effectLst/>
        </p:spPr>
      </p:cxnSp>
      <p:cxnSp>
        <p:nvCxnSpPr>
          <p:cNvPr id="111" name="直接连接符 110">
            <a:extLst>
              <a:ext uri="{FF2B5EF4-FFF2-40B4-BE49-F238E27FC236}">
                <a16:creationId xmlns:a16="http://schemas.microsoft.com/office/drawing/2014/main" id="{9D0E1F76-BD35-4349-85A2-7C1952888262}"/>
              </a:ext>
            </a:extLst>
          </p:cNvPr>
          <p:cNvCxnSpPr/>
          <p:nvPr/>
        </p:nvCxnSpPr>
        <p:spPr>
          <a:xfrm>
            <a:off x="1700474" y="3573795"/>
            <a:ext cx="648072" cy="0"/>
          </a:xfrm>
          <a:prstGeom prst="line">
            <a:avLst/>
          </a:prstGeom>
          <a:noFill/>
          <a:ln w="25400" cap="flat" cmpd="sng" algn="ctr">
            <a:solidFill>
              <a:srgbClr val="4F81BD">
                <a:shade val="95000"/>
                <a:satMod val="105000"/>
              </a:srgbClr>
            </a:solidFill>
            <a:prstDash val="solid"/>
          </a:ln>
          <a:effectLst/>
        </p:spPr>
      </p:cxnSp>
      <p:cxnSp>
        <p:nvCxnSpPr>
          <p:cNvPr id="112" name="直接连接符 111">
            <a:extLst>
              <a:ext uri="{FF2B5EF4-FFF2-40B4-BE49-F238E27FC236}">
                <a16:creationId xmlns:a16="http://schemas.microsoft.com/office/drawing/2014/main" id="{48A4C2F5-508A-4FA2-9738-97CA84596192}"/>
              </a:ext>
            </a:extLst>
          </p:cNvPr>
          <p:cNvCxnSpPr/>
          <p:nvPr/>
        </p:nvCxnSpPr>
        <p:spPr>
          <a:xfrm>
            <a:off x="1700474" y="3726195"/>
            <a:ext cx="648072" cy="0"/>
          </a:xfrm>
          <a:prstGeom prst="line">
            <a:avLst/>
          </a:prstGeom>
          <a:noFill/>
          <a:ln w="25400" cap="flat" cmpd="sng" algn="ctr">
            <a:solidFill>
              <a:srgbClr val="4F81BD">
                <a:shade val="95000"/>
                <a:satMod val="105000"/>
              </a:srgbClr>
            </a:solidFill>
            <a:prstDash val="solid"/>
          </a:ln>
          <a:effectLst/>
        </p:spPr>
      </p:cxnSp>
      <p:cxnSp>
        <p:nvCxnSpPr>
          <p:cNvPr id="113" name="直接连接符 112">
            <a:extLst>
              <a:ext uri="{FF2B5EF4-FFF2-40B4-BE49-F238E27FC236}">
                <a16:creationId xmlns:a16="http://schemas.microsoft.com/office/drawing/2014/main" id="{8753E9DE-6398-44AB-91B6-15A04BB8AE18}"/>
              </a:ext>
            </a:extLst>
          </p:cNvPr>
          <p:cNvCxnSpPr/>
          <p:nvPr/>
        </p:nvCxnSpPr>
        <p:spPr>
          <a:xfrm>
            <a:off x="1700474" y="3878595"/>
            <a:ext cx="648072" cy="0"/>
          </a:xfrm>
          <a:prstGeom prst="line">
            <a:avLst/>
          </a:prstGeom>
          <a:noFill/>
          <a:ln w="25400" cap="flat" cmpd="sng" algn="ctr">
            <a:solidFill>
              <a:srgbClr val="4F81BD">
                <a:shade val="95000"/>
                <a:satMod val="105000"/>
              </a:srgbClr>
            </a:solidFill>
            <a:prstDash val="solid"/>
          </a:ln>
          <a:effectLst/>
        </p:spPr>
      </p:cxnSp>
      <p:cxnSp>
        <p:nvCxnSpPr>
          <p:cNvPr id="118" name="直接箭头连接符 117">
            <a:extLst>
              <a:ext uri="{FF2B5EF4-FFF2-40B4-BE49-F238E27FC236}">
                <a16:creationId xmlns:a16="http://schemas.microsoft.com/office/drawing/2014/main" id="{7184E73B-B8F3-451F-8933-811B6ACA04E0}"/>
              </a:ext>
            </a:extLst>
          </p:cNvPr>
          <p:cNvCxnSpPr>
            <a:cxnSpLocks/>
          </p:cNvCxnSpPr>
          <p:nvPr/>
        </p:nvCxnSpPr>
        <p:spPr>
          <a:xfrm flipH="1">
            <a:off x="2492562" y="2733555"/>
            <a:ext cx="720080" cy="0"/>
          </a:xfrm>
          <a:prstGeom prst="straightConnector1">
            <a:avLst/>
          </a:prstGeom>
          <a:noFill/>
          <a:ln w="15875" cap="flat" cmpd="sng" algn="ctr">
            <a:solidFill>
              <a:srgbClr val="FF0000"/>
            </a:solidFill>
            <a:prstDash val="solid"/>
            <a:tailEnd type="triangle"/>
          </a:ln>
          <a:effectLst/>
        </p:spPr>
      </p:cxnSp>
      <p:cxnSp>
        <p:nvCxnSpPr>
          <p:cNvPr id="119" name="直接箭头连接符 118">
            <a:extLst>
              <a:ext uri="{FF2B5EF4-FFF2-40B4-BE49-F238E27FC236}">
                <a16:creationId xmlns:a16="http://schemas.microsoft.com/office/drawing/2014/main" id="{3664ED21-1CF5-42A5-BEE8-2BBF68D06E55}"/>
              </a:ext>
            </a:extLst>
          </p:cNvPr>
          <p:cNvCxnSpPr>
            <a:cxnSpLocks/>
          </p:cNvCxnSpPr>
          <p:nvPr/>
        </p:nvCxnSpPr>
        <p:spPr>
          <a:xfrm flipH="1">
            <a:off x="2492562" y="3201043"/>
            <a:ext cx="720080" cy="0"/>
          </a:xfrm>
          <a:prstGeom prst="straightConnector1">
            <a:avLst/>
          </a:prstGeom>
          <a:noFill/>
          <a:ln w="15875" cap="flat" cmpd="sng" algn="ctr">
            <a:solidFill>
              <a:srgbClr val="00B050"/>
            </a:solidFill>
            <a:prstDash val="solid"/>
            <a:tailEnd type="triangle"/>
          </a:ln>
          <a:effectLst/>
        </p:spPr>
      </p:cxnSp>
      <p:sp>
        <p:nvSpPr>
          <p:cNvPr id="120" name="文本框 119">
            <a:extLst>
              <a:ext uri="{FF2B5EF4-FFF2-40B4-BE49-F238E27FC236}">
                <a16:creationId xmlns:a16="http://schemas.microsoft.com/office/drawing/2014/main" id="{859387F0-6A11-41B5-AD4A-FE8AF4FD1EC7}"/>
              </a:ext>
            </a:extLst>
          </p:cNvPr>
          <p:cNvSpPr txBox="1"/>
          <p:nvPr/>
        </p:nvSpPr>
        <p:spPr>
          <a:xfrm>
            <a:off x="2297066" y="2385639"/>
            <a:ext cx="126938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More bound</a:t>
            </a:r>
            <a:endPar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p:sp>
        <p:nvSpPr>
          <p:cNvPr id="121" name="文本框 120">
            <a:extLst>
              <a:ext uri="{FF2B5EF4-FFF2-40B4-BE49-F238E27FC236}">
                <a16:creationId xmlns:a16="http://schemas.microsoft.com/office/drawing/2014/main" id="{F9FA7B12-26CA-4F33-B205-4651232D1F79}"/>
              </a:ext>
            </a:extLst>
          </p:cNvPr>
          <p:cNvSpPr txBox="1"/>
          <p:nvPr/>
        </p:nvSpPr>
        <p:spPr>
          <a:xfrm>
            <a:off x="2354958" y="3174509"/>
            <a:ext cx="11817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Less bound</a:t>
            </a:r>
            <a:endParaRPr kumimoji="0" lang="zh-CN" alt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p:sp>
        <p:nvSpPr>
          <p:cNvPr id="122" name="文本框 121">
            <a:extLst>
              <a:ext uri="{FF2B5EF4-FFF2-40B4-BE49-F238E27FC236}">
                <a16:creationId xmlns:a16="http://schemas.microsoft.com/office/drawing/2014/main" id="{BCBC46C2-B430-4CD8-8128-A97EC7911BE4}"/>
              </a:ext>
            </a:extLst>
          </p:cNvPr>
          <p:cNvSpPr txBox="1"/>
          <p:nvPr/>
        </p:nvSpPr>
        <p:spPr>
          <a:xfrm>
            <a:off x="2333646" y="2790481"/>
            <a:ext cx="117371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Fermi level</a:t>
            </a:r>
            <a:endParaRPr kumimoji="0" lang="zh-CN" altLang="en-US"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p:sp>
        <p:nvSpPr>
          <p:cNvPr id="123" name="文本框 122">
            <a:extLst>
              <a:ext uri="{FF2B5EF4-FFF2-40B4-BE49-F238E27FC236}">
                <a16:creationId xmlns:a16="http://schemas.microsoft.com/office/drawing/2014/main" id="{63E36B9B-7010-421C-AC32-6F8DF9D9C1B0}"/>
              </a:ext>
            </a:extLst>
          </p:cNvPr>
          <p:cNvSpPr txBox="1"/>
          <p:nvPr/>
        </p:nvSpPr>
        <p:spPr>
          <a:xfrm>
            <a:off x="253044" y="3930610"/>
            <a:ext cx="219803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Single particle levels</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4" name="文本框 123">
                <a:extLst>
                  <a:ext uri="{FF2B5EF4-FFF2-40B4-BE49-F238E27FC236}">
                    <a16:creationId xmlns:a16="http://schemas.microsoft.com/office/drawing/2014/main" id="{BEE58670-86B0-479B-85AA-CD3C747E4DBE}"/>
                  </a:ext>
                </a:extLst>
              </p:cNvPr>
              <p:cNvSpPr txBox="1"/>
              <p:nvPr/>
            </p:nvSpPr>
            <p:spPr>
              <a:xfrm>
                <a:off x="6062198" y="3146409"/>
                <a:ext cx="2581604" cy="46775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𝛥</m:t>
                      </m:r>
                      <m:sSub>
                        <m:sSub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sSubPr>
                        <m:e>
                          <m:r>
                            <a:rPr kumimoji="0" lang="zh-CN" altLang="en-US"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𝜀</m:t>
                          </m:r>
                        </m:e>
                        <m:sub>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𝑗</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𝑙</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f>
                            <m:fPr>
                              <m:type m:val="skw"/>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1</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2</m:t>
                              </m:r>
                            </m:den>
                          </m:f>
                        </m:sub>
                      </m:sSub>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𝑙</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2</m:t>
                          </m:r>
                        </m:den>
                      </m:f>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ℋ</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&lt;</m:t>
                      </m:r>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1</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𝑟</m:t>
                          </m:r>
                        </m:den>
                      </m:f>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𝑑𝑉</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𝑑𝑟</m:t>
                          </m:r>
                        </m:den>
                      </m:f>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&gt;</m:t>
                      </m:r>
                    </m:oMath>
                  </m:oMathPara>
                </a14:m>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endParaRPr>
              </a:p>
            </p:txBody>
          </p:sp>
        </mc:Choice>
        <mc:Fallback xmlns="">
          <p:sp>
            <p:nvSpPr>
              <p:cNvPr id="124" name="文本框 123">
                <a:extLst>
                  <a:ext uri="{FF2B5EF4-FFF2-40B4-BE49-F238E27FC236}">
                    <a16:creationId xmlns:a16="http://schemas.microsoft.com/office/drawing/2014/main" id="{BEE58670-86B0-479B-85AA-CD3C747E4DBE}"/>
                  </a:ext>
                </a:extLst>
              </p:cNvPr>
              <p:cNvSpPr txBox="1">
                <a:spLocks noRot="1" noChangeAspect="1" noMove="1" noResize="1" noEditPoints="1" noAdjustHandles="1" noChangeArrowheads="1" noChangeShapeType="1" noTextEdit="1"/>
              </p:cNvSpPr>
              <p:nvPr/>
            </p:nvSpPr>
            <p:spPr>
              <a:xfrm>
                <a:off x="6062198" y="3146409"/>
                <a:ext cx="2581604" cy="46775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5" name="文本框 124">
                <a:extLst>
                  <a:ext uri="{FF2B5EF4-FFF2-40B4-BE49-F238E27FC236}">
                    <a16:creationId xmlns:a16="http://schemas.microsoft.com/office/drawing/2014/main" id="{78F17FA1-9583-4890-AA89-0E5DBA330081}"/>
                  </a:ext>
                </a:extLst>
              </p:cNvPr>
              <p:cNvSpPr txBox="1"/>
              <p:nvPr/>
            </p:nvSpPr>
            <p:spPr>
              <a:xfrm>
                <a:off x="6062198" y="3638611"/>
                <a:ext cx="2655342" cy="46750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𝛥</m:t>
                      </m:r>
                      <m:sSub>
                        <m:sSub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sSubPr>
                        <m:e>
                          <m:r>
                            <a:rPr kumimoji="0" lang="zh-CN" altLang="en-US"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𝜀</m:t>
                          </m:r>
                        </m:e>
                        <m:sub>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𝑗</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𝑙</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f>
                            <m:fPr>
                              <m:type m:val="skw"/>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1</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2</m:t>
                              </m:r>
                            </m:den>
                          </m:f>
                        </m:sub>
                      </m:sSub>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m:t>
                      </m:r>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𝑙</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+1</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黑体" pitchFamily="49" charset="-122"/>
                              <a:cs typeface="+mn-cs"/>
                            </a:rPr>
                            <m:t>2</m:t>
                          </m:r>
                        </m:den>
                      </m:f>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ℋ</m:t>
                      </m:r>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&lt;</m:t>
                      </m:r>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1</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𝑟</m:t>
                          </m:r>
                        </m:den>
                      </m:f>
                      <m:f>
                        <m:fPr>
                          <m:ctrlP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𝑑𝑉</m:t>
                          </m:r>
                        </m:num>
                        <m:den>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𝑑𝑟</m:t>
                          </m:r>
                        </m:den>
                      </m:f>
                      <m:r>
                        <a:rPr kumimoji="0" lang="en-US" altLang="zh-CN" sz="1600" b="0"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&gt;</m:t>
                      </m:r>
                    </m:oMath>
                  </m:oMathPara>
                </a14:m>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endParaRPr>
              </a:p>
            </p:txBody>
          </p:sp>
        </mc:Choice>
        <mc:Fallback xmlns="">
          <p:sp>
            <p:nvSpPr>
              <p:cNvPr id="125" name="文本框 124">
                <a:extLst>
                  <a:ext uri="{FF2B5EF4-FFF2-40B4-BE49-F238E27FC236}">
                    <a16:creationId xmlns:a16="http://schemas.microsoft.com/office/drawing/2014/main" id="{78F17FA1-9583-4890-AA89-0E5DBA330081}"/>
                  </a:ext>
                </a:extLst>
              </p:cNvPr>
              <p:cNvSpPr txBox="1">
                <a:spLocks noRot="1" noChangeAspect="1" noMove="1" noResize="1" noEditPoints="1" noAdjustHandles="1" noChangeArrowheads="1" noChangeShapeType="1" noTextEdit="1"/>
              </p:cNvSpPr>
              <p:nvPr/>
            </p:nvSpPr>
            <p:spPr>
              <a:xfrm>
                <a:off x="6062198" y="3638611"/>
                <a:ext cx="2655342" cy="467500"/>
              </a:xfrm>
              <a:prstGeom prst="rect">
                <a:avLst/>
              </a:prstGeom>
              <a:blipFill>
                <a:blip r:embed="rId5"/>
                <a:stretch>
                  <a:fillRect/>
                </a:stretch>
              </a:blipFill>
            </p:spPr>
            <p:txBody>
              <a:bodyPr/>
              <a:lstStyle/>
              <a:p>
                <a:r>
                  <a:rPr lang="zh-CN" altLang="en-US">
                    <a:noFill/>
                  </a:rPr>
                  <a:t> </a:t>
                </a:r>
              </a:p>
            </p:txBody>
          </p:sp>
        </mc:Fallback>
      </mc:AlternateContent>
      <p:sp>
        <p:nvSpPr>
          <p:cNvPr id="127" name="右大括号 126">
            <a:extLst>
              <a:ext uri="{FF2B5EF4-FFF2-40B4-BE49-F238E27FC236}">
                <a16:creationId xmlns:a16="http://schemas.microsoft.com/office/drawing/2014/main" id="{462E2345-42FF-4DBC-84A0-E95C17D516FA}"/>
              </a:ext>
            </a:extLst>
          </p:cNvPr>
          <p:cNvSpPr/>
          <p:nvPr/>
        </p:nvSpPr>
        <p:spPr>
          <a:xfrm>
            <a:off x="1210485" y="2207172"/>
            <a:ext cx="239940" cy="1214222"/>
          </a:xfrm>
          <a:prstGeom prst="rightBrace">
            <a:avLst/>
          </a:prstGeom>
          <a:noFill/>
          <a:ln w="158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latin typeface="Calibri"/>
              <a:ea typeface="宋体" panose="02010600030101010101" pitchFamily="2" charset="-122"/>
              <a:cs typeface="+mn-cs"/>
            </a:endParaRPr>
          </a:p>
        </p:txBody>
      </p:sp>
      <p:pic>
        <p:nvPicPr>
          <p:cNvPr id="59" name="Picture 5" descr="Mayer.jpg">
            <a:extLst>
              <a:ext uri="{FF2B5EF4-FFF2-40B4-BE49-F238E27FC236}">
                <a16:creationId xmlns:a16="http://schemas.microsoft.com/office/drawing/2014/main" id="{DE5E7B74-0794-4FAD-BE6B-F9FE6F650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6615" y="1405484"/>
            <a:ext cx="942386" cy="1332192"/>
          </a:xfrm>
          <a:prstGeom prst="rect">
            <a:avLst/>
          </a:prstGeom>
          <a:noFill/>
          <a:extLst>
            <a:ext uri="{909E8E84-426E-40DD-AFC4-6F175D3DCCD1}">
              <a14:hiddenFill xmlns:a14="http://schemas.microsoft.com/office/drawing/2010/main">
                <a:solidFill>
                  <a:srgbClr val="FFFFFF"/>
                </a:solidFill>
              </a14:hiddenFill>
            </a:ext>
          </a:extLst>
        </p:spPr>
      </p:pic>
      <p:sp>
        <p:nvSpPr>
          <p:cNvPr id="60" name="矩形 59">
            <a:extLst>
              <a:ext uri="{FF2B5EF4-FFF2-40B4-BE49-F238E27FC236}">
                <a16:creationId xmlns:a16="http://schemas.microsoft.com/office/drawing/2014/main" id="{C2261B5C-6701-47D1-BB09-4692C91EFA46}"/>
              </a:ext>
            </a:extLst>
          </p:cNvPr>
          <p:cNvSpPr/>
          <p:nvPr/>
        </p:nvSpPr>
        <p:spPr>
          <a:xfrm>
            <a:off x="5879961" y="2386667"/>
            <a:ext cx="76655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Mayer</a:t>
            </a:r>
            <a:endParaRPr kumimoji="0" lang="zh-CN" altLang="en-US" sz="16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61" name="Picture 7" descr="Jensen.jpg">
            <a:extLst>
              <a:ext uri="{FF2B5EF4-FFF2-40B4-BE49-F238E27FC236}">
                <a16:creationId xmlns:a16="http://schemas.microsoft.com/office/drawing/2014/main" id="{2B7BB11D-8C2C-4D7C-BCF5-769D09333E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1099" y="1411874"/>
            <a:ext cx="942079" cy="1325802"/>
          </a:xfrm>
          <a:prstGeom prst="rect">
            <a:avLst/>
          </a:prstGeom>
          <a:noFill/>
          <a:extLst>
            <a:ext uri="{909E8E84-426E-40DD-AFC4-6F175D3DCCD1}">
              <a14:hiddenFill xmlns:a14="http://schemas.microsoft.com/office/drawing/2010/main">
                <a:solidFill>
                  <a:srgbClr val="FFFFFF"/>
                </a:solidFill>
              </a14:hiddenFill>
            </a:ext>
          </a:extLst>
        </p:spPr>
      </p:pic>
      <p:sp>
        <p:nvSpPr>
          <p:cNvPr id="62" name="矩形 61">
            <a:extLst>
              <a:ext uri="{FF2B5EF4-FFF2-40B4-BE49-F238E27FC236}">
                <a16:creationId xmlns:a16="http://schemas.microsoft.com/office/drawing/2014/main" id="{D6191653-5712-410A-AEB2-566C6E19D441}"/>
              </a:ext>
            </a:extLst>
          </p:cNvPr>
          <p:cNvSpPr/>
          <p:nvPr/>
        </p:nvSpPr>
        <p:spPr>
          <a:xfrm>
            <a:off x="7625292" y="2391425"/>
            <a:ext cx="77777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Jensen</a:t>
            </a:r>
          </a:p>
        </p:txBody>
      </p:sp>
      <p:sp>
        <p:nvSpPr>
          <p:cNvPr id="2" name="矩形 1">
            <a:extLst>
              <a:ext uri="{FF2B5EF4-FFF2-40B4-BE49-F238E27FC236}">
                <a16:creationId xmlns:a16="http://schemas.microsoft.com/office/drawing/2014/main" id="{16BCC1D7-EA08-4AC7-8F38-85CF06A10623}"/>
              </a:ext>
            </a:extLst>
          </p:cNvPr>
          <p:cNvSpPr/>
          <p:nvPr/>
        </p:nvSpPr>
        <p:spPr>
          <a:xfrm>
            <a:off x="5809614" y="2744065"/>
            <a:ext cx="345060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1949</a:t>
            </a:r>
            <a:r>
              <a:rPr kumimoji="0" lang="zh-CN" altLang="en-US" sz="1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年壳模型；</a:t>
            </a:r>
            <a:r>
              <a:rPr kumimoji="0" lang="en-US" altLang="zh-CN" sz="1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1963</a:t>
            </a:r>
            <a:r>
              <a:rPr kumimoji="0" lang="zh-CN" altLang="en-US" sz="1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年诺贝尔奖</a:t>
            </a:r>
          </a:p>
        </p:txBody>
      </p:sp>
      <p:sp>
        <p:nvSpPr>
          <p:cNvPr id="64" name="椭圆 63">
            <a:extLst>
              <a:ext uri="{FF2B5EF4-FFF2-40B4-BE49-F238E27FC236}">
                <a16:creationId xmlns:a16="http://schemas.microsoft.com/office/drawing/2014/main" id="{ADBB8B35-D063-4D28-B586-C0C9D89167AF}"/>
              </a:ext>
            </a:extLst>
          </p:cNvPr>
          <p:cNvSpPr/>
          <p:nvPr/>
        </p:nvSpPr>
        <p:spPr>
          <a:xfrm>
            <a:off x="5189521" y="4642210"/>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椭圆 64">
            <a:extLst>
              <a:ext uri="{FF2B5EF4-FFF2-40B4-BE49-F238E27FC236}">
                <a16:creationId xmlns:a16="http://schemas.microsoft.com/office/drawing/2014/main" id="{476081C9-97B1-4422-952A-64D335609A4E}"/>
              </a:ext>
            </a:extLst>
          </p:cNvPr>
          <p:cNvSpPr/>
          <p:nvPr/>
        </p:nvSpPr>
        <p:spPr>
          <a:xfrm>
            <a:off x="5189521" y="4376966"/>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6" name="椭圆 65">
            <a:extLst>
              <a:ext uri="{FF2B5EF4-FFF2-40B4-BE49-F238E27FC236}">
                <a16:creationId xmlns:a16="http://schemas.microsoft.com/office/drawing/2014/main" id="{AC526966-FAFF-45F6-A489-F486DC846BFF}"/>
              </a:ext>
            </a:extLst>
          </p:cNvPr>
          <p:cNvSpPr/>
          <p:nvPr/>
        </p:nvSpPr>
        <p:spPr>
          <a:xfrm>
            <a:off x="5189521" y="4030960"/>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7" name="椭圆 66">
            <a:extLst>
              <a:ext uri="{FF2B5EF4-FFF2-40B4-BE49-F238E27FC236}">
                <a16:creationId xmlns:a16="http://schemas.microsoft.com/office/drawing/2014/main" id="{23235377-1907-462F-B05C-151D4B49BE57}"/>
              </a:ext>
            </a:extLst>
          </p:cNvPr>
          <p:cNvSpPr/>
          <p:nvPr/>
        </p:nvSpPr>
        <p:spPr>
          <a:xfrm>
            <a:off x="5189521" y="3817094"/>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椭圆 67">
            <a:extLst>
              <a:ext uri="{FF2B5EF4-FFF2-40B4-BE49-F238E27FC236}">
                <a16:creationId xmlns:a16="http://schemas.microsoft.com/office/drawing/2014/main" id="{E9BA15E2-2940-458B-B640-3DDF09AD85F3}"/>
              </a:ext>
            </a:extLst>
          </p:cNvPr>
          <p:cNvSpPr/>
          <p:nvPr/>
        </p:nvSpPr>
        <p:spPr>
          <a:xfrm>
            <a:off x="5189521" y="3488804"/>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9" name="椭圆 68">
            <a:extLst>
              <a:ext uri="{FF2B5EF4-FFF2-40B4-BE49-F238E27FC236}">
                <a16:creationId xmlns:a16="http://schemas.microsoft.com/office/drawing/2014/main" id="{D8A8ADB8-9FA5-4FF6-A8F8-E9FD78311C4D}"/>
              </a:ext>
            </a:extLst>
          </p:cNvPr>
          <p:cNvSpPr/>
          <p:nvPr/>
        </p:nvSpPr>
        <p:spPr>
          <a:xfrm>
            <a:off x="5189521" y="3029198"/>
            <a:ext cx="108000" cy="108000"/>
          </a:xfrm>
          <a:prstGeom prst="ellipse">
            <a:avLst/>
          </a:prstGeom>
          <a:solidFill>
            <a:schemeClr val="accent2"/>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椭圆 69">
            <a:extLst>
              <a:ext uri="{FF2B5EF4-FFF2-40B4-BE49-F238E27FC236}">
                <a16:creationId xmlns:a16="http://schemas.microsoft.com/office/drawing/2014/main" id="{0B040811-E25C-49FF-AEFB-392CE8A67DFF}"/>
              </a:ext>
            </a:extLst>
          </p:cNvPr>
          <p:cNvSpPr/>
          <p:nvPr/>
        </p:nvSpPr>
        <p:spPr>
          <a:xfrm>
            <a:off x="5189521" y="2401446"/>
            <a:ext cx="108000" cy="1080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宋体" panose="02010600030101010101" pitchFamily="2" charset="-122"/>
              <a:cs typeface="+mn-cs"/>
            </a:endParaRPr>
          </a:p>
        </p:txBody>
      </p:sp>
      <p:sp>
        <p:nvSpPr>
          <p:cNvPr id="3" name="矩形 2">
            <a:extLst>
              <a:ext uri="{FF2B5EF4-FFF2-40B4-BE49-F238E27FC236}">
                <a16:creationId xmlns:a16="http://schemas.microsoft.com/office/drawing/2014/main" id="{8A66F58E-7DD4-41EE-9B1E-5CAD22490054}"/>
              </a:ext>
            </a:extLst>
          </p:cNvPr>
          <p:cNvSpPr/>
          <p:nvPr/>
        </p:nvSpPr>
        <p:spPr>
          <a:xfrm>
            <a:off x="253044" y="4323278"/>
            <a:ext cx="3198245"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费米面不同</a:t>
            </a: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、壳效应强度不同</a:t>
            </a:r>
            <a:endParaRPr kumimoji="0" lang="zh-CN" altLang="en-US" sz="18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3" name="矩形 62">
            <a:extLst>
              <a:ext uri="{FF2B5EF4-FFF2-40B4-BE49-F238E27FC236}">
                <a16:creationId xmlns:a16="http://schemas.microsoft.com/office/drawing/2014/main" id="{B5ADA834-BDB9-4E2D-B311-6F7FFE71DD24}"/>
              </a:ext>
            </a:extLst>
          </p:cNvPr>
          <p:cNvSpPr/>
          <p:nvPr/>
        </p:nvSpPr>
        <p:spPr>
          <a:xfrm>
            <a:off x="5676830" y="4149612"/>
            <a:ext cx="3417219"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 large non-uniformity in the energy distribution of the single particle states</a:t>
            </a:r>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0107C213-B581-4047-A72C-C3DDA246DB51}"/>
              </a:ext>
            </a:extLst>
          </p:cNvPr>
          <p:cNvSpPr/>
          <p:nvPr/>
        </p:nvSpPr>
        <p:spPr>
          <a:xfrm>
            <a:off x="526792" y="4800786"/>
            <a:ext cx="3271408"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Strutinsky</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V M 1967 </a:t>
            </a:r>
            <a:r>
              <a:rPr kumimoji="0" lang="en-US" altLang="zh-CN" sz="14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Nucl</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Phys. A 95 420</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4" name="标题 1">
            <a:extLst>
              <a:ext uri="{FF2B5EF4-FFF2-40B4-BE49-F238E27FC236}">
                <a16:creationId xmlns:a16="http://schemas.microsoft.com/office/drawing/2014/main" id="{7240C3B0-FDC5-4B81-9C66-3F981E21FEC7}"/>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pic>
        <p:nvPicPr>
          <p:cNvPr id="58" name="图片 57" descr="原子核壳结构.jpg">
            <a:extLst>
              <a:ext uri="{FF2B5EF4-FFF2-40B4-BE49-F238E27FC236}">
                <a16:creationId xmlns:a16="http://schemas.microsoft.com/office/drawing/2014/main" id="{5C686D22-77D2-48D1-81CD-4400E922D8F8}"/>
              </a:ext>
            </a:extLst>
          </p:cNvPr>
          <p:cNvPicPr preferRelativeResize="0">
            <a:picLocks/>
          </p:cNvPicPr>
          <p:nvPr/>
        </p:nvPicPr>
        <p:blipFill>
          <a:blip r:embed="rId8"/>
          <a:stretch>
            <a:fillRect/>
          </a:stretch>
        </p:blipFill>
        <p:spPr>
          <a:xfrm>
            <a:off x="2521685" y="1445433"/>
            <a:ext cx="869122" cy="881379"/>
          </a:xfrm>
          <a:prstGeom prst="rect">
            <a:avLst/>
          </a:prstGeom>
        </p:spPr>
      </p:pic>
    </p:spTree>
    <p:extLst>
      <p:ext uri="{BB962C8B-B14F-4D97-AF65-F5344CB8AC3E}">
        <p14:creationId xmlns:p14="http://schemas.microsoft.com/office/powerpoint/2010/main" val="4026687921"/>
      </p:ext>
    </p:extLst>
  </p:cSld>
  <p:clrMapOvr>
    <a:masterClrMapping/>
  </p:clrMapOvr>
  <p:transition spd="med" advClick="0" advTm="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89243FE5-DC80-4D39-9D6D-3BF7F5F4D42B}"/>
              </a:ext>
            </a:extLst>
          </p:cNvPr>
          <p:cNvSpPr>
            <a:spLocks noChangeArrowheads="1"/>
          </p:cNvSpPr>
          <p:nvPr/>
        </p:nvSpPr>
        <p:spPr bwMode="auto">
          <a:xfrm>
            <a:off x="1195035" y="889930"/>
            <a:ext cx="6929461"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原子核层次：原子核存在的电荷数上限？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0F45B959-238D-41FF-9446-3287C6DDC580}"/>
              </a:ext>
            </a:extLst>
          </p:cNvPr>
          <p:cNvSpPr/>
          <p:nvPr/>
        </p:nvSpPr>
        <p:spPr>
          <a:xfrm>
            <a:off x="-154240" y="4786608"/>
            <a:ext cx="4572000" cy="33855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V. M. </a:t>
            </a:r>
            <a:r>
              <a:rPr kumimoji="0" lang="en-US" altLang="zh-CN" sz="16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Strutinsky</a:t>
            </a:r>
            <a:r>
              <a:rPr kumimoji="0" lang="en-US" altLang="zh-CN" sz="16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Nucl</a:t>
            </a:r>
            <a:r>
              <a:rPr kumimoji="0" lang="en-US" altLang="zh-CN" sz="16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Phys. A95, 420 (1967) </a:t>
            </a:r>
          </a:p>
        </p:txBody>
      </p:sp>
      <p:grpSp>
        <p:nvGrpSpPr>
          <p:cNvPr id="22" name="Group 14">
            <a:extLst>
              <a:ext uri="{FF2B5EF4-FFF2-40B4-BE49-F238E27FC236}">
                <a16:creationId xmlns:a16="http://schemas.microsoft.com/office/drawing/2014/main" id="{96610EE0-2CA9-4ECF-B2C6-DB65A9424BEC}"/>
              </a:ext>
            </a:extLst>
          </p:cNvPr>
          <p:cNvGrpSpPr>
            <a:grpSpLocks/>
          </p:cNvGrpSpPr>
          <p:nvPr/>
        </p:nvGrpSpPr>
        <p:grpSpPr bwMode="auto">
          <a:xfrm>
            <a:off x="220276" y="1460130"/>
            <a:ext cx="4679950" cy="3264159"/>
            <a:chOff x="204" y="1979"/>
            <a:chExt cx="2948" cy="2122"/>
          </a:xfrm>
        </p:grpSpPr>
        <p:graphicFrame>
          <p:nvGraphicFramePr>
            <p:cNvPr id="26" name="Object 15">
              <a:extLst>
                <a:ext uri="{FF2B5EF4-FFF2-40B4-BE49-F238E27FC236}">
                  <a16:creationId xmlns:a16="http://schemas.microsoft.com/office/drawing/2014/main" id="{74D70EBE-98EE-4487-91F4-DD5EE130AB4F}"/>
                </a:ext>
              </a:extLst>
            </p:cNvPr>
            <p:cNvGraphicFramePr>
              <a:graphicFrameLocks noChangeAspect="1"/>
            </p:cNvGraphicFramePr>
            <p:nvPr/>
          </p:nvGraphicFramePr>
          <p:xfrm>
            <a:off x="204" y="1979"/>
            <a:ext cx="2948" cy="2122"/>
          </p:xfrm>
          <a:graphic>
            <a:graphicData uri="http://schemas.openxmlformats.org/presentationml/2006/ole">
              <mc:AlternateContent xmlns:mc="http://schemas.openxmlformats.org/markup-compatibility/2006">
                <mc:Choice xmlns:v="urn:schemas-microsoft-com:vml" Requires="v">
                  <p:oleObj spid="_x0000_s4768" name="CorelDRAW" r:id="rId4" imgW="4575048" imgH="3246120" progId="CorelDRAW.Graphic.12">
                    <p:embed/>
                  </p:oleObj>
                </mc:Choice>
                <mc:Fallback>
                  <p:oleObj name="CorelDRAW" r:id="rId4" imgW="4575048" imgH="3246120" progId="CorelDRAW.Graphic.12">
                    <p:embed/>
                    <p:pic>
                      <p:nvPicPr>
                        <p:cNvPr id="26" name="Object 15">
                          <a:extLst>
                            <a:ext uri="{FF2B5EF4-FFF2-40B4-BE49-F238E27FC236}">
                              <a16:creationId xmlns:a16="http://schemas.microsoft.com/office/drawing/2014/main" id="{74D70EBE-98EE-4487-91F4-DD5EE130A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1979"/>
                          <a:ext cx="2948" cy="2122"/>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16">
              <a:extLst>
                <a:ext uri="{FF2B5EF4-FFF2-40B4-BE49-F238E27FC236}">
                  <a16:creationId xmlns:a16="http://schemas.microsoft.com/office/drawing/2014/main" id="{2AC3C8E7-844A-46E1-8AC9-C028B627025B}"/>
                </a:ext>
              </a:extLst>
            </p:cNvPr>
            <p:cNvGraphicFramePr>
              <a:graphicFrameLocks noChangeAspect="1"/>
            </p:cNvGraphicFramePr>
            <p:nvPr/>
          </p:nvGraphicFramePr>
          <p:xfrm>
            <a:off x="612" y="2478"/>
            <a:ext cx="1844" cy="1622"/>
          </p:xfrm>
          <a:graphic>
            <a:graphicData uri="http://schemas.openxmlformats.org/presentationml/2006/ole">
              <mc:AlternateContent xmlns:mc="http://schemas.openxmlformats.org/markup-compatibility/2006">
                <mc:Choice xmlns:v="urn:schemas-microsoft-com:vml" Requires="v">
                  <p:oleObj spid="_x0000_s4769" name="CorelDRAW" r:id="rId6" imgW="2492640" imgH="2661480" progId="">
                    <p:embed/>
                  </p:oleObj>
                </mc:Choice>
                <mc:Fallback>
                  <p:oleObj name="CorelDRAW" r:id="rId6" imgW="2492640" imgH="2661480" progId="">
                    <p:embed/>
                    <p:pic>
                      <p:nvPicPr>
                        <p:cNvPr id="27" name="Object 16">
                          <a:extLst>
                            <a:ext uri="{FF2B5EF4-FFF2-40B4-BE49-F238E27FC236}">
                              <a16:creationId xmlns:a16="http://schemas.microsoft.com/office/drawing/2014/main" id="{2AC3C8E7-844A-46E1-8AC9-C028B62702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 y="2478"/>
                          <a:ext cx="1844" cy="162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Text Box 17">
              <a:extLst>
                <a:ext uri="{FF2B5EF4-FFF2-40B4-BE49-F238E27FC236}">
                  <a16:creationId xmlns:a16="http://schemas.microsoft.com/office/drawing/2014/main" id="{E0251409-7B3A-4DBE-B37C-E5844EDF002C}"/>
                </a:ext>
              </a:extLst>
            </p:cNvPr>
            <p:cNvSpPr txBox="1">
              <a:spLocks noChangeArrowheads="1"/>
            </p:cNvSpPr>
            <p:nvPr/>
          </p:nvSpPr>
          <p:spPr bwMode="auto">
            <a:xfrm>
              <a:off x="795" y="2172"/>
              <a:ext cx="1812" cy="241"/>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eaLnBrk="0" hangingPunct="0">
                <a:defRPr kumimoji="1" sz="800">
                  <a:solidFill>
                    <a:schemeClr val="bg1"/>
                  </a:solidFill>
                  <a:latin typeface="Arial" panose="020B0604020202020204" pitchFamily="34" charset="0"/>
                  <a:ea typeface="宋体" panose="02010600030101010101" pitchFamily="2" charset="-122"/>
                </a:defRPr>
              </a:lvl1pPr>
              <a:lvl2pPr marL="742950" indent="-285750" eaLnBrk="0" hangingPunct="0">
                <a:defRPr kumimoji="1" sz="800">
                  <a:solidFill>
                    <a:schemeClr val="bg1"/>
                  </a:solidFill>
                  <a:latin typeface="Arial" panose="020B0604020202020204" pitchFamily="34" charset="0"/>
                  <a:ea typeface="宋体" panose="02010600030101010101" pitchFamily="2" charset="-122"/>
                </a:defRPr>
              </a:lvl2pPr>
              <a:lvl3pPr marL="1143000" indent="-228600" eaLnBrk="0" hangingPunct="0">
                <a:defRPr kumimoji="1" sz="800">
                  <a:solidFill>
                    <a:schemeClr val="bg1"/>
                  </a:solidFill>
                  <a:latin typeface="Arial" panose="020B0604020202020204" pitchFamily="34" charset="0"/>
                  <a:ea typeface="宋体" panose="02010600030101010101" pitchFamily="2" charset="-122"/>
                </a:defRPr>
              </a:lvl3pPr>
              <a:lvl4pPr marL="1600200" indent="-228600" eaLnBrk="0" hangingPunct="0">
                <a:defRPr kumimoji="1" sz="800">
                  <a:solidFill>
                    <a:schemeClr val="bg1"/>
                  </a:solidFill>
                  <a:latin typeface="Arial" panose="020B0604020202020204" pitchFamily="34" charset="0"/>
                  <a:ea typeface="宋体" panose="02010600030101010101" pitchFamily="2" charset="-122"/>
                </a:defRPr>
              </a:lvl4pPr>
              <a:lvl5pPr marL="2057400" indent="-228600" eaLnBrk="0" hangingPunct="0">
                <a:defRPr kumimoji="1" sz="800">
                  <a:solidFill>
                    <a:schemeClr val="bg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kumimoji="1" sz="800">
                  <a:solidFill>
                    <a:schemeClr val="bg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kumimoji="1" sz="800">
                  <a:solidFill>
                    <a:schemeClr val="bg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kumimoji="1" sz="800">
                  <a:solidFill>
                    <a:schemeClr val="bg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kumimoji="1" sz="800">
                  <a:solidFill>
                    <a:schemeClr val="bg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1800" b="1" kern="0" dirty="0">
                  <a:solidFill>
                    <a:srgbClr val="FFFF00"/>
                  </a:solidFill>
                  <a:latin typeface="Times New Roman" panose="02020603050405020304" pitchFamily="18" charset="0"/>
                  <a:cs typeface="Times New Roman" panose="02020603050405020304" pitchFamily="18" charset="0"/>
                </a:rPr>
                <a:t>LDM + </a:t>
              </a:r>
              <a:r>
                <a:rPr kumimoji="0" lang="en-US" altLang="zh-CN" sz="1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Microscopic theory</a:t>
              </a:r>
              <a:endParaRPr kumimoji="0" lang="ru-RU" altLang="zh-CN" sz="18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grpSp>
      <p:sp>
        <p:nvSpPr>
          <p:cNvPr id="29" name="文本框 28">
            <a:extLst>
              <a:ext uri="{FF2B5EF4-FFF2-40B4-BE49-F238E27FC236}">
                <a16:creationId xmlns:a16="http://schemas.microsoft.com/office/drawing/2014/main" id="{F87BC6F2-93FF-4ADD-B16D-C497736B9E81}"/>
              </a:ext>
            </a:extLst>
          </p:cNvPr>
          <p:cNvSpPr txBox="1"/>
          <p:nvPr/>
        </p:nvSpPr>
        <p:spPr>
          <a:xfrm>
            <a:off x="2153133" y="2503985"/>
            <a:ext cx="87716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FF00"/>
                </a:solidFill>
                <a:effectLst/>
                <a:uLnTx/>
                <a:uFillTx/>
                <a:latin typeface="Times New Roman" panose="02020603050405020304" pitchFamily="18" charset="0"/>
                <a:ea typeface="黑体" pitchFamily="49" charset="-122"/>
                <a:cs typeface="Times New Roman" panose="02020603050405020304" pitchFamily="18" charset="0"/>
              </a:rPr>
              <a:t>Isomer</a:t>
            </a:r>
            <a:endParaRPr kumimoji="0" lang="zh-CN" altLang="en-US" b="1" i="0" u="none" strike="noStrike" kern="1200" cap="none" spc="0" normalizeH="0" baseline="0" noProof="0" dirty="0">
              <a:ln>
                <a:noFill/>
              </a:ln>
              <a:solidFill>
                <a:srgbClr val="FFFF00"/>
              </a:solidFill>
              <a:effectLst/>
              <a:uLnTx/>
              <a:uFillTx/>
              <a:latin typeface="Times New Roman" panose="02020603050405020304" pitchFamily="18" charset="0"/>
              <a:ea typeface="黑体"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3DAA939-9171-45A9-92DC-E87418884206}"/>
                  </a:ext>
                </a:extLst>
              </p:cNvPr>
              <p:cNvSpPr txBox="1"/>
              <p:nvPr/>
            </p:nvSpPr>
            <p:spPr>
              <a:xfrm>
                <a:off x="5044812" y="1748490"/>
                <a:ext cx="305994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rPr>
                          </m:ctrlPr>
                        </m:sSub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rPr>
                            <m:t>𝑬</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rPr>
                            <m:t>𝒕𝒐𝒕𝒂𝒍</m:t>
                          </m:r>
                        </m:sub>
                      </m:s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m:t>
                      </m:r>
                      <m:sSub>
                        <m:sSub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ctrlPr>
                        </m:sSub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𝑬</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𝑳𝑫</m:t>
                          </m:r>
                        </m:sub>
                      </m:s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m:t>
                      </m:r>
                      <m:r>
                        <a:rPr kumimoji="0" lang="zh-CN" altLang="en-US"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𝚫</m:t>
                      </m:r>
                      <m:sSub>
                        <m:sSub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ctrlPr>
                        </m:sSub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𝑬</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𝒔𝒉𝒆𝒍𝒍</m:t>
                          </m:r>
                        </m:sub>
                      </m:sSub>
                    </m:oMath>
                  </m:oMathPara>
                </a14:m>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mc:Choice>
        <mc:Fallback xmlns="">
          <p:sp>
            <p:nvSpPr>
              <p:cNvPr id="35" name="文本框 34">
                <a:extLst>
                  <a:ext uri="{FF2B5EF4-FFF2-40B4-BE49-F238E27FC236}">
                    <a16:creationId xmlns:a16="http://schemas.microsoft.com/office/drawing/2014/main" id="{03DAA939-9171-45A9-92DC-E87418884206}"/>
                  </a:ext>
                </a:extLst>
              </p:cNvPr>
              <p:cNvSpPr txBox="1">
                <a:spLocks noRot="1" noChangeAspect="1" noMove="1" noResize="1" noEditPoints="1" noAdjustHandles="1" noChangeArrowheads="1" noChangeShapeType="1" noTextEdit="1"/>
              </p:cNvSpPr>
              <p:nvPr/>
            </p:nvSpPr>
            <p:spPr>
              <a:xfrm>
                <a:off x="5044812" y="1748490"/>
                <a:ext cx="3059940" cy="369332"/>
              </a:xfrm>
              <a:prstGeom prst="rect">
                <a:avLst/>
              </a:prstGeom>
              <a:blipFill>
                <a:blip r:embed="rId8"/>
                <a:stretch>
                  <a:fillRect l="-3386" r="-797" b="-28333"/>
                </a:stretch>
              </a:blipFill>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43CB8FDF-4A66-4FC1-A0A1-7F80DD6A6D92}"/>
              </a:ext>
            </a:extLst>
          </p:cNvPr>
          <p:cNvSpPr txBox="1"/>
          <p:nvPr/>
        </p:nvSpPr>
        <p:spPr>
          <a:xfrm>
            <a:off x="4905926" y="1385121"/>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a:solidFill>
                  <a:srgbClr val="003366"/>
                </a:solidFill>
                <a:latin typeface="黑体" panose="02010609060101010101" pitchFamily="49" charset="-122"/>
                <a:ea typeface="黑体" panose="02010609060101010101" pitchFamily="49" charset="-122"/>
              </a:rPr>
              <a:t>原子核的总能量</a:t>
            </a:r>
            <a:r>
              <a:rPr kumimoji="0" lang="zh-CN" altLang="en-US" sz="2000" b="1"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a:t>
            </a: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1B8B0132-815B-4D29-AD31-0D6EA8EA92E3}"/>
                  </a:ext>
                </a:extLst>
              </p:cNvPr>
              <p:cNvSpPr/>
              <p:nvPr/>
            </p:nvSpPr>
            <p:spPr>
              <a:xfrm>
                <a:off x="4994360" y="2172138"/>
                <a:ext cx="4048678" cy="1014893"/>
              </a:xfrm>
              <a:prstGeom prst="rect">
                <a:avLst/>
              </a:prstGeom>
            </p:spPr>
            <p:txBody>
              <a:bodyPr wrap="square">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Sum of a macroscopic </a:t>
                </a:r>
                <a14:m>
                  <m:oMath xmlns:m="http://schemas.openxmlformats.org/officeDocument/2006/math">
                    <m:sSub>
                      <m:sSub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ctrlPr>
                      </m:sSubPr>
                      <m:e>
                        <m:r>
                          <a:rPr kumimoji="0" lang="en-US" altLang="zh-CN"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𝑬</m:t>
                        </m:r>
                      </m:e>
                      <m:sub>
                        <m:r>
                          <a:rPr kumimoji="0" lang="en-US" altLang="zh-CN"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𝑳𝑫</m:t>
                        </m:r>
                      </m:sub>
                    </m:sSub>
                    <m:r>
                      <a:rPr kumimoji="0" lang="en-US" altLang="zh-CN" sz="1800" b="0"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rPr>
                      <m:t> </m:t>
                    </m:r>
                  </m:oMath>
                </a14:m>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 and a quickly changing microscopic </a:t>
                </a:r>
                <a14:m>
                  <m:oMath xmlns:m="http://schemas.openxmlformats.org/officeDocument/2006/math">
                    <m:r>
                      <a:rPr kumimoji="0" lang="zh-CN" altLang="en-US"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𝜟</m:t>
                    </m:r>
                    <m:sSub>
                      <m:sSubPr>
                        <m:ctrlPr>
                          <a:rPr kumimoji="0" lang="en-US" altLang="zh-CN"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ctrlPr>
                      </m:sSubPr>
                      <m:e>
                        <m:r>
                          <a:rPr kumimoji="0" lang="en-US" altLang="zh-CN"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𝑬</m:t>
                        </m:r>
                      </m:e>
                      <m:sub>
                        <m:r>
                          <a:rPr kumimoji="0" lang="en-US" altLang="zh-CN"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m:t>𝒔𝒉𝒆𝒍𝒍</m:t>
                        </m:r>
                      </m:sub>
                    </m:sSub>
                  </m:oMath>
                </a14:m>
                <a:r>
                  <a:rPr kumimoji="0" lang="en-US" altLang="zh-CN" sz="180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 while changing neutron and proton numbers</a:t>
                </a:r>
                <a:endParaRPr kumimoji="0" lang="zh-CN" altLang="en-US" sz="180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1B8B0132-815B-4D29-AD31-0D6EA8EA92E3}"/>
                  </a:ext>
                </a:extLst>
              </p:cNvPr>
              <p:cNvSpPr>
                <a:spLocks noRot="1" noChangeAspect="1" noMove="1" noResize="1" noEditPoints="1" noAdjustHandles="1" noChangeArrowheads="1" noChangeShapeType="1" noTextEdit="1"/>
              </p:cNvSpPr>
              <p:nvPr/>
            </p:nvSpPr>
            <p:spPr>
              <a:xfrm>
                <a:off x="4994360" y="2172138"/>
                <a:ext cx="4048678" cy="1014893"/>
              </a:xfrm>
              <a:prstGeom prst="rect">
                <a:avLst/>
              </a:prstGeom>
              <a:blipFill>
                <a:blip r:embed="rId9"/>
                <a:stretch>
                  <a:fillRect l="-1205" t="-1796" r="-1506" b="-8383"/>
                </a:stretch>
              </a:blipFill>
            </p:spPr>
            <p:txBody>
              <a:bodyPr/>
              <a:lstStyle/>
              <a:p>
                <a:r>
                  <a:rPr lang="zh-CN" altLang="en-US">
                    <a:noFill/>
                  </a:rPr>
                  <a:t> </a:t>
                </a:r>
              </a:p>
            </p:txBody>
          </p:sp>
        </mc:Fallback>
      </mc:AlternateContent>
      <p:sp>
        <p:nvSpPr>
          <p:cNvPr id="16" name="标题 1">
            <a:extLst>
              <a:ext uri="{FF2B5EF4-FFF2-40B4-BE49-F238E27FC236}">
                <a16:creationId xmlns:a16="http://schemas.microsoft.com/office/drawing/2014/main" id="{636D95DF-2E3E-4A1C-8E21-2BEBF4680A76}"/>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sp>
        <p:nvSpPr>
          <p:cNvPr id="17" name="文本框 16">
            <a:extLst>
              <a:ext uri="{FF2B5EF4-FFF2-40B4-BE49-F238E27FC236}">
                <a16:creationId xmlns:a16="http://schemas.microsoft.com/office/drawing/2014/main" id="{EB702D74-ECF8-4AF7-8257-DF4CB491F0A9}"/>
              </a:ext>
            </a:extLst>
          </p:cNvPr>
          <p:cNvSpPr txBox="1"/>
          <p:nvPr/>
        </p:nvSpPr>
        <p:spPr>
          <a:xfrm>
            <a:off x="4994360" y="3601883"/>
            <a:ext cx="3919312" cy="808876"/>
          </a:xfrm>
          <a:prstGeom prst="rect">
            <a:avLst/>
          </a:prstGeom>
          <a:noFill/>
        </p:spPr>
        <p:txBody>
          <a:bodyPr wrap="square" rtlCol="0">
            <a:spAutoFit/>
          </a:body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现有理论</a:t>
            </a:r>
            <a:r>
              <a:rPr kumimoji="0" lang="zh-CN" altLang="zh-CN" sz="2000"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不能准确计算裂变位垒</a:t>
            </a:r>
            <a:r>
              <a:rPr kumimoji="0" lang="zh-CN" altLang="en-US" sz="2000"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不能确定</a:t>
            </a:r>
            <a:r>
              <a:rPr kumimoji="0" lang="zh-CN" altLang="zh-CN" sz="2000"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原子核存在电荷数极限</a:t>
            </a:r>
            <a:r>
              <a:rPr kumimoji="0" lang="zh-CN" altLang="en-US" sz="2000"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mn-cs"/>
              </a:rPr>
              <a:t>！</a:t>
            </a:r>
          </a:p>
        </p:txBody>
      </p:sp>
      <p:sp>
        <p:nvSpPr>
          <p:cNvPr id="18" name="文本框 17">
            <a:extLst>
              <a:ext uri="{FF2B5EF4-FFF2-40B4-BE49-F238E27FC236}">
                <a16:creationId xmlns:a16="http://schemas.microsoft.com/office/drawing/2014/main" id="{78902363-91A9-4AFD-BBA9-3A67BAF0D018}"/>
              </a:ext>
            </a:extLst>
          </p:cNvPr>
          <p:cNvSpPr txBox="1"/>
          <p:nvPr/>
        </p:nvSpPr>
        <p:spPr>
          <a:xfrm>
            <a:off x="5007288" y="4372659"/>
            <a:ext cx="3919312" cy="437877"/>
          </a:xfrm>
          <a:prstGeom prst="rect">
            <a:avLst/>
          </a:prstGeom>
          <a:noFill/>
        </p:spPr>
        <p:txBody>
          <a:bodyPr wrap="square" rtlCol="0">
            <a:spAutoFit/>
          </a:bodyPr>
          <a:lstStyle/>
          <a:p>
            <a:pPr marL="0" marR="0" lvl="0" indent="0" defTabSz="914400" rtl="0" eaLnBrk="1" fontAlgn="auto" latinLnBrk="0" hangingPunct="1">
              <a:lnSpc>
                <a:spcPct val="125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应该存在电荷数大于</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的核素！</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D4C9661A-CC31-4CB7-9FDB-3224BB467324}"/>
                  </a:ext>
                </a:extLst>
              </p:cNvPr>
              <p:cNvSpPr/>
              <p:nvPr/>
            </p:nvSpPr>
            <p:spPr>
              <a:xfrm>
                <a:off x="4994360" y="3202106"/>
                <a:ext cx="4108625" cy="369332"/>
              </a:xfrm>
              <a:prstGeom prst="rect">
                <a:avLst/>
              </a:prstGeom>
            </p:spPr>
            <p:txBody>
              <a:bodyPr wrap="none">
                <a:spAutoFit/>
              </a:bodyPr>
              <a:lstStyle/>
              <a:p>
                <a14:m>
                  <m:oMath xmlns:m="http://schemas.openxmlformats.org/officeDocument/2006/math">
                    <m:r>
                      <a:rPr lang="zh-CN" altLang="en-US"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𝜟</m:t>
                    </m:r>
                    <m:sSub>
                      <m:sSubPr>
                        <m:ctrlP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𝑬</m:t>
                        </m:r>
                      </m:e>
                      <m:sub>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𝒔𝒉𝒆𝒍𝒍</m:t>
                        </m:r>
                      </m:sub>
                    </m:sSub>
                  </m:oMath>
                </a14:m>
                <a:r>
                  <a:rPr lang="zh-CN" altLang="en-US" dirty="0"/>
                  <a:t> </a:t>
                </a:r>
                <a:r>
                  <a:rPr lang="en-US" altLang="zh-CN" dirty="0">
                    <a:solidFill>
                      <a:srgbClr val="003366"/>
                    </a:solidFill>
                    <a:latin typeface="Times New Roman" panose="02020603050405020304" pitchFamily="18" charset="0"/>
                    <a:cs typeface="Times New Roman" panose="02020603050405020304" pitchFamily="18" charset="0"/>
                  </a:rPr>
                  <a:t>calculated by </a:t>
                </a:r>
                <a:r>
                  <a:rPr lang="en-US" altLang="zh-CN" dirty="0" err="1">
                    <a:solidFill>
                      <a:srgbClr val="003366"/>
                    </a:solidFill>
                    <a:latin typeface="Times New Roman" panose="02020603050405020304" pitchFamily="18" charset="0"/>
                    <a:cs typeface="Times New Roman" panose="02020603050405020304" pitchFamily="18" charset="0"/>
                  </a:rPr>
                  <a:t>Strutinsky</a:t>
                </a:r>
                <a:r>
                  <a:rPr lang="en-US" altLang="zh-CN" dirty="0">
                    <a:solidFill>
                      <a:srgbClr val="003366"/>
                    </a:solidFill>
                    <a:latin typeface="Times New Roman" panose="02020603050405020304" pitchFamily="18" charset="0"/>
                    <a:cs typeface="Times New Roman" panose="02020603050405020304" pitchFamily="18" charset="0"/>
                  </a:rPr>
                  <a:t> approach</a:t>
                </a:r>
                <a:endParaRPr lang="zh-CN" altLang="en-US" dirty="0">
                  <a:solidFill>
                    <a:srgbClr val="003366"/>
                  </a:solidFill>
                  <a:latin typeface="Times New Roman" panose="02020603050405020304" pitchFamily="18" charset="0"/>
                  <a:cs typeface="Times New Roman" panose="02020603050405020304" pitchFamily="18" charset="0"/>
                </a:endParaRPr>
              </a:p>
            </p:txBody>
          </p:sp>
        </mc:Choice>
        <mc:Fallback xmlns="">
          <p:sp>
            <p:nvSpPr>
              <p:cNvPr id="2" name="矩形 1">
                <a:extLst>
                  <a:ext uri="{FF2B5EF4-FFF2-40B4-BE49-F238E27FC236}">
                    <a16:creationId xmlns:a16="http://schemas.microsoft.com/office/drawing/2014/main" id="{D4C9661A-CC31-4CB7-9FDB-3224BB467324}"/>
                  </a:ext>
                </a:extLst>
              </p:cNvPr>
              <p:cNvSpPr>
                <a:spLocks noRot="1" noChangeAspect="1" noMove="1" noResize="1" noEditPoints="1" noAdjustHandles="1" noChangeArrowheads="1" noChangeShapeType="1" noTextEdit="1"/>
              </p:cNvSpPr>
              <p:nvPr/>
            </p:nvSpPr>
            <p:spPr>
              <a:xfrm>
                <a:off x="4994360" y="3202106"/>
                <a:ext cx="4108625" cy="369332"/>
              </a:xfrm>
              <a:prstGeom prst="rect">
                <a:avLst/>
              </a:prstGeom>
              <a:blipFill>
                <a:blip r:embed="rId10"/>
                <a:stretch>
                  <a:fillRect t="-9836" r="-148" b="-229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16975532"/>
      </p:ext>
    </p:extLst>
  </p:cSld>
  <p:clrMapOvr>
    <a:masterClrMapping/>
  </p:clrMapOvr>
  <p:transition spd="med" advClick="0" advTm="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89243FE5-DC80-4D39-9D6D-3BF7F5F4D42B}"/>
              </a:ext>
            </a:extLst>
          </p:cNvPr>
          <p:cNvSpPr>
            <a:spLocks noChangeArrowheads="1"/>
          </p:cNvSpPr>
          <p:nvPr/>
        </p:nvSpPr>
        <p:spPr bwMode="auto">
          <a:xfrm>
            <a:off x="1195035" y="889930"/>
            <a:ext cx="6929461"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原子核层次：原子核存在的电荷数上限？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标题 1">
            <a:extLst>
              <a:ext uri="{FF2B5EF4-FFF2-40B4-BE49-F238E27FC236}">
                <a16:creationId xmlns:a16="http://schemas.microsoft.com/office/drawing/2014/main" id="{636D95DF-2E3E-4A1C-8E21-2BEBF4680A76}"/>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sp>
        <p:nvSpPr>
          <p:cNvPr id="19" name="矩形 18">
            <a:extLst>
              <a:ext uri="{FF2B5EF4-FFF2-40B4-BE49-F238E27FC236}">
                <a16:creationId xmlns:a16="http://schemas.microsoft.com/office/drawing/2014/main" id="{53F7679E-52FF-4C9B-A25C-78B623171889}"/>
              </a:ext>
            </a:extLst>
          </p:cNvPr>
          <p:cNvSpPr/>
          <p:nvPr/>
        </p:nvSpPr>
        <p:spPr>
          <a:xfrm>
            <a:off x="532730" y="4809143"/>
            <a:ext cx="5197385"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Y. </a:t>
            </a:r>
            <a:r>
              <a:rPr kumimoji="0" lang="en-US" altLang="zh-CN" sz="14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Oganessian</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V. </a:t>
            </a:r>
            <a:r>
              <a:rPr kumimoji="0" lang="en-US" altLang="zh-CN" sz="14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Utyonkov</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Rep. Prog. Phys. 78 (2015) 036301</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33209E7B-B8CB-401C-B49D-46CF02B27EBA}"/>
              </a:ext>
            </a:extLst>
          </p:cNvPr>
          <p:cNvPicPr>
            <a:picLocks noChangeAspect="1"/>
          </p:cNvPicPr>
          <p:nvPr/>
        </p:nvPicPr>
        <p:blipFill rotWithShape="1">
          <a:blip r:embed="rId3"/>
          <a:srcRect l="4025" r="2391"/>
          <a:stretch/>
        </p:blipFill>
        <p:spPr>
          <a:xfrm>
            <a:off x="251521" y="1474180"/>
            <a:ext cx="6408712" cy="2612231"/>
          </a:xfrm>
          <a:prstGeom prst="rect">
            <a:avLst/>
          </a:prstGeom>
        </p:spPr>
      </p:pic>
      <p:sp>
        <p:nvSpPr>
          <p:cNvPr id="21" name="矩形 20">
            <a:extLst>
              <a:ext uri="{FF2B5EF4-FFF2-40B4-BE49-F238E27FC236}">
                <a16:creationId xmlns:a16="http://schemas.microsoft.com/office/drawing/2014/main" id="{4C6A9398-33AA-4C45-9175-4945C13CAEC8}"/>
              </a:ext>
            </a:extLst>
          </p:cNvPr>
          <p:cNvSpPr/>
          <p:nvPr/>
        </p:nvSpPr>
        <p:spPr>
          <a:xfrm>
            <a:off x="5672142" y="1843637"/>
            <a:ext cx="901209" cy="307777"/>
          </a:xfrm>
          <a:prstGeom prst="rect">
            <a:avLst/>
          </a:prstGeom>
        </p:spPr>
        <p:txBody>
          <a:bodyPr wrap="none">
            <a:spAutoFit/>
          </a:bodyPr>
          <a:lstStyle/>
          <a:p>
            <a:r>
              <a:rPr lang="en-US" altLang="zh-CN" sz="1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altLang="zh-CN" sz="14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1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year</a:t>
            </a:r>
            <a:endParaRPr lang="zh-CN" altLang="en-US" sz="1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CA63A9D1-F0A6-4920-B727-72DF5F889D90}"/>
              </a:ext>
            </a:extLst>
          </p:cNvPr>
          <p:cNvSpPr txBox="1"/>
          <p:nvPr/>
        </p:nvSpPr>
        <p:spPr>
          <a:xfrm>
            <a:off x="1115616" y="1862548"/>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sym typeface="Symbol" panose="05050102010706020507" pitchFamily="18" charset="2"/>
              </a:rPr>
              <a:t></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endParaRPr>
          </a:p>
        </p:txBody>
      </p:sp>
      <p:sp>
        <p:nvSpPr>
          <p:cNvPr id="24" name="文本框 23">
            <a:extLst>
              <a:ext uri="{FF2B5EF4-FFF2-40B4-BE49-F238E27FC236}">
                <a16:creationId xmlns:a16="http://schemas.microsoft.com/office/drawing/2014/main" id="{D5CF6A2E-B03E-4804-B257-2A8BCD148B40}"/>
              </a:ext>
            </a:extLst>
          </p:cNvPr>
          <p:cNvSpPr txBox="1"/>
          <p:nvPr/>
        </p:nvSpPr>
        <p:spPr>
          <a:xfrm>
            <a:off x="1619672" y="2813065"/>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sym typeface="Symbol" panose="05050102010706020507" pitchFamily="18" charset="2"/>
              </a:rPr>
              <a:t></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endParaRPr>
          </a:p>
        </p:txBody>
      </p:sp>
      <p:sp>
        <p:nvSpPr>
          <p:cNvPr id="25" name="文本框 24">
            <a:extLst>
              <a:ext uri="{FF2B5EF4-FFF2-40B4-BE49-F238E27FC236}">
                <a16:creationId xmlns:a16="http://schemas.microsoft.com/office/drawing/2014/main" id="{AB512626-1162-4F52-AC2C-28C8350EF200}"/>
              </a:ext>
            </a:extLst>
          </p:cNvPr>
          <p:cNvSpPr txBox="1"/>
          <p:nvPr/>
        </p:nvSpPr>
        <p:spPr>
          <a:xfrm>
            <a:off x="3758116" y="2452544"/>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sym typeface="Symbol" panose="05050102010706020507" pitchFamily="18" charset="2"/>
              </a:rPr>
              <a:t></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endParaRPr>
          </a:p>
        </p:txBody>
      </p:sp>
      <p:sp>
        <p:nvSpPr>
          <p:cNvPr id="30" name="文本框 29">
            <a:extLst>
              <a:ext uri="{FF2B5EF4-FFF2-40B4-BE49-F238E27FC236}">
                <a16:creationId xmlns:a16="http://schemas.microsoft.com/office/drawing/2014/main" id="{2F7B0427-D195-45BC-9619-6D8AFD6565C4}"/>
              </a:ext>
            </a:extLst>
          </p:cNvPr>
          <p:cNvSpPr txBox="1"/>
          <p:nvPr/>
        </p:nvSpPr>
        <p:spPr>
          <a:xfrm>
            <a:off x="4165225" y="1704559"/>
            <a:ext cx="3818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sym typeface="Symbol" panose="05050102010706020507" pitchFamily="18" charset="2"/>
              </a:rPr>
              <a:t></a:t>
            </a:r>
            <a:endPar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黑体" pitchFamily="49" charset="-122"/>
              <a:cs typeface="+mn-cs"/>
            </a:endParaRPr>
          </a:p>
        </p:txBody>
      </p:sp>
      <p:sp>
        <p:nvSpPr>
          <p:cNvPr id="31" name="矩形 30">
            <a:extLst>
              <a:ext uri="{FF2B5EF4-FFF2-40B4-BE49-F238E27FC236}">
                <a16:creationId xmlns:a16="http://schemas.microsoft.com/office/drawing/2014/main" id="{CB2B116D-97F2-4B88-8A24-3B1E4BC64832}"/>
              </a:ext>
            </a:extLst>
          </p:cNvPr>
          <p:cNvSpPr/>
          <p:nvPr/>
        </p:nvSpPr>
        <p:spPr>
          <a:xfrm>
            <a:off x="6602227" y="1912775"/>
            <a:ext cx="2590774" cy="1791131"/>
          </a:xfrm>
          <a:prstGeom prst="rect">
            <a:avLst/>
          </a:prstGeom>
        </p:spPr>
        <p:txBody>
          <a:bodyPr wrap="square">
            <a:spAutoFit/>
          </a:bodyPr>
          <a:lstStyle/>
          <a:p>
            <a:pPr marL="252000" indent="-252000" algn="l">
              <a:lnSpc>
                <a:spcPct val="125000"/>
              </a:lnSpc>
              <a:buClr>
                <a:srgbClr val="FF0000"/>
              </a:buClr>
              <a:buFont typeface="Wingdings" panose="05000000000000000000" pitchFamily="2" charset="2"/>
              <a:buChar char="ü"/>
            </a:pPr>
            <a:r>
              <a:rPr lang="en-US" altLang="zh-CN"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208</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Pb</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i="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baseline="-25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f </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27 MeV</a:t>
            </a:r>
          </a:p>
          <a:p>
            <a:pPr marL="252000" indent="-252000" algn="l">
              <a:lnSpc>
                <a:spcPct val="125000"/>
              </a:lnSpc>
              <a:buClr>
                <a:srgbClr val="FF0000"/>
              </a:buClr>
              <a:buFont typeface="Wingdings" panose="05000000000000000000" pitchFamily="2" charset="2"/>
              <a:buChar char="ü"/>
            </a:pPr>
            <a:r>
              <a:rPr lang="en-US" altLang="zh-CN" dirty="0" err="1">
                <a:solidFill>
                  <a:srgbClr val="003366"/>
                </a:solidFill>
                <a:latin typeface="Times New Roman" panose="02020603050405020304" pitchFamily="18" charset="0"/>
                <a:ea typeface="黑体" panose="02010609060101010101" pitchFamily="49" charset="-122"/>
                <a:cs typeface="Times New Roman" panose="02020603050405020304" pitchFamily="18" charset="0"/>
              </a:rPr>
              <a:t>U~Fm</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i="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baseline="-25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f </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constant</a:t>
            </a:r>
          </a:p>
          <a:p>
            <a:pPr marL="252000" indent="-252000" algn="l">
              <a:lnSpc>
                <a:spcPct val="125000"/>
              </a:lnSpc>
              <a:buClr>
                <a:srgbClr val="FF0000"/>
              </a:buClr>
              <a:buFont typeface="Wingdings" panose="05000000000000000000" pitchFamily="2" charset="2"/>
              <a:buChar char="ü"/>
            </a:pP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The SF isomers</a:t>
            </a:r>
          </a:p>
          <a:p>
            <a:pPr marL="252000" indent="-252000">
              <a:lnSpc>
                <a:spcPct val="125000"/>
              </a:lnSpc>
              <a:buClr>
                <a:srgbClr val="FF0000"/>
              </a:buClr>
              <a:buFont typeface="Wingdings" panose="05000000000000000000" pitchFamily="2" charset="2"/>
              <a:buChar char="ü"/>
            </a:pP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Variation for isotopes</a:t>
            </a:r>
          </a:p>
          <a:p>
            <a:pPr marL="252000" indent="-252000">
              <a:lnSpc>
                <a:spcPct val="125000"/>
              </a:lnSpc>
              <a:buClr>
                <a:srgbClr val="FF0000"/>
              </a:buClr>
              <a:buFont typeface="Wingdings" panose="05000000000000000000" pitchFamily="2" charset="2"/>
              <a:buChar char="ü"/>
            </a:pP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文本框 31">
            <a:extLst>
              <a:ext uri="{FF2B5EF4-FFF2-40B4-BE49-F238E27FC236}">
                <a16:creationId xmlns:a16="http://schemas.microsoft.com/office/drawing/2014/main" id="{7C58D1C3-90E6-45BB-9343-D1ECCDB00836}"/>
              </a:ext>
            </a:extLst>
          </p:cNvPr>
          <p:cNvSpPr txBox="1"/>
          <p:nvPr/>
        </p:nvSpPr>
        <p:spPr>
          <a:xfrm>
            <a:off x="7786726" y="1391864"/>
            <a:ext cx="415498" cy="646331"/>
          </a:xfrm>
          <a:prstGeom prst="rect">
            <a:avLst/>
          </a:prstGeom>
          <a:noFill/>
        </p:spPr>
        <p:txBody>
          <a:bodyPr wrap="none" rtlCol="0">
            <a:spAutoFit/>
          </a:bodyPr>
          <a:lstStyle/>
          <a:p>
            <a:pPr fontAlgn="auto">
              <a:spcBef>
                <a:spcPts val="0"/>
              </a:spcBef>
              <a:spcAft>
                <a:spcPts val="0"/>
              </a:spcAft>
            </a:pPr>
            <a:r>
              <a:rPr lang="en-US" altLang="zh-CN"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itchFamily="49" charset="-122"/>
                <a:cs typeface="Times New Roman" panose="02020603050405020304" pitchFamily="18" charset="0"/>
              </a:rPr>
              <a:t>?</a:t>
            </a:r>
            <a:endPar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itchFamily="49" charset="-122"/>
              <a:cs typeface="Times New Roman" panose="02020603050405020304" pitchFamily="18" charset="0"/>
            </a:endParaRPr>
          </a:p>
        </p:txBody>
      </p:sp>
      <p:sp>
        <p:nvSpPr>
          <p:cNvPr id="33" name="矩形 32">
            <a:extLst>
              <a:ext uri="{FF2B5EF4-FFF2-40B4-BE49-F238E27FC236}">
                <a16:creationId xmlns:a16="http://schemas.microsoft.com/office/drawing/2014/main" id="{2A88A648-E205-4769-83A7-6B5913F857B2}"/>
              </a:ext>
            </a:extLst>
          </p:cNvPr>
          <p:cNvSpPr/>
          <p:nvPr/>
        </p:nvSpPr>
        <p:spPr>
          <a:xfrm>
            <a:off x="376083" y="4007233"/>
            <a:ext cx="8732421" cy="752385"/>
          </a:xfrm>
          <a:prstGeom prst="rect">
            <a:avLst/>
          </a:prstGeom>
        </p:spPr>
        <p:txBody>
          <a:bodyPr wrap="square">
            <a:spAutoFit/>
          </a:bodyPr>
          <a:lstStyle/>
          <a:p>
            <a:pPr>
              <a:lnSpc>
                <a:spcPct val="125000"/>
              </a:lnSpc>
            </a:pP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液滴模型 </a:t>
            </a:r>
            <a:r>
              <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壳修正：</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The partial spontaneous fission </a:t>
            </a:r>
            <a:r>
              <a:rPr lang="en-US" altLang="zh-CN" i="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baseline="-25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SF </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for SHN increase up to ~10</a:t>
            </a:r>
            <a:r>
              <a:rPr lang="en-US" altLang="zh-CN"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5 </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years</a:t>
            </a:r>
          </a:p>
          <a:p>
            <a:pPr>
              <a:lnSpc>
                <a:spcPct val="125000"/>
              </a:lnSpc>
            </a:pPr>
            <a:r>
              <a:rPr lang="en-US" altLang="zh-CN" i="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baseline="-25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SF</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exceeds the estimates of the macroscopic </a:t>
            </a:r>
            <a:r>
              <a:rPr lang="en-US" altLang="zh-CN"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Liquid Drop Model </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by a factor of 10</a:t>
            </a:r>
            <a:r>
              <a:rPr lang="en-US" altLang="zh-CN"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30</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a:extLst>
              <a:ext uri="{FF2B5EF4-FFF2-40B4-BE49-F238E27FC236}">
                <a16:creationId xmlns:a16="http://schemas.microsoft.com/office/drawing/2014/main" id="{AF217744-6B53-4B35-A131-E06883DCC240}"/>
              </a:ext>
            </a:extLst>
          </p:cNvPr>
          <p:cNvSpPr/>
          <p:nvPr/>
        </p:nvSpPr>
        <p:spPr>
          <a:xfrm>
            <a:off x="6598849" y="1532943"/>
            <a:ext cx="1475084" cy="400110"/>
          </a:xfrm>
          <a:prstGeom prst="rect">
            <a:avLst/>
          </a:prstGeom>
        </p:spPr>
        <p:txBody>
          <a:bodyPr wrap="none">
            <a:spAutoFit/>
          </a:bodyPr>
          <a:lstStyle/>
          <a:p>
            <a:pPr fontAlgn="auto">
              <a:spcBef>
                <a:spcPts val="0"/>
              </a:spcBef>
              <a:spcAft>
                <a:spcPts val="0"/>
              </a:spcAft>
            </a:pPr>
            <a:r>
              <a:rPr lang="zh-CN" altLang="en-US" sz="2000" b="1" dirty="0">
                <a:solidFill>
                  <a:srgbClr val="003366"/>
                </a:solidFill>
                <a:latin typeface="Times New Roman" panose="02020603050405020304" pitchFamily="18" charset="0"/>
                <a:ea typeface="黑体" pitchFamily="49" charset="-122"/>
                <a:cs typeface="Times New Roman" panose="02020603050405020304" pitchFamily="18" charset="0"/>
              </a:rPr>
              <a:t>液滴模型：</a:t>
            </a:r>
            <a:endParaRPr lang="en-US" altLang="zh-CN" sz="2000" b="1" dirty="0">
              <a:solidFill>
                <a:srgbClr val="003366"/>
              </a:solidFill>
              <a:latin typeface="Times New Roman" panose="02020603050405020304" pitchFamily="18" charset="0"/>
              <a:ea typeface="黑体" pitchFamily="49" charset="-122"/>
              <a:cs typeface="Times New Roman" panose="02020603050405020304" pitchFamily="18" charset="0"/>
            </a:endParaRPr>
          </a:p>
        </p:txBody>
      </p:sp>
    </p:spTree>
    <p:extLst>
      <p:ext uri="{BB962C8B-B14F-4D97-AF65-F5344CB8AC3E}">
        <p14:creationId xmlns:p14="http://schemas.microsoft.com/office/powerpoint/2010/main" val="1155771370"/>
      </p:ext>
    </p:extLst>
  </p:cSld>
  <p:clrMapOvr>
    <a:masterClrMapping/>
  </p:clrMapOvr>
  <p:transition spd="med" advClick="0" advTm="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89243FE5-DC80-4D39-9D6D-3BF7F5F4D42B}"/>
              </a:ext>
            </a:extLst>
          </p:cNvPr>
          <p:cNvSpPr>
            <a:spLocks noChangeArrowheads="1"/>
          </p:cNvSpPr>
          <p:nvPr/>
        </p:nvSpPr>
        <p:spPr bwMode="auto">
          <a:xfrm>
            <a:off x="0" y="889930"/>
            <a:ext cx="9143999"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原子核层次：自发裂变决定原子核存在的电荷数上限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 name="Picture 2">
            <a:extLst>
              <a:ext uri="{FF2B5EF4-FFF2-40B4-BE49-F238E27FC236}">
                <a16:creationId xmlns:a16="http://schemas.microsoft.com/office/drawing/2014/main" id="{A958BE30-977E-4377-B7F0-1E9D4CB49601}"/>
              </a:ext>
            </a:extLst>
          </p:cNvPr>
          <p:cNvPicPr>
            <a:picLocks noChangeAspect="1" noChangeArrowheads="1"/>
          </p:cNvPicPr>
          <p:nvPr/>
        </p:nvPicPr>
        <p:blipFill rotWithShape="1">
          <a:blip r:embed="rId3" cstate="print"/>
          <a:srcRect t="7800" b="16125"/>
          <a:stretch/>
        </p:blipFill>
        <p:spPr bwMode="auto">
          <a:xfrm>
            <a:off x="812870" y="1396255"/>
            <a:ext cx="6933267" cy="3256071"/>
          </a:xfrm>
          <a:prstGeom prst="rect">
            <a:avLst/>
          </a:prstGeom>
          <a:noFill/>
          <a:ln w="44450">
            <a:noFill/>
            <a:miter lim="800000"/>
            <a:headEnd/>
            <a:tailEnd/>
          </a:ln>
        </p:spPr>
      </p:pic>
      <p:grpSp>
        <p:nvGrpSpPr>
          <p:cNvPr id="21" name="Group 15">
            <a:extLst>
              <a:ext uri="{FF2B5EF4-FFF2-40B4-BE49-F238E27FC236}">
                <a16:creationId xmlns:a16="http://schemas.microsoft.com/office/drawing/2014/main" id="{9DD75187-7485-4BCB-855D-1D824FBACF3A}"/>
              </a:ext>
            </a:extLst>
          </p:cNvPr>
          <p:cNvGrpSpPr/>
          <p:nvPr/>
        </p:nvGrpSpPr>
        <p:grpSpPr>
          <a:xfrm>
            <a:off x="2679215" y="2571750"/>
            <a:ext cx="790945" cy="1210048"/>
            <a:chOff x="2387483" y="2810468"/>
            <a:chExt cx="1183751" cy="1655240"/>
          </a:xfrm>
        </p:grpSpPr>
        <p:sp>
          <p:nvSpPr>
            <p:cNvPr id="23" name="Freeform 3">
              <a:extLst>
                <a:ext uri="{FF2B5EF4-FFF2-40B4-BE49-F238E27FC236}">
                  <a16:creationId xmlns:a16="http://schemas.microsoft.com/office/drawing/2014/main" id="{816F7C07-819D-4F08-87E4-E9B27A2A2BDD}"/>
                </a:ext>
              </a:extLst>
            </p:cNvPr>
            <p:cNvSpPr/>
            <p:nvPr/>
          </p:nvSpPr>
          <p:spPr>
            <a:xfrm>
              <a:off x="2387483" y="2810468"/>
              <a:ext cx="1121228" cy="1618343"/>
            </a:xfrm>
            <a:custGeom>
              <a:avLst/>
              <a:gdLst>
                <a:gd name="connsiteX0" fmla="*/ 0 w 1567543"/>
                <a:gd name="connsiteY0" fmla="*/ 127000 h 1944915"/>
                <a:gd name="connsiteX1" fmla="*/ 370114 w 1567543"/>
                <a:gd name="connsiteY1" fmla="*/ 29029 h 1944915"/>
                <a:gd name="connsiteX2" fmla="*/ 500743 w 1567543"/>
                <a:gd name="connsiteY2" fmla="*/ 301172 h 1944915"/>
                <a:gd name="connsiteX3" fmla="*/ 1012371 w 1567543"/>
                <a:gd name="connsiteY3" fmla="*/ 1444172 h 1944915"/>
                <a:gd name="connsiteX4" fmla="*/ 1567543 w 1567543"/>
                <a:gd name="connsiteY4" fmla="*/ 1944915 h 1944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1944915">
                  <a:moveTo>
                    <a:pt x="0" y="127000"/>
                  </a:moveTo>
                  <a:cubicBezTo>
                    <a:pt x="143328" y="63500"/>
                    <a:pt x="286657" y="0"/>
                    <a:pt x="370114" y="29029"/>
                  </a:cubicBezTo>
                  <a:cubicBezTo>
                    <a:pt x="453571" y="58058"/>
                    <a:pt x="393700" y="65315"/>
                    <a:pt x="500743" y="301172"/>
                  </a:cubicBezTo>
                  <a:cubicBezTo>
                    <a:pt x="607786" y="537029"/>
                    <a:pt x="834571" y="1170215"/>
                    <a:pt x="1012371" y="1444172"/>
                  </a:cubicBezTo>
                  <a:cubicBezTo>
                    <a:pt x="1190171" y="1718129"/>
                    <a:pt x="1487714" y="1886858"/>
                    <a:pt x="1567543" y="1944915"/>
                  </a:cubicBezTo>
                </a:path>
              </a:pathLst>
            </a:cu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4" name="Oval 6">
              <a:extLst>
                <a:ext uri="{FF2B5EF4-FFF2-40B4-BE49-F238E27FC236}">
                  <a16:creationId xmlns:a16="http://schemas.microsoft.com/office/drawing/2014/main" id="{4E303208-DB41-43A4-82AE-CCE6982211AA}"/>
                </a:ext>
              </a:extLst>
            </p:cNvPr>
            <p:cNvSpPr/>
            <p:nvPr/>
          </p:nvSpPr>
          <p:spPr>
            <a:xfrm>
              <a:off x="2863814" y="4166770"/>
              <a:ext cx="310661" cy="2989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25" name="Oval 8">
              <a:extLst>
                <a:ext uri="{FF2B5EF4-FFF2-40B4-BE49-F238E27FC236}">
                  <a16:creationId xmlns:a16="http://schemas.microsoft.com/office/drawing/2014/main" id="{D4ACEFFA-4089-4DD2-9C2A-053A2F5ECDFF}"/>
                </a:ext>
              </a:extLst>
            </p:cNvPr>
            <p:cNvSpPr/>
            <p:nvPr/>
          </p:nvSpPr>
          <p:spPr>
            <a:xfrm>
              <a:off x="3260573" y="3841864"/>
              <a:ext cx="310661" cy="2989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grpSp>
      <p:grpSp>
        <p:nvGrpSpPr>
          <p:cNvPr id="31" name="Group 16">
            <a:extLst>
              <a:ext uri="{FF2B5EF4-FFF2-40B4-BE49-F238E27FC236}">
                <a16:creationId xmlns:a16="http://schemas.microsoft.com/office/drawing/2014/main" id="{AE79A297-20BA-454F-AC03-E676CAD3A9A7}"/>
              </a:ext>
            </a:extLst>
          </p:cNvPr>
          <p:cNvGrpSpPr/>
          <p:nvPr/>
        </p:nvGrpSpPr>
        <p:grpSpPr>
          <a:xfrm>
            <a:off x="5910435" y="2427733"/>
            <a:ext cx="1024333" cy="1576804"/>
            <a:chOff x="6570121" y="2758921"/>
            <a:chExt cx="1715530" cy="2059493"/>
          </a:xfrm>
        </p:grpSpPr>
        <p:sp>
          <p:nvSpPr>
            <p:cNvPr id="32" name="Freeform 4">
              <a:extLst>
                <a:ext uri="{FF2B5EF4-FFF2-40B4-BE49-F238E27FC236}">
                  <a16:creationId xmlns:a16="http://schemas.microsoft.com/office/drawing/2014/main" id="{8F046868-F6D4-4163-BCF0-8F18FDC397A8}"/>
                </a:ext>
              </a:extLst>
            </p:cNvPr>
            <p:cNvSpPr/>
            <p:nvPr/>
          </p:nvSpPr>
          <p:spPr>
            <a:xfrm>
              <a:off x="6570121" y="2873500"/>
              <a:ext cx="861785" cy="1944914"/>
            </a:xfrm>
            <a:custGeom>
              <a:avLst/>
              <a:gdLst>
                <a:gd name="connsiteX0" fmla="*/ 56242 w 861785"/>
                <a:gd name="connsiteY0" fmla="*/ 50799 h 1944914"/>
                <a:gd name="connsiteX1" fmla="*/ 263071 w 861785"/>
                <a:gd name="connsiteY1" fmla="*/ 7257 h 1944914"/>
                <a:gd name="connsiteX2" fmla="*/ 306614 w 861785"/>
                <a:gd name="connsiteY2" fmla="*/ 94342 h 1944914"/>
                <a:gd name="connsiteX3" fmla="*/ 273957 w 861785"/>
                <a:gd name="connsiteY3" fmla="*/ 148771 h 1944914"/>
                <a:gd name="connsiteX4" fmla="*/ 1814 w 861785"/>
                <a:gd name="connsiteY4" fmla="*/ 388257 h 1944914"/>
                <a:gd name="connsiteX5" fmla="*/ 284842 w 861785"/>
                <a:gd name="connsiteY5" fmla="*/ 791028 h 1944914"/>
                <a:gd name="connsiteX6" fmla="*/ 720271 w 861785"/>
                <a:gd name="connsiteY6" fmla="*/ 1520371 h 1944914"/>
                <a:gd name="connsiteX7" fmla="*/ 861785 w 861785"/>
                <a:gd name="connsiteY7" fmla="*/ 1944914 h 19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785" h="1944914">
                  <a:moveTo>
                    <a:pt x="56242" y="50799"/>
                  </a:moveTo>
                  <a:cubicBezTo>
                    <a:pt x="138792" y="25399"/>
                    <a:pt x="221342" y="0"/>
                    <a:pt x="263071" y="7257"/>
                  </a:cubicBezTo>
                  <a:cubicBezTo>
                    <a:pt x="304800" y="14514"/>
                    <a:pt x="304800" y="70756"/>
                    <a:pt x="306614" y="94342"/>
                  </a:cubicBezTo>
                  <a:cubicBezTo>
                    <a:pt x="308428" y="117928"/>
                    <a:pt x="324757" y="99785"/>
                    <a:pt x="273957" y="148771"/>
                  </a:cubicBezTo>
                  <a:cubicBezTo>
                    <a:pt x="223157" y="197757"/>
                    <a:pt x="0" y="281214"/>
                    <a:pt x="1814" y="388257"/>
                  </a:cubicBezTo>
                  <a:cubicBezTo>
                    <a:pt x="3628" y="495300"/>
                    <a:pt x="165099" y="602342"/>
                    <a:pt x="284842" y="791028"/>
                  </a:cubicBezTo>
                  <a:cubicBezTo>
                    <a:pt x="404585" y="979714"/>
                    <a:pt x="624114" y="1328057"/>
                    <a:pt x="720271" y="1520371"/>
                  </a:cubicBezTo>
                  <a:cubicBezTo>
                    <a:pt x="816428" y="1712685"/>
                    <a:pt x="825499" y="1928585"/>
                    <a:pt x="861785" y="1944914"/>
                  </a:cubicBezTo>
                </a:path>
              </a:pathLst>
            </a:cu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33" name="Freeform 5">
              <a:extLst>
                <a:ext uri="{FF2B5EF4-FFF2-40B4-BE49-F238E27FC236}">
                  <a16:creationId xmlns:a16="http://schemas.microsoft.com/office/drawing/2014/main" id="{ACD1F735-41A2-4E7A-AF23-1D651904CF0F}"/>
                </a:ext>
              </a:extLst>
            </p:cNvPr>
            <p:cNvSpPr/>
            <p:nvPr/>
          </p:nvSpPr>
          <p:spPr>
            <a:xfrm>
              <a:off x="6889295" y="2758921"/>
              <a:ext cx="1342293" cy="1474177"/>
            </a:xfrm>
            <a:custGeom>
              <a:avLst/>
              <a:gdLst>
                <a:gd name="connsiteX0" fmla="*/ 0 w 1342293"/>
                <a:gd name="connsiteY0" fmla="*/ 155330 h 1474177"/>
                <a:gd name="connsiteX1" fmla="*/ 93785 w 1342293"/>
                <a:gd name="connsiteY1" fmla="*/ 155330 h 1474177"/>
                <a:gd name="connsiteX2" fmla="*/ 263769 w 1342293"/>
                <a:gd name="connsiteY2" fmla="*/ 73269 h 1474177"/>
                <a:gd name="connsiteX3" fmla="*/ 504092 w 1342293"/>
                <a:gd name="connsiteY3" fmla="*/ 8792 h 1474177"/>
                <a:gd name="connsiteX4" fmla="*/ 715108 w 1342293"/>
                <a:gd name="connsiteY4" fmla="*/ 84992 h 1474177"/>
                <a:gd name="connsiteX5" fmla="*/ 867508 w 1342293"/>
                <a:gd name="connsiteY5" fmla="*/ 518745 h 1474177"/>
                <a:gd name="connsiteX6" fmla="*/ 961292 w 1342293"/>
                <a:gd name="connsiteY6" fmla="*/ 864576 h 1474177"/>
                <a:gd name="connsiteX7" fmla="*/ 1189892 w 1342293"/>
                <a:gd name="connsiteY7" fmla="*/ 1263161 h 1474177"/>
                <a:gd name="connsiteX8" fmla="*/ 1324708 w 1342293"/>
                <a:gd name="connsiteY8" fmla="*/ 1444869 h 1474177"/>
                <a:gd name="connsiteX9" fmla="*/ 1295400 w 1342293"/>
                <a:gd name="connsiteY9" fmla="*/ 1439007 h 147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2293" h="1474177">
                  <a:moveTo>
                    <a:pt x="0" y="155330"/>
                  </a:moveTo>
                  <a:cubicBezTo>
                    <a:pt x="24912" y="162168"/>
                    <a:pt x="49824" y="169007"/>
                    <a:pt x="93785" y="155330"/>
                  </a:cubicBezTo>
                  <a:cubicBezTo>
                    <a:pt x="137747" y="141653"/>
                    <a:pt x="195384" y="97692"/>
                    <a:pt x="263769" y="73269"/>
                  </a:cubicBezTo>
                  <a:cubicBezTo>
                    <a:pt x="332154" y="48846"/>
                    <a:pt x="428869" y="6838"/>
                    <a:pt x="504092" y="8792"/>
                  </a:cubicBezTo>
                  <a:cubicBezTo>
                    <a:pt x="579315" y="10746"/>
                    <a:pt x="654539" y="0"/>
                    <a:pt x="715108" y="84992"/>
                  </a:cubicBezTo>
                  <a:cubicBezTo>
                    <a:pt x="775677" y="169984"/>
                    <a:pt x="826477" y="388814"/>
                    <a:pt x="867508" y="518745"/>
                  </a:cubicBezTo>
                  <a:cubicBezTo>
                    <a:pt x="908539" y="648676"/>
                    <a:pt x="907561" y="740507"/>
                    <a:pt x="961292" y="864576"/>
                  </a:cubicBezTo>
                  <a:cubicBezTo>
                    <a:pt x="1015023" y="988645"/>
                    <a:pt x="1129323" y="1166446"/>
                    <a:pt x="1189892" y="1263161"/>
                  </a:cubicBezTo>
                  <a:cubicBezTo>
                    <a:pt x="1250461" y="1359877"/>
                    <a:pt x="1307123" y="1415561"/>
                    <a:pt x="1324708" y="1444869"/>
                  </a:cubicBezTo>
                  <a:cubicBezTo>
                    <a:pt x="1342293" y="1474177"/>
                    <a:pt x="1300285" y="1460499"/>
                    <a:pt x="1295400" y="1439007"/>
                  </a:cubicBezTo>
                </a:path>
              </a:pathLst>
            </a:cu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34" name="Oval 11">
              <a:extLst>
                <a:ext uri="{FF2B5EF4-FFF2-40B4-BE49-F238E27FC236}">
                  <a16:creationId xmlns:a16="http://schemas.microsoft.com/office/drawing/2014/main" id="{AEE43538-6D2A-4573-98FE-E835100C26FE}"/>
                </a:ext>
              </a:extLst>
            </p:cNvPr>
            <p:cNvSpPr/>
            <p:nvPr/>
          </p:nvSpPr>
          <p:spPr>
            <a:xfrm>
              <a:off x="7037196" y="4426457"/>
              <a:ext cx="241168" cy="18808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8" name="Oval 12">
              <a:extLst>
                <a:ext uri="{FF2B5EF4-FFF2-40B4-BE49-F238E27FC236}">
                  <a16:creationId xmlns:a16="http://schemas.microsoft.com/office/drawing/2014/main" id="{CC7EC656-4674-414E-A9CB-A7C869741736}"/>
                </a:ext>
              </a:extLst>
            </p:cNvPr>
            <p:cNvSpPr/>
            <p:nvPr/>
          </p:nvSpPr>
          <p:spPr>
            <a:xfrm>
              <a:off x="7375826" y="4192078"/>
              <a:ext cx="361752" cy="2821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9" name="Oval 13">
              <a:extLst>
                <a:ext uri="{FF2B5EF4-FFF2-40B4-BE49-F238E27FC236}">
                  <a16:creationId xmlns:a16="http://schemas.microsoft.com/office/drawing/2014/main" id="{367AA8B1-6A6B-4929-B5BC-61A386E47F39}"/>
                </a:ext>
              </a:extLst>
            </p:cNvPr>
            <p:cNvSpPr/>
            <p:nvPr/>
          </p:nvSpPr>
          <p:spPr>
            <a:xfrm>
              <a:off x="8044483" y="3721150"/>
              <a:ext cx="241168" cy="18808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40" name="Oval 14">
              <a:extLst>
                <a:ext uri="{FF2B5EF4-FFF2-40B4-BE49-F238E27FC236}">
                  <a16:creationId xmlns:a16="http://schemas.microsoft.com/office/drawing/2014/main" id="{3FE592A4-FBBB-4DD0-9E6E-85DFDB8A1B5E}"/>
                </a:ext>
              </a:extLst>
            </p:cNvPr>
            <p:cNvSpPr/>
            <p:nvPr/>
          </p:nvSpPr>
          <p:spPr>
            <a:xfrm>
              <a:off x="7577064" y="3842644"/>
              <a:ext cx="361752" cy="2821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微软雅黑"/>
                <a:cs typeface="+mn-cs"/>
              </a:endParaRPr>
            </a:p>
          </p:txBody>
        </p:sp>
      </p:grpSp>
      <p:sp>
        <p:nvSpPr>
          <p:cNvPr id="46" name="TextBox 1">
            <a:extLst>
              <a:ext uri="{FF2B5EF4-FFF2-40B4-BE49-F238E27FC236}">
                <a16:creationId xmlns:a16="http://schemas.microsoft.com/office/drawing/2014/main" id="{E01D275C-9A07-4092-9870-0F33BCC0649E}"/>
              </a:ext>
            </a:extLst>
          </p:cNvPr>
          <p:cNvSpPr txBox="1"/>
          <p:nvPr/>
        </p:nvSpPr>
        <p:spPr>
          <a:xfrm>
            <a:off x="251520" y="1563638"/>
            <a:ext cx="183204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Macroscopic only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(like a liquid drop)</a:t>
            </a:r>
          </a:p>
        </p:txBody>
      </p:sp>
      <p:sp>
        <p:nvSpPr>
          <p:cNvPr id="47" name="TextBox 17">
            <a:extLst>
              <a:ext uri="{FF2B5EF4-FFF2-40B4-BE49-F238E27FC236}">
                <a16:creationId xmlns:a16="http://schemas.microsoft.com/office/drawing/2014/main" id="{4C738905-9190-4861-9F13-BC2EB29BFDD6}"/>
              </a:ext>
            </a:extLst>
          </p:cNvPr>
          <p:cNvSpPr txBox="1"/>
          <p:nvPr/>
        </p:nvSpPr>
        <p:spPr>
          <a:xfrm>
            <a:off x="7055704" y="1643289"/>
            <a:ext cx="1861407"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Microscopic added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(shell effects)</a:t>
            </a:r>
            <a:endParaRPr kumimoji="0" lang="en-GB"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CE660A1E-E25E-4520-AD8E-A04F1807AB20}"/>
              </a:ext>
            </a:extLst>
          </p:cNvPr>
          <p:cNvSpPr/>
          <p:nvPr/>
        </p:nvSpPr>
        <p:spPr>
          <a:xfrm>
            <a:off x="1503252" y="4500041"/>
            <a:ext cx="235192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Symmetric Mass Split</a:t>
            </a:r>
          </a:p>
        </p:txBody>
      </p:sp>
      <p:sp>
        <p:nvSpPr>
          <p:cNvPr id="4" name="矩形 3">
            <a:extLst>
              <a:ext uri="{FF2B5EF4-FFF2-40B4-BE49-F238E27FC236}">
                <a16:creationId xmlns:a16="http://schemas.microsoft.com/office/drawing/2014/main" id="{4CF24EF9-5F4E-485F-9B01-0D05AA7BB248}"/>
              </a:ext>
            </a:extLst>
          </p:cNvPr>
          <p:cNvSpPr/>
          <p:nvPr/>
        </p:nvSpPr>
        <p:spPr>
          <a:xfrm>
            <a:off x="4985254" y="4489046"/>
            <a:ext cx="248016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Asymmetric Mass Split</a:t>
            </a:r>
          </a:p>
        </p:txBody>
      </p:sp>
      <p:sp>
        <p:nvSpPr>
          <p:cNvPr id="5" name="文本框 4">
            <a:extLst>
              <a:ext uri="{FF2B5EF4-FFF2-40B4-BE49-F238E27FC236}">
                <a16:creationId xmlns:a16="http://schemas.microsoft.com/office/drawing/2014/main" id="{54BEC367-F5CF-41FE-BBF7-4287E19AF567}"/>
              </a:ext>
            </a:extLst>
          </p:cNvPr>
          <p:cNvSpPr txBox="1"/>
          <p:nvPr/>
        </p:nvSpPr>
        <p:spPr>
          <a:xfrm>
            <a:off x="4232174" y="1779081"/>
            <a:ext cx="530594" cy="36933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3000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238</a:t>
            </a:r>
            <a:r>
              <a:rPr kumimoji="0" lang="en-US" altLang="zh-CN" sz="24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a:t>
            </a:r>
            <a:endParaRPr kumimoji="0" lang="zh-CN" altLang="en-US" sz="24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4DA23CF-0159-4E21-8E1C-7B6C267E2630}"/>
                  </a:ext>
                </a:extLst>
              </p:cNvPr>
              <p:cNvSpPr txBox="1"/>
              <p:nvPr/>
            </p:nvSpPr>
            <p:spPr>
              <a:xfrm>
                <a:off x="7282171" y="3889651"/>
                <a:ext cx="1166410" cy="50199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𝜼</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f>
                        <m:f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fPr>
                        <m:num>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𝟐</m:t>
                              </m:r>
                            </m:sub>
                          </m:sSub>
                        </m:num>
                        <m:den>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𝟐</m:t>
                              </m:r>
                            </m:sub>
                          </m:sSub>
                        </m:den>
                      </m:f>
                    </m:oMath>
                  </m:oMathPara>
                </a14:m>
                <a:endParaRPr kumimoji="0" lang="zh-CN" altLang="en-US" sz="16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22" name="文本框 21">
                <a:extLst>
                  <a:ext uri="{FF2B5EF4-FFF2-40B4-BE49-F238E27FC236}">
                    <a16:creationId xmlns:a16="http://schemas.microsoft.com/office/drawing/2014/main" id="{74DA23CF-0159-4E21-8E1C-7B6C267E2630}"/>
                  </a:ext>
                </a:extLst>
              </p:cNvPr>
              <p:cNvSpPr txBox="1">
                <a:spLocks noRot="1" noChangeAspect="1" noMove="1" noResize="1" noEditPoints="1" noAdjustHandles="1" noChangeArrowheads="1" noChangeShapeType="1" noTextEdit="1"/>
              </p:cNvSpPr>
              <p:nvPr/>
            </p:nvSpPr>
            <p:spPr>
              <a:xfrm>
                <a:off x="7282171" y="3889651"/>
                <a:ext cx="1166410" cy="501997"/>
              </a:xfrm>
              <a:prstGeom prst="rect">
                <a:avLst/>
              </a:prstGeom>
              <a:blipFill>
                <a:blip r:embed="rId4"/>
                <a:stretch>
                  <a:fillRect/>
                </a:stretch>
              </a:blipFill>
            </p:spPr>
            <p:txBody>
              <a:bodyPr/>
              <a:lstStyle/>
              <a:p>
                <a:r>
                  <a:rPr lang="zh-CN" altLang="en-US">
                    <a:noFill/>
                  </a:rPr>
                  <a:t> </a:t>
                </a:r>
              </a:p>
            </p:txBody>
          </p:sp>
        </mc:Fallback>
      </mc:AlternateContent>
      <p:sp>
        <p:nvSpPr>
          <p:cNvPr id="27" name="标题 1">
            <a:extLst>
              <a:ext uri="{FF2B5EF4-FFF2-40B4-BE49-F238E27FC236}">
                <a16:creationId xmlns:a16="http://schemas.microsoft.com/office/drawing/2014/main" id="{8B8E2947-5671-4CAD-983F-44B638C7461C}"/>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spTree>
    <p:extLst>
      <p:ext uri="{BB962C8B-B14F-4D97-AF65-F5344CB8AC3E}">
        <p14:creationId xmlns:p14="http://schemas.microsoft.com/office/powerpoint/2010/main" val="2182142509"/>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35164" y="133737"/>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什么是超重元素和核素？</a:t>
            </a:r>
          </a:p>
        </p:txBody>
      </p:sp>
      <p:sp>
        <p:nvSpPr>
          <p:cNvPr id="15" name="矩形 14">
            <a:extLst>
              <a:ext uri="{FF2B5EF4-FFF2-40B4-BE49-F238E27FC236}">
                <a16:creationId xmlns:a16="http://schemas.microsoft.com/office/drawing/2014/main" id="{BB7A9298-DF93-45D6-9046-F98D218E5E5B}"/>
              </a:ext>
            </a:extLst>
          </p:cNvPr>
          <p:cNvSpPr/>
          <p:nvPr/>
        </p:nvSpPr>
        <p:spPr>
          <a:xfrm>
            <a:off x="417888" y="845704"/>
            <a:ext cx="8726112" cy="1041695"/>
          </a:xfrm>
          <a:prstGeom prst="rect">
            <a:avLst/>
          </a:prstGeom>
        </p:spPr>
        <p:txBody>
          <a:bodyPr wrap="square">
            <a:spAutoFit/>
          </a:bodyPr>
          <a:lstStyle/>
          <a:p>
            <a:pPr marL="0" marR="0" lvl="0" indent="0" algn="l" defTabSz="914400" rtl="0" eaLnBrk="1" fontAlgn="base" latinLnBrk="0" hangingPunct="1">
              <a:lnSpc>
                <a:spcPct val="125000"/>
              </a:lnSpc>
              <a:spcBef>
                <a:spcPts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经典液滴模型（</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LDM </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）预言不存在</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Z&gt;103</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的原子核</a:t>
            </a:r>
            <a:endPar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ts val="0"/>
              </a:spcBef>
              <a:spcAft>
                <a:spcPct val="0"/>
              </a:spcAft>
              <a:buClrTx/>
              <a:buSzTx/>
              <a:buFontTx/>
              <a:buNone/>
              <a:tabLst/>
              <a:defRPr/>
            </a:pPr>
            <a:r>
              <a:rPr kumimoji="0" lang="zh-CN" altLang="en-US" sz="2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壳结构使重核</a:t>
            </a:r>
            <a:r>
              <a:rPr lang="zh-CN" altLang="en-US" sz="2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可能</a:t>
            </a:r>
            <a:r>
              <a:rPr kumimoji="0" lang="zh-CN" altLang="en-US" sz="2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获得额外的稳定性</a:t>
            </a:r>
            <a:endParaRPr kumimoji="0" lang="en-US" altLang="zh-CN" sz="2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矩形 15">
            <a:extLst>
              <a:ext uri="{FF2B5EF4-FFF2-40B4-BE49-F238E27FC236}">
                <a16:creationId xmlns:a16="http://schemas.microsoft.com/office/drawing/2014/main" id="{0BD29AED-8AFD-4ED8-B847-21BBA5F7FE5D}"/>
              </a:ext>
            </a:extLst>
          </p:cNvPr>
          <p:cNvSpPr/>
          <p:nvPr/>
        </p:nvSpPr>
        <p:spPr>
          <a:xfrm>
            <a:off x="417888" y="3071606"/>
            <a:ext cx="8652225" cy="957250"/>
          </a:xfrm>
          <a:prstGeom prst="rect">
            <a:avLst/>
          </a:prstGeom>
        </p:spPr>
        <p:txBody>
          <a:bodyPr wrap="square">
            <a:spAutoFit/>
          </a:bodyPr>
          <a:lstStyle/>
          <a:p>
            <a:pPr marL="252000" lvl="0" indent="-252000">
              <a:lnSpc>
                <a:spcPct val="150000"/>
              </a:lnSpc>
              <a:spcBef>
                <a:spcPts val="0"/>
              </a:spcBef>
              <a:buClr>
                <a:srgbClr val="003366"/>
              </a:buClr>
              <a:buFont typeface="Wingdings" panose="05000000000000000000" pitchFamily="2" charset="2"/>
              <a:buChar char="Ø"/>
              <a:defRPr/>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超重核素：由于</a:t>
            </a:r>
            <a:r>
              <a:rPr kumimoji="0" lang="zh-CN" altLang="en-US"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壳效应才存在的原子核（</a:t>
            </a:r>
            <a:r>
              <a:rPr kumimoji="0" lang="en-US" altLang="zh-CN"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 Z&gt;103</a:t>
            </a:r>
            <a:r>
              <a:rPr kumimoji="0" lang="zh-CN" altLang="en-US"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lvl="0" indent="-252000">
              <a:lnSpc>
                <a:spcPct val="150000"/>
              </a:lnSpc>
              <a:spcBef>
                <a:spcPts val="0"/>
              </a:spcBef>
              <a:buClr>
                <a:srgbClr val="003366"/>
              </a:buClr>
              <a:buFont typeface="Wingdings" panose="05000000000000000000" pitchFamily="2" charset="2"/>
              <a:buChar char="Ø"/>
              <a:defRPr/>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超重元素（核素）：</a:t>
            </a:r>
            <a:r>
              <a:rPr kumimoji="0" lang="zh-CN" altLang="en-US"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超锕系元素（核素），</a:t>
            </a:r>
            <a:r>
              <a:rPr kumimoji="0" lang="en-US" altLang="zh-CN"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From Rf onwards</a:t>
            </a:r>
            <a:r>
              <a:rPr kumimoji="0" lang="en-US" altLang="zh-CN" sz="2000" b="0" i="0" u="none" strike="noStrike" kern="1200" cap="none" spc="0" normalizeH="0" baseline="0" noProof="0" dirty="0">
                <a:ln>
                  <a:noFill/>
                </a:ln>
                <a:solidFill>
                  <a:prstClr val="black"/>
                </a:solidFill>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图片 16">
            <a:extLst>
              <a:ext uri="{FF2B5EF4-FFF2-40B4-BE49-F238E27FC236}">
                <a16:creationId xmlns:a16="http://schemas.microsoft.com/office/drawing/2014/main" id="{83228E46-F3A3-4F0C-B182-2D2168972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99" y="2494258"/>
            <a:ext cx="8281105" cy="522384"/>
          </a:xfrm>
          <a:prstGeom prst="rect">
            <a:avLst/>
          </a:prstGeom>
        </p:spPr>
      </p:pic>
      <p:pic>
        <p:nvPicPr>
          <p:cNvPr id="18" name="Picture 2" descr="C:\Users\T430U\Desktop\元素周期表20161017（不包含新元素名称）.png">
            <a:extLst>
              <a:ext uri="{FF2B5EF4-FFF2-40B4-BE49-F238E27FC236}">
                <a16:creationId xmlns:a16="http://schemas.microsoft.com/office/drawing/2014/main" id="{688E6A18-A09E-4B7B-92EF-C467DFF9920F}"/>
              </a:ext>
            </a:extLst>
          </p:cNvPr>
          <p:cNvPicPr>
            <a:picLocks noChangeAspect="1" noChangeArrowheads="1"/>
          </p:cNvPicPr>
          <p:nvPr/>
        </p:nvPicPr>
        <p:blipFill rotWithShape="1">
          <a:blip r:embed="rId4" cstate="print"/>
          <a:srcRect l="5430" t="87731" r="6546" b="2748"/>
          <a:stretch/>
        </p:blipFill>
        <p:spPr bwMode="auto">
          <a:xfrm>
            <a:off x="291724" y="1933285"/>
            <a:ext cx="6480864" cy="467366"/>
          </a:xfrm>
          <a:prstGeom prst="rect">
            <a:avLst/>
          </a:prstGeom>
          <a:noFill/>
        </p:spPr>
      </p:pic>
      <p:sp>
        <p:nvSpPr>
          <p:cNvPr id="2" name="文本框 1">
            <a:extLst>
              <a:ext uri="{FF2B5EF4-FFF2-40B4-BE49-F238E27FC236}">
                <a16:creationId xmlns:a16="http://schemas.microsoft.com/office/drawing/2014/main" id="{E73FA77F-19CA-44D8-A65D-07CCAD3D3D56}"/>
              </a:ext>
            </a:extLst>
          </p:cNvPr>
          <p:cNvSpPr txBox="1"/>
          <p:nvPr/>
        </p:nvSpPr>
        <p:spPr>
          <a:xfrm>
            <a:off x="6976552" y="1994578"/>
            <a:ext cx="1811852"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Super Heavy!</a:t>
            </a:r>
            <a:endParaRPr kumimoji="0" lang="zh-CN" altLang="en-US" sz="20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a:extLst>
              <a:ext uri="{FF2B5EF4-FFF2-40B4-BE49-F238E27FC236}">
                <a16:creationId xmlns:a16="http://schemas.microsoft.com/office/drawing/2014/main" id="{547F2165-A950-4E58-83F8-8A0249BCEF55}"/>
              </a:ext>
            </a:extLst>
          </p:cNvPr>
          <p:cNvSpPr/>
          <p:nvPr/>
        </p:nvSpPr>
        <p:spPr>
          <a:xfrm>
            <a:off x="404350" y="3986841"/>
            <a:ext cx="5823834" cy="495585"/>
          </a:xfrm>
          <a:prstGeom prst="rect">
            <a:avLst/>
          </a:prstGeom>
        </p:spPr>
        <p:txBody>
          <a:bodyPr wrap="square">
            <a:spAutoFit/>
          </a:bodyPr>
          <a:lstStyle/>
          <a:p>
            <a:pPr>
              <a:lnSpc>
                <a:spcPct val="150000"/>
              </a:lnSpc>
            </a:pPr>
            <a:r>
              <a:rPr lang="zh-CN" altLang="zh-CN" sz="2000" kern="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超重元素和超重核素研究统称为超重研究</a:t>
            </a:r>
            <a:endParaRPr lang="en-US" altLang="zh-CN" sz="2000" kern="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612484D9-FF0D-45A7-8B74-DEE1EA7EFE24}"/>
              </a:ext>
            </a:extLst>
          </p:cNvPr>
          <p:cNvSpPr txBox="1"/>
          <p:nvPr/>
        </p:nvSpPr>
        <p:spPr>
          <a:xfrm>
            <a:off x="495604" y="4486249"/>
            <a:ext cx="8169158" cy="307777"/>
          </a:xfrm>
          <a:prstGeom prst="rect">
            <a:avLst/>
          </a:prstGeom>
          <a:noFill/>
        </p:spPr>
        <p:txBody>
          <a:bodyPr wrap="square" lIns="0" tIns="0" rIns="0" bIns="0" rtlCol="0">
            <a:spAutoFit/>
          </a:bodyPr>
          <a:lstStyle/>
          <a:p>
            <a:pPr>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SHE</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000" b="1" i="0" u="sng"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S</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uper </a:t>
            </a:r>
            <a:r>
              <a:rPr kumimoji="0" lang="en-US" altLang="zh-CN" sz="2000" b="1" i="0" u="sng"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H</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eavy </a:t>
            </a:r>
            <a:r>
              <a:rPr kumimoji="0" lang="en-US" altLang="zh-CN" sz="2000" b="1" i="0" u="sng"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微软雅黑" panose="020B0503020204020204" pitchFamily="34" charset="-122"/>
                <a:cs typeface="Times New Roman" panose="02020603050405020304" pitchFamily="18" charset="0"/>
              </a:rPr>
              <a:t>lement</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SHN</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u="sng"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uper </a:t>
            </a:r>
            <a:r>
              <a:rPr lang="en-US" altLang="zh-CN" sz="2000" b="1" u="sng"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eavy </a:t>
            </a:r>
            <a:r>
              <a:rPr lang="en-US" altLang="zh-CN" sz="2000" b="1" u="sng"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uclide</a:t>
            </a:r>
            <a:endParaRPr kumimoji="0" lang="zh-CN" altLang="en-US" sz="2000" b="1" i="0" u="none" strike="noStrike" kern="1200" cap="none" spc="0" normalizeH="0" baseline="0" noProof="0" dirty="0">
              <a:ln>
                <a:noFill/>
              </a:ln>
              <a:solidFill>
                <a:srgbClr val="FA284B"/>
              </a:solidFill>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42176166"/>
      </p:ext>
    </p:extLst>
  </p:cSld>
  <p:clrMapOvr>
    <a:masterClrMapping/>
  </p:clrMapOvr>
  <p:transition spd="med" advClick="0"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0"/>
          <p:cNvSpPr txBox="1"/>
          <p:nvPr/>
        </p:nvSpPr>
        <p:spPr>
          <a:xfrm>
            <a:off x="1115616" y="1851670"/>
            <a:ext cx="6912768" cy="8713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超重元素和核素研究意义</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226640580"/>
      </p:ext>
    </p:extLst>
  </p:cSld>
  <p:clrMapOvr>
    <a:masterClrMapping/>
  </p:clrMapOvr>
  <p:transition spd="med" advClick="0" advTm="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2A6E10E-FB36-4C7D-A1AD-0B104B14C8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8" b="10119"/>
          <a:stretch/>
        </p:blipFill>
        <p:spPr>
          <a:xfrm>
            <a:off x="924225" y="1377264"/>
            <a:ext cx="6424704" cy="3076157"/>
          </a:xfrm>
          <a:prstGeom prst="rect">
            <a:avLst/>
          </a:prstGeom>
        </p:spPr>
      </p:pic>
      <p:sp>
        <p:nvSpPr>
          <p:cNvPr id="8" name="标题 1"/>
          <p:cNvSpPr>
            <a:spLocks noGrp="1"/>
          </p:cNvSpPr>
          <p:nvPr>
            <p:ph type="title"/>
          </p:nvPr>
        </p:nvSpPr>
        <p:spPr>
          <a:xfrm>
            <a:off x="1035496" y="133737"/>
            <a:ext cx="554727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科学问题：存在多少种元素？</a:t>
            </a:r>
          </a:p>
        </p:txBody>
      </p:sp>
      <p:sp>
        <p:nvSpPr>
          <p:cNvPr id="2" name="矩形 1">
            <a:extLst>
              <a:ext uri="{FF2B5EF4-FFF2-40B4-BE49-F238E27FC236}">
                <a16:creationId xmlns:a16="http://schemas.microsoft.com/office/drawing/2014/main" id="{B35278F3-A8A5-41B9-97CF-935E080BEDAA}"/>
              </a:ext>
            </a:extLst>
          </p:cNvPr>
          <p:cNvSpPr/>
          <p:nvPr/>
        </p:nvSpPr>
        <p:spPr>
          <a:xfrm>
            <a:off x="0" y="845002"/>
            <a:ext cx="9144000" cy="526554"/>
          </a:xfrm>
          <a:prstGeom prst="rect">
            <a:avLst/>
          </a:prstGeom>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何时、如何开启周期表第八周期？</a:t>
            </a:r>
            <a:endParaRPr kumimoji="0" lang="zh-TW"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9" name="组合 8">
            <a:extLst>
              <a:ext uri="{FF2B5EF4-FFF2-40B4-BE49-F238E27FC236}">
                <a16:creationId xmlns:a16="http://schemas.microsoft.com/office/drawing/2014/main" id="{887460BA-9879-4F5A-BCDC-CEECAA3B4A04}"/>
              </a:ext>
            </a:extLst>
          </p:cNvPr>
          <p:cNvGrpSpPr/>
          <p:nvPr/>
        </p:nvGrpSpPr>
        <p:grpSpPr>
          <a:xfrm>
            <a:off x="1595155" y="3464446"/>
            <a:ext cx="1734731" cy="432046"/>
            <a:chOff x="6929091" y="2424099"/>
            <a:chExt cx="1221814" cy="292676"/>
          </a:xfrm>
        </p:grpSpPr>
        <p:sp>
          <p:nvSpPr>
            <p:cNvPr id="6" name="对话气泡: 圆角矩形 5">
              <a:extLst>
                <a:ext uri="{FF2B5EF4-FFF2-40B4-BE49-F238E27FC236}">
                  <a16:creationId xmlns:a16="http://schemas.microsoft.com/office/drawing/2014/main" id="{4CF7E939-556D-45AE-92AA-676E29BBE00A}"/>
                </a:ext>
              </a:extLst>
            </p:cNvPr>
            <p:cNvSpPr/>
            <p:nvPr/>
          </p:nvSpPr>
          <p:spPr>
            <a:xfrm rot="10800000">
              <a:off x="6929091" y="2424099"/>
              <a:ext cx="1158589" cy="292676"/>
            </a:xfrm>
            <a:prstGeom prst="wedgeRoundRectCallout">
              <a:avLst>
                <a:gd name="adj1" fmla="val 42660"/>
                <a:gd name="adj2" fmla="val 69756"/>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7" name="文本框 6">
              <a:extLst>
                <a:ext uri="{FF2B5EF4-FFF2-40B4-BE49-F238E27FC236}">
                  <a16:creationId xmlns:a16="http://schemas.microsoft.com/office/drawing/2014/main" id="{90A5C7FA-9865-4C03-B032-9F4298F69459}"/>
                </a:ext>
              </a:extLst>
            </p:cNvPr>
            <p:cNvSpPr txBox="1"/>
            <p:nvPr/>
          </p:nvSpPr>
          <p:spPr>
            <a:xfrm>
              <a:off x="6992316" y="2460183"/>
              <a:ext cx="1158589" cy="19685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119</a:t>
              </a:r>
              <a:r>
                <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120</a:t>
              </a:r>
              <a:r>
                <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grpSp>
      <p:sp>
        <p:nvSpPr>
          <p:cNvPr id="3" name="矩形 2">
            <a:extLst>
              <a:ext uri="{FF2B5EF4-FFF2-40B4-BE49-F238E27FC236}">
                <a16:creationId xmlns:a16="http://schemas.microsoft.com/office/drawing/2014/main" id="{9C221DF5-CEF9-4E9A-BC60-D2A69B881A10}"/>
              </a:ext>
            </a:extLst>
          </p:cNvPr>
          <p:cNvSpPr/>
          <p:nvPr/>
        </p:nvSpPr>
        <p:spPr>
          <a:xfrm>
            <a:off x="133168" y="4390017"/>
            <a:ext cx="8964488"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zh-CN" sz="24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核物理承担着合成新元素、拓展元素周期表的科学使命</a:t>
            </a:r>
            <a:r>
              <a:rPr kumimoji="0" lang="zh-CN" altLang="en-US" sz="24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10" name="图片 4">
            <a:extLst>
              <a:ext uri="{FF2B5EF4-FFF2-40B4-BE49-F238E27FC236}">
                <a16:creationId xmlns:a16="http://schemas.microsoft.com/office/drawing/2014/main" id="{E34C352F-3D87-49DB-927F-E62C5C40BF8E}"/>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076094"/>
            <a:ext cx="987484" cy="991312"/>
          </a:xfrm>
          <a:prstGeom prst="ellipse">
            <a:avLst/>
          </a:prstGeom>
          <a:effectLst>
            <a:softEdge rad="114300"/>
          </a:effectLst>
        </p:spPr>
      </p:pic>
      <p:sp>
        <p:nvSpPr>
          <p:cNvPr id="5" name="文本框 4">
            <a:extLst>
              <a:ext uri="{FF2B5EF4-FFF2-40B4-BE49-F238E27FC236}">
                <a16:creationId xmlns:a16="http://schemas.microsoft.com/office/drawing/2014/main" id="{78FC8DB7-8BDA-4D46-85AA-599D57163788}"/>
              </a:ext>
            </a:extLst>
          </p:cNvPr>
          <p:cNvSpPr txBox="1"/>
          <p:nvPr/>
        </p:nvSpPr>
        <p:spPr>
          <a:xfrm>
            <a:off x="7054987" y="1623347"/>
            <a:ext cx="1728192" cy="1041952"/>
          </a:xfrm>
          <a:prstGeom prst="rect">
            <a:avLst/>
          </a:prstGeom>
          <a:noFill/>
        </p:spPr>
        <p:txBody>
          <a:bodyPr wrap="square" lIns="0" tIns="0" rIns="0" bIns="0" rtlCol="0">
            <a:spAutoFit/>
          </a:bodyPr>
          <a:lstStyle/>
          <a:p>
            <a:pPr>
              <a:lnSpc>
                <a:spcPct val="125000"/>
              </a:lnSpc>
            </a:pPr>
            <a:r>
              <a:rPr lang="en-US" altLang="zh-CN" sz="2000" b="1" baseline="-250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92</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U</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1789</a:t>
            </a: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年发现，天然存在最重元素</a:t>
            </a:r>
            <a:endPar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a:extLst>
              <a:ext uri="{FF2B5EF4-FFF2-40B4-BE49-F238E27FC236}">
                <a16:creationId xmlns:a16="http://schemas.microsoft.com/office/drawing/2014/main" id="{5673534A-82BE-4963-AA03-4BF044B14E86}"/>
              </a:ext>
            </a:extLst>
          </p:cNvPr>
          <p:cNvSpPr/>
          <p:nvPr/>
        </p:nvSpPr>
        <p:spPr>
          <a:xfrm>
            <a:off x="6965091" y="2774478"/>
            <a:ext cx="2304256" cy="1095813"/>
          </a:xfrm>
          <a:prstGeom prst="rect">
            <a:avLst/>
          </a:prstGeom>
        </p:spPr>
        <p:txBody>
          <a:bodyPr wrap="square">
            <a:spAutoFit/>
          </a:bodyPr>
          <a:lstStyle/>
          <a:p>
            <a:pPr>
              <a:lnSpc>
                <a:spcPct val="125000"/>
              </a:lnSpc>
              <a:spcBef>
                <a:spcPts val="600"/>
              </a:spcBef>
            </a:pPr>
            <a:r>
              <a:rPr lang="en-US" altLang="zh-CN"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93-118</a:t>
            </a:r>
            <a:r>
              <a:rPr lang="zh-CN" altLang="en-US"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号元素</a:t>
            </a:r>
            <a:r>
              <a:rPr lang="zh-CN"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a:p>
            <a:pPr marL="216000" indent="-216000">
              <a:lnSpc>
                <a:spcPct val="125000"/>
              </a:lnSpc>
              <a:buClr>
                <a:srgbClr val="FF0000"/>
              </a:buClr>
              <a:buFont typeface="Wingdings" panose="05000000000000000000" pitchFamily="2" charset="2"/>
              <a:buChar char="ü"/>
            </a:pP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中子俘获反应</a:t>
            </a:r>
            <a:endPar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marL="216000" indent="-216000">
              <a:lnSpc>
                <a:spcPct val="125000"/>
              </a:lnSpc>
              <a:buClr>
                <a:srgbClr val="FF0000"/>
              </a:buClr>
              <a:buFont typeface="Wingdings" panose="05000000000000000000" pitchFamily="2" charset="2"/>
              <a:buChar char="ü"/>
            </a:pP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重离子熔合反应</a:t>
            </a:r>
          </a:p>
        </p:txBody>
      </p:sp>
    </p:spTree>
    <p:extLst>
      <p:ext uri="{BB962C8B-B14F-4D97-AF65-F5344CB8AC3E}">
        <p14:creationId xmlns:p14="http://schemas.microsoft.com/office/powerpoint/2010/main" val="259019899"/>
      </p:ext>
    </p:extLst>
  </p:cSld>
  <p:clrMapOvr>
    <a:masterClrMapping/>
  </p:clrMapOvr>
  <p:transition spd="med" advClick="0" advTm="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A002E95-1397-4EE0-B0BE-D2CA1D6D008D}"/>
              </a:ext>
            </a:extLst>
          </p:cNvPr>
          <p:cNvSpPr txBox="1"/>
          <p:nvPr/>
        </p:nvSpPr>
        <p:spPr>
          <a:xfrm>
            <a:off x="467544" y="865225"/>
            <a:ext cx="820891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相对论效应</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：元素周期率外推的有效性？</a:t>
            </a:r>
          </a:p>
        </p:txBody>
      </p:sp>
      <p:sp>
        <p:nvSpPr>
          <p:cNvPr id="13" name="标题 1">
            <a:extLst>
              <a:ext uri="{FF2B5EF4-FFF2-40B4-BE49-F238E27FC236}">
                <a16:creationId xmlns:a16="http://schemas.microsoft.com/office/drawing/2014/main" id="{1F31D7AE-64D7-4E41-888D-B94E0CE62276}"/>
              </a:ext>
            </a:extLst>
          </p:cNvPr>
          <p:cNvSpPr>
            <a:spLocks noGrp="1"/>
          </p:cNvSpPr>
          <p:nvPr>
            <p:ph type="title"/>
          </p:nvPr>
        </p:nvSpPr>
        <p:spPr>
          <a:xfrm>
            <a:off x="1041526" y="138973"/>
            <a:ext cx="631808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科学问题：</a:t>
            </a:r>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超重元素的化学性质？</a:t>
            </a:r>
          </a:p>
        </p:txBody>
      </p:sp>
      <p:pic>
        <p:nvPicPr>
          <p:cNvPr id="21" name="图片 20">
            <a:extLst>
              <a:ext uri="{FF2B5EF4-FFF2-40B4-BE49-F238E27FC236}">
                <a16:creationId xmlns:a16="http://schemas.microsoft.com/office/drawing/2014/main" id="{CC1BBE9E-3687-4D75-B712-0BA2F86E8CFF}"/>
              </a:ext>
            </a:extLst>
          </p:cNvPr>
          <p:cNvPicPr>
            <a:picLocks noChangeAspect="1"/>
          </p:cNvPicPr>
          <p:nvPr/>
        </p:nvPicPr>
        <p:blipFill rotWithShape="1">
          <a:blip r:embed="rId3"/>
          <a:srcRect l="52362" t="24800" r="17713" b="8001"/>
          <a:stretch/>
        </p:blipFill>
        <p:spPr>
          <a:xfrm>
            <a:off x="251520" y="1318250"/>
            <a:ext cx="3876428" cy="2448272"/>
          </a:xfrm>
          <a:prstGeom prst="rect">
            <a:avLst/>
          </a:prstGeom>
        </p:spPr>
      </p:pic>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F7019E02-65E2-4954-878D-C4EDA32AEEB7}"/>
                  </a:ext>
                </a:extLst>
              </p:cNvPr>
              <p:cNvSpPr/>
              <p:nvPr/>
            </p:nvSpPr>
            <p:spPr>
              <a:xfrm>
                <a:off x="3851921" y="1450688"/>
                <a:ext cx="5040560" cy="951414"/>
              </a:xfrm>
              <a:prstGeom prst="rect">
                <a:avLst/>
              </a:prstGeom>
            </p:spPr>
            <p:txBody>
              <a:bodyPr wrap="square">
                <a:spAutoFit/>
              </a:bodyPr>
              <a:lstStyle/>
              <a:p>
                <a:pPr marL="269875" eaLnBrk="0" hangingPunct="0">
                  <a:lnSpc>
                    <a:spcPct val="125000"/>
                  </a:lnSpc>
                  <a:spcBef>
                    <a:spcPts val="0"/>
                  </a:spcBef>
                  <a:spcAft>
                    <a:spcPts val="0"/>
                  </a:spcAft>
                  <a:buClr>
                    <a:srgbClr val="F1AF00"/>
                  </a:buClr>
                  <a:buSzPts val="2000"/>
                  <a:defRPr/>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重原子中</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1s </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轨道电子速度：</a:t>
                </a:r>
                <a14:m>
                  <m:oMath xmlns:m="http://schemas.openxmlformats.org/officeDocument/2006/math">
                    <m:r>
                      <m:rPr>
                        <m:sty m:val="p"/>
                      </m:rPr>
                      <a:rPr lang="el-GR" altLang="zh-CN" i="1" smtClean="0">
                        <a:solidFill>
                          <a:srgbClr val="FF0000"/>
                        </a:solidFill>
                        <a:latin typeface="Cambria Math" panose="02040503050406030204" pitchFamily="18" charset="0"/>
                        <a:ea typeface="Cambria Math" panose="02040503050406030204" pitchFamily="18" charset="0"/>
                        <a:cs typeface="Times New Roman" pitchFamily="18" charset="0"/>
                      </a:rPr>
                      <m:t>ν</m:t>
                    </m:r>
                    <m:r>
                      <a:rPr lang="en-US" altLang="zh-CN" i="1" smtClean="0">
                        <a:solidFill>
                          <a:srgbClr val="FF0000"/>
                        </a:solidFill>
                        <a:latin typeface="Cambria Math" panose="02040503050406030204" pitchFamily="18" charset="0"/>
                        <a:ea typeface="Cambria Math" panose="02040503050406030204" pitchFamily="18" charset="0"/>
                        <a:cs typeface="Times New Roman" pitchFamily="18" charset="0"/>
                        <a:sym typeface="Symbol" panose="05050102010706020507" pitchFamily="18" charset="2"/>
                      </a:rPr>
                      <m:t></m:t>
                    </m:r>
                    <m:r>
                      <a:rPr lang="en-US" altLang="zh-CN" i="1" smtClean="0">
                        <a:solidFill>
                          <a:srgbClr val="FF0000"/>
                        </a:solidFill>
                        <a:latin typeface="Cambria Math" panose="02040503050406030204" pitchFamily="18" charset="0"/>
                        <a:ea typeface="Cambria Math" panose="02040503050406030204" pitchFamily="18" charset="0"/>
                        <a:cs typeface="Times New Roman" pitchFamily="18" charset="0"/>
                      </a:rPr>
                      <m:t>𝑍𝑎𝑐</m:t>
                    </m:r>
                  </m:oMath>
                </a14:m>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光速！</a:t>
                </a:r>
                <a:endParaRPr lang="en-US" altLang="zh-CN"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marL="269875" eaLnBrk="0" hangingPunct="0">
                  <a:lnSpc>
                    <a:spcPct val="125000"/>
                  </a:lnSpc>
                  <a:spcBef>
                    <a:spcPts val="0"/>
                  </a:spcBef>
                  <a:spcAft>
                    <a:spcPts val="0"/>
                  </a:spcAft>
                  <a:buClr>
                    <a:srgbClr val="F1AF00"/>
                  </a:buClr>
                  <a:buSzPts val="2000"/>
                  <a:defRPr/>
                </a:pP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电子轨道半径：</a:t>
                </a:r>
                <a14:m>
                  <m:oMath xmlns:m="http://schemas.openxmlformats.org/officeDocument/2006/math">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𝑟</m:t>
                    </m:r>
                    <m:r>
                      <a:rPr lang="en-US"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t> </m:t>
                    </m:r>
                    <m:f>
                      <m:f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ℏ</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𝑚</m:t>
                        </m:r>
                        <m:sSup>
                          <m:sSup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𝑒</m:t>
                            </m:r>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sym typeface="Symbol" panose="05050102010706020507" pitchFamily="18" charset="2"/>
                      </a:rPr>
                      <m:t> </m:t>
                    </m:r>
                    <m:sSub>
                      <m:sSub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𝑟</m:t>
                        </m:r>
                      </m:e>
                      <m:sub>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𝐵</m:t>
                        </m:r>
                      </m:sub>
                    </m:sSub>
                    <m:rad>
                      <m:radPr>
                        <m:degHide m:val="on"/>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f>
                                  <m:fPr>
                                    <m:type m:val="skw"/>
                                    <m:ctrlP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zh-CN" altLang="en-US"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𝜈</m:t>
                                    </m:r>
                                  </m:num>
                                  <m:den>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𝑐</m:t>
                                    </m:r>
                                  </m:den>
                                </m:f>
                              </m:e>
                            </m:d>
                          </m:e>
                          <m:sup>
                            <m:r>
                              <a:rPr lang="en-US" altLang="zh-CN"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2</m:t>
                            </m:r>
                          </m:sup>
                        </m:sSup>
                      </m:e>
                    </m:rad>
                  </m:oMath>
                </a14:m>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2" name="矩形 21">
                <a:extLst>
                  <a:ext uri="{FF2B5EF4-FFF2-40B4-BE49-F238E27FC236}">
                    <a16:creationId xmlns:a16="http://schemas.microsoft.com/office/drawing/2014/main" id="{F7019E02-65E2-4954-878D-C4EDA32AEEB7}"/>
                  </a:ext>
                </a:extLst>
              </p:cNvPr>
              <p:cNvSpPr>
                <a:spLocks noRot="1" noChangeAspect="1" noMove="1" noResize="1" noEditPoints="1" noAdjustHandles="1" noChangeArrowheads="1" noChangeShapeType="1" noTextEdit="1"/>
              </p:cNvSpPr>
              <p:nvPr/>
            </p:nvSpPr>
            <p:spPr>
              <a:xfrm>
                <a:off x="3851921" y="1450688"/>
                <a:ext cx="5040560" cy="951414"/>
              </a:xfrm>
              <a:prstGeom prst="rect">
                <a:avLst/>
              </a:prstGeom>
              <a:blipFill>
                <a:blip r:embed="rId4"/>
                <a:stretch>
                  <a:fillRect t="-1923" b="-641"/>
                </a:stretch>
              </a:blipFill>
            </p:spPr>
            <p:txBody>
              <a:bodyPr/>
              <a:lstStyle/>
              <a:p>
                <a:r>
                  <a:rPr lang="zh-CN" altLang="en-US">
                    <a:noFill/>
                  </a:rPr>
                  <a:t> </a:t>
                </a:r>
              </a:p>
            </p:txBody>
          </p:sp>
        </mc:Fallback>
      </mc:AlternateContent>
      <p:sp>
        <p:nvSpPr>
          <p:cNvPr id="23" name="矩形: 圆角 22">
            <a:extLst>
              <a:ext uri="{FF2B5EF4-FFF2-40B4-BE49-F238E27FC236}">
                <a16:creationId xmlns:a16="http://schemas.microsoft.com/office/drawing/2014/main" id="{41F665D8-D479-4F11-B10E-826DF07E99BD}"/>
              </a:ext>
            </a:extLst>
          </p:cNvPr>
          <p:cNvSpPr/>
          <p:nvPr/>
        </p:nvSpPr>
        <p:spPr>
          <a:xfrm>
            <a:off x="3995936" y="1441468"/>
            <a:ext cx="4752528" cy="1011699"/>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a:extLst>
              <a:ext uri="{FF2B5EF4-FFF2-40B4-BE49-F238E27FC236}">
                <a16:creationId xmlns:a16="http://schemas.microsoft.com/office/drawing/2014/main" id="{F88B1B75-924E-49D8-B9CE-253CC3349E1F}"/>
              </a:ext>
            </a:extLst>
          </p:cNvPr>
          <p:cNvPicPr>
            <a:picLocks noChangeAspect="1"/>
          </p:cNvPicPr>
          <p:nvPr/>
        </p:nvPicPr>
        <p:blipFill rotWithShape="1">
          <a:blip r:embed="rId5"/>
          <a:srcRect l="24013" t="27802" r="51575" b="52216"/>
          <a:stretch/>
        </p:blipFill>
        <p:spPr>
          <a:xfrm>
            <a:off x="3939452" y="2622983"/>
            <a:ext cx="1792428" cy="825293"/>
          </a:xfrm>
          <a:prstGeom prst="rect">
            <a:avLst/>
          </a:prstGeom>
        </p:spPr>
      </p:pic>
      <p:sp>
        <p:nvSpPr>
          <p:cNvPr id="25" name="矩形 24">
            <a:extLst>
              <a:ext uri="{FF2B5EF4-FFF2-40B4-BE49-F238E27FC236}">
                <a16:creationId xmlns:a16="http://schemas.microsoft.com/office/drawing/2014/main" id="{3D0FFF9D-85D2-4488-8F2B-7707B0E18316}"/>
              </a:ext>
            </a:extLst>
          </p:cNvPr>
          <p:cNvSpPr/>
          <p:nvPr/>
        </p:nvSpPr>
        <p:spPr>
          <a:xfrm>
            <a:off x="3799019" y="3274279"/>
            <a:ext cx="18325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b="0" i="0" u="none" strike="noStrike" kern="1200" cap="none" spc="0" normalizeH="0" baseline="0" noProof="0" dirty="0">
                <a:ln>
                  <a:noFill/>
                </a:ln>
                <a:solidFill>
                  <a:srgbClr val="002060"/>
                </a:solidFill>
                <a:effectLst/>
                <a:uLnTx/>
                <a:uFillTx/>
                <a:latin typeface="Calibri" panose="020F0502020204030204" pitchFamily="34" charset="0"/>
                <a:ea typeface="黑体" pitchFamily="49" charset="-122"/>
                <a:cs typeface="+mn-cs"/>
              </a:rPr>
              <a:t> </a:t>
            </a:r>
            <a:r>
              <a:rPr kumimoji="0" lang="en-US" altLang="zh-CN"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s</a:t>
            </a:r>
            <a:r>
              <a:rPr kumimoji="0" lang="zh-CN" altLang="en-US"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b="1" i="1" u="none" strike="noStrike" kern="1200" cap="none" spc="0" normalizeH="0" baseline="-25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 </a:t>
            </a:r>
            <a:r>
              <a:rPr kumimoji="0" lang="zh-CN" altLang="en-US"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轨道收缩</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06DA8731-F555-4058-AAD9-453E9FE3EDE9}"/>
                  </a:ext>
                </a:extLst>
              </p:cNvPr>
              <p:cNvSpPr txBox="1"/>
              <p:nvPr/>
            </p:nvSpPr>
            <p:spPr>
              <a:xfrm>
                <a:off x="5580112" y="2622991"/>
                <a:ext cx="3523209" cy="1048942"/>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E111</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14:m>
                  <m:oMath xmlns:m="http://schemas.openxmlformats.org/officeDocument/2006/math">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6</m:t>
                    </m:r>
                    <m:sSup>
                      <m:sSup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𝑑</m:t>
                        </m:r>
                      </m:e>
                      <m: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9</m:t>
                        </m:r>
                      </m:sup>
                    </m:s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7</m:t>
                    </m:r>
                    <m:sSup>
                      <m:sSup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e>
                      <m: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sup>
                    </m:sSup>
                  </m:oMath>
                </a14:m>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，同组</a:t>
                </a: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Cu-Au: </a:t>
                </a:r>
                <a14:m>
                  <m:oMath xmlns:m="http://schemas.openxmlformats.org/officeDocument/2006/math">
                    <m:d>
                      <m:d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d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𝑛</m:t>
                        </m:r>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m:t>
                        </m:r>
                      </m:e>
                    </m:d>
                    <m:sSup>
                      <m:sSup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𝑑</m:t>
                        </m:r>
                      </m:e>
                      <m: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10</m:t>
                        </m:r>
                      </m:sup>
                    </m:s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𝑛</m:t>
                    </m:r>
                    <m:sSup>
                      <m:sSup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e>
                      <m: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m:t>
                        </m:r>
                      </m:sup>
                    </m:sSup>
                  </m:oMath>
                </a14:m>
                <a:endParaRPr kumimoji="0" lang="en-US" altLang="zh-CN" sz="14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E121</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14:m>
                  <m:oMath xmlns:m="http://schemas.openxmlformats.org/officeDocument/2006/math">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8</m:t>
                    </m:r>
                    <m:sSup>
                      <m:sSup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e>
                      <m: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sup>
                    </m:s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8</m:t>
                    </m:r>
                    <m:sSubSup>
                      <m:sSubSup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bSup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𝑝</m:t>
                        </m:r>
                      </m:e>
                      <m:sub>
                        <m:f>
                          <m:fPr>
                            <m:type m:val="skw"/>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fPr>
                          <m:num>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m:t>
                            </m:r>
                          </m:num>
                          <m:den>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den>
                        </m:f>
                      </m:sub>
                      <m: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m:t>
                        </m:r>
                      </m:sup>
                    </m:sSubSup>
                  </m:oMath>
                </a14:m>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，同组</a:t>
                </a: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Ac: </a:t>
                </a:r>
                <a14:m>
                  <m:oMath xmlns:m="http://schemas.openxmlformats.org/officeDocument/2006/math">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7</m:t>
                    </m:r>
                    <m:sSup>
                      <m:sSup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e>
                      <m: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sup>
                    </m:s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6</m:t>
                    </m:r>
                    <m:sSubSup>
                      <m:sSubSup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bSup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𝑑</m:t>
                        </m:r>
                      </m:e>
                      <m:sub>
                        <m:f>
                          <m:fPr>
                            <m:type m:val="skw"/>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fPr>
                          <m:num>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3</m:t>
                            </m:r>
                          </m:num>
                          <m:den>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den>
                        </m:f>
                      </m:sub>
                      <m: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1</m:t>
                        </m:r>
                      </m:sup>
                    </m:sSubSup>
                  </m:oMath>
                </a14:m>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E122</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14:m>
                  <m:oMath xmlns:m="http://schemas.openxmlformats.org/officeDocument/2006/math">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7</m:t>
                    </m:r>
                    <m:sSub>
                      <m:sSub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𝑑</m:t>
                        </m:r>
                      </m:e>
                      <m:sub>
                        <m:f>
                          <m:fPr>
                            <m:type m:val="skw"/>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fPr>
                          <m:num>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3</m:t>
                            </m:r>
                          </m:num>
                          <m:den>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den>
                        </m:f>
                      </m:sub>
                    </m:sSub>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8</m:t>
                    </m:r>
                    <m:sSup>
                      <m:sSupPr>
                        <m:ctrlP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pPr>
                      <m:e>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e>
                      <m:sup>
                        <m:r>
                          <a:rPr kumimoji="0" lang="en-US" altLang="zh-CN" sz="1400" b="0"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sup>
                    </m:sSup>
                  </m:oMath>
                </a14:m>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，同组</a:t>
                </a: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Th: </a:t>
                </a:r>
                <a14:m>
                  <m:oMath xmlns:m="http://schemas.openxmlformats.org/officeDocument/2006/math">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6</m:t>
                    </m:r>
                    <m:sSubSup>
                      <m:sSubSupPr>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sSubSupPr>
                      <m:e>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𝑑</m:t>
                        </m:r>
                      </m:e>
                      <m:sub>
                        <m:f>
                          <m:fPr>
                            <m:type m:val="skw"/>
                            <m:ctrlP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ctrlPr>
                          </m:fPr>
                          <m:num>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3</m:t>
                            </m:r>
                          </m:num>
                          <m:den>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den>
                        </m:f>
                      </m:sub>
                      <m: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2</m:t>
                        </m:r>
                      </m:sup>
                    </m:sSubSup>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7</m:t>
                    </m:r>
                    <m:r>
                      <a:rPr kumimoji="0" lang="en-US" altLang="zh-CN" sz="1400" b="0"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m:t>𝑠</m:t>
                    </m:r>
                  </m:oMath>
                </a14:m>
                <a:endPar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06DA8731-F555-4058-AAD9-453E9FE3EDE9}"/>
                  </a:ext>
                </a:extLst>
              </p:cNvPr>
              <p:cNvSpPr txBox="1">
                <a:spLocks noRot="1" noChangeAspect="1" noMove="1" noResize="1" noEditPoints="1" noAdjustHandles="1" noChangeArrowheads="1" noChangeShapeType="1" noTextEdit="1"/>
              </p:cNvSpPr>
              <p:nvPr/>
            </p:nvSpPr>
            <p:spPr>
              <a:xfrm>
                <a:off x="5580112" y="2622991"/>
                <a:ext cx="3523209" cy="1048942"/>
              </a:xfrm>
              <a:prstGeom prst="rect">
                <a:avLst/>
              </a:prstGeom>
              <a:blipFill>
                <a:blip r:embed="rId6"/>
                <a:stretch>
                  <a:fillRect l="-519" b="-33721"/>
                </a:stretch>
              </a:blipFill>
            </p:spPr>
            <p:txBody>
              <a:bodyPr/>
              <a:lstStyle/>
              <a:p>
                <a:r>
                  <a:rPr lang="zh-CN" altLang="en-US">
                    <a:noFill/>
                  </a:rPr>
                  <a:t> </a:t>
                </a:r>
              </a:p>
            </p:txBody>
          </p:sp>
        </mc:Fallback>
      </mc:AlternateContent>
      <p:sp>
        <p:nvSpPr>
          <p:cNvPr id="27" name="矩形 26">
            <a:extLst>
              <a:ext uri="{FF2B5EF4-FFF2-40B4-BE49-F238E27FC236}">
                <a16:creationId xmlns:a16="http://schemas.microsoft.com/office/drawing/2014/main" id="{4F7C9E83-605C-4C51-8EBF-018975187D26}"/>
              </a:ext>
            </a:extLst>
          </p:cNvPr>
          <p:cNvSpPr/>
          <p:nvPr/>
        </p:nvSpPr>
        <p:spPr>
          <a:xfrm>
            <a:off x="4043643" y="3825560"/>
            <a:ext cx="5154388" cy="8707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最外层电子排布</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决定</a:t>
            </a:r>
            <a:r>
              <a:rPr kumimoji="0" lang="zh-CN" altLang="en-US"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元素的化学和物理性质：</a:t>
            </a:r>
            <a:endParaRPr kumimoji="0" lang="en-US" altLang="zh-CN"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氧化态、离子半径、</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化合物</a:t>
            </a:r>
            <a:r>
              <a:rPr kumimoji="0" lang="zh-CN" altLang="en-US"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的形成等</a:t>
            </a:r>
          </a:p>
        </p:txBody>
      </p:sp>
      <p:sp>
        <p:nvSpPr>
          <p:cNvPr id="28" name="矩形: 圆角 27">
            <a:extLst>
              <a:ext uri="{FF2B5EF4-FFF2-40B4-BE49-F238E27FC236}">
                <a16:creationId xmlns:a16="http://schemas.microsoft.com/office/drawing/2014/main" id="{575080B3-3441-4E8C-A713-11E05BB905D3}"/>
              </a:ext>
            </a:extLst>
          </p:cNvPr>
          <p:cNvSpPr/>
          <p:nvPr/>
        </p:nvSpPr>
        <p:spPr>
          <a:xfrm>
            <a:off x="4000768" y="3864593"/>
            <a:ext cx="4752528" cy="852336"/>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矩形 28">
            <a:extLst>
              <a:ext uri="{FF2B5EF4-FFF2-40B4-BE49-F238E27FC236}">
                <a16:creationId xmlns:a16="http://schemas.microsoft.com/office/drawing/2014/main" id="{AA193B4B-82FE-4F72-816D-983BCFDA94D7}"/>
              </a:ext>
            </a:extLst>
          </p:cNvPr>
          <p:cNvSpPr/>
          <p:nvPr/>
        </p:nvSpPr>
        <p:spPr>
          <a:xfrm>
            <a:off x="254372" y="3731584"/>
            <a:ext cx="56203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确定了</a:t>
            </a:r>
            <a:r>
              <a:rPr kumimoji="0" lang="en-US"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E108</a:t>
            </a:r>
            <a:r>
              <a:rPr kumimoji="0" lang="zh-CN"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位置</a:t>
            </a:r>
            <a:r>
              <a:rPr kumimoji="0" lang="zh-CN" altLang="en-US"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a:t>
            </a:r>
            <a:r>
              <a:rPr kumimoji="0" lang="en-US"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Cn</a:t>
            </a:r>
            <a:r>
              <a:rPr kumimoji="0" lang="zh-CN" altLang="en-US"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可能</a:t>
            </a:r>
            <a:r>
              <a:rPr kumimoji="0" lang="zh-CN" altLang="zh-CN"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类汞</a:t>
            </a:r>
            <a:endPar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367487B1-CD9B-4EC2-8291-563E67B97644}"/>
                  </a:ext>
                </a:extLst>
              </p:cNvPr>
              <p:cNvSpPr/>
              <p:nvPr/>
            </p:nvSpPr>
            <p:spPr>
              <a:xfrm>
                <a:off x="876666" y="4056217"/>
                <a:ext cx="2347694" cy="465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600" b="1" i="1" smtClean="0">
                              <a:solidFill>
                                <a:srgbClr val="FF0000"/>
                              </a:solidFill>
                              <a:latin typeface="Cambria Math" panose="02040503050406030204" pitchFamily="18" charset="0"/>
                              <a:ea typeface="微软雅黑" panose="020B0503020204020204" pitchFamily="34" charset="-122"/>
                            </a:rPr>
                          </m:ctrlPr>
                        </m:dPr>
                        <m:e>
                          <m:r>
                            <a:rPr lang="en-US" altLang="zh-CN" sz="1600" b="1">
                              <a:solidFill>
                                <a:srgbClr val="FF0000"/>
                              </a:solidFill>
                              <a:latin typeface="Cambria Math" panose="02040503050406030204" pitchFamily="18" charset="0"/>
                              <a:ea typeface="微软雅黑" panose="020B0503020204020204" pitchFamily="34" charset="-122"/>
                            </a:rPr>
                            <m:t>𝐑𝐧</m:t>
                          </m:r>
                        </m:e>
                      </m:d>
                      <m:r>
                        <a:rPr lang="en-US" altLang="zh-CN" sz="1600" b="1">
                          <a:solidFill>
                            <a:srgbClr val="FF0000"/>
                          </a:solidFill>
                          <a:latin typeface="Cambria Math" panose="02040503050406030204" pitchFamily="18" charset="0"/>
                          <a:ea typeface="微软雅黑" panose="020B0503020204020204" pitchFamily="34" charset="-122"/>
                        </a:rPr>
                        <m:t>𝟓</m:t>
                      </m:r>
                      <m:sSup>
                        <m:sSupPr>
                          <m:ctrlPr>
                            <a:rPr lang="en-US" altLang="zh-CN" sz="1600" b="1" i="1">
                              <a:solidFill>
                                <a:srgbClr val="FF0000"/>
                              </a:solidFill>
                              <a:latin typeface="Cambria Math" panose="02040503050406030204" pitchFamily="18" charset="0"/>
                              <a:ea typeface="微软雅黑" panose="020B0503020204020204" pitchFamily="34" charset="-122"/>
                            </a:rPr>
                          </m:ctrlPr>
                        </m:sSupPr>
                        <m:e>
                          <m:r>
                            <a:rPr lang="en-US" altLang="zh-CN" sz="1600" b="1">
                              <a:solidFill>
                                <a:srgbClr val="FF0000"/>
                              </a:solidFill>
                              <a:latin typeface="Cambria Math" panose="02040503050406030204" pitchFamily="18" charset="0"/>
                              <a:ea typeface="微软雅黑" panose="020B0503020204020204" pitchFamily="34" charset="-122"/>
                            </a:rPr>
                            <m:t>𝐟</m:t>
                          </m:r>
                        </m:e>
                        <m:sup>
                          <m:r>
                            <a:rPr lang="en-US" altLang="zh-CN" sz="1600" b="1">
                              <a:solidFill>
                                <a:srgbClr val="FF0000"/>
                              </a:solidFill>
                              <a:latin typeface="Cambria Math" panose="02040503050406030204" pitchFamily="18" charset="0"/>
                              <a:ea typeface="微软雅黑" panose="020B0503020204020204" pitchFamily="34" charset="-122"/>
                            </a:rPr>
                            <m:t>𝟏𝟒</m:t>
                          </m:r>
                        </m:sup>
                      </m:sSup>
                      <m:r>
                        <a:rPr lang="en-US" altLang="zh-CN" sz="1600" b="1">
                          <a:solidFill>
                            <a:srgbClr val="FF0000"/>
                          </a:solidFill>
                          <a:latin typeface="Cambria Math" panose="02040503050406030204" pitchFamily="18" charset="0"/>
                          <a:ea typeface="微软雅黑" panose="020B0503020204020204" pitchFamily="34" charset="-122"/>
                        </a:rPr>
                        <m:t>𝟔</m:t>
                      </m:r>
                      <m:sSup>
                        <m:sSupPr>
                          <m:ctrlPr>
                            <a:rPr lang="en-US" altLang="zh-CN" sz="1600" b="1" i="1">
                              <a:solidFill>
                                <a:srgbClr val="FF0000"/>
                              </a:solidFill>
                              <a:latin typeface="Cambria Math" panose="02040503050406030204" pitchFamily="18" charset="0"/>
                              <a:ea typeface="微软雅黑" panose="020B0503020204020204" pitchFamily="34" charset="-122"/>
                            </a:rPr>
                          </m:ctrlPr>
                        </m:sSupPr>
                        <m:e>
                          <m:r>
                            <a:rPr lang="en-US" altLang="zh-CN" sz="1600" b="1">
                              <a:solidFill>
                                <a:srgbClr val="FF0000"/>
                              </a:solidFill>
                              <a:latin typeface="Cambria Math" panose="02040503050406030204" pitchFamily="18" charset="0"/>
                              <a:ea typeface="微软雅黑" panose="020B0503020204020204" pitchFamily="34" charset="-122"/>
                            </a:rPr>
                            <m:t>𝐝</m:t>
                          </m:r>
                        </m:e>
                        <m:sup>
                          <m:r>
                            <a:rPr lang="en-US" altLang="zh-CN" sz="1600" b="1">
                              <a:solidFill>
                                <a:srgbClr val="FF0000"/>
                              </a:solidFill>
                              <a:latin typeface="Cambria Math" panose="02040503050406030204" pitchFamily="18" charset="0"/>
                              <a:ea typeface="微软雅黑" panose="020B0503020204020204" pitchFamily="34" charset="-122"/>
                            </a:rPr>
                            <m:t>𝟏𝟎</m:t>
                          </m:r>
                        </m:sup>
                      </m:sSup>
                      <m:r>
                        <a:rPr lang="en-US" altLang="zh-CN" sz="1600" b="1">
                          <a:solidFill>
                            <a:srgbClr val="FF0000"/>
                          </a:solidFill>
                          <a:latin typeface="Cambria Math" panose="02040503050406030204" pitchFamily="18" charset="0"/>
                          <a:ea typeface="微软雅黑" panose="020B0503020204020204" pitchFamily="34" charset="-122"/>
                        </a:rPr>
                        <m:t>𝟕</m:t>
                      </m:r>
                      <m:sSup>
                        <m:sSupPr>
                          <m:ctrlPr>
                            <a:rPr lang="en-US" altLang="zh-CN" sz="1600" b="1" i="1">
                              <a:solidFill>
                                <a:srgbClr val="FF0000"/>
                              </a:solidFill>
                              <a:latin typeface="Cambria Math" panose="02040503050406030204" pitchFamily="18" charset="0"/>
                              <a:ea typeface="微软雅黑" panose="020B0503020204020204" pitchFamily="34" charset="-122"/>
                            </a:rPr>
                          </m:ctrlPr>
                        </m:sSupPr>
                        <m:e>
                          <m:r>
                            <a:rPr lang="en-US" altLang="zh-CN" sz="1600" b="1">
                              <a:solidFill>
                                <a:srgbClr val="FF0000"/>
                              </a:solidFill>
                              <a:latin typeface="Cambria Math" panose="02040503050406030204" pitchFamily="18" charset="0"/>
                              <a:ea typeface="微软雅黑" panose="020B0503020204020204" pitchFamily="34" charset="-122"/>
                            </a:rPr>
                            <m:t>𝐬</m:t>
                          </m:r>
                        </m:e>
                        <m:sup>
                          <m:r>
                            <a:rPr lang="en-US" altLang="zh-CN" sz="1600" b="1">
                              <a:solidFill>
                                <a:srgbClr val="FF0000"/>
                              </a:solidFill>
                              <a:latin typeface="Cambria Math" panose="02040503050406030204" pitchFamily="18" charset="0"/>
                              <a:ea typeface="微软雅黑" panose="020B0503020204020204" pitchFamily="34" charset="-122"/>
                            </a:rPr>
                            <m:t>𝟐</m:t>
                          </m:r>
                        </m:sup>
                      </m:sSup>
                      <m:r>
                        <a:rPr lang="en-US" altLang="zh-CN" sz="1600" b="1">
                          <a:solidFill>
                            <a:srgbClr val="FF0000"/>
                          </a:solidFill>
                          <a:latin typeface="Cambria Math" panose="02040503050406030204" pitchFamily="18" charset="0"/>
                          <a:ea typeface="微软雅黑" panose="020B0503020204020204" pitchFamily="34" charset="-122"/>
                        </a:rPr>
                        <m:t>𝟕</m:t>
                      </m:r>
                      <m:sSubSup>
                        <m:sSubSupPr>
                          <m:ctrlPr>
                            <a:rPr lang="en-US" altLang="zh-CN" sz="1600" b="1" i="1">
                              <a:solidFill>
                                <a:srgbClr val="FF0000"/>
                              </a:solidFill>
                              <a:latin typeface="Cambria Math" panose="02040503050406030204" pitchFamily="18" charset="0"/>
                              <a:ea typeface="微软雅黑" panose="020B0503020204020204" pitchFamily="34" charset="-122"/>
                            </a:rPr>
                          </m:ctrlPr>
                        </m:sSubSupPr>
                        <m:e>
                          <m:r>
                            <a:rPr lang="en-US" altLang="zh-CN" sz="1600" b="1">
                              <a:solidFill>
                                <a:srgbClr val="FF0000"/>
                              </a:solidFill>
                              <a:latin typeface="Cambria Math" panose="02040503050406030204" pitchFamily="18" charset="0"/>
                              <a:ea typeface="微软雅黑" panose="020B0503020204020204" pitchFamily="34" charset="-122"/>
                            </a:rPr>
                            <m:t>𝐩</m:t>
                          </m:r>
                        </m:e>
                        <m:sub>
                          <m:f>
                            <m:fPr>
                              <m:type m:val="skw"/>
                              <m:ctrlPr>
                                <a:rPr lang="en-US" altLang="zh-CN" sz="1600" b="1" i="1">
                                  <a:solidFill>
                                    <a:srgbClr val="FF0000"/>
                                  </a:solidFill>
                                  <a:latin typeface="Cambria Math" panose="02040503050406030204" pitchFamily="18" charset="0"/>
                                  <a:ea typeface="微软雅黑" panose="020B0503020204020204" pitchFamily="34" charset="-122"/>
                                </a:rPr>
                              </m:ctrlPr>
                            </m:fPr>
                            <m:num>
                              <m:r>
                                <a:rPr lang="en-US" altLang="zh-CN" sz="1600" b="1">
                                  <a:solidFill>
                                    <a:srgbClr val="FF0000"/>
                                  </a:solidFill>
                                  <a:latin typeface="Cambria Math" panose="02040503050406030204" pitchFamily="18" charset="0"/>
                                  <a:ea typeface="微软雅黑" panose="020B0503020204020204" pitchFamily="34" charset="-122"/>
                                </a:rPr>
                                <m:t>𝟏</m:t>
                              </m:r>
                            </m:num>
                            <m:den>
                              <m:r>
                                <a:rPr lang="en-US" altLang="zh-CN" sz="1600" b="1">
                                  <a:solidFill>
                                    <a:srgbClr val="FF0000"/>
                                  </a:solidFill>
                                  <a:latin typeface="Cambria Math" panose="02040503050406030204" pitchFamily="18" charset="0"/>
                                  <a:ea typeface="微软雅黑" panose="020B0503020204020204" pitchFamily="34" charset="-122"/>
                                </a:rPr>
                                <m:t>𝟐</m:t>
                              </m:r>
                            </m:den>
                          </m:f>
                        </m:sub>
                        <m:sup>
                          <m:r>
                            <a:rPr lang="en-US" altLang="zh-CN" sz="1600" b="1">
                              <a:solidFill>
                                <a:srgbClr val="FF0000"/>
                              </a:solidFill>
                              <a:latin typeface="Cambria Math" panose="02040503050406030204" pitchFamily="18" charset="0"/>
                              <a:ea typeface="微软雅黑" panose="020B0503020204020204" pitchFamily="34" charset="-122"/>
                            </a:rPr>
                            <m:t>𝟏</m:t>
                          </m:r>
                        </m:sup>
                      </m:sSubSup>
                      <m:r>
                        <a:rPr lang="en-US" altLang="zh-CN" sz="1600" b="1" i="1">
                          <a:solidFill>
                            <a:srgbClr val="FF0000"/>
                          </a:solidFill>
                          <a:latin typeface="Cambria Math" panose="02040503050406030204" pitchFamily="18" charset="0"/>
                          <a:ea typeface="微软雅黑" panose="020B0503020204020204" pitchFamily="34" charset="-122"/>
                        </a:rPr>
                        <m:t> </m:t>
                      </m:r>
                    </m:oMath>
                  </m:oMathPara>
                </a14:m>
                <a:endParaRPr lang="zh-CN" altLang="en-US" sz="1600" dirty="0">
                  <a:solidFill>
                    <a:srgbClr val="00B050"/>
                  </a:solidFill>
                </a:endParaRPr>
              </a:p>
            </p:txBody>
          </p:sp>
        </mc:Choice>
        <mc:Fallback xmlns="">
          <p:sp>
            <p:nvSpPr>
              <p:cNvPr id="30" name="矩形 29">
                <a:extLst>
                  <a:ext uri="{FF2B5EF4-FFF2-40B4-BE49-F238E27FC236}">
                    <a16:creationId xmlns:a16="http://schemas.microsoft.com/office/drawing/2014/main" id="{367487B1-CD9B-4EC2-8291-563E67B97644}"/>
                  </a:ext>
                </a:extLst>
              </p:cNvPr>
              <p:cNvSpPr>
                <a:spLocks noRot="1" noChangeAspect="1" noMove="1" noResize="1" noEditPoints="1" noAdjustHandles="1" noChangeArrowheads="1" noChangeShapeType="1" noTextEdit="1"/>
              </p:cNvSpPr>
              <p:nvPr/>
            </p:nvSpPr>
            <p:spPr>
              <a:xfrm>
                <a:off x="876666" y="4056217"/>
                <a:ext cx="2347694" cy="465127"/>
              </a:xfrm>
              <a:prstGeom prst="rect">
                <a:avLst/>
              </a:prstGeom>
              <a:blipFill>
                <a:blip r:embed="rId7"/>
                <a:stretch>
                  <a:fillRect t="-37662" r="-13247" b="-109091"/>
                </a:stretch>
              </a:blipFill>
            </p:spPr>
            <p:txBody>
              <a:bodyPr/>
              <a:lstStyle/>
              <a:p>
                <a:r>
                  <a:rPr lang="zh-CN" altLang="en-US">
                    <a:noFill/>
                  </a:rPr>
                  <a:t> </a:t>
                </a:r>
              </a:p>
            </p:txBody>
          </p:sp>
        </mc:Fallback>
      </mc:AlternateContent>
      <p:sp>
        <p:nvSpPr>
          <p:cNvPr id="31" name="矩形 30">
            <a:extLst>
              <a:ext uri="{FF2B5EF4-FFF2-40B4-BE49-F238E27FC236}">
                <a16:creationId xmlns:a16="http://schemas.microsoft.com/office/drawing/2014/main" id="{6351BCC7-2A64-4239-8259-09694FD232E1}"/>
              </a:ext>
            </a:extLst>
          </p:cNvPr>
          <p:cNvSpPr/>
          <p:nvPr/>
        </p:nvSpPr>
        <p:spPr>
          <a:xfrm>
            <a:off x="268319" y="4064090"/>
            <a:ext cx="56203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E113</a:t>
            </a:r>
            <a:r>
              <a:rPr kumimoji="0" lang="zh-CN" altLang="en-US" b="1" i="0" u="none" strike="noStrike" kern="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矩形 31">
            <a:extLst>
              <a:ext uri="{FF2B5EF4-FFF2-40B4-BE49-F238E27FC236}">
                <a16:creationId xmlns:a16="http://schemas.microsoft.com/office/drawing/2014/main" id="{4DE77E78-BB62-488C-A06E-B14C64B1EF0F}"/>
              </a:ext>
            </a:extLst>
          </p:cNvPr>
          <p:cNvSpPr/>
          <p:nvPr/>
        </p:nvSpPr>
        <p:spPr>
          <a:xfrm>
            <a:off x="267810" y="4424537"/>
            <a:ext cx="3437159" cy="369332"/>
          </a:xfrm>
          <a:prstGeom prst="rect">
            <a:avLst/>
          </a:prstGeom>
        </p:spPr>
        <p:txBody>
          <a:bodyPr wrap="none">
            <a:spAutoFit/>
          </a:bodyPr>
          <a:lstStyle/>
          <a:p>
            <a:r>
              <a:rPr lang="zh-CN" altLang="en-US"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第</a:t>
            </a:r>
            <a:r>
              <a:rPr lang="en-US" altLang="zh-CN"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13</a:t>
            </a:r>
            <a:r>
              <a:rPr lang="zh-CN" altLang="en-US"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族元素（类铊）或碱金属？</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太阳形 32">
            <a:extLst>
              <a:ext uri="{FF2B5EF4-FFF2-40B4-BE49-F238E27FC236}">
                <a16:creationId xmlns:a16="http://schemas.microsoft.com/office/drawing/2014/main" id="{13C549A3-1043-4729-AD0F-E50B2660702F}"/>
              </a:ext>
            </a:extLst>
          </p:cNvPr>
          <p:cNvSpPr/>
          <p:nvPr/>
        </p:nvSpPr>
        <p:spPr>
          <a:xfrm>
            <a:off x="2612140" y="2587118"/>
            <a:ext cx="360040" cy="358321"/>
          </a:xfrm>
          <a:prstGeom prst="sun">
            <a:avLst/>
          </a:prstGeom>
          <a:solidFill>
            <a:schemeClr val="accent2"/>
          </a:soli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646449"/>
      </p:ext>
    </p:extLst>
  </p:cSld>
  <p:clrMapOvr>
    <a:masterClrMapping/>
  </p:clrMapOvr>
  <p:transition spd="med" advClick="0"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1F31D7AE-64D7-4E41-888D-B94E0CE62276}"/>
              </a:ext>
            </a:extLst>
          </p:cNvPr>
          <p:cNvSpPr>
            <a:spLocks noGrp="1"/>
          </p:cNvSpPr>
          <p:nvPr>
            <p:ph type="title"/>
          </p:nvPr>
        </p:nvSpPr>
        <p:spPr>
          <a:xfrm>
            <a:off x="1041526" y="138973"/>
            <a:ext cx="673005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科学问题：是否存在长寿命超重核？</a:t>
            </a:r>
          </a:p>
        </p:txBody>
      </p:sp>
      <p:pic>
        <p:nvPicPr>
          <p:cNvPr id="17" name="图片 16">
            <a:extLst>
              <a:ext uri="{FF2B5EF4-FFF2-40B4-BE49-F238E27FC236}">
                <a16:creationId xmlns:a16="http://schemas.microsoft.com/office/drawing/2014/main" id="{33D26F3C-2726-4BC7-9711-BBE8F81EC8A3}"/>
              </a:ext>
            </a:extLst>
          </p:cNvPr>
          <p:cNvPicPr>
            <a:picLocks noChangeAspect="1"/>
          </p:cNvPicPr>
          <p:nvPr/>
        </p:nvPicPr>
        <p:blipFill rotWithShape="1">
          <a:blip r:embed="rId3">
            <a:extLst>
              <a:ext uri="{28A0092B-C50C-407E-A947-70E740481C1C}">
                <a14:useLocalDpi xmlns:a14="http://schemas.microsoft.com/office/drawing/2010/main" val="0"/>
              </a:ext>
            </a:extLst>
          </a:blip>
          <a:srcRect l="14816" t="26606" r="2765" b="19066"/>
          <a:stretch>
            <a:fillRect/>
          </a:stretch>
        </p:blipFill>
        <p:spPr>
          <a:xfrm>
            <a:off x="461047" y="2198464"/>
            <a:ext cx="4021172" cy="2605534"/>
          </a:xfrm>
          <a:prstGeom prst="rect">
            <a:avLst/>
          </a:prstGeom>
        </p:spPr>
      </p:pic>
      <p:sp>
        <p:nvSpPr>
          <p:cNvPr id="18" name="爆炸形: 14 pt  17">
            <a:extLst>
              <a:ext uri="{FF2B5EF4-FFF2-40B4-BE49-F238E27FC236}">
                <a16:creationId xmlns:a16="http://schemas.microsoft.com/office/drawing/2014/main" id="{EB1FC971-EF64-49C1-9729-B5040A56ACEB}"/>
              </a:ext>
            </a:extLst>
          </p:cNvPr>
          <p:cNvSpPr/>
          <p:nvPr/>
        </p:nvSpPr>
        <p:spPr>
          <a:xfrm rot="21179204">
            <a:off x="3058913" y="2585124"/>
            <a:ext cx="911565" cy="903456"/>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9" name="文本框 12">
            <a:extLst>
              <a:ext uri="{FF2B5EF4-FFF2-40B4-BE49-F238E27FC236}">
                <a16:creationId xmlns:a16="http://schemas.microsoft.com/office/drawing/2014/main" id="{15EC4E19-765B-4705-AE73-350D7B7E38F8}"/>
              </a:ext>
            </a:extLst>
          </p:cNvPr>
          <p:cNvSpPr txBox="1"/>
          <p:nvPr/>
        </p:nvSpPr>
        <p:spPr>
          <a:xfrm>
            <a:off x="3109921" y="2878110"/>
            <a:ext cx="72327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稳定岛</a:t>
            </a:r>
          </a:p>
        </p:txBody>
      </p:sp>
      <p:sp>
        <p:nvSpPr>
          <p:cNvPr id="20" name="矩形 19">
            <a:extLst>
              <a:ext uri="{FF2B5EF4-FFF2-40B4-BE49-F238E27FC236}">
                <a16:creationId xmlns:a16="http://schemas.microsoft.com/office/drawing/2014/main" id="{FFA96931-8006-4A11-A937-DDD0EC826E23}"/>
              </a:ext>
            </a:extLst>
          </p:cNvPr>
          <p:cNvSpPr/>
          <p:nvPr/>
        </p:nvSpPr>
        <p:spPr>
          <a:xfrm>
            <a:off x="141938" y="1383427"/>
            <a:ext cx="436850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最大核幻数，</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极强库仑场下原子核稳定性</a:t>
            </a:r>
            <a:endParaRPr kumimoji="0" lang="zh-CN" altLang="en-US" sz="1800" b="1"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文本框 33">
            <a:extLst>
              <a:ext uri="{FF2B5EF4-FFF2-40B4-BE49-F238E27FC236}">
                <a16:creationId xmlns:a16="http://schemas.microsoft.com/office/drawing/2014/main" id="{DAD99DE1-BE94-4D56-8F70-7E1EA2FA170D}"/>
              </a:ext>
            </a:extLst>
          </p:cNvPr>
          <p:cNvSpPr txBox="1"/>
          <p:nvPr/>
        </p:nvSpPr>
        <p:spPr>
          <a:xfrm>
            <a:off x="1560747" y="1760975"/>
            <a:ext cx="338762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Science, 125 Top Questions</a:t>
            </a:r>
          </a:p>
        </p:txBody>
      </p:sp>
      <p:pic>
        <p:nvPicPr>
          <p:cNvPr id="35" name="Picture 14">
            <a:extLst>
              <a:ext uri="{FF2B5EF4-FFF2-40B4-BE49-F238E27FC236}">
                <a16:creationId xmlns:a16="http://schemas.microsoft.com/office/drawing/2014/main" id="{F69204F3-18EB-4EF9-95F1-3C33FCBD2427}"/>
              </a:ext>
            </a:extLst>
          </p:cNvPr>
          <p:cNvPicPr>
            <a:picLocks noChangeAspect="1" noChangeArrowheads="1"/>
          </p:cNvPicPr>
          <p:nvPr/>
        </p:nvPicPr>
        <p:blipFill>
          <a:blip r:embed="rId4" cstate="print"/>
          <a:srcRect/>
          <a:stretch>
            <a:fillRect/>
          </a:stretch>
        </p:blipFill>
        <p:spPr bwMode="auto">
          <a:xfrm>
            <a:off x="279412" y="1774426"/>
            <a:ext cx="1280417" cy="1632663"/>
          </a:xfrm>
          <a:prstGeom prst="rect">
            <a:avLst/>
          </a:prstGeom>
          <a:noFill/>
          <a:ln w="9525">
            <a:noFill/>
            <a:miter lim="800000"/>
            <a:headEnd/>
            <a:tailEnd/>
          </a:ln>
        </p:spPr>
      </p:pic>
      <p:sp>
        <p:nvSpPr>
          <p:cNvPr id="36" name="文本框 35">
            <a:extLst>
              <a:ext uri="{FF2B5EF4-FFF2-40B4-BE49-F238E27FC236}">
                <a16:creationId xmlns:a16="http://schemas.microsoft.com/office/drawing/2014/main" id="{1996CB85-C7C7-4D4C-A9FE-0E2FC97370AE}"/>
              </a:ext>
            </a:extLst>
          </p:cNvPr>
          <p:cNvSpPr txBox="1"/>
          <p:nvPr/>
        </p:nvSpPr>
        <p:spPr bwMode="auto">
          <a:xfrm>
            <a:off x="134123" y="870121"/>
            <a:ext cx="88916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如何攀登理论预言的超重核稳定岛？</a:t>
            </a:r>
          </a:p>
        </p:txBody>
      </p:sp>
      <p:pic>
        <p:nvPicPr>
          <p:cNvPr id="37" name="图片 36">
            <a:extLst>
              <a:ext uri="{FF2B5EF4-FFF2-40B4-BE49-F238E27FC236}">
                <a16:creationId xmlns:a16="http://schemas.microsoft.com/office/drawing/2014/main" id="{7C6AC8F5-B36A-481B-A32E-B5F07424FD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801" b="26200"/>
          <a:stretch/>
        </p:blipFill>
        <p:spPr>
          <a:xfrm>
            <a:off x="4948376" y="1553257"/>
            <a:ext cx="3535080" cy="1361771"/>
          </a:xfrm>
          <a:prstGeom prst="rect">
            <a:avLst/>
          </a:prstGeom>
        </p:spPr>
      </p:pic>
      <p:sp>
        <p:nvSpPr>
          <p:cNvPr id="38" name="文本框 37">
            <a:extLst>
              <a:ext uri="{FF2B5EF4-FFF2-40B4-BE49-F238E27FC236}">
                <a16:creationId xmlns:a16="http://schemas.microsoft.com/office/drawing/2014/main" id="{C35B215A-6202-4450-BB47-11893E7F1E69}"/>
              </a:ext>
            </a:extLst>
          </p:cNvPr>
          <p:cNvSpPr txBox="1"/>
          <p:nvPr/>
        </p:nvSpPr>
        <p:spPr>
          <a:xfrm>
            <a:off x="4680186" y="3113260"/>
            <a:ext cx="9589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群岛？</a:t>
            </a:r>
          </a:p>
        </p:txBody>
      </p:sp>
      <p:sp>
        <p:nvSpPr>
          <p:cNvPr id="39" name="Rectangle 4">
            <a:extLst>
              <a:ext uri="{FF2B5EF4-FFF2-40B4-BE49-F238E27FC236}">
                <a16:creationId xmlns:a16="http://schemas.microsoft.com/office/drawing/2014/main" id="{360EA224-C3AD-4232-86A0-8D516D733B36}"/>
              </a:ext>
            </a:extLst>
          </p:cNvPr>
          <p:cNvSpPr>
            <a:spLocks noChangeArrowheads="1"/>
          </p:cNvSpPr>
          <p:nvPr/>
        </p:nvSpPr>
        <p:spPr bwMode="auto">
          <a:xfrm>
            <a:off x="5451202" y="2994172"/>
            <a:ext cx="3490058" cy="646331"/>
          </a:xfrm>
          <a:prstGeom prst="rect">
            <a:avLst/>
          </a:prstGeom>
          <a:noFill/>
          <a:ln w="25400">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Z = 114</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120</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126</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132</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N = 172</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184</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198</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228</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238…</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0856146-DB2C-4ABB-8BA7-99E38C1E5DFA}"/>
              </a:ext>
            </a:extLst>
          </p:cNvPr>
          <p:cNvSpPr/>
          <p:nvPr/>
        </p:nvSpPr>
        <p:spPr>
          <a:xfrm>
            <a:off x="4676346" y="3679396"/>
            <a:ext cx="3023585"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如何产生</a:t>
            </a: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丰中子超重核</a:t>
            </a:r>
            <a:r>
              <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41" name="矩形 40">
            <a:extLst>
              <a:ext uri="{FF2B5EF4-FFF2-40B4-BE49-F238E27FC236}">
                <a16:creationId xmlns:a16="http://schemas.microsoft.com/office/drawing/2014/main" id="{A616826E-ACE6-4867-826B-061A09CD24D0}"/>
              </a:ext>
            </a:extLst>
          </p:cNvPr>
          <p:cNvSpPr/>
          <p:nvPr/>
        </p:nvSpPr>
        <p:spPr>
          <a:xfrm>
            <a:off x="4698070" y="4022038"/>
            <a:ext cx="4453550" cy="746102"/>
          </a:xfrm>
          <a:prstGeom prst="rect">
            <a:avLst/>
          </a:prstGeom>
        </p:spPr>
        <p:txBody>
          <a:bodyPr wrap="square">
            <a:spAutoFit/>
          </a:bodyPr>
          <a:lstStyle/>
          <a:p>
            <a:pPr marL="252000" marR="0" lvl="0" indent="-252000" algn="l" defTabSz="914400" rtl="0" eaLnBrk="1" fontAlgn="base" latinLnBrk="0" hangingPunct="1">
              <a:lnSpc>
                <a:spcPct val="125000"/>
              </a:lnSpc>
              <a:spcBef>
                <a:spcPct val="0"/>
              </a:spcBef>
              <a:spcAft>
                <a:spcPct val="0"/>
              </a:spcAft>
              <a:buClr>
                <a:srgbClr val="003366"/>
              </a:buClr>
              <a:buSzPct val="100000"/>
              <a:buFont typeface="Wingdings" panose="05000000000000000000" pitchFamily="2" charset="2"/>
              <a:buChar char="Ø"/>
              <a:tabLst/>
              <a:defRPr/>
            </a:pPr>
            <a:r>
              <a:rPr lang="zh-CN" altLang="en-US" dirty="0">
                <a:solidFill>
                  <a:srgbClr val="003366"/>
                </a:solidFill>
                <a:latin typeface="黑体" panose="02010609060101010101" pitchFamily="49" charset="-122"/>
                <a:ea typeface="黑体" panose="02010609060101010101" pitchFamily="49" charset="-122"/>
              </a:rPr>
              <a:t>利用</a:t>
            </a:r>
            <a:r>
              <a:rPr kumimoji="0" lang="zh-CN" altLang="en-US" sz="180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rPr>
              <a:t>丰中子核诱发的熔合反应 </a:t>
            </a:r>
            <a:endParaRPr kumimoji="0" lang="en-US" altLang="zh-CN" sz="20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a:p>
            <a:pPr marL="252000" marR="0" lvl="0" indent="-252000" algn="l" defTabSz="914400" rtl="0" eaLnBrk="1" fontAlgn="base" latinLnBrk="0" hangingPunct="1">
              <a:lnSpc>
                <a:spcPct val="125000"/>
              </a:lnSpc>
              <a:spcBef>
                <a:spcPct val="0"/>
              </a:spcBef>
              <a:spcAft>
                <a:spcPct val="0"/>
              </a:spcAft>
              <a:buClr>
                <a:srgbClr val="003366"/>
              </a:buClr>
              <a:buSzPct val="100000"/>
              <a:buFont typeface="Wingdings" panose="05000000000000000000" pitchFamily="2" charset="2"/>
              <a:buChar char="Ø"/>
              <a:tabLst/>
              <a:defRPr/>
            </a:pPr>
            <a:r>
              <a:rPr kumimoji="0" lang="zh-CN" altLang="en-US" sz="180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rPr>
              <a:t>重弹核与靶核间多核子转移反应</a:t>
            </a:r>
            <a:endParaRPr kumimoji="0" lang="zh-CN" altLang="en-US" sz="18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p:txBody>
      </p:sp>
      <p:sp>
        <p:nvSpPr>
          <p:cNvPr id="44" name="矩形: 圆角 43">
            <a:extLst>
              <a:ext uri="{FF2B5EF4-FFF2-40B4-BE49-F238E27FC236}">
                <a16:creationId xmlns:a16="http://schemas.microsoft.com/office/drawing/2014/main" id="{3652F6E3-DF86-46DB-A58C-C4A88603FE17}"/>
              </a:ext>
            </a:extLst>
          </p:cNvPr>
          <p:cNvSpPr/>
          <p:nvPr/>
        </p:nvSpPr>
        <p:spPr>
          <a:xfrm>
            <a:off x="4821078" y="1427955"/>
            <a:ext cx="3982038" cy="151931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B9B5986-2040-429E-92BF-7C7ACC46CA06}"/>
              </a:ext>
            </a:extLst>
          </p:cNvPr>
          <p:cNvSpPr/>
          <p:nvPr/>
        </p:nvSpPr>
        <p:spPr>
          <a:xfrm>
            <a:off x="6288323" y="1434990"/>
            <a:ext cx="2236510"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600" kern="1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超重区可能的质子幻数</a:t>
            </a:r>
            <a:endParaRPr kumimoji="0" lang="zh-CN" altLang="en-US" sz="160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808D79DF-A4E5-4920-A224-0D08DA7A2B5B}"/>
              </a:ext>
            </a:extLst>
          </p:cNvPr>
          <p:cNvSpPr/>
          <p:nvPr/>
        </p:nvSpPr>
        <p:spPr>
          <a:xfrm>
            <a:off x="1559829" y="2076414"/>
            <a:ext cx="851515" cy="461665"/>
          </a:xfrm>
          <a:prstGeom prst="rect">
            <a:avLst/>
          </a:prstGeom>
        </p:spPr>
        <p:txBody>
          <a:bodyPr wrap="none">
            <a:spAutoFit/>
          </a:bodyPr>
          <a:lstStyle/>
          <a:p>
            <a:r>
              <a:rPr lang="en-US" altLang="zh-CN" sz="2400" b="1" baseline="300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208</a:t>
            </a: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Pb</a:t>
            </a:r>
            <a:endParaRPr lang="zh-CN" altLang="en-US" sz="2400" dirty="0"/>
          </a:p>
        </p:txBody>
      </p:sp>
    </p:spTree>
    <p:extLst>
      <p:ext uri="{BB962C8B-B14F-4D97-AF65-F5344CB8AC3E}">
        <p14:creationId xmlns:p14="http://schemas.microsoft.com/office/powerpoint/2010/main" val="59762743"/>
      </p:ext>
    </p:extLst>
  </p:cSld>
  <p:clrMapOvr>
    <a:masterClrMapping/>
  </p:clrMapOvr>
  <p:transition spd="med" advClick="0" advTm="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994460" y="123244"/>
            <a:ext cx="183822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报告提纲</a:t>
            </a:r>
          </a:p>
        </p:txBody>
      </p:sp>
      <p:sp>
        <p:nvSpPr>
          <p:cNvPr id="4" name="矩形 3">
            <a:extLst>
              <a:ext uri="{FF2B5EF4-FFF2-40B4-BE49-F238E27FC236}">
                <a16:creationId xmlns:a16="http://schemas.microsoft.com/office/drawing/2014/main" id="{FA1345F2-FFA7-4EFA-96FF-97370F3DF21D}"/>
              </a:ext>
            </a:extLst>
          </p:cNvPr>
          <p:cNvSpPr/>
          <p:nvPr/>
        </p:nvSpPr>
        <p:spPr>
          <a:xfrm>
            <a:off x="1696992" y="825043"/>
            <a:ext cx="7163464" cy="3860672"/>
          </a:xfrm>
          <a:prstGeom prst="rect">
            <a:avLst/>
          </a:prstGeom>
        </p:spPr>
        <p:txBody>
          <a:bodyPr wrap="square">
            <a:spAutoFit/>
          </a:bodyPr>
          <a:lstStyle/>
          <a:p>
            <a:pPr marL="324000" lvl="0" indent="-324000">
              <a:lnSpc>
                <a:spcPct val="175000"/>
              </a:lnSpc>
              <a:buClr>
                <a:srgbClr val="003366"/>
              </a:buClr>
              <a:buFont typeface="Wingdings" panose="05000000000000000000" pitchFamily="2" charset="2"/>
              <a:buChar char="Ø"/>
              <a:defRPr/>
            </a:pP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超重</a:t>
            </a:r>
            <a:r>
              <a:rPr lang="zh-CN" altLang="en-US" sz="2400" b="1" dirty="0">
                <a:solidFill>
                  <a:srgbClr val="003366"/>
                </a:solidFill>
                <a:latin typeface="黑体" panose="02010609060101010101" pitchFamily="49" charset="-122"/>
                <a:ea typeface="黑体" panose="02010609060101010101" pitchFamily="49" charset="-122"/>
                <a:cs typeface="Times New Roman" panose="02020603050405020304" pitchFamily="18" charset="0"/>
              </a:rPr>
              <a:t>元素和核素合成的</a:t>
            </a: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背景和意义</a:t>
            </a:r>
            <a:endParaRPr kumimoji="0" lang="en-US" altLang="zh-CN"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324000" marR="0" lvl="0" indent="-324000" algn="l" defTabSz="914400" rtl="0" eaLnBrk="1" fontAlgn="base" latinLnBrk="0" hangingPunct="1">
              <a:lnSpc>
                <a:spcPct val="175000"/>
              </a:lnSpc>
              <a:spcBef>
                <a:spcPct val="0"/>
              </a:spcBef>
              <a:spcAft>
                <a:spcPct val="0"/>
              </a:spcAft>
              <a:buClr>
                <a:srgbClr val="003366"/>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超重</a:t>
            </a:r>
            <a:r>
              <a:rPr lang="zh-CN" altLang="en-US" sz="2400" b="1" dirty="0">
                <a:solidFill>
                  <a:srgbClr val="003366"/>
                </a:solidFill>
                <a:latin typeface="黑体" panose="02010609060101010101" pitchFamily="49" charset="-122"/>
                <a:ea typeface="黑体" panose="02010609060101010101" pitchFamily="49" charset="-122"/>
                <a:cs typeface="Times New Roman" panose="02020603050405020304" pitchFamily="18" charset="0"/>
              </a:rPr>
              <a:t>元素和</a:t>
            </a: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核素合成</a:t>
            </a:r>
            <a:r>
              <a:rPr lang="zh-CN" altLang="en-US" sz="2400" b="1" dirty="0">
                <a:solidFill>
                  <a:srgbClr val="003366"/>
                </a:solidFill>
                <a:latin typeface="黑体" panose="02010609060101010101" pitchFamily="49" charset="-122"/>
                <a:ea typeface="黑体" panose="02010609060101010101" pitchFamily="49" charset="-122"/>
                <a:cs typeface="Times New Roman" panose="02020603050405020304" pitchFamily="18" charset="0"/>
              </a:rPr>
              <a:t>技术方法、</a:t>
            </a: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重要成果</a:t>
            </a:r>
            <a:endParaRPr kumimoji="0" lang="en-US" altLang="zh-CN"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324000" marR="0" lvl="0" indent="-324000" algn="l" defTabSz="914400" rtl="0" eaLnBrk="1" fontAlgn="base" latinLnBrk="0" hangingPunct="1">
              <a:lnSpc>
                <a:spcPct val="175000"/>
              </a:lnSpc>
              <a:spcBef>
                <a:spcPct val="0"/>
              </a:spcBef>
              <a:spcAft>
                <a:spcPct val="0"/>
              </a:spcAft>
              <a:buClr>
                <a:srgbClr val="003366"/>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超重研究现状、困难和展望</a:t>
            </a:r>
            <a:endParaRPr kumimoji="0" lang="en-US" altLang="zh-CN"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324000" marR="0" lvl="0" indent="-324000" algn="l" defTabSz="914400" rtl="0" eaLnBrk="1" fontAlgn="base" latinLnBrk="0" hangingPunct="1">
              <a:lnSpc>
                <a:spcPct val="175000"/>
              </a:lnSpc>
              <a:spcBef>
                <a:spcPct val="0"/>
              </a:spcBef>
              <a:spcAft>
                <a:spcPct val="0"/>
              </a:spcAft>
              <a:buClr>
                <a:srgbClr val="003366"/>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重质量区新核素合成</a:t>
            </a:r>
            <a:endPar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324000" marR="0" lvl="0" indent="-324000" algn="l" defTabSz="914400" rtl="0" eaLnBrk="1" fontAlgn="base" latinLnBrk="0" hangingPunct="1">
              <a:lnSpc>
                <a:spcPct val="175000"/>
              </a:lnSpc>
              <a:spcBef>
                <a:spcPct val="0"/>
              </a:spcBef>
              <a:spcAft>
                <a:spcPct val="0"/>
              </a:spcAft>
              <a:buClr>
                <a:srgbClr val="003366"/>
              </a:buClr>
              <a:buSzTx/>
              <a:buFont typeface="Wingdings" panose="05000000000000000000" pitchFamily="2" charset="2"/>
              <a:buChar char="Ø"/>
              <a:tabLst/>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我国超重研究计划</a:t>
            </a:r>
            <a:r>
              <a:rPr lang="zh-CN" altLang="en-US" sz="24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及进展</a:t>
            </a:r>
            <a:endParaRPr kumimoji="0" lang="en-US"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324000" marR="0" lvl="0" indent="-324000" algn="l" defTabSz="914400" rtl="0" eaLnBrk="1" fontAlgn="base" latinLnBrk="0" hangingPunct="1">
              <a:lnSpc>
                <a:spcPct val="175000"/>
              </a:lnSpc>
              <a:spcBef>
                <a:spcPct val="0"/>
              </a:spcBef>
              <a:spcAft>
                <a:spcPct val="0"/>
              </a:spcAft>
              <a:buClr>
                <a:srgbClr val="003366"/>
              </a:buClr>
              <a:buSzTx/>
              <a:buFont typeface="Wingdings" panose="05000000000000000000" pitchFamily="2" charset="2"/>
              <a:buChar char="Ø"/>
              <a:tabLst/>
              <a:defRPr/>
            </a:pPr>
            <a:r>
              <a:rPr lang="zh-CN" altLang="en-US" sz="2400" b="1" dirty="0">
                <a:solidFill>
                  <a:srgbClr val="003366"/>
                </a:solidFill>
                <a:latin typeface="黑体" panose="02010609060101010101" pitchFamily="49" charset="-122"/>
                <a:ea typeface="黑体" panose="02010609060101010101" pitchFamily="49" charset="-122"/>
                <a:cs typeface="Times New Roman" panose="02020603050405020304" pitchFamily="18" charset="0"/>
              </a:rPr>
              <a:t>总结</a:t>
            </a:r>
            <a:r>
              <a:rPr kumimoji="0" lang="zh-CN" altLang="en-US" sz="24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 </a:t>
            </a:r>
          </a:p>
        </p:txBody>
      </p:sp>
      <p:pic>
        <p:nvPicPr>
          <p:cNvPr id="7" name="图片 4">
            <a:extLst>
              <a:ext uri="{FF2B5EF4-FFF2-40B4-BE49-F238E27FC236}">
                <a16:creationId xmlns:a16="http://schemas.microsoft.com/office/drawing/2014/main" id="{602CEF92-89C6-4E1C-86B3-90B72F3C4458}"/>
              </a:ext>
            </a:extLst>
          </p:cNvPr>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6" y="2127364"/>
            <a:ext cx="1314000" cy="1319094"/>
          </a:xfrm>
          <a:prstGeom prst="ellipse">
            <a:avLst/>
          </a:prstGeom>
          <a:effectLst>
            <a:softEdge rad="114300"/>
          </a:effectLst>
        </p:spPr>
      </p:pic>
      <p:sp>
        <p:nvSpPr>
          <p:cNvPr id="2" name="右大括号 1">
            <a:extLst>
              <a:ext uri="{FF2B5EF4-FFF2-40B4-BE49-F238E27FC236}">
                <a16:creationId xmlns:a16="http://schemas.microsoft.com/office/drawing/2014/main" id="{1A7D4A2E-CF91-4931-BF80-6C1000EE7BEC}"/>
              </a:ext>
            </a:extLst>
          </p:cNvPr>
          <p:cNvSpPr/>
          <p:nvPr/>
        </p:nvSpPr>
        <p:spPr>
          <a:xfrm>
            <a:off x="5508104" y="3055639"/>
            <a:ext cx="239696" cy="864096"/>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sp>
        <p:nvSpPr>
          <p:cNvPr id="3" name="文本框 2">
            <a:extLst>
              <a:ext uri="{FF2B5EF4-FFF2-40B4-BE49-F238E27FC236}">
                <a16:creationId xmlns:a16="http://schemas.microsoft.com/office/drawing/2014/main" id="{3C58E0D5-C374-44F4-A905-E69A21D38DC4}"/>
              </a:ext>
            </a:extLst>
          </p:cNvPr>
          <p:cNvSpPr txBox="1"/>
          <p:nvPr/>
        </p:nvSpPr>
        <p:spPr>
          <a:xfrm>
            <a:off x="5828729" y="3269675"/>
            <a:ext cx="2926270" cy="369332"/>
          </a:xfrm>
          <a:prstGeom prst="rect">
            <a:avLst/>
          </a:prstGeom>
          <a:noFill/>
        </p:spPr>
        <p:txBody>
          <a:bodyPr wrap="square" lIns="0" tIns="0" rIns="0" bIns="0" rtlCol="0">
            <a:spAutoFit/>
          </a:bodyPr>
          <a:lstStyle/>
          <a:p>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我国布局、</a:t>
            </a:r>
            <a:r>
              <a:rPr lang="en-US" altLang="zh-CN"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HIAF</a:t>
            </a: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简介</a:t>
            </a:r>
          </a:p>
        </p:txBody>
      </p:sp>
    </p:spTree>
    <p:extLst>
      <p:ext uri="{BB962C8B-B14F-4D97-AF65-F5344CB8AC3E}">
        <p14:creationId xmlns:p14="http://schemas.microsoft.com/office/powerpoint/2010/main" val="1980676720"/>
      </p:ext>
    </p:extLst>
  </p:cSld>
  <p:clrMapOvr>
    <a:masterClrMapping/>
  </p:clrMapOvr>
  <p:transition spd="med" advClick="0" advTm="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0"/>
          <p:cNvSpPr txBox="1"/>
          <p:nvPr/>
        </p:nvSpPr>
        <p:spPr>
          <a:xfrm>
            <a:off x="26619" y="1083583"/>
            <a:ext cx="911738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超重</a:t>
            </a:r>
            <a:r>
              <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元素和</a:t>
            </a:r>
            <a:r>
              <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核素合成技术方法、重要成果</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4" name="文本框 3">
            <a:extLst>
              <a:ext uri="{FF2B5EF4-FFF2-40B4-BE49-F238E27FC236}">
                <a16:creationId xmlns:a16="http://schemas.microsoft.com/office/drawing/2014/main" id="{D0534444-B489-4320-9C95-68FEE4BFC339}"/>
              </a:ext>
            </a:extLst>
          </p:cNvPr>
          <p:cNvSpPr txBox="1"/>
          <p:nvPr/>
        </p:nvSpPr>
        <p:spPr>
          <a:xfrm>
            <a:off x="26620" y="1730088"/>
            <a:ext cx="9117380" cy="656846"/>
          </a:xfrm>
          <a:prstGeom prst="rect">
            <a:avLst/>
          </a:prstGeom>
          <a:noFill/>
        </p:spPr>
        <p:txBody>
          <a:bodyPr wrap="square" rtlCol="0">
            <a:spAutoFit/>
          </a:bodyPr>
          <a:lstStyle/>
          <a:p>
            <a:pPr lvl="0" algn="ctr" fontAlgn="auto">
              <a:lnSpc>
                <a:spcPct val="150000"/>
              </a:lnSpc>
              <a:spcBef>
                <a:spcPts val="0"/>
              </a:spcBef>
              <a:spcAft>
                <a:spcPts val="0"/>
              </a:spcAft>
              <a:buClr>
                <a:srgbClr val="FA284B">
                  <a:lumMod val="50000"/>
                </a:srgbClr>
              </a:buClr>
              <a:defRPr/>
            </a:pPr>
            <a:r>
              <a:rPr lang="zh-CN" altLang="en-US" sz="28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重离子</a:t>
            </a:r>
            <a:r>
              <a:rPr kumimoji="0" lang="zh-CN" altLang="en-US" sz="28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熔合反应：合成超重元素和核素</a:t>
            </a:r>
            <a:r>
              <a:rPr lang="zh-CN" altLang="en-US" sz="28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唯一方法</a:t>
            </a:r>
            <a:endParaRPr kumimoji="0" lang="en-US" altLang="zh-CN" sz="28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AC61877F-AF0B-4783-A38F-E6094834D936}"/>
              </a:ext>
            </a:extLst>
          </p:cNvPr>
          <p:cNvSpPr/>
          <p:nvPr/>
        </p:nvSpPr>
        <p:spPr>
          <a:xfrm>
            <a:off x="452090" y="3503662"/>
            <a:ext cx="8440387" cy="1207318"/>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The complete fusion reactions of heavy nuclei, producing excited compound nuclei coming to the ground state after the emission of neutrons and gamma rays, are the most promising ones</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likely the only way</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synthesis of SHN</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ACA13349-D18B-4D90-BD80-9CDD0CBDD78D}"/>
              </a:ext>
            </a:extLst>
          </p:cNvPr>
          <p:cNvPicPr>
            <a:picLocks noChangeAspect="1"/>
          </p:cNvPicPr>
          <p:nvPr/>
        </p:nvPicPr>
        <p:blipFill rotWithShape="1">
          <a:blip r:embed="rId2"/>
          <a:srcRect l="53150" t="36539" r="16925" b="39545"/>
          <a:stretch/>
        </p:blipFill>
        <p:spPr>
          <a:xfrm>
            <a:off x="2823358" y="2549254"/>
            <a:ext cx="3523902" cy="792088"/>
          </a:xfrm>
          <a:prstGeom prst="rect">
            <a:avLst/>
          </a:prstGeom>
        </p:spPr>
      </p:pic>
    </p:spTree>
    <p:extLst>
      <p:ext uri="{BB962C8B-B14F-4D97-AF65-F5344CB8AC3E}">
        <p14:creationId xmlns:p14="http://schemas.microsoft.com/office/powerpoint/2010/main" val="3114908744"/>
      </p:ext>
    </p:extLst>
  </p:cSld>
  <p:clrMapOvr>
    <a:masterClrMapping/>
  </p:clrMapOvr>
  <p:transition spd="med" advClick="0" advTm="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50736" y="132479"/>
            <a:ext cx="3080765"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重离子熔合反应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6" name="图片 15">
            <a:extLst>
              <a:ext uri="{FF2B5EF4-FFF2-40B4-BE49-F238E27FC236}">
                <a16:creationId xmlns:a16="http://schemas.microsoft.com/office/drawing/2014/main" id="{B3C4C336-5A52-4E8E-9FB7-90E79A8F1138}"/>
              </a:ext>
            </a:extLst>
          </p:cNvPr>
          <p:cNvPicPr>
            <a:picLocks noChangeAspect="1"/>
          </p:cNvPicPr>
          <p:nvPr/>
        </p:nvPicPr>
        <p:blipFill rotWithShape="1">
          <a:blip r:embed="rId3"/>
          <a:srcRect l="18500" t="11318" r="17713" b="2701"/>
          <a:stretch/>
        </p:blipFill>
        <p:spPr>
          <a:xfrm>
            <a:off x="427401" y="1393665"/>
            <a:ext cx="4144599" cy="3050293"/>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3CC26DD4-349A-401B-B723-9B89CC5A5FFE}"/>
                  </a:ext>
                </a:extLst>
              </p:cNvPr>
              <p:cNvSpPr txBox="1"/>
              <p:nvPr/>
            </p:nvSpPr>
            <p:spPr bwMode="auto">
              <a:xfrm>
                <a:off x="1128216" y="893201"/>
                <a:ext cx="6878037" cy="49667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ctrlPr>
                      </m:sSubPr>
                      <m:e>
                        <m:r>
                          <a:rPr kumimoji="0" lang="zh-CN" altLang="en-US"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𝝈</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𝒙𝒏</m:t>
                        </m:r>
                      </m:sub>
                    </m:sSub>
                    <m:d>
                      <m:d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ctrlPr>
                      </m:dPr>
                      <m:e>
                        <m:sSup>
                          <m:sSup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ctrlPr>
                          </m:sSup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𝑬</m:t>
                            </m:r>
                          </m:e>
                          <m:sup>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m:t>
                            </m:r>
                          </m:sup>
                        </m:sSup>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 </m:t>
                        </m:r>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𝒍</m:t>
                        </m:r>
                      </m:e>
                    </m:d>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sSub>
                      <m:sSub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zh-CN" altLang="en-US"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𝝈</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𝒄𝒂𝒑𝒕</m:t>
                        </m:r>
                      </m:sub>
                    </m:sSub>
                    <m:d>
                      <m:d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d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𝑬</m:t>
                        </m:r>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𝒍</m:t>
                        </m:r>
                      </m:e>
                    </m:d>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oMath>
                </a14:m>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Cambria Math" panose="02040503050406030204" pitchFamily="18" charset="0"/>
                    <a:cs typeface="+mn-cs"/>
                  </a:rPr>
                  <a:t> </a:t>
                </a:r>
                <a14:m>
                  <m:oMath xmlns:m="http://schemas.openxmlformats.org/officeDocument/2006/math">
                    <m:sSub>
                      <m:sSubPr>
                        <m:ctrlP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𝑷</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𝒇𝒖𝒔</m:t>
                        </m:r>
                      </m:sub>
                    </m:sSub>
                    <m:d>
                      <m:dPr>
                        <m:ctrlP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dPr>
                      <m:e>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𝑬</m:t>
                        </m:r>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𝒍</m:t>
                        </m:r>
                      </m:e>
                    </m:d>
                  </m:oMath>
                </a14:m>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Cambria Math" panose="02040503050406030204" pitchFamily="18" charset="0"/>
                    <a:cs typeface="+mn-cs"/>
                  </a:rPr>
                  <a:t> </a:t>
                </a:r>
                <a14:m>
                  <m:oMath xmlns:m="http://schemas.openxmlformats.org/officeDocument/2006/math">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oMath>
                </a14:m>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Cambria Math" panose="02040503050406030204" pitchFamily="18" charset="0"/>
                    <a:cs typeface="+mn-cs"/>
                  </a:rPr>
                  <a:t> </a:t>
                </a:r>
                <a14:m>
                  <m:oMath xmlns:m="http://schemas.openxmlformats.org/officeDocument/2006/math">
                    <m:sSub>
                      <m:sSubPr>
                        <m:ctrlP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𝑾</m:t>
                        </m:r>
                      </m:e>
                      <m:sub>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𝒔𝒖𝒓𝒗</m:t>
                        </m:r>
                      </m:sub>
                    </m:sSub>
                    <m:d>
                      <m:d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dPr>
                      <m:e>
                        <m:sSup>
                          <m:sSupPr>
                            <m:ctrlP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pPr>
                          <m:e>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𝑬</m:t>
                            </m:r>
                          </m:e>
                          <m:sup>
                            <m:r>
                              <a:rPr kumimoji="0" lang="en-US" altLang="zh-CN" sz="2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sup>
                        </m:sSup>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𝒍</m:t>
                        </m:r>
                      </m:e>
                    </m:d>
                  </m:oMath>
                </a14:m>
                <a:endParaRPr kumimoji="0" lang="zh-CN" altLang="en-US" sz="2400" b="1" i="0" u="none" strike="noStrike" kern="1200" cap="none" spc="0" normalizeH="0" baseline="0" noProof="0" dirty="0">
                  <a:ln>
                    <a:noFill/>
                  </a:ln>
                  <a:solidFill>
                    <a:srgbClr val="0D02E0"/>
                  </a:solidFill>
                  <a:effectLst/>
                  <a:uLnTx/>
                  <a:uFillTx/>
                  <a:latin typeface="Arial" pitchFamily="34" charset="0"/>
                  <a:ea typeface="宋体" charset="-122"/>
                  <a:cs typeface="+mn-cs"/>
                </a:endParaRPr>
              </a:p>
            </p:txBody>
          </p:sp>
        </mc:Choice>
        <mc:Fallback xmlns="">
          <p:sp>
            <p:nvSpPr>
              <p:cNvPr id="17" name="文本框 16">
                <a:extLst>
                  <a:ext uri="{FF2B5EF4-FFF2-40B4-BE49-F238E27FC236}">
                    <a16:creationId xmlns:a16="http://schemas.microsoft.com/office/drawing/2014/main" id="{3CC26DD4-349A-401B-B723-9B89CC5A5FFE}"/>
                  </a:ext>
                </a:extLst>
              </p:cNvPr>
              <p:cNvSpPr txBox="1">
                <a:spLocks noRot="1" noChangeAspect="1" noMove="1" noResize="1" noEditPoints="1" noAdjustHandles="1" noChangeArrowheads="1" noChangeShapeType="1" noTextEdit="1"/>
              </p:cNvSpPr>
              <p:nvPr/>
            </p:nvSpPr>
            <p:spPr bwMode="auto">
              <a:xfrm>
                <a:off x="1128216" y="893201"/>
                <a:ext cx="6878037" cy="496674"/>
              </a:xfrm>
              <a:prstGeom prst="rect">
                <a:avLst/>
              </a:prstGeom>
              <a:blipFill>
                <a:blip r:embed="rId4"/>
                <a:stretch>
                  <a:fillRect b="-185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3B4C3B4-B86E-4261-8FB6-B4348C83E485}"/>
                  </a:ext>
                </a:extLst>
              </p:cNvPr>
              <p:cNvSpPr txBox="1"/>
              <p:nvPr/>
            </p:nvSpPr>
            <p:spPr bwMode="auto">
              <a:xfrm>
                <a:off x="4659189" y="2300214"/>
                <a:ext cx="4080091" cy="5872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bPr>
                        <m:e>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𝑾</m:t>
                          </m:r>
                        </m:e>
                        <m: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𝒔𝒖𝒓𝒗</m:t>
                          </m:r>
                        </m:sub>
                      </m:s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Sup>
                        <m:sSup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pPr>
                        <m:e>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𝑬</m:t>
                          </m:r>
                        </m:e>
                        <m:sup>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up>
                      </m:sSup>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nary>
                        <m:naryPr>
                          <m:chr m:val="∏"/>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𝟏</m:t>
                          </m:r>
                        </m:sub>
                        <m:sup>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𝒙</m:t>
                          </m:r>
                        </m:sup>
                        <m:e>
                          <m:d>
                            <m:d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f>
                                <m:fPr>
                                  <m:type m:val="skw"/>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zh-CN" altLang="en-US"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𝚪</m:t>
                                      </m:r>
                                    </m:e>
                                    <m: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𝒏</m:t>
                                      </m:r>
                                    </m:sub>
                                  </m:sSub>
                                </m:num>
                                <m:den>
                                  <m:sSub>
                                    <m:sSub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zh-CN" altLang="en-US"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𝚪</m:t>
                                      </m:r>
                                    </m:e>
                                    <m: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𝑭</m:t>
                                      </m:r>
                                    </m:sub>
                                  </m:sSub>
                                </m:den>
                              </m:f>
                            </m:e>
                          </m:d>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e>
                      </m:nary>
                      <m:nary>
                        <m:naryPr>
                          <m:chr m:val="∏"/>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𝟏</m:t>
                          </m:r>
                        </m:sub>
                        <m:sup>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𝒙</m:t>
                          </m:r>
                        </m:sup>
                        <m:e>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𝒆𝒙𝒑</m:t>
                          </m:r>
                          <m:d>
                            <m:dPr>
                              <m:begChr m:val="["/>
                              <m:endChr m:val="]"/>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d>
                                <m:d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𝑩</m:t>
                                      </m:r>
                                    </m:e>
                                    <m: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𝒇</m:t>
                                      </m:r>
                                    </m:sub>
                                  </m:s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𝑩</m:t>
                                      </m:r>
                                    </m:e>
                                    <m:sub>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𝒏</m:t>
                                      </m:r>
                                    </m:sub>
                                  </m:sSub>
                                </m:e>
                              </m:d>
                              <m:r>
                                <a:rPr kumimoji="0" lang="en-US" altLang="zh-CN" sz="14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𝑻</m:t>
                              </m:r>
                            </m:e>
                          </m:d>
                          <m:r>
                            <a:rPr kumimoji="0" lang="en-US" altLang="zh-CN" sz="1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e>
                      </m:nary>
                    </m:oMath>
                  </m:oMathPara>
                </a14:m>
                <a:endParaRPr kumimoji="0" lang="zh-CN" altLang="en-US" sz="1400" b="1" i="0" u="none" strike="noStrike" kern="1200" cap="none" spc="0" normalizeH="0" baseline="0" noProof="0" dirty="0">
                  <a:ln>
                    <a:noFill/>
                  </a:ln>
                  <a:solidFill>
                    <a:srgbClr val="0D02E0"/>
                  </a:solidFill>
                  <a:effectLst/>
                  <a:uLnTx/>
                  <a:uFillTx/>
                  <a:latin typeface="Arial" pitchFamily="34" charset="0"/>
                  <a:ea typeface="宋体" charset="-122"/>
                  <a:cs typeface="+mn-cs"/>
                </a:endParaRPr>
              </a:p>
            </p:txBody>
          </p:sp>
        </mc:Choice>
        <mc:Fallback xmlns="">
          <p:sp>
            <p:nvSpPr>
              <p:cNvPr id="18" name="文本框 17">
                <a:extLst>
                  <a:ext uri="{FF2B5EF4-FFF2-40B4-BE49-F238E27FC236}">
                    <a16:creationId xmlns:a16="http://schemas.microsoft.com/office/drawing/2014/main" id="{93B4C3B4-B86E-4261-8FB6-B4348C83E485}"/>
                  </a:ext>
                </a:extLst>
              </p:cNvPr>
              <p:cNvSpPr txBox="1">
                <a:spLocks noRot="1" noChangeAspect="1" noMove="1" noResize="1" noEditPoints="1" noAdjustHandles="1" noChangeArrowheads="1" noChangeShapeType="1" noTextEdit="1"/>
              </p:cNvSpPr>
              <p:nvPr/>
            </p:nvSpPr>
            <p:spPr bwMode="auto">
              <a:xfrm>
                <a:off x="4659189" y="2300214"/>
                <a:ext cx="4080091" cy="587212"/>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004B1D24-3BEB-4E28-8387-7C1C9D0EF063}"/>
                  </a:ext>
                </a:extLst>
              </p:cNvPr>
              <p:cNvSpPr txBox="1"/>
              <p:nvPr/>
            </p:nvSpPr>
            <p:spPr bwMode="auto">
              <a:xfrm>
                <a:off x="4557091" y="1420776"/>
                <a:ext cx="4536505" cy="4378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复合核：激发能 </a:t>
                </a:r>
                <a14:m>
                  <m:oMath xmlns:m="http://schemas.openxmlformats.org/officeDocument/2006/math">
                    <m:sSup>
                      <m:sSupPr>
                        <m:ctrlP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ctrlPr>
                      </m:sSupPr>
                      <m:e>
                        <m: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𝑬</m:t>
                        </m:r>
                      </m:e>
                      <m:sup>
                        <m: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m:t>
                        </m:r>
                      </m:sup>
                    </m:sSup>
                    <m: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m:t>
                    </m:r>
                    <m: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𝑬</m:t>
                    </m:r>
                    <m:r>
                      <a:rPr kumimoji="0" lang="en-US" altLang="zh-CN" sz="20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m:t>
                    </m:r>
                    <m:r>
                      <a:rPr kumimoji="0" lang="en-US" altLang="zh-CN" sz="20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𝑸</m:t>
                    </m:r>
                  </m:oMath>
                </a14:m>
                <a:endParaRPr kumimoji="0" lang="en-US"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004B1D24-3BEB-4E28-8387-7C1C9D0EF063}"/>
                  </a:ext>
                </a:extLst>
              </p:cNvPr>
              <p:cNvSpPr txBox="1">
                <a:spLocks noRot="1" noChangeAspect="1" noMove="1" noResize="1" noEditPoints="1" noAdjustHandles="1" noChangeArrowheads="1" noChangeShapeType="1" noTextEdit="1"/>
              </p:cNvSpPr>
              <p:nvPr/>
            </p:nvSpPr>
            <p:spPr bwMode="auto">
              <a:xfrm>
                <a:off x="4557091" y="1420776"/>
                <a:ext cx="4536505" cy="437877"/>
              </a:xfrm>
              <a:prstGeom prst="rect">
                <a:avLst/>
              </a:prstGeom>
              <a:blipFill>
                <a:blip r:embed="rId6"/>
                <a:stretch>
                  <a:fillRect l="-1613" t="-2778" b="-2777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6B23C759-33E4-46CB-B399-5A1C7F7CEEBC}"/>
              </a:ext>
            </a:extLst>
          </p:cNvPr>
          <p:cNvSpPr txBox="1"/>
          <p:nvPr/>
        </p:nvSpPr>
        <p:spPr bwMode="auto">
          <a:xfrm>
            <a:off x="4473704" y="4399456"/>
            <a:ext cx="3788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入射能量越高、势垒穿透几率越大</a:t>
            </a: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09A69B4-FB82-4584-BFCF-DF3DF3A40AFD}"/>
                  </a:ext>
                </a:extLst>
              </p:cNvPr>
              <p:cNvSpPr txBox="1"/>
              <p:nvPr/>
            </p:nvSpPr>
            <p:spPr bwMode="auto">
              <a:xfrm>
                <a:off x="4572000" y="4003525"/>
                <a:ext cx="2962542"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rtlCol="0">
                <a:spAutoFit/>
              </a:bodyPr>
              <a:lstStyle/>
              <a:p>
                <a:pPr lvl="0" algn="ctr">
                  <a:defRPr/>
                </a:pPr>
                <a14:m>
                  <m:oMath xmlns:m="http://schemas.openxmlformats.org/officeDocument/2006/math">
                    <m:sSub>
                      <m:sSubPr>
                        <m:ctrlP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𝒁</m:t>
                        </m:r>
                      </m:e>
                      <m:sub>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sub>
                    </m:sSub>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b>
                      <m:sSubPr>
                        <m:ctrlP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𝒁</m:t>
                        </m:r>
                      </m:e>
                      <m:sub>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𝑻</m:t>
                        </m:r>
                      </m:sub>
                    </m:sSub>
                  </m:oMath>
                </a14:m>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越大、熔合几率越小</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E09A69B4-FB82-4584-BFCF-DF3DF3A40AFD}"/>
                  </a:ext>
                </a:extLst>
              </p:cNvPr>
              <p:cNvSpPr txBox="1">
                <a:spLocks noRot="1" noChangeAspect="1" noMove="1" noResize="1" noEditPoints="1" noAdjustHandles="1" noChangeArrowheads="1" noChangeShapeType="1" noTextEdit="1"/>
              </p:cNvSpPr>
              <p:nvPr/>
            </p:nvSpPr>
            <p:spPr bwMode="auto">
              <a:xfrm>
                <a:off x="4572000" y="4003525"/>
                <a:ext cx="2962542" cy="369332"/>
              </a:xfrm>
              <a:prstGeom prst="rect">
                <a:avLst/>
              </a:prstGeom>
              <a:blipFill>
                <a:blip r:embed="rId7"/>
                <a:stretch>
                  <a:fillRect t="-13333" r="-1235" b="-23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94D23E65-C355-4EC0-BA02-9357BBFBC1D3}"/>
              </a:ext>
            </a:extLst>
          </p:cNvPr>
          <p:cNvSpPr txBox="1"/>
          <p:nvPr/>
        </p:nvSpPr>
        <p:spPr bwMode="auto">
          <a:xfrm>
            <a:off x="4569298" y="3534227"/>
            <a:ext cx="378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准裂变与熔合竞争，</a:t>
            </a:r>
            <a:r>
              <a:rPr kumimoji="0" lang="zh-CN" altLang="en-US"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最不确定！</a:t>
            </a:r>
          </a:p>
        </p:txBody>
      </p:sp>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DF7C2F3D-69C0-4861-854A-B289DDB46B47}"/>
                  </a:ext>
                </a:extLst>
              </p:cNvPr>
              <p:cNvSpPr/>
              <p:nvPr/>
            </p:nvSpPr>
            <p:spPr>
              <a:xfrm>
                <a:off x="323528" y="4276970"/>
                <a:ext cx="9134473" cy="570221"/>
              </a:xfrm>
              <a:prstGeom prst="rect">
                <a:avLst/>
              </a:prstGeom>
            </p:spPr>
            <p:txBody>
              <a:bodyPr wrap="square">
                <a:spAutoFit/>
              </a:bodyPr>
              <a:lstStyle/>
              <a:p>
                <a:pPr marL="0" marR="0" lvl="0" indent="0" defTabSz="914400" rtl="0" eaLnBrk="1" fontAlgn="base" latinLnBrk="0" hangingPunct="1">
                  <a:lnSpc>
                    <a:spcPct val="125000"/>
                  </a:lnSpc>
                  <a:spcBef>
                    <a:spcPct val="0"/>
                  </a:spcBef>
                  <a:spcAft>
                    <a:spcPct val="0"/>
                  </a:spcAft>
                  <a:buClrTx/>
                  <a:buSzTx/>
                  <a:buFontTx/>
                  <a:buNone/>
                  <a:tabLst/>
                  <a:defRPr/>
                </a:pPr>
                <a14:m>
                  <m:oMath xmlns:m="http://schemas.openxmlformats.org/officeDocument/2006/math">
                    <m:sSub>
                      <m:sSubPr>
                        <m:ctrlPr>
                          <a:rPr kumimoji="0" lang="en-US" altLang="zh-CN" sz="24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zh-CN" altLang="en-US" sz="24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𝝈</m:t>
                        </m:r>
                      </m:e>
                      <m:sub>
                        <m:r>
                          <a:rPr kumimoji="0" lang="en-US" altLang="zh-CN" sz="24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𝒄𝒂𝒑𝒕</m:t>
                        </m:r>
                      </m:sub>
                    </m:sSub>
                  </m:oMath>
                </a14:m>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强烈依赖弹靶组合和能量！</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5" name="矩形 24">
                <a:extLst>
                  <a:ext uri="{FF2B5EF4-FFF2-40B4-BE49-F238E27FC236}">
                    <a16:creationId xmlns:a16="http://schemas.microsoft.com/office/drawing/2014/main" id="{DF7C2F3D-69C0-4861-854A-B289DDB46B47}"/>
                  </a:ext>
                </a:extLst>
              </p:cNvPr>
              <p:cNvSpPr>
                <a:spLocks noRot="1" noChangeAspect="1" noMove="1" noResize="1" noEditPoints="1" noAdjustHandles="1" noChangeArrowheads="1" noChangeShapeType="1" noTextEdit="1"/>
              </p:cNvSpPr>
              <p:nvPr/>
            </p:nvSpPr>
            <p:spPr>
              <a:xfrm>
                <a:off x="323528" y="4276970"/>
                <a:ext cx="9134473" cy="570221"/>
              </a:xfrm>
              <a:prstGeom prst="rect">
                <a:avLst/>
              </a:prstGeom>
              <a:blipFill>
                <a:blip r:embed="rId8"/>
                <a:stretch>
                  <a:fillRect b="-8602"/>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DC700C33-4A79-4005-95D1-E25FEF942660}"/>
              </a:ext>
            </a:extLst>
          </p:cNvPr>
          <p:cNvSpPr/>
          <p:nvPr/>
        </p:nvSpPr>
        <p:spPr>
          <a:xfrm>
            <a:off x="192543" y="1393665"/>
            <a:ext cx="162563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A simplification </a:t>
            </a:r>
            <a:endParaRPr kumimoji="0" lang="zh-CN" altLang="en-US"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椭圆 2">
            <a:extLst>
              <a:ext uri="{FF2B5EF4-FFF2-40B4-BE49-F238E27FC236}">
                <a16:creationId xmlns:a16="http://schemas.microsoft.com/office/drawing/2014/main" id="{EA546BA9-5C9D-4E5A-B89E-DE3B38DB32CD}"/>
              </a:ext>
            </a:extLst>
          </p:cNvPr>
          <p:cNvSpPr/>
          <p:nvPr/>
        </p:nvSpPr>
        <p:spPr>
          <a:xfrm>
            <a:off x="1429073" y="2283718"/>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 name="文本框 3">
            <a:extLst>
              <a:ext uri="{FF2B5EF4-FFF2-40B4-BE49-F238E27FC236}">
                <a16:creationId xmlns:a16="http://schemas.microsoft.com/office/drawing/2014/main" id="{CB77DB8D-68FE-4484-A3BF-818F5E545ED2}"/>
              </a:ext>
            </a:extLst>
          </p:cNvPr>
          <p:cNvSpPr txBox="1"/>
          <p:nvPr/>
        </p:nvSpPr>
        <p:spPr>
          <a:xfrm>
            <a:off x="1490677" y="2292765"/>
            <a:ext cx="99386"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II</a:t>
            </a:r>
            <a:endParaRPr kumimoji="0" lang="zh-CN" altLang="en-US"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椭圆 13">
            <a:extLst>
              <a:ext uri="{FF2B5EF4-FFF2-40B4-BE49-F238E27FC236}">
                <a16:creationId xmlns:a16="http://schemas.microsoft.com/office/drawing/2014/main" id="{E401827F-3023-4F0F-B3D1-28991AD7871E}"/>
              </a:ext>
            </a:extLst>
          </p:cNvPr>
          <p:cNvSpPr/>
          <p:nvPr/>
        </p:nvSpPr>
        <p:spPr>
          <a:xfrm>
            <a:off x="827358" y="2970013"/>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文本框 14">
            <a:extLst>
              <a:ext uri="{FF2B5EF4-FFF2-40B4-BE49-F238E27FC236}">
                <a16:creationId xmlns:a16="http://schemas.microsoft.com/office/drawing/2014/main" id="{D3A5C7B4-9FDB-4CC4-8B25-8CE54FFD9C8D}"/>
              </a:ext>
            </a:extLst>
          </p:cNvPr>
          <p:cNvSpPr txBox="1"/>
          <p:nvPr/>
        </p:nvSpPr>
        <p:spPr>
          <a:xfrm>
            <a:off x="914363" y="2979060"/>
            <a:ext cx="49694"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I</a:t>
            </a:r>
            <a:endParaRPr kumimoji="0" lang="zh-CN" altLang="en-US"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0" name="椭圆 19">
            <a:extLst>
              <a:ext uri="{FF2B5EF4-FFF2-40B4-BE49-F238E27FC236}">
                <a16:creationId xmlns:a16="http://schemas.microsoft.com/office/drawing/2014/main" id="{863A30A5-B786-49D0-9E5C-F7E1620287FF}"/>
              </a:ext>
            </a:extLst>
          </p:cNvPr>
          <p:cNvSpPr/>
          <p:nvPr/>
        </p:nvSpPr>
        <p:spPr>
          <a:xfrm>
            <a:off x="2475325" y="149163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16D281CB-07DC-4CDA-9209-332D9B501DF0}"/>
              </a:ext>
            </a:extLst>
          </p:cNvPr>
          <p:cNvSpPr txBox="1"/>
          <p:nvPr/>
        </p:nvSpPr>
        <p:spPr>
          <a:xfrm>
            <a:off x="2509169" y="1492210"/>
            <a:ext cx="149080"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rPr>
              <a:t>III</a:t>
            </a:r>
            <a:endParaRPr kumimoji="0" lang="zh-CN" altLang="en-US" sz="1400" b="1" i="0" u="none" strike="noStrike" kern="120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3BE45EC7-7B63-4AA7-8F5F-96D9A5AC2142}"/>
                  </a:ext>
                </a:extLst>
              </p:cNvPr>
              <p:cNvSpPr/>
              <p:nvPr/>
            </p:nvSpPr>
            <p:spPr>
              <a:xfrm>
                <a:off x="4567235" y="2967547"/>
                <a:ext cx="3310393" cy="452432"/>
              </a:xfrm>
              <a:prstGeom prst="rect">
                <a:avLst/>
              </a:prstGeom>
            </p:spPr>
            <p:txBody>
              <a:bodyPr wrap="none">
                <a:spAutoFit/>
              </a:bodyPr>
              <a:lstStyle/>
              <a:p>
                <a:pPr lvl="0">
                  <a:lnSpc>
                    <a:spcPct val="125000"/>
                  </a:lnSpc>
                  <a:defRPr/>
                </a:pPr>
                <a14:m>
                  <m:oMath xmlns:m="http://schemas.openxmlformats.org/officeDocument/2006/math">
                    <m:sSub>
                      <m:sSubPr>
                        <m:ctrlPr>
                          <a:rPr lang="en-US" altLang="zh-CN"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𝑩</m:t>
                        </m:r>
                      </m:e>
                      <m:sub>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𝒇</m:t>
                        </m:r>
                      </m:sub>
                    </m:sSub>
                  </m:oMath>
                </a14:m>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越大越好；</a:t>
                </a:r>
                <a:r>
                  <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sSub>
                      <m:sSubPr>
                        <m:ctrlPr>
                          <a:rPr lang="en-US" altLang="zh-CN"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𝑩</m:t>
                        </m:r>
                      </m:e>
                      <m:sub>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𝒏</m:t>
                        </m:r>
                      </m:sub>
                    </m:sSub>
                  </m:oMath>
                </a14:m>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14:m>
                  <m:oMath xmlns:m="http://schemas.openxmlformats.org/officeDocument/2006/math">
                    <m:r>
                      <a:rPr lang="en-US" altLang="zh-CN"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𝑻</m:t>
                    </m:r>
                  </m:oMath>
                </a14:m>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越小越好</a:t>
                </a:r>
              </a:p>
            </p:txBody>
          </p:sp>
        </mc:Choice>
        <mc:Fallback xmlns="">
          <p:sp>
            <p:nvSpPr>
              <p:cNvPr id="6" name="矩形 5">
                <a:extLst>
                  <a:ext uri="{FF2B5EF4-FFF2-40B4-BE49-F238E27FC236}">
                    <a16:creationId xmlns:a16="http://schemas.microsoft.com/office/drawing/2014/main" id="{3BE45EC7-7B63-4AA7-8F5F-96D9A5AC2142}"/>
                  </a:ext>
                </a:extLst>
              </p:cNvPr>
              <p:cNvSpPr>
                <a:spLocks noRot="1" noChangeAspect="1" noMove="1" noResize="1" noEditPoints="1" noAdjustHandles="1" noChangeArrowheads="1" noChangeShapeType="1" noTextEdit="1"/>
              </p:cNvSpPr>
              <p:nvPr/>
            </p:nvSpPr>
            <p:spPr>
              <a:xfrm>
                <a:off x="4567235" y="2967547"/>
                <a:ext cx="3310393" cy="452432"/>
              </a:xfrm>
              <a:prstGeom prst="rect">
                <a:avLst/>
              </a:prstGeom>
              <a:blipFill>
                <a:blip r:embed="rId9"/>
                <a:stretch>
                  <a:fillRect b="-148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DAB59A73-A105-4B50-A286-4ADD51E62B84}"/>
                  </a:ext>
                </a:extLst>
              </p:cNvPr>
              <p:cNvSpPr txBox="1"/>
              <p:nvPr/>
            </p:nvSpPr>
            <p:spPr>
              <a:xfrm>
                <a:off x="5642947" y="1919253"/>
                <a:ext cx="2395528" cy="27699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𝑸</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𝑴</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𝑪𝑵</m:t>
                          </m:r>
                        </m:sub>
                      </m:s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d>
                        <m:d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𝑴</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𝑷</m:t>
                              </m:r>
                            </m:sub>
                          </m:s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𝑴</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𝑻</m:t>
                              </m:r>
                            </m:sub>
                          </m:sSub>
                        </m:e>
                      </m:d>
                    </m:oMath>
                  </m:oMathPara>
                </a14:m>
                <a:endParaRPr kumimoji="0" lang="zh-CN" altLang="en-US" sz="18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26" name="文本框 25">
                <a:extLst>
                  <a:ext uri="{FF2B5EF4-FFF2-40B4-BE49-F238E27FC236}">
                    <a16:creationId xmlns:a16="http://schemas.microsoft.com/office/drawing/2014/main" id="{DAB59A73-A105-4B50-A286-4ADD51E62B84}"/>
                  </a:ext>
                </a:extLst>
              </p:cNvPr>
              <p:cNvSpPr txBox="1">
                <a:spLocks noRot="1" noChangeAspect="1" noMove="1" noResize="1" noEditPoints="1" noAdjustHandles="1" noChangeArrowheads="1" noChangeShapeType="1" noTextEdit="1"/>
              </p:cNvSpPr>
              <p:nvPr/>
            </p:nvSpPr>
            <p:spPr>
              <a:xfrm>
                <a:off x="5642947" y="1919253"/>
                <a:ext cx="2395528" cy="276999"/>
              </a:xfrm>
              <a:prstGeom prst="rect">
                <a:avLst/>
              </a:prstGeom>
              <a:blipFill>
                <a:blip r:embed="rId10"/>
                <a:stretch>
                  <a:fillRect l="-2545" b="-3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2732258"/>
      </p:ext>
    </p:extLst>
  </p:cSld>
  <p:clrMapOvr>
    <a:masterClrMapping/>
  </p:clrMapOvr>
  <p:transition spd="med" advClick="0" advTm="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E0683B4E-FB07-4BD2-9CD0-2D57C5A97DCC}"/>
              </a:ext>
            </a:extLst>
          </p:cNvPr>
          <p:cNvSpPr txBox="1"/>
          <p:nvPr/>
        </p:nvSpPr>
        <p:spPr bwMode="auto">
          <a:xfrm>
            <a:off x="0" y="854298"/>
            <a:ext cx="9144000" cy="52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合成超重</a:t>
            </a:r>
            <a:r>
              <a:rPr lang="zh-CN" altLang="en-US" sz="26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元素和</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核素是重离子加速器的核心科学目标</a:t>
            </a:r>
            <a:endPar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11" name="文本框 10">
            <a:extLst>
              <a:ext uri="{FF2B5EF4-FFF2-40B4-BE49-F238E27FC236}">
                <a16:creationId xmlns:a16="http://schemas.microsoft.com/office/drawing/2014/main" id="{FB7A7AD4-90E9-4FDD-B483-7112146647D8}"/>
              </a:ext>
            </a:extLst>
          </p:cNvPr>
          <p:cNvSpPr txBox="1"/>
          <p:nvPr/>
        </p:nvSpPr>
        <p:spPr bwMode="auto">
          <a:xfrm>
            <a:off x="251520" y="2029777"/>
            <a:ext cx="3110147" cy="7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285750" marR="0" lvl="0" indent="-28575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最重的束流：</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Z=92 </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p>
          <a:p>
            <a:pPr marL="285750" marR="0" lvl="0" indent="-28575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最重的靶材料：</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Z=98 </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249</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Cf</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6B655C68-5A5E-4680-985E-0C39393C39FE}"/>
              </a:ext>
            </a:extLst>
          </p:cNvPr>
          <p:cNvSpPr txBox="1"/>
          <p:nvPr/>
        </p:nvSpPr>
        <p:spPr bwMode="auto">
          <a:xfrm>
            <a:off x="1251870" y="3268108"/>
            <a:ext cx="20697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238</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U</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 </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238</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U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Symbol" panose="05050102010706020507" pitchFamily="18" charset="2"/>
              </a:rPr>
              <a:t>184 ?</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1AB5BAE8-B8DB-4487-862E-857CBD0B890A}"/>
              </a:ext>
            </a:extLst>
          </p:cNvPr>
          <p:cNvSpPr/>
          <p:nvPr/>
        </p:nvSpPr>
        <p:spPr>
          <a:xfrm>
            <a:off x="1246153" y="2812497"/>
            <a:ext cx="2315699" cy="579967"/>
          </a:xfrm>
          <a:prstGeom prst="rect">
            <a:avLst/>
          </a:prstGeom>
        </p:spPr>
        <p:txBody>
          <a:bodyPr wrap="none">
            <a:spAutoFit/>
          </a:bodyPr>
          <a:lstStyle/>
          <a:p>
            <a:pPr lvl="0">
              <a:lnSpc>
                <a:spcPct val="150000"/>
              </a:lnSpc>
              <a:defRPr/>
            </a:pP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86</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Kr + </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232</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Th </a:t>
            </a:r>
            <a:r>
              <a:rPr lang="en-US" altLang="zh-CN" b="1" dirty="0">
                <a:solidFill>
                  <a:srgbClr val="003366"/>
                </a:solidFill>
                <a:latin typeface="Times New Roman" panose="02020603050405020304" pitchFamily="18" charset="0"/>
                <a:cs typeface="Times New Roman" panose="02020603050405020304" pitchFamily="18" charset="0"/>
                <a:sym typeface="Symbol" panose="05050102010706020507" pitchFamily="18" charset="2"/>
              </a:rPr>
              <a:t> </a:t>
            </a: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126 </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a:t>
            </a:r>
            <a:endParaRPr kumimoji="0" lang="zh-CN" altLang="en-US" sz="24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笑脸 13">
            <a:extLst>
              <a:ext uri="{FF2B5EF4-FFF2-40B4-BE49-F238E27FC236}">
                <a16:creationId xmlns:a16="http://schemas.microsoft.com/office/drawing/2014/main" id="{9A8652B6-9498-4953-BA86-3033FB671B0A}"/>
              </a:ext>
            </a:extLst>
          </p:cNvPr>
          <p:cNvSpPr/>
          <p:nvPr/>
        </p:nvSpPr>
        <p:spPr>
          <a:xfrm>
            <a:off x="701974" y="2980364"/>
            <a:ext cx="544179" cy="57420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17" name="标题 1">
            <a:extLst>
              <a:ext uri="{FF2B5EF4-FFF2-40B4-BE49-F238E27FC236}">
                <a16:creationId xmlns:a16="http://schemas.microsoft.com/office/drawing/2014/main" id="{4FFED96E-23CA-42C8-B9ED-5337F677D17E}"/>
              </a:ext>
            </a:extLst>
          </p:cNvPr>
          <p:cNvSpPr>
            <a:spLocks noGrp="1"/>
          </p:cNvSpPr>
          <p:nvPr>
            <p:ph type="title"/>
          </p:nvPr>
        </p:nvSpPr>
        <p:spPr>
          <a:xfrm>
            <a:off x="1059124" y="133481"/>
            <a:ext cx="266082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超重核素产生</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 name="矩形 3">
            <a:extLst>
              <a:ext uri="{FF2B5EF4-FFF2-40B4-BE49-F238E27FC236}">
                <a16:creationId xmlns:a16="http://schemas.microsoft.com/office/drawing/2014/main" id="{85700A67-9BEE-4936-9EC9-C7F283E498AA}"/>
              </a:ext>
            </a:extLst>
          </p:cNvPr>
          <p:cNvSpPr/>
          <p:nvPr/>
        </p:nvSpPr>
        <p:spPr>
          <a:xfrm>
            <a:off x="251520" y="1357735"/>
            <a:ext cx="46085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In principle, various combinations of projectiles and targets can be used</a:t>
            </a:r>
          </a:p>
        </p:txBody>
      </p:sp>
      <p:pic>
        <p:nvPicPr>
          <p:cNvPr id="2" name="图片 1">
            <a:extLst>
              <a:ext uri="{FF2B5EF4-FFF2-40B4-BE49-F238E27FC236}">
                <a16:creationId xmlns:a16="http://schemas.microsoft.com/office/drawing/2014/main" id="{A1C40C6A-8EFE-4A56-AF49-078AFB7347E9}"/>
              </a:ext>
            </a:extLst>
          </p:cNvPr>
          <p:cNvPicPr>
            <a:picLocks noChangeAspect="1"/>
          </p:cNvPicPr>
          <p:nvPr/>
        </p:nvPicPr>
        <p:blipFill rotWithShape="1">
          <a:blip r:embed="rId2"/>
          <a:srcRect l="53148" t="27600" r="23225" b="15466"/>
          <a:stretch/>
        </p:blipFill>
        <p:spPr>
          <a:xfrm>
            <a:off x="5067461" y="1413380"/>
            <a:ext cx="3597947" cy="2316740"/>
          </a:xfrm>
          <a:prstGeom prst="rect">
            <a:avLst/>
          </a:prstGeom>
        </p:spPr>
      </p:pic>
      <p:sp>
        <p:nvSpPr>
          <p:cNvPr id="5" name="矩形 4">
            <a:extLst>
              <a:ext uri="{FF2B5EF4-FFF2-40B4-BE49-F238E27FC236}">
                <a16:creationId xmlns:a16="http://schemas.microsoft.com/office/drawing/2014/main" id="{522D0DDB-F3B4-45C3-A6A9-74E06D4FB50F}"/>
              </a:ext>
            </a:extLst>
          </p:cNvPr>
          <p:cNvSpPr/>
          <p:nvPr/>
        </p:nvSpPr>
        <p:spPr>
          <a:xfrm>
            <a:off x="0" y="3792418"/>
            <a:ext cx="9144000" cy="400110"/>
          </a:xfrm>
          <a:prstGeom prst="rect">
            <a:avLst/>
          </a:prstGeom>
        </p:spPr>
        <p:txBody>
          <a:bodyPr wrap="square">
            <a:spAutoFit/>
          </a:bodyPr>
          <a:lstStyle/>
          <a:p>
            <a:pPr algn="ctr" fontAlgn="auto">
              <a:spcBef>
                <a:spcPts val="0"/>
              </a:spcBef>
              <a:spcAft>
                <a:spcPts val="0"/>
              </a:spcAft>
              <a:defRPr/>
            </a:pP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缺中子超重核素普遍</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具有</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放射性</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，还可能具有自发裂变、</a:t>
            </a:r>
            <a:r>
              <a:rPr lang="en-US" altLang="zh-CN" sz="2000" b="1" baseline="30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或</a:t>
            </a:r>
            <a:r>
              <a:rPr lang="en-US"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EC</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a:t>
            </a:r>
            <a:endPar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4C2AD0B9-5A56-4673-9643-659F4B101F46}"/>
              </a:ext>
            </a:extLst>
          </p:cNvPr>
          <p:cNvSpPr/>
          <p:nvPr/>
        </p:nvSpPr>
        <p:spPr>
          <a:xfrm>
            <a:off x="251520" y="4162147"/>
            <a:ext cx="8784975" cy="646331"/>
          </a:xfrm>
          <a:prstGeom prst="rect">
            <a:avLst/>
          </a:prstGeom>
        </p:spPr>
        <p:txBody>
          <a:bodyPr wrap="square">
            <a:spAutoFit/>
          </a:bodyPr>
          <a:lstStyle/>
          <a:p>
            <a:pPr lvl="0">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More and more powerful accelerators were built worldwide, including the </a:t>
            </a:r>
            <a:r>
              <a:rPr lang="en-US" altLang="zh-CN" dirty="0">
                <a:solidFill>
                  <a:srgbClr val="003366"/>
                </a:solidFill>
                <a:latin typeface="Times New Roman" panose="02020603050405020304" pitchFamily="18" charset="0"/>
                <a:cs typeface="Times New Roman" panose="02020603050405020304" pitchFamily="18" charset="0"/>
              </a:rPr>
              <a:t>cyclotrons at DUBNA,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the HILAC and its upgraded </a:t>
            </a:r>
            <a:r>
              <a:rPr kumimoji="0" lang="en-US" altLang="zh-CN" sz="18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SuperHILAC</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Berkeley, the UNILAC at GSI, …</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31571138"/>
      </p:ext>
    </p:extLst>
  </p:cSld>
  <p:clrMapOvr>
    <a:masterClrMapping/>
  </p:clrMapOvr>
  <p:transition spd="med" advClick="0" advTm="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白色大理石">
            <a:extLst>
              <a:ext uri="{FF2B5EF4-FFF2-40B4-BE49-F238E27FC236}">
                <a16:creationId xmlns:a16="http://schemas.microsoft.com/office/drawing/2014/main" id="{A5155FA9-3336-4BDF-9AF1-CE073BE36E25}"/>
              </a:ext>
            </a:extLst>
          </p:cNvPr>
          <p:cNvPicPr>
            <a:picLocks noChangeAspect="1" noChangeArrowheads="1"/>
          </p:cNvPicPr>
          <p:nvPr/>
        </p:nvPicPr>
        <p:blipFill>
          <a:blip r:embed="rId3"/>
          <a:srcRect/>
          <a:stretch>
            <a:fillRect/>
          </a:stretch>
        </p:blipFill>
        <p:spPr bwMode="auto">
          <a:xfrm>
            <a:off x="6242020" y="1966595"/>
            <a:ext cx="2422325" cy="2624429"/>
          </a:xfrm>
          <a:prstGeom prst="rect">
            <a:avLst/>
          </a:prstGeom>
          <a:noFill/>
          <a:ln w="9525">
            <a:noFill/>
            <a:miter lim="800000"/>
            <a:headEnd/>
            <a:tailEnd/>
          </a:ln>
        </p:spPr>
      </p:pic>
      <p:sp>
        <p:nvSpPr>
          <p:cNvPr id="9" name="标题 1">
            <a:extLst>
              <a:ext uri="{FF2B5EF4-FFF2-40B4-BE49-F238E27FC236}">
                <a16:creationId xmlns:a16="http://schemas.microsoft.com/office/drawing/2014/main" id="{FACABEA5-BDB9-4F4E-81AB-A63C43E3A38E}"/>
              </a:ext>
            </a:extLst>
          </p:cNvPr>
          <p:cNvSpPr>
            <a:spLocks noGrp="1"/>
          </p:cNvSpPr>
          <p:nvPr>
            <p:ph type="title"/>
          </p:nvPr>
        </p:nvSpPr>
        <p:spPr>
          <a:xfrm>
            <a:off x="1066808" y="139971"/>
            <a:ext cx="266082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传统熔合反应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 name="图片 9">
            <a:extLst>
              <a:ext uri="{FF2B5EF4-FFF2-40B4-BE49-F238E27FC236}">
                <a16:creationId xmlns:a16="http://schemas.microsoft.com/office/drawing/2014/main" id="{02FD2AAF-ACE3-42CF-90EC-F9AE971B2454}"/>
              </a:ext>
            </a:extLst>
          </p:cNvPr>
          <p:cNvPicPr>
            <a:picLocks noChangeAspect="1"/>
          </p:cNvPicPr>
          <p:nvPr/>
        </p:nvPicPr>
        <p:blipFill rotWithShape="1">
          <a:blip r:embed="rId4"/>
          <a:srcRect t="4343"/>
          <a:stretch/>
        </p:blipFill>
        <p:spPr>
          <a:xfrm>
            <a:off x="364634" y="1840060"/>
            <a:ext cx="3612246" cy="2724096"/>
          </a:xfrm>
          <a:prstGeom prst="rect">
            <a:avLst/>
          </a:prstGeom>
        </p:spPr>
      </p:pic>
      <p:sp>
        <p:nvSpPr>
          <p:cNvPr id="11" name="椭圆 10">
            <a:extLst>
              <a:ext uri="{FF2B5EF4-FFF2-40B4-BE49-F238E27FC236}">
                <a16:creationId xmlns:a16="http://schemas.microsoft.com/office/drawing/2014/main" id="{6DFC777B-F611-4AB2-9DDC-11E452AA0576}"/>
              </a:ext>
            </a:extLst>
          </p:cNvPr>
          <p:cNvSpPr/>
          <p:nvPr/>
        </p:nvSpPr>
        <p:spPr>
          <a:xfrm>
            <a:off x="3093650" y="3276831"/>
            <a:ext cx="144000" cy="144000"/>
          </a:xfrm>
          <a:prstGeom prst="ellipse">
            <a:avLst/>
          </a:prstGeom>
          <a:solidFill>
            <a:schemeClr val="accent2"/>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2" name="椭圆 11">
            <a:extLst>
              <a:ext uri="{FF2B5EF4-FFF2-40B4-BE49-F238E27FC236}">
                <a16:creationId xmlns:a16="http://schemas.microsoft.com/office/drawing/2014/main" id="{E2DDBF2E-620A-4311-9AA5-CE659A5C14C8}"/>
              </a:ext>
            </a:extLst>
          </p:cNvPr>
          <p:cNvSpPr/>
          <p:nvPr/>
        </p:nvSpPr>
        <p:spPr>
          <a:xfrm>
            <a:off x="3088870" y="4024932"/>
            <a:ext cx="144000" cy="144000"/>
          </a:xfrm>
          <a:prstGeom prst="ellipse">
            <a:avLst/>
          </a:prstGeom>
          <a:solidFill>
            <a:schemeClr val="accent2"/>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3" name="椭圆 12">
            <a:extLst>
              <a:ext uri="{FF2B5EF4-FFF2-40B4-BE49-F238E27FC236}">
                <a16:creationId xmlns:a16="http://schemas.microsoft.com/office/drawing/2014/main" id="{7E6ADE85-5EA8-4D4E-9D04-32072913259C}"/>
              </a:ext>
            </a:extLst>
          </p:cNvPr>
          <p:cNvSpPr/>
          <p:nvPr/>
        </p:nvSpPr>
        <p:spPr>
          <a:xfrm>
            <a:off x="2449624" y="4104552"/>
            <a:ext cx="144000" cy="144000"/>
          </a:xfrm>
          <a:prstGeom prst="ellipse">
            <a:avLst/>
          </a:prstGeom>
          <a:solidFill>
            <a:schemeClr val="accent2"/>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椭圆 13">
            <a:extLst>
              <a:ext uri="{FF2B5EF4-FFF2-40B4-BE49-F238E27FC236}">
                <a16:creationId xmlns:a16="http://schemas.microsoft.com/office/drawing/2014/main" id="{DA41C7FD-DC27-47E3-9F42-CF50A19C95D7}"/>
              </a:ext>
            </a:extLst>
          </p:cNvPr>
          <p:cNvSpPr/>
          <p:nvPr/>
        </p:nvSpPr>
        <p:spPr>
          <a:xfrm>
            <a:off x="3237640" y="3654230"/>
            <a:ext cx="144000" cy="144000"/>
          </a:xfrm>
          <a:prstGeom prst="ellipse">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椭圆 14">
            <a:extLst>
              <a:ext uri="{FF2B5EF4-FFF2-40B4-BE49-F238E27FC236}">
                <a16:creationId xmlns:a16="http://schemas.microsoft.com/office/drawing/2014/main" id="{899CB5D9-4273-42A7-984B-08446ED2D91E}"/>
              </a:ext>
            </a:extLst>
          </p:cNvPr>
          <p:cNvSpPr/>
          <p:nvPr/>
        </p:nvSpPr>
        <p:spPr>
          <a:xfrm>
            <a:off x="2851615" y="4154830"/>
            <a:ext cx="144000" cy="144000"/>
          </a:xfrm>
          <a:prstGeom prst="ellipse">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椭圆 15">
            <a:extLst>
              <a:ext uri="{FF2B5EF4-FFF2-40B4-BE49-F238E27FC236}">
                <a16:creationId xmlns:a16="http://schemas.microsoft.com/office/drawing/2014/main" id="{6D46AA86-7E9C-4BA9-8C72-F6722CE444BC}"/>
              </a:ext>
            </a:extLst>
          </p:cNvPr>
          <p:cNvSpPr/>
          <p:nvPr/>
        </p:nvSpPr>
        <p:spPr>
          <a:xfrm>
            <a:off x="2345228" y="3276933"/>
            <a:ext cx="144000" cy="144000"/>
          </a:xfrm>
          <a:prstGeom prst="ellipse">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 name="文本框 2">
            <a:extLst>
              <a:ext uri="{FF2B5EF4-FFF2-40B4-BE49-F238E27FC236}">
                <a16:creationId xmlns:a16="http://schemas.microsoft.com/office/drawing/2014/main" id="{5BD4808B-B487-47CD-A5C4-A18646BA7E16}"/>
              </a:ext>
            </a:extLst>
          </p:cNvPr>
          <p:cNvSpPr txBox="1"/>
          <p:nvPr/>
        </p:nvSpPr>
        <p:spPr>
          <a:xfrm>
            <a:off x="3774406" y="3250751"/>
            <a:ext cx="2037417" cy="1114985"/>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一个测量周期</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T</a:t>
            </a:r>
            <a:r>
              <a:rPr kumimoji="0" lang="zh-CN" altLang="en-US"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1/4</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T</a:t>
            </a:r>
            <a:r>
              <a:rPr kumimoji="0" lang="zh-CN" altLang="en-US"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：有</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放射</a:t>
            </a:r>
            <a:r>
              <a:rPr kumimoji="0" lang="zh-CN" altLang="en-US"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源</a:t>
            </a:r>
            <a:endParaRPr kumimoji="0" lang="en-US" altLang="zh-CN"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3/4</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T</a:t>
            </a:r>
            <a:r>
              <a:rPr kumimoji="0" lang="zh-CN" altLang="en-US"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：无放射源</a:t>
            </a:r>
            <a:endParaRPr kumimoji="0" lang="en-US" altLang="zh-CN" sz="200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a:extLst>
              <a:ext uri="{FF2B5EF4-FFF2-40B4-BE49-F238E27FC236}">
                <a16:creationId xmlns:a16="http://schemas.microsoft.com/office/drawing/2014/main" id="{306F8FBD-E77A-4628-9994-FFCAEA58FD95}"/>
              </a:ext>
            </a:extLst>
          </p:cNvPr>
          <p:cNvSpPr txBox="1"/>
          <p:nvPr/>
        </p:nvSpPr>
        <p:spPr>
          <a:xfrm>
            <a:off x="3744850" y="1966595"/>
            <a:ext cx="1654299" cy="1107996"/>
          </a:xfrm>
          <a:prstGeom prst="rect">
            <a:avLst/>
          </a:prstGeom>
          <a:noFill/>
        </p:spPr>
        <p:txBody>
          <a:bodyPr wrap="none" lIns="0" tIns="0" rIns="0" bIns="0" rtlCol="0">
            <a:spAutoFit/>
          </a:bodyPr>
          <a:lstStyle/>
          <a:p>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I</a:t>
            </a:r>
            <a:r>
              <a:rPr lang="zh-CN" altLang="en-US"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1-1, 1-2, 1-3</a:t>
            </a:r>
          </a:p>
          <a:p>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II</a:t>
            </a:r>
            <a:r>
              <a:rPr lang="zh-CN" altLang="en-US"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2-1, 2-2, 2-3</a:t>
            </a:r>
          </a:p>
          <a:p>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III</a:t>
            </a:r>
            <a:r>
              <a:rPr lang="zh-CN" altLang="en-US"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3-1, 3-2, 3-3</a:t>
            </a:r>
          </a:p>
          <a:p>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IV</a:t>
            </a:r>
            <a:r>
              <a:rPr lang="zh-CN" altLang="en-US"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4-1, 4-2, 4-3</a:t>
            </a:r>
            <a:endParaRPr lang="zh-CN" altLang="en-US"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椭圆 17">
            <a:extLst>
              <a:ext uri="{FF2B5EF4-FFF2-40B4-BE49-F238E27FC236}">
                <a16:creationId xmlns:a16="http://schemas.microsoft.com/office/drawing/2014/main" id="{B062BDB1-E2E7-492C-BB4A-863B085DA7CB}"/>
              </a:ext>
            </a:extLst>
          </p:cNvPr>
          <p:cNvSpPr/>
          <p:nvPr/>
        </p:nvSpPr>
        <p:spPr>
          <a:xfrm>
            <a:off x="2717804" y="3084349"/>
            <a:ext cx="144000" cy="144000"/>
          </a:xfrm>
          <a:prstGeom prst="ellipse">
            <a:avLst/>
          </a:prstGeom>
          <a:solidFill>
            <a:srgbClr val="003366"/>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矩形 5">
            <a:extLst>
              <a:ext uri="{FF2B5EF4-FFF2-40B4-BE49-F238E27FC236}">
                <a16:creationId xmlns:a16="http://schemas.microsoft.com/office/drawing/2014/main" id="{0CE5AFB7-A105-47A8-AD8B-675EEA79B006}"/>
              </a:ext>
            </a:extLst>
          </p:cNvPr>
          <p:cNvSpPr/>
          <p:nvPr/>
        </p:nvSpPr>
        <p:spPr>
          <a:xfrm>
            <a:off x="0" y="861884"/>
            <a:ext cx="9144000" cy="541559"/>
          </a:xfrm>
          <a:prstGeom prst="rect">
            <a:avLst/>
          </a:prstGeom>
        </p:spPr>
        <p:txBody>
          <a:bodyPr wrap="square">
            <a:spAutoFit/>
          </a:bodyPr>
          <a:lstStyle/>
          <a:p>
            <a:pPr lvl="0" algn="ctr">
              <a:lnSpc>
                <a:spcPct val="125000"/>
              </a:lnSpc>
              <a:spcBef>
                <a:spcPts val="0"/>
              </a:spcBef>
              <a:buClr>
                <a:srgbClr val="FFC000"/>
              </a:buClr>
              <a:buSzPct val="100000"/>
              <a:defRPr/>
            </a:pP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利用</a:t>
            </a:r>
            <a:r>
              <a:rPr lang="en-US" altLang="zh-CN" sz="2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He~Ne</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束流，合成了</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93</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106</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号元素及一批重核素</a:t>
            </a:r>
            <a:endPar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B48B2597-A852-4D5B-8DEA-1C8109490F45}"/>
              </a:ext>
            </a:extLst>
          </p:cNvPr>
          <p:cNvSpPr/>
          <p:nvPr/>
        </p:nvSpPr>
        <p:spPr>
          <a:xfrm>
            <a:off x="595122" y="1350539"/>
            <a:ext cx="8009326" cy="506998"/>
          </a:xfrm>
          <a:prstGeom prst="rect">
            <a:avLst/>
          </a:prstGeom>
        </p:spPr>
        <p:txBody>
          <a:bodyPr wrap="square">
            <a:spAutoFit/>
          </a:bodyPr>
          <a:lstStyle/>
          <a:p>
            <a:pPr lvl="0" algn="ctr">
              <a:lnSpc>
                <a:spcPct val="125000"/>
              </a:lnSpc>
              <a:spcBef>
                <a:spcPts val="0"/>
              </a:spcBef>
              <a:defRPr/>
            </a:pPr>
            <a:r>
              <a:rPr lang="zh-CN" altLang="en-US" sz="24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分离鉴别技术和方法：</a:t>
            </a:r>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氦喷 </a:t>
            </a:r>
            <a:r>
              <a:rPr lang="en-US" altLang="zh-CN" sz="24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转轮技术 </a:t>
            </a:r>
            <a:r>
              <a:rPr lang="en-US" altLang="zh-CN" sz="24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衰变谱学</a:t>
            </a:r>
            <a:endParaRPr lang="en-US" altLang="zh-CN"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1C5354E5-8978-4DC2-AA9F-CB3D4283BBD0}"/>
              </a:ext>
            </a:extLst>
          </p:cNvPr>
          <p:cNvSpPr/>
          <p:nvPr/>
        </p:nvSpPr>
        <p:spPr>
          <a:xfrm>
            <a:off x="-1133714" y="4482177"/>
            <a:ext cx="8203866"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产生截面 </a:t>
            </a:r>
            <a:r>
              <a:rPr kumimoji="1"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&gt; 100 pb</a:t>
            </a:r>
            <a:r>
              <a:rPr kumimoji="1"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；寿命</a:t>
            </a:r>
            <a:r>
              <a:rPr kumimoji="1"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&gt; 100 </a:t>
            </a:r>
            <a:r>
              <a:rPr kumimoji="1" lang="en-US" altLang="zh-CN" sz="2000" b="1"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ms</a:t>
            </a:r>
            <a:endParaRPr kumimoji="1"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p:txBody>
      </p:sp>
      <p:cxnSp>
        <p:nvCxnSpPr>
          <p:cNvPr id="17" name="直接箭头连接符 16">
            <a:extLst>
              <a:ext uri="{FF2B5EF4-FFF2-40B4-BE49-F238E27FC236}">
                <a16:creationId xmlns:a16="http://schemas.microsoft.com/office/drawing/2014/main" id="{521766FB-7CF1-420F-B677-41BACE3036B5}"/>
              </a:ext>
            </a:extLst>
          </p:cNvPr>
          <p:cNvCxnSpPr>
            <a:cxnSpLocks/>
          </p:cNvCxnSpPr>
          <p:nvPr/>
        </p:nvCxnSpPr>
        <p:spPr>
          <a:xfrm flipH="1">
            <a:off x="2359757" y="4233359"/>
            <a:ext cx="119123" cy="1801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DC90BC0-E0A4-46DE-A5AE-F8D19F77FA6E}"/>
              </a:ext>
            </a:extLst>
          </p:cNvPr>
          <p:cNvCxnSpPr>
            <a:cxnSpLocks/>
          </p:cNvCxnSpPr>
          <p:nvPr/>
        </p:nvCxnSpPr>
        <p:spPr>
          <a:xfrm flipV="1">
            <a:off x="2551999" y="3901290"/>
            <a:ext cx="134880" cy="2174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7B52C50B-D631-43EB-A1E6-A29DDD7A0EB8}"/>
              </a:ext>
            </a:extLst>
          </p:cNvPr>
          <p:cNvSpPr txBox="1"/>
          <p:nvPr/>
        </p:nvSpPr>
        <p:spPr>
          <a:xfrm>
            <a:off x="2645670" y="3607482"/>
            <a:ext cx="193964" cy="369332"/>
          </a:xfrm>
          <a:prstGeom prst="rect">
            <a:avLst/>
          </a:prstGeom>
          <a:noFill/>
        </p:spPr>
        <p:txBody>
          <a:bodyPr wrap="none" lIns="0" tIns="0" rIns="0" bIns="0" rtlCol="0">
            <a:spAutoFit/>
          </a:bodyPr>
          <a:lstStyle/>
          <a:p>
            <a:r>
              <a:rPr lang="zh-CN"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endParaRPr lang="zh-CN"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A1275320-1070-4EC0-A2B4-AE1C84DED48E}"/>
              </a:ext>
            </a:extLst>
          </p:cNvPr>
          <p:cNvSpPr txBox="1"/>
          <p:nvPr/>
        </p:nvSpPr>
        <p:spPr>
          <a:xfrm>
            <a:off x="2217796" y="4269462"/>
            <a:ext cx="193964" cy="369332"/>
          </a:xfrm>
          <a:prstGeom prst="rect">
            <a:avLst/>
          </a:prstGeom>
          <a:noFill/>
        </p:spPr>
        <p:txBody>
          <a:bodyPr wrap="none" lIns="0" tIns="0" rIns="0" bIns="0" rtlCol="0">
            <a:spAutoFit/>
          </a:bodyPr>
          <a:lstStyle/>
          <a:p>
            <a:r>
              <a:rPr lang="zh-CN"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endParaRPr lang="zh-CN"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71741325"/>
      </p:ext>
    </p:extLst>
  </p:cSld>
  <p:clrMapOvr>
    <a:masterClrMapping/>
  </p:clrMapOvr>
  <p:transition spd="med" advClick="0" advTm="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8">
                <a:extLst>
                  <a:ext uri="{FF2B5EF4-FFF2-40B4-BE49-F238E27FC236}">
                    <a16:creationId xmlns:a16="http://schemas.microsoft.com/office/drawing/2014/main" id="{6C43F85E-3115-40A0-BD21-8A52926C2C85}"/>
                  </a:ext>
                </a:extLst>
              </p:cNvPr>
              <p:cNvSpPr>
                <a:spLocks noChangeArrowheads="1"/>
              </p:cNvSpPr>
              <p:nvPr/>
            </p:nvSpPr>
            <p:spPr bwMode="auto">
              <a:xfrm>
                <a:off x="323528" y="915566"/>
                <a:ext cx="5279504" cy="89255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600" b="1" i="0" u="none" strike="noStrike" kern="1200" cap="none" spc="0" normalizeH="0" baseline="30000" noProof="0" dirty="0">
                    <a:ln>
                      <a:noFill/>
                    </a:ln>
                    <a:solidFill>
                      <a:srgbClr val="003366"/>
                    </a:solidFill>
                    <a:effectLst/>
                    <a:uLnTx/>
                    <a:uFillTx/>
                    <a:latin typeface="Times New Roman" pitchFamily="18" charset="0"/>
                    <a:ea typeface="黑体" pitchFamily="49" charset="-122"/>
                    <a:cs typeface="+mn-cs"/>
                    <a:sym typeface="Symbol" pitchFamily="18" charset="2"/>
                  </a:rPr>
                  <a:t>22</a:t>
                </a:r>
                <a:r>
                  <a:rPr kumimoji="1" lang="en-US" altLang="zh-CN" sz="2600" b="1"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Ne + </a:t>
                </a:r>
                <a:r>
                  <a:rPr kumimoji="1" lang="en-US" altLang="zh-CN" sz="2600" b="1" i="0" u="none" strike="noStrike" kern="1200" cap="none" spc="0" normalizeH="0" baseline="30000" noProof="0" dirty="0">
                    <a:ln>
                      <a:noFill/>
                    </a:ln>
                    <a:solidFill>
                      <a:srgbClr val="003366"/>
                    </a:solidFill>
                    <a:effectLst/>
                    <a:uLnTx/>
                    <a:uFillTx/>
                    <a:latin typeface="Times New Roman" pitchFamily="18" charset="0"/>
                    <a:ea typeface="黑体" pitchFamily="49" charset="-122"/>
                    <a:cs typeface="+mn-cs"/>
                    <a:sym typeface="Symbol" pitchFamily="18" charset="2"/>
                  </a:rPr>
                  <a:t>241</a:t>
                </a:r>
                <a:r>
                  <a:rPr kumimoji="1" lang="en-US" altLang="zh-CN" sz="2600" b="1"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Am  </a:t>
                </a:r>
                <a:r>
                  <a:rPr kumimoji="1" lang="en-US" altLang="zh-CN" sz="2600" b="1" i="0" u="none" strike="noStrike" kern="1200" cap="none" spc="0" normalizeH="0" baseline="30000" noProof="0" dirty="0">
                    <a:ln>
                      <a:noFill/>
                    </a:ln>
                    <a:solidFill>
                      <a:srgbClr val="003366"/>
                    </a:solidFill>
                    <a:effectLst/>
                    <a:uLnTx/>
                    <a:uFillTx/>
                    <a:latin typeface="Times New Roman" pitchFamily="18" charset="0"/>
                    <a:ea typeface="黑体" pitchFamily="49" charset="-122"/>
                    <a:cs typeface="+mn-cs"/>
                    <a:sym typeface="Symbol" pitchFamily="18" charset="2"/>
                  </a:rPr>
                  <a:t>259</a:t>
                </a:r>
                <a:r>
                  <a:rPr kumimoji="1" lang="en-US" altLang="zh-CN" sz="2600" b="1"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Db  </a:t>
                </a:r>
                <a:r>
                  <a:rPr kumimoji="1" lang="en-US" altLang="zh-CN" sz="2600" b="1" i="0" u="none" strike="noStrike" kern="1200" cap="none" spc="0" normalizeH="0" baseline="30000" noProof="0" dirty="0">
                    <a:ln>
                      <a:noFill/>
                    </a:ln>
                    <a:solidFill>
                      <a:srgbClr val="003366"/>
                    </a:solidFill>
                    <a:effectLst/>
                    <a:uLnTx/>
                    <a:uFillTx/>
                    <a:latin typeface="Times New Roman" pitchFamily="18" charset="0"/>
                    <a:ea typeface="黑体" pitchFamily="49" charset="-122"/>
                    <a:cs typeface="+mn-cs"/>
                    <a:sym typeface="Symbol" pitchFamily="18" charset="2"/>
                  </a:rPr>
                  <a:t>255</a:t>
                </a:r>
                <a:r>
                  <a:rPr kumimoji="1" lang="en-US" altLang="zh-CN" sz="2600" b="1"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Lr</a:t>
                </a:r>
              </a:p>
              <a:p>
                <a:pPr lvl="0">
                  <a:defRPr/>
                </a:pPr>
                <a:r>
                  <a:rPr kumimoji="1" lang="en-US" altLang="zh-CN" sz="2400" b="1" i="0" u="none" strike="noStrike" kern="1200" cap="none" spc="0" normalizeH="0" baseline="0" noProof="0" dirty="0">
                    <a:ln>
                      <a:noFill/>
                    </a:ln>
                    <a:solidFill>
                      <a:srgbClr val="FF0000"/>
                    </a:solidFill>
                    <a:effectLst/>
                    <a:uLnTx/>
                    <a:uFillTx/>
                    <a:latin typeface="Times New Roman" pitchFamily="18" charset="0"/>
                    <a:ea typeface="黑体" pitchFamily="49" charset="-122"/>
                    <a:cs typeface="+mn-cs"/>
                  </a:rPr>
                  <a:t>Results: </a:t>
                </a:r>
                <a14:m>
                  <m:oMath xmlns:m="http://schemas.openxmlformats.org/officeDocument/2006/math">
                    <m:sSub>
                      <m:sSubPr>
                        <m:ctrlPr>
                          <a:rPr lang="en-US" altLang="zh-CN" sz="2000" b="1" i="1">
                            <a:solidFill>
                              <a:schemeClr val="accent6"/>
                            </a:solidFill>
                            <a:latin typeface="Cambria Math" panose="02040503050406030204" pitchFamily="18" charset="0"/>
                            <a:ea typeface="微软雅黑" panose="020B0503020204020204" pitchFamily="34" charset="-122"/>
                          </a:rPr>
                        </m:ctrlPr>
                      </m:sSubPr>
                      <m:e>
                        <m:r>
                          <a:rPr lang="en-US" altLang="zh-CN" sz="2000" b="1" i="1">
                            <a:solidFill>
                              <a:schemeClr val="accent6"/>
                            </a:solidFill>
                            <a:latin typeface="Cambria Math" panose="02040503050406030204" pitchFamily="18" charset="0"/>
                            <a:ea typeface="微软雅黑" panose="020B0503020204020204" pitchFamily="34" charset="-122"/>
                          </a:rPr>
                          <m:t>𝑬</m:t>
                        </m:r>
                      </m:e>
                      <m:sub>
                        <m:r>
                          <a:rPr lang="zh-CN" altLang="en-US" sz="2000" b="1" i="1">
                            <a:solidFill>
                              <a:schemeClr val="accent6"/>
                            </a:solidFill>
                            <a:latin typeface="Cambria Math" panose="02040503050406030204" pitchFamily="18" charset="0"/>
                            <a:ea typeface="微软雅黑" panose="020B0503020204020204" pitchFamily="34" charset="-122"/>
                          </a:rPr>
                          <m:t>𝜶</m:t>
                        </m:r>
                      </m:sub>
                    </m:sSub>
                  </m:oMath>
                </a14:m>
                <a:r>
                  <a:rPr kumimoji="1" lang="en-US" altLang="zh-CN" sz="2000" b="1" i="0" u="none" strike="noStrike" kern="1200" cap="none" spc="0" normalizeH="0" baseline="0" noProof="0" dirty="0">
                    <a:ln>
                      <a:noFill/>
                    </a:ln>
                    <a:solidFill>
                      <a:srgbClr val="FF0000"/>
                    </a:solidFill>
                    <a:effectLst/>
                    <a:uLnTx/>
                    <a:uFillTx/>
                    <a:latin typeface="Times New Roman" pitchFamily="18" charset="0"/>
                    <a:ea typeface="黑体" pitchFamily="49" charset="-122"/>
                    <a:cs typeface="+mn-cs"/>
                    <a:sym typeface="Symbol" pitchFamily="18" charset="2"/>
                  </a:rPr>
                  <a:t>= 9.47 MeV</a:t>
                </a:r>
                <a:r>
                  <a:rPr kumimoji="1" lang="en-US" altLang="zh-CN" sz="2000" b="0" i="0" u="none" strike="noStrike" kern="1200" cap="none" spc="0" normalizeH="0" baseline="0" noProof="0" dirty="0">
                    <a:ln>
                      <a:noFill/>
                    </a:ln>
                    <a:solidFill>
                      <a:srgbClr val="FF0000"/>
                    </a:solidFill>
                    <a:effectLst/>
                    <a:uLnTx/>
                    <a:uFillTx/>
                    <a:latin typeface="Times New Roman" pitchFamily="18" charset="0"/>
                    <a:ea typeface="黑体" pitchFamily="49" charset="-122"/>
                    <a:cs typeface="+mn-cs"/>
                    <a:sym typeface="Symbol" pitchFamily="18" charset="2"/>
                  </a:rPr>
                  <a:t>,  </a:t>
                </a:r>
                <a:r>
                  <a:rPr kumimoji="1" lang="en-US" altLang="zh-CN" sz="2000" b="1" i="1" u="none" strike="noStrike" kern="1200" cap="none" spc="0" normalizeH="0" baseline="0" noProof="0" dirty="0">
                    <a:ln>
                      <a:noFill/>
                    </a:ln>
                    <a:solidFill>
                      <a:srgbClr val="FF0000"/>
                    </a:solidFill>
                    <a:effectLst/>
                    <a:uLnTx/>
                    <a:uFillTx/>
                    <a:latin typeface="Times New Roman" pitchFamily="18" charset="0"/>
                    <a:ea typeface="黑体" pitchFamily="49" charset="-122"/>
                    <a:cs typeface="+mn-cs"/>
                    <a:sym typeface="Symbol" pitchFamily="18" charset="2"/>
                  </a:rPr>
                  <a:t>T</a:t>
                </a:r>
                <a:r>
                  <a:rPr kumimoji="1" lang="en-US" altLang="zh-CN" sz="2000" b="1" i="0" u="none" strike="noStrike" kern="1200" cap="none" spc="0" normalizeH="0" baseline="-25000" noProof="0" dirty="0">
                    <a:ln>
                      <a:noFill/>
                    </a:ln>
                    <a:solidFill>
                      <a:srgbClr val="FF0000"/>
                    </a:solidFill>
                    <a:effectLst/>
                    <a:uLnTx/>
                    <a:uFillTx/>
                    <a:latin typeface="Times New Roman" pitchFamily="18" charset="0"/>
                    <a:ea typeface="黑体" pitchFamily="49" charset="-122"/>
                    <a:cs typeface="+mn-cs"/>
                    <a:sym typeface="Symbol" pitchFamily="18" charset="2"/>
                  </a:rPr>
                  <a:t>1/2</a:t>
                </a:r>
                <a:r>
                  <a:rPr kumimoji="1" lang="en-US" altLang="zh-CN" sz="2000" b="1" i="0" u="none" strike="noStrike" kern="1200" cap="none" spc="0" normalizeH="0" baseline="0" noProof="0" dirty="0">
                    <a:ln>
                      <a:noFill/>
                    </a:ln>
                    <a:solidFill>
                      <a:srgbClr val="FF0000"/>
                    </a:solidFill>
                    <a:effectLst/>
                    <a:uLnTx/>
                    <a:uFillTx/>
                    <a:latin typeface="Times New Roman" pitchFamily="18" charset="0"/>
                    <a:ea typeface="黑体" pitchFamily="49" charset="-122"/>
                    <a:cs typeface="+mn-cs"/>
                    <a:sym typeface="Symbol" pitchFamily="18" charset="2"/>
                  </a:rPr>
                  <a:t> = 0.51 s</a:t>
                </a:r>
              </a:p>
            </p:txBody>
          </p:sp>
        </mc:Choice>
        <mc:Fallback xmlns="">
          <p:sp>
            <p:nvSpPr>
              <p:cNvPr id="3" name="Rectangle 8">
                <a:extLst>
                  <a:ext uri="{FF2B5EF4-FFF2-40B4-BE49-F238E27FC236}">
                    <a16:creationId xmlns:a16="http://schemas.microsoft.com/office/drawing/2014/main" id="{6C43F85E-3115-40A0-BD21-8A52926C2C85}"/>
                  </a:ext>
                </a:extLst>
              </p:cNvPr>
              <p:cNvSpPr>
                <a:spLocks noRot="1" noChangeAspect="1" noMove="1" noResize="1" noEditPoints="1" noAdjustHandles="1" noChangeArrowheads="1" noChangeShapeType="1" noTextEdit="1"/>
              </p:cNvSpPr>
              <p:nvPr/>
            </p:nvSpPr>
            <p:spPr bwMode="auto">
              <a:xfrm>
                <a:off x="323528" y="915566"/>
                <a:ext cx="5279504" cy="892552"/>
              </a:xfrm>
              <a:prstGeom prst="rect">
                <a:avLst/>
              </a:prstGeom>
              <a:blipFill>
                <a:blip r:embed="rId3"/>
                <a:stretch>
                  <a:fillRect l="-1732" t="-6122" b="-10884"/>
                </a:stretch>
              </a:blipFill>
              <a:ln w="9525">
                <a:noFill/>
                <a:miter lim="800000"/>
                <a:headEnd/>
                <a:tailEnd/>
              </a:ln>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51EC55A8-86B4-45DF-9CBC-6ADCD8687ECD}"/>
              </a:ext>
            </a:extLst>
          </p:cNvPr>
          <p:cNvPicPr>
            <a:picLocks noChangeAspect="1"/>
          </p:cNvPicPr>
          <p:nvPr/>
        </p:nvPicPr>
        <p:blipFill rotWithShape="1">
          <a:blip r:embed="rId4"/>
          <a:srcRect l="7384"/>
          <a:stretch/>
        </p:blipFill>
        <p:spPr>
          <a:xfrm>
            <a:off x="319258" y="1832010"/>
            <a:ext cx="4180733" cy="2994049"/>
          </a:xfrm>
          <a:prstGeom prst="rect">
            <a:avLst/>
          </a:prstGeom>
        </p:spPr>
      </p:pic>
      <p:sp>
        <p:nvSpPr>
          <p:cNvPr id="16" name="Text Box 4">
            <a:extLst>
              <a:ext uri="{FF2B5EF4-FFF2-40B4-BE49-F238E27FC236}">
                <a16:creationId xmlns:a16="http://schemas.microsoft.com/office/drawing/2014/main" id="{6BE2C04F-51F7-47CD-A304-73BC4B68005E}"/>
              </a:ext>
            </a:extLst>
          </p:cNvPr>
          <p:cNvSpPr txBox="1">
            <a:spLocks noChangeArrowheads="1"/>
          </p:cNvSpPr>
          <p:nvPr/>
        </p:nvSpPr>
        <p:spPr bwMode="auto">
          <a:xfrm>
            <a:off x="1015040" y="1892645"/>
            <a:ext cx="3352800" cy="30777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1400" b="0" i="0"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rPr>
              <a:t>Source in front of the detectors</a:t>
            </a:r>
          </a:p>
        </p:txBody>
      </p:sp>
      <p:sp>
        <p:nvSpPr>
          <p:cNvPr id="17" name="Text Box 6">
            <a:extLst>
              <a:ext uri="{FF2B5EF4-FFF2-40B4-BE49-F238E27FC236}">
                <a16:creationId xmlns:a16="http://schemas.microsoft.com/office/drawing/2014/main" id="{9F5C1F90-81CA-472B-B85A-B39843BFFCDB}"/>
              </a:ext>
            </a:extLst>
          </p:cNvPr>
          <p:cNvSpPr txBox="1">
            <a:spLocks noChangeArrowheads="1"/>
          </p:cNvSpPr>
          <p:nvPr/>
        </p:nvSpPr>
        <p:spPr bwMode="auto">
          <a:xfrm>
            <a:off x="1210811" y="3605029"/>
            <a:ext cx="3352800" cy="30777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CN" sz="1400" b="0" i="0"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rPr>
              <a:t>No source in front of the detectors</a:t>
            </a:r>
          </a:p>
        </p:txBody>
      </p:sp>
      <p:sp>
        <p:nvSpPr>
          <p:cNvPr id="18" name="Rectangle 11">
            <a:extLst>
              <a:ext uri="{FF2B5EF4-FFF2-40B4-BE49-F238E27FC236}">
                <a16:creationId xmlns:a16="http://schemas.microsoft.com/office/drawing/2014/main" id="{A704CB8E-C897-443D-97C1-13946CA2A1C7}"/>
              </a:ext>
            </a:extLst>
          </p:cNvPr>
          <p:cNvSpPr>
            <a:spLocks noChangeArrowheads="1"/>
          </p:cNvSpPr>
          <p:nvPr/>
        </p:nvSpPr>
        <p:spPr bwMode="auto">
          <a:xfrm>
            <a:off x="1890011" y="3989792"/>
            <a:ext cx="1588897"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Symbol" pitchFamily="18" charset="2"/>
              </a:rPr>
              <a:t>259</a:t>
            </a:r>
            <a:r>
              <a:rPr kumimoji="1"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Symbol" pitchFamily="18" charset="2"/>
              </a:rPr>
              <a:t>Db  </a:t>
            </a:r>
            <a:r>
              <a:rPr kumimoji="1"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Symbol" pitchFamily="18" charset="2"/>
              </a:rPr>
              <a:t>255</a:t>
            </a:r>
            <a:r>
              <a:rPr kumimoji="1"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sym typeface="Symbol" pitchFamily="18" charset="2"/>
              </a:rPr>
              <a:t>Lr</a:t>
            </a:r>
          </a:p>
        </p:txBody>
      </p:sp>
      <p:sp>
        <p:nvSpPr>
          <p:cNvPr id="20" name="Rectangle 10">
            <a:extLst>
              <a:ext uri="{FF2B5EF4-FFF2-40B4-BE49-F238E27FC236}">
                <a16:creationId xmlns:a16="http://schemas.microsoft.com/office/drawing/2014/main" id="{53266D09-977C-4442-AE10-A9DC565351D6}"/>
              </a:ext>
            </a:extLst>
          </p:cNvPr>
          <p:cNvSpPr>
            <a:spLocks noChangeArrowheads="1"/>
          </p:cNvSpPr>
          <p:nvPr/>
        </p:nvSpPr>
        <p:spPr bwMode="auto">
          <a:xfrm>
            <a:off x="539552" y="4803666"/>
            <a:ext cx="5690592"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400" b="0" i="1"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sym typeface="Symbol" pitchFamily="18" charset="2"/>
              </a:rPr>
              <a:t>A new alpha-emitting isotope </a:t>
            </a:r>
            <a:r>
              <a:rPr kumimoji="1" lang="en-US" altLang="zh-CN" sz="1400" b="0" i="1" u="none" strike="noStrike" kern="1200" cap="none" spc="0" normalizeH="0" baseline="30000" noProof="0" dirty="0">
                <a:ln>
                  <a:noFill/>
                </a:ln>
                <a:solidFill>
                  <a:srgbClr val="003366"/>
                </a:solidFill>
                <a:effectLst/>
                <a:uLnTx/>
                <a:uFillTx/>
                <a:latin typeface="Times New Roman" pitchFamily="18" charset="0"/>
                <a:ea typeface="宋体" pitchFamily="2" charset="-122"/>
                <a:cs typeface="+mn-cs"/>
                <a:sym typeface="Symbol" pitchFamily="18" charset="2"/>
              </a:rPr>
              <a:t>259</a:t>
            </a:r>
            <a:r>
              <a:rPr kumimoji="1" lang="en-US" altLang="zh-CN" sz="1400" b="0" i="1"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sym typeface="Symbol" pitchFamily="18" charset="2"/>
              </a:rPr>
              <a:t>Db, Euro. Phys. J.</a:t>
            </a:r>
            <a:r>
              <a:rPr kumimoji="1" lang="zh-CN" altLang="en-US" sz="1400" b="0" i="1"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sym typeface="Symbol" pitchFamily="18" charset="2"/>
              </a:rPr>
              <a:t>，</a:t>
            </a:r>
            <a:r>
              <a:rPr kumimoji="1" lang="en-US" altLang="zh-CN" sz="1400" b="0" i="1" u="none" strike="noStrike" kern="1200" cap="none" spc="0" normalizeH="0" baseline="0" noProof="0" dirty="0">
                <a:ln>
                  <a:noFill/>
                </a:ln>
                <a:solidFill>
                  <a:srgbClr val="003366"/>
                </a:solidFill>
                <a:effectLst/>
                <a:uLnTx/>
                <a:uFillTx/>
                <a:latin typeface="Times New Roman" pitchFamily="18" charset="0"/>
                <a:ea typeface="宋体" pitchFamily="2" charset="-122"/>
                <a:cs typeface="+mn-cs"/>
                <a:sym typeface="Symbol" pitchFamily="18" charset="2"/>
              </a:rPr>
              <a:t>A10, 21-25</a:t>
            </a:r>
          </a:p>
        </p:txBody>
      </p:sp>
      <p:sp>
        <p:nvSpPr>
          <p:cNvPr id="23" name="标题 1">
            <a:extLst>
              <a:ext uri="{FF2B5EF4-FFF2-40B4-BE49-F238E27FC236}">
                <a16:creationId xmlns:a16="http://schemas.microsoft.com/office/drawing/2014/main" id="{0BC7CA1C-43A1-4095-BA5C-C21ABA5EE8C4}"/>
              </a:ext>
            </a:extLst>
          </p:cNvPr>
          <p:cNvSpPr>
            <a:spLocks noGrp="1"/>
          </p:cNvSpPr>
          <p:nvPr>
            <p:ph type="title"/>
          </p:nvPr>
        </p:nvSpPr>
        <p:spPr>
          <a:xfrm>
            <a:off x="1079958" y="141357"/>
            <a:ext cx="266082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传统熔合反应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1562A3CF-A3EE-4E75-AEC1-F1D82982B21D}"/>
              </a:ext>
            </a:extLst>
          </p:cNvPr>
          <p:cNvPicPr>
            <a:picLocks noChangeAspect="1"/>
          </p:cNvPicPr>
          <p:nvPr/>
        </p:nvPicPr>
        <p:blipFill>
          <a:blip r:embed="rId5"/>
          <a:stretch>
            <a:fillRect/>
          </a:stretch>
        </p:blipFill>
        <p:spPr>
          <a:xfrm>
            <a:off x="4679059" y="1832010"/>
            <a:ext cx="4286049" cy="2759127"/>
          </a:xfrm>
          <a:prstGeom prst="rect">
            <a:avLst/>
          </a:prstGeom>
        </p:spPr>
      </p:pic>
      <p:sp>
        <p:nvSpPr>
          <p:cNvPr id="5" name="矩形 4">
            <a:extLst>
              <a:ext uri="{FF2B5EF4-FFF2-40B4-BE49-F238E27FC236}">
                <a16:creationId xmlns:a16="http://schemas.microsoft.com/office/drawing/2014/main" id="{DE14C1E8-BF40-4476-8597-71CDADB0F9EF}"/>
              </a:ext>
            </a:extLst>
          </p:cNvPr>
          <p:cNvSpPr/>
          <p:nvPr/>
        </p:nvSpPr>
        <p:spPr>
          <a:xfrm>
            <a:off x="5349387" y="4468928"/>
            <a:ext cx="3099997"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MR10"/>
                <a:ea typeface="宋体" panose="02010600030101010101" pitchFamily="2" charset="-122"/>
                <a:cs typeface="+mn-cs"/>
              </a:rPr>
              <a:t> </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3s and 10 s collection times</a:t>
            </a:r>
          </a:p>
        </p:txBody>
      </p:sp>
      <p:sp>
        <p:nvSpPr>
          <p:cNvPr id="6" name="椭圆 5">
            <a:extLst>
              <a:ext uri="{FF2B5EF4-FFF2-40B4-BE49-F238E27FC236}">
                <a16:creationId xmlns:a16="http://schemas.microsoft.com/office/drawing/2014/main" id="{317A1BA8-99D2-40DE-BAB8-EF595A13E72B}"/>
              </a:ext>
            </a:extLst>
          </p:cNvPr>
          <p:cNvSpPr/>
          <p:nvPr/>
        </p:nvSpPr>
        <p:spPr>
          <a:xfrm>
            <a:off x="755576" y="3688906"/>
            <a:ext cx="144016" cy="827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2" name="椭圆 11">
            <a:extLst>
              <a:ext uri="{FF2B5EF4-FFF2-40B4-BE49-F238E27FC236}">
                <a16:creationId xmlns:a16="http://schemas.microsoft.com/office/drawing/2014/main" id="{25167BAA-0065-4950-98C3-4AD9409E6581}"/>
              </a:ext>
            </a:extLst>
          </p:cNvPr>
          <p:cNvSpPr/>
          <p:nvPr/>
        </p:nvSpPr>
        <p:spPr>
          <a:xfrm>
            <a:off x="4010796" y="2095818"/>
            <a:ext cx="240516" cy="1519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3" name="文本框 12">
            <a:extLst>
              <a:ext uri="{FF2B5EF4-FFF2-40B4-BE49-F238E27FC236}">
                <a16:creationId xmlns:a16="http://schemas.microsoft.com/office/drawing/2014/main" id="{009A1E16-0793-47C3-AE72-13E64F774E25}"/>
              </a:ext>
            </a:extLst>
          </p:cNvPr>
          <p:cNvSpPr txBox="1"/>
          <p:nvPr/>
        </p:nvSpPr>
        <p:spPr>
          <a:xfrm>
            <a:off x="5603032" y="1030045"/>
            <a:ext cx="1356397" cy="307777"/>
          </a:xfrm>
          <a:prstGeom prst="rect">
            <a:avLst/>
          </a:prstGeom>
          <a:noFill/>
        </p:spPr>
        <p:txBody>
          <a:bodyPr wrap="none" lIns="0" tIns="0" rIns="0" bIns="0" rtlCol="0">
            <a:spAutoFit/>
          </a:bodyPr>
          <a:lstStyle/>
          <a:p>
            <a:r>
              <a:rPr lang="en-US" altLang="zh-CN"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 </a:t>
            </a:r>
            <a:r>
              <a:rPr lang="en-US" altLang="zh-CN"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B  C </a:t>
            </a:r>
            <a:endPar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FF18B257-D634-4877-9D3E-91B0A4ABBD77}"/>
              </a:ext>
            </a:extLst>
          </p:cNvPr>
          <p:cNvSpPr txBox="1"/>
          <p:nvPr/>
        </p:nvSpPr>
        <p:spPr>
          <a:xfrm>
            <a:off x="5709553" y="937712"/>
            <a:ext cx="250068" cy="246221"/>
          </a:xfrm>
          <a:prstGeom prst="rect">
            <a:avLst/>
          </a:prstGeom>
          <a:noFill/>
        </p:spPr>
        <p:txBody>
          <a:bodyPr wrap="none" lIns="0" tIns="0" rIns="0" bIns="0" rtlCol="0">
            <a:spAutoFit/>
          </a:bodyPr>
          <a:lstStyle/>
          <a:p>
            <a:r>
              <a:rPr lang="zh-CN" altLang="en-US" sz="1600" b="1"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 </a:t>
            </a:r>
            <a:r>
              <a:rPr lang="zh-CN" altLang="en-US" sz="1400" b="1"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a:t>
            </a:r>
            <a:r>
              <a:rPr lang="en-US" altLang="zh-CN" sz="1400" b="1" baseline="-25000"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A</a:t>
            </a:r>
            <a:endParaRPr lang="zh-CN" altLang="en-US" sz="1400" b="1" baseline="-25000" dirty="0">
              <a:solidFill>
                <a:srgbClr val="003366"/>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E32267C9-04AC-4D4E-BF5A-D32359686086}"/>
              </a:ext>
            </a:extLst>
          </p:cNvPr>
          <p:cNvSpPr txBox="1"/>
          <p:nvPr/>
        </p:nvSpPr>
        <p:spPr>
          <a:xfrm>
            <a:off x="6274454" y="954297"/>
            <a:ext cx="242054" cy="246221"/>
          </a:xfrm>
          <a:prstGeom prst="rect">
            <a:avLst/>
          </a:prstGeom>
          <a:noFill/>
        </p:spPr>
        <p:txBody>
          <a:bodyPr wrap="none" lIns="0" tIns="0" rIns="0" bIns="0" rtlCol="0">
            <a:spAutoFit/>
          </a:bodyPr>
          <a:lstStyle/>
          <a:p>
            <a:r>
              <a:rPr lang="zh-CN" altLang="en-US" sz="1600" b="1"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 </a:t>
            </a:r>
            <a:r>
              <a:rPr lang="zh-CN" altLang="en-US" sz="1400" b="1"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a:t>
            </a:r>
            <a:r>
              <a:rPr lang="en-US" altLang="zh-CN" sz="1400" b="1" baseline="-25000" dirty="0">
                <a:solidFill>
                  <a:srgbClr val="003366"/>
                </a:solidFill>
                <a:latin typeface="微软雅黑" panose="020B0503020204020204" pitchFamily="34" charset="-122"/>
                <a:ea typeface="微软雅黑" panose="020B0503020204020204" pitchFamily="34" charset="-122"/>
                <a:sym typeface="Symbol" panose="05050102010706020507" pitchFamily="18" charset="2"/>
              </a:rPr>
              <a:t>B</a:t>
            </a:r>
            <a:endParaRPr lang="zh-CN" altLang="en-US" sz="1400" b="1" baseline="-25000" dirty="0">
              <a:solidFill>
                <a:srgbClr val="003366"/>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A29552CB-5593-4B53-BDE2-54D296C5E643}"/>
                  </a:ext>
                </a:extLst>
              </p:cNvPr>
              <p:cNvSpPr txBox="1"/>
              <p:nvPr/>
            </p:nvSpPr>
            <p:spPr>
              <a:xfrm>
                <a:off x="5508104" y="1296050"/>
                <a:ext cx="3584956" cy="5086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en-US" altLang="zh-CN" sz="1600" b="1" i="1" smtClean="0">
                              <a:solidFill>
                                <a:srgbClr val="003366"/>
                              </a:solidFill>
                              <a:latin typeface="Cambria Math" panose="02040503050406030204" pitchFamily="18" charset="0"/>
                              <a:ea typeface="微软雅黑" panose="020B0503020204020204" pitchFamily="34" charset="-122"/>
                            </a:rPr>
                            <m:t>𝑵</m:t>
                          </m:r>
                        </m:e>
                        <m:sub>
                          <m:r>
                            <a:rPr lang="en-US" altLang="zh-CN" sz="1600" b="1" i="1" smtClean="0">
                              <a:solidFill>
                                <a:srgbClr val="003366"/>
                              </a:solidFill>
                              <a:latin typeface="Cambria Math" panose="02040503050406030204" pitchFamily="18" charset="0"/>
                              <a:ea typeface="微软雅黑" panose="020B0503020204020204" pitchFamily="34" charset="-122"/>
                            </a:rPr>
                            <m:t>𝑩</m:t>
                          </m:r>
                        </m:sub>
                      </m:sSub>
                      <m:d>
                        <m:dPr>
                          <m:ctrlPr>
                            <a:rPr lang="en-US" altLang="zh-CN" sz="1600" b="1" i="1" smtClean="0">
                              <a:solidFill>
                                <a:srgbClr val="003366"/>
                              </a:solidFill>
                              <a:latin typeface="Cambria Math" panose="02040503050406030204" pitchFamily="18" charset="0"/>
                              <a:ea typeface="微软雅黑" panose="020B0503020204020204" pitchFamily="34" charset="-122"/>
                            </a:rPr>
                          </m:ctrlPr>
                        </m:dPr>
                        <m:e>
                          <m:r>
                            <a:rPr lang="en-US" altLang="zh-CN" sz="1600" b="1" i="1" smtClean="0">
                              <a:solidFill>
                                <a:srgbClr val="003366"/>
                              </a:solidFill>
                              <a:latin typeface="Cambria Math" panose="02040503050406030204" pitchFamily="18" charset="0"/>
                              <a:ea typeface="微软雅黑" panose="020B0503020204020204" pitchFamily="34" charset="-122"/>
                            </a:rPr>
                            <m:t>𝒕</m:t>
                          </m:r>
                        </m:e>
                      </m:d>
                      <m:r>
                        <a:rPr lang="en-US" altLang="zh-CN" sz="1600" b="1" i="1" smtClean="0">
                          <a:solidFill>
                            <a:srgbClr val="003366"/>
                          </a:solidFill>
                          <a:latin typeface="Cambria Math" panose="02040503050406030204" pitchFamily="18" charset="0"/>
                          <a:ea typeface="微软雅黑" panose="020B0503020204020204" pitchFamily="34" charset="-122"/>
                        </a:rPr>
                        <m:t>=</m:t>
                      </m:r>
                      <m:f>
                        <m:fPr>
                          <m:ctrlPr>
                            <a:rPr lang="en-US" altLang="zh-CN" sz="1600" b="1" i="1" smtClean="0">
                              <a:solidFill>
                                <a:srgbClr val="003366"/>
                              </a:solidFill>
                              <a:latin typeface="Cambria Math" panose="02040503050406030204" pitchFamily="18" charset="0"/>
                              <a:ea typeface="微软雅黑" panose="020B0503020204020204" pitchFamily="34" charset="-122"/>
                            </a:rPr>
                          </m:ctrlPr>
                        </m:fPr>
                        <m:num>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zh-CN" altLang="en-US" sz="1600" b="1" i="1" smtClean="0">
                                  <a:solidFill>
                                    <a:srgbClr val="003366"/>
                                  </a:solidFill>
                                  <a:latin typeface="Cambria Math" panose="02040503050406030204" pitchFamily="18" charset="0"/>
                                  <a:ea typeface="微软雅黑" panose="020B0503020204020204" pitchFamily="34" charset="-122"/>
                                </a:rPr>
                                <m:t>𝝀</m:t>
                              </m:r>
                            </m:e>
                            <m:sub>
                              <m:r>
                                <a:rPr lang="en-US" altLang="zh-CN" sz="1600" b="1" i="1" smtClean="0">
                                  <a:solidFill>
                                    <a:srgbClr val="003366"/>
                                  </a:solidFill>
                                  <a:latin typeface="Cambria Math" panose="02040503050406030204" pitchFamily="18" charset="0"/>
                                  <a:ea typeface="微软雅黑" panose="020B0503020204020204" pitchFamily="34" charset="-122"/>
                                </a:rPr>
                                <m:t>𝑨</m:t>
                              </m:r>
                            </m:sub>
                          </m:sSub>
                        </m:num>
                        <m:den>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zh-CN" altLang="en-US" sz="1600" b="1" i="1" smtClean="0">
                                  <a:solidFill>
                                    <a:srgbClr val="003366"/>
                                  </a:solidFill>
                                  <a:latin typeface="Cambria Math" panose="02040503050406030204" pitchFamily="18" charset="0"/>
                                  <a:ea typeface="微软雅黑" panose="020B0503020204020204" pitchFamily="34" charset="-122"/>
                                </a:rPr>
                                <m:t>𝝀</m:t>
                              </m:r>
                            </m:e>
                            <m:sub>
                              <m:r>
                                <a:rPr lang="en-US" altLang="zh-CN" sz="1600" b="1" i="1" smtClean="0">
                                  <a:solidFill>
                                    <a:srgbClr val="003366"/>
                                  </a:solidFill>
                                  <a:latin typeface="Cambria Math" panose="02040503050406030204" pitchFamily="18" charset="0"/>
                                  <a:ea typeface="微软雅黑" panose="020B0503020204020204" pitchFamily="34" charset="-122"/>
                                </a:rPr>
                                <m:t>𝑩</m:t>
                              </m:r>
                            </m:sub>
                          </m:sSub>
                          <m:r>
                            <a:rPr lang="en-US" altLang="zh-CN" sz="1600" b="1" i="1" smtClean="0">
                              <a:solidFill>
                                <a:srgbClr val="003366"/>
                              </a:solidFill>
                              <a:latin typeface="Cambria Math" panose="02040503050406030204" pitchFamily="18" charset="0"/>
                              <a:ea typeface="微软雅黑" panose="020B0503020204020204" pitchFamily="34" charset="-122"/>
                            </a:rPr>
                            <m:t>−</m:t>
                          </m:r>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zh-CN" altLang="en-US" sz="1600" b="1" i="1" smtClean="0">
                                  <a:solidFill>
                                    <a:srgbClr val="003366"/>
                                  </a:solidFill>
                                  <a:latin typeface="Cambria Math" panose="02040503050406030204" pitchFamily="18" charset="0"/>
                                  <a:ea typeface="微软雅黑" panose="020B0503020204020204" pitchFamily="34" charset="-122"/>
                                </a:rPr>
                                <m:t>𝝀</m:t>
                              </m:r>
                            </m:e>
                            <m:sub>
                              <m:r>
                                <a:rPr lang="en-US" altLang="zh-CN" sz="1600" b="1" i="1" smtClean="0">
                                  <a:solidFill>
                                    <a:srgbClr val="003366"/>
                                  </a:solidFill>
                                  <a:latin typeface="Cambria Math" panose="02040503050406030204" pitchFamily="18" charset="0"/>
                                  <a:ea typeface="微软雅黑" panose="020B0503020204020204" pitchFamily="34" charset="-122"/>
                                </a:rPr>
                                <m:t>𝑨</m:t>
                              </m:r>
                            </m:sub>
                          </m:sSub>
                        </m:den>
                      </m:f>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en-US" altLang="zh-CN" sz="1600" b="1" i="1" smtClean="0">
                              <a:solidFill>
                                <a:srgbClr val="003366"/>
                              </a:solidFill>
                              <a:latin typeface="Cambria Math" panose="02040503050406030204" pitchFamily="18" charset="0"/>
                              <a:ea typeface="微软雅黑" panose="020B0503020204020204" pitchFamily="34" charset="-122"/>
                            </a:rPr>
                            <m:t>𝑵</m:t>
                          </m:r>
                        </m:e>
                        <m:sub>
                          <m:r>
                            <a:rPr lang="en-US" altLang="zh-CN" sz="1600" b="1" i="1" smtClean="0">
                              <a:solidFill>
                                <a:srgbClr val="003366"/>
                              </a:solidFill>
                              <a:latin typeface="Cambria Math" panose="02040503050406030204" pitchFamily="18" charset="0"/>
                              <a:ea typeface="微软雅黑" panose="020B0503020204020204" pitchFamily="34" charset="-122"/>
                            </a:rPr>
                            <m:t>𝑨</m:t>
                          </m:r>
                        </m:sub>
                      </m:sSub>
                      <m:d>
                        <m:dPr>
                          <m:ctrlPr>
                            <a:rPr lang="en-US" altLang="zh-CN" sz="1600" b="1" i="1" smtClean="0">
                              <a:solidFill>
                                <a:srgbClr val="003366"/>
                              </a:solidFill>
                              <a:latin typeface="Cambria Math" panose="02040503050406030204" pitchFamily="18" charset="0"/>
                              <a:ea typeface="微软雅黑" panose="020B0503020204020204" pitchFamily="34" charset="-122"/>
                            </a:rPr>
                          </m:ctrlPr>
                        </m:dPr>
                        <m:e>
                          <m:r>
                            <a:rPr lang="en-US" altLang="zh-CN" sz="1600" b="1" i="1" smtClean="0">
                              <a:solidFill>
                                <a:srgbClr val="003366"/>
                              </a:solidFill>
                              <a:latin typeface="Cambria Math" panose="02040503050406030204" pitchFamily="18" charset="0"/>
                              <a:ea typeface="微软雅黑" panose="020B0503020204020204" pitchFamily="34" charset="-122"/>
                            </a:rPr>
                            <m:t>𝟎</m:t>
                          </m:r>
                        </m:e>
                      </m:d>
                      <m:d>
                        <m:dPr>
                          <m:ctrlPr>
                            <a:rPr lang="en-US" altLang="zh-CN" sz="1600" b="1" i="1" smtClean="0">
                              <a:solidFill>
                                <a:srgbClr val="003366"/>
                              </a:solidFill>
                              <a:latin typeface="Cambria Math" panose="02040503050406030204" pitchFamily="18" charset="0"/>
                              <a:ea typeface="微软雅黑" panose="020B0503020204020204" pitchFamily="34" charset="-122"/>
                            </a:rPr>
                          </m:ctrlPr>
                        </m:dPr>
                        <m:e>
                          <m:sSup>
                            <m:sSupPr>
                              <m:ctrlPr>
                                <a:rPr lang="en-US" altLang="zh-CN" sz="1600" b="1" i="1" smtClean="0">
                                  <a:solidFill>
                                    <a:srgbClr val="003366"/>
                                  </a:solidFill>
                                  <a:latin typeface="Cambria Math" panose="02040503050406030204" pitchFamily="18" charset="0"/>
                                  <a:ea typeface="微软雅黑" panose="020B0503020204020204" pitchFamily="34" charset="-122"/>
                                </a:rPr>
                              </m:ctrlPr>
                            </m:sSupPr>
                            <m:e>
                              <m:r>
                                <a:rPr lang="en-US" altLang="zh-CN" sz="1600" b="1" i="1" smtClean="0">
                                  <a:solidFill>
                                    <a:srgbClr val="003366"/>
                                  </a:solidFill>
                                  <a:latin typeface="Cambria Math" panose="02040503050406030204" pitchFamily="18" charset="0"/>
                                  <a:ea typeface="微软雅黑" panose="020B0503020204020204" pitchFamily="34" charset="-122"/>
                                </a:rPr>
                                <m:t>𝒆</m:t>
                              </m:r>
                            </m:e>
                            <m:sup>
                              <m:r>
                                <a:rPr lang="en-US" altLang="zh-CN" sz="1600" b="1" i="1" smtClean="0">
                                  <a:solidFill>
                                    <a:srgbClr val="003366"/>
                                  </a:solidFill>
                                  <a:latin typeface="Cambria Math" panose="02040503050406030204" pitchFamily="18" charset="0"/>
                                  <a:ea typeface="微软雅黑" panose="020B0503020204020204" pitchFamily="34" charset="-122"/>
                                </a:rPr>
                                <m:t>−</m:t>
                              </m:r>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zh-CN" altLang="en-US" sz="1600" b="1" i="1" smtClean="0">
                                      <a:solidFill>
                                        <a:srgbClr val="003366"/>
                                      </a:solidFill>
                                      <a:latin typeface="Cambria Math" panose="02040503050406030204" pitchFamily="18" charset="0"/>
                                      <a:ea typeface="微软雅黑" panose="020B0503020204020204" pitchFamily="34" charset="-122"/>
                                    </a:rPr>
                                    <m:t>𝝀</m:t>
                                  </m:r>
                                </m:e>
                                <m:sub>
                                  <m:r>
                                    <a:rPr lang="en-US" altLang="zh-CN" sz="1600" b="1" i="1" smtClean="0">
                                      <a:solidFill>
                                        <a:srgbClr val="003366"/>
                                      </a:solidFill>
                                      <a:latin typeface="Cambria Math" panose="02040503050406030204" pitchFamily="18" charset="0"/>
                                      <a:ea typeface="微软雅黑" panose="020B0503020204020204" pitchFamily="34" charset="-122"/>
                                    </a:rPr>
                                    <m:t>𝑨</m:t>
                                  </m:r>
                                </m:sub>
                              </m:sSub>
                              <m:r>
                                <a:rPr lang="en-US" altLang="zh-CN" sz="1600" b="1" i="1" smtClean="0">
                                  <a:solidFill>
                                    <a:srgbClr val="003366"/>
                                  </a:solidFill>
                                  <a:latin typeface="Cambria Math" panose="02040503050406030204" pitchFamily="18" charset="0"/>
                                  <a:ea typeface="微软雅黑" panose="020B0503020204020204" pitchFamily="34" charset="-122"/>
                                </a:rPr>
                                <m:t>𝒕</m:t>
                              </m:r>
                            </m:sup>
                          </m:sSup>
                          <m:r>
                            <a:rPr lang="en-US" altLang="zh-CN" sz="1600" b="1" i="1" smtClean="0">
                              <a:solidFill>
                                <a:srgbClr val="003366"/>
                              </a:solidFill>
                              <a:latin typeface="Cambria Math" panose="02040503050406030204" pitchFamily="18" charset="0"/>
                              <a:ea typeface="微软雅黑" panose="020B0503020204020204" pitchFamily="34" charset="-122"/>
                            </a:rPr>
                            <m:t>−</m:t>
                          </m:r>
                          <m:sSup>
                            <m:sSupPr>
                              <m:ctrlPr>
                                <a:rPr lang="en-US" altLang="zh-CN" sz="1600" b="1" i="1" smtClean="0">
                                  <a:solidFill>
                                    <a:srgbClr val="003366"/>
                                  </a:solidFill>
                                  <a:latin typeface="Cambria Math" panose="02040503050406030204" pitchFamily="18" charset="0"/>
                                  <a:ea typeface="微软雅黑" panose="020B0503020204020204" pitchFamily="34" charset="-122"/>
                                </a:rPr>
                              </m:ctrlPr>
                            </m:sSupPr>
                            <m:e>
                              <m:r>
                                <a:rPr lang="en-US" altLang="zh-CN" sz="1600" b="1" i="1" smtClean="0">
                                  <a:solidFill>
                                    <a:srgbClr val="003366"/>
                                  </a:solidFill>
                                  <a:latin typeface="Cambria Math" panose="02040503050406030204" pitchFamily="18" charset="0"/>
                                  <a:ea typeface="微软雅黑" panose="020B0503020204020204" pitchFamily="34" charset="-122"/>
                                </a:rPr>
                                <m:t>𝒆</m:t>
                              </m:r>
                            </m:e>
                            <m:sup>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en-US" altLang="zh-CN" sz="1600" b="1" i="1" smtClean="0">
                                      <a:solidFill>
                                        <a:srgbClr val="003366"/>
                                      </a:solidFill>
                                      <a:latin typeface="Cambria Math" panose="02040503050406030204" pitchFamily="18" charset="0"/>
                                      <a:ea typeface="微软雅黑" panose="020B0503020204020204" pitchFamily="34" charset="-122"/>
                                    </a:rPr>
                                    <m:t>−</m:t>
                                  </m:r>
                                  <m:r>
                                    <a:rPr lang="zh-CN" altLang="en-US" sz="1600" b="1" i="1" smtClean="0">
                                      <a:solidFill>
                                        <a:srgbClr val="003366"/>
                                      </a:solidFill>
                                      <a:latin typeface="Cambria Math" panose="02040503050406030204" pitchFamily="18" charset="0"/>
                                      <a:ea typeface="微软雅黑" panose="020B0503020204020204" pitchFamily="34" charset="-122"/>
                                    </a:rPr>
                                    <m:t>𝝀</m:t>
                                  </m:r>
                                </m:e>
                                <m:sub>
                                  <m:r>
                                    <a:rPr lang="en-US" altLang="zh-CN" sz="1600" b="1" i="1" smtClean="0">
                                      <a:solidFill>
                                        <a:srgbClr val="003366"/>
                                      </a:solidFill>
                                      <a:latin typeface="Cambria Math" panose="02040503050406030204" pitchFamily="18" charset="0"/>
                                      <a:ea typeface="微软雅黑" panose="020B0503020204020204" pitchFamily="34" charset="-122"/>
                                    </a:rPr>
                                    <m:t>𝑩</m:t>
                                  </m:r>
                                </m:sub>
                              </m:sSub>
                              <m:r>
                                <a:rPr lang="en-US" altLang="zh-CN" sz="1600" b="1" i="1" smtClean="0">
                                  <a:solidFill>
                                    <a:srgbClr val="003366"/>
                                  </a:solidFill>
                                  <a:latin typeface="Cambria Math" panose="02040503050406030204" pitchFamily="18" charset="0"/>
                                  <a:ea typeface="微软雅黑" panose="020B0503020204020204" pitchFamily="34" charset="-122"/>
                                </a:rPr>
                                <m:t>𝒕</m:t>
                              </m:r>
                            </m:sup>
                          </m:sSup>
                        </m:e>
                      </m:d>
                    </m:oMath>
                  </m:oMathPara>
                </a14:m>
                <a:endParaRPr lang="zh-CN" altLang="en-US" sz="1600" b="1" dirty="0">
                  <a:solidFill>
                    <a:schemeClr val="accent6"/>
                  </a:solidFill>
                  <a:latin typeface="微软雅黑" panose="020B0503020204020204" pitchFamily="34" charset="-122"/>
                  <a:ea typeface="微软雅黑" panose="020B0503020204020204" pitchFamily="34" charset="-122"/>
                </a:endParaRPr>
              </a:p>
            </p:txBody>
          </p:sp>
        </mc:Choice>
        <mc:Fallback xmlns="">
          <p:sp>
            <p:nvSpPr>
              <p:cNvPr id="19" name="文本框 18">
                <a:extLst>
                  <a:ext uri="{FF2B5EF4-FFF2-40B4-BE49-F238E27FC236}">
                    <a16:creationId xmlns:a16="http://schemas.microsoft.com/office/drawing/2014/main" id="{A29552CB-5593-4B53-BDE2-54D296C5E643}"/>
                  </a:ext>
                </a:extLst>
              </p:cNvPr>
              <p:cNvSpPr txBox="1">
                <a:spLocks noRot="1" noChangeAspect="1" noMove="1" noResize="1" noEditPoints="1" noAdjustHandles="1" noChangeArrowheads="1" noChangeShapeType="1" noTextEdit="1"/>
              </p:cNvSpPr>
              <p:nvPr/>
            </p:nvSpPr>
            <p:spPr>
              <a:xfrm>
                <a:off x="5508104" y="1296050"/>
                <a:ext cx="3584956" cy="50860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C3E76A8D-1D19-437F-A70C-21BEFC790A50}"/>
                  </a:ext>
                </a:extLst>
              </p:cNvPr>
              <p:cNvSpPr txBox="1"/>
              <p:nvPr/>
            </p:nvSpPr>
            <p:spPr>
              <a:xfrm>
                <a:off x="7166930" y="1049414"/>
                <a:ext cx="137345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3366"/>
                              </a:solidFill>
                              <a:latin typeface="Cambria Math" panose="02040503050406030204" pitchFamily="18" charset="0"/>
                              <a:ea typeface="微软雅黑" panose="020B0503020204020204" pitchFamily="34" charset="-122"/>
                            </a:rPr>
                          </m:ctrlPr>
                        </m:sSubPr>
                        <m:e>
                          <m:r>
                            <a:rPr lang="en-US" altLang="zh-CN" sz="1600" b="1" i="1" smtClean="0">
                              <a:solidFill>
                                <a:srgbClr val="003366"/>
                              </a:solidFill>
                              <a:latin typeface="Cambria Math" panose="02040503050406030204" pitchFamily="18" charset="0"/>
                              <a:ea typeface="微软雅黑" panose="020B0503020204020204" pitchFamily="34" charset="-122"/>
                            </a:rPr>
                            <m:t>𝑵</m:t>
                          </m:r>
                        </m:e>
                        <m:sub>
                          <m:r>
                            <a:rPr lang="en-US" altLang="zh-CN" sz="1600" b="1" i="1" smtClean="0">
                              <a:solidFill>
                                <a:srgbClr val="003366"/>
                              </a:solidFill>
                              <a:latin typeface="Cambria Math" panose="02040503050406030204" pitchFamily="18" charset="0"/>
                              <a:ea typeface="微软雅黑" panose="020B0503020204020204" pitchFamily="34" charset="-122"/>
                            </a:rPr>
                            <m:t>𝑩</m:t>
                          </m:r>
                        </m:sub>
                      </m:sSub>
                      <m:d>
                        <m:dPr>
                          <m:ctrlPr>
                            <a:rPr lang="en-US" altLang="zh-CN" sz="1600" b="1" i="1" smtClean="0">
                              <a:solidFill>
                                <a:srgbClr val="003366"/>
                              </a:solidFill>
                              <a:latin typeface="Cambria Math" panose="02040503050406030204" pitchFamily="18" charset="0"/>
                              <a:ea typeface="微软雅黑" panose="020B0503020204020204" pitchFamily="34" charset="-122"/>
                            </a:rPr>
                          </m:ctrlPr>
                        </m:dPr>
                        <m:e>
                          <m:r>
                            <a:rPr lang="en-US" altLang="zh-CN" sz="1600" b="1" i="1" smtClean="0">
                              <a:solidFill>
                                <a:srgbClr val="003366"/>
                              </a:solidFill>
                              <a:latin typeface="Cambria Math" panose="02040503050406030204" pitchFamily="18" charset="0"/>
                              <a:ea typeface="微软雅黑" panose="020B0503020204020204" pitchFamily="34" charset="-122"/>
                            </a:rPr>
                            <m:t>𝒕</m:t>
                          </m:r>
                          <m:r>
                            <a:rPr lang="en-US" altLang="zh-CN" sz="1600" b="1" i="1" smtClean="0">
                              <a:solidFill>
                                <a:srgbClr val="003366"/>
                              </a:solidFill>
                              <a:latin typeface="Cambria Math" panose="02040503050406030204" pitchFamily="18" charset="0"/>
                              <a:ea typeface="微软雅黑" panose="020B0503020204020204" pitchFamily="34" charset="-122"/>
                            </a:rPr>
                            <m:t>=</m:t>
                          </m:r>
                          <m:r>
                            <a:rPr lang="en-US" altLang="zh-CN" sz="1600" b="1" i="1" smtClean="0">
                              <a:solidFill>
                                <a:srgbClr val="003366"/>
                              </a:solidFill>
                              <a:latin typeface="Cambria Math" panose="02040503050406030204" pitchFamily="18" charset="0"/>
                              <a:ea typeface="微软雅黑" panose="020B0503020204020204" pitchFamily="34" charset="-122"/>
                            </a:rPr>
                            <m:t>𝟎</m:t>
                          </m:r>
                        </m:e>
                      </m:d>
                      <m:r>
                        <a:rPr lang="en-US" altLang="zh-CN" sz="1600" b="1" i="1" smtClean="0">
                          <a:solidFill>
                            <a:srgbClr val="003366"/>
                          </a:solidFill>
                          <a:latin typeface="Cambria Math" panose="02040503050406030204" pitchFamily="18" charset="0"/>
                          <a:ea typeface="微软雅黑" panose="020B0503020204020204" pitchFamily="34" charset="-122"/>
                        </a:rPr>
                        <m:t>=</m:t>
                      </m:r>
                      <m:r>
                        <a:rPr lang="en-US" altLang="zh-CN" sz="1600" b="1" i="1" smtClean="0">
                          <a:solidFill>
                            <a:srgbClr val="003366"/>
                          </a:solidFill>
                          <a:latin typeface="Cambria Math" panose="02040503050406030204" pitchFamily="18" charset="0"/>
                          <a:ea typeface="微软雅黑" panose="020B0503020204020204" pitchFamily="34" charset="-122"/>
                        </a:rPr>
                        <m:t>𝟎</m:t>
                      </m:r>
                    </m:oMath>
                  </m:oMathPara>
                </a14:m>
                <a:endParaRPr lang="zh-CN" altLang="en-US" sz="1600" b="1" dirty="0">
                  <a:solidFill>
                    <a:schemeClr val="accent6"/>
                  </a:solidFill>
                  <a:latin typeface="微软雅黑" panose="020B0503020204020204" pitchFamily="34" charset="-122"/>
                  <a:ea typeface="微软雅黑" panose="020B0503020204020204" pitchFamily="34" charset="-122"/>
                </a:endParaRPr>
              </a:p>
            </p:txBody>
          </p:sp>
        </mc:Choice>
        <mc:Fallback xmlns="">
          <p:sp>
            <p:nvSpPr>
              <p:cNvPr id="22" name="文本框 21">
                <a:extLst>
                  <a:ext uri="{FF2B5EF4-FFF2-40B4-BE49-F238E27FC236}">
                    <a16:creationId xmlns:a16="http://schemas.microsoft.com/office/drawing/2014/main" id="{C3E76A8D-1D19-437F-A70C-21BEFC790A50}"/>
                  </a:ext>
                </a:extLst>
              </p:cNvPr>
              <p:cNvSpPr txBox="1">
                <a:spLocks noRot="1" noChangeAspect="1" noMove="1" noResize="1" noEditPoints="1" noAdjustHandles="1" noChangeArrowheads="1" noChangeShapeType="1" noTextEdit="1"/>
              </p:cNvSpPr>
              <p:nvPr/>
            </p:nvSpPr>
            <p:spPr>
              <a:xfrm>
                <a:off x="7166930" y="1049414"/>
                <a:ext cx="1373453" cy="246221"/>
              </a:xfrm>
              <a:prstGeom prst="rect">
                <a:avLst/>
              </a:prstGeom>
              <a:blipFill>
                <a:blip r:embed="rId7"/>
                <a:stretch>
                  <a:fillRect l="-2667" r="-2222" b="-17073"/>
                </a:stretch>
              </a:blipFill>
            </p:spPr>
            <p:txBody>
              <a:bodyPr/>
              <a:lstStyle/>
              <a:p>
                <a:r>
                  <a:rPr lang="zh-CN" altLang="en-US">
                    <a:noFill/>
                  </a:rPr>
                  <a:t> </a:t>
                </a:r>
              </a:p>
            </p:txBody>
          </p:sp>
        </mc:Fallback>
      </mc:AlternateContent>
      <p:sp>
        <p:nvSpPr>
          <p:cNvPr id="7" name="矩形 6">
            <a:extLst>
              <a:ext uri="{FF2B5EF4-FFF2-40B4-BE49-F238E27FC236}">
                <a16:creationId xmlns:a16="http://schemas.microsoft.com/office/drawing/2014/main" id="{D9CB7AF6-CB8F-47CA-A60C-889E92B9A9AE}"/>
              </a:ext>
            </a:extLst>
          </p:cNvPr>
          <p:cNvSpPr/>
          <p:nvPr/>
        </p:nvSpPr>
        <p:spPr>
          <a:xfrm>
            <a:off x="5846064" y="1917703"/>
            <a:ext cx="768159" cy="369332"/>
          </a:xfrm>
          <a:prstGeom prst="rect">
            <a:avLst/>
          </a:prstGeom>
        </p:spPr>
        <p:txBody>
          <a:bodyPr wrap="none">
            <a:spAutoFit/>
          </a:bodyPr>
          <a:lstStyle/>
          <a:p>
            <a:r>
              <a:rPr kumimoji="1" lang="en-US" altLang="zh-CN" b="1" baseline="30000"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259</a:t>
            </a:r>
            <a:r>
              <a:rPr kumimoji="1" lang="en-US" altLang="zh-CN"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Db</a:t>
            </a:r>
            <a:r>
              <a:rPr kumimoji="1" lang="en-US" altLang="zh-CN" b="1" dirty="0">
                <a:solidFill>
                  <a:srgbClr val="003366"/>
                </a:solidFill>
                <a:latin typeface="Times New Roman" pitchFamily="18" charset="0"/>
                <a:ea typeface="黑体" pitchFamily="49" charset="-122"/>
                <a:sym typeface="Symbol" pitchFamily="18" charset="2"/>
              </a:rPr>
              <a:t> </a:t>
            </a:r>
            <a:endParaRPr lang="zh-CN" altLang="en-US" dirty="0"/>
          </a:p>
        </p:txBody>
      </p:sp>
      <p:sp>
        <p:nvSpPr>
          <p:cNvPr id="21" name="矩形 20">
            <a:extLst>
              <a:ext uri="{FF2B5EF4-FFF2-40B4-BE49-F238E27FC236}">
                <a16:creationId xmlns:a16="http://schemas.microsoft.com/office/drawing/2014/main" id="{9A2D68D3-21F7-4D39-89FD-34A7276CEE44}"/>
              </a:ext>
            </a:extLst>
          </p:cNvPr>
          <p:cNvSpPr/>
          <p:nvPr/>
        </p:nvSpPr>
        <p:spPr>
          <a:xfrm>
            <a:off x="7947042" y="1914386"/>
            <a:ext cx="768159" cy="369332"/>
          </a:xfrm>
          <a:prstGeom prst="rect">
            <a:avLst/>
          </a:prstGeom>
        </p:spPr>
        <p:txBody>
          <a:bodyPr wrap="none">
            <a:spAutoFit/>
          </a:bodyPr>
          <a:lstStyle/>
          <a:p>
            <a:r>
              <a:rPr kumimoji="1" lang="en-US" altLang="zh-CN" b="1" baseline="30000"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258</a:t>
            </a:r>
            <a:r>
              <a:rPr kumimoji="1" lang="en-US" altLang="zh-CN"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Db</a:t>
            </a:r>
            <a:r>
              <a:rPr kumimoji="1" lang="en-US" altLang="zh-CN" b="1" dirty="0">
                <a:solidFill>
                  <a:srgbClr val="003366"/>
                </a:solidFill>
                <a:latin typeface="Times New Roman" pitchFamily="18" charset="0"/>
                <a:ea typeface="黑体" pitchFamily="49" charset="-122"/>
                <a:sym typeface="Symbol" pitchFamily="18" charset="2"/>
              </a:rPr>
              <a:t> </a:t>
            </a:r>
            <a:endParaRPr lang="zh-CN" altLang="en-US" dirty="0"/>
          </a:p>
        </p:txBody>
      </p:sp>
      <p:sp>
        <p:nvSpPr>
          <p:cNvPr id="8" name="矩形 7">
            <a:extLst>
              <a:ext uri="{FF2B5EF4-FFF2-40B4-BE49-F238E27FC236}">
                <a16:creationId xmlns:a16="http://schemas.microsoft.com/office/drawing/2014/main" id="{5D8422D6-4DCF-444D-9E69-8CB98FA75B1D}"/>
              </a:ext>
            </a:extLst>
          </p:cNvPr>
          <p:cNvSpPr/>
          <p:nvPr/>
        </p:nvSpPr>
        <p:spPr>
          <a:xfrm>
            <a:off x="5910861" y="3144473"/>
            <a:ext cx="671979" cy="369332"/>
          </a:xfrm>
          <a:prstGeom prst="rect">
            <a:avLst/>
          </a:prstGeom>
        </p:spPr>
        <p:txBody>
          <a:bodyPr wrap="none">
            <a:spAutoFit/>
          </a:bodyPr>
          <a:lstStyle/>
          <a:p>
            <a:r>
              <a:rPr kumimoji="1" lang="en-US" altLang="zh-CN" b="1" baseline="30000"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255</a:t>
            </a:r>
            <a:r>
              <a:rPr kumimoji="1" lang="en-US" altLang="zh-CN"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Lr</a:t>
            </a:r>
            <a:endParaRPr lang="zh-CN" altLang="en-US" dirty="0">
              <a:solidFill>
                <a:srgbClr val="FF0000"/>
              </a:solidFill>
              <a:effectLst>
                <a:outerShdw blurRad="38100" dist="38100" dir="2700000" algn="tl">
                  <a:srgbClr val="000000">
                    <a:alpha val="43137"/>
                  </a:srgbClr>
                </a:outerShdw>
              </a:effectLst>
            </a:endParaRPr>
          </a:p>
        </p:txBody>
      </p:sp>
      <p:sp>
        <p:nvSpPr>
          <p:cNvPr id="24" name="矩形 23">
            <a:extLst>
              <a:ext uri="{FF2B5EF4-FFF2-40B4-BE49-F238E27FC236}">
                <a16:creationId xmlns:a16="http://schemas.microsoft.com/office/drawing/2014/main" id="{89574D28-42ED-4DC1-A865-16B6B925E409}"/>
              </a:ext>
            </a:extLst>
          </p:cNvPr>
          <p:cNvSpPr/>
          <p:nvPr/>
        </p:nvSpPr>
        <p:spPr>
          <a:xfrm>
            <a:off x="7973481" y="3163312"/>
            <a:ext cx="671979" cy="369332"/>
          </a:xfrm>
          <a:prstGeom prst="rect">
            <a:avLst/>
          </a:prstGeom>
        </p:spPr>
        <p:txBody>
          <a:bodyPr wrap="none">
            <a:spAutoFit/>
          </a:bodyPr>
          <a:lstStyle/>
          <a:p>
            <a:r>
              <a:rPr kumimoji="1" lang="en-US" altLang="zh-CN" b="1" baseline="30000"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254</a:t>
            </a:r>
            <a:r>
              <a:rPr kumimoji="1" lang="en-US" altLang="zh-CN"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Lr</a:t>
            </a:r>
            <a:endParaRPr lang="zh-CN" altLang="en-US" dirty="0">
              <a:solidFill>
                <a:srgbClr val="FF0000"/>
              </a:solidFill>
              <a:effectLst>
                <a:outerShdw blurRad="38100" dist="38100" dir="2700000" algn="tl">
                  <a:srgbClr val="000000">
                    <a:alpha val="43137"/>
                  </a:srgbClr>
                </a:outerShdw>
              </a:effectLst>
            </a:endParaRPr>
          </a:p>
        </p:txBody>
      </p:sp>
      <p:sp>
        <p:nvSpPr>
          <p:cNvPr id="11" name="矩形 10">
            <a:extLst>
              <a:ext uri="{FF2B5EF4-FFF2-40B4-BE49-F238E27FC236}">
                <a16:creationId xmlns:a16="http://schemas.microsoft.com/office/drawing/2014/main" id="{0A23B635-F81A-4EF5-9ED3-20E2349558F5}"/>
              </a:ext>
            </a:extLst>
          </p:cNvPr>
          <p:cNvSpPr/>
          <p:nvPr/>
        </p:nvSpPr>
        <p:spPr>
          <a:xfrm>
            <a:off x="3059832" y="2132849"/>
            <a:ext cx="419076"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A0FCDDDA-8175-46E7-B1A8-6D6158AE8830}"/>
              </a:ext>
            </a:extLst>
          </p:cNvPr>
          <p:cNvSpPr/>
          <p:nvPr/>
        </p:nvSpPr>
        <p:spPr>
          <a:xfrm>
            <a:off x="3158892" y="3845034"/>
            <a:ext cx="419076"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91267E41-7DEC-4525-A8FA-5155440561BD}"/>
              </a:ext>
            </a:extLst>
          </p:cNvPr>
          <p:cNvSpPr/>
          <p:nvPr/>
        </p:nvSpPr>
        <p:spPr>
          <a:xfrm>
            <a:off x="907976" y="2798822"/>
            <a:ext cx="144016" cy="827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916172227"/>
      </p:ext>
    </p:extLst>
  </p:cSld>
  <p:clrMapOvr>
    <a:masterClrMapping/>
  </p:clrMapOvr>
  <p:transition spd="med" advClick="0" advTm="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1">
            <a:extLst>
              <a:ext uri="{FF2B5EF4-FFF2-40B4-BE49-F238E27FC236}">
                <a16:creationId xmlns:a16="http://schemas.microsoft.com/office/drawing/2014/main" id="{0BC7CA1C-43A1-4095-BA5C-C21ABA5EE8C4}"/>
              </a:ext>
            </a:extLst>
          </p:cNvPr>
          <p:cNvSpPr>
            <a:spLocks noGrp="1"/>
          </p:cNvSpPr>
          <p:nvPr>
            <p:ph type="title"/>
          </p:nvPr>
        </p:nvSpPr>
        <p:spPr>
          <a:xfrm>
            <a:off x="1064718" y="124859"/>
            <a:ext cx="266082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传统熔合反应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5" name="图片 24">
            <a:extLst>
              <a:ext uri="{FF2B5EF4-FFF2-40B4-BE49-F238E27FC236}">
                <a16:creationId xmlns:a16="http://schemas.microsoft.com/office/drawing/2014/main" id="{3A562FF1-59E6-4ACF-BCCE-CA12DD70F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24" y="914016"/>
            <a:ext cx="8571899" cy="522384"/>
          </a:xfrm>
          <a:prstGeom prst="rect">
            <a:avLst/>
          </a:prstGeom>
        </p:spPr>
      </p:pic>
      <p:sp>
        <p:nvSpPr>
          <p:cNvPr id="26" name="Rectangle 3">
            <a:extLst>
              <a:ext uri="{FF2B5EF4-FFF2-40B4-BE49-F238E27FC236}">
                <a16:creationId xmlns:a16="http://schemas.microsoft.com/office/drawing/2014/main" id="{8AF8A311-DD94-4D8F-9058-5599F7F0EE43}"/>
              </a:ext>
            </a:extLst>
          </p:cNvPr>
          <p:cNvSpPr>
            <a:spLocks noChangeArrowheads="1"/>
          </p:cNvSpPr>
          <p:nvPr/>
        </p:nvSpPr>
        <p:spPr bwMode="auto">
          <a:xfrm>
            <a:off x="257771" y="1705571"/>
            <a:ext cx="8686800" cy="2070284"/>
          </a:xfrm>
          <a:prstGeom prst="rect">
            <a:avLst/>
          </a:prstGeom>
          <a:noFill/>
          <a:ln w="9525">
            <a:noFill/>
            <a:miter lim="800000"/>
            <a:headEnd/>
            <a:tailEnd/>
          </a:ln>
        </p:spPr>
        <p:txBody>
          <a:bodyPr/>
          <a:lstStyle/>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Cross Section (σ): </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10.0 picobarn</a:t>
            </a:r>
          </a:p>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Target Thickness (T): </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1.0</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sym typeface="Symbol" pitchFamily="18" charset="2"/>
              </a:rPr>
              <a:t></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10</a:t>
            </a:r>
            <a:r>
              <a:rPr kumimoji="1" lang="en-US" altLang="ja-JP" sz="1600" b="1" i="0" u="none" strike="noStrike" kern="1200" cap="none" spc="0" normalizeH="0" baseline="30000" noProof="0" dirty="0">
                <a:ln>
                  <a:noFill/>
                </a:ln>
                <a:solidFill>
                  <a:srgbClr val="003366"/>
                </a:solidFill>
                <a:effectLst/>
                <a:uLnTx/>
                <a:uFillTx/>
                <a:latin typeface="Times New Roman" pitchFamily="18" charset="0"/>
                <a:ea typeface="MS PGothic" pitchFamily="34" charset="-128"/>
                <a:cs typeface="+mn-cs"/>
              </a:rPr>
              <a:t>18</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atoms/cm</a:t>
            </a:r>
            <a:r>
              <a:rPr kumimoji="1" lang="en-US" altLang="ja-JP" sz="1600" b="1" i="0" u="none" strike="noStrike" kern="1200" cap="none" spc="0" normalizeH="0" baseline="30000" noProof="0" dirty="0">
                <a:ln>
                  <a:noFill/>
                </a:ln>
                <a:solidFill>
                  <a:srgbClr val="003366"/>
                </a:solidFill>
                <a:effectLst/>
                <a:uLnTx/>
                <a:uFillTx/>
                <a:latin typeface="Times New Roman" pitchFamily="18" charset="0"/>
                <a:ea typeface="MS PGothic" pitchFamily="34" charset="-128"/>
                <a:cs typeface="+mn-cs"/>
              </a:rPr>
              <a:t>2</a:t>
            </a:r>
            <a:endPar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endParaRPr>
          </a:p>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Beam intensity</a:t>
            </a:r>
            <a:r>
              <a:rPr kumimoji="1" lang="en-US" altLang="zh-CN"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 </a:t>
            </a: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(I): </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1 </a:t>
            </a:r>
            <a:r>
              <a:rPr kumimoji="1" lang="en-US" altLang="ja-JP" sz="1600" b="1" i="0" u="none" strike="noStrike" kern="1200" cap="none" spc="0" normalizeH="0" baseline="0" noProof="0" dirty="0">
                <a:ln>
                  <a:noFill/>
                </a:ln>
                <a:solidFill>
                  <a:srgbClr val="003366"/>
                </a:solidFill>
                <a:effectLst/>
                <a:uLnTx/>
                <a:uFillTx/>
                <a:latin typeface="Arial" charset="0"/>
                <a:ea typeface="宋体" panose="02010600030101010101" pitchFamily="2" charset="-122"/>
                <a:cs typeface="+mn-cs"/>
                <a:sym typeface="Symbol" pitchFamily="18" charset="2"/>
              </a:rPr>
              <a:t></a:t>
            </a:r>
            <a:r>
              <a:rPr kumimoji="1" lang="en-US" altLang="ja-JP" sz="1600" b="1" i="0" u="none" strike="noStrike" kern="1200" cap="none" spc="0" normalizeH="0" baseline="0" noProof="0" dirty="0">
                <a:ln>
                  <a:noFill/>
                </a:ln>
                <a:solidFill>
                  <a:srgbClr val="003366"/>
                </a:solidFill>
                <a:effectLst/>
                <a:uLnTx/>
                <a:uFillTx/>
                <a:latin typeface="Arial" charset="0"/>
                <a:ea typeface="宋体" panose="02010600030101010101" pitchFamily="2" charset="-122"/>
                <a:cs typeface="+mn-cs"/>
              </a:rPr>
              <a:t> </a:t>
            </a:r>
            <a:r>
              <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10</a:t>
            </a:r>
            <a:r>
              <a:rPr kumimoji="1" lang="en-US" altLang="ja-JP" sz="1600" b="1" i="0" u="none" strike="noStrike" kern="1200" cap="none" spc="0" normalizeH="0" baseline="30000" noProof="0" dirty="0">
                <a:ln>
                  <a:noFill/>
                </a:ln>
                <a:solidFill>
                  <a:srgbClr val="003366"/>
                </a:solidFill>
                <a:effectLst/>
                <a:uLnTx/>
                <a:uFillTx/>
                <a:latin typeface="Times New Roman" pitchFamily="18" charset="0"/>
                <a:ea typeface="MS PGothic" pitchFamily="34" charset="-128"/>
                <a:cs typeface="+mn-cs"/>
              </a:rPr>
              <a:t>12</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MS PGothic" pitchFamily="34" charset="-128"/>
                <a:cs typeface="+mn-cs"/>
              </a:rPr>
              <a:t> </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ions/s</a:t>
            </a:r>
            <a:endPar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endParaRPr>
          </a:p>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Total efficiency</a:t>
            </a:r>
            <a:r>
              <a:rPr kumimoji="1" lang="en-US" altLang="zh-CN"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 </a:t>
            </a:r>
            <a:r>
              <a:rPr kumimoji="1" lang="en-US" altLang="ja-JP" sz="1600" b="0"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(ε):  </a:t>
            </a:r>
            <a:r>
              <a:rPr kumimoji="1" lang="en-US" altLang="ja-JP" sz="1600" b="1" dirty="0">
                <a:solidFill>
                  <a:srgbClr val="003366"/>
                </a:solidFill>
                <a:latin typeface="Times New Roman" pitchFamily="18" charset="0"/>
                <a:ea typeface="MS PGothic" pitchFamily="34" charset="-128"/>
              </a:rPr>
              <a:t>5</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a:t>
            </a:r>
            <a:endParaRPr kumimoji="1" lang="en-US" altLang="ja-JP" sz="1600" b="1" i="0" u="none"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endParaRPr>
          </a:p>
        </p:txBody>
      </p:sp>
      <p:sp>
        <p:nvSpPr>
          <p:cNvPr id="27" name="Text Box 4">
            <a:extLst>
              <a:ext uri="{FF2B5EF4-FFF2-40B4-BE49-F238E27FC236}">
                <a16:creationId xmlns:a16="http://schemas.microsoft.com/office/drawing/2014/main" id="{5C33FEB1-C89D-4C61-96EC-328CC1F0EB1F}"/>
              </a:ext>
            </a:extLst>
          </p:cNvPr>
          <p:cNvSpPr txBox="1">
            <a:spLocks noChangeArrowheads="1"/>
          </p:cNvSpPr>
          <p:nvPr/>
        </p:nvSpPr>
        <p:spPr bwMode="auto">
          <a:xfrm>
            <a:off x="226749" y="2901727"/>
            <a:ext cx="80645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Y= ε</a:t>
            </a:r>
            <a:r>
              <a:rPr kumimoji="1" lang="ja-JP" altLang="en-US"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sym typeface="Symbol" pitchFamily="18" charset="2"/>
              </a:rPr>
              <a:t></a:t>
            </a:r>
            <a:r>
              <a:rPr kumimoji="1" lang="ja-JP" altLang="en-US"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 </a:t>
            </a:r>
            <a:r>
              <a:rPr kumimoji="1" lang="en-US" altLang="ja-JP"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σ </a:t>
            </a:r>
            <a:r>
              <a:rPr kumimoji="1" lang="ja-JP" altLang="en-US" sz="2000" b="1" i="0" u="none" strike="noStrike" kern="1200" cap="none" spc="0" normalizeH="0" baseline="0" noProof="0" dirty="0">
                <a:ln>
                  <a:noFill/>
                </a:ln>
                <a:solidFill>
                  <a:srgbClr val="000066"/>
                </a:solidFill>
                <a:effectLst/>
                <a:uLnTx/>
                <a:uFillTx/>
                <a:latin typeface="Arial" charset="0"/>
                <a:ea typeface="MS PGothic" pitchFamily="34" charset="-128"/>
                <a:cs typeface="+mn-cs"/>
                <a:sym typeface="Symbol" pitchFamily="18" charset="2"/>
              </a:rPr>
              <a:t></a:t>
            </a:r>
            <a:r>
              <a:rPr kumimoji="1" lang="ja-JP" altLang="en-US"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 Ｔ </a:t>
            </a:r>
            <a:r>
              <a:rPr kumimoji="1" lang="ja-JP" altLang="en-US" sz="2000" b="1" i="0" u="none" strike="noStrike" kern="1200" cap="none" spc="0" normalizeH="0" baseline="0" noProof="0" dirty="0">
                <a:ln>
                  <a:noFill/>
                </a:ln>
                <a:solidFill>
                  <a:srgbClr val="000066"/>
                </a:solidFill>
                <a:effectLst/>
                <a:uLnTx/>
                <a:uFillTx/>
                <a:latin typeface="Arial" charset="0"/>
                <a:ea typeface="MS PGothic" pitchFamily="34" charset="-128"/>
                <a:cs typeface="+mn-cs"/>
                <a:sym typeface="Symbol" pitchFamily="18" charset="2"/>
              </a:rPr>
              <a:t></a:t>
            </a:r>
            <a:r>
              <a:rPr kumimoji="1" lang="ja-JP" altLang="en-US"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 Ｉ </a:t>
            </a:r>
            <a:r>
              <a:rPr kumimoji="1" lang="en-US" altLang="ja-JP" sz="2000" b="1" i="0" u="none" strike="noStrike" kern="1200" cap="none" spc="0" normalizeH="0" baseline="0" noProof="0" dirty="0">
                <a:ln>
                  <a:noFill/>
                </a:ln>
                <a:solidFill>
                  <a:srgbClr val="000066"/>
                </a:solidFill>
                <a:effectLst/>
                <a:uLnTx/>
                <a:uFillTx/>
                <a:latin typeface="Times New Roman" pitchFamily="18" charset="0"/>
                <a:ea typeface="MS PGothic" pitchFamily="34" charset="-128"/>
                <a:cs typeface="+mn-cs"/>
              </a:rPr>
              <a:t>~ </a:t>
            </a:r>
            <a:r>
              <a:rPr kumimoji="1" lang="en-US" altLang="ja-JP" sz="20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1" lang="en-US" altLang="ja-JP" sz="2000" b="1" i="0" u="sng" strike="noStrike" kern="1200" cap="none" spc="0" normalizeH="0" baseline="0" noProof="0" dirty="0">
                <a:ln>
                  <a:noFill/>
                </a:ln>
                <a:solidFill>
                  <a:srgbClr val="FF0000"/>
                </a:solidFill>
                <a:effectLst/>
                <a:uLnTx/>
                <a:uFillTx/>
                <a:latin typeface="Times New Roman" pitchFamily="18" charset="0"/>
                <a:ea typeface="MS PGothic" pitchFamily="34" charset="-128"/>
                <a:cs typeface="+mn-cs"/>
              </a:rPr>
              <a:t>1 event / 20 day</a:t>
            </a:r>
            <a:r>
              <a:rPr kumimoji="1" lang="en-US" altLang="zh-CN" sz="2000" b="1" i="0" u="sng" strike="noStrike" kern="1200" cap="none" spc="0" normalizeH="0" baseline="0" noProof="0" dirty="0">
                <a:ln>
                  <a:noFill/>
                </a:ln>
                <a:solidFill>
                  <a:srgbClr val="FF0000"/>
                </a:solidFill>
                <a:effectLst/>
                <a:uLnTx/>
                <a:uFillTx/>
                <a:latin typeface="Times New Roman" pitchFamily="18" charset="0"/>
                <a:ea typeface="MS PGothic" pitchFamily="34" charset="-128"/>
                <a:cs typeface="+mn-cs"/>
              </a:rPr>
              <a:t>s </a:t>
            </a:r>
            <a:r>
              <a:rPr kumimoji="1" lang="zh-CN" altLang="en-US" sz="2000" b="1" i="0"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a:t>
            </a:r>
            <a:r>
              <a:rPr kumimoji="1" lang="en-US" altLang="zh-CN" sz="2000" b="1" i="0"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68.3%</a:t>
            </a:r>
            <a:r>
              <a:rPr kumimoji="1" lang="zh-CN" altLang="en-US" sz="2000" b="1" i="0"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rPr>
              <a:t>）</a:t>
            </a:r>
            <a:endParaRPr kumimoji="1" lang="en-US" altLang="ja-JP" sz="2000" b="1" i="0" strike="noStrike" kern="1200" cap="none" spc="0" normalizeH="0" baseline="0" noProof="0" dirty="0">
              <a:ln>
                <a:noFill/>
              </a:ln>
              <a:solidFill>
                <a:srgbClr val="003366"/>
              </a:solidFill>
              <a:effectLst/>
              <a:uLnTx/>
              <a:uFillTx/>
              <a:latin typeface="Times New Roman" pitchFamily="18" charset="0"/>
              <a:ea typeface="MS PGothic" pitchFamily="34" charset="-128"/>
              <a:cs typeface="+mn-cs"/>
            </a:endParaRPr>
          </a:p>
        </p:txBody>
      </p:sp>
      <p:pic>
        <p:nvPicPr>
          <p:cNvPr id="28" name="Picture 38" descr="白色大理石">
            <a:extLst>
              <a:ext uri="{FF2B5EF4-FFF2-40B4-BE49-F238E27FC236}">
                <a16:creationId xmlns:a16="http://schemas.microsoft.com/office/drawing/2014/main" id="{A90D470F-05F2-4E84-8E5F-969C3F51BF62}"/>
              </a:ext>
            </a:extLst>
          </p:cNvPr>
          <p:cNvPicPr>
            <a:picLocks noChangeAspect="1" noChangeArrowheads="1"/>
          </p:cNvPicPr>
          <p:nvPr/>
        </p:nvPicPr>
        <p:blipFill>
          <a:blip r:embed="rId3"/>
          <a:srcRect/>
          <a:stretch>
            <a:fillRect/>
          </a:stretch>
        </p:blipFill>
        <p:spPr bwMode="auto">
          <a:xfrm>
            <a:off x="5510802" y="1575597"/>
            <a:ext cx="3358649" cy="2703505"/>
          </a:xfrm>
          <a:prstGeom prst="rect">
            <a:avLst/>
          </a:prstGeom>
          <a:noFill/>
          <a:ln w="9525">
            <a:noFill/>
            <a:miter lim="800000"/>
            <a:headEnd/>
            <a:tailEnd/>
          </a:ln>
        </p:spPr>
      </p:pic>
      <p:cxnSp>
        <p:nvCxnSpPr>
          <p:cNvPr id="29" name="直接连接符 28">
            <a:extLst>
              <a:ext uri="{FF2B5EF4-FFF2-40B4-BE49-F238E27FC236}">
                <a16:creationId xmlns:a16="http://schemas.microsoft.com/office/drawing/2014/main" id="{D1137870-CF85-4892-A9DB-17951BD73F54}"/>
              </a:ext>
            </a:extLst>
          </p:cNvPr>
          <p:cNvCxnSpPr>
            <a:cxnSpLocks/>
          </p:cNvCxnSpPr>
          <p:nvPr/>
        </p:nvCxnSpPr>
        <p:spPr>
          <a:xfrm>
            <a:off x="2390446" y="910345"/>
            <a:ext cx="0" cy="742079"/>
          </a:xfrm>
          <a:prstGeom prst="line">
            <a:avLst/>
          </a:prstGeom>
          <a:noFill/>
          <a:ln w="28575" cap="flat" cmpd="sng" algn="ctr">
            <a:solidFill>
              <a:srgbClr val="FF0000"/>
            </a:solidFill>
            <a:prstDash val="solid"/>
          </a:ln>
          <a:effectLst/>
        </p:spPr>
      </p:cxnSp>
      <p:sp>
        <p:nvSpPr>
          <p:cNvPr id="30" name="文本框 29">
            <a:extLst>
              <a:ext uri="{FF2B5EF4-FFF2-40B4-BE49-F238E27FC236}">
                <a16:creationId xmlns:a16="http://schemas.microsoft.com/office/drawing/2014/main" id="{111594FE-A8CF-4A01-B8D4-663349441F33}"/>
              </a:ext>
            </a:extLst>
          </p:cNvPr>
          <p:cNvSpPr txBox="1"/>
          <p:nvPr/>
        </p:nvSpPr>
        <p:spPr bwMode="auto">
          <a:xfrm>
            <a:off x="1221318" y="1382288"/>
            <a:ext cx="1114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传统方法</a:t>
            </a:r>
          </a:p>
        </p:txBody>
      </p:sp>
      <p:cxnSp>
        <p:nvCxnSpPr>
          <p:cNvPr id="31" name="直接箭头连接符 30">
            <a:extLst>
              <a:ext uri="{FF2B5EF4-FFF2-40B4-BE49-F238E27FC236}">
                <a16:creationId xmlns:a16="http://schemas.microsoft.com/office/drawing/2014/main" id="{97150D79-23E1-4245-B35D-10BBF4B3B0AE}"/>
              </a:ext>
            </a:extLst>
          </p:cNvPr>
          <p:cNvCxnSpPr/>
          <p:nvPr/>
        </p:nvCxnSpPr>
        <p:spPr>
          <a:xfrm>
            <a:off x="2390446" y="1538419"/>
            <a:ext cx="651350" cy="0"/>
          </a:xfrm>
          <a:prstGeom prst="straightConnector1">
            <a:avLst/>
          </a:prstGeom>
          <a:noFill/>
          <a:ln w="19050" cap="flat" cmpd="sng" algn="ctr">
            <a:solidFill>
              <a:srgbClr val="FF0000"/>
            </a:solidFill>
            <a:prstDash val="solid"/>
            <a:tailEnd type="triangle"/>
          </a:ln>
          <a:effectLst/>
        </p:spPr>
      </p:cxnSp>
      <p:sp>
        <p:nvSpPr>
          <p:cNvPr id="32" name="文本框 31">
            <a:extLst>
              <a:ext uri="{FF2B5EF4-FFF2-40B4-BE49-F238E27FC236}">
                <a16:creationId xmlns:a16="http://schemas.microsoft.com/office/drawing/2014/main" id="{56411CDA-18F2-4385-A766-57AAA90E3A64}"/>
              </a:ext>
            </a:extLst>
          </p:cNvPr>
          <p:cNvSpPr txBox="1"/>
          <p:nvPr/>
        </p:nvSpPr>
        <p:spPr bwMode="auto">
          <a:xfrm>
            <a:off x="3015556" y="1379724"/>
            <a:ext cx="2044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新方法：快速高效</a:t>
            </a:r>
          </a:p>
        </p:txBody>
      </p:sp>
      <p:sp>
        <p:nvSpPr>
          <p:cNvPr id="34" name="文本框 33">
            <a:extLst>
              <a:ext uri="{FF2B5EF4-FFF2-40B4-BE49-F238E27FC236}">
                <a16:creationId xmlns:a16="http://schemas.microsoft.com/office/drawing/2014/main" id="{2A2037D3-0A8D-44B0-95E3-8449D1B62CD7}"/>
              </a:ext>
            </a:extLst>
          </p:cNvPr>
          <p:cNvSpPr txBox="1"/>
          <p:nvPr/>
        </p:nvSpPr>
        <p:spPr bwMode="auto">
          <a:xfrm>
            <a:off x="213558" y="3674810"/>
            <a:ext cx="5044971" cy="115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寻求新的核反应机制，增加超重核产生截面</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研发新的鉴别技术和方法，具有单原子核灵敏度！</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indent="-252000">
              <a:lnSpc>
                <a:spcPct val="150000"/>
              </a:lnSpc>
              <a:buClr>
                <a:srgbClr val="003366"/>
              </a:buClr>
              <a:buFont typeface="Wingdings" panose="05000000000000000000" pitchFamily="2" charset="2"/>
              <a:buChar char="Ø"/>
            </a:pP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建造强流重离子加速器，提高足够强的束流</a:t>
            </a:r>
            <a:endPar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矩形: 圆角 34">
            <a:extLst>
              <a:ext uri="{FF2B5EF4-FFF2-40B4-BE49-F238E27FC236}">
                <a16:creationId xmlns:a16="http://schemas.microsoft.com/office/drawing/2014/main" id="{9CC79D51-EBED-4EDA-8412-D7422FA596B4}"/>
              </a:ext>
            </a:extLst>
          </p:cNvPr>
          <p:cNvSpPr/>
          <p:nvPr/>
        </p:nvSpPr>
        <p:spPr>
          <a:xfrm>
            <a:off x="6068046" y="1887923"/>
            <a:ext cx="1355364" cy="899851"/>
          </a:xfrm>
          <a:prstGeom prst="round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文本框 35">
            <a:extLst>
              <a:ext uri="{FF2B5EF4-FFF2-40B4-BE49-F238E27FC236}">
                <a16:creationId xmlns:a16="http://schemas.microsoft.com/office/drawing/2014/main" id="{720264FC-D234-45E3-96B5-810827694A2C}"/>
              </a:ext>
            </a:extLst>
          </p:cNvPr>
          <p:cNvSpPr txBox="1"/>
          <p:nvPr/>
        </p:nvSpPr>
        <p:spPr bwMode="auto">
          <a:xfrm>
            <a:off x="221947" y="3371364"/>
            <a:ext cx="34115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突破超重元素（核素）合成</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a:t>
            </a:r>
            <a:endPar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14" name="矩形 13">
            <a:extLst>
              <a:ext uri="{FF2B5EF4-FFF2-40B4-BE49-F238E27FC236}">
                <a16:creationId xmlns:a16="http://schemas.microsoft.com/office/drawing/2014/main" id="{B7F12AC9-693F-434C-A131-FB2EE862D6E9}"/>
              </a:ext>
            </a:extLst>
          </p:cNvPr>
          <p:cNvSpPr/>
          <p:nvPr/>
        </p:nvSpPr>
        <p:spPr>
          <a:xfrm>
            <a:off x="5857022" y="4217256"/>
            <a:ext cx="3378548"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rPr>
              <a:t>Which type of reaction was best suited to produce heavier SHN? </a:t>
            </a:r>
            <a:endParaRPr kumimoji="0" lang="zh-CN" altLang="en-US" sz="1600" b="1" i="0" u="none" strike="noStrike" kern="1200" cap="none" spc="0" normalizeH="0" baseline="0" noProof="0" dirty="0">
              <a:ln>
                <a:noFill/>
              </a:ln>
              <a:solidFill>
                <a:srgbClr val="FF0000"/>
              </a:solidFill>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08570753"/>
      </p:ext>
    </p:extLst>
  </p:cSld>
  <p:clrMapOvr>
    <a:masterClrMapping/>
  </p:clrMapOvr>
  <p:transition spd="med" advClick="0" advTm="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36F767-D1B9-47E5-91E8-4097CB9AD17D}"/>
              </a:ext>
            </a:extLst>
          </p:cNvPr>
          <p:cNvPicPr>
            <a:picLocks noChangeAspect="1"/>
          </p:cNvPicPr>
          <p:nvPr/>
        </p:nvPicPr>
        <p:blipFill rotWithShape="1">
          <a:blip r:embed="rId3"/>
          <a:srcRect l="9853" t="4382" r="13302"/>
          <a:stretch/>
        </p:blipFill>
        <p:spPr>
          <a:xfrm>
            <a:off x="6336239" y="1502273"/>
            <a:ext cx="2320839" cy="2309020"/>
          </a:xfrm>
          <a:prstGeom prst="rect">
            <a:avLst/>
          </a:prstGeom>
        </p:spPr>
      </p:pic>
      <p:sp>
        <p:nvSpPr>
          <p:cNvPr id="4" name="文本框 3">
            <a:extLst>
              <a:ext uri="{FF2B5EF4-FFF2-40B4-BE49-F238E27FC236}">
                <a16:creationId xmlns:a16="http://schemas.microsoft.com/office/drawing/2014/main" id="{F1A7A099-8827-4F81-B7CE-ECD2C45FB830}"/>
              </a:ext>
            </a:extLst>
          </p:cNvPr>
          <p:cNvSpPr txBox="1"/>
          <p:nvPr/>
        </p:nvSpPr>
        <p:spPr bwMode="auto">
          <a:xfrm>
            <a:off x="7483360" y="2962181"/>
            <a:ext cx="11737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54</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Cr+</a:t>
            </a:r>
            <a:r>
              <a:rPr kumimoji="0" lang="en-US" altLang="zh-CN" sz="1800" b="0" i="0" u="none" strike="noStrike" kern="120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208</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Pb</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椭圆 4">
            <a:extLst>
              <a:ext uri="{FF2B5EF4-FFF2-40B4-BE49-F238E27FC236}">
                <a16:creationId xmlns:a16="http://schemas.microsoft.com/office/drawing/2014/main" id="{C6E5CC02-9A28-4164-8039-8CAAAA8B5C59}"/>
              </a:ext>
            </a:extLst>
          </p:cNvPr>
          <p:cNvSpPr/>
          <p:nvPr/>
        </p:nvSpPr>
        <p:spPr>
          <a:xfrm flipH="1">
            <a:off x="8157101" y="2713763"/>
            <a:ext cx="216000" cy="216024"/>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 name="文本框 5">
            <a:extLst>
              <a:ext uri="{FF2B5EF4-FFF2-40B4-BE49-F238E27FC236}">
                <a16:creationId xmlns:a16="http://schemas.microsoft.com/office/drawing/2014/main" id="{CC92E1FE-E120-43F7-BA60-58B8975DE5D6}"/>
              </a:ext>
            </a:extLst>
          </p:cNvPr>
          <p:cNvSpPr txBox="1"/>
          <p:nvPr/>
        </p:nvSpPr>
        <p:spPr bwMode="auto">
          <a:xfrm>
            <a:off x="6210984" y="3746864"/>
            <a:ext cx="2608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262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106</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复合核最小激发能</a:t>
            </a:r>
          </a:p>
        </p:txBody>
      </p:sp>
      <p:sp>
        <p:nvSpPr>
          <p:cNvPr id="7" name="Rectangle 3">
            <a:extLst>
              <a:ext uri="{FF2B5EF4-FFF2-40B4-BE49-F238E27FC236}">
                <a16:creationId xmlns:a16="http://schemas.microsoft.com/office/drawing/2014/main" id="{3FA0720D-F4A5-48C3-81EC-3B494EEBDB78}"/>
              </a:ext>
            </a:extLst>
          </p:cNvPr>
          <p:cNvSpPr txBox="1">
            <a:spLocks noChangeArrowheads="1"/>
          </p:cNvSpPr>
          <p:nvPr/>
        </p:nvSpPr>
        <p:spPr>
          <a:xfrm>
            <a:off x="251520" y="870650"/>
            <a:ext cx="8064500" cy="2793617"/>
          </a:xfrm>
          <a:prstGeom prst="rect">
            <a:avLst/>
          </a:prstGeom>
        </p:spPr>
        <p:txBody>
          <a:bodyPr/>
          <a:lst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25000"/>
              </a:lnSpc>
              <a:spcBef>
                <a:spcPts val="0"/>
              </a:spcBef>
              <a:spcAft>
                <a:spcPct val="0"/>
              </a:spcAft>
              <a:buClrTx/>
              <a:buSzTx/>
              <a:buFontTx/>
              <a:buNone/>
              <a:tabLst/>
              <a:defRPr/>
            </a:pP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endParaRPr>
          </a:p>
        </p:txBody>
      </p:sp>
      <p:sp>
        <p:nvSpPr>
          <p:cNvPr id="9" name="Rectangle 3">
            <a:extLst>
              <a:ext uri="{FF2B5EF4-FFF2-40B4-BE49-F238E27FC236}">
                <a16:creationId xmlns:a16="http://schemas.microsoft.com/office/drawing/2014/main" id="{5F2CCA8C-57D6-4836-9605-D73150C719A3}"/>
              </a:ext>
            </a:extLst>
          </p:cNvPr>
          <p:cNvSpPr txBox="1">
            <a:spLocks noChangeArrowheads="1"/>
          </p:cNvSpPr>
          <p:nvPr/>
        </p:nvSpPr>
        <p:spPr>
          <a:xfrm>
            <a:off x="375475" y="1346748"/>
            <a:ext cx="8064500" cy="3604095"/>
          </a:xfrm>
          <a:prstGeom prst="rect">
            <a:avLst/>
          </a:prstGeom>
        </p:spPr>
        <p:txBody>
          <a:bodyPr/>
          <a:lst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5000"/>
              </a:lnSpc>
              <a:spcBef>
                <a:spcPts val="0"/>
              </a:spcBef>
              <a:buNone/>
              <a:defRPr/>
            </a:pPr>
            <a:r>
              <a:rPr lang="zh-CN" altLang="en-US" sz="2400" b="1" dirty="0">
                <a:solidFill>
                  <a:srgbClr val="003366"/>
                </a:solidFill>
                <a:effectLst>
                  <a:outerShdw blurRad="38100" dist="38100" dir="2700000" algn="tl">
                    <a:srgbClr val="000000">
                      <a:alpha val="43137"/>
                    </a:srgbClr>
                  </a:outerShdw>
                </a:effectLst>
                <a:latin typeface="Times New Roman" panose="02020603050405020304" pitchFamily="18" charset="0"/>
              </a:rPr>
              <a:t>冷熔合反应：</a:t>
            </a:r>
            <a:r>
              <a:rPr lang="en-US" altLang="zh-CN" sz="1800" dirty="0">
                <a:solidFill>
                  <a:srgbClr val="003366"/>
                </a:solidFill>
                <a:latin typeface="Times New Roman" panose="02020603050405020304" pitchFamily="18" charset="0"/>
              </a:rPr>
              <a:t>Proposed and proved in 1975 at DUBNA</a:t>
            </a:r>
            <a:endParaRPr lang="zh-CN" altLang="en-US" sz="1800" dirty="0">
              <a:solidFill>
                <a:srgbClr val="003366"/>
              </a:solidFill>
              <a:latin typeface="Times New Roman" panose="02020603050405020304" pitchFamily="18" charset="0"/>
            </a:endParaRPr>
          </a:p>
          <a:p>
            <a:pPr marL="0" lvl="0" indent="0">
              <a:lnSpc>
                <a:spcPct val="125000"/>
              </a:lnSpc>
              <a:spcBef>
                <a:spcPts val="0"/>
              </a:spcBef>
              <a:buClr>
                <a:srgbClr val="FFC000"/>
              </a:buClr>
              <a:buSzPct val="100000"/>
              <a:buNone/>
              <a:defRPr/>
            </a:pPr>
            <a:r>
              <a:rPr lang="zh-CN" altLang="en-US" sz="2000" b="1" dirty="0">
                <a:solidFill>
                  <a:srgbClr val="003366"/>
                </a:solidFill>
                <a:latin typeface="Times New Roman" panose="02020603050405020304" pitchFamily="18" charset="0"/>
              </a:rPr>
              <a:t>重离子束流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rPr>
              <a:t>+</a:t>
            </a:r>
            <a:r>
              <a:rPr lang="en-US" altLang="zh-CN" sz="2000" b="1" dirty="0">
                <a:solidFill>
                  <a:srgbClr val="FF0000"/>
                </a:solidFill>
                <a:latin typeface="Times New Roman" panose="02020603050405020304" pitchFamily="18" charset="0"/>
              </a:rPr>
              <a:t> </a:t>
            </a:r>
            <a:r>
              <a:rPr lang="zh-CN" altLang="en-US" sz="2000" b="1" dirty="0">
                <a:solidFill>
                  <a:srgbClr val="003366"/>
                </a:solidFill>
                <a:latin typeface="Times New Roman" panose="02020603050405020304" pitchFamily="18" charset="0"/>
              </a:rPr>
              <a:t>双幻核</a:t>
            </a:r>
            <a:r>
              <a:rPr lang="en-US" altLang="zh-CN" sz="2000" b="1" baseline="30000" dirty="0">
                <a:solidFill>
                  <a:srgbClr val="003366"/>
                </a:solidFill>
                <a:latin typeface="Times New Roman" panose="02020603050405020304" pitchFamily="18" charset="0"/>
              </a:rPr>
              <a:t>208</a:t>
            </a:r>
            <a:r>
              <a:rPr lang="en-US" altLang="zh-CN" sz="2000" b="1" dirty="0">
                <a:solidFill>
                  <a:srgbClr val="003366"/>
                </a:solidFill>
                <a:latin typeface="Times New Roman" panose="02020603050405020304" pitchFamily="18" charset="0"/>
              </a:rPr>
              <a:t>Pb</a:t>
            </a:r>
            <a:r>
              <a:rPr lang="zh-CN" altLang="en-US" sz="2000" b="1" dirty="0">
                <a:solidFill>
                  <a:srgbClr val="003366"/>
                </a:solidFill>
                <a:latin typeface="Times New Roman" panose="02020603050405020304" pitchFamily="18" charset="0"/>
              </a:rPr>
              <a:t>（</a:t>
            </a:r>
            <a:r>
              <a:rPr lang="en-US" altLang="zh-CN" sz="2000" b="1" baseline="30000" dirty="0">
                <a:solidFill>
                  <a:srgbClr val="003366"/>
                </a:solidFill>
                <a:latin typeface="Times New Roman" panose="02020603050405020304" pitchFamily="18" charset="0"/>
              </a:rPr>
              <a:t> 209</a:t>
            </a:r>
            <a:r>
              <a:rPr lang="en-US" altLang="zh-CN" sz="2000" b="1" dirty="0">
                <a:solidFill>
                  <a:srgbClr val="003366"/>
                </a:solidFill>
                <a:latin typeface="Times New Roman" panose="02020603050405020304" pitchFamily="18" charset="0"/>
              </a:rPr>
              <a:t>Bi </a:t>
            </a:r>
            <a:r>
              <a:rPr lang="zh-CN" altLang="en-US" sz="2000" b="1" dirty="0">
                <a:solidFill>
                  <a:srgbClr val="003366"/>
                </a:solidFill>
                <a:latin typeface="Times New Roman" panose="02020603050405020304" pitchFamily="18" charset="0"/>
              </a:rPr>
              <a:t>）熔合反应</a:t>
            </a:r>
            <a:endParaRPr lang="en-US" altLang="zh-CN" sz="2000" b="1" dirty="0">
              <a:solidFill>
                <a:srgbClr val="003366"/>
              </a:solidFill>
              <a:latin typeface="Times New Roman" panose="02020603050405020304" pitchFamily="18" charset="0"/>
            </a:endParaRPr>
          </a:p>
          <a:p>
            <a:pPr marL="252000" lvl="0" indent="-252000">
              <a:lnSpc>
                <a:spcPct val="125000"/>
              </a:lnSpc>
              <a:spcBef>
                <a:spcPts val="0"/>
              </a:spcBef>
              <a:buClr>
                <a:srgbClr val="003366"/>
              </a:buClr>
              <a:buSzPct val="100000"/>
              <a:buFont typeface="Wingdings" panose="05000000000000000000" pitchFamily="2" charset="2"/>
              <a:buChar char="Ø"/>
              <a:defRPr/>
            </a:pPr>
            <a:r>
              <a:rPr lang="zh-CN" altLang="en-US" sz="2000" dirty="0">
                <a:solidFill>
                  <a:srgbClr val="003366"/>
                </a:solidFill>
                <a:latin typeface="Times New Roman" panose="02020603050405020304" pitchFamily="18" charset="0"/>
              </a:rPr>
              <a:t>复合核激发能</a:t>
            </a:r>
            <a:r>
              <a:rPr lang="en-US" altLang="zh-CN" sz="2000" dirty="0">
                <a:solidFill>
                  <a:srgbClr val="003366"/>
                </a:solidFill>
                <a:latin typeface="Times New Roman" panose="02020603050405020304" pitchFamily="18" charset="0"/>
              </a:rPr>
              <a:t>~15 MeV</a:t>
            </a:r>
            <a:r>
              <a:rPr lang="zh-CN" altLang="en-US" sz="2000" dirty="0">
                <a:solidFill>
                  <a:srgbClr val="003366"/>
                </a:solidFill>
                <a:latin typeface="Times New Roman" panose="02020603050405020304" pitchFamily="18" charset="0"/>
              </a:rPr>
              <a:t>，蒸发</a:t>
            </a:r>
            <a:r>
              <a:rPr lang="en-US" altLang="zh-CN" sz="2000" dirty="0">
                <a:solidFill>
                  <a:srgbClr val="003366"/>
                </a:solidFill>
                <a:latin typeface="Times New Roman" panose="02020603050405020304" pitchFamily="18" charset="0"/>
              </a:rPr>
              <a:t>1</a:t>
            </a:r>
            <a:r>
              <a:rPr lang="zh-CN" altLang="en-US" sz="2000" dirty="0">
                <a:solidFill>
                  <a:srgbClr val="003366"/>
                </a:solidFill>
                <a:latin typeface="Times New Roman" panose="02020603050405020304" pitchFamily="18" charset="0"/>
              </a:rPr>
              <a:t>个中子</a:t>
            </a:r>
            <a:endParaRPr lang="en-US" altLang="zh-CN" sz="2000" dirty="0">
              <a:solidFill>
                <a:srgbClr val="003366"/>
              </a:solidFill>
              <a:latin typeface="Times New Roman" panose="02020603050405020304" pitchFamily="18" charset="0"/>
            </a:endParaRPr>
          </a:p>
          <a:p>
            <a:pPr marL="252000" lvl="0" indent="-252000">
              <a:lnSpc>
                <a:spcPct val="125000"/>
              </a:lnSpc>
              <a:spcBef>
                <a:spcPts val="0"/>
              </a:spcBef>
              <a:buClr>
                <a:srgbClr val="003366"/>
              </a:buClr>
              <a:buSzPct val="100000"/>
              <a:buFont typeface="Wingdings" panose="05000000000000000000" pitchFamily="2" charset="2"/>
              <a:buChar char="Ø"/>
              <a:defRPr/>
            </a:pPr>
            <a:r>
              <a:rPr lang="zh-CN" altLang="en-US" sz="2000" dirty="0">
                <a:solidFill>
                  <a:srgbClr val="003366"/>
                </a:solidFill>
                <a:latin typeface="Times New Roman" panose="02020603050405020304" pitchFamily="18" charset="0"/>
              </a:rPr>
              <a:t>合成了</a:t>
            </a:r>
            <a:r>
              <a:rPr lang="en-US" altLang="zh-CN" sz="2000" dirty="0">
                <a:solidFill>
                  <a:srgbClr val="003366"/>
                </a:solidFill>
                <a:latin typeface="Times New Roman" panose="02020603050405020304" pitchFamily="18" charset="0"/>
              </a:rPr>
              <a:t>107</a:t>
            </a:r>
            <a:r>
              <a:rPr lang="zh-CN" altLang="en-US" sz="2000" dirty="0">
                <a:solidFill>
                  <a:srgbClr val="003366"/>
                </a:solidFill>
                <a:latin typeface="Times New Roman" panose="02020603050405020304" pitchFamily="18" charset="0"/>
              </a:rPr>
              <a:t>－</a:t>
            </a:r>
            <a:r>
              <a:rPr lang="en-US" altLang="zh-CN" sz="2000" dirty="0">
                <a:solidFill>
                  <a:srgbClr val="003366"/>
                </a:solidFill>
                <a:latin typeface="Times New Roman" panose="02020603050405020304" pitchFamily="18" charset="0"/>
              </a:rPr>
              <a:t>113</a:t>
            </a:r>
            <a:r>
              <a:rPr lang="zh-CN" altLang="en-US" sz="2000" dirty="0">
                <a:solidFill>
                  <a:srgbClr val="003366"/>
                </a:solidFill>
                <a:latin typeface="Times New Roman" panose="02020603050405020304" pitchFamily="18" charset="0"/>
              </a:rPr>
              <a:t>号超重元素</a:t>
            </a:r>
            <a:endParaRPr lang="zh-CN" altLang="en-US" sz="2000" dirty="0">
              <a:solidFill>
                <a:srgbClr val="FF0000"/>
              </a:solidFill>
              <a:latin typeface="Times New Roman" panose="02020603050405020304" pitchFamily="18" charset="0"/>
            </a:endParaRPr>
          </a:p>
          <a:p>
            <a:pPr marL="0" lvl="0" indent="0" eaLnBrk="1" hangingPunct="1">
              <a:lnSpc>
                <a:spcPct val="125000"/>
              </a:lnSpc>
              <a:spcBef>
                <a:spcPts val="1200"/>
              </a:spcBef>
              <a:buNone/>
              <a:defRPr/>
            </a:pPr>
            <a:r>
              <a:rPr kumimoji="0" lang="zh-CN" altLang="en-US" sz="24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itchFamily="18" charset="0"/>
              </a:rPr>
              <a:t>热熔合反应</a:t>
            </a:r>
            <a:r>
              <a:rPr lang="zh-CN" altLang="en-US" sz="2400" b="1" dirty="0">
                <a:solidFill>
                  <a:srgbClr val="003366"/>
                </a:solidFill>
                <a:effectLst>
                  <a:outerShdw blurRad="38100" dist="38100" dir="2700000" algn="tl">
                    <a:srgbClr val="000000">
                      <a:alpha val="43137"/>
                    </a:srgbClr>
                  </a:outerShdw>
                </a:effectLst>
                <a:latin typeface="Times New Roman" panose="02020603050405020304" pitchFamily="18" charset="0"/>
              </a:rPr>
              <a:t>：</a:t>
            </a:r>
            <a:r>
              <a:rPr lang="en-US" altLang="zh-CN" sz="1800" dirty="0">
                <a:solidFill>
                  <a:srgbClr val="003366"/>
                </a:solidFill>
                <a:latin typeface="Times New Roman" panose="02020603050405020304" pitchFamily="18" charset="0"/>
              </a:rPr>
              <a:t>Proposed and proved in 1974 at DUBNA</a:t>
            </a:r>
            <a:endParaRPr kumimoji="0" lang="zh-CN" altLang="en-US"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ndParaRPr>
          </a:p>
          <a:p>
            <a:pPr marL="0" marR="0" lvl="0" indent="0" algn="l" defTabSz="914400" rtl="0" eaLnBrk="1" fontAlgn="base" latinLnBrk="0" hangingPunct="1">
              <a:lnSpc>
                <a:spcPct val="125000"/>
              </a:lnSpc>
              <a:spcBef>
                <a:spcPts val="0"/>
              </a:spcBef>
              <a:spcAft>
                <a:spcPct val="0"/>
              </a:spcAft>
              <a:buClr>
                <a:srgbClr val="FFC000"/>
              </a:buClr>
              <a:buSzPct val="100000"/>
              <a:buFont typeface="Arial" charset="0"/>
              <a:buNone/>
              <a:tabLst/>
              <a:defRPr/>
            </a:pPr>
            <a:r>
              <a:rPr kumimoji="0" lang="en-US" altLang="zh-CN" sz="2000" b="1"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48</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Ca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itchFamily="18" charset="0"/>
              </a:rPr>
              <a:t>+</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 </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锕系元素同位素靶熔合反应（</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itchFamily="18" charset="0"/>
              </a:rPr>
              <a:t>丰中子</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a:t>
            </a:r>
            <a:endPar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endParaRPr>
          </a:p>
          <a:p>
            <a:pPr marL="252000" marR="0" lvl="0" indent="-252000" algn="l" defTabSz="914400" rtl="0" eaLnBrk="1" fontAlgn="base" latinLnBrk="0" hangingPunct="1">
              <a:lnSpc>
                <a:spcPct val="125000"/>
              </a:lnSpc>
              <a:spcBef>
                <a:spcPts val="0"/>
              </a:spcBef>
              <a:spcAft>
                <a:spcPct val="0"/>
              </a:spcAft>
              <a:buClr>
                <a:srgbClr val="003366"/>
              </a:buClr>
              <a:buSzPct val="100000"/>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复合核蒸发</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3~5</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个中子产生目标核</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endParaRPr>
          </a:p>
          <a:p>
            <a:pPr marL="252000" marR="0" lvl="0" indent="-252000" algn="l" defTabSz="914400" rtl="0" eaLnBrk="1" fontAlgn="base" latinLnBrk="0" hangingPunct="1">
              <a:lnSpc>
                <a:spcPct val="125000"/>
              </a:lnSpc>
              <a:spcBef>
                <a:spcPts val="0"/>
              </a:spcBef>
              <a:spcAft>
                <a:spcPct val="0"/>
              </a:spcAft>
              <a:buClr>
                <a:srgbClr val="003366"/>
              </a:buClr>
              <a:buSzPct val="100000"/>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合成了</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114</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118</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rPr>
              <a:t>号超重元素</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itchFamily="18" charset="0"/>
            </a:endParaRPr>
          </a:p>
        </p:txBody>
      </p:sp>
      <p:sp>
        <p:nvSpPr>
          <p:cNvPr id="13" name="标题 1">
            <a:extLst>
              <a:ext uri="{FF2B5EF4-FFF2-40B4-BE49-F238E27FC236}">
                <a16:creationId xmlns:a16="http://schemas.microsoft.com/office/drawing/2014/main" id="{56CAFF0E-4506-474C-B69F-7765A711AA4B}"/>
              </a:ext>
            </a:extLst>
          </p:cNvPr>
          <p:cNvSpPr>
            <a:spLocks noGrp="1"/>
          </p:cNvSpPr>
          <p:nvPr>
            <p:ph type="title"/>
          </p:nvPr>
        </p:nvSpPr>
        <p:spPr>
          <a:xfrm>
            <a:off x="1059124" y="133481"/>
            <a:ext cx="266082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超重核素产生</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文本框 13">
            <a:extLst>
              <a:ext uri="{FF2B5EF4-FFF2-40B4-BE49-F238E27FC236}">
                <a16:creationId xmlns:a16="http://schemas.microsoft.com/office/drawing/2014/main" id="{5AB45A60-C7D5-4514-A962-65EEC87B1E63}"/>
              </a:ext>
            </a:extLst>
          </p:cNvPr>
          <p:cNvSpPr txBox="1"/>
          <p:nvPr/>
        </p:nvSpPr>
        <p:spPr bwMode="auto">
          <a:xfrm>
            <a:off x="0" y="854298"/>
            <a:ext cx="9144000" cy="54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如何突破超重元素和核素合成？</a:t>
            </a:r>
            <a:endPar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650A9DC-5000-4FDE-AB48-DF2A032263A8}"/>
                  </a:ext>
                </a:extLst>
              </p:cNvPr>
              <p:cNvSpPr txBox="1"/>
              <p:nvPr/>
            </p:nvSpPr>
            <p:spPr bwMode="auto">
              <a:xfrm>
                <a:off x="5593704" y="4103709"/>
                <a:ext cx="3350213" cy="6710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𝑾</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𝒔𝒖𝒓𝒗</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Sup>
                        <m:sSup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p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𝑬</m:t>
                          </m:r>
                        </m:e>
                        <m:sup>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up>
                      </m:sSup>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nary>
                        <m:naryPr>
                          <m:chr m:val="∏"/>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𝟏</m:t>
                          </m:r>
                        </m:sub>
                        <m:sup>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𝒙</m:t>
                          </m:r>
                        </m:sup>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𝒆𝒙𝒑</m:t>
                          </m:r>
                          <m:d>
                            <m:dPr>
                              <m:begChr m:val="["/>
                              <m:endChr m:val="]"/>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d>
                                <m:d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𝑩</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𝒇</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𝑩</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𝒏</m:t>
                                      </m:r>
                                    </m:sub>
                                  </m:sSub>
                                </m:e>
                              </m:d>
                              <m:r>
                                <a:rPr kumimoji="0" lang="en-US" altLang="zh-CN" sz="16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𝑻</m:t>
                              </m:r>
                            </m:e>
                          </m:d>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e>
                      </m:nary>
                    </m:oMath>
                  </m:oMathPara>
                </a14:m>
                <a:endParaRPr kumimoji="0" lang="zh-CN" altLang="en-US" sz="1600" b="1" i="0" u="none" strike="noStrike" kern="1200" cap="none" spc="0" normalizeH="0" baseline="0" noProof="0" dirty="0">
                  <a:ln>
                    <a:noFill/>
                  </a:ln>
                  <a:solidFill>
                    <a:srgbClr val="0D02E0"/>
                  </a:solidFill>
                  <a:effectLst/>
                  <a:uLnTx/>
                  <a:uFillTx/>
                  <a:latin typeface="Arial" pitchFamily="34" charset="0"/>
                  <a:ea typeface="宋体" charset="-122"/>
                  <a:cs typeface="+mn-cs"/>
                </a:endParaRPr>
              </a:p>
            </p:txBody>
          </p:sp>
        </mc:Choice>
        <mc:Fallback xmlns="">
          <p:sp>
            <p:nvSpPr>
              <p:cNvPr id="12" name="文本框 11">
                <a:extLst>
                  <a:ext uri="{FF2B5EF4-FFF2-40B4-BE49-F238E27FC236}">
                    <a16:creationId xmlns:a16="http://schemas.microsoft.com/office/drawing/2014/main" id="{4650A9DC-5000-4FDE-AB48-DF2A032263A8}"/>
                  </a:ext>
                </a:extLst>
              </p:cNvPr>
              <p:cNvSpPr txBox="1">
                <a:spLocks noRot="1" noChangeAspect="1" noMove="1" noResize="1" noEditPoints="1" noAdjustHandles="1" noChangeArrowheads="1" noChangeShapeType="1" noTextEdit="1"/>
              </p:cNvSpPr>
              <p:nvPr/>
            </p:nvSpPr>
            <p:spPr bwMode="auto">
              <a:xfrm>
                <a:off x="5593704" y="4103709"/>
                <a:ext cx="3350213" cy="671081"/>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2658522693"/>
      </p:ext>
    </p:extLst>
  </p:cSld>
  <p:clrMapOvr>
    <a:masterClrMapping/>
  </p:clrMapOvr>
  <p:transition spd="med" advClick="0" advTm="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20256" y="140099"/>
            <a:ext cx="183822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技术路线</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12" name="Group 10">
            <a:extLst>
              <a:ext uri="{FF2B5EF4-FFF2-40B4-BE49-F238E27FC236}">
                <a16:creationId xmlns:a16="http://schemas.microsoft.com/office/drawing/2014/main" id="{47C6B5D5-1BBC-417B-A8D7-05AB082B2CC7}"/>
              </a:ext>
            </a:extLst>
          </p:cNvPr>
          <p:cNvGrpSpPr>
            <a:grpSpLocks/>
          </p:cNvGrpSpPr>
          <p:nvPr/>
        </p:nvGrpSpPr>
        <p:grpSpPr bwMode="auto">
          <a:xfrm>
            <a:off x="636628" y="1203598"/>
            <a:ext cx="8135938" cy="892175"/>
            <a:chOff x="340" y="954"/>
            <a:chExt cx="5125" cy="562"/>
          </a:xfrm>
        </p:grpSpPr>
        <p:sp>
          <p:nvSpPr>
            <p:cNvPr id="13" name="Text Box 11">
              <a:extLst>
                <a:ext uri="{FF2B5EF4-FFF2-40B4-BE49-F238E27FC236}">
                  <a16:creationId xmlns:a16="http://schemas.microsoft.com/office/drawing/2014/main" id="{F7FC7E7D-3D40-4587-9C48-528CFE1843F7}"/>
                </a:ext>
              </a:extLst>
            </p:cNvPr>
            <p:cNvSpPr txBox="1">
              <a:spLocks noChangeArrowheads="1"/>
            </p:cNvSpPr>
            <p:nvPr/>
          </p:nvSpPr>
          <p:spPr bwMode="auto">
            <a:xfrm>
              <a:off x="340" y="954"/>
              <a:ext cx="1225" cy="562"/>
            </a:xfrm>
            <a:prstGeom prst="rect">
              <a:avLst/>
            </a:prstGeom>
            <a:solidFill>
              <a:srgbClr val="B2B2B2"/>
            </a:solidFill>
            <a:ln w="9525">
              <a:miter lim="800000"/>
              <a:headEnd/>
              <a:tailEnd/>
            </a:ln>
            <a:scene3d>
              <a:camera prst="legacyObliqueTopLeft"/>
              <a:lightRig rig="legacyFlat3" dir="t"/>
            </a:scene3d>
            <a:sp3d extrusionH="125400" prstMaterial="legacyMatte">
              <a:bevelT w="13500" h="13500" prst="angle"/>
              <a:bevelB w="13500" h="13500" prst="angle"/>
              <a:extrusionClr>
                <a:srgbClr val="B2B2B2"/>
              </a:extrusionClr>
            </a:sp3d>
          </p:spPr>
          <p:txBody>
            <a:bodyPr>
              <a:spAutoFit/>
              <a:flatTx/>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zh-CN" altLang="en-US" sz="2600" b="0" i="0" u="none" strike="noStrike" kern="0" cap="none" spc="0" normalizeH="0" baseline="0" noProof="0" dirty="0">
                  <a:ln>
                    <a:noFill/>
                  </a:ln>
                  <a:solidFill>
                    <a:srgbClr val="FFFFFF"/>
                  </a:solidFill>
                  <a:effectLst/>
                  <a:uLnTx/>
                  <a:uFillTx/>
                  <a:latin typeface="Times New Roman" pitchFamily="18" charset="0"/>
                  <a:ea typeface="黑体" pitchFamily="49" charset="-122"/>
                  <a:cs typeface="+mn-cs"/>
                </a:rPr>
                <a:t>重离子熔合蒸发</a:t>
              </a:r>
              <a:r>
                <a:rPr kumimoji="1" lang="zh-CN" altLang="en-US" sz="2600" kern="0" dirty="0">
                  <a:solidFill>
                    <a:srgbClr val="FFFFFF"/>
                  </a:solidFill>
                  <a:latin typeface="Times New Roman" pitchFamily="18" charset="0"/>
                  <a:ea typeface="黑体" pitchFamily="49" charset="-122"/>
                </a:rPr>
                <a:t>反应</a:t>
              </a:r>
              <a:endParaRPr kumimoji="1" lang="zh-CN" altLang="en-US" sz="2600" b="0" i="0" u="none" strike="noStrike" kern="0" cap="none" spc="0" normalizeH="0" baseline="0" noProof="0" dirty="0">
                <a:ln>
                  <a:noFill/>
                </a:ln>
                <a:solidFill>
                  <a:srgbClr val="FFFFFF"/>
                </a:solidFill>
                <a:effectLst/>
                <a:uLnTx/>
                <a:uFillTx/>
                <a:latin typeface="Times New Roman" pitchFamily="18" charset="0"/>
                <a:ea typeface="黑体" pitchFamily="49" charset="-122"/>
                <a:cs typeface="+mn-cs"/>
              </a:endParaRPr>
            </a:p>
          </p:txBody>
        </p:sp>
        <p:sp>
          <p:nvSpPr>
            <p:cNvPr id="14" name="Text Box 12">
              <a:extLst>
                <a:ext uri="{FF2B5EF4-FFF2-40B4-BE49-F238E27FC236}">
                  <a16:creationId xmlns:a16="http://schemas.microsoft.com/office/drawing/2014/main" id="{86EB9B95-F1B0-43A1-BA8F-578C3E277BE8}"/>
                </a:ext>
              </a:extLst>
            </p:cNvPr>
            <p:cNvSpPr txBox="1">
              <a:spLocks noChangeArrowheads="1"/>
            </p:cNvSpPr>
            <p:nvPr/>
          </p:nvSpPr>
          <p:spPr bwMode="auto">
            <a:xfrm>
              <a:off x="2154" y="954"/>
              <a:ext cx="1044" cy="562"/>
            </a:xfrm>
            <a:prstGeom prst="rect">
              <a:avLst/>
            </a:prstGeom>
            <a:solidFill>
              <a:srgbClr val="99FF33"/>
            </a:solidFill>
            <a:ln w="9525">
              <a:miter lim="800000"/>
              <a:headEnd/>
              <a:tailEnd/>
            </a:ln>
            <a:scene3d>
              <a:camera prst="legacyObliqueTopLeft"/>
              <a:lightRig rig="legacyFlat3" dir="t"/>
            </a:scene3d>
            <a:sp3d extrusionH="125400" prstMaterial="legacyMatte">
              <a:bevelT w="13500" h="13500" prst="angle"/>
              <a:bevelB w="13500" h="13500" prst="angle"/>
              <a:extrusionClr>
                <a:srgbClr val="99FF33"/>
              </a:extrusionClr>
            </a:sp3d>
          </p:spPr>
          <p:txBody>
            <a:bodyPr>
              <a:spAutoFit/>
              <a:flatTx/>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zh-CN" altLang="en-US" sz="2600" b="0" i="0" u="none" strike="noStrike" kern="0" cap="none" spc="0" normalizeH="0" baseline="0" noProof="0" dirty="0">
                  <a:ln>
                    <a:noFill/>
                  </a:ln>
                  <a:solidFill>
                    <a:srgbClr val="FFFFFF"/>
                  </a:solidFill>
                  <a:effectLst/>
                  <a:uLnTx/>
                  <a:uFillTx/>
                  <a:latin typeface="Times New Roman" pitchFamily="18" charset="0"/>
                  <a:ea typeface="黑体" pitchFamily="49" charset="-122"/>
                  <a:cs typeface="+mn-cs"/>
                </a:rPr>
                <a:t>飞行中电磁分离</a:t>
              </a:r>
            </a:p>
          </p:txBody>
        </p:sp>
        <p:sp>
          <p:nvSpPr>
            <p:cNvPr id="15" name="Line 13">
              <a:extLst>
                <a:ext uri="{FF2B5EF4-FFF2-40B4-BE49-F238E27FC236}">
                  <a16:creationId xmlns:a16="http://schemas.microsoft.com/office/drawing/2014/main" id="{26903EA5-A8AA-4179-80E0-B0C4A92EF88E}"/>
                </a:ext>
              </a:extLst>
            </p:cNvPr>
            <p:cNvSpPr>
              <a:spLocks noChangeShapeType="1"/>
            </p:cNvSpPr>
            <p:nvPr/>
          </p:nvSpPr>
          <p:spPr bwMode="auto">
            <a:xfrm>
              <a:off x="1565" y="1207"/>
              <a:ext cx="544" cy="0"/>
            </a:xfrm>
            <a:prstGeom prst="line">
              <a:avLst/>
            </a:prstGeom>
            <a:noFill/>
            <a:ln w="28575">
              <a:solidFill>
                <a:srgbClr val="FF0000"/>
              </a:solidFill>
              <a:round/>
              <a:headEnd/>
              <a:tailEnd type="triangle" w="med" len="me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800" b="0" i="0" u="none" strike="noStrike" kern="0" cap="none" spc="0" normalizeH="0" baseline="0" noProof="0">
                <a:ln>
                  <a:noFill/>
                </a:ln>
                <a:solidFill>
                  <a:srgbClr val="FFFFFF"/>
                </a:solidFill>
                <a:effectLst/>
                <a:uLnTx/>
                <a:uFillTx/>
                <a:latin typeface="Arial" charset="0"/>
                <a:ea typeface="宋体" panose="02010600030101010101" pitchFamily="2" charset="-122"/>
                <a:cs typeface="+mn-cs"/>
              </a:endParaRPr>
            </a:p>
          </p:txBody>
        </p:sp>
        <p:sp>
          <p:nvSpPr>
            <p:cNvPr id="16" name="Text Box 14">
              <a:extLst>
                <a:ext uri="{FF2B5EF4-FFF2-40B4-BE49-F238E27FC236}">
                  <a16:creationId xmlns:a16="http://schemas.microsoft.com/office/drawing/2014/main" id="{2DB85219-CBD0-4557-B8E4-A5C65991705B}"/>
                </a:ext>
              </a:extLst>
            </p:cNvPr>
            <p:cNvSpPr txBox="1">
              <a:spLocks noChangeArrowheads="1"/>
            </p:cNvSpPr>
            <p:nvPr/>
          </p:nvSpPr>
          <p:spPr bwMode="auto">
            <a:xfrm>
              <a:off x="3787" y="954"/>
              <a:ext cx="1678" cy="562"/>
            </a:xfrm>
            <a:prstGeom prst="rect">
              <a:avLst/>
            </a:prstGeom>
            <a:solidFill>
              <a:srgbClr val="00CC99"/>
            </a:solidFill>
            <a:ln w="9525">
              <a:miter lim="800000"/>
              <a:headEnd/>
              <a:tailEnd/>
            </a:ln>
            <a:scene3d>
              <a:camera prst="legacyObliqueTopLeft"/>
              <a:lightRig rig="legacyFlat3" dir="t"/>
            </a:scene3d>
            <a:sp3d extrusionH="125400" prstMaterial="legacyMatte">
              <a:bevelT w="13500" h="13500" prst="angle"/>
              <a:bevelB w="13500" h="13500" prst="angle"/>
              <a:extrusionClr>
                <a:srgbClr val="00CC99"/>
              </a:extrusionClr>
            </a:sp3d>
          </p:spPr>
          <p:txBody>
            <a:bodyPr>
              <a:spAutoFit/>
              <a:flatTx/>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zh-CN" altLang="en-US"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a:t>
              </a:r>
              <a:r>
                <a:rPr kumimoji="1" lang="en-US" altLang="zh-CN"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E</a:t>
              </a:r>
              <a:r>
                <a:rPr kumimoji="1" lang="zh-CN" altLang="en-US"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1" lang="en-US" altLang="zh-CN"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T</a:t>
              </a:r>
              <a:r>
                <a:rPr kumimoji="1" lang="zh-CN" altLang="en-US"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1" lang="en-US" altLang="zh-CN"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X</a:t>
              </a:r>
              <a:r>
                <a:rPr kumimoji="1" lang="zh-CN" altLang="en-US"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和</a:t>
              </a:r>
              <a:r>
                <a:rPr kumimoji="1" lang="en-US" altLang="zh-CN"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Y</a:t>
              </a:r>
              <a:r>
                <a:rPr kumimoji="1" lang="zh-CN" altLang="en-US" sz="2600" b="0" i="0" u="none" strike="noStrike" kern="0" cap="none" spc="0" normalizeH="0" baseline="0" noProof="0" dirty="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rPr>
                <a:t>关联测量</a:t>
              </a:r>
            </a:p>
          </p:txBody>
        </p:sp>
        <p:sp>
          <p:nvSpPr>
            <p:cNvPr id="17" name="Line 15">
              <a:extLst>
                <a:ext uri="{FF2B5EF4-FFF2-40B4-BE49-F238E27FC236}">
                  <a16:creationId xmlns:a16="http://schemas.microsoft.com/office/drawing/2014/main" id="{F89FA33B-9A7E-45A9-A3F0-275544ECC555}"/>
                </a:ext>
              </a:extLst>
            </p:cNvPr>
            <p:cNvSpPr>
              <a:spLocks noChangeShapeType="1"/>
            </p:cNvSpPr>
            <p:nvPr/>
          </p:nvSpPr>
          <p:spPr bwMode="auto">
            <a:xfrm flipV="1">
              <a:off x="3198" y="1207"/>
              <a:ext cx="544" cy="0"/>
            </a:xfrm>
            <a:prstGeom prst="line">
              <a:avLst/>
            </a:prstGeom>
            <a:noFill/>
            <a:ln w="28575">
              <a:solidFill>
                <a:srgbClr val="FF0000"/>
              </a:solidFill>
              <a:round/>
              <a:headEnd/>
              <a:tailEnd type="triangle" w="med" len="me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800" b="0" i="0" u="none" strike="noStrike" kern="0" cap="none" spc="0" normalizeH="0" baseline="0" noProof="0">
                <a:ln>
                  <a:noFill/>
                </a:ln>
                <a:solidFill>
                  <a:srgbClr val="FFFFFF"/>
                </a:solidFill>
                <a:effectLst/>
                <a:uLnTx/>
                <a:uFillTx/>
                <a:latin typeface="Arial" charset="0"/>
                <a:ea typeface="宋体" panose="02010600030101010101" pitchFamily="2" charset="-122"/>
                <a:cs typeface="+mn-cs"/>
              </a:endParaRPr>
            </a:p>
          </p:txBody>
        </p:sp>
      </p:grpSp>
      <p:sp>
        <p:nvSpPr>
          <p:cNvPr id="18" name="Text Box 18">
            <a:extLst>
              <a:ext uri="{FF2B5EF4-FFF2-40B4-BE49-F238E27FC236}">
                <a16:creationId xmlns:a16="http://schemas.microsoft.com/office/drawing/2014/main" id="{A4D7CB0A-1859-4285-AC5A-8854234656BB}"/>
              </a:ext>
            </a:extLst>
          </p:cNvPr>
          <p:cNvSpPr txBox="1">
            <a:spLocks noChangeArrowheads="1"/>
          </p:cNvSpPr>
          <p:nvPr/>
        </p:nvSpPr>
        <p:spPr bwMode="auto">
          <a:xfrm>
            <a:off x="545240" y="2162162"/>
            <a:ext cx="8713788" cy="2308324"/>
          </a:xfrm>
          <a:prstGeom prst="rect">
            <a:avLst/>
          </a:prstGeom>
          <a:noFill/>
          <a:ln w="25400">
            <a:noFill/>
            <a:miter lim="800000"/>
            <a:headEnd/>
            <a:tailEnd/>
          </a:ln>
          <a:effectLst/>
        </p:spPr>
        <p:txBody>
          <a:bodyPr>
            <a:spAutoFit/>
          </a:bodyPr>
          <a:lstStyle/>
          <a:p>
            <a:pPr marL="536575" marR="0" lvl="0" indent="-536575" algn="l" defTabSz="914400" rtl="0" eaLnBrk="1" fontAlgn="base" latinLnBrk="0" hangingPunct="1">
              <a:lnSpc>
                <a:spcPct val="100000"/>
              </a:lnSpc>
              <a:spcBef>
                <a:spcPct val="50000"/>
              </a:spcBef>
              <a:spcAft>
                <a:spcPct val="0"/>
              </a:spcAft>
              <a:buClrTx/>
              <a:buSzTx/>
              <a:buFontTx/>
              <a:buNone/>
              <a:tabLst/>
              <a:defRPr/>
            </a:pPr>
            <a:r>
              <a:rPr kumimoji="1"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黑体" pitchFamily="49" charset="-122"/>
                <a:cs typeface="+mn-cs"/>
              </a:rPr>
              <a:t>要  素：</a:t>
            </a:r>
          </a:p>
          <a:p>
            <a:pPr marL="252000" marR="0" lvl="0" indent="-252000" algn="l" defTabSz="914400" rtl="0" eaLnBrk="1" fontAlgn="base" latinLnBrk="0" hangingPunct="1">
              <a:lnSpc>
                <a:spcPct val="150000"/>
              </a:lnSpc>
              <a:spcBef>
                <a:spcPts val="0"/>
              </a:spcBef>
              <a:spcAft>
                <a:spcPct val="0"/>
              </a:spcAft>
              <a:buClr>
                <a:srgbClr val="003366"/>
              </a:buClr>
              <a:buSzPct val="100000"/>
              <a:buFont typeface="Wingdings" panose="05000000000000000000" pitchFamily="2" charset="2"/>
              <a:buChar char="Ø"/>
              <a:tabLst/>
              <a:defRPr/>
            </a:pPr>
            <a:r>
              <a:rPr kumimoji="1"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黑体" pitchFamily="49" charset="-122"/>
                <a:cs typeface="+mn-cs"/>
              </a:rPr>
              <a:t>重离子加速器：</a:t>
            </a:r>
            <a:r>
              <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rPr>
              <a:t>强流重离子加速器，提供足够数量的弹核</a:t>
            </a:r>
          </a:p>
          <a:p>
            <a:pPr marL="252000" marR="0" lvl="0" indent="-252000" algn="l" defTabSz="914400" rtl="0" eaLnBrk="1" fontAlgn="base" latinLnBrk="0" hangingPunct="1">
              <a:lnSpc>
                <a:spcPct val="150000"/>
              </a:lnSpc>
              <a:spcBef>
                <a:spcPts val="0"/>
              </a:spcBef>
              <a:spcAft>
                <a:spcPct val="0"/>
              </a:spcAft>
              <a:buClr>
                <a:srgbClr val="003366"/>
              </a:buClr>
              <a:buSzPct val="100000"/>
              <a:buFont typeface="Wingdings" panose="05000000000000000000" pitchFamily="2" charset="2"/>
              <a:buChar char="Ø"/>
              <a:tabLst/>
              <a:defRPr/>
            </a:pPr>
            <a:r>
              <a:rPr kumimoji="1"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黑体" pitchFamily="49" charset="-122"/>
                <a:cs typeface="+mn-cs"/>
              </a:rPr>
              <a:t>反应靶：</a:t>
            </a:r>
            <a:r>
              <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rPr>
              <a:t>可能需要稀有同位素靶材料</a:t>
            </a:r>
            <a:r>
              <a:rPr kumimoji="1" lang="zh-CN" altLang="en-US" sz="2000" dirty="0">
                <a:solidFill>
                  <a:srgbClr val="003366"/>
                </a:solidFill>
                <a:latin typeface="Arial" pitchFamily="34" charset="0"/>
                <a:ea typeface="黑体" pitchFamily="49" charset="-122"/>
              </a:rPr>
              <a:t>，耐受高功率束流轰击</a:t>
            </a:r>
            <a:endPar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endParaRPr>
          </a:p>
          <a:p>
            <a:pPr marL="252000" marR="0" lvl="0" indent="-252000" algn="l" defTabSz="914400" rtl="0" eaLnBrk="1" fontAlgn="base" latinLnBrk="0" hangingPunct="1">
              <a:lnSpc>
                <a:spcPct val="150000"/>
              </a:lnSpc>
              <a:spcBef>
                <a:spcPts val="0"/>
              </a:spcBef>
              <a:spcAft>
                <a:spcPct val="0"/>
              </a:spcAft>
              <a:buClr>
                <a:srgbClr val="003366"/>
              </a:buClr>
              <a:buSzPct val="100000"/>
              <a:buFont typeface="Wingdings" panose="05000000000000000000" pitchFamily="2" charset="2"/>
              <a:buChar char="Ø"/>
              <a:tabLst/>
              <a:defRPr/>
            </a:pPr>
            <a:r>
              <a:rPr kumimoji="1"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黑体" pitchFamily="49" charset="-122"/>
                <a:cs typeface="+mn-cs"/>
              </a:rPr>
              <a:t>分离器：</a:t>
            </a:r>
            <a:r>
              <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rPr>
              <a:t>快速、高效率分离</a:t>
            </a:r>
            <a:r>
              <a:rPr kumimoji="1" lang="zh-CN" altLang="en-US" sz="2000" dirty="0">
                <a:solidFill>
                  <a:srgbClr val="003366"/>
                </a:solidFill>
                <a:latin typeface="Arial" pitchFamily="34" charset="0"/>
                <a:ea typeface="黑体" pitchFamily="49" charset="-122"/>
              </a:rPr>
              <a:t>目标核素</a:t>
            </a:r>
            <a:endPar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endParaRPr>
          </a:p>
          <a:p>
            <a:pPr marL="252000" marR="0" lvl="0" indent="-252000" algn="l" defTabSz="914400" rtl="0" eaLnBrk="1" fontAlgn="base" latinLnBrk="0" hangingPunct="1">
              <a:lnSpc>
                <a:spcPct val="150000"/>
              </a:lnSpc>
              <a:spcBef>
                <a:spcPts val="0"/>
              </a:spcBef>
              <a:spcAft>
                <a:spcPct val="0"/>
              </a:spcAft>
              <a:buClr>
                <a:srgbClr val="003366"/>
              </a:buClr>
              <a:buSzPct val="100000"/>
              <a:buFont typeface="Wingdings" panose="05000000000000000000" pitchFamily="2" charset="2"/>
              <a:buChar char="Ø"/>
              <a:tabLst/>
              <a:defRPr/>
            </a:pPr>
            <a:r>
              <a:rPr kumimoji="1"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黑体" pitchFamily="49" charset="-122"/>
                <a:cs typeface="+mn-cs"/>
              </a:rPr>
              <a:t>测量系统：</a:t>
            </a:r>
            <a:r>
              <a:rPr kumimoji="1" lang="zh-CN" altLang="en-US" sz="2000" b="0" i="0" u="none" strike="noStrike" kern="1200" cap="none" spc="0" normalizeH="0" baseline="0" noProof="0" dirty="0">
                <a:ln>
                  <a:noFill/>
                </a:ln>
                <a:solidFill>
                  <a:srgbClr val="003366"/>
                </a:solidFill>
                <a:effectLst/>
                <a:uLnTx/>
                <a:uFillTx/>
                <a:latin typeface="Arial" pitchFamily="34" charset="0"/>
                <a:ea typeface="黑体" pitchFamily="49" charset="-122"/>
                <a:cs typeface="+mn-cs"/>
              </a:rPr>
              <a:t>可靠的测量与鉴别系统，</a:t>
            </a:r>
            <a:r>
              <a:rPr kumimoji="1" lang="zh-CN" altLang="en-US" sz="2000" b="1" i="0" u="none" strike="noStrike" kern="1200" cap="none" spc="0" normalizeH="0" baseline="0" noProof="0" dirty="0">
                <a:ln>
                  <a:noFill/>
                </a:ln>
                <a:solidFill>
                  <a:srgbClr val="FF0000"/>
                </a:solidFill>
                <a:effectLst/>
                <a:uLnTx/>
                <a:uFillTx/>
                <a:latin typeface="Arial" pitchFamily="34" charset="0"/>
                <a:ea typeface="黑体" pitchFamily="49" charset="-122"/>
                <a:cs typeface="+mn-cs"/>
              </a:rPr>
              <a:t>单原子核</a:t>
            </a:r>
            <a:r>
              <a:rPr kumimoji="1" lang="zh-CN" altLang="en-US" sz="2000" b="1" dirty="0">
                <a:solidFill>
                  <a:srgbClr val="FF0000"/>
                </a:solidFill>
                <a:latin typeface="Arial" pitchFamily="34" charset="0"/>
                <a:ea typeface="黑体" pitchFamily="49" charset="-122"/>
              </a:rPr>
              <a:t>灵敏</a:t>
            </a:r>
            <a:r>
              <a:rPr kumimoji="1" lang="zh-CN" altLang="en-US" sz="2000" b="1" i="0" u="none" strike="noStrike" kern="1200" cap="none" spc="0" normalizeH="0" baseline="0" noProof="0" dirty="0">
                <a:ln>
                  <a:noFill/>
                </a:ln>
                <a:solidFill>
                  <a:srgbClr val="FF0000"/>
                </a:solidFill>
                <a:effectLst/>
                <a:uLnTx/>
                <a:uFillTx/>
                <a:latin typeface="Arial" pitchFamily="34" charset="0"/>
                <a:ea typeface="黑体" pitchFamily="49" charset="-122"/>
                <a:cs typeface="+mn-cs"/>
              </a:rPr>
              <a:t>探测</a:t>
            </a:r>
          </a:p>
        </p:txBody>
      </p:sp>
    </p:spTree>
    <p:extLst>
      <p:ext uri="{BB962C8B-B14F-4D97-AF65-F5344CB8AC3E}">
        <p14:creationId xmlns:p14="http://schemas.microsoft.com/office/powerpoint/2010/main" val="2168336467"/>
      </p:ext>
    </p:extLst>
  </p:cSld>
  <p:clrMapOvr>
    <a:masterClrMapping/>
  </p:clrMapOvr>
  <p:transition spd="med" advClick="0" advTm="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FC3CE90E-5B7B-4F87-9CDC-47003A37CC56}"/>
              </a:ext>
            </a:extLst>
          </p:cNvPr>
          <p:cNvSpPr txBox="1">
            <a:spLocks noChangeArrowheads="1"/>
          </p:cNvSpPr>
          <p:nvPr/>
        </p:nvSpPr>
        <p:spPr bwMode="auto">
          <a:xfrm>
            <a:off x="5186164" y="968608"/>
            <a:ext cx="3995936" cy="49244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3366"/>
                </a:solidFill>
                <a:effectLst>
                  <a:outerShdw blurRad="38100" dist="38100" dir="2700000" algn="tl">
                    <a:srgbClr val="C0C0C0"/>
                  </a:outerShdw>
                </a:effectLst>
                <a:uLnTx/>
                <a:uFillTx/>
                <a:latin typeface="Arial" pitchFamily="34" charset="0"/>
                <a:ea typeface="黑体" pitchFamily="49" charset="-122"/>
                <a:cs typeface="+mn-cs"/>
              </a:rPr>
              <a:t>对分离器基本要求：</a:t>
            </a:r>
          </a:p>
        </p:txBody>
      </p:sp>
      <p:sp>
        <p:nvSpPr>
          <p:cNvPr id="4" name="Rectangle 8">
            <a:extLst>
              <a:ext uri="{FF2B5EF4-FFF2-40B4-BE49-F238E27FC236}">
                <a16:creationId xmlns:a16="http://schemas.microsoft.com/office/drawing/2014/main" id="{F26A3443-13D5-4468-8369-6C87A8E432A7}"/>
              </a:ext>
            </a:extLst>
          </p:cNvPr>
          <p:cNvSpPr>
            <a:spLocks noChangeArrowheads="1"/>
          </p:cNvSpPr>
          <p:nvPr/>
        </p:nvSpPr>
        <p:spPr bwMode="auto">
          <a:xfrm>
            <a:off x="5220072" y="1387364"/>
            <a:ext cx="3923928" cy="2342244"/>
          </a:xfrm>
          <a:prstGeom prst="rect">
            <a:avLst/>
          </a:prstGeom>
          <a:noFill/>
          <a:ln w="25400">
            <a:noFill/>
            <a:miter lim="800000"/>
            <a:headEnd/>
            <a:tailEnd/>
          </a:ln>
        </p:spPr>
        <p:txBody>
          <a:bodyPr wrap="square">
            <a:spAutoFit/>
          </a:bodyPr>
          <a:lstStyle/>
          <a:p>
            <a:pPr marL="252000" marR="0" lvl="0" indent="-252000" algn="l" defTabSz="914400" rtl="0" eaLnBrk="1" fontAlgn="base" latinLnBrk="0" hangingPunct="1">
              <a:lnSpc>
                <a:spcPct val="150000"/>
              </a:lnSpc>
              <a:spcBef>
                <a:spcPct val="0"/>
              </a:spcBef>
              <a:spcAft>
                <a:spcPct val="0"/>
              </a:spcAft>
              <a:buClr>
                <a:srgbClr val="003366"/>
              </a:buClr>
              <a:buSzPct val="100000"/>
              <a:buFont typeface="Wingdings" panose="05000000000000000000" pitchFamily="2" charset="2"/>
              <a:buChar char="ü"/>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分离效率越高越好</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Pct val="100000"/>
              <a:buFont typeface="Wingdings" panose="05000000000000000000" pitchFamily="2" charset="2"/>
              <a:buChar char="ü"/>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分离时间越小越好</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Pct val="100000"/>
              <a:buFont typeface="Wingdings" panose="05000000000000000000" pitchFamily="2" charset="2"/>
              <a:buChar char="ü"/>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角度接受度大</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Pct val="100000"/>
              <a:buFont typeface="Wingdings" panose="05000000000000000000" pitchFamily="2" charset="2"/>
              <a:buChar char="ü"/>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能量接受度大</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Pct val="100000"/>
              <a:buFont typeface="Wingdings" panose="05000000000000000000" pitchFamily="2" charset="2"/>
              <a:buChar char="ü"/>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分离效率与化学性质无关</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2">
            <a:extLst>
              <a:ext uri="{FF2B5EF4-FFF2-40B4-BE49-F238E27FC236}">
                <a16:creationId xmlns:a16="http://schemas.microsoft.com/office/drawing/2014/main" id="{386DCEDE-9FD2-4666-90A0-915D57629452}"/>
              </a:ext>
            </a:extLst>
          </p:cNvPr>
          <p:cNvSpPr txBox="1">
            <a:spLocks noChangeArrowheads="1"/>
          </p:cNvSpPr>
          <p:nvPr/>
        </p:nvSpPr>
        <p:spPr>
          <a:xfrm>
            <a:off x="323528" y="915566"/>
            <a:ext cx="9144000" cy="576262"/>
          </a:xfrm>
          <a:prstGeom prst="rect">
            <a:avLst/>
          </a:prstGeom>
        </p:spPr>
        <p:txBody>
          <a:bodyPr vert="horz" lIns="91440" tIns="45720" rIns="91440" bIns="45720" rtlCol="0" anchor="ctr">
            <a:noAutofit/>
          </a:bodyPr>
          <a:lstStyle>
            <a:lvl1pPr marL="495300" indent="-495300" algn="ctr" rtl="0" eaLnBrk="0" fontAlgn="base" hangingPunct="0">
              <a:lnSpc>
                <a:spcPct val="110000"/>
              </a:lnSpc>
              <a:spcBef>
                <a:spcPct val="10000"/>
              </a:spcBef>
              <a:spcAft>
                <a:spcPct val="0"/>
              </a:spcAft>
              <a:buClr>
                <a:srgbClr val="F1AF00"/>
              </a:buClr>
              <a:defRPr lang="zh-CN" altLang="en-US" sz="2400" b="1" kern="1200" dirty="0">
                <a:solidFill>
                  <a:schemeClr val="accent1">
                    <a:lumMod val="75000"/>
                  </a:schemeClr>
                </a:solidFill>
                <a:effectLst>
                  <a:outerShdw blurRad="38100" dist="38100" dir="2700000" algn="tl">
                    <a:srgbClr val="C0C0C0"/>
                  </a:outerShdw>
                </a:effectLst>
                <a:latin typeface="Arial"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a:lstStyle>
          <a:p>
            <a:pPr marL="495300" marR="0" lvl="0" indent="-495300" algn="l" defTabSz="914400" rtl="0" eaLnBrk="1" fontAlgn="base" latinLnBrk="0" hangingPunct="1">
              <a:lnSpc>
                <a:spcPct val="110000"/>
              </a:lnSpc>
              <a:spcBef>
                <a:spcPct val="10000"/>
              </a:spcBef>
              <a:spcAft>
                <a:spcPct val="0"/>
              </a:spcAft>
              <a:buClr>
                <a:srgbClr val="F1AF00"/>
              </a:buClr>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黑体" pitchFamily="49" charset="-122"/>
                <a:cs typeface="+mn-cs"/>
              </a:rPr>
              <a:t>熔合反应运动学特点：</a:t>
            </a:r>
          </a:p>
        </p:txBody>
      </p:sp>
      <p:sp>
        <p:nvSpPr>
          <p:cNvPr id="6" name="Rectangle 4">
            <a:extLst>
              <a:ext uri="{FF2B5EF4-FFF2-40B4-BE49-F238E27FC236}">
                <a16:creationId xmlns:a16="http://schemas.microsoft.com/office/drawing/2014/main" id="{4402F397-DD04-4E4F-99CA-89725BAFB627}"/>
              </a:ext>
            </a:extLst>
          </p:cNvPr>
          <p:cNvSpPr>
            <a:spLocks noChangeArrowheads="1"/>
          </p:cNvSpPr>
          <p:nvPr/>
        </p:nvSpPr>
        <p:spPr bwMode="auto">
          <a:xfrm>
            <a:off x="827584" y="1515144"/>
            <a:ext cx="2856872" cy="461665"/>
          </a:xfrm>
          <a:prstGeom prst="rect">
            <a:avLst/>
          </a:prstGeom>
          <a:noFill/>
          <a:ln w="25400">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itchFamily="2" charset="-122"/>
                <a:cs typeface="+mn-cs"/>
              </a:rPr>
              <a:t>a + A </a:t>
            </a:r>
            <a:r>
              <a:rPr kumimoji="1"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itchFamily="2" charset="-122"/>
                <a:cs typeface="+mn-cs"/>
                <a:sym typeface="Symbol" pitchFamily="18" charset="2"/>
              </a:rPr>
              <a:t> C*  B + </a:t>
            </a:r>
            <a:r>
              <a:rPr kumimoji="1" lang="en-US" altLang="zh-CN" sz="2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itchFamily="2" charset="-122"/>
                <a:cs typeface="+mn-cs"/>
                <a:sym typeface="Symbol" pitchFamily="18" charset="2"/>
              </a:rPr>
              <a:t>xn</a:t>
            </a:r>
            <a:r>
              <a:rPr kumimoji="1"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itchFamily="2" charset="-122"/>
                <a:cs typeface="+mn-cs"/>
                <a:sym typeface="Symbol" pitchFamily="18" charset="2"/>
              </a:rPr>
              <a:t> </a:t>
            </a:r>
          </a:p>
        </p:txBody>
      </p:sp>
      <p:grpSp>
        <p:nvGrpSpPr>
          <p:cNvPr id="7" name="Group 16">
            <a:extLst>
              <a:ext uri="{FF2B5EF4-FFF2-40B4-BE49-F238E27FC236}">
                <a16:creationId xmlns:a16="http://schemas.microsoft.com/office/drawing/2014/main" id="{774F716C-2B99-4F24-8FB7-537CAA5F7988}"/>
              </a:ext>
            </a:extLst>
          </p:cNvPr>
          <p:cNvGrpSpPr>
            <a:grpSpLocks/>
          </p:cNvGrpSpPr>
          <p:nvPr/>
        </p:nvGrpSpPr>
        <p:grpSpPr bwMode="auto">
          <a:xfrm>
            <a:off x="499348" y="2101855"/>
            <a:ext cx="4101878" cy="603603"/>
            <a:chOff x="1149" y="1723"/>
            <a:chExt cx="3265" cy="574"/>
          </a:xfrm>
        </p:grpSpPr>
        <p:graphicFrame>
          <p:nvGraphicFramePr>
            <p:cNvPr id="9" name="Object 7">
              <a:extLst>
                <a:ext uri="{FF2B5EF4-FFF2-40B4-BE49-F238E27FC236}">
                  <a16:creationId xmlns:a16="http://schemas.microsoft.com/office/drawing/2014/main" id="{8905E7F4-C8AA-4173-925F-2C571E2061E2}"/>
                </a:ext>
              </a:extLst>
            </p:cNvPr>
            <p:cNvGraphicFramePr>
              <a:graphicFrameLocks noChangeAspect="1"/>
            </p:cNvGraphicFramePr>
            <p:nvPr/>
          </p:nvGraphicFramePr>
          <p:xfrm>
            <a:off x="1149" y="1749"/>
            <a:ext cx="1445" cy="548"/>
          </p:xfrm>
          <a:graphic>
            <a:graphicData uri="http://schemas.openxmlformats.org/presentationml/2006/ole">
              <mc:AlternateContent xmlns:mc="http://schemas.openxmlformats.org/markup-compatibility/2006">
                <mc:Choice xmlns:v="urn:schemas-microsoft-com:vml" Requires="v">
                  <p:oleObj spid="_x0000_s8850" name="Equation" r:id="rId3" imgW="28956000" imgH="10972800" progId="Equation.DSMT4">
                    <p:embed/>
                  </p:oleObj>
                </mc:Choice>
                <mc:Fallback>
                  <p:oleObj name="Equation" r:id="rId3" imgW="28956000" imgH="10972800" progId="Equation.DSMT4">
                    <p:embed/>
                    <p:pic>
                      <p:nvPicPr>
                        <p:cNvPr id="9" name="Object 7">
                          <a:extLst>
                            <a:ext uri="{FF2B5EF4-FFF2-40B4-BE49-F238E27FC236}">
                              <a16:creationId xmlns:a16="http://schemas.microsoft.com/office/drawing/2014/main" id="{8905E7F4-C8AA-4173-925F-2C571E206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 y="1749"/>
                          <a:ext cx="1445" cy="548"/>
                        </a:xfrm>
                        <a:prstGeom prst="rect">
                          <a:avLst/>
                        </a:prstGeom>
                        <a:solidFill>
                          <a:srgbClr val="FFFFFF"/>
                        </a:solidFill>
                      </p:spPr>
                    </p:pic>
                  </p:oleObj>
                </mc:Fallback>
              </mc:AlternateContent>
            </a:graphicData>
          </a:graphic>
        </p:graphicFrame>
        <p:graphicFrame>
          <p:nvGraphicFramePr>
            <p:cNvPr id="10" name="Object 9">
              <a:extLst>
                <a:ext uri="{FF2B5EF4-FFF2-40B4-BE49-F238E27FC236}">
                  <a16:creationId xmlns:a16="http://schemas.microsoft.com/office/drawing/2014/main" id="{A7DA86D3-A30F-4677-9086-037A237E555F}"/>
                </a:ext>
              </a:extLst>
            </p:cNvPr>
            <p:cNvGraphicFramePr>
              <a:graphicFrameLocks noChangeAspect="1"/>
            </p:cNvGraphicFramePr>
            <p:nvPr/>
          </p:nvGraphicFramePr>
          <p:xfrm>
            <a:off x="3189" y="1723"/>
            <a:ext cx="1225" cy="541"/>
          </p:xfrm>
          <a:graphic>
            <a:graphicData uri="http://schemas.openxmlformats.org/presentationml/2006/ole">
              <mc:AlternateContent xmlns:mc="http://schemas.openxmlformats.org/markup-compatibility/2006">
                <mc:Choice xmlns:v="urn:schemas-microsoft-com:vml" Requires="v">
                  <p:oleObj spid="_x0000_s8851" name="公式" r:id="rId5" imgW="23469600" imgH="10363200" progId="Equation.3">
                    <p:embed/>
                  </p:oleObj>
                </mc:Choice>
                <mc:Fallback>
                  <p:oleObj name="公式" r:id="rId5" imgW="23469600" imgH="10363200" progId="Equation.3">
                    <p:embed/>
                    <p:pic>
                      <p:nvPicPr>
                        <p:cNvPr id="10" name="Object 9">
                          <a:extLst>
                            <a:ext uri="{FF2B5EF4-FFF2-40B4-BE49-F238E27FC236}">
                              <a16:creationId xmlns:a16="http://schemas.microsoft.com/office/drawing/2014/main" id="{A7DA86D3-A30F-4677-9086-037A237E55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 y="1723"/>
                          <a:ext cx="1225" cy="541"/>
                        </a:xfrm>
                        <a:prstGeom prst="rect">
                          <a:avLst/>
                        </a:prstGeom>
                        <a:solidFill>
                          <a:srgbClr val="FFFFFF"/>
                        </a:solidFill>
                      </p:spPr>
                    </p:pic>
                  </p:oleObj>
                </mc:Fallback>
              </mc:AlternateContent>
            </a:graphicData>
          </a:graphic>
        </p:graphicFrame>
        <p:sp>
          <p:nvSpPr>
            <p:cNvPr id="11" name="AutoShape 11">
              <a:extLst>
                <a:ext uri="{FF2B5EF4-FFF2-40B4-BE49-F238E27FC236}">
                  <a16:creationId xmlns:a16="http://schemas.microsoft.com/office/drawing/2014/main" id="{C3F31137-148A-42DA-A66F-D59F52A38AE5}"/>
                </a:ext>
              </a:extLst>
            </p:cNvPr>
            <p:cNvSpPr>
              <a:spLocks noChangeArrowheads="1"/>
            </p:cNvSpPr>
            <p:nvPr/>
          </p:nvSpPr>
          <p:spPr bwMode="auto">
            <a:xfrm>
              <a:off x="2706" y="1936"/>
              <a:ext cx="290" cy="174"/>
            </a:xfrm>
            <a:prstGeom prst="rightArrow">
              <a:avLst>
                <a:gd name="adj1" fmla="val 50000"/>
                <a:gd name="adj2" fmla="val 56044"/>
              </a:avLst>
            </a:prstGeom>
            <a:solidFill>
              <a:schemeClr val="accent2"/>
            </a:solidFill>
            <a:ln w="25400">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800" b="0" i="0" u="none" strike="noStrike" kern="0" cap="none" spc="0" normalizeH="0" baseline="0" noProof="0">
                <a:ln>
                  <a:noFill/>
                </a:ln>
                <a:solidFill>
                  <a:srgbClr val="FFFFFF"/>
                </a:solidFill>
                <a:effectLst/>
                <a:uLnTx/>
                <a:uFillTx/>
                <a:latin typeface="Calibri" panose="020F0502020204030204" pitchFamily="34" charset="0"/>
                <a:ea typeface="宋体" pitchFamily="2" charset="-122"/>
                <a:cs typeface="+mn-cs"/>
              </a:endParaRPr>
            </a:p>
          </p:txBody>
        </p:sp>
      </p:grpSp>
      <p:sp>
        <p:nvSpPr>
          <p:cNvPr id="2" name="矩形 1">
            <a:extLst>
              <a:ext uri="{FF2B5EF4-FFF2-40B4-BE49-F238E27FC236}">
                <a16:creationId xmlns:a16="http://schemas.microsoft.com/office/drawing/2014/main" id="{3CC98D81-6151-478E-9E99-63AB5272630E}"/>
              </a:ext>
            </a:extLst>
          </p:cNvPr>
          <p:cNvSpPr/>
          <p:nvPr/>
        </p:nvSpPr>
        <p:spPr>
          <a:xfrm>
            <a:off x="423160" y="2750195"/>
            <a:ext cx="4572000" cy="1455848"/>
          </a:xfrm>
          <a:prstGeom prst="rect">
            <a:avLst/>
          </a:prstGeom>
        </p:spPr>
        <p:txBody>
          <a:bodyPr>
            <a:spAutoFit/>
          </a:bodyPr>
          <a:lstStyle/>
          <a:p>
            <a:pPr marL="252000" marR="0" lvl="0" indent="-252000" algn="l" defTabSz="914400" rtl="0" eaLnBrk="1" fontAlgn="base" latinLnBrk="0" hangingPunct="1">
              <a:lnSpc>
                <a:spcPct val="110000"/>
              </a:lnSpc>
              <a:spcBef>
                <a:spcPct val="50000"/>
              </a:spcBef>
              <a:spcAft>
                <a:spcPct val="0"/>
              </a:spcAft>
              <a:buClr>
                <a:srgbClr val="003366"/>
              </a:buClr>
              <a:buSzPct val="100000"/>
              <a:buFont typeface="Wingdings" panose="05000000000000000000" pitchFamily="2" charset="2"/>
              <a:buChar char="Ø"/>
              <a:tabLst/>
              <a:defRPr/>
            </a:pP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余核速度围绕 </a:t>
            </a:r>
            <a:r>
              <a:rPr kumimoji="1" lang="en-US" altLang="zh-CN" sz="24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v</a:t>
            </a:r>
            <a:r>
              <a:rPr kumimoji="1" lang="en-US" altLang="zh-CN" sz="2400" b="1" i="0" u="none" strike="noStrike" kern="1200" cap="none" spc="0" normalizeH="0" baseline="-2500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1" lang="en-US" altLang="zh-CN" sz="2000" b="0"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高斯分布</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10000"/>
              </a:lnSpc>
              <a:spcBef>
                <a:spcPct val="50000"/>
              </a:spcBef>
              <a:spcAft>
                <a:spcPct val="0"/>
              </a:spcAft>
              <a:buClr>
                <a:srgbClr val="003366"/>
              </a:buClr>
              <a:buSzPct val="100000"/>
              <a:buFont typeface="Wingdings" panose="05000000000000000000" pitchFamily="2" charset="2"/>
              <a:buChar char="Ø"/>
              <a:tabLst/>
              <a:defRPr/>
            </a:pP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余核出射角度围绕</a:t>
            </a:r>
            <a:r>
              <a:rPr kumimoji="1"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零度</a:t>
            </a: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近高斯分布</a:t>
            </a:r>
            <a:endPar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10000"/>
              </a:lnSpc>
              <a:spcBef>
                <a:spcPct val="50000"/>
              </a:spcBef>
              <a:spcAft>
                <a:spcPct val="0"/>
              </a:spcAft>
              <a:buClr>
                <a:srgbClr val="003366"/>
              </a:buClr>
              <a:buSzPct val="100000"/>
              <a:buFont typeface="Wingdings" panose="05000000000000000000" pitchFamily="2" charset="2"/>
              <a:buChar char="Ø"/>
              <a:tabLst/>
              <a:defRPr/>
            </a:pPr>
            <a:r>
              <a:rPr kumimoji="1"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余核电荷态具有较宽的分布</a:t>
            </a:r>
          </a:p>
        </p:txBody>
      </p:sp>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1042417" y="138561"/>
            <a:ext cx="3080765"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分离技术和方法</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Text Box 6">
            <a:extLst>
              <a:ext uri="{FF2B5EF4-FFF2-40B4-BE49-F238E27FC236}">
                <a16:creationId xmlns:a16="http://schemas.microsoft.com/office/drawing/2014/main" id="{5125DB90-4233-4714-B787-7003DE3E899F}"/>
              </a:ext>
            </a:extLst>
          </p:cNvPr>
          <p:cNvSpPr txBox="1">
            <a:spLocks noChangeArrowheads="1"/>
          </p:cNvSpPr>
          <p:nvPr/>
        </p:nvSpPr>
        <p:spPr bwMode="auto">
          <a:xfrm>
            <a:off x="5216765" y="3715220"/>
            <a:ext cx="3911051"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黑体" pitchFamily="49" charset="-122"/>
                <a:cs typeface="+mn-cs"/>
              </a:rPr>
              <a:t>高效率、快速分离</a:t>
            </a:r>
          </a:p>
        </p:txBody>
      </p:sp>
      <p:sp>
        <p:nvSpPr>
          <p:cNvPr id="8" name="文本框 7">
            <a:extLst>
              <a:ext uri="{FF2B5EF4-FFF2-40B4-BE49-F238E27FC236}">
                <a16:creationId xmlns:a16="http://schemas.microsoft.com/office/drawing/2014/main" id="{905EA27F-7A42-45C6-95AB-0052C7ADFA58}"/>
              </a:ext>
            </a:extLst>
          </p:cNvPr>
          <p:cNvSpPr txBox="1"/>
          <p:nvPr/>
        </p:nvSpPr>
        <p:spPr>
          <a:xfrm>
            <a:off x="251520" y="4298650"/>
            <a:ext cx="8640960" cy="400110"/>
          </a:xfrm>
          <a:prstGeom prst="rect">
            <a:avLst/>
          </a:prstGeom>
          <a:noFill/>
        </p:spPr>
        <p:txBody>
          <a:bodyPr wrap="square" lIns="0" tIns="0" rIns="0" bIns="0" rtlCol="0">
            <a:spAutoFit/>
          </a:bodyPr>
          <a:lstStyle/>
          <a:p>
            <a:pPr lvl="0" algn="ctr">
              <a:defRPr/>
            </a:pPr>
            <a:r>
              <a:rPr kumimoji="0" lang="zh-CN" altLang="en-US" sz="2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两种最重要分离器</a:t>
            </a:r>
            <a:r>
              <a:rPr lang="zh-CN" altLang="en-US" sz="2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：速度选择器、充气</a:t>
            </a:r>
            <a:r>
              <a:rPr kumimoji="0" lang="zh-CN" altLang="en-US" sz="26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反冲核分离器</a:t>
            </a:r>
          </a:p>
        </p:txBody>
      </p:sp>
    </p:spTree>
    <p:extLst>
      <p:ext uri="{BB962C8B-B14F-4D97-AF65-F5344CB8AC3E}">
        <p14:creationId xmlns:p14="http://schemas.microsoft.com/office/powerpoint/2010/main" val="2835057386"/>
      </p:ext>
    </p:extLst>
  </p:cSld>
  <p:clrMapOvr>
    <a:masterClrMapping/>
  </p:clrMapOvr>
  <p:transition spd="med" advClick="0" advTm="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1075973" y="139819"/>
            <a:ext cx="224088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速度选择器</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Rectangle 3">
            <a:extLst>
              <a:ext uri="{FF2B5EF4-FFF2-40B4-BE49-F238E27FC236}">
                <a16:creationId xmlns:a16="http://schemas.microsoft.com/office/drawing/2014/main" id="{BFC186FC-7A4A-4A0A-9F45-0D05BD9C1B4B}"/>
              </a:ext>
            </a:extLst>
          </p:cNvPr>
          <p:cNvSpPr txBox="1">
            <a:spLocks noChangeArrowheads="1"/>
          </p:cNvSpPr>
          <p:nvPr/>
        </p:nvSpPr>
        <p:spPr bwMode="auto">
          <a:xfrm>
            <a:off x="241680" y="854870"/>
            <a:ext cx="8651495" cy="108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495300" indent="-495300" algn="ctr" rtl="0" eaLnBrk="0" fontAlgn="base" hangingPunct="0">
              <a:spcBef>
                <a:spcPct val="10000"/>
              </a:spcBef>
              <a:spcAft>
                <a:spcPct val="0"/>
              </a:spcAft>
              <a:buClr>
                <a:srgbClr val="F1AF00"/>
              </a:buClr>
              <a:buFont typeface="Arial" charset="0"/>
              <a:buNone/>
              <a:defRPr lang="zh-CN" altLang="en-US" sz="2400" kern="1200" dirty="0">
                <a:solidFill>
                  <a:schemeClr val="accent1">
                    <a:lumMod val="75000"/>
                  </a:schemeClr>
                </a:solidFill>
                <a:latin typeface="Arial" charset="0"/>
                <a:ea typeface="黑体" pitchFamily="49" charset="-122"/>
                <a:cs typeface="+mn-cs"/>
              </a:defRPr>
            </a:lvl1pPr>
            <a:lvl2pPr marL="457200" indent="0" algn="ctr" rtl="0" eaLnBrk="0" fontAlgn="base" hangingPunct="0">
              <a:spcBef>
                <a:spcPct val="20000"/>
              </a:spcBef>
              <a:spcAft>
                <a:spcPct val="0"/>
              </a:spcAft>
              <a:buFont typeface="Arial" charset="0"/>
              <a:buNone/>
              <a:defRPr lang="zh-CN" altLang="en-US" sz="2400" kern="1200">
                <a:solidFill>
                  <a:schemeClr val="tx1">
                    <a:tint val="75000"/>
                  </a:schemeClr>
                </a:solidFill>
                <a:latin typeface="Arial" pitchFamily="34" charset="0"/>
                <a:ea typeface="黑体" pitchFamily="49" charset="-122"/>
                <a:cs typeface="Times New Roman" pitchFamily="18" charset="0"/>
              </a:defRPr>
            </a:lvl2pPr>
            <a:lvl3pPr marL="914400" indent="0" algn="ctr" rtl="0" eaLnBrk="0" fontAlgn="base" hangingPunct="0">
              <a:spcBef>
                <a:spcPct val="20000"/>
              </a:spcBef>
              <a:spcAft>
                <a:spcPct val="0"/>
              </a:spcAft>
              <a:buFont typeface="Arial" charset="0"/>
              <a:buNone/>
              <a:defRPr lang="zh-CN" altLang="en-US" sz="2000" kern="1200">
                <a:solidFill>
                  <a:schemeClr val="tx1">
                    <a:tint val="75000"/>
                  </a:schemeClr>
                </a:solidFill>
                <a:latin typeface="Arial" pitchFamily="34" charset="0"/>
                <a:ea typeface="黑体" pitchFamily="49" charset="-122"/>
                <a:cs typeface="Times New Roman" pitchFamily="18" charset="0"/>
              </a:defRPr>
            </a:lvl3pPr>
            <a:lvl4pPr marL="1371600" indent="0" algn="ctr" rtl="0" eaLnBrk="0" fontAlgn="base" hangingPunct="0">
              <a:spcBef>
                <a:spcPct val="20000"/>
              </a:spcBef>
              <a:spcAft>
                <a:spcPct val="0"/>
              </a:spcAft>
              <a:buFont typeface="Arial" charset="0"/>
              <a:buNone/>
              <a:defRPr lang="zh-CN" altLang="en-US" sz="2000" kern="1200">
                <a:solidFill>
                  <a:schemeClr val="tx1">
                    <a:tint val="75000"/>
                  </a:schemeClr>
                </a:solidFill>
                <a:latin typeface="Arial" pitchFamily="34" charset="0"/>
                <a:ea typeface="黑体" pitchFamily="49" charset="-122"/>
                <a:cs typeface="Times New Roman" pitchFamily="18" charset="0"/>
              </a:defRPr>
            </a:lvl4pPr>
            <a:lvl5pPr marL="1828800" indent="0" algn="ctr" rtl="0" eaLnBrk="0" fontAlgn="base" hangingPunct="0">
              <a:spcBef>
                <a:spcPct val="20000"/>
              </a:spcBef>
              <a:spcAft>
                <a:spcPct val="0"/>
              </a:spcAft>
              <a:buFont typeface="Arial" charset="0"/>
              <a:buNone/>
              <a:defRPr lang="zh-CN" altLang="en-US" sz="2000" kern="1200">
                <a:solidFill>
                  <a:schemeClr val="tx1">
                    <a:tint val="75000"/>
                  </a:schemeClr>
                </a:solidFill>
                <a:latin typeface="Arial" pitchFamily="34" charset="0"/>
                <a:ea typeface="黑体" pitchFamily="49" charset="-122"/>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25000"/>
              </a:lnSpc>
              <a:spcBef>
                <a:spcPct val="50000"/>
              </a:spcBef>
              <a:spcAft>
                <a:spcPct val="0"/>
              </a:spcAft>
              <a:buClr>
                <a:srgbClr val="F1AF00"/>
              </a:buClr>
              <a:buSzTx/>
              <a:buFont typeface="Arial" charset="0"/>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黑体" pitchFamily="49" charset="-122"/>
                <a:cs typeface="+mn-cs"/>
                <a:sym typeface="Symbol" pitchFamily="18" charset="2"/>
              </a:rPr>
              <a:t>速度选择器：</a:t>
            </a:r>
            <a:r>
              <a:rPr kumimoji="0" lang="zh-CN" altLang="en-US" sz="2200" b="1" i="0" u="none" strike="noStrike" kern="1200" cap="none" spc="0" normalizeH="0" baseline="0" noProof="0" dirty="0">
                <a:ln>
                  <a:noFill/>
                </a:ln>
                <a:solidFill>
                  <a:srgbClr val="003366"/>
                </a:solidFill>
                <a:effectLst/>
                <a:uLnTx/>
                <a:uFillTx/>
                <a:latin typeface="Arial" charset="0"/>
                <a:ea typeface="黑体" pitchFamily="49" charset="-122"/>
                <a:cs typeface="+mn-cs"/>
                <a:sym typeface="Symbol" pitchFamily="18" charset="2"/>
              </a:rPr>
              <a:t>按照速度选择目标核的电磁分离器。</a:t>
            </a:r>
            <a:r>
              <a:rPr kumimoji="0" lang="zh-CN" altLang="en-US" sz="2200" b="0" i="0" u="none" strike="noStrike" kern="1200" cap="none" spc="0" normalizeH="0" baseline="0" noProof="0" dirty="0">
                <a:ln>
                  <a:noFill/>
                </a:ln>
                <a:solidFill>
                  <a:srgbClr val="003366"/>
                </a:solidFill>
                <a:effectLst/>
                <a:uLnTx/>
                <a:uFillTx/>
                <a:latin typeface="Arial" charset="0"/>
                <a:ea typeface="黑体" pitchFamily="49" charset="-122"/>
                <a:cs typeface="+mn-cs"/>
                <a:sym typeface="Symbol" pitchFamily="18" charset="2"/>
              </a:rPr>
              <a:t>核反应产物离子垂直进入正交的电磁场，通过适当调节电磁场的强度比，选择具有一定速度的离子</a:t>
            </a:r>
          </a:p>
        </p:txBody>
      </p:sp>
      <p:sp>
        <p:nvSpPr>
          <p:cNvPr id="39" name="Line 5">
            <a:extLst>
              <a:ext uri="{FF2B5EF4-FFF2-40B4-BE49-F238E27FC236}">
                <a16:creationId xmlns:a16="http://schemas.microsoft.com/office/drawing/2014/main" id="{CA02862E-23A6-4F3F-A256-69C49755C09B}"/>
              </a:ext>
            </a:extLst>
          </p:cNvPr>
          <p:cNvSpPr>
            <a:spLocks noChangeShapeType="1"/>
          </p:cNvSpPr>
          <p:nvPr/>
        </p:nvSpPr>
        <p:spPr bwMode="auto">
          <a:xfrm>
            <a:off x="2256921" y="1884298"/>
            <a:ext cx="1584325" cy="0"/>
          </a:xfrm>
          <a:prstGeom prst="line">
            <a:avLst/>
          </a:prstGeom>
          <a:noFill/>
          <a:ln w="25400">
            <a:solidFill>
              <a:srgbClr val="00FF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0" name="Line 6">
            <a:extLst>
              <a:ext uri="{FF2B5EF4-FFF2-40B4-BE49-F238E27FC236}">
                <a16:creationId xmlns:a16="http://schemas.microsoft.com/office/drawing/2014/main" id="{F062A783-6C96-4A12-92DD-F5450FA15EB2}"/>
              </a:ext>
            </a:extLst>
          </p:cNvPr>
          <p:cNvSpPr>
            <a:spLocks noChangeShapeType="1"/>
          </p:cNvSpPr>
          <p:nvPr/>
        </p:nvSpPr>
        <p:spPr bwMode="auto">
          <a:xfrm>
            <a:off x="2256921" y="2460560"/>
            <a:ext cx="1584325" cy="0"/>
          </a:xfrm>
          <a:prstGeom prst="line">
            <a:avLst/>
          </a:prstGeom>
          <a:noFill/>
          <a:ln w="25400">
            <a:solidFill>
              <a:srgbClr val="00FF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1" name="Oval 7">
            <a:extLst>
              <a:ext uri="{FF2B5EF4-FFF2-40B4-BE49-F238E27FC236}">
                <a16:creationId xmlns:a16="http://schemas.microsoft.com/office/drawing/2014/main" id="{FD75B48F-F6ED-4F4B-977D-3B44C9450A1A}"/>
              </a:ext>
            </a:extLst>
          </p:cNvPr>
          <p:cNvSpPr>
            <a:spLocks noChangeArrowheads="1"/>
          </p:cNvSpPr>
          <p:nvPr/>
        </p:nvSpPr>
        <p:spPr bwMode="auto">
          <a:xfrm>
            <a:off x="2904621" y="2028760"/>
            <a:ext cx="287337" cy="288925"/>
          </a:xfrm>
          <a:prstGeom prst="ellipse">
            <a:avLst/>
          </a:prstGeom>
          <a:noFill/>
          <a:ln w="127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2" name="Text Box 9">
            <a:extLst>
              <a:ext uri="{FF2B5EF4-FFF2-40B4-BE49-F238E27FC236}">
                <a16:creationId xmlns:a16="http://schemas.microsoft.com/office/drawing/2014/main" id="{DD7017F0-5312-4BF2-BE68-2DA93E1A6FE9}"/>
              </a:ext>
            </a:extLst>
          </p:cNvPr>
          <p:cNvSpPr txBox="1">
            <a:spLocks noChangeArrowheads="1"/>
          </p:cNvSpPr>
          <p:nvPr/>
        </p:nvSpPr>
        <p:spPr bwMode="auto">
          <a:xfrm>
            <a:off x="3696783" y="1596960"/>
            <a:ext cx="503238" cy="274638"/>
          </a:xfrm>
          <a:prstGeom prst="rect">
            <a:avLst/>
          </a:prstGeom>
          <a:noFill/>
          <a:ln w="25400">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0000CC"/>
                </a:solidFill>
                <a:effectLst/>
                <a:uLnTx/>
                <a:uFillTx/>
                <a:latin typeface="Arial" charset="0"/>
                <a:ea typeface="宋体" charset="-122"/>
                <a:cs typeface="+mn-cs"/>
              </a:rPr>
              <a:t>＋</a:t>
            </a:r>
          </a:p>
        </p:txBody>
      </p:sp>
      <p:sp>
        <p:nvSpPr>
          <p:cNvPr id="43" name="Text Box 10">
            <a:extLst>
              <a:ext uri="{FF2B5EF4-FFF2-40B4-BE49-F238E27FC236}">
                <a16:creationId xmlns:a16="http://schemas.microsoft.com/office/drawing/2014/main" id="{CED22378-6E95-43AE-BDE7-EB6FCF27A82B}"/>
              </a:ext>
            </a:extLst>
          </p:cNvPr>
          <p:cNvSpPr txBox="1">
            <a:spLocks noChangeArrowheads="1"/>
          </p:cNvSpPr>
          <p:nvPr/>
        </p:nvSpPr>
        <p:spPr bwMode="auto">
          <a:xfrm>
            <a:off x="3696783" y="2460560"/>
            <a:ext cx="503238" cy="274638"/>
          </a:xfrm>
          <a:prstGeom prst="rect">
            <a:avLst/>
          </a:prstGeom>
          <a:noFill/>
          <a:ln w="25400">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dirty="0">
                <a:ln>
                  <a:noFill/>
                </a:ln>
                <a:solidFill>
                  <a:srgbClr val="0000CC"/>
                </a:solidFill>
                <a:effectLst/>
                <a:uLnTx/>
                <a:uFillTx/>
                <a:latin typeface="Arial" charset="0"/>
                <a:ea typeface="宋体" charset="-122"/>
                <a:cs typeface="+mn-cs"/>
              </a:rPr>
              <a:t>－</a:t>
            </a:r>
          </a:p>
        </p:txBody>
      </p:sp>
      <p:sp>
        <p:nvSpPr>
          <p:cNvPr id="44" name="Line 11">
            <a:extLst>
              <a:ext uri="{FF2B5EF4-FFF2-40B4-BE49-F238E27FC236}">
                <a16:creationId xmlns:a16="http://schemas.microsoft.com/office/drawing/2014/main" id="{5530F3A9-FB76-474F-A0CD-F06C999F083C}"/>
              </a:ext>
            </a:extLst>
          </p:cNvPr>
          <p:cNvSpPr>
            <a:spLocks noChangeShapeType="1"/>
          </p:cNvSpPr>
          <p:nvPr/>
        </p:nvSpPr>
        <p:spPr bwMode="auto">
          <a:xfrm>
            <a:off x="1177421" y="2173223"/>
            <a:ext cx="1079500" cy="0"/>
          </a:xfrm>
          <a:prstGeom prst="line">
            <a:avLst/>
          </a:prstGeom>
          <a:noFill/>
          <a:ln w="38100">
            <a:solidFill>
              <a:srgbClr val="9999FF"/>
            </a:solidFill>
            <a:round/>
            <a:headEnd/>
            <a:tailEnd type="triangl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5" name="Line 12">
            <a:extLst>
              <a:ext uri="{FF2B5EF4-FFF2-40B4-BE49-F238E27FC236}">
                <a16:creationId xmlns:a16="http://schemas.microsoft.com/office/drawing/2014/main" id="{E49349C0-6A4C-48B2-9003-24388085C147}"/>
              </a:ext>
            </a:extLst>
          </p:cNvPr>
          <p:cNvSpPr>
            <a:spLocks noChangeShapeType="1"/>
          </p:cNvSpPr>
          <p:nvPr/>
        </p:nvSpPr>
        <p:spPr bwMode="auto">
          <a:xfrm>
            <a:off x="2328358" y="2173223"/>
            <a:ext cx="720725" cy="0"/>
          </a:xfrm>
          <a:prstGeom prst="line">
            <a:avLst/>
          </a:prstGeom>
          <a:noFill/>
          <a:ln w="38100">
            <a:solidFill>
              <a:srgbClr val="9999FF"/>
            </a:solidFill>
            <a:prstDash val="dash"/>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6" name="Line 13">
            <a:extLst>
              <a:ext uri="{FF2B5EF4-FFF2-40B4-BE49-F238E27FC236}">
                <a16:creationId xmlns:a16="http://schemas.microsoft.com/office/drawing/2014/main" id="{C719B980-CC99-4727-8CEA-09440D7ED111}"/>
              </a:ext>
            </a:extLst>
          </p:cNvPr>
          <p:cNvSpPr>
            <a:spLocks noChangeShapeType="1"/>
          </p:cNvSpPr>
          <p:nvPr/>
        </p:nvSpPr>
        <p:spPr bwMode="auto">
          <a:xfrm>
            <a:off x="3912683" y="2173223"/>
            <a:ext cx="1079500" cy="0"/>
          </a:xfrm>
          <a:prstGeom prst="line">
            <a:avLst/>
          </a:prstGeom>
          <a:noFill/>
          <a:ln w="25400">
            <a:solidFill>
              <a:srgbClr val="FF0000"/>
            </a:solidFill>
            <a:round/>
            <a:headEnd/>
            <a:tailEnd type="triangl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7" name="Line 14">
            <a:extLst>
              <a:ext uri="{FF2B5EF4-FFF2-40B4-BE49-F238E27FC236}">
                <a16:creationId xmlns:a16="http://schemas.microsoft.com/office/drawing/2014/main" id="{5EB4A90F-2CD7-436D-B704-8EC928DFA37F}"/>
              </a:ext>
            </a:extLst>
          </p:cNvPr>
          <p:cNvSpPr>
            <a:spLocks noChangeShapeType="1"/>
          </p:cNvSpPr>
          <p:nvPr/>
        </p:nvSpPr>
        <p:spPr bwMode="auto">
          <a:xfrm flipV="1">
            <a:off x="2904621" y="2173223"/>
            <a:ext cx="288925" cy="0"/>
          </a:xfrm>
          <a:prstGeom prst="line">
            <a:avLst/>
          </a:prstGeom>
          <a:noFill/>
          <a:ln w="127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8" name="Line 15">
            <a:extLst>
              <a:ext uri="{FF2B5EF4-FFF2-40B4-BE49-F238E27FC236}">
                <a16:creationId xmlns:a16="http://schemas.microsoft.com/office/drawing/2014/main" id="{E4342542-8495-4D44-BD00-B87926BDBD55}"/>
              </a:ext>
            </a:extLst>
          </p:cNvPr>
          <p:cNvSpPr>
            <a:spLocks noChangeShapeType="1"/>
          </p:cNvSpPr>
          <p:nvPr/>
        </p:nvSpPr>
        <p:spPr bwMode="auto">
          <a:xfrm flipV="1">
            <a:off x="3049083" y="2028760"/>
            <a:ext cx="0" cy="288925"/>
          </a:xfrm>
          <a:prstGeom prst="line">
            <a:avLst/>
          </a:prstGeom>
          <a:noFill/>
          <a:ln w="127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49" name="Line 17">
            <a:extLst>
              <a:ext uri="{FF2B5EF4-FFF2-40B4-BE49-F238E27FC236}">
                <a16:creationId xmlns:a16="http://schemas.microsoft.com/office/drawing/2014/main" id="{5070E23A-618A-4875-8778-8883CB1BA043}"/>
              </a:ext>
            </a:extLst>
          </p:cNvPr>
          <p:cNvSpPr>
            <a:spLocks noChangeShapeType="1"/>
          </p:cNvSpPr>
          <p:nvPr/>
        </p:nvSpPr>
        <p:spPr bwMode="auto">
          <a:xfrm>
            <a:off x="3049083" y="2173223"/>
            <a:ext cx="647700" cy="215900"/>
          </a:xfrm>
          <a:prstGeom prst="line">
            <a:avLst/>
          </a:prstGeom>
          <a:noFill/>
          <a:ln w="25400">
            <a:solidFill>
              <a:srgbClr val="9999FF"/>
            </a:solidFill>
            <a:prstDash val="dash"/>
            <a:round/>
            <a:headEnd/>
            <a:tailEnd type="triangl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0" name="Line 18">
            <a:extLst>
              <a:ext uri="{FF2B5EF4-FFF2-40B4-BE49-F238E27FC236}">
                <a16:creationId xmlns:a16="http://schemas.microsoft.com/office/drawing/2014/main" id="{B2929ED1-4842-4595-AE72-D17A2C529C08}"/>
              </a:ext>
            </a:extLst>
          </p:cNvPr>
          <p:cNvSpPr>
            <a:spLocks noChangeShapeType="1"/>
          </p:cNvSpPr>
          <p:nvPr/>
        </p:nvSpPr>
        <p:spPr bwMode="auto">
          <a:xfrm>
            <a:off x="3193546" y="2173223"/>
            <a:ext cx="720725" cy="0"/>
          </a:xfrm>
          <a:prstGeom prst="line">
            <a:avLst/>
          </a:prstGeom>
          <a:noFill/>
          <a:ln w="25400">
            <a:solidFill>
              <a:srgbClr val="FF0000"/>
            </a:solidFill>
            <a:prstDash val="dash"/>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1" name="Text Box 19">
            <a:extLst>
              <a:ext uri="{FF2B5EF4-FFF2-40B4-BE49-F238E27FC236}">
                <a16:creationId xmlns:a16="http://schemas.microsoft.com/office/drawing/2014/main" id="{BEFDC02C-8DAB-43C1-9D65-CDC9C2DDE83C}"/>
              </a:ext>
            </a:extLst>
          </p:cNvPr>
          <p:cNvSpPr txBox="1">
            <a:spLocks noChangeArrowheads="1"/>
          </p:cNvSpPr>
          <p:nvPr/>
        </p:nvSpPr>
        <p:spPr bwMode="auto">
          <a:xfrm>
            <a:off x="1393321" y="1812860"/>
            <a:ext cx="503237" cy="400110"/>
          </a:xfrm>
          <a:prstGeom prst="rect">
            <a:avLst/>
          </a:prstGeom>
          <a:noFill/>
          <a:ln w="25400">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CC"/>
                </a:solidFill>
                <a:effectLst/>
                <a:uLnTx/>
                <a:uFillTx/>
                <a:latin typeface="Arial" charset="0"/>
                <a:ea typeface="宋体" charset="-122"/>
                <a:cs typeface="+mn-cs"/>
              </a:rPr>
              <a:t>~V</a:t>
            </a:r>
          </a:p>
        </p:txBody>
      </p:sp>
      <p:sp>
        <p:nvSpPr>
          <p:cNvPr id="54" name="Text Box 20">
            <a:extLst>
              <a:ext uri="{FF2B5EF4-FFF2-40B4-BE49-F238E27FC236}">
                <a16:creationId xmlns:a16="http://schemas.microsoft.com/office/drawing/2014/main" id="{CE398CC8-4E82-4305-A746-3DBA0287D0C9}"/>
              </a:ext>
            </a:extLst>
          </p:cNvPr>
          <p:cNvSpPr txBox="1">
            <a:spLocks noChangeArrowheads="1"/>
          </p:cNvSpPr>
          <p:nvPr/>
        </p:nvSpPr>
        <p:spPr bwMode="auto">
          <a:xfrm>
            <a:off x="4128583" y="1812860"/>
            <a:ext cx="503238" cy="400110"/>
          </a:xfrm>
          <a:prstGeom prst="rect">
            <a:avLst/>
          </a:prstGeom>
          <a:noFill/>
          <a:ln w="25400">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CC"/>
                </a:solidFill>
                <a:effectLst/>
                <a:uLnTx/>
                <a:uFillTx/>
                <a:latin typeface="Arial" charset="0"/>
                <a:ea typeface="宋体" charset="-122"/>
                <a:cs typeface="+mn-cs"/>
              </a:rPr>
              <a:t>V</a:t>
            </a:r>
            <a:endParaRPr kumimoji="0" lang="en-US" altLang="zh-CN" sz="2000" b="1" i="0" u="none" strike="noStrike" kern="1200" cap="none" spc="0" normalizeH="0" baseline="-25000" noProof="0" dirty="0">
              <a:ln>
                <a:noFill/>
              </a:ln>
              <a:solidFill>
                <a:srgbClr val="0000CC"/>
              </a:solidFill>
              <a:effectLst/>
              <a:uLnTx/>
              <a:uFillTx/>
              <a:latin typeface="Arial" charset="0"/>
              <a:ea typeface="宋体" charset="-122"/>
              <a:cs typeface="+mn-cs"/>
            </a:endParaRPr>
          </a:p>
        </p:txBody>
      </p:sp>
      <p:sp>
        <p:nvSpPr>
          <p:cNvPr id="55" name="Rectangle 22">
            <a:extLst>
              <a:ext uri="{FF2B5EF4-FFF2-40B4-BE49-F238E27FC236}">
                <a16:creationId xmlns:a16="http://schemas.microsoft.com/office/drawing/2014/main" id="{C0B3D863-E11C-4748-B8C6-408064288E27}"/>
              </a:ext>
            </a:extLst>
          </p:cNvPr>
          <p:cNvSpPr>
            <a:spLocks noChangeArrowheads="1"/>
          </p:cNvSpPr>
          <p:nvPr/>
        </p:nvSpPr>
        <p:spPr bwMode="auto">
          <a:xfrm>
            <a:off x="0" y="2414399"/>
            <a:ext cx="9144000" cy="0"/>
          </a:xfrm>
          <a:prstGeom prst="rect">
            <a:avLst/>
          </a:prstGeom>
          <a:noFill/>
          <a:ln w="25400">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6" name="Rectangle 25">
            <a:extLst>
              <a:ext uri="{FF2B5EF4-FFF2-40B4-BE49-F238E27FC236}">
                <a16:creationId xmlns:a16="http://schemas.microsoft.com/office/drawing/2014/main" id="{E222DCBD-6E95-40A7-A48C-CCCD71B07E8C}"/>
              </a:ext>
            </a:extLst>
          </p:cNvPr>
          <p:cNvSpPr>
            <a:spLocks noChangeArrowheads="1"/>
          </p:cNvSpPr>
          <p:nvPr/>
        </p:nvSpPr>
        <p:spPr bwMode="auto">
          <a:xfrm>
            <a:off x="0" y="2414399"/>
            <a:ext cx="9144000" cy="0"/>
          </a:xfrm>
          <a:prstGeom prst="rect">
            <a:avLst/>
          </a:prstGeom>
          <a:noFill/>
          <a:ln w="25400">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57" name="Rectangle 29">
            <a:extLst>
              <a:ext uri="{FF2B5EF4-FFF2-40B4-BE49-F238E27FC236}">
                <a16:creationId xmlns:a16="http://schemas.microsoft.com/office/drawing/2014/main" id="{9076B030-8594-4C76-AC1C-F9A72B4E1F87}"/>
              </a:ext>
            </a:extLst>
          </p:cNvPr>
          <p:cNvSpPr>
            <a:spLocks noChangeArrowheads="1"/>
          </p:cNvSpPr>
          <p:nvPr/>
        </p:nvSpPr>
        <p:spPr bwMode="auto">
          <a:xfrm>
            <a:off x="0" y="2357249"/>
            <a:ext cx="9144000" cy="0"/>
          </a:xfrm>
          <a:prstGeom prst="rect">
            <a:avLst/>
          </a:prstGeom>
          <a:noFill/>
          <a:ln w="25400">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69" name="Rectangle 41">
            <a:extLst>
              <a:ext uri="{FF2B5EF4-FFF2-40B4-BE49-F238E27FC236}">
                <a16:creationId xmlns:a16="http://schemas.microsoft.com/office/drawing/2014/main" id="{428D117E-F897-41E8-A5AD-08CABDEEE3E1}"/>
              </a:ext>
            </a:extLst>
          </p:cNvPr>
          <p:cNvSpPr>
            <a:spLocks noChangeArrowheads="1"/>
          </p:cNvSpPr>
          <p:nvPr/>
        </p:nvSpPr>
        <p:spPr bwMode="auto">
          <a:xfrm>
            <a:off x="323057" y="3619524"/>
            <a:ext cx="8208962" cy="1439863"/>
          </a:xfrm>
          <a:prstGeom prst="rect">
            <a:avLst/>
          </a:prstGeom>
          <a:noFill/>
          <a:ln w="9525">
            <a:noFill/>
            <a:miter lim="800000"/>
            <a:headEnd/>
            <a:tailEnd/>
          </a:ln>
        </p:spPr>
        <p:txBody>
          <a:bodyPr/>
          <a:lstStyle/>
          <a:p>
            <a:pPr marL="180975" marR="0" lvl="0" indent="-180975" algn="l" defTabSz="914400" rtl="0" eaLnBrk="1" fontAlgn="base" latinLnBrk="0" hangingPunct="1">
              <a:lnSpc>
                <a:spcPct val="125000"/>
              </a:lnSpc>
              <a:spcBef>
                <a:spcPts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分离方法特点：</a:t>
            </a:r>
          </a:p>
          <a:p>
            <a:pPr marL="342900" marR="0" lvl="0" indent="-342900" algn="l" defTabSz="914400" rtl="0" eaLnBrk="1" fontAlgn="base" latinLnBrk="0" hangingPunct="1">
              <a:lnSpc>
                <a:spcPct val="125000"/>
              </a:lnSpc>
              <a:spcBef>
                <a:spcPts val="0"/>
              </a:spcBef>
              <a:spcAft>
                <a:spcPct val="0"/>
              </a:spcAft>
              <a:buClr>
                <a:srgbClr val="003366"/>
              </a:buClr>
              <a:buSzPct val="100000"/>
              <a:buFont typeface="Wingdings" panose="05000000000000000000" pitchFamily="2" charset="2"/>
              <a:buChar char="ü"/>
              <a:tabLst/>
              <a:defRPr/>
            </a:pPr>
            <a:r>
              <a:rPr kumimoji="0" lang="zh-CN" altLang="en-US" b="0" i="0" u="none" strike="noStrike" kern="120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与反应产物的电荷态分布无关</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（理想情况）</a:t>
            </a:r>
          </a:p>
          <a:p>
            <a:pPr marL="285750" marR="0" lvl="0" indent="-285750" algn="l" defTabSz="914400" rtl="0" eaLnBrk="1" fontAlgn="base" latinLnBrk="0" hangingPunct="1">
              <a:lnSpc>
                <a:spcPct val="125000"/>
              </a:lnSpc>
              <a:spcBef>
                <a:spcPts val="0"/>
              </a:spcBef>
              <a:spcAft>
                <a:spcPct val="0"/>
              </a:spcAft>
              <a:buClr>
                <a:srgbClr val="003366"/>
              </a:buClr>
              <a:buSzPct val="100000"/>
              <a:buFont typeface="Wingdings" panose="05000000000000000000" pitchFamily="2" charset="2"/>
              <a:buChar char="ü"/>
              <a:tabLst/>
              <a:defRPr/>
            </a:pPr>
            <a:r>
              <a:rPr kumimoji="0" lang="zh-CN" altLang="en-US"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影响分离效率的主要因素：余核的速度分布宽度和出射角度分布</a:t>
            </a:r>
            <a:r>
              <a:rPr lang="zh-CN" altLang="en-US" dirty="0">
                <a:solidFill>
                  <a:srgbClr val="003366"/>
                </a:solidFill>
                <a:latin typeface="Times New Roman" pitchFamily="18" charset="0"/>
                <a:ea typeface="黑体" pitchFamily="49" charset="-122"/>
                <a:sym typeface="Symbol" pitchFamily="18" charset="2"/>
              </a:rPr>
              <a:t>宽度</a:t>
            </a:r>
            <a:endParaRPr kumimoji="0" lang="zh-CN" altLang="en-US"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endParaRPr>
          </a:p>
        </p:txBody>
      </p:sp>
      <p:pic>
        <p:nvPicPr>
          <p:cNvPr id="2" name="图片 1">
            <a:extLst>
              <a:ext uri="{FF2B5EF4-FFF2-40B4-BE49-F238E27FC236}">
                <a16:creationId xmlns:a16="http://schemas.microsoft.com/office/drawing/2014/main" id="{C5401147-653D-44C7-8EB5-FAEC60FBFF40}"/>
              </a:ext>
            </a:extLst>
          </p:cNvPr>
          <p:cNvPicPr>
            <a:picLocks noChangeAspect="1"/>
          </p:cNvPicPr>
          <p:nvPr/>
        </p:nvPicPr>
        <p:blipFill rotWithShape="1">
          <a:blip r:embed="rId2"/>
          <a:srcRect l="7101" t="50243" r="5500" b="23500"/>
          <a:stretch/>
        </p:blipFill>
        <p:spPr>
          <a:xfrm>
            <a:off x="331148" y="2663190"/>
            <a:ext cx="5721620" cy="966899"/>
          </a:xfrm>
          <a:prstGeom prst="rect">
            <a:avLst/>
          </a:prstGeom>
        </p:spPr>
      </p:pic>
      <p:pic>
        <p:nvPicPr>
          <p:cNvPr id="4" name="图片 3">
            <a:extLst>
              <a:ext uri="{FF2B5EF4-FFF2-40B4-BE49-F238E27FC236}">
                <a16:creationId xmlns:a16="http://schemas.microsoft.com/office/drawing/2014/main" id="{B1BDB7D8-98B1-49DF-8E34-FEFE94D09971}"/>
              </a:ext>
            </a:extLst>
          </p:cNvPr>
          <p:cNvPicPr>
            <a:picLocks noChangeAspect="1"/>
          </p:cNvPicPr>
          <p:nvPr/>
        </p:nvPicPr>
        <p:blipFill rotWithShape="1">
          <a:blip r:embed="rId3"/>
          <a:srcRect l="53797" t="19247" r="28877" b="16402"/>
          <a:stretch/>
        </p:blipFill>
        <p:spPr>
          <a:xfrm>
            <a:off x="6365952" y="1830919"/>
            <a:ext cx="2399408" cy="2506407"/>
          </a:xfrm>
          <a:prstGeom prst="rect">
            <a:avLst/>
          </a:prstGeom>
        </p:spPr>
      </p:pic>
      <p:sp>
        <p:nvSpPr>
          <p:cNvPr id="25" name="文本框 24">
            <a:extLst>
              <a:ext uri="{FF2B5EF4-FFF2-40B4-BE49-F238E27FC236}">
                <a16:creationId xmlns:a16="http://schemas.microsoft.com/office/drawing/2014/main" id="{6DA2FC1A-3DE4-40B8-96FB-73CF6BD8486F}"/>
              </a:ext>
            </a:extLst>
          </p:cNvPr>
          <p:cNvSpPr txBox="1"/>
          <p:nvPr/>
        </p:nvSpPr>
        <p:spPr>
          <a:xfrm>
            <a:off x="5934152" y="1817952"/>
            <a:ext cx="752450" cy="369332"/>
          </a:xfrm>
          <a:prstGeom prst="rect">
            <a:avLst/>
          </a:prstGeom>
          <a:noFill/>
        </p:spPr>
        <p:txBody>
          <a:bodyPr wrap="none" lIns="0" tIns="0" rIns="0" bIns="0" rtlCol="0">
            <a:spAutoFit/>
          </a:bodyPr>
          <a:lstStyle/>
          <a:p>
            <a:r>
              <a:rPr lang="en-US" altLang="zh-CN" sz="2400" b="1" baseline="30000"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286</a:t>
            </a:r>
            <a:r>
              <a:rPr lang="en-US" altLang="zh-CN"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114</a:t>
            </a:r>
            <a:endParaRPr lang="zh-CN" altLang="en-US" sz="2400"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1587546"/>
      </p:ext>
    </p:extLst>
  </p:cSld>
  <p:clrMapOvr>
    <a:masterClrMapping/>
  </p:clrMapOvr>
  <p:transition spd="med" advClick="0" advTm="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42B0E194-62B5-4ED5-9FE4-0B77D2E20627}"/>
              </a:ext>
            </a:extLst>
          </p:cNvPr>
          <p:cNvSpPr/>
          <p:nvPr/>
        </p:nvSpPr>
        <p:spPr>
          <a:xfrm>
            <a:off x="5652533" y="977436"/>
            <a:ext cx="3200517" cy="1130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E40774A5-F050-4D1B-8B67-4C76B89046BC}"/>
              </a:ext>
            </a:extLst>
          </p:cNvPr>
          <p:cNvSpPr/>
          <p:nvPr/>
        </p:nvSpPr>
        <p:spPr>
          <a:xfrm>
            <a:off x="-40152" y="2129188"/>
            <a:ext cx="9073008" cy="495585"/>
          </a:xfrm>
          <a:prstGeom prst="rect">
            <a:avLst/>
          </a:prstGeom>
        </p:spPr>
        <p:txBody>
          <a:bodyPr wrap="square">
            <a:spAutoFit/>
          </a:bodyPr>
          <a:lstStyle/>
          <a:p>
            <a:pPr algn="ctr">
              <a:lnSpc>
                <a:spcPct val="150000"/>
              </a:lnSpc>
              <a:spcBef>
                <a:spcPts val="600"/>
              </a:spcBef>
              <a:buClr>
                <a:srgbClr val="F79646">
                  <a:lumMod val="75000"/>
                </a:srgbClr>
              </a:buClr>
              <a:defRPr/>
            </a:pP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表征元素存在特征时间：</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原子核</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产生</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后，</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需要</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en-US" altLang="zh-CN" sz="20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–14</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秒</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形成稳定原子结构</a:t>
            </a:r>
            <a:endPar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F0B43F47-0DE1-4CD6-B7E0-6731DC49C1C8}"/>
              </a:ext>
            </a:extLst>
          </p:cNvPr>
          <p:cNvSpPr/>
          <p:nvPr/>
        </p:nvSpPr>
        <p:spPr>
          <a:xfrm>
            <a:off x="366729" y="1315702"/>
            <a:ext cx="8352928" cy="822597"/>
          </a:xfrm>
          <a:prstGeom prst="rect">
            <a:avLst/>
          </a:prstGeom>
        </p:spPr>
        <p:txBody>
          <a:bodyPr wrap="square">
            <a:spAutoFit/>
          </a:bodyPr>
          <a:lstStyle/>
          <a:p>
            <a:pPr lvl="0">
              <a:lnSpc>
                <a:spcPct val="125000"/>
              </a:lnSpc>
              <a:spcBef>
                <a:spcPts val="0"/>
              </a:spcBef>
              <a:buClr>
                <a:srgbClr val="F79646">
                  <a:lumMod val="75000"/>
                </a:srgbClr>
              </a:buClr>
              <a:defRPr/>
            </a:pP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英国化学家波义耳</a:t>
            </a:r>
            <a:r>
              <a:rPr lang="en-US" altLang="zh-CN"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1661</a:t>
            </a: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年提出化学元素概念</a:t>
            </a:r>
            <a:endParaRPr lang="en-US" altLang="zh-CN"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ts val="0"/>
              </a:spcBef>
              <a:buClr>
                <a:srgbClr val="F79646">
                  <a:lumMod val="75000"/>
                </a:srgbClr>
              </a:buClr>
              <a:defRPr/>
            </a:pPr>
            <a:r>
              <a:rPr lang="zh-CN" altLang="zh-CN" sz="2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化学元素</a:t>
            </a:r>
            <a:r>
              <a:rPr lang="zh-CN" altLang="en-US" sz="2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a:t>
            </a:r>
            <a:r>
              <a:rPr lang="zh-CN" altLang="zh-CN" sz="2000" b="1" dirty="0">
                <a:solidFill>
                  <a:srgbClr val="003366"/>
                </a:solidFill>
                <a:latin typeface="黑体" panose="02010609060101010101" pitchFamily="49" charset="-122"/>
                <a:ea typeface="黑体" panose="02010609060101010101" pitchFamily="49" charset="-122"/>
                <a:cs typeface="Times New Roman" panose="02020603050405020304" pitchFamily="18" charset="0"/>
              </a:rPr>
              <a:t>相同核电荷数的一类原子的总称</a:t>
            </a:r>
            <a:endParaRPr lang="zh-CN" altLang="en-US" sz="2000" b="1" dirty="0">
              <a:solidFill>
                <a:srgbClr val="003366"/>
              </a:solidFill>
              <a:latin typeface="黑体" panose="02010609060101010101" pitchFamily="49" charset="-122"/>
              <a:ea typeface="黑体" panose="02010609060101010101" pitchFamily="49" charset="-122"/>
            </a:endParaRPr>
          </a:p>
        </p:txBody>
      </p:sp>
      <p:sp>
        <p:nvSpPr>
          <p:cNvPr id="11" name="标题 1">
            <a:extLst>
              <a:ext uri="{FF2B5EF4-FFF2-40B4-BE49-F238E27FC236}">
                <a16:creationId xmlns:a16="http://schemas.microsoft.com/office/drawing/2014/main" id="{07E12D93-A258-4894-93ED-0C0837F39F14}"/>
              </a:ext>
            </a:extLst>
          </p:cNvPr>
          <p:cNvSpPr txBox="1">
            <a:spLocks/>
          </p:cNvSpPr>
          <p:nvPr/>
        </p:nvSpPr>
        <p:spPr>
          <a:xfrm>
            <a:off x="1014214" y="134478"/>
            <a:ext cx="5477292" cy="621451"/>
          </a:xfrm>
          <a:prstGeom prst="roundRect">
            <a:avLst/>
          </a:prstGeom>
          <a:noFill/>
          <a:ln w="6350">
            <a:noFill/>
            <a:bevel/>
          </a:ln>
        </p:spPr>
        <p:txBody>
          <a:bodyPr wrap="square" lIns="68582" tIns="34292" rIns="68582" bIns="34292">
            <a:spAutoFit/>
          </a:bodyPr>
          <a:lstStyle>
            <a:lvl1pPr algn="l" rtl="0" fontAlgn="base">
              <a:spcBef>
                <a:spcPct val="0"/>
              </a:spcBef>
              <a:spcAft>
                <a:spcPct val="0"/>
              </a:spcAft>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元素和元素周期表</a:t>
            </a:r>
          </a:p>
        </p:txBody>
      </p:sp>
      <p:pic>
        <p:nvPicPr>
          <p:cNvPr id="8" name="图片 4">
            <a:extLst>
              <a:ext uri="{FF2B5EF4-FFF2-40B4-BE49-F238E27FC236}">
                <a16:creationId xmlns:a16="http://schemas.microsoft.com/office/drawing/2014/main" id="{A64974E5-DB03-4CA4-86A9-DEFF70598AE1}"/>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533" y="926648"/>
            <a:ext cx="839563" cy="842818"/>
          </a:xfrm>
          <a:prstGeom prst="ellipse">
            <a:avLst/>
          </a:prstGeom>
          <a:effectLst>
            <a:softEdge rad="114300"/>
          </a:effectLst>
        </p:spPr>
      </p:pic>
      <p:pic>
        <p:nvPicPr>
          <p:cNvPr id="12" name="图片 11">
            <a:extLst>
              <a:ext uri="{FF2B5EF4-FFF2-40B4-BE49-F238E27FC236}">
                <a16:creationId xmlns:a16="http://schemas.microsoft.com/office/drawing/2014/main" id="{7971D8F7-8699-4F27-9F4A-34081B0D44A8}"/>
              </a:ext>
            </a:extLst>
          </p:cNvPr>
          <p:cNvPicPr preferRelativeResize="0">
            <a:picLocks/>
          </p:cNvPicPr>
          <p:nvPr/>
        </p:nvPicPr>
        <p:blipFill rotWithShape="1">
          <a:blip r:embed="rId4"/>
          <a:srcRect t="5344" b="5870"/>
          <a:stretch/>
        </p:blipFill>
        <p:spPr>
          <a:xfrm>
            <a:off x="488685" y="2834061"/>
            <a:ext cx="1471198" cy="1717051"/>
          </a:xfrm>
          <a:prstGeom prst="rect">
            <a:avLst/>
          </a:prstGeom>
        </p:spPr>
      </p:pic>
      <p:sp>
        <p:nvSpPr>
          <p:cNvPr id="13" name="矩形 12">
            <a:extLst>
              <a:ext uri="{FF2B5EF4-FFF2-40B4-BE49-F238E27FC236}">
                <a16:creationId xmlns:a16="http://schemas.microsoft.com/office/drawing/2014/main" id="{5D0A84B9-DED5-495F-AB8F-07EDE4B4DB7B}"/>
              </a:ext>
            </a:extLst>
          </p:cNvPr>
          <p:cNvSpPr/>
          <p:nvPr/>
        </p:nvSpPr>
        <p:spPr>
          <a:xfrm>
            <a:off x="4301440" y="2795492"/>
            <a:ext cx="4865836" cy="400110"/>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1869</a:t>
            </a:r>
            <a:r>
              <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zh-CN"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创建</a:t>
            </a:r>
            <a:r>
              <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了</a:t>
            </a:r>
            <a:r>
              <a:rPr kumimoji="0" lang="zh-CN"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元素周期表</a:t>
            </a:r>
            <a:endParaRPr kumimoji="0"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D25E0FE3-C032-4BC1-9EFC-22BD66137E65}"/>
              </a:ext>
            </a:extLst>
          </p:cNvPr>
          <p:cNvPicPr>
            <a:picLocks noChangeAspect="1"/>
          </p:cNvPicPr>
          <p:nvPr/>
        </p:nvPicPr>
        <p:blipFill rotWithShape="1">
          <a:blip r:embed="rId5"/>
          <a:srcRect l="65750" t="27600" r="18161" b="13600"/>
          <a:stretch/>
        </p:blipFill>
        <p:spPr>
          <a:xfrm>
            <a:off x="2177220" y="2667510"/>
            <a:ext cx="1959066" cy="1942281"/>
          </a:xfrm>
          <a:prstGeom prst="rect">
            <a:avLst/>
          </a:prstGeom>
        </p:spPr>
      </p:pic>
      <p:sp>
        <p:nvSpPr>
          <p:cNvPr id="14" name="矩形 13">
            <a:extLst>
              <a:ext uri="{FF2B5EF4-FFF2-40B4-BE49-F238E27FC236}">
                <a16:creationId xmlns:a16="http://schemas.microsoft.com/office/drawing/2014/main" id="{1622FDE4-DA95-4878-ADBD-3E8002C6C593}"/>
              </a:ext>
            </a:extLst>
          </p:cNvPr>
          <p:cNvSpPr/>
          <p:nvPr/>
        </p:nvSpPr>
        <p:spPr>
          <a:xfrm>
            <a:off x="4316943" y="3155830"/>
            <a:ext cx="4437433" cy="1595117"/>
          </a:xfrm>
          <a:prstGeom prst="rect">
            <a:avLst/>
          </a:prstGeom>
        </p:spPr>
        <p:txBody>
          <a:bodyPr wrap="square">
            <a:spAutoFit/>
          </a:bodyPr>
          <a:lstStyle/>
          <a:p>
            <a:pPr marL="252000" marR="0" lvl="0" indent="-252000"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元素化学性质随原子量周期性变化</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预言了</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Ge</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Sc</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Ga</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Tc</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元素的存在</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修订了已知元素的原子量</a:t>
            </a:r>
            <a:endParaRPr lang="en-US"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矩形 14">
            <a:extLst>
              <a:ext uri="{FF2B5EF4-FFF2-40B4-BE49-F238E27FC236}">
                <a16:creationId xmlns:a16="http://schemas.microsoft.com/office/drawing/2014/main" id="{691038CF-4D09-4B92-B5AB-FB39B4203E47}"/>
              </a:ext>
            </a:extLst>
          </p:cNvPr>
          <p:cNvSpPr/>
          <p:nvPr/>
        </p:nvSpPr>
        <p:spPr>
          <a:xfrm>
            <a:off x="528717" y="4521758"/>
            <a:ext cx="1506637" cy="338554"/>
          </a:xfrm>
          <a:prstGeom prst="rect">
            <a:avLst/>
          </a:prstGeom>
        </p:spPr>
        <p:txBody>
          <a:bodyPr wrap="square">
            <a:spAutoFit/>
          </a:bodyPr>
          <a:lstStyle/>
          <a:p>
            <a:r>
              <a:rPr lang="en-US" altLang="zh-CN" sz="1600" dirty="0">
                <a:solidFill>
                  <a:srgbClr val="003366"/>
                </a:solidFill>
                <a:latin typeface="Times New Roman" panose="02020603050405020304" pitchFamily="18" charset="0"/>
                <a:cs typeface="Times New Roman" panose="02020603050405020304" pitchFamily="18" charset="0"/>
              </a:rPr>
              <a:t>D.</a:t>
            </a:r>
            <a:r>
              <a:rPr lang="zh-CN" altLang="en-US" sz="1600" dirty="0">
                <a:solidFill>
                  <a:srgbClr val="003366"/>
                </a:solidFill>
                <a:latin typeface="Times New Roman" panose="02020603050405020304" pitchFamily="18" charset="0"/>
                <a:cs typeface="Times New Roman" panose="02020603050405020304" pitchFamily="18" charset="0"/>
              </a:rPr>
              <a:t> </a:t>
            </a:r>
            <a:r>
              <a:rPr lang="en-US" altLang="zh-CN" sz="1600" dirty="0">
                <a:solidFill>
                  <a:srgbClr val="003366"/>
                </a:solidFill>
                <a:latin typeface="Times New Roman" panose="02020603050405020304" pitchFamily="18" charset="0"/>
                <a:cs typeface="Times New Roman" panose="02020603050405020304" pitchFamily="18" charset="0"/>
              </a:rPr>
              <a:t>Mendeleev</a:t>
            </a:r>
            <a:endParaRPr lang="zh-CN" altLang="en-US" sz="1600" dirty="0">
              <a:solidFill>
                <a:srgbClr val="003366"/>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3AE75C7A-FA3F-4C86-BEA7-47D6A2E2E054}"/>
              </a:ext>
            </a:extLst>
          </p:cNvPr>
          <p:cNvSpPr/>
          <p:nvPr/>
        </p:nvSpPr>
        <p:spPr>
          <a:xfrm>
            <a:off x="1974657" y="4525971"/>
            <a:ext cx="2452916" cy="338554"/>
          </a:xfrm>
          <a:prstGeom prst="rect">
            <a:avLst/>
          </a:prstGeom>
        </p:spPr>
        <p:txBody>
          <a:bodyPr wrap="none">
            <a:spAutoFit/>
          </a:bodyPr>
          <a:lstStyle/>
          <a:p>
            <a:r>
              <a:rPr lang="en-US" altLang="zh-CN"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en-US" altLang="zh-CN" sz="1600" dirty="0">
                <a:solidFill>
                  <a:srgbClr val="003366"/>
                </a:solidFill>
                <a:latin typeface="Times New Roman" panose="02020603050405020304" pitchFamily="18" charset="0"/>
                <a:cs typeface="Times New Roman" panose="02020603050405020304" pitchFamily="18" charset="0"/>
              </a:rPr>
              <a:t>eriodic </a:t>
            </a:r>
            <a:r>
              <a:rPr lang="en-US" altLang="zh-CN"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altLang="zh-CN" sz="1600" dirty="0">
                <a:solidFill>
                  <a:srgbClr val="003366"/>
                </a:solidFill>
                <a:latin typeface="Times New Roman" panose="02020603050405020304" pitchFamily="18" charset="0"/>
                <a:cs typeface="Times New Roman" panose="02020603050405020304" pitchFamily="18" charset="0"/>
              </a:rPr>
              <a:t>able of </a:t>
            </a:r>
            <a:r>
              <a:rPr lang="en-US" altLang="zh-CN"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altLang="zh-CN" sz="1600" dirty="0">
                <a:solidFill>
                  <a:srgbClr val="003366"/>
                </a:solidFill>
                <a:latin typeface="Times New Roman" panose="02020603050405020304" pitchFamily="18" charset="0"/>
                <a:cs typeface="Times New Roman" panose="02020603050405020304" pitchFamily="18" charset="0"/>
              </a:rPr>
              <a:t>lements</a:t>
            </a:r>
            <a:endParaRPr lang="zh-CN" altLang="en-US" sz="1600" dirty="0">
              <a:solidFill>
                <a:srgbClr val="003366"/>
              </a:solidFill>
            </a:endParaRPr>
          </a:p>
        </p:txBody>
      </p:sp>
      <p:sp>
        <p:nvSpPr>
          <p:cNvPr id="2" name="矩形 1">
            <a:extLst>
              <a:ext uri="{FF2B5EF4-FFF2-40B4-BE49-F238E27FC236}">
                <a16:creationId xmlns:a16="http://schemas.microsoft.com/office/drawing/2014/main" id="{BE2578A5-4E7A-465A-AB7E-3C54FE8C09C7}"/>
              </a:ext>
            </a:extLst>
          </p:cNvPr>
          <p:cNvSpPr/>
          <p:nvPr/>
        </p:nvSpPr>
        <p:spPr>
          <a:xfrm>
            <a:off x="254421" y="905947"/>
            <a:ext cx="8352928" cy="400110"/>
          </a:xfrm>
          <a:prstGeom prst="rect">
            <a:avLst/>
          </a:prstGeom>
        </p:spPr>
        <p:txBody>
          <a:bodyPr wrap="square">
            <a:spAutoFit/>
          </a:bodyPr>
          <a:lstStyle/>
          <a:p>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element</a:t>
            </a: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是指“组成某某的基本要素”</a:t>
            </a:r>
          </a:p>
        </p:txBody>
      </p:sp>
      <p:sp>
        <p:nvSpPr>
          <p:cNvPr id="3" name="矩形 2">
            <a:extLst>
              <a:ext uri="{FF2B5EF4-FFF2-40B4-BE49-F238E27FC236}">
                <a16:creationId xmlns:a16="http://schemas.microsoft.com/office/drawing/2014/main" id="{154C5A89-D18D-4C72-8661-626942E08405}"/>
              </a:ext>
            </a:extLst>
          </p:cNvPr>
          <p:cNvSpPr/>
          <p:nvPr/>
        </p:nvSpPr>
        <p:spPr>
          <a:xfrm>
            <a:off x="6482010" y="977436"/>
            <a:ext cx="2486399" cy="749564"/>
          </a:xfrm>
          <a:prstGeom prst="rect">
            <a:avLst/>
          </a:prstGeom>
        </p:spPr>
        <p:txBody>
          <a:bodyPr wrap="square">
            <a:spAutoFit/>
          </a:bodyPr>
          <a:lstStyle/>
          <a:p>
            <a:pPr>
              <a:lnSpc>
                <a:spcPct val="125000"/>
              </a:lnSpc>
            </a:pPr>
            <a:r>
              <a:rPr lang="zh-CN" altLang="en-US"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粒子散射实验</a:t>
            </a:r>
            <a:endParaRPr lang="en-US" altLang="zh-CN"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en-US" altLang="zh-CN"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1911</a:t>
            </a:r>
            <a:r>
              <a:rPr lang="zh-CN" altLang="en-US"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年，卢瑟福提出：</a:t>
            </a:r>
            <a:endParaRPr lang="en-US" altLang="zh-CN"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id="{408E47BE-32F9-4EA9-A07B-230E96A9712A}"/>
              </a:ext>
            </a:extLst>
          </p:cNvPr>
          <p:cNvSpPr/>
          <p:nvPr/>
        </p:nvSpPr>
        <p:spPr>
          <a:xfrm>
            <a:off x="5819404" y="1700715"/>
            <a:ext cx="3039615" cy="400110"/>
          </a:xfrm>
          <a:prstGeom prst="rect">
            <a:avLst/>
          </a:prstGeom>
        </p:spPr>
        <p:txBody>
          <a:bodyPr wrap="none">
            <a:spAutoFit/>
          </a:bodyPr>
          <a:lstStyle/>
          <a:p>
            <a:r>
              <a:rPr lang="zh-CN" altLang="en-US"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原子：</a:t>
            </a:r>
            <a:r>
              <a:rPr lang="zh-CN" altLang="en-US" sz="20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原子核 </a:t>
            </a:r>
            <a:r>
              <a:rPr lang="en-US" altLang="zh-CN" sz="20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核外电子</a:t>
            </a:r>
            <a:endParaRPr lang="zh-CN" altLang="en-US" sz="2000" dirty="0">
              <a:solidFill>
                <a:schemeClr val="bg1"/>
              </a:solidFill>
            </a:endParaRPr>
          </a:p>
        </p:txBody>
      </p:sp>
    </p:spTree>
    <p:extLst>
      <p:ext uri="{BB962C8B-B14F-4D97-AF65-F5344CB8AC3E}">
        <p14:creationId xmlns:p14="http://schemas.microsoft.com/office/powerpoint/2010/main" val="1567167059"/>
      </p:ext>
    </p:extLst>
  </p:cSld>
  <p:clrMapOvr>
    <a:masterClrMapping/>
  </p:clrMapOvr>
  <p:transition spd="med" advClick="0" advTm="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1016272" y="139330"/>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充气反冲核分离器</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9" name="圆角矩形 52">
            <a:extLst>
              <a:ext uri="{FF2B5EF4-FFF2-40B4-BE49-F238E27FC236}">
                <a16:creationId xmlns:a16="http://schemas.microsoft.com/office/drawing/2014/main" id="{D2C17DA2-8F49-4502-A1DC-55FEE614D122}"/>
              </a:ext>
            </a:extLst>
          </p:cNvPr>
          <p:cNvSpPr/>
          <p:nvPr/>
        </p:nvSpPr>
        <p:spPr>
          <a:xfrm>
            <a:off x="500063" y="1382091"/>
            <a:ext cx="8143875" cy="2643188"/>
          </a:xfrm>
          <a:prstGeom prst="roundRect">
            <a:avLst>
              <a:gd name="adj" fmla="val 13073"/>
            </a:avLst>
          </a:prstGeom>
          <a:gradFill rotWithShape="1">
            <a:gsLst>
              <a:gs pos="0">
                <a:srgbClr val="AAE2CA">
                  <a:tint val="50000"/>
                  <a:satMod val="300000"/>
                </a:srgbClr>
              </a:gs>
              <a:gs pos="35000">
                <a:srgbClr val="AAE2CA">
                  <a:tint val="37000"/>
                  <a:satMod val="300000"/>
                </a:srgbClr>
              </a:gs>
              <a:gs pos="100000">
                <a:srgbClr val="AAE2CA">
                  <a:tint val="15000"/>
                  <a:satMod val="350000"/>
                </a:srgbClr>
              </a:gs>
            </a:gsLst>
            <a:lin ang="16200000" scaled="1"/>
          </a:gradFill>
          <a:ln w="9525" cap="flat" cmpd="sng" algn="ctr">
            <a:solidFill>
              <a:srgbClr val="AAE2CA">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Times New Roman"/>
              <a:ea typeface="宋体"/>
              <a:cs typeface="+mn-cs"/>
            </a:endParaRPr>
          </a:p>
        </p:txBody>
      </p:sp>
      <p:grpSp>
        <p:nvGrpSpPr>
          <p:cNvPr id="170" name="Group 52">
            <a:extLst>
              <a:ext uri="{FF2B5EF4-FFF2-40B4-BE49-F238E27FC236}">
                <a16:creationId xmlns:a16="http://schemas.microsoft.com/office/drawing/2014/main" id="{09A6017E-5A32-47CD-B581-D222004FA662}"/>
              </a:ext>
            </a:extLst>
          </p:cNvPr>
          <p:cNvGrpSpPr>
            <a:grpSpLocks/>
          </p:cNvGrpSpPr>
          <p:nvPr/>
        </p:nvGrpSpPr>
        <p:grpSpPr bwMode="auto">
          <a:xfrm>
            <a:off x="4786313" y="1745629"/>
            <a:ext cx="3362325" cy="2065337"/>
            <a:chOff x="3177" y="1766"/>
            <a:chExt cx="2118" cy="1301"/>
          </a:xfrm>
        </p:grpSpPr>
        <p:grpSp>
          <p:nvGrpSpPr>
            <p:cNvPr id="171" name="Group 53">
              <a:extLst>
                <a:ext uri="{FF2B5EF4-FFF2-40B4-BE49-F238E27FC236}">
                  <a16:creationId xmlns:a16="http://schemas.microsoft.com/office/drawing/2014/main" id="{DEF7E81A-DE11-45E9-AE3F-80C4BAE68909}"/>
                </a:ext>
              </a:extLst>
            </p:cNvPr>
            <p:cNvGrpSpPr>
              <a:grpSpLocks/>
            </p:cNvGrpSpPr>
            <p:nvPr/>
          </p:nvGrpSpPr>
          <p:grpSpPr bwMode="auto">
            <a:xfrm>
              <a:off x="3177" y="1766"/>
              <a:ext cx="2118" cy="1301"/>
              <a:chOff x="3552" y="1816"/>
              <a:chExt cx="1810" cy="1319"/>
            </a:xfrm>
          </p:grpSpPr>
          <p:sp>
            <p:nvSpPr>
              <p:cNvPr id="173" name="AutoShape 54">
                <a:extLst>
                  <a:ext uri="{FF2B5EF4-FFF2-40B4-BE49-F238E27FC236}">
                    <a16:creationId xmlns:a16="http://schemas.microsoft.com/office/drawing/2014/main" id="{B2B1ACBD-5AFF-48B3-96AE-66409FACC6A4}"/>
                  </a:ext>
                </a:extLst>
              </p:cNvPr>
              <p:cNvSpPr>
                <a:spLocks noChangeArrowheads="1"/>
              </p:cNvSpPr>
              <p:nvPr/>
            </p:nvSpPr>
            <p:spPr bwMode="auto">
              <a:xfrm rot="-1780394">
                <a:off x="4053" y="1920"/>
                <a:ext cx="1008" cy="8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66"/>
              </a:solidFill>
              <a:ln w="9525">
                <a:solidFill>
                  <a:srgbClr val="4D4D4D"/>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74" name="Rectangle 55">
                <a:extLst>
                  <a:ext uri="{FF2B5EF4-FFF2-40B4-BE49-F238E27FC236}">
                    <a16:creationId xmlns:a16="http://schemas.microsoft.com/office/drawing/2014/main" id="{CA9D599A-B625-4212-8C98-D1676EC0002E}"/>
                  </a:ext>
                </a:extLst>
              </p:cNvPr>
              <p:cNvSpPr>
                <a:spLocks noChangeArrowheads="1"/>
              </p:cNvSpPr>
              <p:nvPr/>
            </p:nvSpPr>
            <p:spPr bwMode="auto">
              <a:xfrm>
                <a:off x="3567" y="1816"/>
                <a:ext cx="977" cy="25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2000" b="1" i="0" u="none" strike="noStrike" kern="1200" cap="none" spc="0" normalizeH="0" baseline="0" noProof="0">
                  <a:ln>
                    <a:noFill/>
                  </a:ln>
                  <a:solidFill>
                    <a:srgbClr val="D27D00"/>
                  </a:solidFill>
                  <a:effectLst/>
                  <a:uLnTx/>
                  <a:uFillTx/>
                  <a:latin typeface="黑体" pitchFamily="49" charset="-122"/>
                  <a:ea typeface="黑体" pitchFamily="49" charset="-122"/>
                  <a:cs typeface="+mn-cs"/>
                </a:endParaRPr>
              </a:p>
            </p:txBody>
          </p:sp>
          <p:sp>
            <p:nvSpPr>
              <p:cNvPr id="175" name="Line 56">
                <a:extLst>
                  <a:ext uri="{FF2B5EF4-FFF2-40B4-BE49-F238E27FC236}">
                    <a16:creationId xmlns:a16="http://schemas.microsoft.com/office/drawing/2014/main" id="{F84BE9E6-EF71-4C64-8362-6500E52512AF}"/>
                  </a:ext>
                </a:extLst>
              </p:cNvPr>
              <p:cNvSpPr>
                <a:spLocks noChangeShapeType="1"/>
              </p:cNvSpPr>
              <p:nvPr/>
            </p:nvSpPr>
            <p:spPr bwMode="auto">
              <a:xfrm>
                <a:off x="3552" y="2440"/>
                <a:ext cx="817" cy="659"/>
              </a:xfrm>
              <a:prstGeom prst="line">
                <a:avLst/>
              </a:prstGeom>
              <a:noFill/>
              <a:ln w="25400">
                <a:solidFill>
                  <a:srgbClr val="3366FF"/>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76" name="Line 57">
                <a:extLst>
                  <a:ext uri="{FF2B5EF4-FFF2-40B4-BE49-F238E27FC236}">
                    <a16:creationId xmlns:a16="http://schemas.microsoft.com/office/drawing/2014/main" id="{A21C5C00-1C84-4B12-8C9B-48A91C2F9311}"/>
                  </a:ext>
                </a:extLst>
              </p:cNvPr>
              <p:cNvSpPr>
                <a:spLocks noChangeShapeType="1"/>
              </p:cNvSpPr>
              <p:nvPr/>
            </p:nvSpPr>
            <p:spPr bwMode="auto">
              <a:xfrm>
                <a:off x="4890" y="2111"/>
                <a:ext cx="472" cy="0"/>
              </a:xfrm>
              <a:prstGeom prst="line">
                <a:avLst/>
              </a:prstGeom>
              <a:noFill/>
              <a:ln w="25400">
                <a:solidFill>
                  <a:srgbClr val="3366FF"/>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77" name="Arc 58">
                <a:extLst>
                  <a:ext uri="{FF2B5EF4-FFF2-40B4-BE49-F238E27FC236}">
                    <a16:creationId xmlns:a16="http://schemas.microsoft.com/office/drawing/2014/main" id="{08F7B041-DC51-4462-99C6-7C1577A1961E}"/>
                  </a:ext>
                </a:extLst>
              </p:cNvPr>
              <p:cNvSpPr>
                <a:spLocks/>
              </p:cNvSpPr>
              <p:nvPr/>
            </p:nvSpPr>
            <p:spPr bwMode="auto">
              <a:xfrm flipH="1">
                <a:off x="4145" y="2111"/>
                <a:ext cx="744" cy="1024"/>
              </a:xfrm>
              <a:custGeom>
                <a:avLst/>
                <a:gdLst>
                  <a:gd name="G0" fmla="+- 0 0 0"/>
                  <a:gd name="G1" fmla="+- 21600 0 0"/>
                  <a:gd name="G2" fmla="+- 21600 0 0"/>
                  <a:gd name="T0" fmla="*/ 0 w 17020"/>
                  <a:gd name="T1" fmla="*/ 0 h 21600"/>
                  <a:gd name="T2" fmla="*/ 17020 w 17020"/>
                  <a:gd name="T3" fmla="*/ 8300 h 21600"/>
                  <a:gd name="T4" fmla="*/ 0 w 17020"/>
                  <a:gd name="T5" fmla="*/ 21600 h 21600"/>
                </a:gdLst>
                <a:ahLst/>
                <a:cxnLst>
                  <a:cxn ang="0">
                    <a:pos x="T0" y="T1"/>
                  </a:cxn>
                  <a:cxn ang="0">
                    <a:pos x="T2" y="T3"/>
                  </a:cxn>
                  <a:cxn ang="0">
                    <a:pos x="T4" y="T5"/>
                  </a:cxn>
                </a:cxnLst>
                <a:rect l="0" t="0" r="r" b="b"/>
                <a:pathLst>
                  <a:path w="17020" h="21600" fill="none" extrusionOk="0">
                    <a:moveTo>
                      <a:pt x="-1" y="0"/>
                    </a:moveTo>
                    <a:cubicBezTo>
                      <a:pt x="6648" y="0"/>
                      <a:pt x="12926" y="3061"/>
                      <a:pt x="17019" y="8300"/>
                    </a:cubicBezTo>
                  </a:path>
                  <a:path w="17020" h="21600" stroke="0" extrusionOk="0">
                    <a:moveTo>
                      <a:pt x="-1" y="0"/>
                    </a:moveTo>
                    <a:cubicBezTo>
                      <a:pt x="6648" y="0"/>
                      <a:pt x="12926" y="3061"/>
                      <a:pt x="17019" y="8300"/>
                    </a:cubicBezTo>
                    <a:lnTo>
                      <a:pt x="0" y="21600"/>
                    </a:lnTo>
                    <a:close/>
                  </a:path>
                </a:pathLst>
              </a:custGeom>
              <a:noFill/>
              <a:ln w="25400">
                <a:solidFill>
                  <a:srgbClr val="3366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78" name="Arc 59">
                <a:extLst>
                  <a:ext uri="{FF2B5EF4-FFF2-40B4-BE49-F238E27FC236}">
                    <a16:creationId xmlns:a16="http://schemas.microsoft.com/office/drawing/2014/main" id="{7D3B2477-13B7-42E7-B518-7B14BB4A5FBD}"/>
                  </a:ext>
                </a:extLst>
              </p:cNvPr>
              <p:cNvSpPr>
                <a:spLocks/>
              </p:cNvSpPr>
              <p:nvPr/>
            </p:nvSpPr>
            <p:spPr bwMode="auto">
              <a:xfrm flipH="1">
                <a:off x="4166" y="2111"/>
                <a:ext cx="726" cy="938"/>
              </a:xfrm>
              <a:custGeom>
                <a:avLst/>
                <a:gdLst>
                  <a:gd name="G0" fmla="+- 0 0 0"/>
                  <a:gd name="G1" fmla="+- 21600 0 0"/>
                  <a:gd name="G2" fmla="+- 21600 0 0"/>
                  <a:gd name="T0" fmla="*/ 0 w 18087"/>
                  <a:gd name="T1" fmla="*/ 0 h 21600"/>
                  <a:gd name="T2" fmla="*/ 18087 w 18087"/>
                  <a:gd name="T3" fmla="*/ 9792 h 21600"/>
                  <a:gd name="T4" fmla="*/ 0 w 18087"/>
                  <a:gd name="T5" fmla="*/ 21600 h 21600"/>
                </a:gdLst>
                <a:ahLst/>
                <a:cxnLst>
                  <a:cxn ang="0">
                    <a:pos x="T0" y="T1"/>
                  </a:cxn>
                  <a:cxn ang="0">
                    <a:pos x="T2" y="T3"/>
                  </a:cxn>
                  <a:cxn ang="0">
                    <a:pos x="T4" y="T5"/>
                  </a:cxn>
                </a:cxnLst>
                <a:rect l="0" t="0" r="r" b="b"/>
                <a:pathLst>
                  <a:path w="18087" h="21600" fill="none" extrusionOk="0">
                    <a:moveTo>
                      <a:pt x="-1" y="0"/>
                    </a:moveTo>
                    <a:cubicBezTo>
                      <a:pt x="7295" y="0"/>
                      <a:pt x="14098" y="3682"/>
                      <a:pt x="18086" y="9792"/>
                    </a:cubicBezTo>
                  </a:path>
                  <a:path w="18087" h="21600" stroke="0" extrusionOk="0">
                    <a:moveTo>
                      <a:pt x="-1" y="0"/>
                    </a:moveTo>
                    <a:cubicBezTo>
                      <a:pt x="7295" y="0"/>
                      <a:pt x="14098" y="3682"/>
                      <a:pt x="18086" y="9792"/>
                    </a:cubicBezTo>
                    <a:lnTo>
                      <a:pt x="0" y="21600"/>
                    </a:lnTo>
                    <a:close/>
                  </a:path>
                </a:pathLst>
              </a:custGeom>
              <a:noFill/>
              <a:ln w="25400">
                <a:solidFill>
                  <a:srgbClr val="3366FF"/>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79" name="Line 60">
                <a:extLst>
                  <a:ext uri="{FF2B5EF4-FFF2-40B4-BE49-F238E27FC236}">
                    <a16:creationId xmlns:a16="http://schemas.microsoft.com/office/drawing/2014/main" id="{33604CCF-EF5D-4AD3-85F6-C5F7CCC1696E}"/>
                  </a:ext>
                </a:extLst>
              </p:cNvPr>
              <p:cNvSpPr>
                <a:spLocks noChangeShapeType="1"/>
              </p:cNvSpPr>
              <p:nvPr/>
            </p:nvSpPr>
            <p:spPr bwMode="auto">
              <a:xfrm flipH="1">
                <a:off x="3993" y="2508"/>
                <a:ext cx="189" cy="276"/>
              </a:xfrm>
              <a:prstGeom prst="line">
                <a:avLst/>
              </a:prstGeom>
              <a:noFill/>
              <a:ln w="25400">
                <a:solidFill>
                  <a:srgbClr val="3366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0" name="Line 61">
                <a:extLst>
                  <a:ext uri="{FF2B5EF4-FFF2-40B4-BE49-F238E27FC236}">
                    <a16:creationId xmlns:a16="http://schemas.microsoft.com/office/drawing/2014/main" id="{1D2FE306-A704-42E6-9E19-1788CDA97839}"/>
                  </a:ext>
                </a:extLst>
              </p:cNvPr>
              <p:cNvSpPr>
                <a:spLocks noChangeShapeType="1"/>
              </p:cNvSpPr>
              <p:nvPr/>
            </p:nvSpPr>
            <p:spPr bwMode="auto">
              <a:xfrm flipH="1">
                <a:off x="3993" y="2499"/>
                <a:ext cx="157" cy="285"/>
              </a:xfrm>
              <a:prstGeom prst="line">
                <a:avLst/>
              </a:prstGeom>
              <a:noFill/>
              <a:ln w="25400">
                <a:solidFill>
                  <a:srgbClr val="3366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1" name="Text Box 62">
                <a:extLst>
                  <a:ext uri="{FF2B5EF4-FFF2-40B4-BE49-F238E27FC236}">
                    <a16:creationId xmlns:a16="http://schemas.microsoft.com/office/drawing/2014/main" id="{E252F214-24BD-4437-8047-771244633D19}"/>
                  </a:ext>
                </a:extLst>
              </p:cNvPr>
              <p:cNvSpPr txBox="1">
                <a:spLocks noChangeArrowheads="1"/>
              </p:cNvSpPr>
              <p:nvPr/>
            </p:nvSpPr>
            <p:spPr bwMode="auto">
              <a:xfrm rot="2158984">
                <a:off x="3824" y="2785"/>
                <a:ext cx="381" cy="216"/>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i="1" u="none" strike="noStrike" kern="0" cap="none" spc="0" normalizeH="0" baseline="0" noProof="0" dirty="0" err="1">
                    <a:ln>
                      <a:noFill/>
                    </a:ln>
                    <a:solidFill>
                      <a:srgbClr val="0000CC"/>
                    </a:solidFill>
                    <a:effectLst/>
                    <a:uLnTx/>
                    <a:uFillTx/>
                    <a:latin typeface="Times New Roman" pitchFamily="18" charset="0"/>
                    <a:ea typeface="宋体"/>
                    <a:cs typeface="Times New Roman" pitchFamily="18" charset="0"/>
                  </a:rPr>
                  <a:t>q</a:t>
                </a:r>
                <a:r>
                  <a:rPr kumimoji="0" lang="en-US" altLang="ja-JP" sz="1600" b="1" i="0" u="none" strike="noStrike" kern="0" cap="none" spc="0" normalizeH="0" baseline="-25000" noProof="0" dirty="0" err="1">
                    <a:ln>
                      <a:noFill/>
                    </a:ln>
                    <a:solidFill>
                      <a:srgbClr val="0000CC"/>
                    </a:solidFill>
                    <a:effectLst/>
                    <a:uLnTx/>
                    <a:uFillTx/>
                    <a:latin typeface="Times New Roman"/>
                    <a:ea typeface="宋体"/>
                    <a:cs typeface="+mn-cs"/>
                  </a:rPr>
                  <a:t>ave</a:t>
                </a:r>
                <a:endParaRPr kumimoji="0" lang="en-US" altLang="ja-JP" sz="1600" b="1" i="0" u="none" strike="noStrike" kern="0" cap="none" spc="0" normalizeH="0" baseline="0" noProof="0" dirty="0">
                  <a:ln>
                    <a:noFill/>
                  </a:ln>
                  <a:solidFill>
                    <a:srgbClr val="0000CC"/>
                  </a:solidFill>
                  <a:effectLst/>
                  <a:uLnTx/>
                  <a:uFillTx/>
                  <a:latin typeface="Times New Roman"/>
                  <a:ea typeface="宋体"/>
                  <a:cs typeface="+mn-cs"/>
                </a:endParaRPr>
              </a:p>
            </p:txBody>
          </p:sp>
          <p:sp>
            <p:nvSpPr>
              <p:cNvPr id="182" name="Line 63">
                <a:extLst>
                  <a:ext uri="{FF2B5EF4-FFF2-40B4-BE49-F238E27FC236}">
                    <a16:creationId xmlns:a16="http://schemas.microsoft.com/office/drawing/2014/main" id="{F389E0B2-992B-4CE3-B62D-5CA59AC0F2E0}"/>
                  </a:ext>
                </a:extLst>
              </p:cNvPr>
              <p:cNvSpPr>
                <a:spLocks noChangeShapeType="1"/>
              </p:cNvSpPr>
              <p:nvPr/>
            </p:nvSpPr>
            <p:spPr bwMode="auto">
              <a:xfrm rot="19800000" flipV="1">
                <a:off x="4623" y="2201"/>
                <a:ext cx="0" cy="853"/>
              </a:xfrm>
              <a:prstGeom prst="line">
                <a:avLst/>
              </a:prstGeom>
              <a:noFill/>
              <a:ln w="25400">
                <a:solidFill>
                  <a:srgbClr val="3366FF"/>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3" name="Text Box 64">
                <a:extLst>
                  <a:ext uri="{FF2B5EF4-FFF2-40B4-BE49-F238E27FC236}">
                    <a16:creationId xmlns:a16="http://schemas.microsoft.com/office/drawing/2014/main" id="{8103D081-2459-45B8-9007-34AECE1B921E}"/>
                  </a:ext>
                </a:extLst>
              </p:cNvPr>
              <p:cNvSpPr txBox="1">
                <a:spLocks noChangeArrowheads="1"/>
              </p:cNvSpPr>
              <p:nvPr/>
            </p:nvSpPr>
            <p:spPr bwMode="auto">
              <a:xfrm rot="3490458">
                <a:off x="4657" y="2781"/>
                <a:ext cx="440" cy="21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0000CC"/>
                    </a:solidFill>
                    <a:effectLst/>
                    <a:uLnTx/>
                    <a:uFillTx/>
                    <a:latin typeface="Symbol" pitchFamily="18" charset="2"/>
                    <a:ea typeface="宋体"/>
                    <a:cs typeface="+mn-cs"/>
                  </a:rPr>
                  <a:t>r</a:t>
                </a:r>
                <a:r>
                  <a:rPr kumimoji="0" lang="en-US" altLang="ja-JP" sz="2000" b="1" i="0" u="none" strike="noStrike" kern="0" cap="none" spc="0" normalizeH="0" baseline="-25000" noProof="0" dirty="0">
                    <a:ln>
                      <a:noFill/>
                    </a:ln>
                    <a:solidFill>
                      <a:srgbClr val="0000CC"/>
                    </a:solidFill>
                    <a:effectLst/>
                    <a:uLnTx/>
                    <a:uFillTx/>
                    <a:latin typeface="宋体"/>
                    <a:ea typeface="宋体"/>
                    <a:cs typeface="+mn-cs"/>
                  </a:rPr>
                  <a:t>ave</a:t>
                </a:r>
              </a:p>
            </p:txBody>
          </p:sp>
        </p:grpSp>
        <p:sp>
          <p:nvSpPr>
            <p:cNvPr id="172" name="Line 65">
              <a:extLst>
                <a:ext uri="{FF2B5EF4-FFF2-40B4-BE49-F238E27FC236}">
                  <a16:creationId xmlns:a16="http://schemas.microsoft.com/office/drawing/2014/main" id="{0DAF6082-CCDA-437F-813E-14667B01D067}"/>
                </a:ext>
              </a:extLst>
            </p:cNvPr>
            <p:cNvSpPr>
              <a:spLocks noChangeShapeType="1"/>
            </p:cNvSpPr>
            <p:nvPr/>
          </p:nvSpPr>
          <p:spPr bwMode="auto">
            <a:xfrm flipH="1">
              <a:off x="4944" y="2160"/>
              <a:ext cx="336" cy="0"/>
            </a:xfrm>
            <a:prstGeom prst="line">
              <a:avLst/>
            </a:prstGeom>
            <a:noFill/>
            <a:ln w="38100">
              <a:solidFill>
                <a:srgbClr val="990033"/>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grpSp>
      <p:sp>
        <p:nvSpPr>
          <p:cNvPr id="184" name="Text Box 62">
            <a:extLst>
              <a:ext uri="{FF2B5EF4-FFF2-40B4-BE49-F238E27FC236}">
                <a16:creationId xmlns:a16="http://schemas.microsoft.com/office/drawing/2014/main" id="{80767374-9E25-42EF-88F6-7993E45C584D}"/>
              </a:ext>
            </a:extLst>
          </p:cNvPr>
          <p:cNvSpPr txBox="1">
            <a:spLocks noChangeArrowheads="1"/>
          </p:cNvSpPr>
          <p:nvPr/>
        </p:nvSpPr>
        <p:spPr bwMode="auto">
          <a:xfrm>
            <a:off x="7272338" y="1745629"/>
            <a:ext cx="706437" cy="33813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i="1" u="none" strike="noStrike" kern="0" cap="none" spc="0" normalizeH="0" baseline="0" noProof="0" dirty="0" err="1">
                <a:ln>
                  <a:noFill/>
                </a:ln>
                <a:solidFill>
                  <a:srgbClr val="0000CC"/>
                </a:solidFill>
                <a:effectLst/>
                <a:uLnTx/>
                <a:uFillTx/>
                <a:latin typeface="Times New Roman" pitchFamily="18" charset="0"/>
                <a:ea typeface="宋体"/>
                <a:cs typeface="Times New Roman" pitchFamily="18" charset="0"/>
              </a:rPr>
              <a:t>q</a:t>
            </a:r>
            <a:r>
              <a:rPr kumimoji="0" lang="en-US" altLang="ja-JP" sz="1600" b="1" i="0" u="none" strike="noStrike" kern="0" cap="none" spc="0" normalizeH="0" baseline="-25000" noProof="0" dirty="0" err="1">
                <a:ln>
                  <a:noFill/>
                </a:ln>
                <a:solidFill>
                  <a:srgbClr val="0000CC"/>
                </a:solidFill>
                <a:effectLst/>
                <a:uLnTx/>
                <a:uFillTx/>
                <a:latin typeface="Times New Roman"/>
                <a:ea typeface="宋体"/>
                <a:cs typeface="+mn-cs"/>
              </a:rPr>
              <a:t>ave</a:t>
            </a:r>
            <a:endParaRPr kumimoji="0" lang="en-US" altLang="ja-JP" sz="1600" b="1" i="0" u="none" strike="noStrike" kern="0" cap="none" spc="0" normalizeH="0" baseline="0" noProof="0" dirty="0">
              <a:ln>
                <a:noFill/>
              </a:ln>
              <a:solidFill>
                <a:srgbClr val="0000CC"/>
              </a:solidFill>
              <a:effectLst/>
              <a:uLnTx/>
              <a:uFillTx/>
              <a:latin typeface="Times New Roman"/>
              <a:ea typeface="宋体"/>
              <a:cs typeface="+mn-cs"/>
            </a:endParaRPr>
          </a:p>
        </p:txBody>
      </p:sp>
      <p:grpSp>
        <p:nvGrpSpPr>
          <p:cNvPr id="185" name="Group 5">
            <a:extLst>
              <a:ext uri="{FF2B5EF4-FFF2-40B4-BE49-F238E27FC236}">
                <a16:creationId xmlns:a16="http://schemas.microsoft.com/office/drawing/2014/main" id="{E34DFD2C-248D-4D14-9C3D-78F8A192D0A0}"/>
              </a:ext>
            </a:extLst>
          </p:cNvPr>
          <p:cNvGrpSpPr>
            <a:grpSpLocks/>
          </p:cNvGrpSpPr>
          <p:nvPr/>
        </p:nvGrpSpPr>
        <p:grpSpPr bwMode="auto">
          <a:xfrm>
            <a:off x="785813" y="1739279"/>
            <a:ext cx="3503612" cy="2838450"/>
            <a:chOff x="1249" y="1860"/>
            <a:chExt cx="1860" cy="1788"/>
          </a:xfrm>
        </p:grpSpPr>
        <p:sp>
          <p:nvSpPr>
            <p:cNvPr id="186" name="Line 6">
              <a:extLst>
                <a:ext uri="{FF2B5EF4-FFF2-40B4-BE49-F238E27FC236}">
                  <a16:creationId xmlns:a16="http://schemas.microsoft.com/office/drawing/2014/main" id="{AB2DCEFE-9526-4FBB-B91C-71C27117B30C}"/>
                </a:ext>
              </a:extLst>
            </p:cNvPr>
            <p:cNvSpPr>
              <a:spLocks noChangeShapeType="1"/>
            </p:cNvSpPr>
            <p:nvPr/>
          </p:nvSpPr>
          <p:spPr bwMode="auto">
            <a:xfrm>
              <a:off x="1249" y="2477"/>
              <a:ext cx="841" cy="629"/>
            </a:xfrm>
            <a:prstGeom prst="line">
              <a:avLst/>
            </a:prstGeom>
            <a:noFill/>
            <a:ln w="25400">
              <a:solidFill>
                <a:srgbClr val="80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7" name="Line 7">
              <a:extLst>
                <a:ext uri="{FF2B5EF4-FFF2-40B4-BE49-F238E27FC236}">
                  <a16:creationId xmlns:a16="http://schemas.microsoft.com/office/drawing/2014/main" id="{92D850C3-602F-45B9-A70A-18917751D9E3}"/>
                </a:ext>
              </a:extLst>
            </p:cNvPr>
            <p:cNvSpPr>
              <a:spLocks noChangeShapeType="1"/>
            </p:cNvSpPr>
            <p:nvPr/>
          </p:nvSpPr>
          <p:spPr bwMode="auto">
            <a:xfrm>
              <a:off x="2624" y="2156"/>
              <a:ext cx="485" cy="0"/>
            </a:xfrm>
            <a:prstGeom prst="line">
              <a:avLst/>
            </a:prstGeom>
            <a:noFill/>
            <a:ln w="25400">
              <a:solidFill>
                <a:srgbClr val="80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8" name="AutoShape 8">
              <a:extLst>
                <a:ext uri="{FF2B5EF4-FFF2-40B4-BE49-F238E27FC236}">
                  <a16:creationId xmlns:a16="http://schemas.microsoft.com/office/drawing/2014/main" id="{FE2654CB-074E-4B79-9760-6518D1681D12}"/>
                </a:ext>
              </a:extLst>
            </p:cNvPr>
            <p:cNvSpPr>
              <a:spLocks noChangeArrowheads="1"/>
            </p:cNvSpPr>
            <p:nvPr/>
          </p:nvSpPr>
          <p:spPr bwMode="auto">
            <a:xfrm rot="-1780394">
              <a:off x="1764" y="1971"/>
              <a:ext cx="1035" cy="82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3366FF"/>
            </a:solidFill>
            <a:ln w="9525">
              <a:solidFill>
                <a:srgbClr val="FFFF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89" name="Arc 9">
              <a:extLst>
                <a:ext uri="{FF2B5EF4-FFF2-40B4-BE49-F238E27FC236}">
                  <a16:creationId xmlns:a16="http://schemas.microsoft.com/office/drawing/2014/main" id="{21C46993-CB51-4744-9B91-470A2C8FE553}"/>
                </a:ext>
              </a:extLst>
            </p:cNvPr>
            <p:cNvSpPr>
              <a:spLocks/>
            </p:cNvSpPr>
            <p:nvPr/>
          </p:nvSpPr>
          <p:spPr bwMode="auto">
            <a:xfrm flipH="1">
              <a:off x="2028" y="2157"/>
              <a:ext cx="598" cy="592"/>
            </a:xfrm>
            <a:custGeom>
              <a:avLst/>
              <a:gdLst>
                <a:gd name="G0" fmla="+- 0 0 0"/>
                <a:gd name="G1" fmla="+- 21600 0 0"/>
                <a:gd name="G2" fmla="+- 21600 0 0"/>
                <a:gd name="T0" fmla="*/ 0 w 21510"/>
                <a:gd name="T1" fmla="*/ 0 h 21600"/>
                <a:gd name="T2" fmla="*/ 21510 w 21510"/>
                <a:gd name="T3" fmla="*/ 19625 h 21600"/>
                <a:gd name="T4" fmla="*/ 0 w 21510"/>
                <a:gd name="T5" fmla="*/ 21600 h 21600"/>
              </a:gdLst>
              <a:ahLst/>
              <a:cxnLst>
                <a:cxn ang="0">
                  <a:pos x="T0" y="T1"/>
                </a:cxn>
                <a:cxn ang="0">
                  <a:pos x="T2" y="T3"/>
                </a:cxn>
                <a:cxn ang="0">
                  <a:pos x="T4" y="T5"/>
                </a:cxn>
              </a:cxnLst>
              <a:rect l="0" t="0" r="r" b="b"/>
              <a:pathLst>
                <a:path w="21510" h="21600" fill="none" extrusionOk="0">
                  <a:moveTo>
                    <a:pt x="-1" y="0"/>
                  </a:moveTo>
                  <a:cubicBezTo>
                    <a:pt x="11164" y="0"/>
                    <a:pt x="20488" y="8507"/>
                    <a:pt x="21509" y="19625"/>
                  </a:cubicBezTo>
                </a:path>
                <a:path w="21510" h="21600" stroke="0" extrusionOk="0">
                  <a:moveTo>
                    <a:pt x="-1" y="0"/>
                  </a:moveTo>
                  <a:cubicBezTo>
                    <a:pt x="11164" y="0"/>
                    <a:pt x="20488" y="8507"/>
                    <a:pt x="21509" y="19625"/>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0" name="Arc 10">
              <a:extLst>
                <a:ext uri="{FF2B5EF4-FFF2-40B4-BE49-F238E27FC236}">
                  <a16:creationId xmlns:a16="http://schemas.microsoft.com/office/drawing/2014/main" id="{34E28C63-F80F-4877-B7D9-7A63ACCBD578}"/>
                </a:ext>
              </a:extLst>
            </p:cNvPr>
            <p:cNvSpPr>
              <a:spLocks/>
            </p:cNvSpPr>
            <p:nvPr/>
          </p:nvSpPr>
          <p:spPr bwMode="auto">
            <a:xfrm flipH="1">
              <a:off x="1977" y="2156"/>
              <a:ext cx="647" cy="663"/>
            </a:xfrm>
            <a:custGeom>
              <a:avLst/>
              <a:gdLst>
                <a:gd name="G0" fmla="+- 0 0 0"/>
                <a:gd name="G1" fmla="+- 21600 0 0"/>
                <a:gd name="G2" fmla="+- 21600 0 0"/>
                <a:gd name="T0" fmla="*/ 0 w 20677"/>
                <a:gd name="T1" fmla="*/ 0 h 21600"/>
                <a:gd name="T2" fmla="*/ 20677 w 20677"/>
                <a:gd name="T3" fmla="*/ 15353 h 21600"/>
                <a:gd name="T4" fmla="*/ 0 w 20677"/>
                <a:gd name="T5" fmla="*/ 21600 h 21600"/>
              </a:gdLst>
              <a:ahLst/>
              <a:cxnLst>
                <a:cxn ang="0">
                  <a:pos x="T0" y="T1"/>
                </a:cxn>
                <a:cxn ang="0">
                  <a:pos x="T2" y="T3"/>
                </a:cxn>
                <a:cxn ang="0">
                  <a:pos x="T4" y="T5"/>
                </a:cxn>
              </a:cxnLst>
              <a:rect l="0" t="0" r="r" b="b"/>
              <a:pathLst>
                <a:path w="20677" h="21600" fill="none" extrusionOk="0">
                  <a:moveTo>
                    <a:pt x="-1" y="0"/>
                  </a:moveTo>
                  <a:cubicBezTo>
                    <a:pt x="9523" y="0"/>
                    <a:pt x="17922" y="6236"/>
                    <a:pt x="20676" y="15353"/>
                  </a:cubicBezTo>
                </a:path>
                <a:path w="20677" h="21600" stroke="0" extrusionOk="0">
                  <a:moveTo>
                    <a:pt x="-1" y="0"/>
                  </a:moveTo>
                  <a:cubicBezTo>
                    <a:pt x="9523" y="0"/>
                    <a:pt x="17922" y="6236"/>
                    <a:pt x="20676" y="15353"/>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1" name="Arc 11">
              <a:extLst>
                <a:ext uri="{FF2B5EF4-FFF2-40B4-BE49-F238E27FC236}">
                  <a16:creationId xmlns:a16="http://schemas.microsoft.com/office/drawing/2014/main" id="{4692B4B9-3515-4AF7-99FC-BC77E59B3493}"/>
                </a:ext>
              </a:extLst>
            </p:cNvPr>
            <p:cNvSpPr>
              <a:spLocks/>
            </p:cNvSpPr>
            <p:nvPr/>
          </p:nvSpPr>
          <p:spPr bwMode="auto">
            <a:xfrm flipH="1">
              <a:off x="1858" y="2157"/>
              <a:ext cx="764" cy="994"/>
            </a:xfrm>
            <a:custGeom>
              <a:avLst/>
              <a:gdLst>
                <a:gd name="G0" fmla="+- 0 0 0"/>
                <a:gd name="G1" fmla="+- 21600 0 0"/>
                <a:gd name="G2" fmla="+- 21600 0 0"/>
                <a:gd name="T0" fmla="*/ 0 w 17020"/>
                <a:gd name="T1" fmla="*/ 0 h 21600"/>
                <a:gd name="T2" fmla="*/ 17020 w 17020"/>
                <a:gd name="T3" fmla="*/ 8300 h 21600"/>
                <a:gd name="T4" fmla="*/ 0 w 17020"/>
                <a:gd name="T5" fmla="*/ 21600 h 21600"/>
              </a:gdLst>
              <a:ahLst/>
              <a:cxnLst>
                <a:cxn ang="0">
                  <a:pos x="T0" y="T1"/>
                </a:cxn>
                <a:cxn ang="0">
                  <a:pos x="T2" y="T3"/>
                </a:cxn>
                <a:cxn ang="0">
                  <a:pos x="T4" y="T5"/>
                </a:cxn>
              </a:cxnLst>
              <a:rect l="0" t="0" r="r" b="b"/>
              <a:pathLst>
                <a:path w="17020" h="21600" fill="none" extrusionOk="0">
                  <a:moveTo>
                    <a:pt x="-1" y="0"/>
                  </a:moveTo>
                  <a:cubicBezTo>
                    <a:pt x="6648" y="0"/>
                    <a:pt x="12926" y="3061"/>
                    <a:pt x="17019" y="8300"/>
                  </a:cubicBezTo>
                </a:path>
                <a:path w="17020" h="21600" stroke="0" extrusionOk="0">
                  <a:moveTo>
                    <a:pt x="-1" y="0"/>
                  </a:moveTo>
                  <a:cubicBezTo>
                    <a:pt x="6648" y="0"/>
                    <a:pt x="12926" y="3061"/>
                    <a:pt x="17019" y="8300"/>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2" name="Arc 12">
              <a:extLst>
                <a:ext uri="{FF2B5EF4-FFF2-40B4-BE49-F238E27FC236}">
                  <a16:creationId xmlns:a16="http://schemas.microsoft.com/office/drawing/2014/main" id="{372ABBEE-F125-4A7E-AE2F-CB57227908A9}"/>
                </a:ext>
              </a:extLst>
            </p:cNvPr>
            <p:cNvSpPr>
              <a:spLocks/>
            </p:cNvSpPr>
            <p:nvPr/>
          </p:nvSpPr>
          <p:spPr bwMode="auto">
            <a:xfrm flipH="1">
              <a:off x="1880" y="2156"/>
              <a:ext cx="745" cy="912"/>
            </a:xfrm>
            <a:custGeom>
              <a:avLst/>
              <a:gdLst>
                <a:gd name="G0" fmla="+- 0 0 0"/>
                <a:gd name="G1" fmla="+- 21600 0 0"/>
                <a:gd name="G2" fmla="+- 21600 0 0"/>
                <a:gd name="T0" fmla="*/ 0 w 18087"/>
                <a:gd name="T1" fmla="*/ 0 h 21600"/>
                <a:gd name="T2" fmla="*/ 18087 w 18087"/>
                <a:gd name="T3" fmla="*/ 9792 h 21600"/>
                <a:gd name="T4" fmla="*/ 0 w 18087"/>
                <a:gd name="T5" fmla="*/ 21600 h 21600"/>
              </a:gdLst>
              <a:ahLst/>
              <a:cxnLst>
                <a:cxn ang="0">
                  <a:pos x="T0" y="T1"/>
                </a:cxn>
                <a:cxn ang="0">
                  <a:pos x="T2" y="T3"/>
                </a:cxn>
                <a:cxn ang="0">
                  <a:pos x="T4" y="T5"/>
                </a:cxn>
              </a:cxnLst>
              <a:rect l="0" t="0" r="r" b="b"/>
              <a:pathLst>
                <a:path w="18087" h="21600" fill="none" extrusionOk="0">
                  <a:moveTo>
                    <a:pt x="-1" y="0"/>
                  </a:moveTo>
                  <a:cubicBezTo>
                    <a:pt x="7295" y="0"/>
                    <a:pt x="14098" y="3682"/>
                    <a:pt x="18086" y="9792"/>
                  </a:cubicBezTo>
                </a:path>
                <a:path w="18087" h="21600" stroke="0" extrusionOk="0">
                  <a:moveTo>
                    <a:pt x="-1" y="0"/>
                  </a:moveTo>
                  <a:cubicBezTo>
                    <a:pt x="7295" y="0"/>
                    <a:pt x="14098" y="3682"/>
                    <a:pt x="18086" y="9792"/>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3" name="Arc 13">
              <a:extLst>
                <a:ext uri="{FF2B5EF4-FFF2-40B4-BE49-F238E27FC236}">
                  <a16:creationId xmlns:a16="http://schemas.microsoft.com/office/drawing/2014/main" id="{1C4561F5-EAE5-4C5F-AF5C-33E6ACA11D0D}"/>
                </a:ext>
              </a:extLst>
            </p:cNvPr>
            <p:cNvSpPr>
              <a:spLocks/>
            </p:cNvSpPr>
            <p:nvPr/>
          </p:nvSpPr>
          <p:spPr bwMode="auto">
            <a:xfrm flipH="1">
              <a:off x="1756" y="2156"/>
              <a:ext cx="866" cy="1492"/>
            </a:xfrm>
            <a:custGeom>
              <a:avLst/>
              <a:gdLst>
                <a:gd name="G0" fmla="+- 0 0 0"/>
                <a:gd name="G1" fmla="+- 21600 0 0"/>
                <a:gd name="G2" fmla="+- 21600 0 0"/>
                <a:gd name="T0" fmla="*/ 0 w 12869"/>
                <a:gd name="T1" fmla="*/ 0 h 21600"/>
                <a:gd name="T2" fmla="*/ 12869 w 12869"/>
                <a:gd name="T3" fmla="*/ 4252 h 21600"/>
                <a:gd name="T4" fmla="*/ 0 w 12869"/>
                <a:gd name="T5" fmla="*/ 21600 h 21600"/>
              </a:gdLst>
              <a:ahLst/>
              <a:cxnLst>
                <a:cxn ang="0">
                  <a:pos x="T0" y="T1"/>
                </a:cxn>
                <a:cxn ang="0">
                  <a:pos x="T2" y="T3"/>
                </a:cxn>
                <a:cxn ang="0">
                  <a:pos x="T4" y="T5"/>
                </a:cxn>
              </a:cxnLst>
              <a:rect l="0" t="0" r="r" b="b"/>
              <a:pathLst>
                <a:path w="12869" h="21600" fill="none" extrusionOk="0">
                  <a:moveTo>
                    <a:pt x="-1" y="0"/>
                  </a:moveTo>
                  <a:cubicBezTo>
                    <a:pt x="4634" y="0"/>
                    <a:pt x="9146" y="1490"/>
                    <a:pt x="12868" y="4252"/>
                  </a:cubicBezTo>
                </a:path>
                <a:path w="12869" h="21600" stroke="0" extrusionOk="0">
                  <a:moveTo>
                    <a:pt x="-1" y="0"/>
                  </a:moveTo>
                  <a:cubicBezTo>
                    <a:pt x="4634" y="0"/>
                    <a:pt x="9146" y="1490"/>
                    <a:pt x="12868" y="4252"/>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4" name="Arc 14">
              <a:extLst>
                <a:ext uri="{FF2B5EF4-FFF2-40B4-BE49-F238E27FC236}">
                  <a16:creationId xmlns:a16="http://schemas.microsoft.com/office/drawing/2014/main" id="{556A7F10-4465-4A84-8849-879CA311955F}"/>
                </a:ext>
              </a:extLst>
            </p:cNvPr>
            <p:cNvSpPr>
              <a:spLocks/>
            </p:cNvSpPr>
            <p:nvPr/>
          </p:nvSpPr>
          <p:spPr bwMode="auto">
            <a:xfrm flipH="1">
              <a:off x="1786" y="2156"/>
              <a:ext cx="837" cy="1326"/>
            </a:xfrm>
            <a:custGeom>
              <a:avLst/>
              <a:gdLst>
                <a:gd name="G0" fmla="+- 0 0 0"/>
                <a:gd name="G1" fmla="+- 21600 0 0"/>
                <a:gd name="G2" fmla="+- 21600 0 0"/>
                <a:gd name="T0" fmla="*/ 0 w 13964"/>
                <a:gd name="T1" fmla="*/ 0 h 21600"/>
                <a:gd name="T2" fmla="*/ 13964 w 13964"/>
                <a:gd name="T3" fmla="*/ 5121 h 21600"/>
                <a:gd name="T4" fmla="*/ 0 w 13964"/>
                <a:gd name="T5" fmla="*/ 21600 h 21600"/>
              </a:gdLst>
              <a:ahLst/>
              <a:cxnLst>
                <a:cxn ang="0">
                  <a:pos x="T0" y="T1"/>
                </a:cxn>
                <a:cxn ang="0">
                  <a:pos x="T2" y="T3"/>
                </a:cxn>
                <a:cxn ang="0">
                  <a:pos x="T4" y="T5"/>
                </a:cxn>
              </a:cxnLst>
              <a:rect l="0" t="0" r="r" b="b"/>
              <a:pathLst>
                <a:path w="13964" h="21600" fill="none" extrusionOk="0">
                  <a:moveTo>
                    <a:pt x="-1" y="0"/>
                  </a:moveTo>
                  <a:cubicBezTo>
                    <a:pt x="5114" y="0"/>
                    <a:pt x="10062" y="1814"/>
                    <a:pt x="13964" y="5120"/>
                  </a:cubicBezTo>
                </a:path>
                <a:path w="13964" h="21600" stroke="0" extrusionOk="0">
                  <a:moveTo>
                    <a:pt x="-1" y="0"/>
                  </a:moveTo>
                  <a:cubicBezTo>
                    <a:pt x="5114" y="0"/>
                    <a:pt x="10062" y="1814"/>
                    <a:pt x="13964" y="5120"/>
                  </a:cubicBezTo>
                  <a:lnTo>
                    <a:pt x="0" y="21600"/>
                  </a:lnTo>
                  <a:close/>
                </a:path>
              </a:pathLst>
            </a:custGeom>
            <a:noFill/>
            <a:ln w="25400">
              <a:solidFill>
                <a:srgbClr val="8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5" name="Line 15">
              <a:extLst>
                <a:ext uri="{FF2B5EF4-FFF2-40B4-BE49-F238E27FC236}">
                  <a16:creationId xmlns:a16="http://schemas.microsoft.com/office/drawing/2014/main" id="{DCF4851F-8A8F-47B9-B38E-AFEDC09A9C59}"/>
                </a:ext>
              </a:extLst>
            </p:cNvPr>
            <p:cNvSpPr>
              <a:spLocks noChangeShapeType="1"/>
            </p:cNvSpPr>
            <p:nvPr/>
          </p:nvSpPr>
          <p:spPr bwMode="auto">
            <a:xfrm flipH="1">
              <a:off x="1961" y="2676"/>
              <a:ext cx="68" cy="331"/>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6" name="Line 16">
              <a:extLst>
                <a:ext uri="{FF2B5EF4-FFF2-40B4-BE49-F238E27FC236}">
                  <a16:creationId xmlns:a16="http://schemas.microsoft.com/office/drawing/2014/main" id="{5A20528C-3771-4E6B-9DF9-BB057DA8312D}"/>
                </a:ext>
              </a:extLst>
            </p:cNvPr>
            <p:cNvSpPr>
              <a:spLocks noChangeShapeType="1"/>
            </p:cNvSpPr>
            <p:nvPr/>
          </p:nvSpPr>
          <p:spPr bwMode="auto">
            <a:xfrm flipH="1">
              <a:off x="1853" y="2609"/>
              <a:ext cx="130" cy="332"/>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7" name="Line 17">
              <a:extLst>
                <a:ext uri="{FF2B5EF4-FFF2-40B4-BE49-F238E27FC236}">
                  <a16:creationId xmlns:a16="http://schemas.microsoft.com/office/drawing/2014/main" id="{9C0B43BC-1779-4FC1-B507-FC81E098FA0E}"/>
                </a:ext>
              </a:extLst>
            </p:cNvPr>
            <p:cNvSpPr>
              <a:spLocks noChangeShapeType="1"/>
            </p:cNvSpPr>
            <p:nvPr/>
          </p:nvSpPr>
          <p:spPr bwMode="auto">
            <a:xfrm flipH="1">
              <a:off x="1702" y="2543"/>
              <a:ext cx="194" cy="298"/>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8" name="Line 18">
              <a:extLst>
                <a:ext uri="{FF2B5EF4-FFF2-40B4-BE49-F238E27FC236}">
                  <a16:creationId xmlns:a16="http://schemas.microsoft.com/office/drawing/2014/main" id="{721FB7B8-B147-470F-B3A3-65AEBC9DFBC7}"/>
                </a:ext>
              </a:extLst>
            </p:cNvPr>
            <p:cNvSpPr>
              <a:spLocks noChangeShapeType="1"/>
            </p:cNvSpPr>
            <p:nvPr/>
          </p:nvSpPr>
          <p:spPr bwMode="auto">
            <a:xfrm flipH="1">
              <a:off x="1670" y="2535"/>
              <a:ext cx="194" cy="265"/>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199" name="Line 19">
              <a:extLst>
                <a:ext uri="{FF2B5EF4-FFF2-40B4-BE49-F238E27FC236}">
                  <a16:creationId xmlns:a16="http://schemas.microsoft.com/office/drawing/2014/main" id="{D64B2DBF-19BD-45CA-BF95-9D491E1A130A}"/>
                </a:ext>
              </a:extLst>
            </p:cNvPr>
            <p:cNvSpPr>
              <a:spLocks noChangeShapeType="1"/>
            </p:cNvSpPr>
            <p:nvPr/>
          </p:nvSpPr>
          <p:spPr bwMode="auto">
            <a:xfrm flipH="1">
              <a:off x="1540" y="2460"/>
              <a:ext cx="260" cy="232"/>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0" name="Line 20">
              <a:extLst>
                <a:ext uri="{FF2B5EF4-FFF2-40B4-BE49-F238E27FC236}">
                  <a16:creationId xmlns:a16="http://schemas.microsoft.com/office/drawing/2014/main" id="{ECA20B54-C745-4B95-A267-72AC06902C26}"/>
                </a:ext>
              </a:extLst>
            </p:cNvPr>
            <p:cNvSpPr>
              <a:spLocks noChangeShapeType="1"/>
            </p:cNvSpPr>
            <p:nvPr/>
          </p:nvSpPr>
          <p:spPr bwMode="auto">
            <a:xfrm flipH="1">
              <a:off x="1508" y="2444"/>
              <a:ext cx="260" cy="232"/>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1" name="Text Box 21">
              <a:extLst>
                <a:ext uri="{FF2B5EF4-FFF2-40B4-BE49-F238E27FC236}">
                  <a16:creationId xmlns:a16="http://schemas.microsoft.com/office/drawing/2014/main" id="{4FE64420-FB79-45EC-8D5B-8E59DB60237D}"/>
                </a:ext>
              </a:extLst>
            </p:cNvPr>
            <p:cNvSpPr txBox="1">
              <a:spLocks noChangeArrowheads="1"/>
            </p:cNvSpPr>
            <p:nvPr/>
          </p:nvSpPr>
          <p:spPr bwMode="auto">
            <a:xfrm rot="2126553">
              <a:off x="1252" y="2821"/>
              <a:ext cx="870" cy="19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1" u="none" strike="noStrike" kern="0" cap="none" spc="0" normalizeH="0" baseline="0" noProof="0" dirty="0">
                  <a:ln>
                    <a:noFill/>
                  </a:ln>
                  <a:solidFill>
                    <a:srgbClr val="1A1100"/>
                  </a:solidFill>
                  <a:effectLst/>
                  <a:uLnTx/>
                  <a:uFillTx/>
                  <a:latin typeface="Times New Roman" pitchFamily="18" charset="0"/>
                  <a:ea typeface="宋体"/>
                  <a:cs typeface="Times New Roman" pitchFamily="18" charset="0"/>
                </a:rPr>
                <a:t>q</a:t>
              </a:r>
              <a:r>
                <a:rPr kumimoji="0" lang="en-US" altLang="ja-JP" sz="1400" b="1" i="0" u="none" strike="noStrike" kern="0" cap="none" spc="0" normalizeH="0" baseline="-25000" noProof="0" dirty="0">
                  <a:ln>
                    <a:noFill/>
                  </a:ln>
                  <a:solidFill>
                    <a:srgbClr val="1A1100"/>
                  </a:solidFill>
                  <a:effectLst/>
                  <a:uLnTx/>
                  <a:uFillTx/>
                  <a:latin typeface="Times New Roman"/>
                  <a:ea typeface="宋体"/>
                  <a:cs typeface="+mn-cs"/>
                </a:rPr>
                <a:t>c</a:t>
              </a:r>
              <a:r>
                <a:rPr kumimoji="0" lang="en-US" altLang="ja-JP" sz="1400" b="1" i="0" u="none" strike="noStrike" kern="0" cap="none" spc="0" normalizeH="0" baseline="0" noProof="0" dirty="0">
                  <a:ln>
                    <a:noFill/>
                  </a:ln>
                  <a:solidFill>
                    <a:srgbClr val="1A1100"/>
                  </a:solidFill>
                  <a:effectLst/>
                  <a:uLnTx/>
                  <a:uFillTx/>
                  <a:latin typeface="Times New Roman"/>
                  <a:ea typeface="宋体"/>
                  <a:cs typeface="+mn-cs"/>
                </a:rPr>
                <a:t>-1    </a:t>
              </a:r>
              <a:r>
                <a:rPr kumimoji="0" lang="en-US" altLang="ja-JP" sz="1400" b="1" i="1" u="none" strike="noStrike" kern="0" cap="none" spc="0" normalizeH="0" baseline="0" noProof="0" dirty="0">
                  <a:ln>
                    <a:noFill/>
                  </a:ln>
                  <a:solidFill>
                    <a:srgbClr val="1A1100"/>
                  </a:solidFill>
                  <a:effectLst/>
                  <a:uLnTx/>
                  <a:uFillTx/>
                  <a:latin typeface="Times New Roman" pitchFamily="18" charset="0"/>
                  <a:ea typeface="宋体"/>
                  <a:cs typeface="Times New Roman" pitchFamily="18" charset="0"/>
                </a:rPr>
                <a:t>q</a:t>
              </a:r>
              <a:r>
                <a:rPr kumimoji="0" lang="en-US" altLang="ja-JP" sz="1400" b="1" i="0" u="none" strike="noStrike" kern="0" cap="none" spc="0" normalizeH="0" baseline="-25000" noProof="0" dirty="0">
                  <a:ln>
                    <a:noFill/>
                  </a:ln>
                  <a:solidFill>
                    <a:srgbClr val="1A1100"/>
                  </a:solidFill>
                  <a:effectLst/>
                  <a:uLnTx/>
                  <a:uFillTx/>
                  <a:latin typeface="Times New Roman"/>
                  <a:ea typeface="宋体"/>
                  <a:cs typeface="+mn-cs"/>
                </a:rPr>
                <a:t>c</a:t>
              </a:r>
              <a:r>
                <a:rPr kumimoji="0" lang="en-US" altLang="ja-JP" sz="1400" b="1" i="0" u="none" strike="noStrike" kern="0" cap="none" spc="0" normalizeH="0" baseline="0" noProof="0" dirty="0">
                  <a:ln>
                    <a:noFill/>
                  </a:ln>
                  <a:solidFill>
                    <a:srgbClr val="1A1100"/>
                  </a:solidFill>
                  <a:effectLst/>
                  <a:uLnTx/>
                  <a:uFillTx/>
                  <a:latin typeface="Times New Roman"/>
                  <a:ea typeface="宋体"/>
                  <a:cs typeface="+mn-cs"/>
                </a:rPr>
                <a:t>    </a:t>
              </a:r>
              <a:r>
                <a:rPr kumimoji="0" lang="en-US" altLang="ja-JP" sz="1400" b="1" i="1" u="none" strike="noStrike" kern="0" cap="none" spc="0" normalizeH="0" baseline="0" noProof="0" dirty="0">
                  <a:ln>
                    <a:noFill/>
                  </a:ln>
                  <a:solidFill>
                    <a:srgbClr val="1A1100"/>
                  </a:solidFill>
                  <a:effectLst/>
                  <a:uLnTx/>
                  <a:uFillTx/>
                  <a:latin typeface="Times New Roman" pitchFamily="18" charset="0"/>
                  <a:ea typeface="宋体"/>
                  <a:cs typeface="Times New Roman" pitchFamily="18" charset="0"/>
                </a:rPr>
                <a:t>q</a:t>
              </a:r>
              <a:r>
                <a:rPr kumimoji="0" lang="en-US" altLang="ja-JP" sz="1400" b="1" i="0" u="none" strike="noStrike" kern="0" cap="none" spc="0" normalizeH="0" baseline="-25000" noProof="0" dirty="0">
                  <a:ln>
                    <a:noFill/>
                  </a:ln>
                  <a:solidFill>
                    <a:srgbClr val="1A1100"/>
                  </a:solidFill>
                  <a:effectLst/>
                  <a:uLnTx/>
                  <a:uFillTx/>
                  <a:latin typeface="Times New Roman"/>
                  <a:ea typeface="宋体"/>
                  <a:cs typeface="+mn-cs"/>
                </a:rPr>
                <a:t>c</a:t>
              </a:r>
              <a:r>
                <a:rPr kumimoji="0" lang="en-US" altLang="ja-JP" sz="1400" b="1" i="0" u="none" strike="noStrike" kern="0" cap="none" spc="0" normalizeH="0" baseline="0" noProof="0" dirty="0">
                  <a:ln>
                    <a:noFill/>
                  </a:ln>
                  <a:solidFill>
                    <a:srgbClr val="1A1100"/>
                  </a:solidFill>
                  <a:effectLst/>
                  <a:uLnTx/>
                  <a:uFillTx/>
                  <a:latin typeface="Times New Roman"/>
                  <a:ea typeface="宋体"/>
                  <a:cs typeface="+mn-cs"/>
                </a:rPr>
                <a:t>+1</a:t>
              </a:r>
            </a:p>
          </p:txBody>
        </p:sp>
        <p:sp>
          <p:nvSpPr>
            <p:cNvPr id="202" name="Line 22">
              <a:extLst>
                <a:ext uri="{FF2B5EF4-FFF2-40B4-BE49-F238E27FC236}">
                  <a16:creationId xmlns:a16="http://schemas.microsoft.com/office/drawing/2014/main" id="{3136AEEA-596E-4C9C-99B6-8477CAC5446B}"/>
                </a:ext>
              </a:extLst>
            </p:cNvPr>
            <p:cNvSpPr>
              <a:spLocks noChangeShapeType="1"/>
            </p:cNvSpPr>
            <p:nvPr/>
          </p:nvSpPr>
          <p:spPr bwMode="auto">
            <a:xfrm flipH="1">
              <a:off x="2737" y="2278"/>
              <a:ext cx="292" cy="0"/>
            </a:xfrm>
            <a:prstGeom prst="line">
              <a:avLst/>
            </a:prstGeom>
            <a:noFill/>
            <a:ln w="381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3" name="Line 23">
              <a:extLst>
                <a:ext uri="{FF2B5EF4-FFF2-40B4-BE49-F238E27FC236}">
                  <a16:creationId xmlns:a16="http://schemas.microsoft.com/office/drawing/2014/main" id="{908516CA-4DA1-4AEE-98F7-F4CF301FE757}"/>
                </a:ext>
              </a:extLst>
            </p:cNvPr>
            <p:cNvSpPr>
              <a:spLocks noChangeShapeType="1"/>
            </p:cNvSpPr>
            <p:nvPr/>
          </p:nvSpPr>
          <p:spPr bwMode="auto">
            <a:xfrm rot="19800000" flipV="1">
              <a:off x="2349" y="2244"/>
              <a:ext cx="0" cy="829"/>
            </a:xfrm>
            <a:prstGeom prst="line">
              <a:avLst/>
            </a:prstGeom>
            <a:noFill/>
            <a:ln w="25400">
              <a:solidFill>
                <a:srgbClr val="80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4" name="Text Box 24">
              <a:extLst>
                <a:ext uri="{FF2B5EF4-FFF2-40B4-BE49-F238E27FC236}">
                  <a16:creationId xmlns:a16="http://schemas.microsoft.com/office/drawing/2014/main" id="{F85F959D-E212-4493-B684-02A1CB12526B}"/>
                </a:ext>
              </a:extLst>
            </p:cNvPr>
            <p:cNvSpPr txBox="1">
              <a:spLocks noChangeArrowheads="1"/>
            </p:cNvSpPr>
            <p:nvPr/>
          </p:nvSpPr>
          <p:spPr bwMode="auto">
            <a:xfrm rot="3490458">
              <a:off x="2434" y="2728"/>
              <a:ext cx="262" cy="21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err="1">
                  <a:ln>
                    <a:noFill/>
                  </a:ln>
                  <a:solidFill>
                    <a:srgbClr val="0000FF"/>
                  </a:solidFill>
                  <a:effectLst/>
                  <a:uLnTx/>
                  <a:uFillTx/>
                  <a:latin typeface="Symbol" pitchFamily="18" charset="2"/>
                  <a:ea typeface="宋体"/>
                  <a:cs typeface="+mn-cs"/>
                </a:rPr>
                <a:t>r</a:t>
              </a:r>
              <a:r>
                <a:rPr kumimoji="0" lang="en-US" altLang="ja-JP" sz="2000" b="1" i="0" u="none" strike="noStrike" kern="0" cap="none" spc="0" normalizeH="0" baseline="-25000" noProof="0" dirty="0" err="1">
                  <a:ln>
                    <a:noFill/>
                  </a:ln>
                  <a:solidFill>
                    <a:srgbClr val="0000FF"/>
                  </a:solidFill>
                  <a:effectLst/>
                  <a:uLnTx/>
                  <a:uFillTx/>
                  <a:latin typeface="Times New Roman"/>
                  <a:ea typeface="宋体"/>
                  <a:cs typeface="+mn-cs"/>
                </a:rPr>
                <a:t>c</a:t>
              </a:r>
              <a:endParaRPr kumimoji="0" lang="en-US" altLang="ja-JP" sz="2000" b="1" i="0" u="none" strike="noStrike" kern="0" cap="none" spc="0" normalizeH="0" baseline="-25000" noProof="0" dirty="0">
                <a:ln>
                  <a:noFill/>
                </a:ln>
                <a:solidFill>
                  <a:srgbClr val="0000FF"/>
                </a:solidFill>
                <a:effectLst/>
                <a:uLnTx/>
                <a:uFillTx/>
                <a:latin typeface="Times New Roman"/>
                <a:ea typeface="宋体"/>
                <a:cs typeface="+mn-cs"/>
              </a:endParaRPr>
            </a:p>
          </p:txBody>
        </p:sp>
        <p:sp>
          <p:nvSpPr>
            <p:cNvPr id="205" name="Rectangle 25">
              <a:extLst>
                <a:ext uri="{FF2B5EF4-FFF2-40B4-BE49-F238E27FC236}">
                  <a16:creationId xmlns:a16="http://schemas.microsoft.com/office/drawing/2014/main" id="{1B4A20E0-3099-4945-8C1D-E45984D0F2BB}"/>
                </a:ext>
              </a:extLst>
            </p:cNvPr>
            <p:cNvSpPr>
              <a:spLocks noChangeArrowheads="1"/>
            </p:cNvSpPr>
            <p:nvPr/>
          </p:nvSpPr>
          <p:spPr bwMode="auto">
            <a:xfrm>
              <a:off x="1553" y="1860"/>
              <a:ext cx="644" cy="2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2000" b="1" i="0" u="none" strike="noStrike" kern="1200" cap="none" spc="0" normalizeH="0" baseline="0" noProof="0">
                <a:ln>
                  <a:noFill/>
                </a:ln>
                <a:solidFill>
                  <a:srgbClr val="0070C0"/>
                </a:solidFill>
                <a:effectLst/>
                <a:uLnTx/>
                <a:uFillTx/>
                <a:latin typeface="黑体" pitchFamily="49" charset="-122"/>
                <a:ea typeface="黑体" pitchFamily="49" charset="-122"/>
                <a:cs typeface="+mn-cs"/>
              </a:endParaRPr>
            </a:p>
          </p:txBody>
        </p:sp>
      </p:grpSp>
      <p:sp>
        <p:nvSpPr>
          <p:cNvPr id="206" name="Text Box 90">
            <a:extLst>
              <a:ext uri="{FF2B5EF4-FFF2-40B4-BE49-F238E27FC236}">
                <a16:creationId xmlns:a16="http://schemas.microsoft.com/office/drawing/2014/main" id="{D86B0919-AE42-4CBB-9A5E-97F66E7EB2BA}"/>
              </a:ext>
            </a:extLst>
          </p:cNvPr>
          <p:cNvSpPr txBox="1">
            <a:spLocks noChangeArrowheads="1"/>
          </p:cNvSpPr>
          <p:nvPr/>
        </p:nvSpPr>
        <p:spPr bwMode="auto">
          <a:xfrm>
            <a:off x="3357563" y="1810716"/>
            <a:ext cx="1285875" cy="30480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1400" b="1" i="1" u="none" strike="noStrike" kern="0" cap="none" spc="0" normalizeH="0" baseline="0" noProof="0" dirty="0">
                <a:ln>
                  <a:noFill/>
                </a:ln>
                <a:solidFill>
                  <a:sysClr val="windowText" lastClr="000000"/>
                </a:solidFill>
                <a:effectLst/>
                <a:uLnTx/>
                <a:uFillTx/>
                <a:latin typeface="Times New Roman" pitchFamily="18" charset="0"/>
                <a:ea typeface="宋体"/>
                <a:cs typeface="Times New Roman" pitchFamily="18" charset="0"/>
              </a:rPr>
              <a:t>q</a:t>
            </a:r>
            <a:r>
              <a:rPr kumimoji="0" lang="en-US" altLang="zh-CN" sz="1400" b="1" i="0" u="none" strike="noStrike" kern="0" cap="none" spc="0" normalizeH="0" baseline="0" noProof="0" dirty="0">
                <a:ln>
                  <a:noFill/>
                </a:ln>
                <a:solidFill>
                  <a:sysClr val="windowText" lastClr="000000"/>
                </a:solidFill>
                <a:effectLst/>
                <a:uLnTx/>
                <a:uFillTx/>
                <a:latin typeface="Times New Roman"/>
                <a:ea typeface="宋体"/>
                <a:cs typeface="+mn-cs"/>
              </a:rPr>
              <a:t>+, (</a:t>
            </a:r>
            <a:r>
              <a:rPr kumimoji="0" lang="en-US" altLang="zh-CN" sz="1400" b="1" i="1" u="none" strike="noStrike" kern="0" cap="none" spc="0" normalizeH="0" baseline="0" noProof="0" dirty="0">
                <a:ln>
                  <a:noFill/>
                </a:ln>
                <a:solidFill>
                  <a:sysClr val="windowText" lastClr="000000"/>
                </a:solidFill>
                <a:effectLst/>
                <a:uLnTx/>
                <a:uFillTx/>
                <a:latin typeface="Times New Roman" pitchFamily="18" charset="0"/>
                <a:ea typeface="宋体"/>
                <a:cs typeface="Times New Roman" pitchFamily="18" charset="0"/>
              </a:rPr>
              <a:t>q</a:t>
            </a:r>
            <a:r>
              <a:rPr kumimoji="0" lang="en-US" altLang="zh-CN" sz="1400" b="1" i="0" u="none" strike="noStrike" kern="0" cap="none" spc="0" normalizeH="0" baseline="0" noProof="0" dirty="0">
                <a:ln>
                  <a:noFill/>
                </a:ln>
                <a:solidFill>
                  <a:sysClr val="windowText" lastClr="000000"/>
                </a:solidFill>
                <a:effectLst/>
                <a:uLnTx/>
                <a:uFillTx/>
                <a:latin typeface="Times New Roman"/>
                <a:ea typeface="宋体"/>
                <a:cs typeface="+mn-cs"/>
              </a:rPr>
              <a:t>±1)+</a:t>
            </a:r>
          </a:p>
        </p:txBody>
      </p:sp>
      <p:sp>
        <p:nvSpPr>
          <p:cNvPr id="207" name="Oval 41">
            <a:extLst>
              <a:ext uri="{FF2B5EF4-FFF2-40B4-BE49-F238E27FC236}">
                <a16:creationId xmlns:a16="http://schemas.microsoft.com/office/drawing/2014/main" id="{4991F725-68E1-46A4-B2D5-C1EF3B443C22}"/>
              </a:ext>
            </a:extLst>
          </p:cNvPr>
          <p:cNvSpPr>
            <a:spLocks noChangeArrowheads="1"/>
          </p:cNvSpPr>
          <p:nvPr/>
        </p:nvSpPr>
        <p:spPr bwMode="auto">
          <a:xfrm>
            <a:off x="3705225" y="2139329"/>
            <a:ext cx="152400" cy="152400"/>
          </a:xfrm>
          <a:prstGeom prst="ellipse">
            <a:avLst/>
          </a:prstGeom>
          <a:solidFill>
            <a:srgbClr val="FF0000"/>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8" name="Oval 42">
            <a:extLst>
              <a:ext uri="{FF2B5EF4-FFF2-40B4-BE49-F238E27FC236}">
                <a16:creationId xmlns:a16="http://schemas.microsoft.com/office/drawing/2014/main" id="{044CB5C5-CDA4-4E1B-BDAA-C4525A6CBB28}"/>
              </a:ext>
            </a:extLst>
          </p:cNvPr>
          <p:cNvSpPr>
            <a:spLocks noChangeArrowheads="1"/>
          </p:cNvSpPr>
          <p:nvPr/>
        </p:nvSpPr>
        <p:spPr bwMode="auto">
          <a:xfrm>
            <a:off x="3776663" y="2139329"/>
            <a:ext cx="152400" cy="152400"/>
          </a:xfrm>
          <a:prstGeom prst="ellipse">
            <a:avLst/>
          </a:prstGeom>
          <a:solidFill>
            <a:srgbClr val="33CC33"/>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09" name="Oval 43">
            <a:extLst>
              <a:ext uri="{FF2B5EF4-FFF2-40B4-BE49-F238E27FC236}">
                <a16:creationId xmlns:a16="http://schemas.microsoft.com/office/drawing/2014/main" id="{DCE922DD-6194-4691-9872-6CA1356D78EB}"/>
              </a:ext>
            </a:extLst>
          </p:cNvPr>
          <p:cNvSpPr>
            <a:spLocks noChangeArrowheads="1"/>
          </p:cNvSpPr>
          <p:nvPr/>
        </p:nvSpPr>
        <p:spPr bwMode="auto">
          <a:xfrm>
            <a:off x="3848100" y="2139329"/>
            <a:ext cx="152400" cy="152400"/>
          </a:xfrm>
          <a:prstGeom prst="ellipse">
            <a:avLst/>
          </a:prstGeom>
          <a:solidFill>
            <a:srgbClr val="FF9900"/>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10" name="Oval 44">
            <a:extLst>
              <a:ext uri="{FF2B5EF4-FFF2-40B4-BE49-F238E27FC236}">
                <a16:creationId xmlns:a16="http://schemas.microsoft.com/office/drawing/2014/main" id="{DAE07181-4D58-4877-B778-612A73FE1384}"/>
              </a:ext>
            </a:extLst>
          </p:cNvPr>
          <p:cNvSpPr>
            <a:spLocks noChangeArrowheads="1"/>
          </p:cNvSpPr>
          <p:nvPr/>
        </p:nvSpPr>
        <p:spPr bwMode="auto">
          <a:xfrm>
            <a:off x="7477125" y="2134566"/>
            <a:ext cx="152400" cy="152400"/>
          </a:xfrm>
          <a:prstGeom prst="ellipse">
            <a:avLst/>
          </a:prstGeom>
          <a:solidFill>
            <a:srgbClr val="FF0000"/>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11" name="Oval 45">
            <a:extLst>
              <a:ext uri="{FF2B5EF4-FFF2-40B4-BE49-F238E27FC236}">
                <a16:creationId xmlns:a16="http://schemas.microsoft.com/office/drawing/2014/main" id="{72B644FD-61EE-48B1-8147-EE0DEB98F7AF}"/>
              </a:ext>
            </a:extLst>
          </p:cNvPr>
          <p:cNvSpPr>
            <a:spLocks noChangeArrowheads="1"/>
          </p:cNvSpPr>
          <p:nvPr/>
        </p:nvSpPr>
        <p:spPr bwMode="auto">
          <a:xfrm>
            <a:off x="7562850" y="2134566"/>
            <a:ext cx="152400" cy="152400"/>
          </a:xfrm>
          <a:prstGeom prst="ellipse">
            <a:avLst/>
          </a:prstGeom>
          <a:solidFill>
            <a:srgbClr val="33CC33"/>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12" name="Oval 46">
            <a:extLst>
              <a:ext uri="{FF2B5EF4-FFF2-40B4-BE49-F238E27FC236}">
                <a16:creationId xmlns:a16="http://schemas.microsoft.com/office/drawing/2014/main" id="{F110FC4F-9810-4561-8207-FF2E3AE1A8FD}"/>
              </a:ext>
            </a:extLst>
          </p:cNvPr>
          <p:cNvSpPr>
            <a:spLocks noChangeArrowheads="1"/>
          </p:cNvSpPr>
          <p:nvPr/>
        </p:nvSpPr>
        <p:spPr bwMode="auto">
          <a:xfrm>
            <a:off x="7634288" y="2134566"/>
            <a:ext cx="152400" cy="152400"/>
          </a:xfrm>
          <a:prstGeom prst="ellipse">
            <a:avLst/>
          </a:prstGeom>
          <a:solidFill>
            <a:srgbClr val="FF9900"/>
          </a:solidFill>
          <a:ln w="9525">
            <a:solidFill>
              <a:srgbClr val="4D4D4D"/>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宋体"/>
              <a:cs typeface="+mn-cs"/>
            </a:endParaRPr>
          </a:p>
        </p:txBody>
      </p:sp>
      <p:sp>
        <p:nvSpPr>
          <p:cNvPr id="213" name="Text Box 52">
            <a:extLst>
              <a:ext uri="{FF2B5EF4-FFF2-40B4-BE49-F238E27FC236}">
                <a16:creationId xmlns:a16="http://schemas.microsoft.com/office/drawing/2014/main" id="{05E09442-CD8A-4120-975F-9859D56C7C5E}"/>
              </a:ext>
            </a:extLst>
          </p:cNvPr>
          <p:cNvSpPr txBox="1">
            <a:spLocks noChangeArrowheads="1"/>
          </p:cNvSpPr>
          <p:nvPr/>
        </p:nvSpPr>
        <p:spPr bwMode="auto">
          <a:xfrm>
            <a:off x="746125" y="1469404"/>
            <a:ext cx="1173163" cy="3968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66"/>
                </a:solidFill>
                <a:effectLst/>
                <a:uLnTx/>
                <a:uFillTx/>
                <a:latin typeface="Arial" charset="0"/>
                <a:ea typeface="宋体" panose="02010600030101010101" pitchFamily="2" charset="-122"/>
                <a:cs typeface="+mn-cs"/>
              </a:rPr>
              <a:t>Vacuum</a:t>
            </a:r>
          </a:p>
        </p:txBody>
      </p:sp>
      <p:sp>
        <p:nvSpPr>
          <p:cNvPr id="214" name="Text Box 53">
            <a:extLst>
              <a:ext uri="{FF2B5EF4-FFF2-40B4-BE49-F238E27FC236}">
                <a16:creationId xmlns:a16="http://schemas.microsoft.com/office/drawing/2014/main" id="{9E50CF40-65C8-4CF7-AF2C-E6690E6AB7E1}"/>
              </a:ext>
            </a:extLst>
          </p:cNvPr>
          <p:cNvSpPr txBox="1">
            <a:spLocks noChangeArrowheads="1"/>
          </p:cNvSpPr>
          <p:nvPr/>
        </p:nvSpPr>
        <p:spPr bwMode="auto">
          <a:xfrm>
            <a:off x="5000625" y="1458291"/>
            <a:ext cx="1323975" cy="3968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charset="0"/>
                <a:ea typeface="宋体" panose="02010600030101010101" pitchFamily="2" charset="-122"/>
                <a:cs typeface="+mn-cs"/>
              </a:rPr>
              <a:t>Gas filled</a:t>
            </a:r>
          </a:p>
        </p:txBody>
      </p:sp>
      <p:graphicFrame>
        <p:nvGraphicFramePr>
          <p:cNvPr id="217" name="Object 24">
            <a:extLst>
              <a:ext uri="{FF2B5EF4-FFF2-40B4-BE49-F238E27FC236}">
                <a16:creationId xmlns:a16="http://schemas.microsoft.com/office/drawing/2014/main" id="{61D2A7FD-3D8D-4D9A-9743-BC43054CAAB6}"/>
              </a:ext>
            </a:extLst>
          </p:cNvPr>
          <p:cNvGraphicFramePr>
            <a:graphicFrameLocks noChangeAspect="1"/>
          </p:cNvGraphicFramePr>
          <p:nvPr/>
        </p:nvGraphicFramePr>
        <p:xfrm>
          <a:off x="525463" y="4129088"/>
          <a:ext cx="3041650" cy="658812"/>
        </p:xfrm>
        <a:graphic>
          <a:graphicData uri="http://schemas.openxmlformats.org/presentationml/2006/ole">
            <mc:AlternateContent xmlns:mc="http://schemas.openxmlformats.org/markup-compatibility/2006">
              <mc:Choice xmlns:v="urn:schemas-microsoft-com:vml" Requires="v">
                <p:oleObj spid="_x0000_s9866" name="Equation" r:id="rId4" imgW="44805600" imgH="11582400" progId="Equation.DSMT4">
                  <p:embed/>
                </p:oleObj>
              </mc:Choice>
              <mc:Fallback>
                <p:oleObj name="Equation" r:id="rId4" imgW="44805600" imgH="11582400" progId="Equation.DSMT4">
                  <p:embed/>
                  <p:pic>
                    <p:nvPicPr>
                      <p:cNvPr id="217" name="Object 24">
                        <a:extLst>
                          <a:ext uri="{FF2B5EF4-FFF2-40B4-BE49-F238E27FC236}">
                            <a16:creationId xmlns:a16="http://schemas.microsoft.com/office/drawing/2014/main" id="{61D2A7FD-3D8D-4D9A-9743-BC43054CA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3" y="4129088"/>
                        <a:ext cx="3041650" cy="658812"/>
                      </a:xfrm>
                      <a:prstGeom prst="rect">
                        <a:avLst/>
                      </a:prstGeom>
                      <a:solidFill>
                        <a:srgbClr val="4F81BD"/>
                      </a:solidFill>
                    </p:spPr>
                  </p:pic>
                </p:oleObj>
              </mc:Fallback>
            </mc:AlternateContent>
          </a:graphicData>
        </a:graphic>
      </p:graphicFrame>
      <p:graphicFrame>
        <p:nvGraphicFramePr>
          <p:cNvPr id="219" name="Object 30">
            <a:extLst>
              <a:ext uri="{FF2B5EF4-FFF2-40B4-BE49-F238E27FC236}">
                <a16:creationId xmlns:a16="http://schemas.microsoft.com/office/drawing/2014/main" id="{054ED5C8-D3CE-4342-BAFC-13FC32939452}"/>
              </a:ext>
            </a:extLst>
          </p:cNvPr>
          <p:cNvGraphicFramePr>
            <a:graphicFrameLocks noChangeAspect="1"/>
          </p:cNvGraphicFramePr>
          <p:nvPr/>
        </p:nvGraphicFramePr>
        <p:xfrm>
          <a:off x="5004048" y="4098925"/>
          <a:ext cx="3529012" cy="695325"/>
        </p:xfrm>
        <a:graphic>
          <a:graphicData uri="http://schemas.openxmlformats.org/presentationml/2006/ole">
            <mc:AlternateContent xmlns:mc="http://schemas.openxmlformats.org/markup-compatibility/2006">
              <mc:Choice xmlns:v="urn:schemas-microsoft-com:vml" Requires="v">
                <p:oleObj spid="_x0000_s9867" name="Equation" r:id="rId6" imgW="60655200" imgH="12192000" progId="Equation.DSMT4">
                  <p:embed/>
                </p:oleObj>
              </mc:Choice>
              <mc:Fallback>
                <p:oleObj name="Equation" r:id="rId6" imgW="60655200" imgH="12192000" progId="Equation.DSMT4">
                  <p:embed/>
                  <p:pic>
                    <p:nvPicPr>
                      <p:cNvPr id="219" name="Object 30">
                        <a:extLst>
                          <a:ext uri="{FF2B5EF4-FFF2-40B4-BE49-F238E27FC236}">
                            <a16:creationId xmlns:a16="http://schemas.microsoft.com/office/drawing/2014/main" id="{054ED5C8-D3CE-4342-BAFC-13FC329394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098925"/>
                        <a:ext cx="3529012" cy="695325"/>
                      </a:xfrm>
                      <a:prstGeom prst="rect">
                        <a:avLst/>
                      </a:prstGeom>
                      <a:solidFill>
                        <a:srgbClr val="FFC000"/>
                      </a:solidFill>
                    </p:spPr>
                  </p:pic>
                </p:oleObj>
              </mc:Fallback>
            </mc:AlternateContent>
          </a:graphicData>
        </a:graphic>
      </p:graphicFrame>
      <p:sp>
        <p:nvSpPr>
          <p:cNvPr id="220" name="矩形 219">
            <a:extLst>
              <a:ext uri="{FF2B5EF4-FFF2-40B4-BE49-F238E27FC236}">
                <a16:creationId xmlns:a16="http://schemas.microsoft.com/office/drawing/2014/main" id="{9AABCA26-7B31-4944-9006-7F290DE1F2D3}"/>
              </a:ext>
            </a:extLst>
          </p:cNvPr>
          <p:cNvSpPr/>
          <p:nvPr/>
        </p:nvSpPr>
        <p:spPr>
          <a:xfrm>
            <a:off x="417838" y="857047"/>
            <a:ext cx="8982460" cy="492443"/>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充气反冲核分离器</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在二极磁铁中充稀薄的氢气或氦气</a:t>
            </a:r>
            <a:endParaRPr kumimoji="0" lang="zh-CN" altLang="en-US" sz="2000" b="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009423EE-49C3-4592-A98F-B617CDB979AF}"/>
              </a:ext>
            </a:extLst>
          </p:cNvPr>
          <p:cNvSpPr/>
          <p:nvPr/>
        </p:nvSpPr>
        <p:spPr>
          <a:xfrm>
            <a:off x="3418899" y="3647513"/>
            <a:ext cx="228261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2500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e </a:t>
            </a:r>
            <a:r>
              <a:rPr kumimoji="0" lang="zh-CN" altLang="en-US" sz="18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zh-CN" altLang="en-US" sz="18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电子被剥离</a:t>
            </a:r>
            <a:endParaRPr kumimoji="0" lang="zh-CN" altLang="en-US" sz="1800" b="1" i="0" u="none" strike="noStrike" kern="1200" cap="none" spc="0" normalizeH="0" baseline="-2500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3" name="组合 11">
            <a:extLst>
              <a:ext uri="{FF2B5EF4-FFF2-40B4-BE49-F238E27FC236}">
                <a16:creationId xmlns:a16="http://schemas.microsoft.com/office/drawing/2014/main" id="{BC5D7823-8CE4-4579-AF48-8EA5B98C2ED5}"/>
              </a:ext>
            </a:extLst>
          </p:cNvPr>
          <p:cNvGrpSpPr>
            <a:grpSpLocks/>
          </p:cNvGrpSpPr>
          <p:nvPr/>
        </p:nvGrpSpPr>
        <p:grpSpPr bwMode="auto">
          <a:xfrm>
            <a:off x="3980196" y="2859782"/>
            <a:ext cx="786612" cy="775811"/>
            <a:chOff x="1765300" y="1701800"/>
            <a:chExt cx="1582738" cy="1512888"/>
          </a:xfrm>
        </p:grpSpPr>
        <p:pic>
          <p:nvPicPr>
            <p:cNvPr id="54" name="Picture 7" descr="halos">
              <a:extLst>
                <a:ext uri="{FF2B5EF4-FFF2-40B4-BE49-F238E27FC236}">
                  <a16:creationId xmlns:a16="http://schemas.microsoft.com/office/drawing/2014/main" id="{6B820038-FF18-44B8-BD96-F3D265B17FF8}"/>
                </a:ext>
              </a:extLst>
            </p:cNvPr>
            <p:cNvPicPr>
              <a:picLocks noChangeAspect="1" noChangeArrowheads="1"/>
            </p:cNvPicPr>
            <p:nvPr/>
          </p:nvPicPr>
          <p:blipFill>
            <a:blip r:embed="rId8" cstate="print"/>
            <a:srcRect/>
            <a:stretch>
              <a:fillRect/>
            </a:stretch>
          </p:blipFill>
          <p:spPr bwMode="auto">
            <a:xfrm>
              <a:off x="2492375" y="2349500"/>
              <a:ext cx="209550" cy="217488"/>
            </a:xfrm>
            <a:prstGeom prst="rect">
              <a:avLst/>
            </a:prstGeom>
            <a:noFill/>
            <a:ln w="9525">
              <a:noFill/>
              <a:miter lim="800000"/>
              <a:headEnd/>
              <a:tailEnd/>
            </a:ln>
          </p:spPr>
        </p:pic>
        <p:sp>
          <p:nvSpPr>
            <p:cNvPr id="55" name="Oval 10">
              <a:extLst>
                <a:ext uri="{FF2B5EF4-FFF2-40B4-BE49-F238E27FC236}">
                  <a16:creationId xmlns:a16="http://schemas.microsoft.com/office/drawing/2014/main" id="{4B31513C-46AA-44CF-950E-274C20A3A9C9}"/>
                </a:ext>
              </a:extLst>
            </p:cNvPr>
            <p:cNvSpPr>
              <a:spLocks noChangeArrowheads="1"/>
            </p:cNvSpPr>
            <p:nvPr/>
          </p:nvSpPr>
          <p:spPr bwMode="auto">
            <a:xfrm>
              <a:off x="2339975" y="2205038"/>
              <a:ext cx="503238" cy="504825"/>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6" name="Oval 11">
              <a:extLst>
                <a:ext uri="{FF2B5EF4-FFF2-40B4-BE49-F238E27FC236}">
                  <a16:creationId xmlns:a16="http://schemas.microsoft.com/office/drawing/2014/main" id="{15D4082B-9220-4254-9A21-C987398D127D}"/>
                </a:ext>
              </a:extLst>
            </p:cNvPr>
            <p:cNvSpPr>
              <a:spLocks noChangeArrowheads="1"/>
            </p:cNvSpPr>
            <p:nvPr/>
          </p:nvSpPr>
          <p:spPr bwMode="auto">
            <a:xfrm>
              <a:off x="2268538" y="2133600"/>
              <a:ext cx="646112" cy="6492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 name="Oval 12">
              <a:extLst>
                <a:ext uri="{FF2B5EF4-FFF2-40B4-BE49-F238E27FC236}">
                  <a16:creationId xmlns:a16="http://schemas.microsoft.com/office/drawing/2014/main" id="{B475D40F-E434-45D4-8E30-B17ED1C2AF1C}"/>
                </a:ext>
              </a:extLst>
            </p:cNvPr>
            <p:cNvSpPr>
              <a:spLocks noChangeArrowheads="1"/>
            </p:cNvSpPr>
            <p:nvPr/>
          </p:nvSpPr>
          <p:spPr bwMode="auto">
            <a:xfrm>
              <a:off x="1979613" y="1917700"/>
              <a:ext cx="1150937" cy="10810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8" name="Oval 13">
              <a:extLst>
                <a:ext uri="{FF2B5EF4-FFF2-40B4-BE49-F238E27FC236}">
                  <a16:creationId xmlns:a16="http://schemas.microsoft.com/office/drawing/2014/main" id="{5E8C1F66-2A7B-4C9C-A653-E2B83E00C6C0}"/>
                </a:ext>
              </a:extLst>
            </p:cNvPr>
            <p:cNvSpPr>
              <a:spLocks noChangeArrowheads="1"/>
            </p:cNvSpPr>
            <p:nvPr/>
          </p:nvSpPr>
          <p:spPr bwMode="auto">
            <a:xfrm>
              <a:off x="1765300" y="1701800"/>
              <a:ext cx="1582738" cy="15128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60" name="椭圆 59">
            <a:extLst>
              <a:ext uri="{FF2B5EF4-FFF2-40B4-BE49-F238E27FC236}">
                <a16:creationId xmlns:a16="http://schemas.microsoft.com/office/drawing/2014/main" id="{67DBBD61-9019-4130-9386-35CE82F3C411}"/>
              </a:ext>
            </a:extLst>
          </p:cNvPr>
          <p:cNvSpPr/>
          <p:nvPr/>
        </p:nvSpPr>
        <p:spPr>
          <a:xfrm>
            <a:off x="4338358" y="2820027"/>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61" name="椭圆 60">
            <a:extLst>
              <a:ext uri="{FF2B5EF4-FFF2-40B4-BE49-F238E27FC236}">
                <a16:creationId xmlns:a16="http://schemas.microsoft.com/office/drawing/2014/main" id="{59B90FE4-1457-4976-9B55-50BF87899FC3}"/>
              </a:ext>
            </a:extLst>
          </p:cNvPr>
          <p:cNvSpPr/>
          <p:nvPr/>
        </p:nvSpPr>
        <p:spPr>
          <a:xfrm>
            <a:off x="4326496" y="305945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 name="文本框 3">
            <a:extLst>
              <a:ext uri="{FF2B5EF4-FFF2-40B4-BE49-F238E27FC236}">
                <a16:creationId xmlns:a16="http://schemas.microsoft.com/office/drawing/2014/main" id="{FB56F6D9-E88E-4B33-9958-21FEFA99BEF9}"/>
              </a:ext>
            </a:extLst>
          </p:cNvPr>
          <p:cNvSpPr txBox="1"/>
          <p:nvPr/>
        </p:nvSpPr>
        <p:spPr>
          <a:xfrm>
            <a:off x="3810837" y="4084742"/>
            <a:ext cx="995465" cy="688843"/>
          </a:xfrm>
          <a:prstGeom prst="rect">
            <a:avLst/>
          </a:prstGeom>
          <a:noFill/>
        </p:spPr>
        <p:txBody>
          <a:bodyPr wrap="none" lIns="0" tIns="0" rIns="0" bIns="0"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离子速度</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电子速度</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endParaRPr kumimoji="0" lang="zh-CN" altLang="en-US" sz="16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529283337"/>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7.40741E-7 C -0.02396 -0.00023 -0.04722 -0.00023 -0.06268 -7.40741E-7 C -0.07813 0.00023 -0.08264 -0.00069 -0.09375 0.00162 C -0.10469 0.00463 -0.12031 0.01435 -0.12917 0.01991 C -0.1382 0.02477 -0.13941 0.0257 -0.14705 0.03125 C -0.15469 0.03704 -0.16615 0.04491 -0.17465 0.0537 C -0.18316 0.06181 -0.19236 0.07245 -0.19913 0.08171 C -0.2059 0.09097 -0.20955 0.09931 -0.2158 0.11019 C -0.22205 0.1206 -0.22952 0.1331 -0.23629 0.1463 " pathEditMode="relative" rAng="0" ptsTypes="aaaaaaaaA">
                                      <p:cBhvr>
                                        <p:cTn id="6" dur="1000" fill="hold"/>
                                        <p:tgtEl>
                                          <p:spTgt spid="207"/>
                                        </p:tgtEl>
                                        <p:attrNameLst>
                                          <p:attrName>ppt_x</p:attrName>
                                          <p:attrName>ppt_y</p:attrName>
                                        </p:attrNameLst>
                                      </p:cBhvr>
                                      <p:rCtr x="-11800" y="7300"/>
                                    </p:animMotion>
                                  </p:childTnLst>
                                </p:cTn>
                              </p:par>
                              <p:par>
                                <p:cTn id="7" presetID="0" presetClass="path" presetSubtype="0" accel="50000" decel="50000" fill="hold" grpId="0" nodeType="withEffect">
                                  <p:stCondLst>
                                    <p:cond delay="0"/>
                                  </p:stCondLst>
                                  <p:childTnLst>
                                    <p:animMotion origin="layout" path="M -3.33333E-6 -4.81481E-6 C -0.0276 -4.81481E-6 -0.05451 -4.81481E-6 -0.07274 -4.81481E-6 C -0.09062 0.00024 -0.096 -0.00092 -0.10868 0.00139 C -0.12152 0.00394 -0.13975 0.01181 -0.15017 0.01644 C -0.16041 0.02038 -0.16198 0.0213 -0.17083 0.02593 C -0.17968 0.03056 -0.19305 0.0375 -0.20277 0.04468 C -0.21302 0.05139 -0.22343 0.06019 -0.23142 0.06783 C -0.23941 0.0757 -0.2434 0.08241 -0.25069 0.09121 C -0.25816 0.10047 -0.26684 0.11088 -0.275 0.1213 " pathEditMode="relative" rAng="0" ptsTypes="aaaaaaaaA">
                                      <p:cBhvr>
                                        <p:cTn id="8" dur="1000" fill="hold"/>
                                        <p:tgtEl>
                                          <p:spTgt spid="208"/>
                                        </p:tgtEl>
                                        <p:attrNameLst>
                                          <p:attrName>ppt_x</p:attrName>
                                          <p:attrName>ppt_y</p:attrName>
                                        </p:attrNameLst>
                                      </p:cBhvr>
                                      <p:rCtr x="-13800" y="6000"/>
                                    </p:animMotion>
                                  </p:childTnLst>
                                </p:cTn>
                              </p:par>
                              <p:par>
                                <p:cTn id="9" presetID="0" presetClass="path" presetSubtype="0" accel="50000" decel="50000" fill="hold" grpId="0" nodeType="withEffect">
                                  <p:stCondLst>
                                    <p:cond delay="0"/>
                                  </p:stCondLst>
                                  <p:childTnLst>
                                    <p:animMotion origin="layout" path="M 3.33333E-6 -0.00023 C -0.02917 -0.00092 -0.05816 -0.00115 -0.07657 0.00139 C -0.09497 0.00394 -0.09983 0.01065 -0.11059 0.01598 C -0.12136 0.02153 -0.13056 0.02524 -0.14115 0.0338 C -0.15174 0.0426 -0.16424 0.05209 -0.17396 0.0676 C -0.18368 0.08334 -0.19289 0.10811 -0.19931 0.12686 C -0.20591 0.14561 -0.20938 0.16274 -0.21268 0.18033 " pathEditMode="relative" rAng="0" ptsTypes="aaaaaaA">
                                      <p:cBhvr>
                                        <p:cTn id="10" dur="1000" fill="hold"/>
                                        <p:tgtEl>
                                          <p:spTgt spid="209"/>
                                        </p:tgtEl>
                                        <p:attrNameLst>
                                          <p:attrName>ppt_x</p:attrName>
                                          <p:attrName>ppt_y</p:attrName>
                                        </p:attrNameLst>
                                      </p:cBhvr>
                                      <p:rCtr x="-10600" y="90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0.00046 C -0.01997 0.00023 -0.03976 0.00116 -0.0533 0.00231 C -0.06702 0.00347 -0.07431 0.00486 -0.08229 0.00694 C -0.09063 0.00903 -0.09479 0.01065 -0.10191 0.01435 C -0.1092 0.01806 -0.11962 0.02523 -0.12622 0.02963 C -0.13299 0.03403 -0.13611 0.03495 -0.14236 0.04028 C -0.14861 0.0456 -0.15625 0.05301 -0.1632 0.06134 C -0.16997 0.06968 -0.17813 0.08125 -0.18403 0.09028 C -0.18993 0.09931 -0.19341 0.10625 -0.19896 0.11597 C -0.20469 0.12569 -0.21129 0.1375 -0.21736 0.14954 " pathEditMode="relative" rAng="0" ptsTypes="aaaaaaaaaA">
                                      <p:cBhvr>
                                        <p:cTn id="14" dur="1000" fill="hold"/>
                                        <p:tgtEl>
                                          <p:spTgt spid="211"/>
                                        </p:tgtEl>
                                        <p:attrNameLst>
                                          <p:attrName>ppt_x</p:attrName>
                                          <p:attrName>ppt_y</p:attrName>
                                        </p:attrNameLst>
                                      </p:cBhvr>
                                      <p:rCtr x="-10900" y="7500"/>
                                    </p:animMotion>
                                  </p:childTnLst>
                                </p:cTn>
                              </p:par>
                              <p:par>
                                <p:cTn id="15" presetID="0" presetClass="path" presetSubtype="0" accel="50000" decel="50000" fill="hold" grpId="0" nodeType="withEffect">
                                  <p:stCondLst>
                                    <p:cond delay="0"/>
                                  </p:stCondLst>
                                  <p:childTnLst>
                                    <p:animMotion origin="layout" path="M 8.33333E-7 -0.00069 C -0.01684 -0.00093 -0.03299 -0.00093 -0.04635 -0.00069 C -0.0599 0.00046 -0.07014 0.00301 -0.08142 0.00648 C -0.09236 0.01065 -0.10295 0.01644 -0.11354 0.02292 C -0.12431 0.02917 -0.13316 0.03519 -0.14479 0.04606 C -0.1566 0.05718 -0.17431 0.07755 -0.18455 0.08889 C -0.19497 0.1 -0.20017 0.10347 -0.20712 0.11366 C -0.21389 0.12384 -0.21962 0.13634 -0.22517 0.14954 " pathEditMode="relative" rAng="0" ptsTypes="aaaaaaaA">
                                      <p:cBhvr>
                                        <p:cTn id="16" dur="1000" fill="hold"/>
                                        <p:tgtEl>
                                          <p:spTgt spid="212"/>
                                        </p:tgtEl>
                                        <p:attrNameLst>
                                          <p:attrName>ppt_x</p:attrName>
                                          <p:attrName>ppt_y</p:attrName>
                                        </p:attrNameLst>
                                      </p:cBhvr>
                                      <p:rCtr x="-11300" y="7500"/>
                                    </p:animMotion>
                                  </p:childTnLst>
                                </p:cTn>
                              </p:par>
                              <p:par>
                                <p:cTn id="17" presetID="0" presetClass="path" presetSubtype="0" accel="50000" decel="50000" fill="hold" grpId="0" nodeType="withEffect">
                                  <p:stCondLst>
                                    <p:cond delay="0"/>
                                  </p:stCondLst>
                                  <p:childTnLst>
                                    <p:animMotion origin="layout" path="M -1.66667E-6 0 C -0.03003 0 -0.05833 0 -0.07639 0.00046 C -0.09444 0.00278 -0.09913 0.00764 -0.10937 0.01227 C -0.12014 0.01736 -0.12899 0.0206 -0.13923 0.02755 C -0.14982 0.03403 -0.16198 0.04236 -0.17135 0.05532 C -0.18107 0.06782 -0.18993 0.08819 -0.19601 0.10347 C -0.20312 0.11944 -0.20625 0.1331 -0.20798 0.14954 " pathEditMode="relative" rAng="0" ptsTypes="aaaaaaA">
                                      <p:cBhvr>
                                        <p:cTn id="18" dur="1000" fill="hold"/>
                                        <p:tgtEl>
                                          <p:spTgt spid="210"/>
                                        </p:tgtEl>
                                        <p:attrNameLst>
                                          <p:attrName>ppt_x</p:attrName>
                                          <p:attrName>ppt_y</p:attrName>
                                        </p:attrNameLst>
                                      </p:cBhvr>
                                      <p:rCtr x="-10400"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8" grpId="0" animBg="1"/>
      <p:bldP spid="209" grpId="0" animBg="1"/>
      <p:bldP spid="210" grpId="0" animBg="1"/>
      <p:bldP spid="211" grpId="0" animBg="1"/>
      <p:bldP spid="2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1034028" y="13856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充气反冲核分离器</a:t>
            </a:r>
            <a:endPar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2" name="Picture 2" descr="q8">
            <a:extLst>
              <a:ext uri="{FF2B5EF4-FFF2-40B4-BE49-F238E27FC236}">
                <a16:creationId xmlns:a16="http://schemas.microsoft.com/office/drawing/2014/main" id="{4199C392-85EA-4E27-BFAA-BC0579EB5A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085870"/>
            <a:ext cx="2881352" cy="3600400"/>
          </a:xfrm>
          <a:prstGeom prst="rect">
            <a:avLst/>
          </a:prstGeom>
          <a:noFill/>
          <a:ln w="9525">
            <a:noFill/>
            <a:miter lim="800000"/>
            <a:headEnd/>
            <a:tailEnd/>
          </a:ln>
        </p:spPr>
      </p:pic>
      <p:sp>
        <p:nvSpPr>
          <p:cNvPr id="59" name="矩形 58">
            <a:extLst>
              <a:ext uri="{FF2B5EF4-FFF2-40B4-BE49-F238E27FC236}">
                <a16:creationId xmlns:a16="http://schemas.microsoft.com/office/drawing/2014/main" id="{B31228A8-2F76-41D8-8003-E693DC27B81C}"/>
              </a:ext>
            </a:extLst>
          </p:cNvPr>
          <p:cNvSpPr/>
          <p:nvPr/>
        </p:nvSpPr>
        <p:spPr>
          <a:xfrm>
            <a:off x="3437620" y="969427"/>
            <a:ext cx="5760640" cy="715581"/>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Pu</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288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Fl</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：束流能量</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250 MeV</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；靶厚</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400g/cm</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60" name="文本框 59">
            <a:extLst>
              <a:ext uri="{FF2B5EF4-FFF2-40B4-BE49-F238E27FC236}">
                <a16:creationId xmlns:a16="http://schemas.microsoft.com/office/drawing/2014/main" id="{7E9E5E71-F0BE-44C0-BCDC-A87730EF6F48}"/>
              </a:ext>
            </a:extLst>
          </p:cNvPr>
          <p:cNvSpPr txBox="1"/>
          <p:nvPr/>
        </p:nvSpPr>
        <p:spPr bwMode="auto">
          <a:xfrm>
            <a:off x="3443320" y="1350376"/>
            <a:ext cx="5328592" cy="7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余核反冲出靶时电荷态</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；平衡电荷态</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~6</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，且分布窄；束流</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平衡电荷态</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~18</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1" name="文本框 60">
            <a:extLst>
              <a:ext uri="{FF2B5EF4-FFF2-40B4-BE49-F238E27FC236}">
                <a16:creationId xmlns:a16="http://schemas.microsoft.com/office/drawing/2014/main" id="{A0376ADA-6C8F-4D57-9D96-FD2631413830}"/>
              </a:ext>
            </a:extLst>
          </p:cNvPr>
          <p:cNvSpPr txBox="1"/>
          <p:nvPr/>
        </p:nvSpPr>
        <p:spPr bwMode="auto">
          <a:xfrm>
            <a:off x="3526557" y="2776625"/>
            <a:ext cx="4030272" cy="40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色散</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D=7.5mm/%B</a:t>
            </a:r>
            <a:r>
              <a:rPr kumimoji="0" lang="el-GR"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ρ</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；传输效率</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~35%</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952AD293-390C-46EB-A191-9E8EF5331B34}"/>
                  </a:ext>
                </a:extLst>
              </p:cNvPr>
              <p:cNvSpPr txBox="1"/>
              <p:nvPr/>
            </p:nvSpPr>
            <p:spPr bwMode="auto">
              <a:xfrm>
                <a:off x="4807943" y="2137278"/>
                <a:ext cx="3019994" cy="3831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𝑩</m:t>
                      </m:r>
                      <m:r>
                        <a:rPr kumimoji="0" lang="zh-CN" altLang="en-US"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𝝆</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𝟎</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𝟎𝟐𝟐𝟕</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𝑨</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Sup>
                        <m:sSupPr>
                          <m:ctrlP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𝒁</m:t>
                          </m:r>
                        </m:e>
                        <m:sup>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𝟑</m:t>
                          </m:r>
                        </m:sup>
                      </m:sSup>
                    </m:oMath>
                  </m:oMathPara>
                </a14:m>
                <a:endParaRPr kumimoji="0" lang="zh-CN" altLang="en-US" sz="2400" b="1" i="0" u="none" strike="noStrike" kern="1200" cap="none" spc="0" normalizeH="0" baseline="0" noProof="0" dirty="0">
                  <a:ln>
                    <a:noFill/>
                  </a:ln>
                  <a:solidFill>
                    <a:srgbClr val="FF0000"/>
                  </a:solidFill>
                  <a:effectLst/>
                  <a:uLnTx/>
                  <a:uFillTx/>
                  <a:latin typeface="Arial" pitchFamily="34" charset="0"/>
                  <a:ea typeface="宋体" charset="-122"/>
                  <a:cs typeface="+mn-cs"/>
                </a:endParaRPr>
              </a:p>
            </p:txBody>
          </p:sp>
        </mc:Choice>
        <mc:Fallback xmlns="">
          <p:sp>
            <p:nvSpPr>
              <p:cNvPr id="62" name="文本框 61">
                <a:extLst>
                  <a:ext uri="{FF2B5EF4-FFF2-40B4-BE49-F238E27FC236}">
                    <a16:creationId xmlns:a16="http://schemas.microsoft.com/office/drawing/2014/main" id="{952AD293-390C-46EB-A191-9E8EF5331B34}"/>
                  </a:ext>
                </a:extLst>
              </p:cNvPr>
              <p:cNvSpPr txBox="1">
                <a:spLocks noRot="1" noChangeAspect="1" noMove="1" noResize="1" noEditPoints="1" noAdjustHandles="1" noChangeArrowheads="1" noChangeShapeType="1" noTextEdit="1"/>
              </p:cNvSpPr>
              <p:nvPr/>
            </p:nvSpPr>
            <p:spPr bwMode="auto">
              <a:xfrm>
                <a:off x="4807943" y="2137278"/>
                <a:ext cx="3019994" cy="383118"/>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753B1853-6D66-4392-B64A-706F5E1C0175}"/>
                  </a:ext>
                </a:extLst>
              </p:cNvPr>
              <p:cNvSpPr/>
              <p:nvPr/>
            </p:nvSpPr>
            <p:spPr>
              <a:xfrm>
                <a:off x="3537997" y="3157184"/>
                <a:ext cx="5678200" cy="403316"/>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Pu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287</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Fl,</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 288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Fl,</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289</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Fl</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14:m>
                  <m:oMath xmlns:m="http://schemas.openxmlformats.org/officeDocument/2006/math">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𝑩</m:t>
                    </m:r>
                    <m:r>
                      <a:rPr kumimoji="0" lang="zh-CN" altLang="en-US" sz="18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𝝆</m:t>
                    </m:r>
                  </m:oMath>
                </a14:m>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变化小，设置不变</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charset="-122"/>
                  <a:cs typeface="Times New Roman" panose="02020603050405020304" pitchFamily="18" charset="0"/>
                </a:endParaRPr>
              </a:p>
            </p:txBody>
          </p:sp>
        </mc:Choice>
        <mc:Fallback xmlns="">
          <p:sp>
            <p:nvSpPr>
              <p:cNvPr id="64" name="矩形 63">
                <a:extLst>
                  <a:ext uri="{FF2B5EF4-FFF2-40B4-BE49-F238E27FC236}">
                    <a16:creationId xmlns:a16="http://schemas.microsoft.com/office/drawing/2014/main" id="{753B1853-6D66-4392-B64A-706F5E1C0175}"/>
                  </a:ext>
                </a:extLst>
              </p:cNvPr>
              <p:cNvSpPr>
                <a:spLocks noRot="1" noChangeAspect="1" noMove="1" noResize="1" noEditPoints="1" noAdjustHandles="1" noChangeArrowheads="1" noChangeShapeType="1" noTextEdit="1"/>
              </p:cNvSpPr>
              <p:nvPr/>
            </p:nvSpPr>
            <p:spPr>
              <a:xfrm>
                <a:off x="3537997" y="3157184"/>
                <a:ext cx="5678200" cy="403316"/>
              </a:xfrm>
              <a:prstGeom prst="rect">
                <a:avLst/>
              </a:prstGeom>
              <a:blipFill>
                <a:blip r:embed="rId5"/>
                <a:stretch>
                  <a:fillRect t="-4545" b="-24242"/>
                </a:stretch>
              </a:blipFill>
            </p:spPr>
            <p:txBody>
              <a:bodyPr/>
              <a:lstStyle/>
              <a:p>
                <a:r>
                  <a:rPr lang="zh-CN" altLang="en-US">
                    <a:noFill/>
                  </a:rPr>
                  <a:t> </a:t>
                </a:r>
              </a:p>
            </p:txBody>
          </p:sp>
        </mc:Fallback>
      </mc:AlternateContent>
      <p:sp>
        <p:nvSpPr>
          <p:cNvPr id="65" name="Rectangle 33">
            <a:extLst>
              <a:ext uri="{FF2B5EF4-FFF2-40B4-BE49-F238E27FC236}">
                <a16:creationId xmlns:a16="http://schemas.microsoft.com/office/drawing/2014/main" id="{2D8A17BF-2C1E-431E-945D-7B1C785BB0B8}"/>
              </a:ext>
            </a:extLst>
          </p:cNvPr>
          <p:cNvSpPr>
            <a:spLocks noChangeArrowheads="1"/>
          </p:cNvSpPr>
          <p:nvPr/>
        </p:nvSpPr>
        <p:spPr bwMode="auto">
          <a:xfrm>
            <a:off x="3491880" y="3591058"/>
            <a:ext cx="5652120" cy="1323975"/>
          </a:xfrm>
          <a:prstGeom prst="rect">
            <a:avLst/>
          </a:prstGeom>
          <a:noFill/>
          <a:ln w="9525">
            <a:noFill/>
            <a:miter lim="800000"/>
            <a:headEnd/>
            <a:tailEnd/>
          </a:ln>
        </p:spPr>
        <p:txBody>
          <a:bodyPr/>
          <a:lstStyle/>
          <a:p>
            <a:pPr marL="180975" marR="0" lvl="0" indent="-180975" algn="l" defTabSz="914400" rtl="0" eaLnBrk="1" fontAlgn="base" latinLnBrk="0" hangingPunct="1">
              <a:lnSpc>
                <a:spcPct val="125000"/>
              </a:lnSpc>
              <a:spcBef>
                <a:spcPts val="0"/>
              </a:spcBef>
              <a:spcAft>
                <a:spcPct val="0"/>
              </a:spcAft>
              <a:buClrTx/>
              <a:buSzTx/>
              <a:buFontTx/>
              <a:buNone/>
              <a:tabLst/>
              <a:defRPr/>
            </a:pPr>
            <a:r>
              <a:rPr kumimoji="1"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分离方法特点：</a:t>
            </a:r>
          </a:p>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zh-CN" altLang="en-US" sz="1800"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与余核电荷态分布无关，与余核的速度分布无关</a:t>
            </a:r>
          </a:p>
          <a:p>
            <a:pPr marL="252000" marR="0" lvl="0" indent="-252000" algn="l" defTabSz="914400" rtl="0" eaLnBrk="1" fontAlgn="base" latinLnBrk="0" hangingPunct="1">
              <a:lnSpc>
                <a:spcPct val="125000"/>
              </a:lnSpc>
              <a:spcBef>
                <a:spcPts val="0"/>
              </a:spcBef>
              <a:spcAft>
                <a:spcPct val="0"/>
              </a:spcAft>
              <a:buClrTx/>
              <a:buSzPct val="100000"/>
              <a:buFont typeface="Wingdings" panose="05000000000000000000" pitchFamily="2" charset="2"/>
              <a:buChar char="ü"/>
              <a:tabLst/>
              <a:defRPr/>
            </a:pPr>
            <a:r>
              <a:rPr kumimoji="1" lang="zh-CN" altLang="en-US" sz="1800"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rPr>
              <a:t>影响分离效率主要因素：余核出射角度分布</a:t>
            </a:r>
            <a:r>
              <a:rPr kumimoji="1" lang="zh-CN" altLang="en-US" dirty="0">
                <a:solidFill>
                  <a:srgbClr val="003366"/>
                </a:solidFill>
                <a:latin typeface="Times New Roman" pitchFamily="18" charset="0"/>
                <a:ea typeface="黑体" pitchFamily="49" charset="-122"/>
                <a:sym typeface="Symbol" pitchFamily="18" charset="2"/>
              </a:rPr>
              <a:t>宽度</a:t>
            </a:r>
            <a:endParaRPr kumimoji="1" lang="zh-CN" altLang="en-US" sz="1800"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mn-cs"/>
              <a:sym typeface="Symbol" pitchFamily="18" charset="2"/>
            </a:endParaRPr>
          </a:p>
        </p:txBody>
      </p:sp>
      <p:sp>
        <p:nvSpPr>
          <p:cNvPr id="2" name="矩形 1">
            <a:extLst>
              <a:ext uri="{FF2B5EF4-FFF2-40B4-BE49-F238E27FC236}">
                <a16:creationId xmlns:a16="http://schemas.microsoft.com/office/drawing/2014/main" id="{116A72D6-1D8D-490D-AA78-15600BF56973}"/>
              </a:ext>
            </a:extLst>
          </p:cNvPr>
          <p:cNvSpPr/>
          <p:nvPr/>
        </p:nvSpPr>
        <p:spPr>
          <a:xfrm>
            <a:off x="423744" y="4236209"/>
            <a:ext cx="109735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Torr H</a:t>
            </a:r>
            <a:endPar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81725515"/>
      </p:ext>
    </p:extLst>
  </p:cSld>
  <p:clrMapOvr>
    <a:masterClrMapping/>
  </p:clrMapOvr>
  <p:transition spd="med" advClick="0" advTm="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287550BD-3BFB-4A44-A0BD-A105CFBF6A89}"/>
              </a:ext>
            </a:extLst>
          </p:cNvPr>
          <p:cNvSpPr/>
          <p:nvPr/>
        </p:nvSpPr>
        <p:spPr>
          <a:xfrm>
            <a:off x="6061848" y="2660516"/>
            <a:ext cx="796515" cy="440683"/>
          </a:xfrm>
          <a:prstGeom prst="rect">
            <a:avLst/>
          </a:prstGeom>
          <a:solidFill>
            <a:srgbClr val="FF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dirty="0"/>
          </a:p>
        </p:txBody>
      </p:sp>
      <p:sp>
        <p:nvSpPr>
          <p:cNvPr id="6" name="标题 1">
            <a:extLst>
              <a:ext uri="{FF2B5EF4-FFF2-40B4-BE49-F238E27FC236}">
                <a16:creationId xmlns:a16="http://schemas.microsoft.com/office/drawing/2014/main" id="{FD75A299-4423-41E8-BDC2-62F81AFF9431}"/>
              </a:ext>
            </a:extLst>
          </p:cNvPr>
          <p:cNvSpPr>
            <a:spLocks noGrp="1"/>
          </p:cNvSpPr>
          <p:nvPr>
            <p:ph type="title"/>
          </p:nvPr>
        </p:nvSpPr>
        <p:spPr>
          <a:xfrm>
            <a:off x="999494" y="138561"/>
            <a:ext cx="5963227"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鉴别技术和方法：</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单原子核测量</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3" name="Rectangle 3">
            <a:extLst>
              <a:ext uri="{FF2B5EF4-FFF2-40B4-BE49-F238E27FC236}">
                <a16:creationId xmlns:a16="http://schemas.microsoft.com/office/drawing/2014/main" id="{ABF4027C-52CA-4636-9119-CAC02FA729B9}"/>
              </a:ext>
            </a:extLst>
          </p:cNvPr>
          <p:cNvSpPr txBox="1">
            <a:spLocks noChangeArrowheads="1"/>
          </p:cNvSpPr>
          <p:nvPr/>
        </p:nvSpPr>
        <p:spPr>
          <a:xfrm>
            <a:off x="3491880" y="1392019"/>
            <a:ext cx="2333118" cy="157494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dist">
              <a:lnSpc>
                <a:spcPct val="125000"/>
              </a:lnSpc>
              <a:spcBef>
                <a:spcPts val="0"/>
              </a:spcBef>
              <a:buFontTx/>
              <a:buNone/>
            </a:pPr>
            <a:r>
              <a:rPr lang="zh-CN" altLang="en-US" sz="18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寻找</a:t>
            </a:r>
            <a:r>
              <a:rPr lang="zh-CN" altLang="en-US"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衰变链</a:t>
            </a:r>
            <a:r>
              <a:rPr lang="zh-CN" altLang="en-US" sz="18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直到已知核，然后由已知核反推来指认目标核质量数</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a:t>
            </a:r>
            <a:r>
              <a:rPr lang="zh-CN" altLang="en-US" sz="18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和电荷数</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Z</a:t>
            </a:r>
          </a:p>
        </p:txBody>
      </p:sp>
      <p:graphicFrame>
        <p:nvGraphicFramePr>
          <p:cNvPr id="44" name="Object 14">
            <a:extLst>
              <a:ext uri="{FF2B5EF4-FFF2-40B4-BE49-F238E27FC236}">
                <a16:creationId xmlns:a16="http://schemas.microsoft.com/office/drawing/2014/main" id="{28FB7B4A-FB90-4D46-9F57-4A62D3713103}"/>
              </a:ext>
            </a:extLst>
          </p:cNvPr>
          <p:cNvGraphicFramePr>
            <a:graphicFrameLocks noChangeAspect="1"/>
          </p:cNvGraphicFramePr>
          <p:nvPr>
            <p:extLst>
              <p:ext uri="{D42A27DB-BD31-4B8C-83A1-F6EECF244321}">
                <p14:modId xmlns:p14="http://schemas.microsoft.com/office/powerpoint/2010/main" val="530892642"/>
              </p:ext>
            </p:extLst>
          </p:nvPr>
        </p:nvGraphicFramePr>
        <p:xfrm>
          <a:off x="329977" y="1722430"/>
          <a:ext cx="2808114" cy="1923470"/>
        </p:xfrm>
        <a:graphic>
          <a:graphicData uri="http://schemas.openxmlformats.org/presentationml/2006/ole">
            <mc:AlternateContent xmlns:mc="http://schemas.openxmlformats.org/markup-compatibility/2006">
              <mc:Choice xmlns:v="urn:schemas-microsoft-com:vml" Requires="v">
                <p:oleObj spid="_x0000_s10572" name="CorelDRAW" r:id="rId4" imgW="4912560" imgH="3365640" progId="">
                  <p:embed/>
                </p:oleObj>
              </mc:Choice>
              <mc:Fallback>
                <p:oleObj name="CorelDRAW" r:id="rId4" imgW="4912560" imgH="3365640" progId="">
                  <p:embed/>
                  <p:pic>
                    <p:nvPicPr>
                      <p:cNvPr id="44" name="Object 14">
                        <a:extLst>
                          <a:ext uri="{FF2B5EF4-FFF2-40B4-BE49-F238E27FC236}">
                            <a16:creationId xmlns:a16="http://schemas.microsoft.com/office/drawing/2014/main" id="{28FB7B4A-FB90-4D46-9F57-4A62D3713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77" y="1722430"/>
                        <a:ext cx="2808114" cy="1923470"/>
                      </a:xfrm>
                      <a:prstGeom prst="rect">
                        <a:avLst/>
                      </a:prstGeom>
                      <a:noFill/>
                      <a:ln>
                        <a:noFill/>
                      </a:ln>
                      <a:effectLst/>
                    </p:spPr>
                  </p:pic>
                </p:oleObj>
              </mc:Fallback>
            </mc:AlternateContent>
          </a:graphicData>
        </a:graphic>
      </p:graphicFrame>
      <p:sp>
        <p:nvSpPr>
          <p:cNvPr id="45" name="矩形 44">
            <a:extLst>
              <a:ext uri="{FF2B5EF4-FFF2-40B4-BE49-F238E27FC236}">
                <a16:creationId xmlns:a16="http://schemas.microsoft.com/office/drawing/2014/main" id="{1A44EBD3-8CBD-4049-9F74-B15B228CF5FF}"/>
              </a:ext>
            </a:extLst>
          </p:cNvPr>
          <p:cNvSpPr/>
          <p:nvPr/>
        </p:nvSpPr>
        <p:spPr>
          <a:xfrm>
            <a:off x="329977" y="2370502"/>
            <a:ext cx="500649"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80DBA222-59F1-44E1-B18A-1197B357EA9B}"/>
              </a:ext>
            </a:extLst>
          </p:cNvPr>
          <p:cNvSpPr txBox="1"/>
          <p:nvPr/>
        </p:nvSpPr>
        <p:spPr>
          <a:xfrm>
            <a:off x="469516" y="2179492"/>
            <a:ext cx="301365" cy="430887"/>
          </a:xfrm>
          <a:prstGeom prst="rect">
            <a:avLst/>
          </a:prstGeom>
          <a:noFill/>
        </p:spPr>
        <p:txBody>
          <a:bodyPr wrap="none" lIns="0" tIns="0" rIns="0" bIns="0" rtlCol="0">
            <a:spAutoFit/>
          </a:bodyPr>
          <a:lstStyle/>
          <a:p>
            <a:r>
              <a:rPr lang="en-US" altLang="zh-CN" sz="2800" b="1" baseline="30000" dirty="0">
                <a:solidFill>
                  <a:schemeClr val="accent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Z</a:t>
            </a:r>
            <a:r>
              <a:rPr lang="en-US" altLang="zh-CN" sz="2800" b="1" dirty="0">
                <a:solidFill>
                  <a:schemeClr val="accent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a:t>
            </a:r>
            <a:endParaRPr lang="zh-CN" altLang="en-US" sz="2800" b="1" dirty="0">
              <a:solidFill>
                <a:schemeClr val="accent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 name="矩形 3">
            <a:extLst>
              <a:ext uri="{FF2B5EF4-FFF2-40B4-BE49-F238E27FC236}">
                <a16:creationId xmlns:a16="http://schemas.microsoft.com/office/drawing/2014/main" id="{C162DDF4-FD6A-456F-A41A-8C6D252CF8BA}"/>
              </a:ext>
            </a:extLst>
          </p:cNvPr>
          <p:cNvSpPr/>
          <p:nvPr/>
        </p:nvSpPr>
        <p:spPr>
          <a:xfrm>
            <a:off x="3491880" y="3136920"/>
            <a:ext cx="5839473" cy="1292085"/>
          </a:xfrm>
          <a:prstGeom prst="rect">
            <a:avLst/>
          </a:prstGeom>
        </p:spPr>
        <p:txBody>
          <a:bodyPr wrap="square">
            <a:spAutoFit/>
          </a:bodyPr>
          <a:lstStyle/>
          <a:p>
            <a:pPr marL="252000" indent="-252000">
              <a:lnSpc>
                <a:spcPct val="125000"/>
              </a:lnSpc>
              <a:spcBef>
                <a:spcPts val="0"/>
              </a:spcBef>
              <a:buClr>
                <a:srgbClr val="003366"/>
              </a:buClr>
              <a:buFont typeface="Wingdings" panose="05000000000000000000" pitchFamily="2" charset="2"/>
              <a:buChar char="Ø"/>
            </a:pP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目标核能量</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~1.0 MeV/u</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，在</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Si</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中射程</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 m</a:t>
            </a:r>
          </a:p>
          <a:p>
            <a:pPr marL="252000" indent="-252000">
              <a:lnSpc>
                <a:spcPct val="125000"/>
              </a:lnSpc>
              <a:spcBef>
                <a:spcPts val="0"/>
              </a:spcBef>
              <a:buClr>
                <a:srgbClr val="003366"/>
              </a:buClr>
              <a:buFont typeface="Wingdings" panose="05000000000000000000" pitchFamily="2" charset="2"/>
              <a:buChar char="Ø"/>
            </a:pP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10 MeV </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粒子在</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Si</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中射程</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~80 m</a:t>
            </a:r>
          </a:p>
          <a:p>
            <a:pPr marL="252000" indent="-252000">
              <a:lnSpc>
                <a:spcPct val="125000"/>
              </a:lnSpc>
              <a:spcBef>
                <a:spcPts val="0"/>
              </a:spcBef>
              <a:buClr>
                <a:srgbClr val="003366"/>
              </a:buClr>
              <a:buFont typeface="Wingdings" panose="05000000000000000000" pitchFamily="2" charset="2"/>
              <a:buChar char="Ø"/>
            </a:pP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发射粒子后的余核在</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Si</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中反冲射程</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~0.04 m</a:t>
            </a:r>
            <a:endPar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a:p>
            <a:pPr marL="252000" indent="-252000">
              <a:lnSpc>
                <a:spcPct val="125000"/>
              </a:lnSpc>
              <a:spcBef>
                <a:spcPts val="0"/>
              </a:spcBef>
              <a:buClr>
                <a:srgbClr val="003366"/>
              </a:buClr>
              <a:buFont typeface="Wingdings" panose="05000000000000000000" pitchFamily="2" charset="2"/>
              <a:buChar char="Ø"/>
            </a:pP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裂变碎片总能量</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~200 MeV</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，在</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Si</a:t>
            </a:r>
            <a:r>
              <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中射程</a:t>
            </a:r>
            <a:r>
              <a:rPr lang="en-US" altLang="zh-CN"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~20 m</a:t>
            </a:r>
            <a:endParaRPr lang="zh-CN" altLang="en-US" sz="16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p:txBody>
      </p:sp>
      <p:sp>
        <p:nvSpPr>
          <p:cNvPr id="48" name="矩形 47">
            <a:extLst>
              <a:ext uri="{FF2B5EF4-FFF2-40B4-BE49-F238E27FC236}">
                <a16:creationId xmlns:a16="http://schemas.microsoft.com/office/drawing/2014/main" id="{C3A2BF3D-9FBA-45BF-B3AB-3EE9F6DAE321}"/>
              </a:ext>
            </a:extLst>
          </p:cNvPr>
          <p:cNvSpPr/>
          <p:nvPr/>
        </p:nvSpPr>
        <p:spPr>
          <a:xfrm>
            <a:off x="3206256" y="4404854"/>
            <a:ext cx="5742309" cy="372153"/>
          </a:xfrm>
          <a:prstGeom prst="rect">
            <a:avLst/>
          </a:prstGeom>
        </p:spPr>
        <p:txBody>
          <a:bodyPr wrap="square">
            <a:spAutoFit/>
          </a:bodyPr>
          <a:lstStyle/>
          <a:p>
            <a:pPr>
              <a:lnSpc>
                <a:spcPct val="110000"/>
              </a:lnSpc>
              <a:spcBef>
                <a:spcPct val="50000"/>
              </a:spcBef>
            </a:pPr>
            <a:r>
              <a:rPr lang="zh-CN" altLang="en-US"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sym typeface="Symbol" pitchFamily="18" charset="2"/>
              </a:rPr>
              <a:t>关键点：</a:t>
            </a:r>
            <a:r>
              <a:rPr lang="zh-CN" altLang="en-US" b="1" dirty="0">
                <a:solidFill>
                  <a:srgbClr val="003366"/>
                </a:solidFill>
                <a:latin typeface="Times New Roman" pitchFamily="18" charset="0"/>
                <a:ea typeface="黑体" pitchFamily="49" charset="-122"/>
                <a:sym typeface="Symbol" pitchFamily="18" charset="2"/>
              </a:rPr>
              <a:t>注入和衰变信号在</a:t>
            </a:r>
            <a:r>
              <a:rPr lang="en-US" altLang="zh-CN" b="1" dirty="0">
                <a:solidFill>
                  <a:srgbClr val="003366"/>
                </a:solidFill>
                <a:latin typeface="Times New Roman" pitchFamily="18" charset="0"/>
                <a:ea typeface="黑体" pitchFamily="49" charset="-122"/>
                <a:sym typeface="Symbol" pitchFamily="18" charset="2"/>
              </a:rPr>
              <a:t>Si</a:t>
            </a:r>
            <a:r>
              <a:rPr lang="zh-CN" altLang="en-US" b="1" dirty="0">
                <a:solidFill>
                  <a:srgbClr val="003366"/>
                </a:solidFill>
                <a:latin typeface="Times New Roman" pitchFamily="18" charset="0"/>
                <a:ea typeface="黑体" pitchFamily="49" charset="-122"/>
                <a:sym typeface="Symbol" pitchFamily="18" charset="2"/>
              </a:rPr>
              <a:t>探测器中的位置几乎不变</a:t>
            </a:r>
            <a:endParaRPr lang="zh-CN" altLang="en-US" sz="1600" b="1" dirty="0">
              <a:solidFill>
                <a:srgbClr val="003366"/>
              </a:solidFill>
              <a:latin typeface="Times New Roman" pitchFamily="18" charset="0"/>
              <a:ea typeface="黑体" pitchFamily="49" charset="-122"/>
              <a:sym typeface="Symbol" pitchFamily="18" charset="2"/>
            </a:endParaRPr>
          </a:p>
        </p:txBody>
      </p:sp>
      <p:sp>
        <p:nvSpPr>
          <p:cNvPr id="49" name="文本框 48">
            <a:extLst>
              <a:ext uri="{FF2B5EF4-FFF2-40B4-BE49-F238E27FC236}">
                <a16:creationId xmlns:a16="http://schemas.microsoft.com/office/drawing/2014/main" id="{0BBDFF67-DFC5-4EF1-A2BF-1C6ED56F53E0}"/>
              </a:ext>
            </a:extLst>
          </p:cNvPr>
          <p:cNvSpPr txBox="1"/>
          <p:nvPr/>
        </p:nvSpPr>
        <p:spPr>
          <a:xfrm>
            <a:off x="1365089" y="3174425"/>
            <a:ext cx="1628043" cy="246221"/>
          </a:xfrm>
          <a:prstGeom prst="rect">
            <a:avLst/>
          </a:prstGeom>
          <a:noFill/>
        </p:spPr>
        <p:txBody>
          <a:bodyPr wrap="square" lIns="0" tIns="0" rIns="0" bIns="0" rtlCol="0">
            <a:spAutoFit/>
          </a:bodyPr>
          <a:lstStyle/>
          <a:p>
            <a:r>
              <a:rPr lang="zh-CN" altLang="en-US" sz="1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位置分辨 </a:t>
            </a:r>
            <a:r>
              <a:rPr lang="en-US" altLang="zh-CN" sz="1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~150</a:t>
            </a:r>
            <a:r>
              <a:rPr lang="en-US" altLang="zh-CN" sz="1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 </a:t>
            </a:r>
            <a:r>
              <a:rPr lang="en-US" altLang="zh-CN" sz="1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m</a:t>
            </a:r>
            <a:endParaRPr lang="zh-CN" altLang="en-US" sz="1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2" name="文本框 51">
            <a:extLst>
              <a:ext uri="{FF2B5EF4-FFF2-40B4-BE49-F238E27FC236}">
                <a16:creationId xmlns:a16="http://schemas.microsoft.com/office/drawing/2014/main" id="{89C97122-30BF-433F-8410-69E77F147CBC}"/>
              </a:ext>
            </a:extLst>
          </p:cNvPr>
          <p:cNvSpPr txBox="1"/>
          <p:nvPr/>
        </p:nvSpPr>
        <p:spPr>
          <a:xfrm>
            <a:off x="1762329" y="2860458"/>
            <a:ext cx="1352934" cy="246221"/>
          </a:xfrm>
          <a:prstGeom prst="rect">
            <a:avLst/>
          </a:prstGeom>
          <a:noFill/>
        </p:spPr>
        <p:txBody>
          <a:bodyPr wrap="none" lIns="0" tIns="0" rIns="0" bIns="0" rtlCol="0">
            <a:spAutoFit/>
          </a:bodyPr>
          <a:lstStyle/>
          <a:p>
            <a:r>
              <a:rPr lang="en-US" altLang="zh-CN"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48mm x 48mm</a:t>
            </a:r>
            <a:endParaRPr lang="zh-CN"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E924E626-A71D-47D0-9985-B172A31EC94F}"/>
              </a:ext>
            </a:extLst>
          </p:cNvPr>
          <p:cNvSpPr txBox="1"/>
          <p:nvPr/>
        </p:nvSpPr>
        <p:spPr>
          <a:xfrm>
            <a:off x="248083" y="1558327"/>
            <a:ext cx="782265" cy="276999"/>
          </a:xfrm>
          <a:prstGeom prst="rect">
            <a:avLst/>
          </a:prstGeom>
          <a:noFill/>
        </p:spPr>
        <p:txBody>
          <a:bodyPr wrap="none" lIns="0" tIns="0" rIns="0" bIns="0" rtlCol="0">
            <a:spAutoFit/>
          </a:bodyPr>
          <a:lstStyle/>
          <a:p>
            <a:r>
              <a:rPr lang="en-US" altLang="zh-CN" b="1" dirty="0">
                <a:solidFill>
                  <a:srgbClr val="003366"/>
                </a:solidFill>
                <a:latin typeface="Arial" panose="020B0604020202020204" pitchFamily="34" charset="0"/>
                <a:ea typeface="微软雅黑" panose="020B0503020204020204" pitchFamily="34" charset="-122"/>
                <a:cs typeface="Arial" panose="020B0604020202020204" pitchFamily="34" charset="0"/>
              </a:rPr>
              <a:t>escape</a:t>
            </a:r>
            <a:endParaRPr lang="zh-CN" altLang="en-US" b="1" dirty="0">
              <a:solidFill>
                <a:srgbClr val="003366"/>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a:extLst>
              <a:ext uri="{FF2B5EF4-FFF2-40B4-BE49-F238E27FC236}">
                <a16:creationId xmlns:a16="http://schemas.microsoft.com/office/drawing/2014/main" id="{06EBDBB8-6298-4BD1-8FB8-D8B90535029B}"/>
              </a:ext>
            </a:extLst>
          </p:cNvPr>
          <p:cNvSpPr/>
          <p:nvPr/>
        </p:nvSpPr>
        <p:spPr>
          <a:xfrm>
            <a:off x="1216579" y="1359401"/>
            <a:ext cx="1640193" cy="369332"/>
          </a:xfrm>
          <a:prstGeom prst="rect">
            <a:avLst/>
          </a:prstGeom>
        </p:spPr>
        <p:txBody>
          <a:bodyPr wrap="none">
            <a:spAutoFit/>
          </a:bodyPr>
          <a:lstStyle/>
          <a:p>
            <a:r>
              <a:rPr lang="en-US" altLang="zh-CN" b="1" dirty="0">
                <a:solidFill>
                  <a:srgbClr val="0033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Same position!</a:t>
            </a:r>
            <a:endParaRPr lang="zh-CN" altLang="en-US" b="1" dirty="0">
              <a:solidFill>
                <a:srgbClr val="0033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93D6A760-5B6F-482A-A565-EA367D2A92A5}"/>
              </a:ext>
            </a:extLst>
          </p:cNvPr>
          <p:cNvSpPr/>
          <p:nvPr/>
        </p:nvSpPr>
        <p:spPr>
          <a:xfrm>
            <a:off x="238727" y="3520881"/>
            <a:ext cx="3073157" cy="584775"/>
          </a:xfrm>
          <a:prstGeom prst="rect">
            <a:avLst/>
          </a:prstGeom>
        </p:spPr>
        <p:txBody>
          <a:bodyPr wrap="square">
            <a:spAutoFit/>
          </a:bodyPr>
          <a:lstStyle/>
          <a:p>
            <a:r>
              <a:rPr lang="en-US" altLang="zh-CN" sz="1600" dirty="0">
                <a:solidFill>
                  <a:srgbClr val="003366"/>
                </a:solidFill>
                <a:latin typeface="Times New Roman" panose="02020603050405020304" pitchFamily="18" charset="0"/>
                <a:cs typeface="Times New Roman" panose="02020603050405020304" pitchFamily="18" charset="0"/>
              </a:rPr>
              <a:t>3 mm wide 16 strips, position sensitive in the vertical direction</a:t>
            </a:r>
          </a:p>
        </p:txBody>
      </p:sp>
      <p:sp>
        <p:nvSpPr>
          <p:cNvPr id="8" name="矩形 7">
            <a:extLst>
              <a:ext uri="{FF2B5EF4-FFF2-40B4-BE49-F238E27FC236}">
                <a16:creationId xmlns:a16="http://schemas.microsoft.com/office/drawing/2014/main" id="{9AFA9D7E-763E-4931-80C1-4A986111D114}"/>
              </a:ext>
            </a:extLst>
          </p:cNvPr>
          <p:cNvSpPr/>
          <p:nvPr/>
        </p:nvSpPr>
        <p:spPr>
          <a:xfrm>
            <a:off x="248083" y="4095153"/>
            <a:ext cx="2886616" cy="369332"/>
          </a:xfrm>
          <a:prstGeom prst="rect">
            <a:avLst/>
          </a:prstGeom>
        </p:spPr>
        <p:txBody>
          <a:bodyPr wrap="square">
            <a:spAutoFit/>
          </a:bodyPr>
          <a:lstStyle/>
          <a:p>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5120 single detectors!</a:t>
            </a:r>
            <a:endParaRPr lang="zh-CN" alt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35B97D7-387F-4891-9721-ACF8693FFDAB}"/>
              </a:ext>
            </a:extLst>
          </p:cNvPr>
          <p:cNvSpPr txBox="1"/>
          <p:nvPr/>
        </p:nvSpPr>
        <p:spPr>
          <a:xfrm>
            <a:off x="113125" y="2688116"/>
            <a:ext cx="1041247" cy="246221"/>
          </a:xfrm>
          <a:prstGeom prst="rect">
            <a:avLst/>
          </a:prstGeom>
          <a:noFill/>
        </p:spPr>
        <p:txBody>
          <a:bodyPr wrap="square" lIns="0" tIns="0" rIns="0" bIns="0" rtlCol="0">
            <a:spAutoFit/>
          </a:bodyPr>
          <a:lstStyle/>
          <a:p>
            <a:r>
              <a:rPr lang="zh-CN" altLang="en-US" sz="1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注入率</a:t>
            </a:r>
            <a:r>
              <a:rPr lang="en-US" altLang="zh-CN" sz="1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N</a:t>
            </a:r>
            <a:endPar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574A1D93-416F-4085-B047-D5CE246FBC53}"/>
              </a:ext>
            </a:extLst>
          </p:cNvPr>
          <p:cNvSpPr txBox="1"/>
          <p:nvPr/>
        </p:nvSpPr>
        <p:spPr>
          <a:xfrm>
            <a:off x="325520" y="4480385"/>
            <a:ext cx="2671468" cy="276999"/>
          </a:xfrm>
          <a:prstGeom prst="rect">
            <a:avLst/>
          </a:prstGeom>
          <a:noFill/>
        </p:spPr>
        <p:txBody>
          <a:bodyPr wrap="square" lIns="0" tIns="0" rIns="0" bIns="0" rtlCol="0">
            <a:spAutoFit/>
          </a:bodyPr>
          <a:lstStyle/>
          <a:p>
            <a:r>
              <a:rPr lang="zh-CN" altLang="en-US"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可测寿命：</a:t>
            </a:r>
            <a:r>
              <a:rPr lang="en-US" altLang="zh-CN"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lang="zh-CN" altLang="en-US"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T5120/N</a:t>
            </a:r>
            <a:endParaRPr lang="zh-CN" altLang="en-US"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4FE20D29-EB2C-4B2B-A241-B4B875989A65}"/>
              </a:ext>
            </a:extLst>
          </p:cNvPr>
          <p:cNvSpPr/>
          <p:nvPr/>
        </p:nvSpPr>
        <p:spPr>
          <a:xfrm>
            <a:off x="7087852" y="2015989"/>
            <a:ext cx="796515" cy="440683"/>
          </a:xfrm>
          <a:prstGeom prst="rect">
            <a:avLst/>
          </a:prstGeom>
          <a:solidFill>
            <a:srgbClr val="FF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A015AB4E-109B-4D21-9178-6826DA13A186}"/>
              </a:ext>
            </a:extLst>
          </p:cNvPr>
          <p:cNvSpPr/>
          <p:nvPr/>
        </p:nvSpPr>
        <p:spPr>
          <a:xfrm>
            <a:off x="8088090" y="1325810"/>
            <a:ext cx="660374" cy="440683"/>
          </a:xfrm>
          <a:prstGeom prst="rect">
            <a:avLst/>
          </a:prstGeom>
          <a:solidFill>
            <a:srgbClr val="FF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A27EFD51-E39A-4EAF-984B-2DE1266CBE07}"/>
              </a:ext>
            </a:extLst>
          </p:cNvPr>
          <p:cNvCxnSpPr>
            <a:cxnSpLocks/>
          </p:cNvCxnSpPr>
          <p:nvPr/>
        </p:nvCxnSpPr>
        <p:spPr>
          <a:xfrm flipH="1">
            <a:off x="6732240" y="2432792"/>
            <a:ext cx="355613" cy="210017"/>
          </a:xfrm>
          <a:prstGeom prst="straightConnector1">
            <a:avLst/>
          </a:prstGeom>
          <a:ln w="25400">
            <a:solidFill>
              <a:srgbClr val="0033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9A570DD0-086E-4F78-BA58-57EBCD8B2AB5}"/>
              </a:ext>
            </a:extLst>
          </p:cNvPr>
          <p:cNvCxnSpPr>
            <a:cxnSpLocks/>
          </p:cNvCxnSpPr>
          <p:nvPr/>
        </p:nvCxnSpPr>
        <p:spPr>
          <a:xfrm flipH="1">
            <a:off x="7591909" y="1755828"/>
            <a:ext cx="496182" cy="236512"/>
          </a:xfrm>
          <a:prstGeom prst="straightConnector1">
            <a:avLst/>
          </a:prstGeom>
          <a:ln w="25400">
            <a:solidFill>
              <a:srgbClr val="003366"/>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EAD5E107-771D-450D-9484-BCC33B5F8161}"/>
              </a:ext>
            </a:extLst>
          </p:cNvPr>
          <p:cNvSpPr txBox="1"/>
          <p:nvPr/>
        </p:nvSpPr>
        <p:spPr>
          <a:xfrm>
            <a:off x="7150107" y="2082389"/>
            <a:ext cx="670055" cy="307777"/>
          </a:xfrm>
          <a:prstGeom prst="rect">
            <a:avLst/>
          </a:prstGeom>
          <a:noFill/>
        </p:spPr>
        <p:txBody>
          <a:bodyPr wrap="none" lIns="0" tIns="0" rIns="0" bIns="0" rtlCol="0">
            <a:spAutoFit/>
          </a:bodyPr>
          <a:lstStyle/>
          <a:p>
            <a:r>
              <a:rPr lang="en-US" altLang="zh-CN" sz="2000" b="1" baseline="30000" dirty="0">
                <a:solidFill>
                  <a:schemeClr val="bg1"/>
                </a:solidFill>
                <a:latin typeface="Arial" panose="020B0604020202020204" pitchFamily="34" charset="0"/>
                <a:ea typeface="黑体" panose="02010609060101010101" pitchFamily="49" charset="-122"/>
                <a:cs typeface="Arial" panose="020B0604020202020204" pitchFamily="34" charset="0"/>
              </a:rPr>
              <a:t>Z-2</a:t>
            </a:r>
            <a:r>
              <a:rPr lang="en-US" altLang="zh-CN" sz="2000" b="1" dirty="0">
                <a:solidFill>
                  <a:schemeClr val="bg1"/>
                </a:solidFill>
                <a:latin typeface="Arial" panose="020B0604020202020204" pitchFamily="34" charset="0"/>
                <a:ea typeface="黑体" panose="02010609060101010101" pitchFamily="49" charset="-122"/>
                <a:cs typeface="Arial" panose="020B0604020202020204" pitchFamily="34" charset="0"/>
              </a:rPr>
              <a:t>A-4</a:t>
            </a:r>
            <a:endParaRPr lang="zh-CN" altLang="en-US" sz="20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32" name="文本框 31">
            <a:extLst>
              <a:ext uri="{FF2B5EF4-FFF2-40B4-BE49-F238E27FC236}">
                <a16:creationId xmlns:a16="http://schemas.microsoft.com/office/drawing/2014/main" id="{DC1875C3-65CF-4B6E-ADEA-EA73D08E2478}"/>
              </a:ext>
            </a:extLst>
          </p:cNvPr>
          <p:cNvSpPr txBox="1"/>
          <p:nvPr/>
        </p:nvSpPr>
        <p:spPr>
          <a:xfrm>
            <a:off x="8238837" y="1355497"/>
            <a:ext cx="359073" cy="369332"/>
          </a:xfrm>
          <a:prstGeom prst="rect">
            <a:avLst/>
          </a:prstGeom>
          <a:noFill/>
        </p:spPr>
        <p:txBody>
          <a:bodyPr wrap="none" lIns="0" tIns="0" rIns="0" bIns="0" rtlCol="0">
            <a:spAutoFit/>
          </a:bodyPr>
          <a:lstStyle/>
          <a:p>
            <a:r>
              <a:rPr lang="en-US" altLang="zh-CN" sz="2400" b="1" baseline="30000" dirty="0">
                <a:solidFill>
                  <a:srgbClr val="FFFF00"/>
                </a:solidFill>
                <a:latin typeface="Arial" panose="020B0604020202020204" pitchFamily="34" charset="0"/>
                <a:ea typeface="黑体" panose="02010609060101010101" pitchFamily="49" charset="-122"/>
                <a:cs typeface="Arial" panose="020B0604020202020204" pitchFamily="34" charset="0"/>
              </a:rPr>
              <a:t>Z</a:t>
            </a:r>
            <a:r>
              <a:rPr lang="en-US" altLang="zh-CN" sz="2400" b="1" dirty="0">
                <a:solidFill>
                  <a:srgbClr val="FFFF00"/>
                </a:solidFill>
                <a:latin typeface="Arial" panose="020B0604020202020204" pitchFamily="34" charset="0"/>
                <a:ea typeface="黑体" panose="02010609060101010101" pitchFamily="49" charset="-122"/>
                <a:cs typeface="Arial" panose="020B0604020202020204" pitchFamily="34" charset="0"/>
              </a:rPr>
              <a:t>A</a:t>
            </a:r>
            <a:endParaRPr lang="zh-CN" altLang="en-US" sz="2400" b="1" dirty="0">
              <a:solidFill>
                <a:srgbClr val="FFFF00"/>
              </a:solidFill>
              <a:latin typeface="Arial" panose="020B0604020202020204" pitchFamily="34" charset="0"/>
              <a:ea typeface="黑体" panose="02010609060101010101" pitchFamily="49" charset="-122"/>
              <a:cs typeface="Arial" panose="020B0604020202020204" pitchFamily="34" charset="0"/>
            </a:endParaRPr>
          </a:p>
        </p:txBody>
      </p:sp>
      <p:sp>
        <p:nvSpPr>
          <p:cNvPr id="23" name="文本框 22">
            <a:extLst>
              <a:ext uri="{FF2B5EF4-FFF2-40B4-BE49-F238E27FC236}">
                <a16:creationId xmlns:a16="http://schemas.microsoft.com/office/drawing/2014/main" id="{2003221B-2FE2-40DD-A056-7C3F8DD15323}"/>
              </a:ext>
            </a:extLst>
          </p:cNvPr>
          <p:cNvSpPr txBox="1"/>
          <p:nvPr/>
        </p:nvSpPr>
        <p:spPr>
          <a:xfrm>
            <a:off x="7636623" y="1525125"/>
            <a:ext cx="290144" cy="307777"/>
          </a:xfrm>
          <a:prstGeom prst="rect">
            <a:avLst/>
          </a:prstGeom>
          <a:noFill/>
        </p:spPr>
        <p:txBody>
          <a:bodyPr wrap="none" lIns="0" tIns="0" rIns="0" bIns="0" rtlCol="0">
            <a:spAutoFit/>
          </a:bodyPr>
          <a:lstStyle/>
          <a:p>
            <a:r>
              <a:rPr lang="zh-CN" altLang="en-US"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a:t>
            </a:r>
            <a:endParaRPr lang="zh-CN" altLang="en-US"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A64B0256-EEE7-4DFB-A621-79FDCFD368C4}"/>
              </a:ext>
            </a:extLst>
          </p:cNvPr>
          <p:cNvSpPr txBox="1"/>
          <p:nvPr/>
        </p:nvSpPr>
        <p:spPr>
          <a:xfrm>
            <a:off x="6617904" y="2227544"/>
            <a:ext cx="290144" cy="307777"/>
          </a:xfrm>
          <a:prstGeom prst="rect">
            <a:avLst/>
          </a:prstGeom>
          <a:noFill/>
        </p:spPr>
        <p:txBody>
          <a:bodyPr wrap="none" lIns="0" tIns="0" rIns="0" bIns="0" rtlCol="0">
            <a:spAutoFit/>
          </a:bodyPr>
          <a:lstStyle/>
          <a:p>
            <a:r>
              <a:rPr lang="zh-CN" altLang="en-US"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2</a:t>
            </a:r>
            <a:endParaRPr lang="zh-CN" altLang="en-US" sz="2000" b="1" dirty="0">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E6F99432-0E08-4B73-86F1-A466B0E92BBB}"/>
              </a:ext>
            </a:extLst>
          </p:cNvPr>
          <p:cNvSpPr/>
          <p:nvPr/>
        </p:nvSpPr>
        <p:spPr>
          <a:xfrm>
            <a:off x="-1674" y="858112"/>
            <a:ext cx="9108504" cy="492443"/>
          </a:xfrm>
          <a:prstGeom prst="rect">
            <a:avLst/>
          </a:prstGeom>
        </p:spPr>
        <p:txBody>
          <a:bodyPr wrap="square">
            <a:spAutoFit/>
          </a:bodyPr>
          <a:lstStyle/>
          <a:p>
            <a:pPr algn="ct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超重核注入和</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衰变的位置</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时间</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能量关联测量</a:t>
            </a:r>
          </a:p>
        </p:txBody>
      </p:sp>
      <p:sp>
        <p:nvSpPr>
          <p:cNvPr id="29" name="文本框 28">
            <a:extLst>
              <a:ext uri="{FF2B5EF4-FFF2-40B4-BE49-F238E27FC236}">
                <a16:creationId xmlns:a16="http://schemas.microsoft.com/office/drawing/2014/main" id="{D40ADAD6-2845-4258-975C-8132151AAE89}"/>
              </a:ext>
            </a:extLst>
          </p:cNvPr>
          <p:cNvSpPr txBox="1"/>
          <p:nvPr/>
        </p:nvSpPr>
        <p:spPr>
          <a:xfrm>
            <a:off x="6131466" y="2724710"/>
            <a:ext cx="670055" cy="307777"/>
          </a:xfrm>
          <a:prstGeom prst="rect">
            <a:avLst/>
          </a:prstGeom>
          <a:noFill/>
        </p:spPr>
        <p:txBody>
          <a:bodyPr wrap="none" lIns="0" tIns="0" rIns="0" bIns="0" rtlCol="0">
            <a:spAutoFit/>
          </a:bodyPr>
          <a:lstStyle/>
          <a:p>
            <a:r>
              <a:rPr lang="en-US" altLang="zh-CN" sz="2000" b="1" baseline="30000" dirty="0">
                <a:solidFill>
                  <a:schemeClr val="bg1"/>
                </a:solidFill>
                <a:latin typeface="Arial" panose="020B0604020202020204" pitchFamily="34" charset="0"/>
                <a:ea typeface="黑体" panose="02010609060101010101" pitchFamily="49" charset="-122"/>
                <a:cs typeface="Arial" panose="020B0604020202020204" pitchFamily="34" charset="0"/>
              </a:rPr>
              <a:t>Z-4</a:t>
            </a:r>
            <a:r>
              <a:rPr lang="en-US" altLang="zh-CN" sz="2000" b="1" dirty="0">
                <a:solidFill>
                  <a:schemeClr val="bg1"/>
                </a:solidFill>
                <a:latin typeface="Arial" panose="020B0604020202020204" pitchFamily="34" charset="0"/>
                <a:ea typeface="黑体" panose="02010609060101010101" pitchFamily="49" charset="-122"/>
                <a:cs typeface="Arial" panose="020B0604020202020204" pitchFamily="34" charset="0"/>
              </a:rPr>
              <a:t>A-8</a:t>
            </a:r>
            <a:endParaRPr lang="zh-CN" altLang="en-US" sz="20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791984874"/>
      </p:ext>
    </p:extLst>
  </p:cSld>
  <p:clrMapOvr>
    <a:masterClrMapping/>
  </p:clrMapOvr>
  <p:transition spd="med" advClick="0" advTm="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0"/>
          <p:cNvSpPr txBox="1"/>
          <p:nvPr/>
        </p:nvSpPr>
        <p:spPr>
          <a:xfrm>
            <a:off x="89502" y="1732288"/>
            <a:ext cx="8802978" cy="7155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Times New Roman" panose="02020603050405020304" pitchFamily="18" charset="0"/>
              </a:rPr>
              <a:t>主要实验室工作简介</a:t>
            </a:r>
            <a:endParaRPr kumimoji="0" lang="en-US" altLang="zh-CN" sz="3200" b="1"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id="{9171495D-CD35-452F-83BB-5C1B86261FD1}"/>
              </a:ext>
            </a:extLst>
          </p:cNvPr>
          <p:cNvSpPr/>
          <p:nvPr/>
        </p:nvSpPr>
        <p:spPr>
          <a:xfrm>
            <a:off x="1979712" y="2547229"/>
            <a:ext cx="7272808" cy="1684244"/>
          </a:xfrm>
          <a:prstGeom prst="rect">
            <a:avLst/>
          </a:prstGeom>
        </p:spPr>
        <p:txBody>
          <a:bodyPr wrap="square">
            <a:spAutoFit/>
          </a:bodyPr>
          <a:lstStyle/>
          <a:p>
            <a:pPr marL="324000" marR="0" lvl="0" indent="-324000" algn="l" defTabSz="914400" rtl="0" eaLnBrk="1" fontAlgn="base" latinLnBrk="0" hangingPunct="1">
              <a:lnSpc>
                <a:spcPct val="150000"/>
              </a:lnSpc>
              <a:spcBef>
                <a:spcPts val="0"/>
              </a:spcBef>
              <a:spcAft>
                <a:spcPct val="0"/>
              </a:spcAft>
              <a:buClr>
                <a:srgbClr val="003366"/>
              </a:buClr>
              <a:buSzTx/>
              <a:buFont typeface="Wingdings" panose="05000000000000000000" pitchFamily="2" charset="2"/>
              <a:buChar char="Ø"/>
              <a:tabLst/>
              <a:defRPr/>
            </a:pP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德国</a:t>
            </a:r>
            <a:r>
              <a:rPr kumimoji="0" lang="en-US" altLang="zh-CN"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GSI</a:t>
            </a: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研究工作（冷熔合）</a:t>
            </a:r>
          </a:p>
          <a:p>
            <a:pPr marL="324000" marR="0" lvl="0" indent="-324000" algn="l" defTabSz="914400" rtl="0" eaLnBrk="1" fontAlgn="base" latinLnBrk="0" hangingPunct="1">
              <a:lnSpc>
                <a:spcPct val="150000"/>
              </a:lnSpc>
              <a:spcBef>
                <a:spcPts val="0"/>
              </a:spcBef>
              <a:spcAft>
                <a:spcPct val="0"/>
              </a:spcAft>
              <a:buClr>
                <a:srgbClr val="003366"/>
              </a:buClr>
              <a:buSzTx/>
              <a:buFont typeface="Wingdings" panose="05000000000000000000" pitchFamily="2" charset="2"/>
              <a:buChar char="Ø"/>
              <a:tabLst/>
              <a:defRPr/>
            </a:pP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日本</a:t>
            </a:r>
            <a:r>
              <a:rPr kumimoji="0" lang="en-US" altLang="zh-CN"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RIKEN</a:t>
            </a: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研究工作（冷熔合）</a:t>
            </a:r>
          </a:p>
          <a:p>
            <a:pPr marL="324000" marR="0" lvl="0" indent="-324000" algn="l" defTabSz="914400" rtl="0" eaLnBrk="1" fontAlgn="base" latinLnBrk="0" hangingPunct="1">
              <a:lnSpc>
                <a:spcPct val="150000"/>
              </a:lnSpc>
              <a:spcBef>
                <a:spcPts val="0"/>
              </a:spcBef>
              <a:spcAft>
                <a:spcPct val="0"/>
              </a:spcAft>
              <a:buClr>
                <a:srgbClr val="003366"/>
              </a:buClr>
              <a:buSzTx/>
              <a:buFont typeface="Wingdings" panose="05000000000000000000" pitchFamily="2" charset="2"/>
              <a:buChar char="Ø"/>
              <a:tabLst/>
              <a:defRPr/>
            </a:pP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俄罗斯</a:t>
            </a:r>
            <a:r>
              <a:rPr kumimoji="0" lang="en-US" altLang="zh-CN"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JINR-DUBNA</a:t>
            </a:r>
            <a:r>
              <a:rPr kumimoji="0" lang="zh-CN" altLang="en-US" sz="24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研究工作（热熔合）</a:t>
            </a:r>
          </a:p>
        </p:txBody>
      </p:sp>
      <p:sp>
        <p:nvSpPr>
          <p:cNvPr id="4" name="TextBox 70">
            <a:extLst>
              <a:ext uri="{FF2B5EF4-FFF2-40B4-BE49-F238E27FC236}">
                <a16:creationId xmlns:a16="http://schemas.microsoft.com/office/drawing/2014/main" id="{2E3AF61C-F3F8-4BAE-A75C-463D103899E1}"/>
              </a:ext>
            </a:extLst>
          </p:cNvPr>
          <p:cNvSpPr txBox="1"/>
          <p:nvPr/>
        </p:nvSpPr>
        <p:spPr>
          <a:xfrm>
            <a:off x="89502" y="990193"/>
            <a:ext cx="8964996" cy="8181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超重元素和核素合成重要成果</a:t>
            </a:r>
            <a:endParaRPr lang="en-US" altLang="zh-CN"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001950015"/>
      </p:ext>
    </p:extLst>
  </p:cSld>
  <p:clrMapOvr>
    <a:masterClrMapping/>
  </p:clrMapOvr>
  <p:transition spd="med" advClick="0" advTm="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65976" y="132810"/>
            <a:ext cx="5013165"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GSI</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3" name="Picture 2" descr="白色大理石">
            <a:extLst>
              <a:ext uri="{FF2B5EF4-FFF2-40B4-BE49-F238E27FC236}">
                <a16:creationId xmlns:a16="http://schemas.microsoft.com/office/drawing/2014/main" id="{2927AFF7-0374-4A98-A5E8-009F59AD3577}"/>
              </a:ext>
            </a:extLst>
          </p:cNvPr>
          <p:cNvPicPr>
            <a:picLocks noChangeAspect="1" noChangeArrowheads="1"/>
          </p:cNvPicPr>
          <p:nvPr/>
        </p:nvPicPr>
        <p:blipFill>
          <a:blip r:embed="rId2"/>
          <a:srcRect/>
          <a:stretch>
            <a:fillRect/>
          </a:stretch>
        </p:blipFill>
        <p:spPr bwMode="auto">
          <a:xfrm>
            <a:off x="395536" y="915566"/>
            <a:ext cx="5833682" cy="1944216"/>
          </a:xfrm>
          <a:prstGeom prst="rect">
            <a:avLst/>
          </a:prstGeom>
          <a:noFill/>
          <a:ln w="9525">
            <a:solidFill>
              <a:srgbClr val="003300"/>
            </a:solidFill>
            <a:miter lim="800000"/>
            <a:headEnd/>
            <a:tailEnd/>
          </a:ln>
        </p:spPr>
      </p:pic>
      <p:pic>
        <p:nvPicPr>
          <p:cNvPr id="14" name="Picture 5" descr="ship">
            <a:extLst>
              <a:ext uri="{FF2B5EF4-FFF2-40B4-BE49-F238E27FC236}">
                <a16:creationId xmlns:a16="http://schemas.microsoft.com/office/drawing/2014/main" id="{D0E4096C-6B18-4CE4-9129-2E3B779A94C4}"/>
              </a:ext>
            </a:extLst>
          </p:cNvPr>
          <p:cNvPicPr>
            <a:picLocks noChangeAspect="1" noChangeArrowheads="1"/>
          </p:cNvPicPr>
          <p:nvPr/>
        </p:nvPicPr>
        <p:blipFill>
          <a:blip r:embed="rId3"/>
          <a:srcRect l="900" t="22180" r="3604"/>
          <a:stretch>
            <a:fillRect/>
          </a:stretch>
        </p:blipFill>
        <p:spPr bwMode="auto">
          <a:xfrm>
            <a:off x="403925" y="3004215"/>
            <a:ext cx="3492451" cy="1747207"/>
          </a:xfrm>
          <a:prstGeom prst="rect">
            <a:avLst/>
          </a:prstGeom>
          <a:noFill/>
          <a:ln w="9525">
            <a:solidFill>
              <a:srgbClr val="003300"/>
            </a:solidFill>
            <a:miter lim="800000"/>
            <a:headEnd/>
            <a:tailEnd/>
          </a:ln>
        </p:spPr>
      </p:pic>
      <p:sp>
        <p:nvSpPr>
          <p:cNvPr id="2" name="矩形 1">
            <a:extLst>
              <a:ext uri="{FF2B5EF4-FFF2-40B4-BE49-F238E27FC236}">
                <a16:creationId xmlns:a16="http://schemas.microsoft.com/office/drawing/2014/main" id="{148F3D61-A9AC-433A-BB9A-9E5C7D404A36}"/>
              </a:ext>
            </a:extLst>
          </p:cNvPr>
          <p:cNvSpPr/>
          <p:nvPr/>
        </p:nvSpPr>
        <p:spPr>
          <a:xfrm>
            <a:off x="6372200" y="872988"/>
            <a:ext cx="2736304" cy="1095813"/>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UNILAC + SHIP</a:t>
            </a:r>
            <a:endParaRPr kumimoji="1" lang="en-US" altLang="zh-CN"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zh-CN" altLang="en-US"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加速器流强：</a:t>
            </a:r>
            <a:r>
              <a:rPr kumimoji="1" lang="en-US" altLang="zh-CN"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~1 </a:t>
            </a:r>
            <a:r>
              <a:rPr kumimoji="1" lang="en-US" altLang="zh-CN" sz="1800" b="0" i="0" u="none" strike="noStrike" kern="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pA</a:t>
            </a:r>
            <a:endParaRPr kumimoji="1" lang="en-US" altLang="zh-CN"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zh-CN" altLang="en-US"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实验水平：</a:t>
            </a:r>
            <a:r>
              <a:rPr kumimoji="1" lang="en-US" altLang="zh-CN"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0.1 pb</a:t>
            </a:r>
            <a:r>
              <a:rPr kumimoji="1" lang="zh-CN" altLang="en-US"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截面 </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FD64F091-EA1D-4AD9-9FFD-BAF1E30051F2}"/>
              </a:ext>
            </a:extLst>
          </p:cNvPr>
          <p:cNvSpPr txBox="1"/>
          <p:nvPr/>
        </p:nvSpPr>
        <p:spPr>
          <a:xfrm>
            <a:off x="4346788" y="3095238"/>
            <a:ext cx="16738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U+U</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sym typeface="Symbol" panose="05050102010706020507" pitchFamily="18" charset="2"/>
              </a:rPr>
              <a:t>184!</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p:sp>
        <p:nvSpPr>
          <p:cNvPr id="21" name="笑脸 20">
            <a:extLst>
              <a:ext uri="{FF2B5EF4-FFF2-40B4-BE49-F238E27FC236}">
                <a16:creationId xmlns:a16="http://schemas.microsoft.com/office/drawing/2014/main" id="{FBAEDD96-4615-4A8C-9E47-BD334ECE28B9}"/>
              </a:ext>
            </a:extLst>
          </p:cNvPr>
          <p:cNvSpPr/>
          <p:nvPr/>
        </p:nvSpPr>
        <p:spPr>
          <a:xfrm>
            <a:off x="4845054" y="3556903"/>
            <a:ext cx="576068" cy="677092"/>
          </a:xfrm>
          <a:prstGeom prst="smileyFace">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3" name="矩形 2">
            <a:extLst>
              <a:ext uri="{FF2B5EF4-FFF2-40B4-BE49-F238E27FC236}">
                <a16:creationId xmlns:a16="http://schemas.microsoft.com/office/drawing/2014/main" id="{0E4416F3-9D54-494B-83D6-D748ADB8014D}"/>
              </a:ext>
            </a:extLst>
          </p:cNvPr>
          <p:cNvSpPr/>
          <p:nvPr/>
        </p:nvSpPr>
        <p:spPr>
          <a:xfrm>
            <a:off x="4188090" y="4377639"/>
            <a:ext cx="199125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突破口：冷熔合</a:t>
            </a:r>
            <a:endPar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4" name="矩形 3">
            <a:extLst>
              <a:ext uri="{FF2B5EF4-FFF2-40B4-BE49-F238E27FC236}">
                <a16:creationId xmlns:a16="http://schemas.microsoft.com/office/drawing/2014/main" id="{C151A828-BD96-4FC1-85A9-09967CCD5586}"/>
              </a:ext>
            </a:extLst>
          </p:cNvPr>
          <p:cNvSpPr/>
          <p:nvPr/>
        </p:nvSpPr>
        <p:spPr>
          <a:xfrm>
            <a:off x="6403024" y="1944531"/>
            <a:ext cx="251041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TASCA</a:t>
            </a:r>
            <a:r>
              <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Transactinide Separator and Chemistry Apparatus</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8BBD6AEF-545B-4681-B7BB-1A1E498E8CAF}"/>
              </a:ext>
            </a:extLst>
          </p:cNvPr>
          <p:cNvSpPr/>
          <p:nvPr/>
        </p:nvSpPr>
        <p:spPr>
          <a:xfrm>
            <a:off x="6247311" y="3129136"/>
            <a:ext cx="2827245" cy="1451679"/>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GSI was founded in 1969 The synthesis of </a:t>
            </a:r>
            <a:r>
              <a:rPr kumimoji="0" lang="en-US" altLang="zh-CN" sz="18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superheavy</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elements was a key topic of the research program! </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6A51D06E-BF21-46AB-ABED-8AFBBAD76EA0}"/>
              </a:ext>
            </a:extLst>
          </p:cNvPr>
          <p:cNvSpPr/>
          <p:nvPr/>
        </p:nvSpPr>
        <p:spPr>
          <a:xfrm>
            <a:off x="539552" y="903356"/>
            <a:ext cx="4175246"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UNILAC (Universal Linear Accelerator)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Providing H~U beams</a:t>
            </a:r>
            <a:endPar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36611489"/>
      </p:ext>
    </p:extLst>
  </p:cSld>
  <p:clrMapOvr>
    <a:masterClrMapping/>
  </p:clrMapOvr>
  <p:transition spd="med" advClick="0" advTm="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12636" y="140430"/>
            <a:ext cx="5013165"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GSI</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Rectangle 4">
            <a:extLst>
              <a:ext uri="{FF2B5EF4-FFF2-40B4-BE49-F238E27FC236}">
                <a16:creationId xmlns:a16="http://schemas.microsoft.com/office/drawing/2014/main" id="{A43E8F66-D729-4808-AA14-4BD9F0019E8C}"/>
              </a:ext>
            </a:extLst>
          </p:cNvPr>
          <p:cNvSpPr>
            <a:spLocks noChangeArrowheads="1"/>
          </p:cNvSpPr>
          <p:nvPr/>
        </p:nvSpPr>
        <p:spPr bwMode="auto">
          <a:xfrm>
            <a:off x="268298" y="1999531"/>
            <a:ext cx="3223581" cy="2217915"/>
          </a:xfrm>
          <a:prstGeom prst="rect">
            <a:avLst/>
          </a:prstGeom>
          <a:noFill/>
          <a:ln w="25400">
            <a:noFill/>
            <a:miter lim="800000"/>
            <a:headEnd/>
            <a:tailEnd/>
          </a:ln>
        </p:spPr>
        <p:txBody>
          <a:bodyPr wrap="square">
            <a:spAutoFit/>
          </a:bodyPr>
          <a:lstStyle/>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262</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Bh,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54</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Cr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209</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Bi, 1981</a:t>
            </a:r>
            <a:endParaRPr kumimoji="1" lang="en-US" altLang="zh-CN" sz="1600" b="1" i="0" u="none" strike="noStrike" kern="1200" cap="none" spc="0" normalizeH="0" baseline="0" noProof="0" dirty="0">
              <a:ln>
                <a:noFill/>
              </a:ln>
              <a:solidFill>
                <a:srgbClr val="00B050"/>
              </a:solidFill>
              <a:effectLst/>
              <a:uLnTx/>
              <a:uFillTx/>
              <a:latin typeface="Times New Roman" pitchFamily="18" charset="0"/>
              <a:ea typeface="宋体" panose="02010600030101010101" pitchFamily="2" charset="-122"/>
              <a:cs typeface="+mn-cs"/>
            </a:endParaRP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265</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Hs,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58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Fe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Pb, 1984</a:t>
            </a:r>
            <a:endParaRPr kumimoji="1" lang="en-US" altLang="zh-CN" sz="1600" b="1" i="0" u="none" strike="noStrike" kern="1200" cap="none" spc="0" normalizeH="0" baseline="0" noProof="0" dirty="0">
              <a:ln>
                <a:noFill/>
              </a:ln>
              <a:solidFill>
                <a:srgbClr val="00B050"/>
              </a:solidFill>
              <a:effectLst/>
              <a:uLnTx/>
              <a:uFillTx/>
              <a:latin typeface="Times New Roman" pitchFamily="18" charset="0"/>
              <a:ea typeface="宋体" panose="02010600030101010101" pitchFamily="2" charset="-122"/>
              <a:cs typeface="+mn-cs"/>
            </a:endParaRP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266</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Mt,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58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Fe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209</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Bi, 1982 </a:t>
            </a: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0"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269</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Ds,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62</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Ni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Pb, 1994</a:t>
            </a:r>
            <a:endParaRPr kumimoji="1" lang="en-US" altLang="zh-CN" sz="1600" b="1" i="0" u="none" strike="noStrike" kern="1200" cap="none" spc="0" normalizeH="0" baseline="0" noProof="0" dirty="0">
              <a:ln>
                <a:noFill/>
              </a:ln>
              <a:solidFill>
                <a:srgbClr val="00B050"/>
              </a:solidFill>
              <a:effectLst/>
              <a:uLnTx/>
              <a:uFillTx/>
              <a:latin typeface="Times New Roman" pitchFamily="18" charset="0"/>
              <a:ea typeface="宋体" panose="02010600030101010101" pitchFamily="2" charset="-122"/>
              <a:cs typeface="+mn-cs"/>
            </a:endParaRP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0"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271</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Ds,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64</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Ni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Pb, 1998   </a:t>
            </a: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272</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Rg,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64</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Ni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209</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Bi, 1994</a:t>
            </a:r>
          </a:p>
          <a:p>
            <a:pPr marL="0" marR="0" lvl="0" indent="0" algn="l" defTabSz="914400" rtl="0" eaLnBrk="1" fontAlgn="base" latinLnBrk="0" hangingPunct="1">
              <a:lnSpc>
                <a:spcPct val="125000"/>
              </a:lnSpc>
              <a:spcBef>
                <a:spcPct val="0"/>
              </a:spcBef>
              <a:spcAft>
                <a:spcPct val="0"/>
              </a:spcAft>
              <a:buClr>
                <a:srgbClr val="FF0000"/>
              </a:buClr>
              <a:buSzTx/>
              <a:buFont typeface="Wingdings" pitchFamily="2" charset="2"/>
              <a:buChar char="ü"/>
              <a:tabLst/>
              <a:defRPr/>
            </a:pP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277</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Cn,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70</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Zn + </a:t>
            </a:r>
            <a:r>
              <a:rPr kumimoji="1" lang="en-US" altLang="zh-CN" sz="1600" b="1" i="0" u="none" strike="noStrike" kern="1200" cap="none" spc="0" normalizeH="0" baseline="30000" noProof="0" dirty="0">
                <a:ln>
                  <a:noFill/>
                </a:ln>
                <a:solidFill>
                  <a:srgbClr val="003366"/>
                </a:solidFill>
                <a:effectLst/>
                <a:uLnTx/>
                <a:uFillTx/>
                <a:latin typeface="Times New Roman" pitchFamily="18" charset="0"/>
                <a:ea typeface="宋体" panose="02010600030101010101" pitchFamily="2" charset="-122"/>
                <a:cs typeface="+mn-cs"/>
              </a:rPr>
              <a:t>208</a:t>
            </a:r>
            <a:r>
              <a:rPr kumimoji="1" lang="en-US" altLang="zh-CN" sz="1600" b="1" i="0" u="none" strike="noStrike" kern="1200" cap="none" spc="0" normalizeH="0" baseline="0" noProof="0" dirty="0">
                <a:ln>
                  <a:noFill/>
                </a:ln>
                <a:solidFill>
                  <a:srgbClr val="003366"/>
                </a:solidFill>
                <a:effectLst/>
                <a:uLnTx/>
                <a:uFillTx/>
                <a:latin typeface="Times New Roman" pitchFamily="18" charset="0"/>
                <a:ea typeface="宋体" panose="02010600030101010101" pitchFamily="2" charset="-122"/>
                <a:cs typeface="+mn-cs"/>
              </a:rPr>
              <a:t>Pb, 1996</a:t>
            </a:r>
          </a:p>
        </p:txBody>
      </p:sp>
      <p:pic>
        <p:nvPicPr>
          <p:cNvPr id="9" name="图片 8">
            <a:extLst>
              <a:ext uri="{FF2B5EF4-FFF2-40B4-BE49-F238E27FC236}">
                <a16:creationId xmlns:a16="http://schemas.microsoft.com/office/drawing/2014/main" id="{7007275B-6B08-45D2-916D-49FDBEC08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50" y="923188"/>
            <a:ext cx="8571899" cy="652407"/>
          </a:xfrm>
          <a:prstGeom prst="rect">
            <a:avLst/>
          </a:prstGeom>
        </p:spPr>
      </p:pic>
      <p:sp>
        <p:nvSpPr>
          <p:cNvPr id="10" name="椭圆 9">
            <a:extLst>
              <a:ext uri="{FF2B5EF4-FFF2-40B4-BE49-F238E27FC236}">
                <a16:creationId xmlns:a16="http://schemas.microsoft.com/office/drawing/2014/main" id="{34F7746B-E4E5-4C3A-9B70-A27D9AE6867F}"/>
              </a:ext>
            </a:extLst>
          </p:cNvPr>
          <p:cNvSpPr/>
          <p:nvPr/>
        </p:nvSpPr>
        <p:spPr>
          <a:xfrm>
            <a:off x="2548347" y="975738"/>
            <a:ext cx="3060408" cy="540072"/>
          </a:xfrm>
          <a:prstGeom prst="ellipse">
            <a:avLst/>
          </a:prstGeom>
          <a:solidFill>
            <a:srgbClr val="FF000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文本框 10">
            <a:extLst>
              <a:ext uri="{FF2B5EF4-FFF2-40B4-BE49-F238E27FC236}">
                <a16:creationId xmlns:a16="http://schemas.microsoft.com/office/drawing/2014/main" id="{DE72246B-84F2-44F5-B384-009E219B0EB9}"/>
              </a:ext>
            </a:extLst>
          </p:cNvPr>
          <p:cNvSpPr txBox="1"/>
          <p:nvPr/>
        </p:nvSpPr>
        <p:spPr bwMode="auto">
          <a:xfrm>
            <a:off x="263190" y="1628026"/>
            <a:ext cx="17331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冷熔合反应：</a:t>
            </a:r>
          </a:p>
        </p:txBody>
      </p:sp>
      <p:pic>
        <p:nvPicPr>
          <p:cNvPr id="12" name="图片 11">
            <a:extLst>
              <a:ext uri="{FF2B5EF4-FFF2-40B4-BE49-F238E27FC236}">
                <a16:creationId xmlns:a16="http://schemas.microsoft.com/office/drawing/2014/main" id="{51199FA0-B22F-4818-A7E1-91A84F045B27}"/>
              </a:ext>
            </a:extLst>
          </p:cNvPr>
          <p:cNvPicPr>
            <a:picLocks noChangeAspect="1"/>
          </p:cNvPicPr>
          <p:nvPr/>
        </p:nvPicPr>
        <p:blipFill rotWithShape="1">
          <a:blip r:embed="rId4"/>
          <a:srcRect l="5442" r="47690"/>
          <a:stretch/>
        </p:blipFill>
        <p:spPr>
          <a:xfrm>
            <a:off x="3124740" y="1672649"/>
            <a:ext cx="2381399" cy="2789482"/>
          </a:xfrm>
          <a:prstGeom prst="rect">
            <a:avLst/>
          </a:prstGeom>
        </p:spPr>
      </p:pic>
      <p:sp>
        <p:nvSpPr>
          <p:cNvPr id="13" name="矩形 12">
            <a:extLst>
              <a:ext uri="{FF2B5EF4-FFF2-40B4-BE49-F238E27FC236}">
                <a16:creationId xmlns:a16="http://schemas.microsoft.com/office/drawing/2014/main" id="{5A8117AA-8023-466D-86C5-2E505A6818B0}"/>
              </a:ext>
            </a:extLst>
          </p:cNvPr>
          <p:cNvSpPr/>
          <p:nvPr/>
        </p:nvSpPr>
        <p:spPr>
          <a:xfrm>
            <a:off x="209576" y="4454961"/>
            <a:ext cx="8856984"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Over 20 years period of synthesis of SHN produced in the cold-fusion reactions!</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FD5FCCC3-8784-4A8E-9AF7-0E29E5B59B4C}"/>
              </a:ext>
            </a:extLst>
          </p:cNvPr>
          <p:cNvSpPr/>
          <p:nvPr/>
        </p:nvSpPr>
        <p:spPr>
          <a:xfrm>
            <a:off x="5498996" y="1695667"/>
            <a:ext cx="3528392" cy="2525691"/>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Only the one-neutron-evaporation cross sections are plotted. They are dominating and the only ones observed for the heaviest elements beyond hassium. The cross sections drop very fast by about one order of magnitude per two elements from 6 </a:t>
            </a:r>
            <a:r>
              <a:rPr kumimoji="0" lang="en-US" altLang="zh-CN" sz="16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nb</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rutherfordium to 0.5 pb for copernicium </a:t>
            </a:r>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E9A23603-449C-47A0-A98A-7A5B55CFE8B2}"/>
              </a:ext>
            </a:extLst>
          </p:cNvPr>
          <p:cNvSpPr txBox="1"/>
          <p:nvPr/>
        </p:nvSpPr>
        <p:spPr>
          <a:xfrm>
            <a:off x="591682" y="4204305"/>
            <a:ext cx="1974515"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114</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116</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p>
        </p:txBody>
      </p:sp>
      <p:sp>
        <p:nvSpPr>
          <p:cNvPr id="5" name="文本框 4">
            <a:extLst>
              <a:ext uri="{FF2B5EF4-FFF2-40B4-BE49-F238E27FC236}">
                <a16:creationId xmlns:a16="http://schemas.microsoft.com/office/drawing/2014/main" id="{65012CCB-BE9E-4C88-A272-9823AC57A4BB}"/>
              </a:ext>
            </a:extLst>
          </p:cNvPr>
          <p:cNvSpPr txBox="1"/>
          <p:nvPr/>
        </p:nvSpPr>
        <p:spPr>
          <a:xfrm>
            <a:off x="372676" y="4085079"/>
            <a:ext cx="197170" cy="43088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sym typeface="Symbol" panose="05050102010706020507" pitchFamily="18" charset="2"/>
              </a:rPr>
              <a:t></a:t>
            </a:r>
            <a:endParaRPr kumimoji="0" lang="zh-CN" altLang="en-US" sz="28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p:sp>
        <p:nvSpPr>
          <p:cNvPr id="2" name="矩形 1">
            <a:extLst>
              <a:ext uri="{FF2B5EF4-FFF2-40B4-BE49-F238E27FC236}">
                <a16:creationId xmlns:a16="http://schemas.microsoft.com/office/drawing/2014/main" id="{C2688181-F3B5-464C-8A2F-CA577DD84BC9}"/>
              </a:ext>
            </a:extLst>
          </p:cNvPr>
          <p:cNvSpPr/>
          <p:nvPr/>
        </p:nvSpPr>
        <p:spPr>
          <a:xfrm>
            <a:off x="3923928" y="1851670"/>
            <a:ext cx="216024" cy="176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2821062"/>
      </p:ext>
    </p:extLst>
  </p:cSld>
  <p:clrMapOvr>
    <a:masterClrMapping/>
  </p:clrMapOvr>
  <p:transition spd="med" advClick="0" advTm="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27876" y="140430"/>
            <a:ext cx="565894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RIKEN</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1" name="图片 10">
            <a:extLst>
              <a:ext uri="{FF2B5EF4-FFF2-40B4-BE49-F238E27FC236}">
                <a16:creationId xmlns:a16="http://schemas.microsoft.com/office/drawing/2014/main" id="{7BDE068D-7A4F-4171-AC12-AC67C02BC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50" y="899014"/>
            <a:ext cx="8571899" cy="652407"/>
          </a:xfrm>
          <a:prstGeom prst="rect">
            <a:avLst/>
          </a:prstGeom>
        </p:spPr>
      </p:pic>
      <p:sp>
        <p:nvSpPr>
          <p:cNvPr id="12" name="椭圆 11">
            <a:extLst>
              <a:ext uri="{FF2B5EF4-FFF2-40B4-BE49-F238E27FC236}">
                <a16:creationId xmlns:a16="http://schemas.microsoft.com/office/drawing/2014/main" id="{93E7B0D5-E430-45F5-B3B1-089687DD1D72}"/>
              </a:ext>
            </a:extLst>
          </p:cNvPr>
          <p:cNvSpPr/>
          <p:nvPr/>
        </p:nvSpPr>
        <p:spPr>
          <a:xfrm>
            <a:off x="5699126" y="909731"/>
            <a:ext cx="458788" cy="613049"/>
          </a:xfrm>
          <a:prstGeom prst="ellipse">
            <a:avLst/>
          </a:prstGeom>
          <a:solidFill>
            <a:srgbClr val="FF0000">
              <a:alpha val="3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2CBDBB5C-0265-4020-B64D-7D4AA843ACCE}"/>
              </a:ext>
            </a:extLst>
          </p:cNvPr>
          <p:cNvPicPr>
            <a:picLocks noChangeAspect="1"/>
          </p:cNvPicPr>
          <p:nvPr/>
        </p:nvPicPr>
        <p:blipFill rotWithShape="1">
          <a:blip r:embed="rId4"/>
          <a:srcRect l="12317" r="11780"/>
          <a:stretch/>
        </p:blipFill>
        <p:spPr>
          <a:xfrm>
            <a:off x="299411" y="2123651"/>
            <a:ext cx="2889204" cy="2516882"/>
          </a:xfrm>
          <a:prstGeom prst="rect">
            <a:avLst/>
          </a:prstGeom>
        </p:spPr>
      </p:pic>
      <p:sp>
        <p:nvSpPr>
          <p:cNvPr id="14" name="Text Box 45">
            <a:extLst>
              <a:ext uri="{FF2B5EF4-FFF2-40B4-BE49-F238E27FC236}">
                <a16:creationId xmlns:a16="http://schemas.microsoft.com/office/drawing/2014/main" id="{40654E2F-EE84-4ADC-A1BA-5A09DA32D325}"/>
              </a:ext>
            </a:extLst>
          </p:cNvPr>
          <p:cNvSpPr txBox="1">
            <a:spLocks noChangeArrowheads="1"/>
          </p:cNvSpPr>
          <p:nvPr/>
        </p:nvSpPr>
        <p:spPr bwMode="auto">
          <a:xfrm>
            <a:off x="299410" y="1606075"/>
            <a:ext cx="2909888" cy="422424"/>
          </a:xfrm>
          <a:prstGeom prst="rect">
            <a:avLst/>
          </a:prstGeom>
          <a:solidFill>
            <a:srgbClr val="FFFF99">
              <a:alpha val="39999"/>
            </a:srgbClr>
          </a:solidFill>
          <a:ln w="25400">
            <a:solidFill>
              <a:srgbClr val="339966"/>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30000" noProof="0" dirty="0">
                <a:ln>
                  <a:noFill/>
                </a:ln>
                <a:solidFill>
                  <a:srgbClr val="000066"/>
                </a:solidFill>
                <a:effectLst/>
                <a:uLnTx/>
                <a:uFillTx/>
                <a:latin typeface="Times New Roman" pitchFamily="18" charset="0"/>
                <a:ea typeface="MS PGothic" pitchFamily="34" charset="-128"/>
                <a:cs typeface="+mn-cs"/>
              </a:rPr>
              <a:t>70</a:t>
            </a:r>
            <a:r>
              <a:rPr kumimoji="1" lang="en-US" altLang="ja-JP" sz="2000" b="1" i="0" u="none" strike="noStrike" kern="0" cap="none" spc="0" normalizeH="0" baseline="0" noProof="0" dirty="0">
                <a:ln>
                  <a:noFill/>
                </a:ln>
                <a:solidFill>
                  <a:srgbClr val="000066"/>
                </a:solidFill>
                <a:effectLst/>
                <a:uLnTx/>
                <a:uFillTx/>
                <a:latin typeface="Times New Roman" pitchFamily="18" charset="0"/>
                <a:ea typeface="MS PGothic" pitchFamily="34" charset="-128"/>
                <a:cs typeface="+mn-cs"/>
              </a:rPr>
              <a:t>Zn</a:t>
            </a:r>
            <a:r>
              <a:rPr kumimoji="1" lang="en-US" altLang="ja-JP" sz="2000" b="1" i="0" u="none" strike="noStrike" kern="0" cap="none" spc="0" normalizeH="0" baseline="30000" noProof="0" dirty="0">
                <a:ln>
                  <a:noFill/>
                </a:ln>
                <a:solidFill>
                  <a:srgbClr val="000066"/>
                </a:solidFill>
                <a:effectLst/>
                <a:uLnTx/>
                <a:uFillTx/>
                <a:latin typeface="Times New Roman" pitchFamily="18" charset="0"/>
                <a:ea typeface="MS PGothic" pitchFamily="34" charset="-128"/>
                <a:cs typeface="+mn-cs"/>
              </a:rPr>
              <a:t> </a:t>
            </a:r>
            <a:r>
              <a:rPr kumimoji="1" lang="en-US" altLang="ja-JP" sz="2000" b="1" i="0" u="none" strike="noStrike" kern="0" cap="none" spc="0" normalizeH="0" baseline="0" noProof="0" dirty="0">
                <a:ln>
                  <a:noFill/>
                </a:ln>
                <a:solidFill>
                  <a:srgbClr val="000066"/>
                </a:solidFill>
                <a:effectLst/>
                <a:uLnTx/>
                <a:uFillTx/>
                <a:latin typeface="Times New Roman" pitchFamily="18" charset="0"/>
                <a:ea typeface="MS PGothic" pitchFamily="34" charset="-128"/>
                <a:cs typeface="+mn-cs"/>
              </a:rPr>
              <a:t>+ </a:t>
            </a:r>
            <a:r>
              <a:rPr kumimoji="1" lang="en-US" altLang="ja-JP" sz="2000" b="1" i="0" u="none" strike="noStrike" kern="0" cap="none" spc="0" normalizeH="0" baseline="30000" noProof="0" dirty="0">
                <a:ln>
                  <a:noFill/>
                </a:ln>
                <a:solidFill>
                  <a:srgbClr val="000066"/>
                </a:solidFill>
                <a:effectLst/>
                <a:uLnTx/>
                <a:uFillTx/>
                <a:latin typeface="Times New Roman" pitchFamily="18" charset="0"/>
                <a:ea typeface="MS PGothic" pitchFamily="34" charset="-128"/>
                <a:cs typeface="+mn-cs"/>
              </a:rPr>
              <a:t>209</a:t>
            </a:r>
            <a:r>
              <a:rPr kumimoji="1" lang="en-US" altLang="ja-JP" sz="2000" b="1" i="0" u="none" strike="noStrike" kern="0" cap="none" spc="0" normalizeH="0" baseline="0" noProof="0" dirty="0">
                <a:ln>
                  <a:noFill/>
                </a:ln>
                <a:solidFill>
                  <a:srgbClr val="000066"/>
                </a:solidFill>
                <a:effectLst/>
                <a:uLnTx/>
                <a:uFillTx/>
                <a:latin typeface="Times New Roman" pitchFamily="18" charset="0"/>
                <a:ea typeface="MS PGothic" pitchFamily="34" charset="-128"/>
                <a:cs typeface="+mn-cs"/>
              </a:rPr>
              <a:t>Bi → </a:t>
            </a:r>
            <a:r>
              <a:rPr kumimoji="1" lang="en-US" altLang="ja-JP" sz="2000" b="1" i="0" u="none" strike="noStrike" kern="0" cap="none" spc="0" normalizeH="0" baseline="30000" noProof="0" dirty="0">
                <a:ln>
                  <a:noFill/>
                </a:ln>
                <a:solidFill>
                  <a:srgbClr val="000066"/>
                </a:solidFill>
                <a:effectLst/>
                <a:uLnTx/>
                <a:uFillTx/>
                <a:latin typeface="Times New Roman" pitchFamily="18" charset="0"/>
                <a:ea typeface="MS PGothic" pitchFamily="34" charset="-128"/>
                <a:cs typeface="+mn-cs"/>
              </a:rPr>
              <a:t>278</a:t>
            </a:r>
            <a:r>
              <a:rPr kumimoji="1" lang="en-US" altLang="ja-JP" sz="2000" b="1" i="0" u="none" strike="noStrike" kern="0" cap="none" spc="0" normalizeH="0" baseline="0" noProof="0" dirty="0">
                <a:ln>
                  <a:noFill/>
                </a:ln>
                <a:solidFill>
                  <a:srgbClr val="000066"/>
                </a:solidFill>
                <a:effectLst/>
                <a:uLnTx/>
                <a:uFillTx/>
                <a:latin typeface="Times New Roman" pitchFamily="18" charset="0"/>
                <a:ea typeface="MS PGothic" pitchFamily="34" charset="-128"/>
                <a:cs typeface="+mn-cs"/>
              </a:rPr>
              <a:t>113 +  n</a:t>
            </a:r>
          </a:p>
        </p:txBody>
      </p:sp>
      <p:pic>
        <p:nvPicPr>
          <p:cNvPr id="15" name="图片 14">
            <a:extLst>
              <a:ext uri="{FF2B5EF4-FFF2-40B4-BE49-F238E27FC236}">
                <a16:creationId xmlns:a16="http://schemas.microsoft.com/office/drawing/2014/main" id="{DAE55CCC-AD38-4C59-9DF0-D3ED375671BF}"/>
              </a:ext>
            </a:extLst>
          </p:cNvPr>
          <p:cNvPicPr>
            <a:picLocks noChangeAspect="1"/>
          </p:cNvPicPr>
          <p:nvPr/>
        </p:nvPicPr>
        <p:blipFill rotWithShape="1">
          <a:blip r:embed="rId5"/>
          <a:srcRect l="12409" r="15550"/>
          <a:stretch/>
        </p:blipFill>
        <p:spPr>
          <a:xfrm>
            <a:off x="3282823" y="2070485"/>
            <a:ext cx="2009257" cy="2533820"/>
          </a:xfrm>
          <a:prstGeom prst="rect">
            <a:avLst/>
          </a:prstGeom>
        </p:spPr>
      </p:pic>
      <p:sp>
        <p:nvSpPr>
          <p:cNvPr id="16" name="矩形 15">
            <a:extLst>
              <a:ext uri="{FF2B5EF4-FFF2-40B4-BE49-F238E27FC236}">
                <a16:creationId xmlns:a16="http://schemas.microsoft.com/office/drawing/2014/main" id="{39240944-5106-4229-9C75-D000EDB613BB}"/>
              </a:ext>
            </a:extLst>
          </p:cNvPr>
          <p:cNvSpPr/>
          <p:nvPr/>
        </p:nvSpPr>
        <p:spPr>
          <a:xfrm>
            <a:off x="5359669" y="3227052"/>
            <a:ext cx="3769518" cy="1595117"/>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charset="-122"/>
                <a:cs typeface="Times New Roman" panose="02020603050405020304" pitchFamily="18" charset="0"/>
              </a:rPr>
              <a:t>Over nine years</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Net irradiation time of 575 days</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Total beam dose of 1.39×10</a:t>
            </a:r>
            <a:r>
              <a:rPr kumimoji="0" lang="en-US" altLang="zh-CN" sz="20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20</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Production cross section of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charset="-122"/>
                <a:cs typeface="Times New Roman" panose="02020603050405020304" pitchFamily="18" charset="0"/>
              </a:rPr>
              <a:t>19 fb</a:t>
            </a:r>
            <a:endPar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charset="-122"/>
              <a:cs typeface="Times New Roman" panose="02020603050405020304" pitchFamily="18" charset="0"/>
            </a:endParaRPr>
          </a:p>
        </p:txBody>
      </p:sp>
      <p:sp>
        <p:nvSpPr>
          <p:cNvPr id="17" name="文本框 16">
            <a:extLst>
              <a:ext uri="{FF2B5EF4-FFF2-40B4-BE49-F238E27FC236}">
                <a16:creationId xmlns:a16="http://schemas.microsoft.com/office/drawing/2014/main" id="{BAD14B1A-5FC1-457F-B875-D9263016364D}"/>
              </a:ext>
            </a:extLst>
          </p:cNvPr>
          <p:cNvSpPr txBox="1"/>
          <p:nvPr/>
        </p:nvSpPr>
        <p:spPr bwMode="auto">
          <a:xfrm>
            <a:off x="3188615" y="1558883"/>
            <a:ext cx="18598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冷熔合反应</a:t>
            </a:r>
          </a:p>
        </p:txBody>
      </p:sp>
      <p:sp>
        <p:nvSpPr>
          <p:cNvPr id="2" name="矩形 1">
            <a:extLst>
              <a:ext uri="{FF2B5EF4-FFF2-40B4-BE49-F238E27FC236}">
                <a16:creationId xmlns:a16="http://schemas.microsoft.com/office/drawing/2014/main" id="{D9DED39E-24F2-4EE3-A652-BB68918B71B2}"/>
              </a:ext>
            </a:extLst>
          </p:cNvPr>
          <p:cNvSpPr/>
          <p:nvPr/>
        </p:nvSpPr>
        <p:spPr>
          <a:xfrm>
            <a:off x="672644" y="4533033"/>
            <a:ext cx="4824536" cy="405304"/>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
                <a:srgbClr val="FF0000"/>
              </a:buClr>
              <a:buSzTx/>
              <a:buFontTx/>
              <a:buNone/>
              <a:tabLst/>
              <a:defRPr/>
            </a:pPr>
            <a:r>
              <a:rPr kumimoji="0" lang="en-US" altLang="zh-CN" sz="18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Ca + </a:t>
            </a:r>
            <a:r>
              <a:rPr kumimoji="0" lang="en-US" altLang="zh-CN" sz="18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243</a:t>
            </a: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Am </a:t>
            </a: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 115  113, 2003 DUBNA</a:t>
            </a:r>
          </a:p>
        </p:txBody>
      </p:sp>
      <p:pic>
        <p:nvPicPr>
          <p:cNvPr id="3" name="图片 2">
            <a:extLst>
              <a:ext uri="{FF2B5EF4-FFF2-40B4-BE49-F238E27FC236}">
                <a16:creationId xmlns:a16="http://schemas.microsoft.com/office/drawing/2014/main" id="{DD97457D-CE10-45C8-BE6A-33F2D1A0D09B}"/>
              </a:ext>
            </a:extLst>
          </p:cNvPr>
          <p:cNvPicPr>
            <a:picLocks noChangeAspect="1"/>
          </p:cNvPicPr>
          <p:nvPr/>
        </p:nvPicPr>
        <p:blipFill>
          <a:blip r:embed="rId6"/>
          <a:stretch>
            <a:fillRect/>
          </a:stretch>
        </p:blipFill>
        <p:spPr>
          <a:xfrm>
            <a:off x="5355862" y="1635328"/>
            <a:ext cx="2981281" cy="1728509"/>
          </a:xfrm>
          <a:prstGeom prst="rect">
            <a:avLst/>
          </a:prstGeom>
        </p:spPr>
      </p:pic>
      <p:sp>
        <p:nvSpPr>
          <p:cNvPr id="4" name="矩形 3">
            <a:extLst>
              <a:ext uri="{FF2B5EF4-FFF2-40B4-BE49-F238E27FC236}">
                <a16:creationId xmlns:a16="http://schemas.microsoft.com/office/drawing/2014/main" id="{D438CC8A-EE85-4FA0-8641-CE25D84A29B6}"/>
              </a:ext>
            </a:extLst>
          </p:cNvPr>
          <p:cNvSpPr/>
          <p:nvPr/>
        </p:nvSpPr>
        <p:spPr>
          <a:xfrm>
            <a:off x="7740352" y="2929441"/>
            <a:ext cx="8242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FMJBI M+ Times"/>
                <a:ea typeface="宋体" panose="02010600030101010101" pitchFamily="2" charset="-122"/>
                <a:cs typeface="+mn-cs"/>
              </a:rPr>
              <a:t>GARIS </a:t>
            </a:r>
            <a:endParaRPr kumimoji="0" lang="zh-CN" altLang="en-US"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1973119"/>
      </p:ext>
    </p:extLst>
  </p:cSld>
  <p:clrMapOvr>
    <a:masterClrMapping/>
  </p:clrMapOvr>
  <p:transition spd="med" advClick="0" advTm="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2627DD68-6DF9-43EA-B61D-25E8DF571959}"/>
              </a:ext>
            </a:extLst>
          </p:cNvPr>
          <p:cNvSpPr>
            <a:spLocks noGrp="1"/>
          </p:cNvSpPr>
          <p:nvPr>
            <p:ph type="title"/>
          </p:nvPr>
        </p:nvSpPr>
        <p:spPr>
          <a:xfrm>
            <a:off x="1035496" y="132810"/>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超重研究：</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冷熔合反应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9" name="图片 18">
            <a:extLst>
              <a:ext uri="{FF2B5EF4-FFF2-40B4-BE49-F238E27FC236}">
                <a16:creationId xmlns:a16="http://schemas.microsoft.com/office/drawing/2014/main" id="{F2E10164-C927-4099-9A4A-A50A5053961F}"/>
              </a:ext>
            </a:extLst>
          </p:cNvPr>
          <p:cNvPicPr>
            <a:picLocks noChangeAspect="1"/>
          </p:cNvPicPr>
          <p:nvPr/>
        </p:nvPicPr>
        <p:blipFill rotWithShape="1">
          <a:blip r:embed="rId3"/>
          <a:srcRect l="8509" r="9074"/>
          <a:stretch/>
        </p:blipFill>
        <p:spPr>
          <a:xfrm>
            <a:off x="179512" y="895265"/>
            <a:ext cx="4320480" cy="3260661"/>
          </a:xfrm>
          <a:prstGeom prst="rect">
            <a:avLst/>
          </a:prstGeom>
        </p:spPr>
      </p:pic>
      <p:sp>
        <p:nvSpPr>
          <p:cNvPr id="4" name="箭头: 右 3">
            <a:extLst>
              <a:ext uri="{FF2B5EF4-FFF2-40B4-BE49-F238E27FC236}">
                <a16:creationId xmlns:a16="http://schemas.microsoft.com/office/drawing/2014/main" id="{C3C0A9B1-616D-4667-88D7-D2F2E8D9F1AF}"/>
              </a:ext>
            </a:extLst>
          </p:cNvPr>
          <p:cNvSpPr/>
          <p:nvPr/>
        </p:nvSpPr>
        <p:spPr>
          <a:xfrm rot="16200000">
            <a:off x="1721374" y="1945560"/>
            <a:ext cx="296422" cy="1351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20" name="箭头: 右 19">
            <a:extLst>
              <a:ext uri="{FF2B5EF4-FFF2-40B4-BE49-F238E27FC236}">
                <a16:creationId xmlns:a16="http://schemas.microsoft.com/office/drawing/2014/main" id="{87C7EA36-58C9-4553-A7FF-DAE164E02850}"/>
              </a:ext>
            </a:extLst>
          </p:cNvPr>
          <p:cNvSpPr/>
          <p:nvPr/>
        </p:nvSpPr>
        <p:spPr>
          <a:xfrm rot="16200000">
            <a:off x="3809736" y="1945559"/>
            <a:ext cx="296422" cy="1351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21" name="箭头: 右 20">
            <a:extLst>
              <a:ext uri="{FF2B5EF4-FFF2-40B4-BE49-F238E27FC236}">
                <a16:creationId xmlns:a16="http://schemas.microsoft.com/office/drawing/2014/main" id="{3999517D-8188-43EB-86CA-5B837B56D086}"/>
              </a:ext>
            </a:extLst>
          </p:cNvPr>
          <p:cNvSpPr/>
          <p:nvPr/>
        </p:nvSpPr>
        <p:spPr>
          <a:xfrm rot="16200000">
            <a:off x="1187093" y="3479401"/>
            <a:ext cx="296422" cy="1351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22" name="箭头: 右 21">
            <a:extLst>
              <a:ext uri="{FF2B5EF4-FFF2-40B4-BE49-F238E27FC236}">
                <a16:creationId xmlns:a16="http://schemas.microsoft.com/office/drawing/2014/main" id="{B112F866-CD5E-4DC7-B372-76BF3C0EF425}"/>
              </a:ext>
            </a:extLst>
          </p:cNvPr>
          <p:cNvSpPr/>
          <p:nvPr/>
        </p:nvSpPr>
        <p:spPr>
          <a:xfrm rot="16200000">
            <a:off x="3284483" y="3479403"/>
            <a:ext cx="296422" cy="1351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a:ea typeface="微软雅黑"/>
              <a:cs typeface="+mn-cs"/>
            </a:endParaRPr>
          </a:p>
        </p:txBody>
      </p:sp>
      <p:sp>
        <p:nvSpPr>
          <p:cNvPr id="23" name="矩形 22">
            <a:extLst>
              <a:ext uri="{FF2B5EF4-FFF2-40B4-BE49-F238E27FC236}">
                <a16:creationId xmlns:a16="http://schemas.microsoft.com/office/drawing/2014/main" id="{71C2E4AF-1793-4A8B-AC1B-EB5001145BB0}"/>
              </a:ext>
            </a:extLst>
          </p:cNvPr>
          <p:cNvSpPr/>
          <p:nvPr/>
        </p:nvSpPr>
        <p:spPr>
          <a:xfrm>
            <a:off x="4499992" y="1365356"/>
            <a:ext cx="4464496" cy="2532745"/>
          </a:xfrm>
          <a:prstGeom prst="rect">
            <a:avLst/>
          </a:prstGeom>
        </p:spPr>
        <p:txBody>
          <a:bodyPr wrap="square">
            <a:spAutoFit/>
          </a:bodyPr>
          <a:lstStyle/>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截面最大值位于库仑位垒之下</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CN</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激发能</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~15 MeV</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，只能蒸发</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一个</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中子</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激发函数很窄，宽度</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 MeV</a:t>
            </a: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库仑位垒决定激发函数下限</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裂变决定激发函数上限</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indent="-252000">
              <a:lnSpc>
                <a:spcPct val="150000"/>
              </a:lnSpc>
              <a:buClr>
                <a:srgbClr val="003366"/>
              </a:buClr>
              <a:buFont typeface="Wingdings" panose="05000000000000000000" pitchFamily="2" charset="2"/>
              <a:buChar char="Ø"/>
              <a:defRPr/>
            </a:pPr>
            <a:r>
              <a:rPr lang="zh-CN" altLang="en-US" b="1"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rPr>
              <a:t>量子“隧穿效应”不能解释实验数据</a:t>
            </a:r>
            <a:endParaRPr lang="en-US" altLang="zh-CN" b="1"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a:extLst>
              <a:ext uri="{FF2B5EF4-FFF2-40B4-BE49-F238E27FC236}">
                <a16:creationId xmlns:a16="http://schemas.microsoft.com/office/drawing/2014/main" id="{3F994AA0-E742-4B47-BFED-B10082DF5291}"/>
              </a:ext>
            </a:extLst>
          </p:cNvPr>
          <p:cNvSpPr txBox="1"/>
          <p:nvPr/>
        </p:nvSpPr>
        <p:spPr>
          <a:xfrm>
            <a:off x="4572000" y="1000828"/>
            <a:ext cx="2475037" cy="36933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冷熔合激发函数：</a:t>
            </a:r>
          </a:p>
        </p:txBody>
      </p:sp>
      <p:sp>
        <p:nvSpPr>
          <p:cNvPr id="2" name="矩形 1">
            <a:extLst>
              <a:ext uri="{FF2B5EF4-FFF2-40B4-BE49-F238E27FC236}">
                <a16:creationId xmlns:a16="http://schemas.microsoft.com/office/drawing/2014/main" id="{57C63E6E-0481-4A4D-900C-FF0C26451D54}"/>
              </a:ext>
            </a:extLst>
          </p:cNvPr>
          <p:cNvSpPr/>
          <p:nvPr/>
        </p:nvSpPr>
        <p:spPr>
          <a:xfrm>
            <a:off x="200326" y="4109673"/>
            <a:ext cx="8845936" cy="707886"/>
          </a:xfrm>
          <a:prstGeom prst="rect">
            <a:avLst/>
          </a:prstGeom>
        </p:spPr>
        <p:txBody>
          <a:bodyPr wrap="square">
            <a:spAutoFit/>
          </a:bodyPr>
          <a:lstStyle/>
          <a:p>
            <a:pPr marL="0" marR="0" lvl="0" indent="0" algn="l" defTabSz="914400" rtl="0" eaLnBrk="1" fontAlgn="base" latinLnBrk="0" hangingPunct="1">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heaviest nuclides being increasingly fission unstable, only the one-neutron evaporation channel can survive: </a:t>
            </a:r>
            <a:r>
              <a:rPr kumimoji="0" lang="en-US" altLang="zh-CN"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the concept of cold fusion</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73488979"/>
      </p:ext>
    </p:extLst>
  </p:cSld>
  <p:clrMapOvr>
    <a:masterClrMapping/>
  </p:clrMapOvr>
  <p:transition spd="med" advClick="0" advTm="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2627DD68-6DF9-43EA-B61D-25E8DF571959}"/>
              </a:ext>
            </a:extLst>
          </p:cNvPr>
          <p:cNvSpPr>
            <a:spLocks noGrp="1"/>
          </p:cNvSpPr>
          <p:nvPr>
            <p:ph type="title"/>
          </p:nvPr>
        </p:nvSpPr>
        <p:spPr>
          <a:xfrm>
            <a:off x="1020256" y="148050"/>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超重研究：</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冷熔合反应</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1" name="图片 10">
            <a:extLst>
              <a:ext uri="{FF2B5EF4-FFF2-40B4-BE49-F238E27FC236}">
                <a16:creationId xmlns:a16="http://schemas.microsoft.com/office/drawing/2014/main" id="{6ED63730-838C-4F17-80A8-41A74C02B856}"/>
              </a:ext>
            </a:extLst>
          </p:cNvPr>
          <p:cNvPicPr>
            <a:picLocks noChangeAspect="1"/>
          </p:cNvPicPr>
          <p:nvPr/>
        </p:nvPicPr>
        <p:blipFill rotWithShape="1">
          <a:blip r:embed="rId3"/>
          <a:srcRect l="8509" t="1802" r="50113" b="49876"/>
          <a:stretch/>
        </p:blipFill>
        <p:spPr>
          <a:xfrm>
            <a:off x="142108" y="956355"/>
            <a:ext cx="2518426" cy="1928637"/>
          </a:xfrm>
          <a:prstGeom prst="rect">
            <a:avLst/>
          </a:prstGeom>
        </p:spPr>
      </p:pic>
      <p:pic>
        <p:nvPicPr>
          <p:cNvPr id="12" name="图片 11">
            <a:extLst>
              <a:ext uri="{FF2B5EF4-FFF2-40B4-BE49-F238E27FC236}">
                <a16:creationId xmlns:a16="http://schemas.microsoft.com/office/drawing/2014/main" id="{B341BD5B-C004-4F63-987A-F8114C7B3202}"/>
              </a:ext>
            </a:extLst>
          </p:cNvPr>
          <p:cNvPicPr>
            <a:picLocks noChangeAspect="1"/>
          </p:cNvPicPr>
          <p:nvPr/>
        </p:nvPicPr>
        <p:blipFill rotWithShape="1">
          <a:blip r:embed="rId4"/>
          <a:srcRect l="3369" r="32670"/>
          <a:stretch/>
        </p:blipFill>
        <p:spPr>
          <a:xfrm>
            <a:off x="2843808" y="926342"/>
            <a:ext cx="2664296" cy="2000596"/>
          </a:xfrm>
          <a:prstGeom prst="rect">
            <a:avLst/>
          </a:prstGeom>
        </p:spPr>
      </p:pic>
      <p:pic>
        <p:nvPicPr>
          <p:cNvPr id="13" name="图片 12">
            <a:extLst>
              <a:ext uri="{FF2B5EF4-FFF2-40B4-BE49-F238E27FC236}">
                <a16:creationId xmlns:a16="http://schemas.microsoft.com/office/drawing/2014/main" id="{A03BB059-49B7-46C1-BA48-C4B0A6A1C726}"/>
              </a:ext>
            </a:extLst>
          </p:cNvPr>
          <p:cNvPicPr>
            <a:picLocks noChangeAspect="1"/>
          </p:cNvPicPr>
          <p:nvPr/>
        </p:nvPicPr>
        <p:blipFill rotWithShape="1">
          <a:blip r:embed="rId4"/>
          <a:srcRect l="70413" t="13033" r="5366" b="23744"/>
          <a:stretch/>
        </p:blipFill>
        <p:spPr>
          <a:xfrm>
            <a:off x="5678153" y="998301"/>
            <a:ext cx="1368152" cy="1715091"/>
          </a:xfrm>
          <a:prstGeom prst="rect">
            <a:avLst/>
          </a:prstGeom>
        </p:spPr>
      </p:pic>
      <p:sp>
        <p:nvSpPr>
          <p:cNvPr id="14" name="矩形 13">
            <a:extLst>
              <a:ext uri="{FF2B5EF4-FFF2-40B4-BE49-F238E27FC236}">
                <a16:creationId xmlns:a16="http://schemas.microsoft.com/office/drawing/2014/main" id="{7BE5DF9A-1BE7-4432-B9A9-2E8905ECABBB}"/>
              </a:ext>
            </a:extLst>
          </p:cNvPr>
          <p:cNvSpPr/>
          <p:nvPr/>
        </p:nvSpPr>
        <p:spPr>
          <a:xfrm>
            <a:off x="6948264" y="1419060"/>
            <a:ext cx="2304256" cy="873572"/>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64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Ni: 1f</a:t>
            </a:r>
            <a:r>
              <a:rPr kumimoji="0" lang="en-US" altLang="zh-CN" sz="1800" b="0" i="0" u="none" strike="noStrike" kern="1200" cap="none" spc="0" normalizeH="0" baseline="-25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7/2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occupied</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208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Pb: empty 1h</a:t>
            </a:r>
            <a:r>
              <a:rPr kumimoji="0" lang="en-US" altLang="zh-CN" sz="1800" b="0" i="0" u="none" strike="noStrike" kern="1200" cap="none" spc="0" normalizeH="0" baseline="-25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9/2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4C5422AE-A62F-487F-8C71-5E9456F36ED5}"/>
              </a:ext>
            </a:extLst>
          </p:cNvPr>
          <p:cNvSpPr/>
          <p:nvPr/>
        </p:nvSpPr>
        <p:spPr>
          <a:xfrm>
            <a:off x="267286" y="2861632"/>
            <a:ext cx="8640960" cy="1895134"/>
          </a:xfrm>
          <a:prstGeom prst="rect">
            <a:avLst/>
          </a:prstGeom>
        </p:spPr>
        <p:txBody>
          <a:bodyPr wrap="square">
            <a:spAutoFit/>
          </a:bodyPr>
          <a:lstStyle/>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The fusion is initiated by transfer:</a:t>
            </a:r>
          </a:p>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The initial kinetic energy is exhausted by the Coulomb potential at a distance of 14.0 </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fm</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between the reaction partners</a:t>
            </a:r>
          </a:p>
          <a:p>
            <a:pPr marL="0" marR="0" lvl="0" indent="0" algn="l" defTabSz="914400" rtl="0" eaLnBrk="1" fontAlgn="base" latinLnBrk="0" hangingPunct="1">
              <a:lnSpc>
                <a:spcPct val="114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After </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transfer of two protons from </a:t>
            </a:r>
            <a:r>
              <a:rPr kumimoji="0" lang="en-US" altLang="zh-CN" sz="2000" b="1" i="0" u="none" strike="noStrike" kern="1200" cap="none" spc="0" normalizeH="0" baseline="3000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64</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Ni to </a:t>
            </a:r>
            <a:r>
              <a:rPr kumimoji="0" lang="en-US" altLang="zh-CN" sz="2000" b="1" i="0" u="none" strike="noStrike" kern="1200" cap="none" spc="0" normalizeH="0" baseline="3000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208</a:t>
            </a:r>
            <a:r>
              <a:rPr kumimoji="0" lang="en-US" altLang="zh-CN" sz="20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Pb</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Coulomb force is decreased by 4.9%, allowing for the continuation of fusion</a:t>
            </a:r>
            <a:endParaRPr kumimoji="0" lang="zh-CN" altLang="en-US"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矩形 7">
            <a:extLst>
              <a:ext uri="{FF2B5EF4-FFF2-40B4-BE49-F238E27FC236}">
                <a16:creationId xmlns:a16="http://schemas.microsoft.com/office/drawing/2014/main" id="{252D8488-BA79-42E0-AFB1-23DAAFCED35A}"/>
              </a:ext>
            </a:extLst>
          </p:cNvPr>
          <p:cNvSpPr/>
          <p:nvPr/>
        </p:nvSpPr>
        <p:spPr>
          <a:xfrm>
            <a:off x="537559" y="4813650"/>
            <a:ext cx="4106445"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Reviews of Modern Physics, Vol. 72, No. 3, 733, 2000</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99167418"/>
      </p:ext>
    </p:extLst>
  </p:cSld>
  <p:clrMapOvr>
    <a:masterClrMapping/>
  </p:clrMapOvr>
  <p:transition spd="med" advClick="0" advTm="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43116" y="140430"/>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超重研究：</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冷熔合反应</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a:extLst>
              <a:ext uri="{FF2B5EF4-FFF2-40B4-BE49-F238E27FC236}">
                <a16:creationId xmlns:a16="http://schemas.microsoft.com/office/drawing/2014/main" id="{FF6200A5-DCF5-400F-A8E4-2150AE575EDD}"/>
              </a:ext>
            </a:extLst>
          </p:cNvPr>
          <p:cNvSpPr txBox="1"/>
          <p:nvPr/>
        </p:nvSpPr>
        <p:spPr bwMode="auto">
          <a:xfrm>
            <a:off x="1331640" y="836712"/>
            <a:ext cx="6912768" cy="54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利用冷熔合反应产生超重核素走到了极限！</a:t>
            </a:r>
            <a:endPar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8" name="图片 17">
            <a:extLst>
              <a:ext uri="{FF2B5EF4-FFF2-40B4-BE49-F238E27FC236}">
                <a16:creationId xmlns:a16="http://schemas.microsoft.com/office/drawing/2014/main" id="{503CB0A3-A29C-4ACF-AED8-FB3AE8934CF2}"/>
              </a:ext>
            </a:extLst>
          </p:cNvPr>
          <p:cNvPicPr>
            <a:picLocks noChangeAspect="1"/>
          </p:cNvPicPr>
          <p:nvPr/>
        </p:nvPicPr>
        <p:blipFill rotWithShape="1">
          <a:blip r:embed="rId2"/>
          <a:srcRect l="20075" t="14919" r="48425" b="37400"/>
          <a:stretch/>
        </p:blipFill>
        <p:spPr>
          <a:xfrm>
            <a:off x="539552" y="1389976"/>
            <a:ext cx="2592288" cy="2207220"/>
          </a:xfrm>
          <a:prstGeom prst="rect">
            <a:avLst/>
          </a:prstGeom>
        </p:spPr>
      </p:pic>
      <p:sp>
        <p:nvSpPr>
          <p:cNvPr id="19" name="矩形 18">
            <a:extLst>
              <a:ext uri="{FF2B5EF4-FFF2-40B4-BE49-F238E27FC236}">
                <a16:creationId xmlns:a16="http://schemas.microsoft.com/office/drawing/2014/main" id="{EDDDFDBD-82B6-4DFD-BEC3-4B05C2B72EB8}"/>
              </a:ext>
            </a:extLst>
          </p:cNvPr>
          <p:cNvSpPr/>
          <p:nvPr/>
        </p:nvSpPr>
        <p:spPr>
          <a:xfrm>
            <a:off x="2915816" y="1406724"/>
            <a:ext cx="59171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合成</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Z=114</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76</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Ge + </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208</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Pb</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Z</a:t>
            </a:r>
            <a:r>
              <a:rPr kumimoji="0" lang="en-US" altLang="zh-CN" sz="18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CN</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=114</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and</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kumimoji="0" lang="en-US" altLang="zh-CN" sz="18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CN</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=170</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F7D8C07-6ED5-427C-AB87-AF44013F0DA0}"/>
                  </a:ext>
                </a:extLst>
              </p:cNvPr>
              <p:cNvSpPr txBox="1"/>
              <p:nvPr/>
            </p:nvSpPr>
            <p:spPr bwMode="auto">
              <a:xfrm>
                <a:off x="3075152" y="1723637"/>
                <a:ext cx="5809091" cy="12862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rtlCol="0">
                <a:spAutoFit/>
              </a:bodyPr>
              <a:lstStyle/>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壳效应极弱，复合核存活几率小</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lvl="0" indent="-252000">
                  <a:lnSpc>
                    <a:spcPct val="150000"/>
                  </a:lnSpc>
                  <a:buClr>
                    <a:srgbClr val="003366"/>
                  </a:buClr>
                  <a:buFont typeface="Wingdings" panose="05000000000000000000" pitchFamily="2" charset="2"/>
                  <a:buChar char="Ø"/>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入射道库仑排斥力极强（</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14:m>
                  <m:oMath xmlns:m="http://schemas.openxmlformats.org/officeDocument/2006/math">
                    <m:sSub>
                      <m:sSubPr>
                        <m:ctrlPr>
                          <a:rPr lang="en-US" altLang="zh-CN" b="1" i="1" smtClean="0">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𝒁</m:t>
                        </m:r>
                      </m:e>
                      <m: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sub>
                    </m:s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b>
                      <m:sSubPr>
                        <m:ctrlP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𝒁</m:t>
                        </m:r>
                      </m:e>
                      <m: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𝑻</m:t>
                        </m:r>
                      </m:sub>
                    </m:sSub>
                    <m:r>
                      <a:rPr lang="en-US" altLang="zh-CN" b="1" i="1">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oMath>
                </a14:m>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=2624 </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余核极缺中子，寿命短，可能在</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s</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量级</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p:txBody>
          </p:sp>
        </mc:Choice>
        <mc:Fallback xmlns="">
          <p:sp>
            <p:nvSpPr>
              <p:cNvPr id="20" name="文本框 19">
                <a:extLst>
                  <a:ext uri="{FF2B5EF4-FFF2-40B4-BE49-F238E27FC236}">
                    <a16:creationId xmlns:a16="http://schemas.microsoft.com/office/drawing/2014/main" id="{EF7D8C07-6ED5-427C-AB87-AF44013F0DA0}"/>
                  </a:ext>
                </a:extLst>
              </p:cNvPr>
              <p:cNvSpPr txBox="1">
                <a:spLocks noRot="1" noChangeAspect="1" noMove="1" noResize="1" noEditPoints="1" noAdjustHandles="1" noChangeArrowheads="1" noChangeShapeType="1" noTextEdit="1"/>
              </p:cNvSpPr>
              <p:nvPr/>
            </p:nvSpPr>
            <p:spPr bwMode="auto">
              <a:xfrm>
                <a:off x="3075152" y="1723637"/>
                <a:ext cx="5809091" cy="1286250"/>
              </a:xfrm>
              <a:prstGeom prst="rect">
                <a:avLst/>
              </a:prstGeom>
              <a:blipFill>
                <a:blip r:embed="rId3"/>
                <a:stretch>
                  <a:fillRect l="-630" b="-71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1" name="矩形 20">
            <a:extLst>
              <a:ext uri="{FF2B5EF4-FFF2-40B4-BE49-F238E27FC236}">
                <a16:creationId xmlns:a16="http://schemas.microsoft.com/office/drawing/2014/main" id="{85C77D28-1787-4BE0-84AD-537F5B2B33EB}"/>
              </a:ext>
            </a:extLst>
          </p:cNvPr>
          <p:cNvSpPr/>
          <p:nvPr/>
        </p:nvSpPr>
        <p:spPr>
          <a:xfrm>
            <a:off x="2945273" y="3021592"/>
            <a:ext cx="6068848" cy="403316"/>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产生截面</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 fb</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，数十年才可能产生一个目标核素！</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矩形 21">
            <a:extLst>
              <a:ext uri="{FF2B5EF4-FFF2-40B4-BE49-F238E27FC236}">
                <a16:creationId xmlns:a16="http://schemas.microsoft.com/office/drawing/2014/main" id="{81CEAED2-7A08-48D9-A4C8-F0E001F18EA0}"/>
              </a:ext>
            </a:extLst>
          </p:cNvPr>
          <p:cNvSpPr/>
          <p:nvPr/>
        </p:nvSpPr>
        <p:spPr>
          <a:xfrm>
            <a:off x="395536" y="3597196"/>
            <a:ext cx="815806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热熔合反应：</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Ga + </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244</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Pu</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Z</a:t>
            </a:r>
            <a:r>
              <a:rPr kumimoji="0" lang="en-US" altLang="zh-CN" sz="18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CN</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=114</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and</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N</a:t>
            </a:r>
            <a:r>
              <a:rPr kumimoji="0" lang="en-US" altLang="zh-CN" sz="1800" b="1" i="0" u="none" strike="noStrike" kern="1200" cap="none" spc="0" normalizeH="0" baseline="-25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CN</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=178</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相比冷熔合多</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8</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个中子！</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46A969A-8C81-42B1-A39C-E46502579C2E}"/>
                  </a:ext>
                </a:extLst>
              </p:cNvPr>
              <p:cNvSpPr txBox="1"/>
              <p:nvPr/>
            </p:nvSpPr>
            <p:spPr bwMode="auto">
              <a:xfrm>
                <a:off x="421784" y="3949687"/>
                <a:ext cx="8326680" cy="8707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rtlCol="0">
                <a:spAutoFit/>
              </a:bodyPr>
              <a:lstStyle/>
              <a:p>
                <a:pPr marL="252000" lvl="0" indent="-252000">
                  <a:lnSpc>
                    <a:spcPct val="150000"/>
                  </a:lnSpc>
                  <a:buClr>
                    <a:srgbClr val="003366"/>
                  </a:buClr>
                  <a:buFont typeface="Wingdings" panose="05000000000000000000" pitchFamily="2" charset="2"/>
                  <a:buChar char="Ø"/>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靠近稳定岛，壳效应强，复合核存活几率大；</a:t>
                </a:r>
                <a:r>
                  <a:rPr lang="en-US" altLang="zh-CN" b="1" dirty="0">
                    <a:solidFill>
                      <a:srgbClr val="003366"/>
                    </a:solidFill>
                    <a:effectLst>
                      <a:outerShdw blurRad="38100" dist="38100" dir="2700000" algn="tl">
                        <a:srgbClr val="000000">
                          <a:alpha val="43137"/>
                        </a:srgbClr>
                      </a:outerShdw>
                    </a:effectLst>
                    <a:ea typeface="微软雅黑" panose="020B0503020204020204" pitchFamily="34" charset="-122"/>
                  </a:rPr>
                  <a:t> </a:t>
                </a:r>
                <a14:m>
                  <m:oMath xmlns:m="http://schemas.openxmlformats.org/officeDocument/2006/math">
                    <m:sSub>
                      <m:sSubPr>
                        <m:ctrlP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𝒁</m:t>
                        </m:r>
                      </m:e>
                      <m: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sub>
                    </m:s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b>
                      <m:sSubPr>
                        <m:ctrlP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𝒁</m:t>
                        </m:r>
                      </m:e>
                      <m: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𝑻</m:t>
                        </m:r>
                      </m:sub>
                    </m:sSub>
                    <m:r>
                      <a:rPr lang="en-US" altLang="zh-CN" b="1" i="1">
                        <a:solidFill>
                          <a:srgbClr val="00336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oMath>
                </a14:m>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=1880</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，熔合几率较高 </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复合核激发能较高，裂变影响余核存活几率 </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046A969A-8C81-42B1-A39C-E46502579C2E}"/>
                  </a:ext>
                </a:extLst>
              </p:cNvPr>
              <p:cNvSpPr txBox="1">
                <a:spLocks noRot="1" noChangeAspect="1" noMove="1" noResize="1" noEditPoints="1" noAdjustHandles="1" noChangeArrowheads="1" noChangeShapeType="1" noTextEdit="1"/>
              </p:cNvSpPr>
              <p:nvPr/>
            </p:nvSpPr>
            <p:spPr bwMode="auto">
              <a:xfrm>
                <a:off x="421784" y="3949687"/>
                <a:ext cx="8326680" cy="870751"/>
              </a:xfrm>
              <a:prstGeom prst="rect">
                <a:avLst/>
              </a:prstGeom>
              <a:blipFill>
                <a:blip r:embed="rId4"/>
                <a:stretch>
                  <a:fillRect l="-439" b="-97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1217425215"/>
      </p:ext>
    </p:extLst>
  </p:cSld>
  <p:clrMapOvr>
    <a:masterClrMapping/>
  </p:clrMapOvr>
  <p:transition spd="med" advClick="0" advTm="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EA57FA15-7934-41C4-8EB8-F8F6102A9C49}"/>
              </a:ext>
            </a:extLst>
          </p:cNvPr>
          <p:cNvSpPr txBox="1">
            <a:spLocks/>
          </p:cNvSpPr>
          <p:nvPr/>
        </p:nvSpPr>
        <p:spPr>
          <a:xfrm>
            <a:off x="1004937" y="135142"/>
            <a:ext cx="5909340" cy="621451"/>
          </a:xfrm>
          <a:prstGeom prst="roundRect">
            <a:avLst/>
          </a:prstGeom>
          <a:noFill/>
          <a:ln w="6350">
            <a:noFill/>
            <a:bevel/>
          </a:ln>
        </p:spPr>
        <p:txBody>
          <a:bodyPr wrap="square" lIns="68582" tIns="34292" rIns="68582" bIns="34292">
            <a:spAutoFit/>
          </a:bodyPr>
          <a:lstStyle>
            <a:lvl1pPr algn="l" rtl="0" fontAlgn="base">
              <a:spcBef>
                <a:spcPct val="0"/>
              </a:spcBef>
              <a:spcAft>
                <a:spcPct val="0"/>
              </a:spcAft>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元素和元素周期表</a:t>
            </a:r>
          </a:p>
        </p:txBody>
      </p:sp>
      <p:sp>
        <p:nvSpPr>
          <p:cNvPr id="17" name="矩形 16">
            <a:extLst>
              <a:ext uri="{FF2B5EF4-FFF2-40B4-BE49-F238E27FC236}">
                <a16:creationId xmlns:a16="http://schemas.microsoft.com/office/drawing/2014/main" id="{94E6DEA4-C9BF-4A6D-98E7-DA7945412397}"/>
              </a:ext>
            </a:extLst>
          </p:cNvPr>
          <p:cNvSpPr/>
          <p:nvPr/>
        </p:nvSpPr>
        <p:spPr>
          <a:xfrm>
            <a:off x="395536" y="1312307"/>
            <a:ext cx="8615788" cy="752385"/>
          </a:xfrm>
          <a:prstGeom prst="rect">
            <a:avLst/>
          </a:prstGeom>
        </p:spPr>
        <p:txBody>
          <a:bodyPr wrap="square">
            <a:spAutoFit/>
          </a:bodyPr>
          <a:lstStyle/>
          <a:p>
            <a:pPr>
              <a:lnSpc>
                <a:spcPct val="125000"/>
              </a:lnSpc>
              <a:defRPr/>
            </a:pPr>
            <a:r>
              <a:rPr lang="en-US" altLang="zh-CN" dirty="0">
                <a:solidFill>
                  <a:srgbClr val="003366"/>
                </a:solidFill>
                <a:latin typeface="Times New Roman" panose="02020603050405020304" pitchFamily="18" charset="0"/>
                <a:cs typeface="Times New Roman" panose="02020603050405020304" pitchFamily="18" charset="0"/>
              </a:rPr>
              <a:t>The </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PTE</a:t>
            </a:r>
            <a:r>
              <a:rPr lang="en-US" altLang="zh-CN"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dirty="0">
                <a:solidFill>
                  <a:srgbClr val="003366"/>
                </a:solidFill>
                <a:latin typeface="Times New Roman" panose="02020603050405020304" pitchFamily="18" charset="0"/>
                <a:cs typeface="Times New Roman" panose="02020603050405020304" pitchFamily="18" charset="0"/>
              </a:rPr>
              <a:t>is the most fundamental pillar of chemistry, as the chemist’s “</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Standard Model</a:t>
            </a:r>
            <a:r>
              <a:rPr lang="en-US" altLang="zh-CN" dirty="0">
                <a:solidFill>
                  <a:srgbClr val="003366"/>
                </a:solidFill>
                <a:latin typeface="Times New Roman" panose="02020603050405020304" pitchFamily="18" charset="0"/>
                <a:cs typeface="Times New Roman" panose="02020603050405020304" pitchFamily="18" charset="0"/>
              </a:rPr>
              <a:t>”</a:t>
            </a:r>
            <a:endParaRPr lang="zh-CN" altLang="en-US" dirty="0">
              <a:solidFill>
                <a:srgbClr val="003366"/>
              </a:solidFill>
              <a:latin typeface="Times New Roman" panose="02020603050405020304" pitchFamily="18" charset="0"/>
              <a:cs typeface="Times New Roman" panose="02020603050405020304" pitchFamily="18" charset="0"/>
            </a:endParaRPr>
          </a:p>
          <a:p>
            <a:pPr lvl="0">
              <a:lnSpc>
                <a:spcPct val="125000"/>
              </a:lnSpc>
              <a:defRPr/>
            </a:pPr>
            <a:r>
              <a:rPr lang="en-US" altLang="zh-CN" dirty="0">
                <a:solidFill>
                  <a:srgbClr val="003366"/>
                </a:solidFill>
                <a:latin typeface="Times New Roman" panose="02020603050405020304" pitchFamily="18" charset="0"/>
                <a:cs typeface="Times New Roman" panose="02020603050405020304" pitchFamily="18" charset="0"/>
              </a:rPr>
              <a:t>What Mendeleev </a:t>
            </a:r>
            <a:r>
              <a:rPr kumimoji="0" lang="en-US" altLang="zh-CN" i="0" u="none" strike="noStrike" kern="1200" cap="none" spc="0" normalizeH="0" baseline="0" noProof="0" dirty="0">
                <a:ln>
                  <a:noFill/>
                </a:ln>
                <a:solidFill>
                  <a:srgbClr val="003366"/>
                </a:solidFill>
                <a:uLnTx/>
                <a:uFillTx/>
                <a:latin typeface="Times New Roman" panose="02020603050405020304" pitchFamily="18" charset="0"/>
                <a:cs typeface="Times New Roman" panose="02020603050405020304" pitchFamily="18" charset="0"/>
              </a:rPr>
              <a:t>did for chemistry as Newton had done for physics and Darwin for biology</a:t>
            </a:r>
            <a:endParaRPr kumimoji="0" lang="zh-CN" altLang="en-US" i="0" u="none" strike="noStrike" kern="1200" cap="none" spc="0" normalizeH="0" baseline="0" noProof="0" dirty="0">
              <a:ln>
                <a:noFill/>
              </a:ln>
              <a:solidFill>
                <a:srgbClr val="003366"/>
              </a:solidFill>
              <a:uLnTx/>
              <a:uFillTx/>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6BE0DB69-FB52-4B7C-8D39-3FD64BD4D9F3}"/>
              </a:ext>
            </a:extLst>
          </p:cNvPr>
          <p:cNvSpPr/>
          <p:nvPr/>
        </p:nvSpPr>
        <p:spPr>
          <a:xfrm>
            <a:off x="581080" y="4779765"/>
            <a:ext cx="648072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Nature Reviews Chemistry</a:t>
            </a:r>
            <a:r>
              <a:rPr kumimoji="0" lang="en-US" altLang="zh-CN" sz="14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volume 4</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pages 359–380(2020)</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527BB150-DCD5-44B3-A49A-E7D5DAB2C311}"/>
              </a:ext>
            </a:extLst>
          </p:cNvPr>
          <p:cNvSpPr/>
          <p:nvPr/>
        </p:nvSpPr>
        <p:spPr>
          <a:xfrm>
            <a:off x="532173" y="870742"/>
            <a:ext cx="8011316" cy="492443"/>
          </a:xfrm>
          <a:prstGeom prst="rect">
            <a:avLst/>
          </a:prstGeom>
        </p:spPr>
        <p:txBody>
          <a:bodyPr wrap="square">
            <a:spAutoFit/>
          </a:bodyPr>
          <a:lstStyle/>
          <a:p>
            <a:pPr algn="ctr"/>
            <a:r>
              <a:rPr lang="zh-CN"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在人类科学史上，创建元素周期表是里程碑事件</a:t>
            </a:r>
            <a:endPar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3BE62B23-0E87-4E2C-AEB6-1FF16F5949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40" t="6908" r="5696" b="10119"/>
          <a:stretch/>
        </p:blipFill>
        <p:spPr>
          <a:xfrm>
            <a:off x="514289" y="2211710"/>
            <a:ext cx="3830166" cy="2350935"/>
          </a:xfrm>
          <a:prstGeom prst="rect">
            <a:avLst/>
          </a:prstGeom>
        </p:spPr>
      </p:pic>
      <p:sp>
        <p:nvSpPr>
          <p:cNvPr id="15" name="矩形 14">
            <a:extLst>
              <a:ext uri="{FF2B5EF4-FFF2-40B4-BE49-F238E27FC236}">
                <a16:creationId xmlns:a16="http://schemas.microsoft.com/office/drawing/2014/main" id="{BC40B962-B111-491C-9AAC-243F3A992054}"/>
              </a:ext>
            </a:extLst>
          </p:cNvPr>
          <p:cNvSpPr/>
          <p:nvPr/>
        </p:nvSpPr>
        <p:spPr>
          <a:xfrm>
            <a:off x="4515998" y="2276830"/>
            <a:ext cx="4064747" cy="2142702"/>
          </a:xfrm>
          <a:prstGeom prst="rect">
            <a:avLst/>
          </a:prstGeom>
        </p:spPr>
        <p:txBody>
          <a:bodyPr wrap="square">
            <a:spAutoFit/>
          </a:bodyPr>
          <a:lstStyle/>
          <a:p>
            <a:pPr>
              <a:lnSpc>
                <a:spcPct val="125000"/>
              </a:lnSpc>
            </a:pPr>
            <a:r>
              <a:rPr lang="en-US" altLang="zh-CN" dirty="0">
                <a:solidFill>
                  <a:srgbClr val="003366"/>
                </a:solidFill>
                <a:latin typeface="Times New Roman" panose="02020603050405020304" pitchFamily="18" charset="0"/>
                <a:cs typeface="Times New Roman" panose="02020603050405020304" pitchFamily="18" charset="0"/>
              </a:rPr>
              <a:t>If someday we communicate with another part of the Universe, we can be sure that one thing both cultures will have in common is an ordered system of the elements that will be instantly recognizable by both intelligent life forms</a:t>
            </a:r>
            <a:endParaRPr lang="zh-CN" altLang="en-US" dirty="0"/>
          </a:p>
        </p:txBody>
      </p:sp>
    </p:spTree>
    <p:extLst>
      <p:ext uri="{BB962C8B-B14F-4D97-AF65-F5344CB8AC3E}">
        <p14:creationId xmlns:p14="http://schemas.microsoft.com/office/powerpoint/2010/main" val="3865342550"/>
      </p:ext>
    </p:extLst>
  </p:cSld>
  <p:clrMapOvr>
    <a:masterClrMapping/>
  </p:clrMapOvr>
  <p:transition spd="med" advClick="0" advTm="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27876" y="140761"/>
            <a:ext cx="577386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zh-CN" altLang="en-US" sz="320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DUBNA</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 name="Picture 4" descr="flerovlab">
            <a:extLst>
              <a:ext uri="{FF2B5EF4-FFF2-40B4-BE49-F238E27FC236}">
                <a16:creationId xmlns:a16="http://schemas.microsoft.com/office/drawing/2014/main" id="{99E2C485-4B59-40CE-BCD0-7BF566C83C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292" y="987574"/>
            <a:ext cx="5015416"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6427486F-D6B2-4D07-9274-BD961ED5B64F}"/>
              </a:ext>
            </a:extLst>
          </p:cNvPr>
          <p:cNvSpPr/>
          <p:nvPr/>
        </p:nvSpPr>
        <p:spPr>
          <a:xfrm>
            <a:off x="2331643" y="3867894"/>
            <a:ext cx="448071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err="1">
                <a:ln>
                  <a:noFill/>
                </a:ln>
                <a:solidFill>
                  <a:prstClr val="white"/>
                </a:solidFill>
                <a:effectLst/>
                <a:uLnTx/>
                <a:uFillTx/>
                <a:latin typeface="Times New Roman" pitchFamily="18" charset="0"/>
                <a:ea typeface="宋体" panose="02010600030101010101" pitchFamily="2" charset="-122"/>
                <a:cs typeface="Times New Roman" pitchFamily="18" charset="0"/>
              </a:rPr>
              <a:t>Flerov</a:t>
            </a:r>
            <a:r>
              <a:rPr kumimoji="0" lang="en-US" altLang="ru-RU" sz="1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 Laboratory of Nuclear Reactions, JINR</a:t>
            </a:r>
            <a:endParaRPr kumimoji="0" lang="ru-RU" altLang="ru-RU" sz="1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7" name="TextBox 3">
            <a:extLst>
              <a:ext uri="{FF2B5EF4-FFF2-40B4-BE49-F238E27FC236}">
                <a16:creationId xmlns:a16="http://schemas.microsoft.com/office/drawing/2014/main" id="{BFFCE2C8-E051-43BB-897A-0ECFFC1DA93D}"/>
              </a:ext>
            </a:extLst>
          </p:cNvPr>
          <p:cNvSpPr txBox="1">
            <a:spLocks noChangeArrowheads="1"/>
          </p:cNvSpPr>
          <p:nvPr/>
        </p:nvSpPr>
        <p:spPr bwMode="auto">
          <a:xfrm>
            <a:off x="2824956" y="4237226"/>
            <a:ext cx="3494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rPr>
              <a:t>Founded in 1957</a:t>
            </a:r>
            <a:endParaRPr kumimoji="0" lang="ru-RU" altLang="ru-RU" sz="20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02804795"/>
      </p:ext>
    </p:extLst>
  </p:cSld>
  <p:clrMapOvr>
    <a:masterClrMapping/>
  </p:clrMapOvr>
  <p:transition spd="med" advClick="0" advTm="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20256" y="140761"/>
            <a:ext cx="577386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zh-CN" altLang="en-US" sz="320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DUBNA</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4ADE79C3-BECE-418C-939B-339CF30A4A05}"/>
              </a:ext>
            </a:extLst>
          </p:cNvPr>
          <p:cNvSpPr/>
          <p:nvPr/>
        </p:nvSpPr>
        <p:spPr>
          <a:xfrm>
            <a:off x="242571" y="922550"/>
            <a:ext cx="8820472" cy="1791131"/>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Cold-fusion experiments using targets of lead and bismuth </a:t>
            </a:r>
            <a:r>
              <a:rPr kumimoji="0" lang="en-US" altLang="zh-CN" sz="1800" b="1" i="0" u="none" strike="noStrike" kern="1200" cap="none" spc="0" normalizeH="0" baseline="0" noProof="0" dirty="0">
                <a:ln>
                  <a:noFill/>
                </a:ln>
                <a:solidFill>
                  <a:srgbClr val="00B050"/>
                </a:solidFill>
                <a:uLnTx/>
                <a:uFillTx/>
                <a:latin typeface="Times New Roman" panose="02020603050405020304" pitchFamily="18" charset="0"/>
                <a:ea typeface="宋体" panose="02010600030101010101" pitchFamily="2" charset="-122"/>
                <a:cs typeface="Times New Roman" panose="02020603050405020304" pitchFamily="18" charset="0"/>
              </a:rPr>
              <a:t>were first performed at DUBNA</a:t>
            </a:r>
            <a:r>
              <a:rPr kumimoji="0" lang="en-US" altLang="zh-CN" sz="1800" b="0" i="0" u="none" strike="noStrike" kern="1200" cap="none" spc="0" normalizeH="0" baseline="0" noProof="0" dirty="0">
                <a:ln>
                  <a:noFill/>
                </a:ln>
                <a:solidFill>
                  <a:srgbClr val="00B050"/>
                </a:solidFill>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Significant results were obtained in several experiments up to element 109</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strategy was later changed, and the hot fusion using actinide targets was resumed</a:t>
            </a: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The low cross sections expected for the production of SHEs by cold fusion</a:t>
            </a: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Only actinide targets allowed for the production of longer-lived, more n-rich SHEs</a:t>
            </a:r>
            <a:endParaRPr kumimoji="0" lang="zh-CN" altLang="en-US" sz="1800"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F606348B-7952-4F7C-A938-E7EAF5CA7C99}"/>
              </a:ext>
            </a:extLst>
          </p:cNvPr>
          <p:cNvSpPr/>
          <p:nvPr/>
        </p:nvSpPr>
        <p:spPr>
          <a:xfrm>
            <a:off x="251520" y="2804768"/>
            <a:ext cx="8712968" cy="1829603"/>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Firmly Believing at DUBNA:</a:t>
            </a:r>
          </a:p>
          <a:p>
            <a:pPr lvl="0">
              <a:lnSpc>
                <a:spcPct val="125000"/>
              </a:lnSpc>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Fusion reactions using </a:t>
            </a:r>
            <a:r>
              <a:rPr lang="en-US" altLang="zh-CN" b="1" baseline="30000" dirty="0">
                <a:solidFill>
                  <a:srgbClr val="FF0000"/>
                </a:solidFill>
                <a:latin typeface="Times New Roman" panose="02020603050405020304" pitchFamily="18" charset="0"/>
                <a:cs typeface="Times New Roman" panose="02020603050405020304" pitchFamily="18" charset="0"/>
              </a:rPr>
              <a:t>48</a:t>
            </a:r>
            <a:r>
              <a:rPr lang="en-US" altLang="zh-CN" b="1" dirty="0">
                <a:solidFill>
                  <a:srgbClr val="FF0000"/>
                </a:solidFill>
                <a:latin typeface="Times New Roman" panose="02020603050405020304" pitchFamily="18" charset="0"/>
                <a:cs typeface="Times New Roman" panose="02020603050405020304" pitchFamily="18" charset="0"/>
              </a:rPr>
              <a:t>Ca </a:t>
            </a:r>
            <a:r>
              <a:rPr lang="en-US" altLang="zh-CN" dirty="0">
                <a:solidFill>
                  <a:srgbClr val="003366"/>
                </a:solidFill>
                <a:latin typeface="Times New Roman" panose="02020603050405020304" pitchFamily="18" charset="0"/>
                <a:cs typeface="Times New Roman" panose="02020603050405020304" pitchFamily="18" charset="0"/>
              </a:rPr>
              <a:t>projectiles with targets of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actinide isotopes from </a:t>
            </a:r>
            <a:r>
              <a:rPr kumimoji="0"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244</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Pu through </a:t>
            </a:r>
            <a:r>
              <a:rPr kumimoji="0"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249</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Cf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are the most promising way for the synthesis of SHEs</a:t>
            </a: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18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48</a:t>
            </a: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Ca is one of most neutron rich isotope and a doubly magic nuclide</a:t>
            </a: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The products are the most neutron-rich isotopes produced in reactions available  </a:t>
            </a:r>
          </a:p>
        </p:txBody>
      </p:sp>
    </p:spTree>
    <p:extLst>
      <p:ext uri="{BB962C8B-B14F-4D97-AF65-F5344CB8AC3E}">
        <p14:creationId xmlns:p14="http://schemas.microsoft.com/office/powerpoint/2010/main" val="94654877"/>
      </p:ext>
    </p:extLst>
  </p:cSld>
  <p:clrMapOvr>
    <a:masterClrMapping/>
  </p:clrMapOvr>
  <p:transition spd="med" advClick="0" advTm="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05016" y="140761"/>
            <a:ext cx="577386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zh-CN" altLang="en-US" sz="320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DUBNA</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矩形 13">
            <a:extLst>
              <a:ext uri="{FF2B5EF4-FFF2-40B4-BE49-F238E27FC236}">
                <a16:creationId xmlns:a16="http://schemas.microsoft.com/office/drawing/2014/main" id="{2F15E8E8-8CC4-4F48-B773-00A41E73F83F}"/>
              </a:ext>
            </a:extLst>
          </p:cNvPr>
          <p:cNvSpPr/>
          <p:nvPr/>
        </p:nvSpPr>
        <p:spPr>
          <a:xfrm>
            <a:off x="323528" y="915566"/>
            <a:ext cx="8352928" cy="7386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Natural abundance 0.187%,</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Electromagnetic separation,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~300</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/mg</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In 1974, U300, I</a:t>
            </a:r>
            <a:r>
              <a:rPr kumimoji="1" lang="en-US" altLang="ja-JP"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0.3 p</a:t>
            </a:r>
            <a:r>
              <a:rPr kumimoji="0" lang="el-GR"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μ</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 Consumption rate of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 mg/h, Demo: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Ca +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208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Pb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252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No </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A33D80A3-7928-4654-AD01-EE3156809F64}"/>
              </a:ext>
            </a:extLst>
          </p:cNvPr>
          <p:cNvSpPr txBox="1"/>
          <p:nvPr/>
        </p:nvSpPr>
        <p:spPr>
          <a:xfrm>
            <a:off x="416977" y="4228663"/>
            <a:ext cx="8353249" cy="369332"/>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发展低消耗率离子源技术和强流加速器技术，提高束流强度！</a:t>
            </a:r>
          </a:p>
        </p:txBody>
      </p:sp>
      <p:sp>
        <p:nvSpPr>
          <p:cNvPr id="3" name="矩形 2">
            <a:extLst>
              <a:ext uri="{FF2B5EF4-FFF2-40B4-BE49-F238E27FC236}">
                <a16:creationId xmlns:a16="http://schemas.microsoft.com/office/drawing/2014/main" id="{90DC1013-343C-4863-8573-70377B09A5AA}"/>
              </a:ext>
            </a:extLst>
          </p:cNvPr>
          <p:cNvSpPr/>
          <p:nvPr/>
        </p:nvSpPr>
        <p:spPr>
          <a:xfrm>
            <a:off x="327720" y="3599854"/>
            <a:ext cx="889248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Since then, New </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U400: </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I</a:t>
            </a:r>
            <a:r>
              <a:rPr kumimoji="1" lang="en-US" altLang="ja-JP"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0 p</a:t>
            </a:r>
            <a:r>
              <a:rPr kumimoji="0" lang="el-GR" altLang="zh-CN"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μ</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A</a:t>
            </a:r>
            <a:r>
              <a:rPr kumimoji="0" lang="zh-CN" altLang="en-US"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宋体" panose="02010600030101010101" pitchFamily="2" charset="-122"/>
                <a:cs typeface="Times New Roman" panose="02020603050405020304" pitchFamily="18" charset="0"/>
              </a:rPr>
              <a:t>Consumption rate of </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~0.7mg/h, </a:t>
            </a:r>
            <a:r>
              <a:rPr lang="en-US" altLang="zh-CN"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and </a:t>
            </a:r>
            <a:r>
              <a:rPr kumimoji="0" lang="en-US" altLang="zh-CN" b="1" i="0" u="none" strike="noStrike" kern="1200" cap="none" spc="0" normalizeH="0" baseline="0" noProof="0" dirty="0">
                <a:ln>
                  <a:noFill/>
                </a:ln>
                <a:solidFill>
                  <a:srgbClr val="003366"/>
                </a:solidFill>
                <a:uLnTx/>
                <a:uFillTx/>
                <a:latin typeface="Times New Roman" panose="02020603050405020304" pitchFamily="18" charset="0"/>
                <a:cs typeface="Times New Roman" panose="02020603050405020304" pitchFamily="18" charset="0"/>
              </a:rPr>
              <a:t>New separator</a:t>
            </a:r>
            <a:endParaRPr kumimoji="0" lang="zh-CN" altLang="en-US"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a:extLst>
              <a:ext uri="{FF2B5EF4-FFF2-40B4-BE49-F238E27FC236}">
                <a16:creationId xmlns:a16="http://schemas.microsoft.com/office/drawing/2014/main" id="{40728F2C-FB5D-458C-B574-38242B55ACC5}"/>
              </a:ext>
            </a:extLst>
          </p:cNvPr>
          <p:cNvSpPr/>
          <p:nvPr/>
        </p:nvSpPr>
        <p:spPr>
          <a:xfrm>
            <a:off x="1174726" y="1760558"/>
            <a:ext cx="660648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Experiments were strongly limited by high consumption of </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48</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Ca</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60F11B6A-764D-483E-9799-DC4F08090222}"/>
              </a:ext>
            </a:extLst>
          </p:cNvPr>
          <p:cNvSpPr/>
          <p:nvPr/>
        </p:nvSpPr>
        <p:spPr>
          <a:xfrm>
            <a:off x="323528" y="2113268"/>
            <a:ext cx="871296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In 1977–1978,</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Ca +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242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Pu,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243</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Am,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246,248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Cm experiments</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 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limits from 10 to 200 pb</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0A937661-6BC0-48A4-A6AB-DC724109699E}"/>
              </a:ext>
            </a:extLst>
          </p:cNvPr>
          <p:cNvSpPr/>
          <p:nvPr/>
        </p:nvSpPr>
        <p:spPr>
          <a:xfrm>
            <a:off x="334147" y="2636818"/>
            <a:ext cx="8352928" cy="751552"/>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In 1982 a “</a:t>
            </a:r>
            <a:r>
              <a:rPr kumimoji="0" lang="en-US" altLang="zh-CN"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world collaboration</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for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Ca + </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Cm</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 116 reaction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Berkeley and GSI. Radiochemical methods and recoil separators were used, and upper limit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of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300 pb</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76146888"/>
      </p:ext>
    </p:extLst>
  </p:cSld>
  <p:clrMapOvr>
    <a:masterClrMapping/>
  </p:clrMapOvr>
  <p:transition spd="med" advClick="0" advTm="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12636" y="140761"/>
            <a:ext cx="577386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zh-CN" altLang="en-US" sz="320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DUBNA</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9" name="Picture 2" descr="q8">
            <a:extLst>
              <a:ext uri="{FF2B5EF4-FFF2-40B4-BE49-F238E27FC236}">
                <a16:creationId xmlns:a16="http://schemas.microsoft.com/office/drawing/2014/main" id="{A122FD8F-9247-40D2-AA57-EB7FA42FB2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131" y="936645"/>
            <a:ext cx="2895380" cy="3617925"/>
          </a:xfrm>
          <a:prstGeom prst="rect">
            <a:avLst/>
          </a:prstGeom>
          <a:noFill/>
          <a:ln w="9525">
            <a:noFill/>
            <a:miter lim="800000"/>
            <a:headEnd/>
            <a:tailEnd/>
          </a:ln>
        </p:spPr>
      </p:pic>
      <p:pic>
        <p:nvPicPr>
          <p:cNvPr id="10" name="Picture 6" descr="u400">
            <a:extLst>
              <a:ext uri="{FF2B5EF4-FFF2-40B4-BE49-F238E27FC236}">
                <a16:creationId xmlns:a16="http://schemas.microsoft.com/office/drawing/2014/main" id="{36CEF63F-CD66-4FA7-A5B3-5F8295B6CBB4}"/>
              </a:ext>
            </a:extLst>
          </p:cNvPr>
          <p:cNvPicPr>
            <a:picLocks noChangeAspect="1" noChangeArrowheads="1"/>
          </p:cNvPicPr>
          <p:nvPr/>
        </p:nvPicPr>
        <p:blipFill>
          <a:blip r:embed="rId4"/>
          <a:srcRect/>
          <a:stretch>
            <a:fillRect/>
          </a:stretch>
        </p:blipFill>
        <p:spPr bwMode="auto">
          <a:xfrm>
            <a:off x="539552" y="987574"/>
            <a:ext cx="1742160" cy="2304256"/>
          </a:xfrm>
          <a:prstGeom prst="rect">
            <a:avLst/>
          </a:prstGeom>
          <a:noFill/>
          <a:ln w="9525">
            <a:noFill/>
            <a:miter lim="800000"/>
            <a:headEnd/>
            <a:tailEnd/>
          </a:ln>
        </p:spPr>
      </p:pic>
      <p:sp>
        <p:nvSpPr>
          <p:cNvPr id="3" name="矩形 2">
            <a:extLst>
              <a:ext uri="{FF2B5EF4-FFF2-40B4-BE49-F238E27FC236}">
                <a16:creationId xmlns:a16="http://schemas.microsoft.com/office/drawing/2014/main" id="{B337C9B8-4816-4C26-9A8A-5DEF27A52FC1}"/>
              </a:ext>
            </a:extLst>
          </p:cNvPr>
          <p:cNvSpPr/>
          <p:nvPr/>
        </p:nvSpPr>
        <p:spPr>
          <a:xfrm>
            <a:off x="300048" y="3340772"/>
            <a:ext cx="4572000" cy="1444050"/>
          </a:xfrm>
          <a:prstGeom prst="rect">
            <a:avLst/>
          </a:prstGeom>
        </p:spPr>
        <p:txBody>
          <a:bodyPr>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U-400 (K=600)</a:t>
            </a: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1" u="none" strike="noStrike" kern="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a:t>
            </a:r>
            <a:r>
              <a:rPr kumimoji="1" lang="en-US" altLang="zh-CN" sz="1800" b="1" i="0" u="none" strike="noStrike" kern="0" cap="none" spc="0" normalizeH="0" baseline="-2500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max</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25 MeV/u (A=4-100)</a:t>
            </a: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1"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 3</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1" lang="en-US" altLang="zh-CN" sz="1800" b="1" i="0" u="none" strike="noStrike" kern="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13</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s</a:t>
            </a:r>
            <a:r>
              <a:rPr kumimoji="1" lang="en-US" altLang="zh-CN" sz="1800" b="1" i="0" u="none" strike="noStrike" kern="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(Ne) </a:t>
            </a: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 7</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1" lang="en-US" altLang="zh-CN" sz="1800" b="1" i="0" u="none" strike="noStrike" kern="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12</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s</a:t>
            </a:r>
            <a:r>
              <a:rPr kumimoji="1" lang="en-US" altLang="zh-CN" sz="1800" b="1" i="0" u="none" strike="noStrike" kern="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1" lang="en-US" altLang="zh-CN" sz="1800" b="1"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(Ca)</a:t>
            </a:r>
            <a:r>
              <a:rPr kumimoji="1" lang="en-US" altLang="zh-CN"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a:extLst>
              <a:ext uri="{FF2B5EF4-FFF2-40B4-BE49-F238E27FC236}">
                <a16:creationId xmlns:a16="http://schemas.microsoft.com/office/drawing/2014/main" id="{AFAE637F-4F1B-4580-993D-2A921C116102}"/>
              </a:ext>
            </a:extLst>
          </p:cNvPr>
          <p:cNvSpPr/>
          <p:nvPr/>
        </p:nvSpPr>
        <p:spPr>
          <a:xfrm>
            <a:off x="6300192" y="888092"/>
            <a:ext cx="2627784" cy="749564"/>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DGFRS &amp; VASSILISSA</a:t>
            </a:r>
          </a:p>
          <a:p>
            <a:pPr marL="0" marR="0" lvl="0" indent="0" algn="l" defTabSz="914400" rtl="0" eaLnBrk="1" fontAlgn="auto" latinLnBrk="0" hangingPunct="1">
              <a:lnSpc>
                <a:spcPct val="125000"/>
              </a:lnSpc>
              <a:spcBef>
                <a:spcPts val="0"/>
              </a:spcBef>
              <a:spcAft>
                <a:spcPts val="0"/>
              </a:spcAft>
              <a:buClrTx/>
              <a:buSzTx/>
              <a:buFontTx/>
              <a:buNone/>
              <a:tabLst/>
              <a:defRPr/>
            </a:pPr>
            <a:r>
              <a:rPr kumimoji="1" lang="zh-CN" altLang="en-US"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实验水平：</a:t>
            </a:r>
            <a:r>
              <a:rPr kumimoji="1" lang="en-US" altLang="zh-CN"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0.1 pb</a:t>
            </a:r>
            <a:r>
              <a:rPr kumimoji="1" lang="zh-CN" altLang="en-US" sz="18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截面 </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D5AB4315-D3DD-43A8-A733-F4574F3AC442}"/>
              </a:ext>
            </a:extLst>
          </p:cNvPr>
          <p:cNvSpPr txBox="1"/>
          <p:nvPr/>
        </p:nvSpPr>
        <p:spPr>
          <a:xfrm>
            <a:off x="6414298" y="1693093"/>
            <a:ext cx="1365758" cy="310983"/>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利用</a:t>
            </a:r>
            <a:r>
              <a:rPr kumimoji="0"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a:t>
            </a:r>
          </a:p>
        </p:txBody>
      </p:sp>
      <p:pic>
        <p:nvPicPr>
          <p:cNvPr id="11" name="Picture 4" descr="GNSVid">
            <a:extLst>
              <a:ext uri="{FF2B5EF4-FFF2-40B4-BE49-F238E27FC236}">
                <a16:creationId xmlns:a16="http://schemas.microsoft.com/office/drawing/2014/main" id="{EF686950-45F2-41E7-83A8-9055D3C2D0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570576" y="2147692"/>
            <a:ext cx="1530896" cy="1586710"/>
          </a:xfrm>
          <a:prstGeom prst="rect">
            <a:avLst/>
          </a:prstGeom>
        </p:spPr>
      </p:pic>
      <p:sp>
        <p:nvSpPr>
          <p:cNvPr id="2" name="矩形 1">
            <a:extLst>
              <a:ext uri="{FF2B5EF4-FFF2-40B4-BE49-F238E27FC236}">
                <a16:creationId xmlns:a16="http://schemas.microsoft.com/office/drawing/2014/main" id="{7704CF41-1BF0-4EF4-9E9D-92EFDF581E05}"/>
              </a:ext>
            </a:extLst>
          </p:cNvPr>
          <p:cNvSpPr/>
          <p:nvPr/>
        </p:nvSpPr>
        <p:spPr>
          <a:xfrm>
            <a:off x="3060531" y="4567829"/>
            <a:ext cx="324787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DUBNA </a:t>
            </a:r>
            <a:r>
              <a:rPr lang="en-US" altLang="zh-CN" sz="1600" dirty="0">
                <a:solidFill>
                  <a:srgbClr val="003366"/>
                </a:solidFill>
                <a:latin typeface="Times New Roman" panose="02020603050405020304" pitchFamily="18" charset="0"/>
                <a:cs typeface="Times New Roman" panose="02020603050405020304" pitchFamily="18" charset="0"/>
              </a:rPr>
              <a:t>G</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as-Filled </a:t>
            </a:r>
            <a:r>
              <a:rPr lang="en-US" altLang="zh-CN" sz="1600" dirty="0">
                <a:solidFill>
                  <a:srgbClr val="003366"/>
                </a:solidFill>
                <a:latin typeface="Times New Roman" panose="02020603050405020304" pitchFamily="18" charset="0"/>
                <a:cs typeface="Times New Roman" panose="02020603050405020304" pitchFamily="18" charset="0"/>
              </a:rPr>
              <a:t>R</a:t>
            </a:r>
            <a:r>
              <a:rPr kumimoji="0" lang="en-US" altLang="zh-CN" sz="16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ecoil</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Separator</a:t>
            </a:r>
            <a:endParaRPr kumimoji="0" lang="zh-CN" altLang="en-US"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6EEF0EE6-B066-44A1-8444-14677AC368F7}"/>
              </a:ext>
            </a:extLst>
          </p:cNvPr>
          <p:cNvSpPr/>
          <p:nvPr/>
        </p:nvSpPr>
        <p:spPr>
          <a:xfrm>
            <a:off x="6334107" y="3707192"/>
            <a:ext cx="2988936"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IVO-COLD:</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In situ Volatilization and On-line detection (IVO) + Cryo-Online Detector (COLD)</a:t>
            </a:r>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id="{2BCE0F00-6A09-4449-ACA9-3565657C0B96}"/>
              </a:ext>
            </a:extLst>
          </p:cNvPr>
          <p:cNvSpPr/>
          <p:nvPr/>
        </p:nvSpPr>
        <p:spPr>
          <a:xfrm>
            <a:off x="3233590" y="4182751"/>
            <a:ext cx="966931" cy="369332"/>
          </a:xfrm>
          <a:prstGeom prst="rect">
            <a:avLst/>
          </a:prstGeom>
        </p:spPr>
        <p:txBody>
          <a:bodyPr wrap="none">
            <a:spAutoFit/>
          </a:bodyPr>
          <a:lstStyle/>
          <a:p>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DGFRS</a:t>
            </a:r>
            <a:endParaRPr lang="zh-CN" altLang="en-US" dirty="0">
              <a:solidFill>
                <a:srgbClr val="FF0000"/>
              </a:solidFill>
            </a:endParaRPr>
          </a:p>
        </p:txBody>
      </p:sp>
    </p:spTree>
    <p:extLst>
      <p:ext uri="{BB962C8B-B14F-4D97-AF65-F5344CB8AC3E}">
        <p14:creationId xmlns:p14="http://schemas.microsoft.com/office/powerpoint/2010/main" val="3204790017"/>
      </p:ext>
    </p:extLst>
  </p:cSld>
  <p:clrMapOvr>
    <a:masterClrMapping/>
  </p:clrMapOvr>
  <p:transition spd="med" advClick="0" advTm="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05016" y="141713"/>
            <a:ext cx="5773862"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主要实验室工作简介</a:t>
            </a:r>
            <a:r>
              <a:rPr lang="zh-CN" altLang="en-US" sz="3200"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DUBNA</a:t>
            </a:r>
            <a:endParaRPr lang="zh-CN" altLang="en-US" sz="32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2" name="图片 11">
            <a:extLst>
              <a:ext uri="{FF2B5EF4-FFF2-40B4-BE49-F238E27FC236}">
                <a16:creationId xmlns:a16="http://schemas.microsoft.com/office/drawing/2014/main" id="{B3160BA0-8F84-4536-B320-D8A7BEF89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50" y="927967"/>
            <a:ext cx="8571899" cy="652407"/>
          </a:xfrm>
          <a:prstGeom prst="rect">
            <a:avLst/>
          </a:prstGeom>
        </p:spPr>
      </p:pic>
      <p:sp>
        <p:nvSpPr>
          <p:cNvPr id="13" name="矩形 12">
            <a:extLst>
              <a:ext uri="{FF2B5EF4-FFF2-40B4-BE49-F238E27FC236}">
                <a16:creationId xmlns:a16="http://schemas.microsoft.com/office/drawing/2014/main" id="{8386D18A-6785-490C-9C14-FF4F73B35671}"/>
              </a:ext>
            </a:extLst>
          </p:cNvPr>
          <p:cNvSpPr/>
          <p:nvPr/>
        </p:nvSpPr>
        <p:spPr>
          <a:xfrm>
            <a:off x="460095" y="1977940"/>
            <a:ext cx="3463833" cy="2482796"/>
          </a:xfrm>
          <a:prstGeom prst="rect">
            <a:avLst/>
          </a:prstGeom>
        </p:spPr>
        <p:txBody>
          <a:bodyPr wrap="none">
            <a:spAutoFit/>
          </a:bodyPr>
          <a:lstStyle/>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244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Pu</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288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Fl, 1999</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242</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Pu</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287</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sym typeface="Symbol" pitchFamily="18" charset="2"/>
              </a:rPr>
              <a:t>Fl, 2003</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243</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Am</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288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Mc, 2003</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243</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Am</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287</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Mc, 2003</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245,248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Cm</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290-193</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Lv, 2000</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249</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Cf</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294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Og, 2002</a:t>
            </a:r>
          </a:p>
          <a:p>
            <a:pPr marL="252000" marR="0" lvl="0" indent="-252000" algn="l" defTabSz="914400" rtl="0" eaLnBrk="1" fontAlgn="base" latinLnBrk="0" hangingPunct="1">
              <a:lnSpc>
                <a:spcPct val="125000"/>
              </a:lnSpc>
              <a:spcBef>
                <a:spcPct val="0"/>
              </a:spcBef>
              <a:spcAft>
                <a:spcPct val="0"/>
              </a:spcAft>
              <a:buClr>
                <a:srgbClr val="FF0000"/>
              </a:buClr>
              <a:buSzTx/>
              <a:buFont typeface="Wingdings" panose="05000000000000000000" pitchFamily="2" charset="2"/>
              <a:buChar char="ü"/>
              <a:tabLst/>
              <a:defRPr/>
            </a:pP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48</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Ca+</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249</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rPr>
              <a:t>Bk</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a:t>
            </a:r>
            <a:r>
              <a:rPr kumimoji="0" lang="en-US" altLang="zh-CN" sz="1800" b="0" i="0" u="none" strike="noStrike" kern="1200" cap="none" spc="0" normalizeH="0" baseline="3000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293,294</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itchFamily="49" charset="-122"/>
                <a:cs typeface="Times New Roman" panose="02020603050405020304" pitchFamily="18" charset="0"/>
                <a:sym typeface="Symbol" pitchFamily="18" charset="2"/>
              </a:rPr>
              <a:t>Ts, 2009</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endParaRPr>
          </a:p>
        </p:txBody>
      </p:sp>
      <p:sp>
        <p:nvSpPr>
          <p:cNvPr id="14" name="椭圆 13">
            <a:extLst>
              <a:ext uri="{FF2B5EF4-FFF2-40B4-BE49-F238E27FC236}">
                <a16:creationId xmlns:a16="http://schemas.microsoft.com/office/drawing/2014/main" id="{120BEC8A-DE97-4FE6-930A-062439A49CBA}"/>
              </a:ext>
            </a:extLst>
          </p:cNvPr>
          <p:cNvSpPr/>
          <p:nvPr/>
        </p:nvSpPr>
        <p:spPr>
          <a:xfrm>
            <a:off x="6181705" y="979748"/>
            <a:ext cx="2665733" cy="540072"/>
          </a:xfrm>
          <a:prstGeom prst="ellipse">
            <a:avLst/>
          </a:prstGeom>
          <a:solidFill>
            <a:srgbClr val="FF000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EF133570-F0FE-4994-9488-FEF4A2CE14EA}"/>
              </a:ext>
            </a:extLst>
          </p:cNvPr>
          <p:cNvSpPr txBox="1"/>
          <p:nvPr/>
        </p:nvSpPr>
        <p:spPr bwMode="auto">
          <a:xfrm>
            <a:off x="454949" y="1590165"/>
            <a:ext cx="17331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热熔合反应：</a:t>
            </a:r>
          </a:p>
        </p:txBody>
      </p:sp>
      <p:sp>
        <p:nvSpPr>
          <p:cNvPr id="9" name="矩形 8">
            <a:extLst>
              <a:ext uri="{FF2B5EF4-FFF2-40B4-BE49-F238E27FC236}">
                <a16:creationId xmlns:a16="http://schemas.microsoft.com/office/drawing/2014/main" id="{CC907F0A-72FC-4716-97B5-B03A0C566A21}"/>
              </a:ext>
            </a:extLst>
          </p:cNvPr>
          <p:cNvSpPr/>
          <p:nvPr/>
        </p:nvSpPr>
        <p:spPr>
          <a:xfrm>
            <a:off x="531163" y="4802982"/>
            <a:ext cx="2264723"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itchFamily="18" charset="0"/>
              </a:rPr>
              <a:t>Phys. Scr. 92 (2017) 023003 </a:t>
            </a:r>
            <a:endPar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a:extLst>
              <a:ext uri="{FF2B5EF4-FFF2-40B4-BE49-F238E27FC236}">
                <a16:creationId xmlns:a16="http://schemas.microsoft.com/office/drawing/2014/main" id="{13B28D4C-25A0-49A3-A3B0-C42859D33F96}"/>
              </a:ext>
            </a:extLst>
          </p:cNvPr>
          <p:cNvSpPr txBox="1"/>
          <p:nvPr/>
        </p:nvSpPr>
        <p:spPr>
          <a:xfrm>
            <a:off x="507267" y="4462506"/>
            <a:ext cx="2566408" cy="27699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关键：</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48</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束流、</a:t>
            </a:r>
            <a:r>
              <a:rPr kumimoji="0" lang="zh-CN" altLang="en-US" sz="18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锕系靶</a:t>
            </a:r>
          </a:p>
        </p:txBody>
      </p:sp>
      <p:pic>
        <p:nvPicPr>
          <p:cNvPr id="11" name="图片 10">
            <a:extLst>
              <a:ext uri="{FF2B5EF4-FFF2-40B4-BE49-F238E27FC236}">
                <a16:creationId xmlns:a16="http://schemas.microsoft.com/office/drawing/2014/main" id="{E9BD930A-A443-4C5B-A350-4074ADBFEF56}"/>
              </a:ext>
            </a:extLst>
          </p:cNvPr>
          <p:cNvPicPr>
            <a:picLocks noChangeAspect="1"/>
          </p:cNvPicPr>
          <p:nvPr/>
        </p:nvPicPr>
        <p:blipFill rotWithShape="1">
          <a:blip r:embed="rId3"/>
          <a:srcRect l="8874" r="6187"/>
          <a:stretch/>
        </p:blipFill>
        <p:spPr>
          <a:xfrm>
            <a:off x="4033413" y="1653105"/>
            <a:ext cx="4824536" cy="2768111"/>
          </a:xfrm>
          <a:prstGeom prst="rect">
            <a:avLst/>
          </a:prstGeom>
        </p:spPr>
      </p:pic>
      <p:sp>
        <p:nvSpPr>
          <p:cNvPr id="2" name="矩形 1">
            <a:extLst>
              <a:ext uri="{FF2B5EF4-FFF2-40B4-BE49-F238E27FC236}">
                <a16:creationId xmlns:a16="http://schemas.microsoft.com/office/drawing/2014/main" id="{83DDCA87-DC76-4712-A658-EB9F2E3AB48B}"/>
              </a:ext>
            </a:extLst>
          </p:cNvPr>
          <p:cNvSpPr/>
          <p:nvPr/>
        </p:nvSpPr>
        <p:spPr>
          <a:xfrm>
            <a:off x="4252578" y="4341879"/>
            <a:ext cx="4572000" cy="403316"/>
          </a:xfrm>
          <a:prstGeom prst="rect">
            <a:avLst/>
          </a:prstGeom>
        </p:spPr>
        <p:txBody>
          <a:bodyPr>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五种新元素；</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25 </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新偶</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核素；</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29</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个奇</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核素</a:t>
            </a:r>
          </a:p>
        </p:txBody>
      </p:sp>
    </p:spTree>
    <p:extLst>
      <p:ext uri="{BB962C8B-B14F-4D97-AF65-F5344CB8AC3E}">
        <p14:creationId xmlns:p14="http://schemas.microsoft.com/office/powerpoint/2010/main" val="648379670"/>
      </p:ext>
    </p:extLst>
  </p:cSld>
  <p:clrMapOvr>
    <a:masterClrMapping/>
  </p:clrMapOvr>
  <p:transition spd="med" advClick="0" advTm="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35164" y="140430"/>
            <a:ext cx="526502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超重元素和核素合成</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7ABE611-F236-45F3-8B68-72EDEAEEC722}"/>
              </a:ext>
            </a:extLst>
          </p:cNvPr>
          <p:cNvSpPr/>
          <p:nvPr/>
        </p:nvSpPr>
        <p:spPr>
          <a:xfrm>
            <a:off x="52492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91355287-14A7-43E5-97F9-B7899545DB34}"/>
              </a:ext>
            </a:extLst>
          </p:cNvPr>
          <p:cNvPicPr>
            <a:picLocks noChangeAspect="1"/>
          </p:cNvPicPr>
          <p:nvPr/>
        </p:nvPicPr>
        <p:blipFill>
          <a:blip r:embed="rId2"/>
          <a:stretch>
            <a:fillRect/>
          </a:stretch>
        </p:blipFill>
        <p:spPr>
          <a:xfrm>
            <a:off x="2717836" y="987575"/>
            <a:ext cx="3795888" cy="3600400"/>
          </a:xfrm>
          <a:prstGeom prst="rect">
            <a:avLst/>
          </a:prstGeom>
        </p:spPr>
      </p:pic>
    </p:spTree>
    <p:extLst>
      <p:ext uri="{BB962C8B-B14F-4D97-AF65-F5344CB8AC3E}">
        <p14:creationId xmlns:p14="http://schemas.microsoft.com/office/powerpoint/2010/main" val="1557640473"/>
      </p:ext>
    </p:extLst>
  </p:cSld>
  <p:clrMapOvr>
    <a:masterClrMapping/>
  </p:clrMapOvr>
  <p:transition spd="med" advClick="0" advTm="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35164" y="140430"/>
            <a:ext cx="388344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超重元素和核素合成</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7ABE611-F236-45F3-8B68-72EDEAEEC722}"/>
              </a:ext>
            </a:extLst>
          </p:cNvPr>
          <p:cNvSpPr/>
          <p:nvPr/>
        </p:nvSpPr>
        <p:spPr>
          <a:xfrm>
            <a:off x="52492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pic>
        <p:nvPicPr>
          <p:cNvPr id="21" name="Picture 1">
            <a:extLst>
              <a:ext uri="{FF2B5EF4-FFF2-40B4-BE49-F238E27FC236}">
                <a16:creationId xmlns:a16="http://schemas.microsoft.com/office/drawing/2014/main" id="{EC24BD4E-2051-4C81-8EFF-729C6C4FDC7A}"/>
              </a:ext>
            </a:extLst>
          </p:cNvPr>
          <p:cNvPicPr>
            <a:picLocks noChangeAspect="1" noChangeArrowheads="1"/>
          </p:cNvPicPr>
          <p:nvPr/>
        </p:nvPicPr>
        <p:blipFill>
          <a:blip r:embed="rId2"/>
          <a:srcRect l="14764" r="5512"/>
          <a:stretch>
            <a:fillRect/>
          </a:stretch>
        </p:blipFill>
        <p:spPr bwMode="auto">
          <a:xfrm>
            <a:off x="179512" y="869670"/>
            <a:ext cx="6268094" cy="3322338"/>
          </a:xfrm>
          <a:prstGeom prst="rect">
            <a:avLst/>
          </a:prstGeom>
          <a:noFill/>
          <a:ln w="9525">
            <a:noFill/>
            <a:miter lim="800000"/>
            <a:headEnd/>
            <a:tailEnd/>
          </a:ln>
          <a:effectLst/>
        </p:spPr>
      </p:pic>
      <p:sp>
        <p:nvSpPr>
          <p:cNvPr id="22" name="文本框 21">
            <a:extLst>
              <a:ext uri="{FF2B5EF4-FFF2-40B4-BE49-F238E27FC236}">
                <a16:creationId xmlns:a16="http://schemas.microsoft.com/office/drawing/2014/main" id="{94F09973-7793-45BD-AAF8-2F39D280F709}"/>
              </a:ext>
            </a:extLst>
          </p:cNvPr>
          <p:cNvSpPr txBox="1"/>
          <p:nvPr/>
        </p:nvSpPr>
        <p:spPr bwMode="auto">
          <a:xfrm>
            <a:off x="539552" y="4054652"/>
            <a:ext cx="7859844" cy="7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冷熔合反应：所有衰变链建立在已知核素上（已知</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能量和寿命</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热熔合反应：</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所有衰变链终结于未知核素的自发裂变， </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孤悬”于核素图上！</a:t>
            </a:r>
          </a:p>
        </p:txBody>
      </p:sp>
      <p:sp>
        <p:nvSpPr>
          <p:cNvPr id="2" name="文本框 1">
            <a:extLst>
              <a:ext uri="{FF2B5EF4-FFF2-40B4-BE49-F238E27FC236}">
                <a16:creationId xmlns:a16="http://schemas.microsoft.com/office/drawing/2014/main" id="{8C55BBF9-3594-4F67-86F8-AEA86D37B2FB}"/>
              </a:ext>
            </a:extLst>
          </p:cNvPr>
          <p:cNvSpPr txBox="1"/>
          <p:nvPr/>
        </p:nvSpPr>
        <p:spPr>
          <a:xfrm>
            <a:off x="6516813" y="873814"/>
            <a:ext cx="1683153" cy="1655581"/>
          </a:xfrm>
          <a:prstGeom prst="rect">
            <a:avLst/>
          </a:prstGeom>
          <a:noFill/>
        </p:spPr>
        <p:txBody>
          <a:bodyPr wrap="none" lIns="0" tIns="0" rIns="0" bIns="0"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实验数据：</a:t>
            </a:r>
            <a:endPar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ü"/>
              <a:tabLst/>
              <a:defRPr/>
            </a:pPr>
            <a:r>
              <a:rPr kumimoji="0" lang="zh-CN"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离子能量</a:t>
            </a:r>
            <a:endPar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285750" marR="0" lvl="0" indent="-28575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ü"/>
              <a:tabLst/>
              <a:defRPr/>
            </a:pP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衰变寿命</a:t>
            </a:r>
            <a:endPar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285750" marR="0" lvl="0" indent="-285750" algn="l" defTabSz="914400" rtl="0" eaLnBrk="1" fontAlgn="base" latinLnBrk="0" hangingPunct="1">
              <a:lnSpc>
                <a:spcPct val="150000"/>
              </a:lnSpc>
              <a:spcBef>
                <a:spcPct val="0"/>
              </a:spcBef>
              <a:spcAft>
                <a:spcPct val="0"/>
              </a:spcAft>
              <a:buClr>
                <a:srgbClr val="003366"/>
              </a:buClr>
              <a:buSzTx/>
              <a:buFont typeface="Wingdings" panose="05000000000000000000" pitchFamily="2" charset="2"/>
              <a:buChar char="ü"/>
              <a:tabLst/>
              <a:defRPr/>
            </a:pPr>
            <a:r>
              <a:rPr kumimoji="0" lang="zh-CN" altLang="en-US"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稀有的分支比</a:t>
            </a:r>
            <a:endParaRPr kumimoji="0" lang="zh-CN" altLang="en-US" sz="1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DFBFFBF-13DC-447F-8AD2-1870181E9D3A}"/>
                  </a:ext>
                </a:extLst>
              </p:cNvPr>
              <p:cNvSpPr txBox="1"/>
              <p:nvPr/>
            </p:nvSpPr>
            <p:spPr bwMode="auto">
              <a:xfrm>
                <a:off x="6517083" y="3291830"/>
                <a:ext cx="1604350" cy="5532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ctrlPr>
                        </m:sSubPr>
                        <m:e>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𝑸</m:t>
                          </m:r>
                        </m:e>
                        <m:sub>
                          <m:r>
                            <a:rPr kumimoji="0" lang="zh-CN" altLang="en-US"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cs typeface="+mn-cs"/>
                            </a:rPr>
                            <m:t>𝜶</m:t>
                          </m:r>
                        </m:sub>
                      </m:sSub>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d>
                        <m:dPr>
                          <m:ctrlP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dPr>
                        <m:e>
                          <m:f>
                            <m:fPr>
                              <m:ctrlP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fPr>
                            <m:num>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𝑨</m:t>
                              </m:r>
                            </m:num>
                            <m:den>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𝑨</m:t>
                              </m:r>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𝟒</m:t>
                              </m:r>
                            </m:den>
                          </m:f>
                        </m:e>
                      </m:d>
                      <m:sSub>
                        <m:sSubPr>
                          <m:ctrlP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𝑬</m:t>
                          </m:r>
                        </m:e>
                        <m:sub>
                          <m:r>
                            <a:rPr kumimoji="0" lang="zh-CN" altLang="en-US"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𝜶</m:t>
                          </m:r>
                        </m:sub>
                      </m:sSub>
                    </m:oMath>
                  </m:oMathPara>
                </a14:m>
                <a:endParaRPr kumimoji="0" lang="zh-CN" altLang="en-US" sz="1600" b="1" i="0" u="none" strike="noStrike" kern="1200" cap="none" spc="0" normalizeH="0" baseline="0" noProof="0" dirty="0">
                  <a:ln>
                    <a:noFill/>
                  </a:ln>
                  <a:solidFill>
                    <a:srgbClr val="0D02E0"/>
                  </a:solidFill>
                  <a:effectLst/>
                  <a:uLnTx/>
                  <a:uFillTx/>
                  <a:latin typeface="Arial" pitchFamily="34" charset="0"/>
                  <a:ea typeface="宋体" panose="02010600030101010101" pitchFamily="2" charset="-122"/>
                  <a:cs typeface="+mn-cs"/>
                </a:endParaRPr>
              </a:p>
            </p:txBody>
          </p:sp>
        </mc:Choice>
        <mc:Fallback xmlns="">
          <p:sp>
            <p:nvSpPr>
              <p:cNvPr id="23" name="文本框 22">
                <a:extLst>
                  <a:ext uri="{FF2B5EF4-FFF2-40B4-BE49-F238E27FC236}">
                    <a16:creationId xmlns:a16="http://schemas.microsoft.com/office/drawing/2014/main" id="{BDFBFFBF-13DC-447F-8AD2-1870181E9D3A}"/>
                  </a:ext>
                </a:extLst>
              </p:cNvPr>
              <p:cNvSpPr txBox="1">
                <a:spLocks noRot="1" noChangeAspect="1" noMove="1" noResize="1" noEditPoints="1" noAdjustHandles="1" noChangeArrowheads="1" noChangeShapeType="1" noTextEdit="1"/>
              </p:cNvSpPr>
              <p:nvPr/>
            </p:nvSpPr>
            <p:spPr bwMode="auto">
              <a:xfrm>
                <a:off x="6517083" y="3291830"/>
                <a:ext cx="1604350" cy="553228"/>
              </a:xfrm>
              <a:prstGeom prst="rect">
                <a:avLst/>
              </a:prstGeom>
              <a:blipFill>
                <a:blip r:embed="rId3"/>
                <a:stretch>
                  <a:fillRect b="-87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3FE7569-EE53-42A9-A740-DA0B78D59CB2}"/>
                  </a:ext>
                </a:extLst>
              </p:cNvPr>
              <p:cNvSpPr txBox="1"/>
              <p:nvPr/>
            </p:nvSpPr>
            <p:spPr>
              <a:xfrm>
                <a:off x="6516813" y="2999858"/>
                <a:ext cx="2354362" cy="251800"/>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𝑸</m:t>
                          </m:r>
                        </m:e>
                        <m:sub>
                          <m:r>
                            <a:rPr kumimoji="0" lang="zh-CN" altLang="en-US"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𝜶</m:t>
                          </m:r>
                        </m:sub>
                      </m:sSub>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d>
                        <m:d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dPr>
                        <m:e>
                          <m:sSub>
                            <m:sSub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𝑴</m:t>
                              </m:r>
                            </m:e>
                            <m:sub>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𝑿</m:t>
                              </m:r>
                            </m:sub>
                          </m:sSub>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𝑴</m:t>
                              </m:r>
                            </m:e>
                            <m:sub>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𝒀</m:t>
                              </m:r>
                            </m:sub>
                          </m:sSub>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𝑴</m:t>
                              </m:r>
                            </m:e>
                            <m:sub>
                              <m:r>
                                <a:rPr kumimoji="0" lang="zh-CN" altLang="en-US"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𝜶</m:t>
                              </m:r>
                            </m:sub>
                          </m:sSub>
                        </m:e>
                      </m:d>
                      <m:sSup>
                        <m:sSupPr>
                          <m:ctrlP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𝑪</m:t>
                          </m:r>
                        </m:e>
                        <m:sup>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sup>
                      </m:sSup>
                    </m:oMath>
                  </m:oMathPara>
                </a14:m>
                <a:endParaRPr kumimoji="0" lang="zh-CN" altLang="en-US" sz="16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63FE7569-EE53-42A9-A740-DA0B78D59CB2}"/>
                  </a:ext>
                </a:extLst>
              </p:cNvPr>
              <p:cNvSpPr txBox="1">
                <a:spLocks noRot="1" noChangeAspect="1" noMove="1" noResize="1" noEditPoints="1" noAdjustHandles="1" noChangeArrowheads="1" noChangeShapeType="1" noTextEdit="1"/>
              </p:cNvSpPr>
              <p:nvPr/>
            </p:nvSpPr>
            <p:spPr>
              <a:xfrm>
                <a:off x="6516813" y="2999858"/>
                <a:ext cx="2354362" cy="251800"/>
              </a:xfrm>
              <a:prstGeom prst="rect">
                <a:avLst/>
              </a:prstGeom>
              <a:blipFill>
                <a:blip r:embed="rId4"/>
                <a:stretch>
                  <a:fillRect l="-2332" r="-1554" b="-414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6863E46-B897-428A-A699-20471170A857}"/>
                  </a:ext>
                </a:extLst>
              </p:cNvPr>
              <p:cNvSpPr txBox="1"/>
              <p:nvPr/>
            </p:nvSpPr>
            <p:spPr>
              <a:xfrm>
                <a:off x="6463608" y="2580139"/>
                <a:ext cx="18483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A</a:t>
                </a:r>
                <a:r>
                  <a:rPr kumimoji="0" lang="en-US" altLang="zh-CN"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X</a:t>
                </a:r>
                <a:r>
                  <a:rPr kumimoji="0" lang="en-US" altLang="zh-CN" sz="1600" b="1" i="0" u="none" strike="noStrike" kern="1200" cap="none" spc="0" normalizeH="0" baseline="-25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Z</a:t>
                </a:r>
                <a14:m>
                  <m:oMath xmlns:m="http://schemas.openxmlformats.org/officeDocument/2006/math">
                    <m:r>
                      <a:rPr kumimoji="0" lang="en-US" altLang="zh-CN" sz="1600" b="1" i="0"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   </m:t>
                    </m:r>
                    <m:r>
                      <a:rPr kumimoji="0" lang="en-US" altLang="zh-CN" sz="1600" b="1" i="0" u="none" strike="noStrike" kern="1200" cap="none" spc="0" normalizeH="0" baseline="30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𝐀</m:t>
                    </m:r>
                    <m:r>
                      <a:rPr kumimoji="0" lang="en-US" altLang="zh-CN" sz="1600" b="1" i="1" u="none" strike="noStrike" kern="1200" cap="none" spc="0" normalizeH="0" baseline="30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m:t>
                    </m:r>
                    <m:r>
                      <a:rPr kumimoji="0" lang="en-US" altLang="zh-CN" sz="1600" b="1" i="1" u="none" strike="noStrike" kern="1200" cap="none" spc="0" normalizeH="0" baseline="30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𝟒</m:t>
                    </m:r>
                    <m:r>
                      <a:rPr kumimoji="0" lang="en-US" altLang="zh-CN" sz="1600" b="1" i="0"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𝐘</m:t>
                    </m:r>
                    <m:r>
                      <a:rPr kumimoji="0" lang="en-US" altLang="zh-CN" sz="1600" b="1" i="0" u="none" strike="noStrike" kern="1200" cap="none" spc="0" normalizeH="0" baseline="-25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𝐙</m:t>
                    </m:r>
                    <m:r>
                      <a:rPr kumimoji="0" lang="en-US" altLang="zh-CN" sz="1600" b="1" i="1" u="none" strike="noStrike" kern="1200" cap="none" spc="0" normalizeH="0" baseline="-25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m:t>
                    </m:r>
                    <m:r>
                      <a:rPr kumimoji="0" lang="en-US" altLang="zh-CN" sz="1600" b="1" i="0" u="none" strike="noStrike" kern="1200" cap="none" spc="0" normalizeH="0" baseline="-2500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𝟐</m:t>
                    </m:r>
                    <m:r>
                      <a:rPr kumimoji="0" lang="en-US" altLang="zh-CN" sz="1600" b="1" i="0"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m:t>
                    </m:r>
                    <m:r>
                      <a:rPr kumimoji="0" lang="en-US" altLang="zh-CN" sz="1600" b="1" i="1" u="none" strike="noStrike" kern="1200" cap="none" spc="0" normalizeH="0" baseline="0" noProof="0" smtClean="0">
                        <a:ln>
                          <a:noFill/>
                        </a:ln>
                        <a:solidFill>
                          <a:srgbClr val="003366"/>
                        </a:solidFill>
                        <a:effectLst>
                          <a:outerShdw blurRad="38100" dist="38100" dir="2700000" algn="tl">
                            <a:srgbClr val="000000">
                              <a:alpha val="43137"/>
                            </a:srgbClr>
                          </a:outerShdw>
                        </a:effectLst>
                        <a:uLnTx/>
                        <a:uFillTx/>
                        <a:latin typeface="Cambria Math" panose="02040503050406030204" pitchFamily="18" charset="0"/>
                        <a:ea typeface="黑体" pitchFamily="49" charset="-122"/>
                        <a:cs typeface="+mn-cs"/>
                        <a:sym typeface="Symbol" panose="05050102010706020507" pitchFamily="18" charset="2"/>
                      </a:rPr>
                      <m:t></m:t>
                    </m:r>
                  </m:oMath>
                </a14:m>
                <a:endParaRPr kumimoji="0" lang="zh-CN" altLang="en-US" sz="1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p:txBody>
          </p:sp>
        </mc:Choice>
        <mc:Fallback xmlns="">
          <p:sp>
            <p:nvSpPr>
              <p:cNvPr id="25" name="文本框 24">
                <a:extLst>
                  <a:ext uri="{FF2B5EF4-FFF2-40B4-BE49-F238E27FC236}">
                    <a16:creationId xmlns:a16="http://schemas.microsoft.com/office/drawing/2014/main" id="{E6863E46-B897-428A-A699-20471170A857}"/>
                  </a:ext>
                </a:extLst>
              </p:cNvPr>
              <p:cNvSpPr txBox="1">
                <a:spLocks noRot="1" noChangeAspect="1" noMove="1" noResize="1" noEditPoints="1" noAdjustHandles="1" noChangeArrowheads="1" noChangeShapeType="1" noTextEdit="1"/>
              </p:cNvSpPr>
              <p:nvPr/>
            </p:nvSpPr>
            <p:spPr>
              <a:xfrm>
                <a:off x="6463608" y="2580139"/>
                <a:ext cx="1848391" cy="338554"/>
              </a:xfrm>
              <a:prstGeom prst="rect">
                <a:avLst/>
              </a:prstGeom>
              <a:blipFill>
                <a:blip r:embed="rId5"/>
                <a:stretch>
                  <a:fillRect t="-5357" b="-28571"/>
                </a:stretch>
              </a:blipFill>
            </p:spPr>
            <p:txBody>
              <a:bodyPr/>
              <a:lstStyle/>
              <a:p>
                <a:r>
                  <a:rPr lang="zh-CN" altLang="en-US">
                    <a:noFill/>
                  </a:rPr>
                  <a:t> </a:t>
                </a:r>
              </a:p>
            </p:txBody>
          </p:sp>
        </mc:Fallback>
      </mc:AlternateContent>
      <p:sp>
        <p:nvSpPr>
          <p:cNvPr id="10" name="椭圆 9">
            <a:extLst>
              <a:ext uri="{FF2B5EF4-FFF2-40B4-BE49-F238E27FC236}">
                <a16:creationId xmlns:a16="http://schemas.microsoft.com/office/drawing/2014/main" id="{166509DD-BAA1-49A3-9C60-04D5B8261FC6}"/>
              </a:ext>
            </a:extLst>
          </p:cNvPr>
          <p:cNvSpPr/>
          <p:nvPr/>
        </p:nvSpPr>
        <p:spPr>
          <a:xfrm>
            <a:off x="5628267" y="1720907"/>
            <a:ext cx="432048" cy="483568"/>
          </a:xfrm>
          <a:prstGeom prst="ellipse">
            <a:avLst/>
          </a:prstGeom>
          <a:solidFill>
            <a:schemeClr val="accent2">
              <a:alpha val="50000"/>
            </a:schemeClr>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3286940604"/>
      </p:ext>
    </p:extLst>
  </p:cSld>
  <p:clrMapOvr>
    <a:masterClrMapping/>
  </p:clrMapOvr>
  <p:transition spd="med" advClick="0" advTm="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35164" y="140430"/>
            <a:ext cx="224088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超重核性质</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7ABE611-F236-45F3-8B68-72EDEAEEC722}"/>
              </a:ext>
            </a:extLst>
          </p:cNvPr>
          <p:cNvSpPr/>
          <p:nvPr/>
        </p:nvSpPr>
        <p:spPr>
          <a:xfrm>
            <a:off x="52492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4AA815CD-294C-4C3E-8FCD-05DA444441AB}"/>
              </a:ext>
            </a:extLst>
          </p:cNvPr>
          <p:cNvPicPr>
            <a:picLocks noChangeAspect="1"/>
          </p:cNvPicPr>
          <p:nvPr/>
        </p:nvPicPr>
        <p:blipFill rotWithShape="1">
          <a:blip r:embed="rId2"/>
          <a:srcRect l="5582" t="4500" r="39767"/>
          <a:stretch/>
        </p:blipFill>
        <p:spPr>
          <a:xfrm>
            <a:off x="185599" y="1060642"/>
            <a:ext cx="3182982" cy="3218164"/>
          </a:xfrm>
          <a:prstGeom prst="rect">
            <a:avLst/>
          </a:prstGeom>
        </p:spPr>
      </p:pic>
      <p:pic>
        <p:nvPicPr>
          <p:cNvPr id="5" name="图片 4">
            <a:extLst>
              <a:ext uri="{FF2B5EF4-FFF2-40B4-BE49-F238E27FC236}">
                <a16:creationId xmlns:a16="http://schemas.microsoft.com/office/drawing/2014/main" id="{B1210408-554D-4A56-9393-2A785D1C910D}"/>
              </a:ext>
            </a:extLst>
          </p:cNvPr>
          <p:cNvPicPr>
            <a:picLocks noChangeAspect="1"/>
          </p:cNvPicPr>
          <p:nvPr/>
        </p:nvPicPr>
        <p:blipFill rotWithShape="1">
          <a:blip r:embed="rId3"/>
          <a:srcRect t="7488" r="17700"/>
          <a:stretch/>
        </p:blipFill>
        <p:spPr>
          <a:xfrm>
            <a:off x="3454455" y="1060642"/>
            <a:ext cx="2861501" cy="3218164"/>
          </a:xfrm>
          <a:prstGeom prst="rect">
            <a:avLst/>
          </a:prstGeom>
        </p:spPr>
      </p:pic>
      <p:sp>
        <p:nvSpPr>
          <p:cNvPr id="6" name="椭圆 5">
            <a:extLst>
              <a:ext uri="{FF2B5EF4-FFF2-40B4-BE49-F238E27FC236}">
                <a16:creationId xmlns:a16="http://schemas.microsoft.com/office/drawing/2014/main" id="{B4B0BBDB-EE00-4E12-B464-DD6C23F92AC5}"/>
              </a:ext>
            </a:extLst>
          </p:cNvPr>
          <p:cNvSpPr/>
          <p:nvPr/>
        </p:nvSpPr>
        <p:spPr>
          <a:xfrm rot="13656337">
            <a:off x="4568831" y="3180581"/>
            <a:ext cx="775015" cy="267481"/>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7" name="椭圆 6">
            <a:extLst>
              <a:ext uri="{FF2B5EF4-FFF2-40B4-BE49-F238E27FC236}">
                <a16:creationId xmlns:a16="http://schemas.microsoft.com/office/drawing/2014/main" id="{8A98B903-B283-49F0-AAA6-AF8756D72455}"/>
              </a:ext>
            </a:extLst>
          </p:cNvPr>
          <p:cNvSpPr/>
          <p:nvPr/>
        </p:nvSpPr>
        <p:spPr>
          <a:xfrm rot="14690995">
            <a:off x="1068681" y="2563260"/>
            <a:ext cx="1123967" cy="26009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矩形 10">
            <a:extLst>
              <a:ext uri="{FF2B5EF4-FFF2-40B4-BE49-F238E27FC236}">
                <a16:creationId xmlns:a16="http://schemas.microsoft.com/office/drawing/2014/main" id="{EB7993CE-0D46-4D9F-920C-225A5FD76F82}"/>
              </a:ext>
            </a:extLst>
          </p:cNvPr>
          <p:cNvSpPr/>
          <p:nvPr/>
        </p:nvSpPr>
        <p:spPr>
          <a:xfrm>
            <a:off x="0" y="4184658"/>
            <a:ext cx="9144000" cy="437877"/>
          </a:xfrm>
          <a:prstGeom prst="rect">
            <a:avLst/>
          </a:prstGeom>
        </p:spPr>
        <p:txBody>
          <a:bodyPr wrap="square">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建立了</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Z=106~118</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同位素链</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系统性，完美揭示了</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Z=108</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N=162</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闭壳</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椭圆 11">
            <a:extLst>
              <a:ext uri="{FF2B5EF4-FFF2-40B4-BE49-F238E27FC236}">
                <a16:creationId xmlns:a16="http://schemas.microsoft.com/office/drawing/2014/main" id="{513C754D-0025-40E1-B3F9-B43948C87A3B}"/>
              </a:ext>
            </a:extLst>
          </p:cNvPr>
          <p:cNvSpPr/>
          <p:nvPr/>
        </p:nvSpPr>
        <p:spPr>
          <a:xfrm rot="16200000">
            <a:off x="811522" y="2575303"/>
            <a:ext cx="2006728" cy="21459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3" name="图片 12">
            <a:extLst>
              <a:ext uri="{FF2B5EF4-FFF2-40B4-BE49-F238E27FC236}">
                <a16:creationId xmlns:a16="http://schemas.microsoft.com/office/drawing/2014/main" id="{A309A6B3-8E26-4063-9B8E-4F80C775C116}"/>
              </a:ext>
            </a:extLst>
          </p:cNvPr>
          <p:cNvPicPr>
            <a:picLocks noChangeAspect="1"/>
          </p:cNvPicPr>
          <p:nvPr/>
        </p:nvPicPr>
        <p:blipFill>
          <a:blip r:embed="rId4"/>
          <a:stretch>
            <a:fillRect/>
          </a:stretch>
        </p:blipFill>
        <p:spPr>
          <a:xfrm>
            <a:off x="6312865" y="1169690"/>
            <a:ext cx="2414604" cy="2659705"/>
          </a:xfrm>
          <a:prstGeom prst="rect">
            <a:avLst/>
          </a:prstGeom>
        </p:spPr>
      </p:pic>
      <p:sp>
        <p:nvSpPr>
          <p:cNvPr id="14" name="矩形 13">
            <a:extLst>
              <a:ext uri="{FF2B5EF4-FFF2-40B4-BE49-F238E27FC236}">
                <a16:creationId xmlns:a16="http://schemas.microsoft.com/office/drawing/2014/main" id="{8BA51D75-0350-4244-8435-62A12F16F4B1}"/>
              </a:ext>
            </a:extLst>
          </p:cNvPr>
          <p:cNvSpPr/>
          <p:nvPr/>
        </p:nvSpPr>
        <p:spPr>
          <a:xfrm>
            <a:off x="6436090" y="3843369"/>
            <a:ext cx="3744416" cy="369332"/>
          </a:xfrm>
          <a:prstGeom prst="rect">
            <a:avLst/>
          </a:prstGeom>
        </p:spPr>
        <p:txBody>
          <a:bodyPr wrap="square">
            <a:spAutoFit/>
          </a:bodyPr>
          <a:lstStyle/>
          <a:p>
            <a:pPr algn="l"/>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十六极形变导致形变壳</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99521507"/>
      </p:ext>
    </p:extLst>
  </p:cSld>
  <p:clrMapOvr>
    <a:masterClrMapping/>
  </p:clrMapOvr>
  <p:transition spd="med" advClick="0" advTm="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42784" y="140430"/>
            <a:ext cx="224088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超重核性质</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7ABE611-F236-45F3-8B68-72EDEAEEC722}"/>
              </a:ext>
            </a:extLst>
          </p:cNvPr>
          <p:cNvSpPr/>
          <p:nvPr/>
        </p:nvSpPr>
        <p:spPr>
          <a:xfrm>
            <a:off x="52492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4" name="Oval 103">
            <a:extLst>
              <a:ext uri="{FF2B5EF4-FFF2-40B4-BE49-F238E27FC236}">
                <a16:creationId xmlns:a16="http://schemas.microsoft.com/office/drawing/2014/main" id="{7D2431B3-A593-43C7-97AE-B2769DC22FCA}"/>
              </a:ext>
            </a:extLst>
          </p:cNvPr>
          <p:cNvSpPr>
            <a:spLocks noChangeArrowheads="1"/>
          </p:cNvSpPr>
          <p:nvPr/>
        </p:nvSpPr>
        <p:spPr bwMode="auto">
          <a:xfrm>
            <a:off x="4139992" y="1020122"/>
            <a:ext cx="360000" cy="360000"/>
          </a:xfrm>
          <a:prstGeom prst="ellipse">
            <a:avLst/>
          </a:prstGeom>
          <a:gradFill rotWithShape="1">
            <a:gsLst>
              <a:gs pos="0">
                <a:srgbClr val="FF3300"/>
              </a:gs>
              <a:gs pos="100000">
                <a:srgbClr val="761800"/>
              </a:gs>
            </a:gsLst>
            <a:path path="shape">
              <a:fillToRect l="50000" t="50000" r="50000" b="50000"/>
            </a:path>
          </a:gradFill>
          <a:ln w="2857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Oval 104">
            <a:extLst>
              <a:ext uri="{FF2B5EF4-FFF2-40B4-BE49-F238E27FC236}">
                <a16:creationId xmlns:a16="http://schemas.microsoft.com/office/drawing/2014/main" id="{8E82B191-3B73-4092-8663-6ABC938458CA}"/>
              </a:ext>
            </a:extLst>
          </p:cNvPr>
          <p:cNvSpPr>
            <a:spLocks noChangeAspect="1" noChangeArrowheads="1"/>
          </p:cNvSpPr>
          <p:nvPr/>
        </p:nvSpPr>
        <p:spPr bwMode="auto">
          <a:xfrm rot="10800000">
            <a:off x="1891105" y="977037"/>
            <a:ext cx="819360" cy="432000"/>
          </a:xfrm>
          <a:prstGeom prst="ellipse">
            <a:avLst/>
          </a:prstGeom>
          <a:gradFill rotWithShape="1">
            <a:gsLst>
              <a:gs pos="0">
                <a:srgbClr val="FF3300"/>
              </a:gs>
              <a:gs pos="100000">
                <a:srgbClr val="761800"/>
              </a:gs>
            </a:gsLst>
            <a:path path="shape">
              <a:fillToRect l="50000" t="50000" r="50000" b="50000"/>
            </a:path>
          </a:gradFill>
          <a:ln w="2857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cxnSp>
        <p:nvCxnSpPr>
          <p:cNvPr id="6" name="直接箭头连接符 5">
            <a:extLst>
              <a:ext uri="{FF2B5EF4-FFF2-40B4-BE49-F238E27FC236}">
                <a16:creationId xmlns:a16="http://schemas.microsoft.com/office/drawing/2014/main" id="{644344E2-7516-460F-9134-F4D8046E9EFB}"/>
              </a:ext>
            </a:extLst>
          </p:cNvPr>
          <p:cNvCxnSpPr/>
          <p:nvPr/>
        </p:nvCxnSpPr>
        <p:spPr>
          <a:xfrm>
            <a:off x="2843848" y="1178856"/>
            <a:ext cx="1080000" cy="0"/>
          </a:xfrm>
          <a:prstGeom prst="straightConnector1">
            <a:avLst/>
          </a:prstGeom>
          <a:ln w="254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Oval 103">
            <a:extLst>
              <a:ext uri="{FF2B5EF4-FFF2-40B4-BE49-F238E27FC236}">
                <a16:creationId xmlns:a16="http://schemas.microsoft.com/office/drawing/2014/main" id="{ACCF15FB-6310-4CFA-8367-E8EC0118E950}"/>
              </a:ext>
            </a:extLst>
          </p:cNvPr>
          <p:cNvSpPr>
            <a:spLocks noChangeArrowheads="1"/>
          </p:cNvSpPr>
          <p:nvPr/>
        </p:nvSpPr>
        <p:spPr bwMode="auto">
          <a:xfrm>
            <a:off x="7180927" y="1030707"/>
            <a:ext cx="360000" cy="360000"/>
          </a:xfrm>
          <a:prstGeom prst="ellipse">
            <a:avLst/>
          </a:prstGeom>
          <a:gradFill rotWithShape="1">
            <a:gsLst>
              <a:gs pos="0">
                <a:srgbClr val="FF3300"/>
              </a:gs>
              <a:gs pos="100000">
                <a:srgbClr val="761800"/>
              </a:gs>
            </a:gsLst>
            <a:path path="shape">
              <a:fillToRect l="50000" t="50000" r="50000" b="50000"/>
            </a:path>
          </a:gradFill>
          <a:ln w="2857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Oval 104">
            <a:extLst>
              <a:ext uri="{FF2B5EF4-FFF2-40B4-BE49-F238E27FC236}">
                <a16:creationId xmlns:a16="http://schemas.microsoft.com/office/drawing/2014/main" id="{9EB5EF1F-2E7B-42D1-8BDE-8B8C1ECFD781}"/>
              </a:ext>
            </a:extLst>
          </p:cNvPr>
          <p:cNvSpPr>
            <a:spLocks noChangeAspect="1" noChangeArrowheads="1"/>
          </p:cNvSpPr>
          <p:nvPr/>
        </p:nvSpPr>
        <p:spPr bwMode="auto">
          <a:xfrm rot="10800000">
            <a:off x="4932040" y="987622"/>
            <a:ext cx="819360" cy="432000"/>
          </a:xfrm>
          <a:prstGeom prst="ellipse">
            <a:avLst/>
          </a:prstGeom>
          <a:gradFill rotWithShape="1">
            <a:gsLst>
              <a:gs pos="0">
                <a:srgbClr val="FF3300"/>
              </a:gs>
              <a:gs pos="100000">
                <a:srgbClr val="761800"/>
              </a:gs>
            </a:gsLst>
            <a:path path="shape">
              <a:fillToRect l="50000" t="50000" r="50000" b="50000"/>
            </a:path>
          </a:gradFill>
          <a:ln w="28575" algn="ctr">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cxnSp>
        <p:nvCxnSpPr>
          <p:cNvPr id="10" name="直接箭头连接符 9">
            <a:extLst>
              <a:ext uri="{FF2B5EF4-FFF2-40B4-BE49-F238E27FC236}">
                <a16:creationId xmlns:a16="http://schemas.microsoft.com/office/drawing/2014/main" id="{65077617-9131-47DF-9ED8-6460F267D4C9}"/>
              </a:ext>
            </a:extLst>
          </p:cNvPr>
          <p:cNvCxnSpPr/>
          <p:nvPr/>
        </p:nvCxnSpPr>
        <p:spPr>
          <a:xfrm>
            <a:off x="5884783" y="1189441"/>
            <a:ext cx="1080000" cy="0"/>
          </a:xfrm>
          <a:prstGeom prst="straightConnector1">
            <a:avLst/>
          </a:prstGeom>
          <a:ln w="254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5BB5029A-1485-4D0D-A172-21DFE14CD731}"/>
              </a:ext>
            </a:extLst>
          </p:cNvPr>
          <p:cNvPicPr>
            <a:picLocks noChangeAspect="1"/>
          </p:cNvPicPr>
          <p:nvPr/>
        </p:nvPicPr>
        <p:blipFill rotWithShape="1">
          <a:blip r:embed="rId2"/>
          <a:srcRect l="-1050" t="5206" r="5638" b="-354"/>
          <a:stretch/>
        </p:blipFill>
        <p:spPr>
          <a:xfrm>
            <a:off x="958964" y="1419622"/>
            <a:ext cx="6901441" cy="2779919"/>
          </a:xfrm>
          <a:prstGeom prst="rect">
            <a:avLst/>
          </a:prstGeom>
        </p:spPr>
      </p:pic>
      <p:sp>
        <p:nvSpPr>
          <p:cNvPr id="14" name="椭圆 13">
            <a:extLst>
              <a:ext uri="{FF2B5EF4-FFF2-40B4-BE49-F238E27FC236}">
                <a16:creationId xmlns:a16="http://schemas.microsoft.com/office/drawing/2014/main" id="{076AEC26-18A1-4F7B-B540-F6A6F207E1C3}"/>
              </a:ext>
            </a:extLst>
          </p:cNvPr>
          <p:cNvSpPr/>
          <p:nvPr/>
        </p:nvSpPr>
        <p:spPr>
          <a:xfrm rot="16200000">
            <a:off x="1910195" y="2586580"/>
            <a:ext cx="2006728" cy="21459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a:extLst>
              <a:ext uri="{FF2B5EF4-FFF2-40B4-BE49-F238E27FC236}">
                <a16:creationId xmlns:a16="http://schemas.microsoft.com/office/drawing/2014/main" id="{933A4A8F-48E3-48EC-9E32-1991FF778D03}"/>
              </a:ext>
            </a:extLst>
          </p:cNvPr>
          <p:cNvSpPr/>
          <p:nvPr/>
        </p:nvSpPr>
        <p:spPr>
          <a:xfrm rot="16200000">
            <a:off x="4870763" y="2585300"/>
            <a:ext cx="2006728" cy="214593"/>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2682ECC8-850C-4150-A70C-6CC95446A034}"/>
              </a:ext>
            </a:extLst>
          </p:cNvPr>
          <p:cNvSpPr/>
          <p:nvPr/>
        </p:nvSpPr>
        <p:spPr>
          <a:xfrm>
            <a:off x="0" y="4184658"/>
            <a:ext cx="9144000" cy="437877"/>
          </a:xfrm>
          <a:prstGeom prst="rect">
            <a:avLst/>
          </a:prstGeom>
        </p:spPr>
        <p:txBody>
          <a:bodyPr wrap="square">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建立了</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Z=106~118</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同位素链</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系统性，完美揭示了</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Z=108</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N=162</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闭壳</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856666337"/>
      </p:ext>
    </p:extLst>
  </p:cSld>
  <p:clrMapOvr>
    <a:masterClrMapping/>
  </p:clrMapOvr>
  <p:transition spd="med" advClick="0" advTm="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0"/>
          <p:cNvSpPr txBox="1"/>
          <p:nvPr/>
        </p:nvSpPr>
        <p:spPr>
          <a:xfrm>
            <a:off x="3448" y="1851670"/>
            <a:ext cx="9217024" cy="7934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超重研究现状、困难和展望</a:t>
            </a:r>
            <a:endPar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961036185"/>
      </p:ext>
    </p:extLst>
  </p:cSld>
  <p:clrMapOvr>
    <a:masterClrMapping/>
  </p:clrMapOvr>
  <p:transition spd="med" advClick="0" advTm="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EA57FA15-7934-41C4-8EB8-F8F6102A9C49}"/>
              </a:ext>
            </a:extLst>
          </p:cNvPr>
          <p:cNvSpPr txBox="1">
            <a:spLocks/>
          </p:cNvSpPr>
          <p:nvPr/>
        </p:nvSpPr>
        <p:spPr>
          <a:xfrm>
            <a:off x="1004937" y="135142"/>
            <a:ext cx="5909340" cy="621451"/>
          </a:xfrm>
          <a:prstGeom prst="roundRect">
            <a:avLst/>
          </a:prstGeom>
          <a:noFill/>
          <a:ln w="6350">
            <a:noFill/>
            <a:bevel/>
          </a:ln>
        </p:spPr>
        <p:txBody>
          <a:bodyPr wrap="square" lIns="68582" tIns="34292" rIns="68582" bIns="34292">
            <a:spAutoFit/>
          </a:bodyPr>
          <a:lstStyle>
            <a:lvl1pPr algn="l" rtl="0" fontAlgn="base">
              <a:spcBef>
                <a:spcPct val="0"/>
              </a:spcBef>
              <a:spcAft>
                <a:spcPct val="0"/>
              </a:spcAft>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元素和元素周期表</a:t>
            </a:r>
          </a:p>
        </p:txBody>
      </p:sp>
      <p:pic>
        <p:nvPicPr>
          <p:cNvPr id="2" name="图片 1">
            <a:extLst>
              <a:ext uri="{FF2B5EF4-FFF2-40B4-BE49-F238E27FC236}">
                <a16:creationId xmlns:a16="http://schemas.microsoft.com/office/drawing/2014/main" id="{71461610-8A0A-45B3-9087-1D3A436AE6BC}"/>
              </a:ext>
            </a:extLst>
          </p:cNvPr>
          <p:cNvPicPr>
            <a:picLocks noChangeAspect="1"/>
          </p:cNvPicPr>
          <p:nvPr/>
        </p:nvPicPr>
        <p:blipFill rotWithShape="1">
          <a:blip r:embed="rId3"/>
          <a:srcRect r="7212"/>
          <a:stretch/>
        </p:blipFill>
        <p:spPr>
          <a:xfrm>
            <a:off x="179512" y="1520218"/>
            <a:ext cx="2927212" cy="2870851"/>
          </a:xfrm>
          <a:prstGeom prst="rect">
            <a:avLst/>
          </a:prstGeom>
        </p:spPr>
      </p:pic>
      <p:sp>
        <p:nvSpPr>
          <p:cNvPr id="7" name="矩形 6">
            <a:extLst>
              <a:ext uri="{FF2B5EF4-FFF2-40B4-BE49-F238E27FC236}">
                <a16:creationId xmlns:a16="http://schemas.microsoft.com/office/drawing/2014/main" id="{6BE0DB69-FB52-4B7C-8D39-3FD64BD4D9F3}"/>
              </a:ext>
            </a:extLst>
          </p:cNvPr>
          <p:cNvSpPr/>
          <p:nvPr/>
        </p:nvSpPr>
        <p:spPr>
          <a:xfrm>
            <a:off x="581080" y="4779765"/>
            <a:ext cx="648072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Nature Reviews Chemistry</a:t>
            </a:r>
            <a:r>
              <a:rPr kumimoji="0" lang="en-US" altLang="zh-CN" sz="14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volume 4</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pages 359–380(2020)</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a:extLst>
              <a:ext uri="{FF2B5EF4-FFF2-40B4-BE49-F238E27FC236}">
                <a16:creationId xmlns:a16="http://schemas.microsoft.com/office/drawing/2014/main" id="{0E82E662-654F-4237-8F76-B4B807BFC61C}"/>
              </a:ext>
            </a:extLst>
          </p:cNvPr>
          <p:cNvSpPr/>
          <p:nvPr/>
        </p:nvSpPr>
        <p:spPr>
          <a:xfrm>
            <a:off x="107504" y="829169"/>
            <a:ext cx="8892988" cy="545599"/>
          </a:xfrm>
          <a:prstGeom prst="rect">
            <a:avLst/>
          </a:prstGeom>
        </p:spPr>
        <p:txBody>
          <a:bodyPr wrap="square">
            <a:spAutoFit/>
          </a:bodyPr>
          <a:lstStyle/>
          <a:p>
            <a:pPr lvl="0" algn="ctr">
              <a:lnSpc>
                <a:spcPct val="125000"/>
              </a:lnSpc>
              <a:buClr>
                <a:srgbClr val="003366"/>
              </a:buClr>
              <a:defRPr/>
            </a:pP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PTE: Pauli and Aufbau principles </a:t>
            </a:r>
          </a:p>
        </p:txBody>
      </p:sp>
      <p:pic>
        <p:nvPicPr>
          <p:cNvPr id="11" name="图片 10">
            <a:extLst>
              <a:ext uri="{FF2B5EF4-FFF2-40B4-BE49-F238E27FC236}">
                <a16:creationId xmlns:a16="http://schemas.microsoft.com/office/drawing/2014/main" id="{0149FD91-BA86-41BF-A71E-49E34493FB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40" t="6908" r="5696" b="10119"/>
          <a:stretch/>
        </p:blipFill>
        <p:spPr>
          <a:xfrm>
            <a:off x="3100525" y="1366538"/>
            <a:ext cx="5044594" cy="3096344"/>
          </a:xfrm>
          <a:prstGeom prst="rect">
            <a:avLst/>
          </a:prstGeom>
        </p:spPr>
      </p:pic>
      <p:sp>
        <p:nvSpPr>
          <p:cNvPr id="5" name="文本框 4">
            <a:extLst>
              <a:ext uri="{FF2B5EF4-FFF2-40B4-BE49-F238E27FC236}">
                <a16:creationId xmlns:a16="http://schemas.microsoft.com/office/drawing/2014/main" id="{25EA55FF-701F-45CF-8652-2EBD9ED5C0B5}"/>
              </a:ext>
            </a:extLst>
          </p:cNvPr>
          <p:cNvSpPr txBox="1"/>
          <p:nvPr/>
        </p:nvSpPr>
        <p:spPr>
          <a:xfrm>
            <a:off x="8166891" y="1484921"/>
            <a:ext cx="205184"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633ECBFE-2305-4851-A946-8BC1CC8C847F}"/>
              </a:ext>
            </a:extLst>
          </p:cNvPr>
          <p:cNvSpPr txBox="1"/>
          <p:nvPr/>
        </p:nvSpPr>
        <p:spPr>
          <a:xfrm>
            <a:off x="8178316" y="1750253"/>
            <a:ext cx="436017"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B600548D-B4CD-49A5-B0DB-8AEF7C1FD42E}"/>
              </a:ext>
            </a:extLst>
          </p:cNvPr>
          <p:cNvSpPr txBox="1"/>
          <p:nvPr/>
        </p:nvSpPr>
        <p:spPr>
          <a:xfrm>
            <a:off x="8200088" y="2007549"/>
            <a:ext cx="436017"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41F5DF66-1A7F-4CC5-B965-1379D4C1BA33}"/>
              </a:ext>
            </a:extLst>
          </p:cNvPr>
          <p:cNvSpPr txBox="1"/>
          <p:nvPr/>
        </p:nvSpPr>
        <p:spPr>
          <a:xfrm>
            <a:off x="8195452" y="2274509"/>
            <a:ext cx="666849"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A91D32D3-988F-4E5E-A6CA-0DB0E721E877}"/>
              </a:ext>
            </a:extLst>
          </p:cNvPr>
          <p:cNvSpPr txBox="1"/>
          <p:nvPr/>
        </p:nvSpPr>
        <p:spPr>
          <a:xfrm>
            <a:off x="8195452" y="2523666"/>
            <a:ext cx="666849"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89D44243-9EAF-4C7A-B22D-C9A942E051F4}"/>
              </a:ext>
            </a:extLst>
          </p:cNvPr>
          <p:cNvSpPr txBox="1"/>
          <p:nvPr/>
        </p:nvSpPr>
        <p:spPr>
          <a:xfrm>
            <a:off x="8201856" y="2766091"/>
            <a:ext cx="666849"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6</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s5d6p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AD549962-FCFF-4544-BAE6-862DF06B3FE8}"/>
              </a:ext>
            </a:extLst>
          </p:cNvPr>
          <p:cNvSpPr txBox="1"/>
          <p:nvPr/>
        </p:nvSpPr>
        <p:spPr>
          <a:xfrm>
            <a:off x="8200576" y="3018383"/>
            <a:ext cx="666849"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s6d7p</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a:extLst>
              <a:ext uri="{FF2B5EF4-FFF2-40B4-BE49-F238E27FC236}">
                <a16:creationId xmlns:a16="http://schemas.microsoft.com/office/drawing/2014/main" id="{4F98AB9E-F256-4DD1-A116-325C084A7D99}"/>
              </a:ext>
            </a:extLst>
          </p:cNvPr>
          <p:cNvSpPr txBox="1"/>
          <p:nvPr/>
        </p:nvSpPr>
        <p:spPr>
          <a:xfrm>
            <a:off x="8210820" y="3653239"/>
            <a:ext cx="192360"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f</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6FBBFB49-48CE-452C-B398-B856B4F8DA88}"/>
              </a:ext>
            </a:extLst>
          </p:cNvPr>
          <p:cNvSpPr txBox="1"/>
          <p:nvPr/>
        </p:nvSpPr>
        <p:spPr>
          <a:xfrm>
            <a:off x="8217224" y="3905531"/>
            <a:ext cx="192360" cy="276999"/>
          </a:xfrm>
          <a:prstGeom prst="rect">
            <a:avLst/>
          </a:prstGeom>
          <a:noFill/>
        </p:spPr>
        <p:txBody>
          <a:bodyPr wrap="none" lIns="0" tIns="0" rIns="0" bIns="0" rtlCol="0">
            <a:spAutoFit/>
          </a:bodyPr>
          <a:lstStyle/>
          <a:p>
            <a:r>
              <a:rPr lang="en-US" altLang="zh-CN" b="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f</a:t>
            </a:r>
            <a:endParaRPr lang="zh-CN" altLang="en-US" b="1" i="1" dirty="0">
              <a:solidFill>
                <a:schemeClr val="accent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7" name="图片 4">
            <a:extLst>
              <a:ext uri="{FF2B5EF4-FFF2-40B4-BE49-F238E27FC236}">
                <a16:creationId xmlns:a16="http://schemas.microsoft.com/office/drawing/2014/main" id="{9AF31D51-3713-4786-8F77-CD6E24AC18E6}"/>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357" y="1542407"/>
            <a:ext cx="941412" cy="945061"/>
          </a:xfrm>
          <a:prstGeom prst="ellipse">
            <a:avLst/>
          </a:prstGeom>
          <a:effectLst>
            <a:softEdge rad="114300"/>
          </a:effectLst>
        </p:spPr>
      </p:pic>
      <p:sp>
        <p:nvSpPr>
          <p:cNvPr id="28" name="矩形 27">
            <a:extLst>
              <a:ext uri="{FF2B5EF4-FFF2-40B4-BE49-F238E27FC236}">
                <a16:creationId xmlns:a16="http://schemas.microsoft.com/office/drawing/2014/main" id="{0DFDEC84-D4C4-409D-BD4E-449654CAC268}"/>
              </a:ext>
            </a:extLst>
          </p:cNvPr>
          <p:cNvSpPr/>
          <p:nvPr/>
        </p:nvSpPr>
        <p:spPr>
          <a:xfrm>
            <a:off x="0" y="4396176"/>
            <a:ext cx="9144000" cy="400110"/>
          </a:xfrm>
          <a:prstGeom prst="rect">
            <a:avLst/>
          </a:prstGeom>
        </p:spPr>
        <p:txBody>
          <a:bodyPr wrap="square">
            <a:spAutoFit/>
          </a:bodyPr>
          <a:lstStyle/>
          <a:p>
            <a:pPr lvl="0" algn="ctr">
              <a:buClr>
                <a:srgbClr val="FFC000"/>
              </a:buClr>
              <a:defRPr/>
            </a:pPr>
            <a:r>
              <a:rPr lang="en-US" altLang="zh-CN" sz="2000" b="1" dirty="0">
                <a:solidFill>
                  <a:srgbClr val="FF0000"/>
                </a:solidFill>
                <a:latin typeface="Times New Roman" panose="02020603050405020304" pitchFamily="18" charset="0"/>
                <a:cs typeface="Times New Roman" panose="02020603050405020304" pitchFamily="18" charset="0"/>
              </a:rPr>
              <a:t>Where does the PTE end from an atomic or nuclear point of view? </a:t>
            </a:r>
          </a:p>
        </p:txBody>
      </p:sp>
    </p:spTree>
    <p:extLst>
      <p:ext uri="{BB962C8B-B14F-4D97-AF65-F5344CB8AC3E}">
        <p14:creationId xmlns:p14="http://schemas.microsoft.com/office/powerpoint/2010/main" val="3785537468"/>
      </p:ext>
    </p:extLst>
  </p:cSld>
  <p:clrMapOvr>
    <a:masterClrMapping/>
  </p:clrMapOvr>
  <p:transition spd="med" advClick="0" advTm="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814F846E-E0A3-4730-AE9C-7EFEDC52F6EC}"/>
              </a:ext>
            </a:extLst>
          </p:cNvPr>
          <p:cNvPicPr>
            <a:picLocks noChangeAspect="1"/>
          </p:cNvPicPr>
          <p:nvPr/>
        </p:nvPicPr>
        <p:blipFill rotWithShape="1">
          <a:blip r:embed="rId2">
            <a:extLst>
              <a:ext uri="{28A0092B-C50C-407E-A947-70E740481C1C}">
                <a14:useLocalDpi xmlns:a14="http://schemas.microsoft.com/office/drawing/2010/main" val="0"/>
              </a:ext>
            </a:extLst>
          </a:blip>
          <a:srcRect l="24801" t="13250" r="27950" b="17451"/>
          <a:stretch/>
        </p:blipFill>
        <p:spPr>
          <a:xfrm>
            <a:off x="5329398" y="1720971"/>
            <a:ext cx="3119163" cy="2583624"/>
          </a:xfrm>
          <a:prstGeom prst="rect">
            <a:avLst/>
          </a:prstGeom>
        </p:spPr>
      </p:pic>
      <p:pic>
        <p:nvPicPr>
          <p:cNvPr id="10" name="Picture 1">
            <a:extLst>
              <a:ext uri="{FF2B5EF4-FFF2-40B4-BE49-F238E27FC236}">
                <a16:creationId xmlns:a16="http://schemas.microsoft.com/office/drawing/2014/main" id="{AC2FD6CB-3A9D-4769-A49A-B58BFA36C0A3}"/>
              </a:ext>
            </a:extLst>
          </p:cNvPr>
          <p:cNvPicPr>
            <a:picLocks noChangeAspect="1" noChangeArrowheads="1"/>
          </p:cNvPicPr>
          <p:nvPr/>
        </p:nvPicPr>
        <p:blipFill>
          <a:blip r:embed="rId3"/>
          <a:srcRect l="14764" r="5512"/>
          <a:stretch>
            <a:fillRect/>
          </a:stretch>
        </p:blipFill>
        <p:spPr bwMode="auto">
          <a:xfrm>
            <a:off x="244277" y="1707654"/>
            <a:ext cx="4854031" cy="2685477"/>
          </a:xfrm>
          <a:prstGeom prst="rect">
            <a:avLst/>
          </a:prstGeom>
          <a:noFill/>
          <a:ln w="9525">
            <a:noFill/>
            <a:miter lim="800000"/>
            <a:headEnd/>
            <a:tailEnd/>
          </a:ln>
          <a:effectLst/>
        </p:spPr>
      </p:pic>
      <p:sp>
        <p:nvSpPr>
          <p:cNvPr id="11" name="矩形 10">
            <a:extLst>
              <a:ext uri="{FF2B5EF4-FFF2-40B4-BE49-F238E27FC236}">
                <a16:creationId xmlns:a16="http://schemas.microsoft.com/office/drawing/2014/main" id="{CC46E288-8065-441C-A6EE-24C7AFEF467B}"/>
              </a:ext>
            </a:extLst>
          </p:cNvPr>
          <p:cNvSpPr/>
          <p:nvPr/>
        </p:nvSpPr>
        <p:spPr>
          <a:xfrm>
            <a:off x="-30857" y="830937"/>
            <a:ext cx="9073008"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principal question of  super-heavy nuclide research</a:t>
            </a:r>
            <a:r>
              <a:rPr kumimoji="0" lang="zh-CN"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4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Can shell stabilization extend the periodic table towards heavier elements</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2" name="椭圆 11">
            <a:extLst>
              <a:ext uri="{FF2B5EF4-FFF2-40B4-BE49-F238E27FC236}">
                <a16:creationId xmlns:a16="http://schemas.microsoft.com/office/drawing/2014/main" id="{BF4DD085-30E0-4131-8CE7-62E93C57468F}"/>
              </a:ext>
            </a:extLst>
          </p:cNvPr>
          <p:cNvSpPr/>
          <p:nvPr/>
        </p:nvSpPr>
        <p:spPr>
          <a:xfrm>
            <a:off x="1943291" y="3093363"/>
            <a:ext cx="438212" cy="432048"/>
          </a:xfrm>
          <a:prstGeom prst="ellipse">
            <a:avLst/>
          </a:prstGeom>
          <a:solidFill>
            <a:srgbClr val="FF0000">
              <a:alpha val="50000"/>
            </a:srgb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 name="矩形 3">
            <a:extLst>
              <a:ext uri="{FF2B5EF4-FFF2-40B4-BE49-F238E27FC236}">
                <a16:creationId xmlns:a16="http://schemas.microsoft.com/office/drawing/2014/main" id="{246BB185-9BA8-4C93-93B3-A2B8CAE8CA54}"/>
              </a:ext>
            </a:extLst>
          </p:cNvPr>
          <p:cNvSpPr/>
          <p:nvPr/>
        </p:nvSpPr>
        <p:spPr>
          <a:xfrm>
            <a:off x="576907" y="4329352"/>
            <a:ext cx="5579269" cy="45525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
                <a:srgbClr val="FA284B">
                  <a:lumMod val="75000"/>
                </a:srgbClr>
              </a:buClr>
              <a:buSzTx/>
              <a:buFontTx/>
              <a:buNone/>
              <a:tabLst/>
              <a:defRPr/>
            </a:pPr>
            <a:r>
              <a:rPr kumimoji="0" lang="zh-CN" altLang="en-US" sz="18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确认了壳效应是超重核存在的关键因素！</a:t>
            </a:r>
          </a:p>
        </p:txBody>
      </p:sp>
      <p:sp>
        <p:nvSpPr>
          <p:cNvPr id="18" name="椭圆 17">
            <a:extLst>
              <a:ext uri="{FF2B5EF4-FFF2-40B4-BE49-F238E27FC236}">
                <a16:creationId xmlns:a16="http://schemas.microsoft.com/office/drawing/2014/main" id="{C76C0CB9-2CD8-4322-ABAF-DB26EC76CEB1}"/>
              </a:ext>
            </a:extLst>
          </p:cNvPr>
          <p:cNvSpPr/>
          <p:nvPr/>
        </p:nvSpPr>
        <p:spPr>
          <a:xfrm>
            <a:off x="4416640" y="2356870"/>
            <a:ext cx="438212" cy="432048"/>
          </a:xfrm>
          <a:prstGeom prst="ellipse">
            <a:avLst/>
          </a:prstGeom>
          <a:solidFill>
            <a:srgbClr val="00B050">
              <a:alpha val="50000"/>
            </a:srgb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 name="矩形 2">
            <a:extLst>
              <a:ext uri="{FF2B5EF4-FFF2-40B4-BE49-F238E27FC236}">
                <a16:creationId xmlns:a16="http://schemas.microsoft.com/office/drawing/2014/main" id="{07ABE611-F236-45F3-8B68-72EDEAEEC722}"/>
              </a:ext>
            </a:extLst>
          </p:cNvPr>
          <p:cNvSpPr/>
          <p:nvPr/>
        </p:nvSpPr>
        <p:spPr>
          <a:xfrm>
            <a:off x="52492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21" name="标题 1">
            <a:extLst>
              <a:ext uri="{FF2B5EF4-FFF2-40B4-BE49-F238E27FC236}">
                <a16:creationId xmlns:a16="http://schemas.microsoft.com/office/drawing/2014/main" id="{1540393A-F30F-41AF-ACE1-C0AE4B87F4F2}"/>
              </a:ext>
            </a:extLst>
          </p:cNvPr>
          <p:cNvSpPr>
            <a:spLocks noGrp="1"/>
          </p:cNvSpPr>
          <p:nvPr>
            <p:ph type="title"/>
          </p:nvPr>
        </p:nvSpPr>
        <p:spPr>
          <a:xfrm>
            <a:off x="989444" y="140366"/>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超重核合成：</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现状</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55FD42A7-5756-4B7A-9310-D390D0887E9A}"/>
              </a:ext>
            </a:extLst>
          </p:cNvPr>
          <p:cNvSpPr txBox="1"/>
          <p:nvPr/>
        </p:nvSpPr>
        <p:spPr bwMode="auto">
          <a:xfrm>
            <a:off x="6696623" y="2007880"/>
            <a:ext cx="3847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矩形 24">
            <a:extLst>
              <a:ext uri="{FF2B5EF4-FFF2-40B4-BE49-F238E27FC236}">
                <a16:creationId xmlns:a16="http://schemas.microsoft.com/office/drawing/2014/main" id="{F7A8D534-08D3-4ABA-BA9F-336E6D52F8A2}"/>
              </a:ext>
            </a:extLst>
          </p:cNvPr>
          <p:cNvSpPr/>
          <p:nvPr/>
        </p:nvSpPr>
        <p:spPr>
          <a:xfrm>
            <a:off x="6017815" y="2139702"/>
            <a:ext cx="1213023"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ape</a:t>
            </a: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矩形 25">
            <a:extLst>
              <a:ext uri="{FF2B5EF4-FFF2-40B4-BE49-F238E27FC236}">
                <a16:creationId xmlns:a16="http://schemas.microsoft.com/office/drawing/2014/main" id="{47F258D2-5492-4CE9-92B4-239194B6FE6A}"/>
              </a:ext>
            </a:extLst>
          </p:cNvPr>
          <p:cNvSpPr/>
          <p:nvPr/>
        </p:nvSpPr>
        <p:spPr>
          <a:xfrm>
            <a:off x="5729783" y="3124742"/>
            <a:ext cx="1039998"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t>
            </a: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eninsula</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35C65DEB-20C1-4FDE-BF9D-63C73FD2A437}"/>
              </a:ext>
            </a:extLst>
          </p:cNvPr>
          <p:cNvSpPr/>
          <p:nvPr/>
        </p:nvSpPr>
        <p:spPr>
          <a:xfrm>
            <a:off x="4752528" y="4377164"/>
            <a:ext cx="4572000" cy="403316"/>
          </a:xfrm>
          <a:prstGeom prst="rect">
            <a:avLst/>
          </a:prstGeom>
        </p:spPr>
        <p:txBody>
          <a:bodyPr>
            <a:spAutoFit/>
          </a:bodyPr>
          <a:lstStyle/>
          <a:p>
            <a:pPr marL="0" marR="0" lvl="0" indent="0" algn="l" defTabSz="914400" rtl="0" eaLnBrk="1" fontAlgn="base" latinLnBrk="0" hangingPunct="1">
              <a:lnSpc>
                <a:spcPct val="125000"/>
              </a:lnSpc>
              <a:spcBef>
                <a:spcPts val="600"/>
              </a:spcBef>
              <a:spcAft>
                <a:spcPct val="0"/>
              </a:spcAft>
              <a:buClr>
                <a:srgbClr val="FA284B">
                  <a:lumMod val="75000"/>
                </a:srgbClr>
              </a:buClr>
              <a:buSzTx/>
              <a:buFontTx/>
              <a:buNone/>
              <a:tabLst/>
              <a:defRPr/>
            </a:pPr>
            <a:r>
              <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8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rPr>
              <a:t>稳定岛不是“孤悬”于“大陆”之外！</a:t>
            </a:r>
            <a:endParaRPr kumimoji="0" lang="en-US" altLang="zh-CN" sz="18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91394030"/>
      </p:ext>
    </p:extLst>
  </p:cSld>
  <p:clrMapOvr>
    <a:masterClrMapping/>
  </p:clrMapOvr>
  <p:transition spd="med" advClick="0" advTm="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1540393A-F30F-41AF-ACE1-C0AE4B87F4F2}"/>
              </a:ext>
            </a:extLst>
          </p:cNvPr>
          <p:cNvSpPr>
            <a:spLocks noGrp="1"/>
          </p:cNvSpPr>
          <p:nvPr>
            <p:ph type="title"/>
          </p:nvPr>
        </p:nvSpPr>
        <p:spPr>
          <a:xfrm>
            <a:off x="1004684" y="140366"/>
            <a:ext cx="388344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超重元素合成：</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现状</a:t>
            </a:r>
          </a:p>
        </p:txBody>
      </p:sp>
      <p:pic>
        <p:nvPicPr>
          <p:cNvPr id="14" name="图片 13">
            <a:extLst>
              <a:ext uri="{FF2B5EF4-FFF2-40B4-BE49-F238E27FC236}">
                <a16:creationId xmlns:a16="http://schemas.microsoft.com/office/drawing/2014/main" id="{6D44B322-EDD0-4B5E-87E9-A1E7B7DE02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0" t="5219" r="3300" b="10434"/>
          <a:stretch/>
        </p:blipFill>
        <p:spPr>
          <a:xfrm>
            <a:off x="2071068" y="904677"/>
            <a:ext cx="5001863" cy="3194373"/>
          </a:xfrm>
          <a:prstGeom prst="rect">
            <a:avLst/>
          </a:prstGeom>
        </p:spPr>
      </p:pic>
      <p:sp>
        <p:nvSpPr>
          <p:cNvPr id="15" name="矩形 14">
            <a:extLst>
              <a:ext uri="{FF2B5EF4-FFF2-40B4-BE49-F238E27FC236}">
                <a16:creationId xmlns:a16="http://schemas.microsoft.com/office/drawing/2014/main" id="{A1DC3787-CD34-4358-BD73-74ECB38FD249}"/>
              </a:ext>
            </a:extLst>
          </p:cNvPr>
          <p:cNvSpPr/>
          <p:nvPr/>
        </p:nvSpPr>
        <p:spPr>
          <a:xfrm>
            <a:off x="539551" y="4097587"/>
            <a:ext cx="8064896" cy="749564"/>
          </a:xfrm>
          <a:prstGeom prst="rect">
            <a:avLst/>
          </a:prstGeom>
        </p:spPr>
        <p:txBody>
          <a:bodyPr wrap="square">
            <a:spAutoFit/>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自</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1940</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年以来，超铀元素合成不断取得重大突破，迄今已合成了</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26</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种化学元素</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已将元素周期表扩展至</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118</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号元素，取得了巨大成就！</a:t>
            </a:r>
          </a:p>
        </p:txBody>
      </p:sp>
    </p:spTree>
    <p:extLst>
      <p:ext uri="{BB962C8B-B14F-4D97-AF65-F5344CB8AC3E}">
        <p14:creationId xmlns:p14="http://schemas.microsoft.com/office/powerpoint/2010/main" val="1383092694"/>
      </p:ext>
    </p:extLst>
  </p:cSld>
  <p:clrMapOvr>
    <a:masterClrMapping/>
  </p:clrMapOvr>
  <p:transition spd="med" advClick="0" advTm="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1540393A-F30F-41AF-ACE1-C0AE4B87F4F2}"/>
              </a:ext>
            </a:extLst>
          </p:cNvPr>
          <p:cNvSpPr>
            <a:spLocks noGrp="1"/>
          </p:cNvSpPr>
          <p:nvPr>
            <p:ph type="title"/>
          </p:nvPr>
        </p:nvSpPr>
        <p:spPr>
          <a:xfrm>
            <a:off x="1019924" y="140366"/>
            <a:ext cx="388344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超重元素合成：</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现状</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05FE0B6B-915B-4F61-88BC-ED5C00B45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38" y="1052211"/>
            <a:ext cx="8571899" cy="652407"/>
          </a:xfrm>
          <a:prstGeom prst="rect">
            <a:avLst/>
          </a:prstGeom>
        </p:spPr>
      </p:pic>
      <p:sp>
        <p:nvSpPr>
          <p:cNvPr id="7" name="Rectangle 13">
            <a:extLst>
              <a:ext uri="{FF2B5EF4-FFF2-40B4-BE49-F238E27FC236}">
                <a16:creationId xmlns:a16="http://schemas.microsoft.com/office/drawing/2014/main" id="{4113CD3C-BF81-4CB6-8786-B5FBC282582F}"/>
              </a:ext>
            </a:extLst>
          </p:cNvPr>
          <p:cNvSpPr txBox="1">
            <a:spLocks noChangeArrowheads="1"/>
          </p:cNvSpPr>
          <p:nvPr/>
        </p:nvSpPr>
        <p:spPr bwMode="auto">
          <a:xfrm>
            <a:off x="233232" y="1773971"/>
            <a:ext cx="8675687" cy="9482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1800">
                <a:solidFill>
                  <a:schemeClr val="tx1"/>
                </a:solidFill>
                <a:latin typeface="+mn-lt"/>
                <a:ea typeface="+mn-ea"/>
              </a:defRPr>
            </a:lvl4pPr>
            <a:lvl5pPr marL="2057400" indent="-228600" algn="l" rtl="0" eaLnBrk="0" fontAlgn="base" hangingPunct="0">
              <a:spcBef>
                <a:spcPct val="20000"/>
              </a:spcBef>
              <a:spcAft>
                <a:spcPct val="0"/>
              </a:spcAft>
              <a:buChar char="»"/>
              <a:defRPr kumimoji="1" sz="1800">
                <a:solidFill>
                  <a:schemeClr val="tx1"/>
                </a:solidFill>
                <a:latin typeface="+mn-lt"/>
                <a:ea typeface="+mn-ea"/>
              </a:defRPr>
            </a:lvl5pPr>
            <a:lvl6pPr marL="2514600" indent="-228600" algn="l" rtl="0" fontAlgn="base">
              <a:spcBef>
                <a:spcPct val="20000"/>
              </a:spcBef>
              <a:spcAft>
                <a:spcPct val="0"/>
              </a:spcAft>
              <a:buChar char="»"/>
              <a:defRPr kumimoji="1" sz="1800">
                <a:solidFill>
                  <a:schemeClr val="tx1"/>
                </a:solidFill>
                <a:latin typeface="+mn-lt"/>
                <a:ea typeface="+mn-ea"/>
              </a:defRPr>
            </a:lvl6pPr>
            <a:lvl7pPr marL="2971800" indent="-228600" algn="l" rtl="0" fontAlgn="base">
              <a:spcBef>
                <a:spcPct val="20000"/>
              </a:spcBef>
              <a:spcAft>
                <a:spcPct val="0"/>
              </a:spcAft>
              <a:buChar char="»"/>
              <a:defRPr kumimoji="1" sz="1800">
                <a:solidFill>
                  <a:schemeClr val="tx1"/>
                </a:solidFill>
                <a:latin typeface="+mn-lt"/>
                <a:ea typeface="+mn-ea"/>
              </a:defRPr>
            </a:lvl7pPr>
            <a:lvl8pPr marL="3429000" indent="-228600" algn="l" rtl="0" fontAlgn="base">
              <a:spcBef>
                <a:spcPct val="20000"/>
              </a:spcBef>
              <a:spcAft>
                <a:spcPct val="0"/>
              </a:spcAft>
              <a:buChar char="»"/>
              <a:defRPr kumimoji="1" sz="1800">
                <a:solidFill>
                  <a:schemeClr val="tx1"/>
                </a:solidFill>
                <a:latin typeface="+mn-lt"/>
                <a:ea typeface="+mn-ea"/>
              </a:defRPr>
            </a:lvl8pPr>
            <a:lvl9pPr marL="3886200" indent="-228600" algn="l" rtl="0" fontAlgn="base">
              <a:spcBef>
                <a:spcPct val="20000"/>
              </a:spcBef>
              <a:spcAft>
                <a:spcPct val="0"/>
              </a:spcAft>
              <a:buChar char="»"/>
              <a:defRPr kumimoji="1" sz="1800">
                <a:solidFill>
                  <a:schemeClr val="tx1"/>
                </a:solidFill>
                <a:latin typeface="+mn-lt"/>
                <a:ea typeface="+mn-ea"/>
              </a:defRPr>
            </a:lvl9pPr>
          </a:lstStyle>
          <a:p>
            <a:pPr marL="0" marR="0" lvl="0" indent="0" algn="l" defTabSz="914400" rtl="0" eaLnBrk="1" fontAlgn="base" latinLnBrk="0" hangingPunct="1">
              <a:lnSpc>
                <a:spcPct val="125000"/>
              </a:lnSpc>
              <a:spcBef>
                <a:spcPts val="0"/>
              </a:spcBef>
              <a:spcAft>
                <a:spcPct val="0"/>
              </a:spcAft>
              <a:buClrTx/>
              <a:buSzTx/>
              <a:buFontTx/>
              <a:buNone/>
              <a:tabLst/>
              <a:defRPr/>
            </a:pPr>
            <a:r>
              <a:rPr kumimoji="1" lang="zh-CN" altLang="en-US"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自然界中</a:t>
            </a:r>
            <a:r>
              <a:rPr lang="zh-CN" altLang="en-US" sz="2000" kern="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发现的</a:t>
            </a:r>
            <a:r>
              <a:rPr kumimoji="1" lang="zh-CN" altLang="en-US"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最重元素为</a:t>
            </a:r>
            <a:r>
              <a:rPr kumimoji="1" lang="en-US" altLang="zh-CN"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92</a:t>
            </a:r>
            <a:r>
              <a:rPr kumimoji="1" lang="zh-CN" altLang="en-US"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号元素，其他较重元素均是利用核反应产生的</a:t>
            </a:r>
          </a:p>
          <a:p>
            <a:pPr marL="0" marR="0" lvl="0" indent="0" algn="l" defTabSz="914400" rtl="0" eaLnBrk="1" fontAlgn="base" latinLnBrk="0" hangingPunct="1">
              <a:lnSpc>
                <a:spcPct val="125000"/>
              </a:lnSpc>
              <a:spcBef>
                <a:spcPts val="0"/>
              </a:spcBef>
              <a:spcAft>
                <a:spcPct val="0"/>
              </a:spcAft>
              <a:buClrTx/>
              <a:buSzTx/>
              <a:buFontTx/>
              <a:buNone/>
              <a:tabLst/>
              <a:defRPr/>
            </a:pPr>
            <a:r>
              <a:rPr kumimoji="1" lang="en-US" altLang="zh-CN"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IUPAC</a:t>
            </a:r>
            <a:r>
              <a:rPr kumimoji="1" lang="zh-CN" altLang="en-US"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1" lang="en-US" altLang="zh-CN"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IUPAP</a:t>
            </a:r>
            <a:r>
              <a:rPr kumimoji="1" lang="zh-CN" altLang="en-US" sz="2000" b="0" i="0" u="none" strike="noStrike" kern="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确认并命名了全部已合成的超铀元素</a:t>
            </a:r>
          </a:p>
        </p:txBody>
      </p:sp>
      <p:sp>
        <p:nvSpPr>
          <p:cNvPr id="8" name="Rectangle 14">
            <a:extLst>
              <a:ext uri="{FF2B5EF4-FFF2-40B4-BE49-F238E27FC236}">
                <a16:creationId xmlns:a16="http://schemas.microsoft.com/office/drawing/2014/main" id="{FDC2129B-A678-4F4B-9441-A6B6ED2DB4B1}"/>
              </a:ext>
            </a:extLst>
          </p:cNvPr>
          <p:cNvSpPr>
            <a:spLocks noChangeArrowheads="1"/>
          </p:cNvSpPr>
          <p:nvPr/>
        </p:nvSpPr>
        <p:spPr bwMode="auto">
          <a:xfrm>
            <a:off x="248857" y="2650244"/>
            <a:ext cx="6329746" cy="825675"/>
          </a:xfrm>
          <a:prstGeom prst="rect">
            <a:avLst/>
          </a:prstGeom>
          <a:noFill/>
          <a:ln w="25400">
            <a:noFill/>
            <a:miter lim="800000"/>
            <a:headEnd/>
            <a:tailEnd/>
          </a:ln>
        </p:spPr>
        <p:txBody>
          <a:bodyPr wrap="none" anchor="ctr">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IUPAC: International Union of Pure and Applied Chemistry</a:t>
            </a:r>
          </a:p>
          <a:p>
            <a:pPr marL="0" marR="0" lvl="0" indent="0" algn="l" defTabSz="914400" rtl="0" eaLnBrk="1" fontAlgn="base" latinLnBrk="0" hangingPunct="1">
              <a:lnSpc>
                <a:spcPct val="125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IUPAP: International Union of Pure and Applied Physics </a:t>
            </a:r>
          </a:p>
        </p:txBody>
      </p:sp>
      <p:sp>
        <p:nvSpPr>
          <p:cNvPr id="9" name="文本框 8">
            <a:extLst>
              <a:ext uri="{FF2B5EF4-FFF2-40B4-BE49-F238E27FC236}">
                <a16:creationId xmlns:a16="http://schemas.microsoft.com/office/drawing/2014/main" id="{5C62E830-DB3F-4E91-BD00-5BA5B1E2C83F}"/>
              </a:ext>
            </a:extLst>
          </p:cNvPr>
          <p:cNvSpPr txBox="1"/>
          <p:nvPr/>
        </p:nvSpPr>
        <p:spPr bwMode="auto">
          <a:xfrm>
            <a:off x="251520" y="3621361"/>
            <a:ext cx="8568952" cy="82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IUPAC</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IUPAP</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邀请发现者为新元素命名。命名原则：神话故事和人物、矿物、</a:t>
            </a:r>
            <a:r>
              <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国家名称、地名、地理区域、研究机构名称、科学家姓名等</a:t>
            </a:r>
          </a:p>
        </p:txBody>
      </p:sp>
    </p:spTree>
    <p:extLst>
      <p:ext uri="{BB962C8B-B14F-4D97-AF65-F5344CB8AC3E}">
        <p14:creationId xmlns:p14="http://schemas.microsoft.com/office/powerpoint/2010/main" val="363799350"/>
      </p:ext>
    </p:extLst>
  </p:cSld>
  <p:clrMapOvr>
    <a:masterClrMapping/>
  </p:clrMapOvr>
  <p:transition spd="med" advClick="0" advTm="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1540393A-F30F-41AF-ACE1-C0AE4B87F4F2}"/>
              </a:ext>
            </a:extLst>
          </p:cNvPr>
          <p:cNvSpPr>
            <a:spLocks noGrp="1"/>
          </p:cNvSpPr>
          <p:nvPr>
            <p:ph type="title"/>
          </p:nvPr>
        </p:nvSpPr>
        <p:spPr>
          <a:xfrm>
            <a:off x="1019924" y="140366"/>
            <a:ext cx="388344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超重元素合成：</a:t>
            </a:r>
            <a:r>
              <a:rPr lang="zh-CN"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现状</a:t>
            </a:r>
            <a:endPar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 9">
            <a:extLst>
              <a:ext uri="{FF2B5EF4-FFF2-40B4-BE49-F238E27FC236}">
                <a16:creationId xmlns:a16="http://schemas.microsoft.com/office/drawing/2014/main" id="{3FE58E8C-55D2-4046-94D2-458104CEB8DA}"/>
              </a:ext>
            </a:extLst>
          </p:cNvPr>
          <p:cNvSpPr/>
          <p:nvPr/>
        </p:nvSpPr>
        <p:spPr>
          <a:xfrm>
            <a:off x="322885" y="987574"/>
            <a:ext cx="8856984" cy="3409908"/>
          </a:xfrm>
          <a:prstGeom prst="rect">
            <a:avLst/>
          </a:prstGeom>
        </p:spPr>
        <p:txBody>
          <a:bodyPr wrap="square">
            <a:spAutoFit/>
          </a:bodyPr>
          <a:lstStyle/>
          <a:p>
            <a:pPr marL="252000" lvl="0" indent="-252000">
              <a:lnSpc>
                <a:spcPct val="150000"/>
              </a:lnSpc>
              <a:spcBef>
                <a:spcPts val="600"/>
              </a:spcBef>
              <a:buClr>
                <a:srgbClr val="003366"/>
              </a:buClr>
              <a:buFont typeface="Wingdings" panose="05000000000000000000" pitchFamily="2" charset="2"/>
              <a:buChar char="Ø"/>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112</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为纪念天文学家哥白尼，德国</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科学家命名为</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Copernicium</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Cn</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ts val="600"/>
              </a:spcBef>
              <a:spcAft>
                <a:spcPct val="0"/>
              </a:spcAft>
              <a:buClr>
                <a:srgbClr val="003366"/>
              </a:buClr>
              <a:buSzTx/>
              <a:buFont typeface="Wingdings" panose="05000000000000000000" pitchFamily="2" charset="2"/>
              <a:buChar char="Ø"/>
              <a:tabLst/>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日本科学家以日本国名（</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Nihon</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）命名为</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Nihonium</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Nh</a:t>
            </a:r>
          </a:p>
          <a:p>
            <a:pPr marL="252000" lvl="0" indent="-252000">
              <a:lnSpc>
                <a:spcPct val="150000"/>
              </a:lnSpc>
              <a:spcBef>
                <a:spcPts val="600"/>
              </a:spcBef>
              <a:buClr>
                <a:srgbClr val="003366"/>
              </a:buClr>
              <a:buFont typeface="Wingdings" panose="05000000000000000000" pitchFamily="2" charset="2"/>
              <a:buChar char="Ø"/>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114</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为纪念核物理学家弗廖罗夫，俄罗斯科学家命名为</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Flerovium</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Fl</a:t>
            </a:r>
            <a:endPar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ts val="600"/>
              </a:spcBef>
              <a:spcAft>
                <a:spcPct val="0"/>
              </a:spcAft>
              <a:buClr>
                <a:srgbClr val="003366"/>
              </a:buClr>
              <a:buSzTx/>
              <a:buFont typeface="Wingdings" panose="05000000000000000000" pitchFamily="2" charset="2"/>
              <a:buChar char="Ø"/>
              <a:tabLst/>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115</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美国和俄罗斯科学家以“莫斯科”地名命名为</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Moscovium</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Mc</a:t>
            </a:r>
          </a:p>
          <a:p>
            <a:pPr marL="252000" lvl="0" indent="-252000">
              <a:lnSpc>
                <a:spcPct val="150000"/>
              </a:lnSpc>
              <a:spcBef>
                <a:spcPts val="600"/>
              </a:spcBef>
              <a:buClr>
                <a:srgbClr val="003366"/>
              </a:buClr>
              <a:buFont typeface="Wingdings" panose="05000000000000000000" pitchFamily="2" charset="2"/>
              <a:buChar char="Ø"/>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116</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为纪念</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美国利弗莫尔国家实验室，命名为</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L</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ivermorium</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Lv</a:t>
            </a:r>
          </a:p>
          <a:p>
            <a:pPr marL="252000" marR="0" lvl="0" indent="-252000" algn="l" defTabSz="914400" rtl="0" eaLnBrk="1" fontAlgn="base" latinLnBrk="0" hangingPunct="1">
              <a:lnSpc>
                <a:spcPct val="150000"/>
              </a:lnSpc>
              <a:spcBef>
                <a:spcPts val="600"/>
              </a:spcBef>
              <a:spcAft>
                <a:spcPct val="0"/>
              </a:spcAft>
              <a:buClr>
                <a:srgbClr val="003366"/>
              </a:buClr>
              <a:buSzTx/>
              <a:buFont typeface="Wingdings" panose="05000000000000000000" pitchFamily="2" charset="2"/>
              <a:buChar char="Ø"/>
              <a:tabLst/>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117</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美国和俄罗斯科学家以美国“田纳西州”地名命名为</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Tennessine</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Ts</a:t>
            </a:r>
          </a:p>
          <a:p>
            <a:pPr marL="252000" marR="0" lvl="0" indent="-252000" algn="l" defTabSz="914400" rtl="0" eaLnBrk="1" fontAlgn="base" latinLnBrk="0" hangingPunct="1">
              <a:lnSpc>
                <a:spcPct val="150000"/>
              </a:lnSpc>
              <a:spcBef>
                <a:spcPts val="600"/>
              </a:spcBef>
              <a:spcAft>
                <a:spcPct val="0"/>
              </a:spcAft>
              <a:buClr>
                <a:srgbClr val="003366"/>
              </a:buClr>
              <a:buSzTx/>
              <a:buFont typeface="Wingdings" panose="05000000000000000000" pitchFamily="2" charset="2"/>
              <a:buChar char="Ø"/>
              <a:tabLst/>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118</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为向俄罗斯核物理学家尤里</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奥加涅相致敬，命名为</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Oganesso</a:t>
            </a:r>
            <a:r>
              <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Og</a:t>
            </a:r>
            <a:endParaRPr kumimoji="0" lang="zh-CN" altLang="en-US"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202479566"/>
      </p:ext>
    </p:extLst>
  </p:cSld>
  <p:clrMapOvr>
    <a:masterClrMapping/>
  </p:clrMapOvr>
  <p:transition spd="med" advClick="0" advTm="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12636" y="141173"/>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超重新元素合成：</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困难</a:t>
            </a:r>
          </a:p>
        </p:txBody>
      </p:sp>
      <p:sp>
        <p:nvSpPr>
          <p:cNvPr id="5" name="文本框 4">
            <a:extLst>
              <a:ext uri="{FF2B5EF4-FFF2-40B4-BE49-F238E27FC236}">
                <a16:creationId xmlns:a16="http://schemas.microsoft.com/office/drawing/2014/main" id="{07BDD099-1ACF-4448-801E-9682531ABA5D}"/>
              </a:ext>
            </a:extLst>
          </p:cNvPr>
          <p:cNvSpPr txBox="1"/>
          <p:nvPr/>
        </p:nvSpPr>
        <p:spPr bwMode="auto">
          <a:xfrm>
            <a:off x="7280105" y="1346160"/>
            <a:ext cx="1451038" cy="78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唯一</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Z=99</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材料</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仅有</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0.8</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微克</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9D5D907C-AE16-4A74-840F-D23CCFB47861}"/>
              </a:ext>
            </a:extLst>
          </p:cNvPr>
          <p:cNvSpPr/>
          <p:nvPr/>
        </p:nvSpPr>
        <p:spPr>
          <a:xfrm>
            <a:off x="311773" y="1256719"/>
            <a:ext cx="3689671"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altLang="zh-CN" sz="2000" b="1"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Np~Cf</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：反应堆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化学分离</a:t>
            </a:r>
            <a:endPar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a:extLst>
              <a:ext uri="{FF2B5EF4-FFF2-40B4-BE49-F238E27FC236}">
                <a16:creationId xmlns:a16="http://schemas.microsoft.com/office/drawing/2014/main" id="{5CED8570-2549-4D1F-80E8-1B0839C9F381}"/>
              </a:ext>
            </a:extLst>
          </p:cNvPr>
          <p:cNvSpPr/>
          <p:nvPr/>
        </p:nvSpPr>
        <p:spPr>
          <a:xfrm>
            <a:off x="281037" y="866769"/>
            <a:ext cx="4572000" cy="437877"/>
          </a:xfrm>
          <a:prstGeom prst="rect">
            <a:avLst/>
          </a:prstGeom>
        </p:spPr>
        <p:txBody>
          <a:bodyPr>
            <a:spAutoFit/>
          </a:bodyPr>
          <a:lstStyle/>
          <a:p>
            <a:pPr marL="0" marR="0" lvl="0" indent="0" algn="just" defTabSz="914400" rtl="0" eaLnBrk="1" fontAlgn="base" latinLnBrk="0" hangingPunct="1">
              <a:lnSpc>
                <a:spcPct val="125000"/>
              </a:lnSpc>
              <a:spcBef>
                <a:spcPct val="0"/>
              </a:spcBef>
              <a:spcAft>
                <a:spcPts val="0"/>
              </a:spcAft>
              <a:buClr>
                <a:srgbClr val="FFC000"/>
              </a:buClr>
              <a:buSzTx/>
              <a:buFontTx/>
              <a:buNone/>
              <a:tabLst/>
              <a:defRPr/>
            </a:pPr>
            <a:r>
              <a:rPr kumimoji="0" lang="zh-CN" altLang="en-US"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利用</a:t>
            </a:r>
            <a:r>
              <a:rPr kumimoji="0" lang="en-US" altLang="zh-CN" sz="2000" b="1" i="0" u="none" strike="noStrike" kern="1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合成了</a:t>
            </a:r>
            <a:r>
              <a:rPr kumimoji="0" lang="en-US" altLang="zh-CN"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114~118</a:t>
            </a:r>
            <a:r>
              <a:rPr kumimoji="0" lang="zh-CN" altLang="en-US"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a:t>
            </a:r>
            <a:endParaRPr kumimoji="0" lang="en-US" altLang="zh-CN" sz="20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B0684E0C-6233-4E72-A5D5-47B87960FF48}"/>
              </a:ext>
            </a:extLst>
          </p:cNvPr>
          <p:cNvPicPr>
            <a:picLocks noChangeAspect="1"/>
          </p:cNvPicPr>
          <p:nvPr/>
        </p:nvPicPr>
        <p:blipFill rotWithShape="1">
          <a:blip r:embed="rId2"/>
          <a:srcRect l="67224" t="26174" r="9151"/>
          <a:stretch/>
        </p:blipFill>
        <p:spPr>
          <a:xfrm>
            <a:off x="6665011" y="1459826"/>
            <a:ext cx="715657" cy="672854"/>
          </a:xfrm>
          <a:prstGeom prst="rect">
            <a:avLst/>
          </a:prstGeom>
        </p:spPr>
      </p:pic>
      <p:pic>
        <p:nvPicPr>
          <p:cNvPr id="11" name="Picture 2" descr="C:\Users\T430U\Desktop\元素周期表20161017（不包含新元素名称）.png">
            <a:extLst>
              <a:ext uri="{FF2B5EF4-FFF2-40B4-BE49-F238E27FC236}">
                <a16:creationId xmlns:a16="http://schemas.microsoft.com/office/drawing/2014/main" id="{EAD36AFB-B422-4ECB-9B89-D18091061E42}"/>
              </a:ext>
            </a:extLst>
          </p:cNvPr>
          <p:cNvPicPr>
            <a:picLocks noChangeAspect="1" noChangeArrowheads="1"/>
          </p:cNvPicPr>
          <p:nvPr/>
        </p:nvPicPr>
        <p:blipFill rotWithShape="1">
          <a:blip r:embed="rId3" cstate="print"/>
          <a:srcRect l="16471" t="87722" r="6546" b="2748"/>
          <a:stretch/>
        </p:blipFill>
        <p:spPr bwMode="auto">
          <a:xfrm>
            <a:off x="4040659" y="1009411"/>
            <a:ext cx="4788024" cy="395147"/>
          </a:xfrm>
          <a:prstGeom prst="rect">
            <a:avLst/>
          </a:prstGeom>
          <a:noFill/>
        </p:spPr>
      </p:pic>
      <p:pic>
        <p:nvPicPr>
          <p:cNvPr id="3" name="图片 2">
            <a:extLst>
              <a:ext uri="{FF2B5EF4-FFF2-40B4-BE49-F238E27FC236}">
                <a16:creationId xmlns:a16="http://schemas.microsoft.com/office/drawing/2014/main" id="{D8576BFA-C2F7-4DAB-88F3-DAF574E2CB32}"/>
              </a:ext>
            </a:extLst>
          </p:cNvPr>
          <p:cNvPicPr>
            <a:picLocks noChangeAspect="1"/>
          </p:cNvPicPr>
          <p:nvPr/>
        </p:nvPicPr>
        <p:blipFill rotWithShape="1">
          <a:blip r:embed="rId4"/>
          <a:srcRect l="13775" t="20601" r="13748" b="7299"/>
          <a:stretch/>
        </p:blipFill>
        <p:spPr>
          <a:xfrm>
            <a:off x="3730729" y="2324883"/>
            <a:ext cx="4044062" cy="2262977"/>
          </a:xfrm>
          <a:prstGeom prst="rect">
            <a:avLst/>
          </a:prstGeom>
        </p:spPr>
      </p:pic>
      <p:sp>
        <p:nvSpPr>
          <p:cNvPr id="6" name="矩形 5">
            <a:extLst>
              <a:ext uri="{FF2B5EF4-FFF2-40B4-BE49-F238E27FC236}">
                <a16:creationId xmlns:a16="http://schemas.microsoft.com/office/drawing/2014/main" id="{6047940C-9FA2-48D1-B413-AD19BAF3C117}"/>
              </a:ext>
            </a:extLst>
          </p:cNvPr>
          <p:cNvSpPr/>
          <p:nvPr/>
        </p:nvSpPr>
        <p:spPr>
          <a:xfrm>
            <a:off x="6838744" y="2865105"/>
            <a:ext cx="191270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0.006∼0.15pb </a:t>
            </a:r>
            <a:endPar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13" name="矩形 12">
            <a:extLst>
              <a:ext uri="{FF2B5EF4-FFF2-40B4-BE49-F238E27FC236}">
                <a16:creationId xmlns:a16="http://schemas.microsoft.com/office/drawing/2014/main" id="{A530376D-E6F3-40E9-9C64-CAF21166B265}"/>
              </a:ext>
            </a:extLst>
          </p:cNvPr>
          <p:cNvSpPr/>
          <p:nvPr/>
        </p:nvSpPr>
        <p:spPr>
          <a:xfrm>
            <a:off x="535692" y="480224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C8626D71-910D-4ADE-9642-F9D703E7D97C}"/>
              </a:ext>
            </a:extLst>
          </p:cNvPr>
          <p:cNvPicPr>
            <a:picLocks noChangeAspect="1"/>
          </p:cNvPicPr>
          <p:nvPr/>
        </p:nvPicPr>
        <p:blipFill rotWithShape="1">
          <a:blip r:embed="rId5"/>
          <a:srcRect l="46063" t="10381" r="13578" b="20251"/>
          <a:stretch/>
        </p:blipFill>
        <p:spPr>
          <a:xfrm>
            <a:off x="285756" y="1597776"/>
            <a:ext cx="3003673" cy="2903990"/>
          </a:xfrm>
          <a:prstGeom prst="rect">
            <a:avLst/>
          </a:prstGeom>
        </p:spPr>
      </p:pic>
      <p:sp>
        <p:nvSpPr>
          <p:cNvPr id="15" name="矩形 14">
            <a:extLst>
              <a:ext uri="{FF2B5EF4-FFF2-40B4-BE49-F238E27FC236}">
                <a16:creationId xmlns:a16="http://schemas.microsoft.com/office/drawing/2014/main" id="{1F09162B-D15D-4972-B72F-BEC3AD044EFD}"/>
              </a:ext>
            </a:extLst>
          </p:cNvPr>
          <p:cNvSpPr/>
          <p:nvPr/>
        </p:nvSpPr>
        <p:spPr>
          <a:xfrm>
            <a:off x="4020119" y="1542806"/>
            <a:ext cx="3754672"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0.5 mg/cm</a:t>
            </a:r>
            <a:r>
              <a:rPr kumimoji="0" lang="en-US" altLang="ru-RU"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kumimoji="0" lang="en-US" alt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~5 mg</a:t>
            </a:r>
          </a:p>
        </p:txBody>
      </p:sp>
      <p:sp>
        <p:nvSpPr>
          <p:cNvPr id="9" name="矩形 8">
            <a:extLst>
              <a:ext uri="{FF2B5EF4-FFF2-40B4-BE49-F238E27FC236}">
                <a16:creationId xmlns:a16="http://schemas.microsoft.com/office/drawing/2014/main" id="{C3E8E851-C7CA-4AA8-9F30-3286CC00DEF0}"/>
              </a:ext>
            </a:extLst>
          </p:cNvPr>
          <p:cNvSpPr/>
          <p:nvPr/>
        </p:nvSpPr>
        <p:spPr>
          <a:xfrm>
            <a:off x="3996296" y="1952858"/>
            <a:ext cx="2842509" cy="403316"/>
          </a:xfrm>
          <a:prstGeom prst="rect">
            <a:avLst/>
          </a:prstGeom>
        </p:spPr>
        <p:txBody>
          <a:bodyPr wrap="none">
            <a:spAutoFit/>
          </a:bodyPr>
          <a:lstStyle/>
          <a:p>
            <a:pPr marL="0" marR="0" lvl="0" indent="0" algn="just" defTabSz="914400" rtl="0" eaLnBrk="1" fontAlgn="base" latinLnBrk="0" hangingPunct="1">
              <a:lnSpc>
                <a:spcPct val="125000"/>
              </a:lnSpc>
              <a:spcBef>
                <a:spcPct val="0"/>
              </a:spcBef>
              <a:spcAft>
                <a:spcPts val="0"/>
              </a:spcAft>
              <a:buClr>
                <a:srgbClr val="FFC000"/>
              </a:buClr>
              <a:buSzTx/>
              <a:buFontTx/>
              <a:buNone/>
              <a:tabLst/>
              <a:defRPr/>
            </a:pPr>
            <a:r>
              <a:rPr kumimoji="0" lang="zh-CN" altLang="en-US"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如何合成</a:t>
            </a:r>
            <a:r>
              <a:rPr kumimoji="0" lang="en-US"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118</a:t>
            </a:r>
            <a:r>
              <a:rPr kumimoji="0" lang="zh-CN" altLang="en-US"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号以上元素？</a:t>
            </a:r>
            <a:endParaRPr kumimoji="0" lang="zh-CN"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DB2AC038-6D48-4BC4-8838-7676A432BC00}"/>
              </a:ext>
            </a:extLst>
          </p:cNvPr>
          <p:cNvSpPr/>
          <p:nvPr/>
        </p:nvSpPr>
        <p:spPr>
          <a:xfrm>
            <a:off x="35496" y="4482542"/>
            <a:ext cx="90010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Very successful epoch of </a:t>
            </a:r>
            <a:r>
              <a:rPr kumimoji="0" lang="en-US" altLang="zh-CN" sz="1800" b="1" i="0" u="none" strike="noStrike" kern="1200" cap="none" spc="0" normalizeH="0" baseline="30000" noProof="0" dirty="0">
                <a:ln>
                  <a:noFill/>
                </a:ln>
                <a:solidFill>
                  <a:srgbClr val="003366"/>
                </a:solidFill>
                <a:effectLst/>
                <a:uLnTx/>
                <a:uFillTx/>
                <a:latin typeface="Times New Roman" panose="02020603050405020304" pitchFamily="18" charset="0"/>
                <a:cs typeface="Times New Roman" panose="02020603050405020304" pitchFamily="18" charset="0"/>
              </a:rPr>
              <a:t>48</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Ca induced synthesis of new </a:t>
            </a:r>
            <a:r>
              <a:rPr kumimoji="0" lang="en-US" altLang="zh-CN" sz="1800" b="1" i="0" u="none" strike="noStrike" kern="1200" cap="none" spc="0" normalizeH="0" baseline="0" noProof="0" dirty="0" err="1">
                <a:ln>
                  <a:noFill/>
                </a:ln>
                <a:solidFill>
                  <a:srgbClr val="003366"/>
                </a:solidFill>
                <a:effectLst/>
                <a:uLnTx/>
                <a:uFillTx/>
                <a:latin typeface="Times New Roman" panose="02020603050405020304" pitchFamily="18" charset="0"/>
                <a:cs typeface="Times New Roman" panose="02020603050405020304" pitchFamily="18" charset="0"/>
              </a:rPr>
              <a:t>superheavy</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cs typeface="Times New Roman" panose="02020603050405020304" pitchFamily="18" charset="0"/>
              </a:rPr>
              <a:t> elements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is over </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9947730"/>
      </p:ext>
    </p:extLst>
  </p:cSld>
  <p:clrMapOvr>
    <a:masterClrMapping/>
  </p:clrMapOvr>
  <p:transition spd="med" advClick="0" advTm="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6176F24-1B17-44B9-9D62-D1314DF4A019}"/>
              </a:ext>
            </a:extLst>
          </p:cNvPr>
          <p:cNvSpPr/>
          <p:nvPr/>
        </p:nvSpPr>
        <p:spPr>
          <a:xfrm>
            <a:off x="292488" y="1430951"/>
            <a:ext cx="4896544" cy="1676806"/>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德国</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GSI</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SHIP+TASCA</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64</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Ni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120</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2007</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90 fb</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248</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Cm+</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54</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Cr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120</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2011</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560 fb</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249</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Bk+</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50</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Ti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119</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2012</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年，结果未发表</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249</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Cf+</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50</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Ti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120</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2011</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年，结果未发表</a:t>
            </a:r>
            <a:endPar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5A131999-2238-42FF-8056-85CBB2E6F153}"/>
              </a:ext>
            </a:extLst>
          </p:cNvPr>
          <p:cNvSpPr/>
          <p:nvPr/>
        </p:nvSpPr>
        <p:spPr>
          <a:xfrm>
            <a:off x="286952" y="3162011"/>
            <a:ext cx="4536504" cy="1061253"/>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俄罗斯</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DUBNA</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DGFRS</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244</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Pu+</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58</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Fe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120</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2007</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1.1 pb</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64</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Ni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120</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2009</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年，</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90 fb</a:t>
            </a:r>
          </a:p>
        </p:txBody>
      </p:sp>
      <p:sp>
        <p:nvSpPr>
          <p:cNvPr id="10" name="矩形 9">
            <a:extLst>
              <a:ext uri="{FF2B5EF4-FFF2-40B4-BE49-F238E27FC236}">
                <a16:creationId xmlns:a16="http://schemas.microsoft.com/office/drawing/2014/main" id="{8E75E118-B30B-4DD2-9BA7-11A8561A8CDF}"/>
              </a:ext>
            </a:extLst>
          </p:cNvPr>
          <p:cNvSpPr/>
          <p:nvPr/>
        </p:nvSpPr>
        <p:spPr>
          <a:xfrm>
            <a:off x="243238" y="4280100"/>
            <a:ext cx="4443822"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日本</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RIKEN</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，美国</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LBL……</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11" name="文本框 10">
            <a:extLst>
              <a:ext uri="{FF2B5EF4-FFF2-40B4-BE49-F238E27FC236}">
                <a16:creationId xmlns:a16="http://schemas.microsoft.com/office/drawing/2014/main" id="{1AF04ECC-1F60-4BE0-ABBA-65B802A637D8}"/>
              </a:ext>
            </a:extLst>
          </p:cNvPr>
          <p:cNvSpPr txBox="1"/>
          <p:nvPr/>
        </p:nvSpPr>
        <p:spPr bwMode="auto">
          <a:xfrm>
            <a:off x="244920" y="947555"/>
            <a:ext cx="4880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最近十年，</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号元素合成：</a:t>
            </a:r>
          </a:p>
        </p:txBody>
      </p:sp>
      <p:pic>
        <p:nvPicPr>
          <p:cNvPr id="13" name="图片 12">
            <a:extLst>
              <a:ext uri="{FF2B5EF4-FFF2-40B4-BE49-F238E27FC236}">
                <a16:creationId xmlns:a16="http://schemas.microsoft.com/office/drawing/2014/main" id="{6B4A8965-D7B9-46F3-8290-5627D852AA6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1012" y="957581"/>
            <a:ext cx="4279512" cy="1604451"/>
          </a:xfrm>
          <a:prstGeom prst="rect">
            <a:avLst/>
          </a:prstGeom>
          <a:noFill/>
          <a:ln>
            <a:noFill/>
          </a:ln>
        </p:spPr>
      </p:pic>
      <p:sp>
        <p:nvSpPr>
          <p:cNvPr id="19" name="矩形 18">
            <a:extLst>
              <a:ext uri="{FF2B5EF4-FFF2-40B4-BE49-F238E27FC236}">
                <a16:creationId xmlns:a16="http://schemas.microsoft.com/office/drawing/2014/main" id="{DB9623D0-9474-4B52-AABC-6699FB533F46}"/>
              </a:ext>
            </a:extLst>
          </p:cNvPr>
          <p:cNvSpPr/>
          <p:nvPr/>
        </p:nvSpPr>
        <p:spPr>
          <a:xfrm>
            <a:off x="5189032" y="2442948"/>
            <a:ext cx="3775456"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不同</a:t>
            </a: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理论反应截面和实验测量反应截面上限</a:t>
            </a:r>
            <a:endPar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矩形 19">
            <a:extLst>
              <a:ext uri="{FF2B5EF4-FFF2-40B4-BE49-F238E27FC236}">
                <a16:creationId xmlns:a16="http://schemas.microsoft.com/office/drawing/2014/main" id="{46F14176-A1F7-4C0C-8704-2E75DB4212BB}"/>
              </a:ext>
            </a:extLst>
          </p:cNvPr>
          <p:cNvSpPr/>
          <p:nvPr/>
        </p:nvSpPr>
        <p:spPr>
          <a:xfrm>
            <a:off x="5125423" y="4401359"/>
            <a:ext cx="377545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 </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50</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Ti</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，截面下降</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~2</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个数量级！</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图片 20">
            <a:extLst>
              <a:ext uri="{FF2B5EF4-FFF2-40B4-BE49-F238E27FC236}">
                <a16:creationId xmlns:a16="http://schemas.microsoft.com/office/drawing/2014/main" id="{C9DB75B1-D7E0-4502-A563-E35AFFA85117}"/>
              </a:ext>
            </a:extLst>
          </p:cNvPr>
          <p:cNvPicPr>
            <a:picLocks noChangeAspect="1"/>
          </p:cNvPicPr>
          <p:nvPr/>
        </p:nvPicPr>
        <p:blipFill rotWithShape="1">
          <a:blip r:embed="rId3"/>
          <a:srcRect l="5921" r="3927"/>
          <a:stretch/>
        </p:blipFill>
        <p:spPr>
          <a:xfrm>
            <a:off x="5091424" y="2697884"/>
            <a:ext cx="3249702" cy="1752290"/>
          </a:xfrm>
          <a:prstGeom prst="rect">
            <a:avLst/>
          </a:prstGeom>
        </p:spPr>
      </p:pic>
      <p:sp>
        <p:nvSpPr>
          <p:cNvPr id="3" name="矩形 2">
            <a:extLst>
              <a:ext uri="{FF2B5EF4-FFF2-40B4-BE49-F238E27FC236}">
                <a16:creationId xmlns:a16="http://schemas.microsoft.com/office/drawing/2014/main" id="{87B66CD7-A6EF-4F42-ACA5-56ADCD32D85F}"/>
              </a:ext>
            </a:extLst>
          </p:cNvPr>
          <p:cNvSpPr/>
          <p:nvPr/>
        </p:nvSpPr>
        <p:spPr>
          <a:xfrm>
            <a:off x="8225815" y="3250863"/>
            <a:ext cx="766557"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2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Ca</a:t>
            </a:r>
            <a:endPar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 name="标题 1">
            <a:extLst>
              <a:ext uri="{FF2B5EF4-FFF2-40B4-BE49-F238E27FC236}">
                <a16:creationId xmlns:a16="http://schemas.microsoft.com/office/drawing/2014/main" id="{1A280EE1-2224-4822-A06E-FD26A68740EA}"/>
              </a:ext>
            </a:extLst>
          </p:cNvPr>
          <p:cNvSpPr>
            <a:spLocks noGrp="1"/>
          </p:cNvSpPr>
          <p:nvPr>
            <p:ph type="title"/>
          </p:nvPr>
        </p:nvSpPr>
        <p:spPr>
          <a:xfrm>
            <a:off x="1027876" y="142253"/>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超重新元素合成：</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困难</a:t>
            </a:r>
          </a:p>
        </p:txBody>
      </p:sp>
    </p:spTree>
    <p:extLst>
      <p:ext uri="{BB962C8B-B14F-4D97-AF65-F5344CB8AC3E}">
        <p14:creationId xmlns:p14="http://schemas.microsoft.com/office/powerpoint/2010/main" val="1889402901"/>
      </p:ext>
    </p:extLst>
  </p:cSld>
  <p:clrMapOvr>
    <a:masterClrMapping/>
  </p:clrMapOvr>
  <p:transition spd="med" advClick="0" advTm="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5EE7C6-5CBD-4E69-9C79-52B0E02D81FE}"/>
              </a:ext>
            </a:extLst>
          </p:cNvPr>
          <p:cNvPicPr>
            <a:picLocks noChangeAspect="1"/>
          </p:cNvPicPr>
          <p:nvPr/>
        </p:nvPicPr>
        <p:blipFill rotWithShape="1">
          <a:blip r:embed="rId2"/>
          <a:srcRect l="50787" t="22001" r="1176" b="40339"/>
          <a:stretch/>
        </p:blipFill>
        <p:spPr>
          <a:xfrm>
            <a:off x="0" y="1707654"/>
            <a:ext cx="9144000" cy="2016224"/>
          </a:xfrm>
          <a:prstGeom prst="rect">
            <a:avLst/>
          </a:prstGeom>
        </p:spPr>
      </p:pic>
      <p:sp>
        <p:nvSpPr>
          <p:cNvPr id="176" name="矩形 175">
            <a:extLst>
              <a:ext uri="{FF2B5EF4-FFF2-40B4-BE49-F238E27FC236}">
                <a16:creationId xmlns:a16="http://schemas.microsoft.com/office/drawing/2014/main" id="{1311180D-9DA0-42F0-9E25-2D7B2B0A76BD}"/>
              </a:ext>
            </a:extLst>
          </p:cNvPr>
          <p:cNvSpPr/>
          <p:nvPr/>
        </p:nvSpPr>
        <p:spPr>
          <a:xfrm>
            <a:off x="0" y="1021062"/>
            <a:ext cx="9144000" cy="526554"/>
          </a:xfrm>
          <a:prstGeom prst="rect">
            <a:avLst/>
          </a:prstGeom>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能否合成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号元素，开启元素周期表第八周期？</a:t>
            </a:r>
            <a:endParaRPr kumimoji="0" lang="zh-TW"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35C30F3E-7983-41BF-9B0A-8C0A32A180B5}"/>
              </a:ext>
            </a:extLst>
          </p:cNvPr>
          <p:cNvSpPr txBox="1"/>
          <p:nvPr/>
        </p:nvSpPr>
        <p:spPr>
          <a:xfrm>
            <a:off x="831184" y="3844245"/>
            <a:ext cx="7437934" cy="730265"/>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92</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号元素铀是</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天然</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存在的最重元素，超铀元素都是人工合成的</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70</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年合成</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26</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种超铀元素，平均约每三年合成一种元素，极具挑战！</a:t>
            </a:r>
          </a:p>
        </p:txBody>
      </p:sp>
      <p:sp>
        <p:nvSpPr>
          <p:cNvPr id="2" name="文本框 1">
            <a:extLst>
              <a:ext uri="{FF2B5EF4-FFF2-40B4-BE49-F238E27FC236}">
                <a16:creationId xmlns:a16="http://schemas.microsoft.com/office/drawing/2014/main" id="{E8B28E60-9A28-4E00-9453-57BD07DEAA32}"/>
              </a:ext>
            </a:extLst>
          </p:cNvPr>
          <p:cNvSpPr txBox="1"/>
          <p:nvPr/>
        </p:nvSpPr>
        <p:spPr>
          <a:xfrm>
            <a:off x="119451" y="2067694"/>
            <a:ext cx="623569"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1789</a:t>
            </a:r>
            <a:r>
              <a:rPr kumimoji="0" lang="zh-CN" altLang="en-US" sz="1600" b="1"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p>
        </p:txBody>
      </p:sp>
      <p:sp>
        <p:nvSpPr>
          <p:cNvPr id="10" name="标题 1">
            <a:extLst>
              <a:ext uri="{FF2B5EF4-FFF2-40B4-BE49-F238E27FC236}">
                <a16:creationId xmlns:a16="http://schemas.microsoft.com/office/drawing/2014/main" id="{FEB08354-66FA-4D83-B453-84222A7553A8}"/>
              </a:ext>
            </a:extLst>
          </p:cNvPr>
          <p:cNvSpPr>
            <a:spLocks noGrp="1"/>
          </p:cNvSpPr>
          <p:nvPr>
            <p:ph type="title"/>
          </p:nvPr>
        </p:nvSpPr>
        <p:spPr>
          <a:xfrm>
            <a:off x="1027876" y="142253"/>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超重新元素合成：</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展望</a:t>
            </a:r>
          </a:p>
        </p:txBody>
      </p:sp>
    </p:spTree>
    <p:extLst>
      <p:ext uri="{BB962C8B-B14F-4D97-AF65-F5344CB8AC3E}">
        <p14:creationId xmlns:p14="http://schemas.microsoft.com/office/powerpoint/2010/main" val="1143278730"/>
      </p:ext>
    </p:extLst>
  </p:cSld>
  <p:clrMapOvr>
    <a:masterClrMapping/>
  </p:clrMapOvr>
  <p:transition spd="med" advClick="0" advTm="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6AE11C77-C9F0-4A44-8D53-F142464D27CE}"/>
              </a:ext>
            </a:extLst>
          </p:cNvPr>
          <p:cNvSpPr/>
          <p:nvPr/>
        </p:nvSpPr>
        <p:spPr>
          <a:xfrm>
            <a:off x="669602" y="799170"/>
            <a:ext cx="7560840" cy="616579"/>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ts val="0"/>
              </a:spcAft>
              <a:buClrTx/>
              <a:buSzTx/>
              <a:buFontTx/>
              <a:buNone/>
              <a:tabLst/>
              <a:defRPr/>
            </a:pPr>
            <a:r>
              <a:rPr kumimoji="0" lang="en-US"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号新元素产生</a:t>
            </a:r>
            <a:r>
              <a:rPr kumimoji="0" lang="zh-CN"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截面</a:t>
            </a:r>
            <a:r>
              <a:rPr kumimoji="0" lang="zh-CN" altLang="en-US"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几个</a:t>
            </a:r>
            <a:r>
              <a:rPr kumimoji="0" lang="en-US"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几十飞巴</a:t>
            </a:r>
            <a:r>
              <a:rPr kumimoji="0" lang="zh-CN" altLang="en-US"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a:extLst>
              <a:ext uri="{FF2B5EF4-FFF2-40B4-BE49-F238E27FC236}">
                <a16:creationId xmlns:a16="http://schemas.microsoft.com/office/drawing/2014/main" id="{7F33C827-8CE0-40AB-B37E-E358F91C8C78}"/>
              </a:ext>
            </a:extLst>
          </p:cNvPr>
          <p:cNvSpPr txBox="1"/>
          <p:nvPr/>
        </p:nvSpPr>
        <p:spPr bwMode="auto">
          <a:xfrm>
            <a:off x="1248229" y="3284146"/>
            <a:ext cx="3281668" cy="134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如何突破超重新元素合成？</a:t>
            </a:r>
            <a:endPar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rgbClr val="FA284B">
                  <a:lumMod val="75000"/>
                </a:srgbClr>
              </a:buClr>
              <a:buSzTx/>
              <a:buFont typeface="Wingdings" panose="05000000000000000000" pitchFamily="2" charset="2"/>
              <a:buChar char="Ø"/>
              <a:tabLst/>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显著提高束流强度</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rgbClr val="FA284B">
                  <a:lumMod val="75000"/>
                </a:srgbClr>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建造高效电磁谱仪</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右大括号 16">
            <a:extLst>
              <a:ext uri="{FF2B5EF4-FFF2-40B4-BE49-F238E27FC236}">
                <a16:creationId xmlns:a16="http://schemas.microsoft.com/office/drawing/2014/main" id="{34F3FD91-650C-4ADC-AA9B-90C052487162}"/>
              </a:ext>
            </a:extLst>
          </p:cNvPr>
          <p:cNvSpPr/>
          <p:nvPr/>
        </p:nvSpPr>
        <p:spPr>
          <a:xfrm>
            <a:off x="3814013" y="3940987"/>
            <a:ext cx="232144" cy="500828"/>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a:cs typeface="+mn-cs"/>
            </a:endParaRPr>
          </a:p>
        </p:txBody>
      </p:sp>
      <p:sp>
        <p:nvSpPr>
          <p:cNvPr id="18" name="文本框 17">
            <a:extLst>
              <a:ext uri="{FF2B5EF4-FFF2-40B4-BE49-F238E27FC236}">
                <a16:creationId xmlns:a16="http://schemas.microsoft.com/office/drawing/2014/main" id="{BD6D8C33-5DEB-4447-AAF2-BB7BB6DE4470}"/>
              </a:ext>
            </a:extLst>
          </p:cNvPr>
          <p:cNvSpPr txBox="1"/>
          <p:nvPr/>
        </p:nvSpPr>
        <p:spPr bwMode="auto">
          <a:xfrm>
            <a:off x="4092261" y="3902170"/>
            <a:ext cx="1356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倍！</a:t>
            </a:r>
          </a:p>
        </p:txBody>
      </p:sp>
      <p:sp>
        <p:nvSpPr>
          <p:cNvPr id="3" name="矩形 2">
            <a:extLst>
              <a:ext uri="{FF2B5EF4-FFF2-40B4-BE49-F238E27FC236}">
                <a16:creationId xmlns:a16="http://schemas.microsoft.com/office/drawing/2014/main" id="{9CBAFA25-F4AE-4405-9F0C-F98FB0EBE3A6}"/>
              </a:ext>
            </a:extLst>
          </p:cNvPr>
          <p:cNvSpPr/>
          <p:nvPr/>
        </p:nvSpPr>
        <p:spPr>
          <a:xfrm>
            <a:off x="1259632" y="1382751"/>
            <a:ext cx="4572000" cy="1788310"/>
          </a:xfrm>
          <a:prstGeom prst="rect">
            <a:avLst/>
          </a:prstGeom>
        </p:spPr>
        <p:txBody>
          <a:bodyPr>
            <a:spAutoFit/>
          </a:bodyPr>
          <a:lstStyle/>
          <a:p>
            <a:pPr marL="0" marR="0" lvl="0" indent="0" algn="l" defTabSz="914400" rtl="0" eaLnBrk="1" fontAlgn="base" latinLnBrk="0" hangingPunct="1">
              <a:lnSpc>
                <a:spcPct val="125000"/>
              </a:lnSpc>
              <a:spcBef>
                <a:spcPct val="0"/>
              </a:spcBef>
              <a:spcAft>
                <a:spcPts val="0"/>
              </a:spcAft>
              <a:buClrTx/>
              <a:buSzTx/>
              <a:buFontTx/>
              <a:buNone/>
              <a:tabLst/>
              <a:defRPr/>
            </a:pP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产生截面</a:t>
            </a:r>
            <a:r>
              <a:rPr kumimoji="0" lang="zh-CN" altLang="en-US"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飞巴</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(10</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-38</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cm</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靶厚</a:t>
            </a:r>
            <a:r>
              <a:rPr kumimoji="0" lang="zh-CN" altLang="en-US"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400 </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g/cm</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18 </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atoms/cm</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束流强度</a:t>
            </a:r>
            <a:r>
              <a:rPr kumimoji="0" lang="zh-CN" altLang="en-US"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 </a:t>
            </a:r>
            <a:r>
              <a:rPr kumimoji="0" lang="en-US" altLang="zh-CN" sz="1800" b="0" i="0" u="none" strike="noStrike" kern="1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1800" b="0" i="0" u="none" strike="noStrike" kern="1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(0.62</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en-US" altLang="zh-CN" sz="1800" b="0" i="0" u="none" strike="noStrike" kern="1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13 </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ions/s)</a:t>
            </a:r>
            <a:endPar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分离效率和探测效率</a:t>
            </a:r>
            <a:r>
              <a:rPr kumimoji="0" lang="zh-CN" altLang="en-US"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50%</a:t>
            </a:r>
            <a:endPar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 event / 500 days </a:t>
            </a:r>
            <a:r>
              <a:rPr kumimoji="0" lang="zh-CN" altLang="en-US"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68.3%</a:t>
            </a:r>
            <a:r>
              <a:rPr kumimoji="0" lang="zh-CN" altLang="en-US"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概率）</a:t>
            </a:r>
            <a:endParaRPr kumimoji="0" lang="zh-CN"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标题 1">
            <a:extLst>
              <a:ext uri="{FF2B5EF4-FFF2-40B4-BE49-F238E27FC236}">
                <a16:creationId xmlns:a16="http://schemas.microsoft.com/office/drawing/2014/main" id="{31C49CFD-D041-46E2-A517-3AC6F61593A4}"/>
              </a:ext>
            </a:extLst>
          </p:cNvPr>
          <p:cNvSpPr>
            <a:spLocks noGrp="1"/>
          </p:cNvSpPr>
          <p:nvPr>
            <p:ph type="title"/>
          </p:nvPr>
        </p:nvSpPr>
        <p:spPr>
          <a:xfrm>
            <a:off x="1027876" y="141713"/>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超重新元素合成：</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展望</a:t>
            </a:r>
          </a:p>
        </p:txBody>
      </p:sp>
      <p:sp>
        <p:nvSpPr>
          <p:cNvPr id="2" name="文本框 1">
            <a:extLst>
              <a:ext uri="{FF2B5EF4-FFF2-40B4-BE49-F238E27FC236}">
                <a16:creationId xmlns:a16="http://schemas.microsoft.com/office/drawing/2014/main" id="{637674E3-971C-4DA8-AC9F-5489F14FBAAD}"/>
              </a:ext>
            </a:extLst>
          </p:cNvPr>
          <p:cNvSpPr txBox="1"/>
          <p:nvPr/>
        </p:nvSpPr>
        <p:spPr>
          <a:xfrm>
            <a:off x="6300192" y="2571750"/>
            <a:ext cx="1750479" cy="2045047"/>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俄罗斯，</a:t>
            </a: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DUBNA</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日本，</a:t>
            </a: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RIKEN</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中国，</a:t>
            </a: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IMP</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法国，</a:t>
            </a: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GANIL</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德国，</a:t>
            </a: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GSI</a:t>
            </a: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800"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4640475"/>
      </p:ext>
    </p:extLst>
  </p:cSld>
  <p:clrMapOvr>
    <a:masterClrMapping/>
  </p:clrMapOvr>
  <p:transition spd="med" advClick="0" advTm="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45745" y="139573"/>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探索超重核稳定岛：</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现状</a:t>
            </a:r>
          </a:p>
        </p:txBody>
      </p:sp>
      <p:pic>
        <p:nvPicPr>
          <p:cNvPr id="3" name="图片 2">
            <a:extLst>
              <a:ext uri="{FF2B5EF4-FFF2-40B4-BE49-F238E27FC236}">
                <a16:creationId xmlns:a16="http://schemas.microsoft.com/office/drawing/2014/main" id="{5766D09F-8AFF-4EAD-8D10-994062BFF63E}"/>
              </a:ext>
            </a:extLst>
          </p:cNvPr>
          <p:cNvPicPr>
            <a:picLocks noChangeAspect="1"/>
          </p:cNvPicPr>
          <p:nvPr/>
        </p:nvPicPr>
        <p:blipFill rotWithShape="1">
          <a:blip r:embed="rId2">
            <a:extLst>
              <a:ext uri="{28A0092B-C50C-407E-A947-70E740481C1C}">
                <a14:useLocalDpi xmlns:a14="http://schemas.microsoft.com/office/drawing/2010/main" val="0"/>
              </a:ext>
            </a:extLst>
          </a:blip>
          <a:srcRect l="14816" t="26606" r="2765" b="19066"/>
          <a:stretch/>
        </p:blipFill>
        <p:spPr>
          <a:xfrm>
            <a:off x="3152289" y="1385321"/>
            <a:ext cx="5504722" cy="3002732"/>
          </a:xfrm>
          <a:prstGeom prst="rect">
            <a:avLst/>
          </a:prstGeom>
        </p:spPr>
      </p:pic>
      <p:sp>
        <p:nvSpPr>
          <p:cNvPr id="4" name="文本框 3">
            <a:extLst>
              <a:ext uri="{FF2B5EF4-FFF2-40B4-BE49-F238E27FC236}">
                <a16:creationId xmlns:a16="http://schemas.microsoft.com/office/drawing/2014/main" id="{66FAD086-3DB9-48A6-85EC-9A006AF35C74}"/>
              </a:ext>
            </a:extLst>
          </p:cNvPr>
          <p:cNvSpPr txBox="1"/>
          <p:nvPr/>
        </p:nvSpPr>
        <p:spPr bwMode="auto">
          <a:xfrm>
            <a:off x="189736" y="889741"/>
            <a:ext cx="87915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如何攀登理论预言的超重核稳定岛？</a:t>
            </a:r>
          </a:p>
        </p:txBody>
      </p:sp>
      <p:sp>
        <p:nvSpPr>
          <p:cNvPr id="9" name="Rectangle 4">
            <a:extLst>
              <a:ext uri="{FF2B5EF4-FFF2-40B4-BE49-F238E27FC236}">
                <a16:creationId xmlns:a16="http://schemas.microsoft.com/office/drawing/2014/main" id="{C8066703-2E32-4869-A4DB-1EDE0841C5AD}"/>
              </a:ext>
            </a:extLst>
          </p:cNvPr>
          <p:cNvSpPr>
            <a:spLocks noChangeArrowheads="1"/>
          </p:cNvSpPr>
          <p:nvPr/>
        </p:nvSpPr>
        <p:spPr bwMode="auto">
          <a:xfrm>
            <a:off x="170334" y="4295199"/>
            <a:ext cx="8803332" cy="460062"/>
          </a:xfrm>
          <a:prstGeom prst="rect">
            <a:avLst/>
          </a:prstGeom>
          <a:noFill/>
          <a:ln w="9525">
            <a:noFill/>
            <a:miter lim="800000"/>
            <a:headEnd/>
            <a:tailEnd/>
          </a:ln>
          <a:effectLst/>
        </p:spPr>
        <p:txBody>
          <a:bodyPr wrap="square" anchor="ctr">
            <a:spAutoFit/>
          </a:bodyPr>
          <a:lstStyle/>
          <a:p>
            <a:pPr marL="0" marR="0" lvl="0" indent="0" algn="ctr" defTabSz="914400" rtl="0" eaLnBrk="0" fontAlgn="base" latinLnBrk="0" hangingPunct="0">
              <a:lnSpc>
                <a:spcPct val="114000"/>
              </a:lnSpc>
              <a:spcBef>
                <a:spcPct val="0"/>
              </a:spcBef>
              <a:spcAft>
                <a:spcPct val="0"/>
              </a:spcAft>
              <a:buClr>
                <a:srgbClr val="FF0000"/>
              </a:buClr>
              <a:buSzTx/>
              <a:buFontTx/>
              <a:buNone/>
              <a:tabLst/>
              <a:defRPr/>
            </a:pPr>
            <a:r>
              <a:rPr kumimoji="0" lang="zh-CN" altLang="en-US" sz="24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itchFamily="49" charset="-122"/>
                <a:ea typeface="黑体" pitchFamily="49" charset="-122"/>
                <a:cs typeface="Times New Roman" pitchFamily="18" charset="0"/>
              </a:rPr>
              <a:t>“超重核稳定岛”探索在实验上没有取得实质性进展！</a:t>
            </a:r>
            <a:endParaRPr kumimoji="0" lang="en-US" altLang="zh-CN" sz="24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itchFamily="49" charset="-122"/>
              <a:ea typeface="黑体" pitchFamily="49" charset="-122"/>
              <a:cs typeface="Times New Roman" pitchFamily="18" charset="0"/>
            </a:endParaRPr>
          </a:p>
        </p:txBody>
      </p:sp>
      <p:pic>
        <p:nvPicPr>
          <p:cNvPr id="10" name="Picture 14">
            <a:extLst>
              <a:ext uri="{FF2B5EF4-FFF2-40B4-BE49-F238E27FC236}">
                <a16:creationId xmlns:a16="http://schemas.microsoft.com/office/drawing/2014/main" id="{F7CA9CCC-3E95-44E2-84D5-906DF517586C}"/>
              </a:ext>
            </a:extLst>
          </p:cNvPr>
          <p:cNvPicPr>
            <a:picLocks noChangeAspect="1" noChangeArrowheads="1"/>
          </p:cNvPicPr>
          <p:nvPr/>
        </p:nvPicPr>
        <p:blipFill>
          <a:blip r:embed="rId3" cstate="print"/>
          <a:srcRect/>
          <a:stretch>
            <a:fillRect/>
          </a:stretch>
        </p:blipFill>
        <p:spPr bwMode="auto">
          <a:xfrm>
            <a:off x="509063" y="1868392"/>
            <a:ext cx="2228523" cy="2346788"/>
          </a:xfrm>
          <a:prstGeom prst="rect">
            <a:avLst/>
          </a:prstGeom>
          <a:noFill/>
          <a:ln w="9525">
            <a:noFill/>
            <a:miter lim="800000"/>
            <a:headEnd/>
            <a:tailEnd/>
          </a:ln>
        </p:spPr>
      </p:pic>
      <p:sp>
        <p:nvSpPr>
          <p:cNvPr id="11" name="矩形 14">
            <a:extLst>
              <a:ext uri="{FF2B5EF4-FFF2-40B4-BE49-F238E27FC236}">
                <a16:creationId xmlns:a16="http://schemas.microsoft.com/office/drawing/2014/main" id="{9C633CAF-0757-4695-B83B-240468BD4288}"/>
              </a:ext>
            </a:extLst>
          </p:cNvPr>
          <p:cNvSpPr>
            <a:spLocks noChangeArrowheads="1"/>
          </p:cNvSpPr>
          <p:nvPr/>
        </p:nvSpPr>
        <p:spPr bwMode="auto">
          <a:xfrm>
            <a:off x="413505" y="1283617"/>
            <a:ext cx="2419637" cy="5847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Arial Unicode MS" pitchFamily="34" charset="-122"/>
                <a:cs typeface="Times New Roman" panose="02020603050405020304" pitchFamily="18" charset="0"/>
              </a:rPr>
              <a:t>Top 125 science questions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Arial Unicode MS" pitchFamily="34" charset="-122"/>
                <a:cs typeface="Times New Roman" panose="02020603050405020304" pitchFamily="18" charset="0"/>
              </a:rPr>
              <a:t>Science July 2005 </a:t>
            </a:r>
            <a:endParaRPr kumimoji="0"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Arial Unicode MS" pitchFamily="34" charset="-122"/>
              <a:cs typeface="Times New Roman" panose="02020603050405020304" pitchFamily="18" charset="0"/>
            </a:endParaRPr>
          </a:p>
        </p:txBody>
      </p:sp>
      <p:sp>
        <p:nvSpPr>
          <p:cNvPr id="12" name="爆炸形: 14 pt  3">
            <a:extLst>
              <a:ext uri="{FF2B5EF4-FFF2-40B4-BE49-F238E27FC236}">
                <a16:creationId xmlns:a16="http://schemas.microsoft.com/office/drawing/2014/main" id="{61E37B16-CEC6-4309-8119-063B43D54F07}"/>
              </a:ext>
            </a:extLst>
          </p:cNvPr>
          <p:cNvSpPr/>
          <p:nvPr/>
        </p:nvSpPr>
        <p:spPr>
          <a:xfrm rot="18612820">
            <a:off x="6962926" y="1935875"/>
            <a:ext cx="872260" cy="820344"/>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7D25D0CE-B066-4D5F-8977-14657239D3ED}"/>
              </a:ext>
            </a:extLst>
          </p:cNvPr>
          <p:cNvSpPr txBox="1"/>
          <p:nvPr/>
        </p:nvSpPr>
        <p:spPr>
          <a:xfrm>
            <a:off x="7117931" y="2222874"/>
            <a:ext cx="569387" cy="24634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稳定岛</a:t>
            </a:r>
          </a:p>
        </p:txBody>
      </p:sp>
    </p:spTree>
    <p:extLst>
      <p:ext uri="{BB962C8B-B14F-4D97-AF65-F5344CB8AC3E}">
        <p14:creationId xmlns:p14="http://schemas.microsoft.com/office/powerpoint/2010/main" val="543830025"/>
      </p:ext>
    </p:extLst>
  </p:cSld>
  <p:clrMapOvr>
    <a:masterClrMapping/>
  </p:clrMapOvr>
  <p:transition spd="med" advClick="0" advTm="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7361418-6E7A-4516-942A-ADFCC86C83AF}"/>
              </a:ext>
            </a:extLst>
          </p:cNvPr>
          <p:cNvSpPr/>
          <p:nvPr/>
        </p:nvSpPr>
        <p:spPr>
          <a:xfrm>
            <a:off x="362118" y="881350"/>
            <a:ext cx="8530362" cy="4924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存在超重核稳定岛么？现有实验数据支持存在超重稳定岛</a:t>
            </a:r>
          </a:p>
        </p:txBody>
      </p:sp>
      <p:pic>
        <p:nvPicPr>
          <p:cNvPr id="5" name="图片 4">
            <a:extLst>
              <a:ext uri="{FF2B5EF4-FFF2-40B4-BE49-F238E27FC236}">
                <a16:creationId xmlns:a16="http://schemas.microsoft.com/office/drawing/2014/main" id="{166DC78D-2893-4BC1-837A-2FFCAE00AF3E}"/>
              </a:ext>
            </a:extLst>
          </p:cNvPr>
          <p:cNvPicPr>
            <a:picLocks noChangeAspect="1"/>
          </p:cNvPicPr>
          <p:nvPr/>
        </p:nvPicPr>
        <p:blipFill rotWithShape="1">
          <a:blip r:embed="rId2"/>
          <a:srcRect l="12764" r="6654" b="1855"/>
          <a:stretch/>
        </p:blipFill>
        <p:spPr>
          <a:xfrm>
            <a:off x="299226" y="1363241"/>
            <a:ext cx="2420727" cy="3277136"/>
          </a:xfrm>
          <a:prstGeom prst="rect">
            <a:avLst/>
          </a:prstGeom>
        </p:spPr>
      </p:pic>
      <p:sp>
        <p:nvSpPr>
          <p:cNvPr id="7" name="文本框 6">
            <a:extLst>
              <a:ext uri="{FF2B5EF4-FFF2-40B4-BE49-F238E27FC236}">
                <a16:creationId xmlns:a16="http://schemas.microsoft.com/office/drawing/2014/main" id="{A3D46E91-FB07-473F-BAB4-38EF75A692B0}"/>
              </a:ext>
            </a:extLst>
          </p:cNvPr>
          <p:cNvSpPr txBox="1"/>
          <p:nvPr/>
        </p:nvSpPr>
        <p:spPr bwMode="auto">
          <a:xfrm>
            <a:off x="1363794" y="2053603"/>
            <a:ext cx="12055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Z=114</a:t>
            </a:r>
            <a:r>
              <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幻数？</a:t>
            </a:r>
          </a:p>
        </p:txBody>
      </p:sp>
      <p:pic>
        <p:nvPicPr>
          <p:cNvPr id="9" name="图片 8">
            <a:extLst>
              <a:ext uri="{FF2B5EF4-FFF2-40B4-BE49-F238E27FC236}">
                <a16:creationId xmlns:a16="http://schemas.microsoft.com/office/drawing/2014/main" id="{C2003CA2-BC8A-4088-9B7B-5D718B8C8E9A}"/>
              </a:ext>
            </a:extLst>
          </p:cNvPr>
          <p:cNvPicPr>
            <a:picLocks noChangeAspect="1"/>
          </p:cNvPicPr>
          <p:nvPr/>
        </p:nvPicPr>
        <p:blipFill rotWithShape="1">
          <a:blip r:embed="rId3"/>
          <a:srcRect l="20863" t="32292" r="28737" b="19200"/>
          <a:stretch/>
        </p:blipFill>
        <p:spPr>
          <a:xfrm>
            <a:off x="2719953" y="1393647"/>
            <a:ext cx="3224269" cy="1745563"/>
          </a:xfrm>
          <a:prstGeom prst="rect">
            <a:avLst/>
          </a:prstGeom>
        </p:spPr>
      </p:pic>
      <p:sp>
        <p:nvSpPr>
          <p:cNvPr id="10" name="矩形 9">
            <a:extLst>
              <a:ext uri="{FF2B5EF4-FFF2-40B4-BE49-F238E27FC236}">
                <a16:creationId xmlns:a16="http://schemas.microsoft.com/office/drawing/2014/main" id="{9FF67C6F-41A1-4364-BED9-1026836AE797}"/>
              </a:ext>
            </a:extLst>
          </p:cNvPr>
          <p:cNvSpPr/>
          <p:nvPr/>
        </p:nvSpPr>
        <p:spPr>
          <a:xfrm>
            <a:off x="3006954" y="3134867"/>
            <a:ext cx="2825624"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裂变位垒与中子分离能差</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7392C9CF-285C-408F-9A9E-FBF58145AA80}"/>
                  </a:ext>
                </a:extLst>
              </p:cNvPr>
              <p:cNvSpPr txBox="1"/>
              <p:nvPr/>
            </p:nvSpPr>
            <p:spPr bwMode="auto">
              <a:xfrm>
                <a:off x="2701778" y="3547483"/>
                <a:ext cx="3493329" cy="50334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bPr>
                        <m:e>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𝑾</m:t>
                          </m:r>
                        </m:e>
                        <m:sub>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𝒔𝒖𝒓𝒗</m:t>
                          </m:r>
                        </m:sub>
                      </m:sSub>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Sup>
                        <m:sSup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ctrlPr>
                        </m:sSupPr>
                        <m:e>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𝑬</m:t>
                          </m:r>
                        </m:e>
                        <m:sup>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sup>
                      </m:sSup>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cs typeface="+mn-cs"/>
                        </a:rPr>
                        <m:t>)</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nary>
                        <m:naryPr>
                          <m:chr m:val="∏"/>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𝟏</m:t>
                          </m:r>
                        </m:sub>
                        <m:sup>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𝒙</m:t>
                          </m:r>
                        </m:sup>
                        <m:e>
                          <m:d>
                            <m:d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f>
                                <m:fPr>
                                  <m:type m:val="skw"/>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zh-CN" altLang="en-US"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𝚪</m:t>
                                      </m:r>
                                    </m:e>
                                    <m:sub>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𝒏</m:t>
                                      </m:r>
                                    </m:sub>
                                  </m:sSub>
                                </m:num>
                                <m:den>
                                  <m:sSub>
                                    <m:sSub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zh-CN" altLang="en-US"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𝚪</m:t>
                                      </m:r>
                                    </m:e>
                                    <m:sub>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𝑭</m:t>
                                      </m:r>
                                    </m:sub>
                                  </m:sSub>
                                </m:den>
                              </m:f>
                            </m:e>
                          </m:d>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e>
                      </m:nary>
                      <m:nary>
                        <m:naryPr>
                          <m:chr m:val="∏"/>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𝟏</m:t>
                          </m:r>
                        </m:sub>
                        <m:sup>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𝒙</m:t>
                          </m:r>
                        </m:sup>
                        <m:e>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𝒆𝒙𝒑</m:t>
                          </m:r>
                          <m:d>
                            <m:dPr>
                              <m:begChr m:val="["/>
                              <m:endChr m:val="]"/>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d>
                                <m:dPr>
                                  <m:ctrlP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𝑩</m:t>
                                      </m:r>
                                    </m:e>
                                    <m:sub>
                                      <m: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𝒇</m:t>
                                      </m:r>
                                    </m:sub>
                                  </m:sSub>
                                  <m: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sSub>
                                    <m:sSubPr>
                                      <m:ctrlP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bPr>
                                    <m:e>
                                      <m: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𝑩</m:t>
                                      </m:r>
                                    </m:e>
                                    <m:sub>
                                      <m:r>
                                        <a:rPr kumimoji="0" lang="en-US" altLang="zh-CN" sz="12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𝒏</m:t>
                                      </m:r>
                                    </m:sub>
                                  </m:sSub>
                                </m:e>
                              </m:d>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m:t>
                              </m:r>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𝑻</m:t>
                              </m:r>
                            </m:e>
                          </m:d>
                          <m:r>
                            <a:rPr kumimoji="0" lang="en-US" altLang="zh-CN" sz="1200" b="1" i="1" u="none" strike="noStrike" kern="1200" cap="none" spc="0" normalizeH="0" baseline="0" noProof="0" smtClean="0">
                              <a:ln>
                                <a:noFill/>
                              </a:ln>
                              <a:solidFill>
                                <a:srgbClr val="003366"/>
                              </a:solidFill>
                              <a:effectLst/>
                              <a:uLnTx/>
                              <a:uFillTx/>
                              <a:latin typeface="Cambria Math" panose="02040503050406030204" pitchFamily="18" charset="0"/>
                              <a:ea typeface="Cambria Math" panose="02040503050406030204" pitchFamily="18" charset="0"/>
                              <a:cs typeface="+mn-cs"/>
                            </a:rPr>
                            <m:t>𝒊</m:t>
                          </m:r>
                        </m:e>
                      </m:nary>
                    </m:oMath>
                  </m:oMathPara>
                </a14:m>
                <a:endParaRPr kumimoji="0" lang="zh-CN" altLang="en-US" sz="1200" b="1" i="0" u="none" strike="noStrike" kern="1200" cap="none" spc="0" normalizeH="0" baseline="0" noProof="0" dirty="0">
                  <a:ln>
                    <a:noFill/>
                  </a:ln>
                  <a:solidFill>
                    <a:srgbClr val="0D02E0"/>
                  </a:solidFill>
                  <a:effectLst/>
                  <a:uLnTx/>
                  <a:uFillTx/>
                  <a:latin typeface="Arial" pitchFamily="34" charset="0"/>
                  <a:ea typeface="宋体" charset="-122"/>
                  <a:cs typeface="+mn-cs"/>
                </a:endParaRPr>
              </a:p>
            </p:txBody>
          </p:sp>
        </mc:Choice>
        <mc:Fallback xmlns="">
          <p:sp>
            <p:nvSpPr>
              <p:cNvPr id="11" name="文本框 10">
                <a:extLst>
                  <a:ext uri="{FF2B5EF4-FFF2-40B4-BE49-F238E27FC236}">
                    <a16:creationId xmlns:a16="http://schemas.microsoft.com/office/drawing/2014/main" id="{7392C9CF-285C-408F-9A9E-FBF58145AA80}"/>
                  </a:ext>
                </a:extLst>
              </p:cNvPr>
              <p:cNvSpPr txBox="1">
                <a:spLocks noRot="1" noChangeAspect="1" noMove="1" noResize="1" noEditPoints="1" noAdjustHandles="1" noChangeArrowheads="1" noChangeShapeType="1" noTextEdit="1"/>
              </p:cNvSpPr>
              <p:nvPr/>
            </p:nvSpPr>
            <p:spPr bwMode="auto">
              <a:xfrm>
                <a:off x="2701778" y="3547483"/>
                <a:ext cx="3493329" cy="503343"/>
              </a:xfrm>
              <a:prstGeom prst="rect">
                <a:avLst/>
              </a:prstGeom>
              <a:blipFill>
                <a:blip r:embed="rId4"/>
                <a:stretch>
                  <a:fillRect l="-1047" t="-122892" b="-1831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6F514893-3EA8-4758-B9E8-39C21CE95F78}"/>
              </a:ext>
            </a:extLst>
          </p:cNvPr>
          <p:cNvSpPr/>
          <p:nvPr/>
        </p:nvSpPr>
        <p:spPr>
          <a:xfrm>
            <a:off x="3006954" y="4092102"/>
            <a:ext cx="2764676" cy="506998"/>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 ~ 114</a:t>
            </a:r>
            <a:r>
              <a:rPr kumimoji="0" lang="zh-CN" altLang="en-US" sz="24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壳效应最强！</a:t>
            </a:r>
            <a:endParaRPr kumimoji="0" lang="en-US" altLang="zh-CN" sz="24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457E596B-230D-4D3C-94FC-99FDCC2F4A4A}"/>
              </a:ext>
            </a:extLst>
          </p:cNvPr>
          <p:cNvPicPr>
            <a:picLocks noChangeAspect="1"/>
          </p:cNvPicPr>
          <p:nvPr/>
        </p:nvPicPr>
        <p:blipFill rotWithShape="1">
          <a:blip r:embed="rId5"/>
          <a:srcRect l="8673" t="4499" r="39767" b="3658"/>
          <a:stretch/>
        </p:blipFill>
        <p:spPr>
          <a:xfrm>
            <a:off x="6699963" y="1307410"/>
            <a:ext cx="1664986" cy="1827458"/>
          </a:xfrm>
          <a:prstGeom prst="rect">
            <a:avLst/>
          </a:prstGeom>
        </p:spPr>
      </p:pic>
      <p:sp>
        <p:nvSpPr>
          <p:cNvPr id="15" name="矩形 14">
            <a:extLst>
              <a:ext uri="{FF2B5EF4-FFF2-40B4-BE49-F238E27FC236}">
                <a16:creationId xmlns:a16="http://schemas.microsoft.com/office/drawing/2014/main" id="{436FE827-3BC3-4E98-8A22-560D62CA59E4}"/>
              </a:ext>
            </a:extLst>
          </p:cNvPr>
          <p:cNvSpPr/>
          <p:nvPr/>
        </p:nvSpPr>
        <p:spPr>
          <a:xfrm>
            <a:off x="540972" y="4787704"/>
            <a:ext cx="8207492" cy="305468"/>
          </a:xfrm>
          <a:prstGeom prst="rect">
            <a:avLst/>
          </a:prstGeom>
        </p:spPr>
        <p:txBody>
          <a:bodyPr wrap="square">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Yu. T. </a:t>
            </a:r>
            <a:r>
              <a:rPr kumimoji="0" lang="en-US" altLang="zh-CN" sz="12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Oganessian</a:t>
            </a:r>
            <a:r>
              <a:rPr kumimoji="0" lang="en-US" altLang="zh-CN" sz="12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et al., Phys. Scr., 92:023003 (2017); Rep. Prog. Phys., 78:036301(2015)</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A876A86C-3D9F-450C-AC32-526DAF7E2316}"/>
              </a:ext>
            </a:extLst>
          </p:cNvPr>
          <p:cNvPicPr>
            <a:picLocks noChangeAspect="1"/>
          </p:cNvPicPr>
          <p:nvPr/>
        </p:nvPicPr>
        <p:blipFill rotWithShape="1">
          <a:blip r:embed="rId6"/>
          <a:srcRect l="-1050" t="5206" r="5638" b="-354"/>
          <a:stretch/>
        </p:blipFill>
        <p:spPr>
          <a:xfrm>
            <a:off x="6171254" y="3131181"/>
            <a:ext cx="2841917" cy="1144732"/>
          </a:xfrm>
          <a:prstGeom prst="rect">
            <a:avLst/>
          </a:prstGeom>
        </p:spPr>
      </p:pic>
      <p:sp>
        <p:nvSpPr>
          <p:cNvPr id="4" name="文本框 3">
            <a:extLst>
              <a:ext uri="{FF2B5EF4-FFF2-40B4-BE49-F238E27FC236}">
                <a16:creationId xmlns:a16="http://schemas.microsoft.com/office/drawing/2014/main" id="{0EA90C70-57B3-41AF-9D2E-61453BB2F81B}"/>
              </a:ext>
            </a:extLst>
          </p:cNvPr>
          <p:cNvSpPr txBox="1"/>
          <p:nvPr/>
        </p:nvSpPr>
        <p:spPr>
          <a:xfrm>
            <a:off x="6379871" y="4260582"/>
            <a:ext cx="2760266"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随着中子数增加，超重核衰变能越来越小、寿命越来越长！</a:t>
            </a:r>
          </a:p>
        </p:txBody>
      </p:sp>
      <p:sp>
        <p:nvSpPr>
          <p:cNvPr id="21" name="标题 1">
            <a:extLst>
              <a:ext uri="{FF2B5EF4-FFF2-40B4-BE49-F238E27FC236}">
                <a16:creationId xmlns:a16="http://schemas.microsoft.com/office/drawing/2014/main" id="{FDF90160-1842-4C70-8196-94B68D3C9759}"/>
              </a:ext>
            </a:extLst>
          </p:cNvPr>
          <p:cNvSpPr>
            <a:spLocks noGrp="1"/>
          </p:cNvSpPr>
          <p:nvPr>
            <p:ph type="title"/>
          </p:nvPr>
        </p:nvSpPr>
        <p:spPr>
          <a:xfrm>
            <a:off x="1027875" y="140099"/>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探索超重核稳定岛：</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现状</a:t>
            </a:r>
          </a:p>
        </p:txBody>
      </p:sp>
    </p:spTree>
    <p:extLst>
      <p:ext uri="{BB962C8B-B14F-4D97-AF65-F5344CB8AC3E}">
        <p14:creationId xmlns:p14="http://schemas.microsoft.com/office/powerpoint/2010/main" val="3650647374"/>
      </p:ext>
    </p:extLst>
  </p:cSld>
  <p:clrMapOvr>
    <a:masterClrMapping/>
  </p:clrMapOvr>
  <p:transition spd="med" advClick="0" advTm="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mc:AlternateContent xmlns:mc="http://schemas.openxmlformats.org/markup-compatibility/2006" xmlns:a14="http://schemas.microsoft.com/office/drawing/2010/main">
        <mc:Choice Requires="a14">
          <p:sp>
            <p:nvSpPr>
              <p:cNvPr id="3" name="内容占位符 13">
                <a:extLst>
                  <a:ext uri="{FF2B5EF4-FFF2-40B4-BE49-F238E27FC236}">
                    <a16:creationId xmlns:a16="http://schemas.microsoft.com/office/drawing/2014/main" id="{0FCA48E0-1BCB-41C3-A7C7-FB144ACDCDED}"/>
                  </a:ext>
                </a:extLst>
              </p:cNvPr>
              <p:cNvSpPr txBox="1">
                <a:spLocks/>
              </p:cNvSpPr>
              <p:nvPr/>
            </p:nvSpPr>
            <p:spPr bwMode="auto">
              <a:xfrm>
                <a:off x="759603" y="1798437"/>
                <a:ext cx="3946170" cy="20162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32500" lnSpcReduction="20000"/>
              </a:bodyPr>
              <a:lstStyle/>
              <a:p>
                <a:pPr marL="495300" marR="0" lvl="0" indent="-495300" algn="ctr" defTabSz="914400" rtl="0" eaLnBrk="0" fontAlgn="base" latinLnBrk="0" hangingPunct="0">
                  <a:lnSpc>
                    <a:spcPct val="145000"/>
                  </a:lnSpc>
                  <a:spcBef>
                    <a:spcPts val="0"/>
                  </a:spcBef>
                  <a:spcAft>
                    <a:spcPts val="0"/>
                  </a:spcAft>
                  <a:buClr>
                    <a:srgbClr val="F1AF00"/>
                  </a:buClr>
                  <a:buSzPts val="2400"/>
                  <a:buFont typeface="Arial" pitchFamily="34" charset="0"/>
                  <a:buNone/>
                  <a:tabLst/>
                  <a:defRPr/>
                </a:pPr>
                <a:r>
                  <a:rPr kumimoji="0" lang="zh-CN" altLang="en-US" sz="6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rPr>
                  <a:t>玻尔原子理论</a:t>
                </a:r>
                <a:endParaRPr kumimoji="0" lang="en-US" altLang="zh-CN" sz="6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itchFamily="49" charset="-122"/>
                  <a:cs typeface="Times New Roman" panose="02020603050405020304" pitchFamily="18" charset="0"/>
                </a:endParaRPr>
              </a:p>
              <a:p>
                <a:pPr marL="495300" marR="0" lvl="0" indent="-495300" algn="l" defTabSz="914400" rtl="0" eaLnBrk="0" fontAlgn="base" latinLnBrk="0" hangingPunct="0">
                  <a:lnSpc>
                    <a:spcPct val="145000"/>
                  </a:lnSpc>
                  <a:spcBef>
                    <a:spcPts val="0"/>
                  </a:spcBef>
                  <a:spcAft>
                    <a:spcPts val="0"/>
                  </a:spcAft>
                  <a:buClr>
                    <a:srgbClr val="F1AF00"/>
                  </a:buClr>
                  <a:buSzPts val="2400"/>
                  <a:buFont typeface="Arial" pitchFamily="34" charset="0"/>
                  <a:buNone/>
                  <a:tabLst/>
                  <a:defRPr/>
                </a:pPr>
                <a:r>
                  <a:rPr kumimoji="0" lang="zh-CN" altLang="en-US" sz="55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原子最内层轨道电子运动速度：</a:t>
                </a:r>
              </a:p>
              <a:p>
                <a:pPr marL="539750" marR="0" lvl="0" indent="-269875" algn="l" defTabSz="914400" rtl="0" eaLnBrk="0" fontAlgn="base" latinLnBrk="0" hangingPunct="0">
                  <a:lnSpc>
                    <a:spcPct val="145000"/>
                  </a:lnSpc>
                  <a:spcBef>
                    <a:spcPts val="0"/>
                  </a:spcBef>
                  <a:spcAft>
                    <a:spcPts val="0"/>
                  </a:spcAft>
                  <a:buClr>
                    <a:srgbClr val="003366"/>
                  </a:buClr>
                  <a:buSzPct val="100000"/>
                  <a:buFont typeface="Wingdings" pitchFamily="2" charset="2"/>
                  <a:buChar char="Ø"/>
                  <a:tabLst/>
                  <a:defRPr/>
                </a:pPr>
                <a:r>
                  <a:rPr kumimoji="0" lang="zh-CN" altLang="en-US" sz="5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氢原子：</a:t>
                </a:r>
                <a14:m>
                  <m:oMath xmlns:m="http://schemas.openxmlformats.org/officeDocument/2006/math">
                    <m:sSub>
                      <m:sSubPr>
                        <m:ctrlP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sSubPr>
                      <m:e>
                        <m:r>
                          <a:rPr kumimoji="0" lang="zh-CN" altLang="en-US"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𝝂</m:t>
                        </m:r>
                      </m:e>
                      <m:sub>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𝟎</m:t>
                        </m:r>
                      </m:sub>
                    </m:sSub>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m:t>
                    </m:r>
                    <m:r>
                      <a:rPr kumimoji="0" lang="zh-CN" altLang="en-US" sz="4900" b="1" i="1" u="none" strike="noStrike" kern="1200" cap="none" spc="0" normalizeH="0" baseline="0" noProof="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𝜶</m:t>
                    </m:r>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𝒄</m:t>
                    </m:r>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m:t>
                    </m:r>
                    <m:f>
                      <m:fPr>
                        <m:ctrlP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ctrlPr>
                      </m:fPr>
                      <m:num>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𝟏</m:t>
                        </m:r>
                      </m:num>
                      <m:den>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𝟏𝟑𝟕</m:t>
                        </m:r>
                      </m:den>
                    </m:f>
                    <m:r>
                      <a:rPr kumimoji="0" lang="en-US" altLang="zh-CN" sz="49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m:t>𝒄</m:t>
                    </m:r>
                  </m:oMath>
                </a14:m>
                <a:endParaRPr kumimoji="0" lang="zh-CN" altLang="en-US" sz="4900" b="1" i="1"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39750" marR="0" lvl="0" indent="-269875" algn="l" defTabSz="914400" rtl="0" eaLnBrk="0" fontAlgn="base" latinLnBrk="0" hangingPunct="0">
                  <a:lnSpc>
                    <a:spcPct val="145000"/>
                  </a:lnSpc>
                  <a:spcBef>
                    <a:spcPts val="0"/>
                  </a:spcBef>
                  <a:spcAft>
                    <a:spcPts val="0"/>
                  </a:spcAft>
                  <a:buClr>
                    <a:srgbClr val="003366"/>
                  </a:buClr>
                  <a:buSzPct val="100000"/>
                  <a:buFont typeface="Wingdings" pitchFamily="2" charset="2"/>
                  <a:buChar char="Ø"/>
                  <a:tabLst/>
                  <a:defRPr/>
                </a:pPr>
                <a:r>
                  <a:rPr kumimoji="0" lang="zh-CN" altLang="en-US" sz="5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假设原子核为点电荷：</a:t>
                </a:r>
                <a:endParaRPr kumimoji="0" lang="en-US" altLang="zh-CN" sz="5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69875" lvl="0" eaLnBrk="0" hangingPunct="0">
                  <a:lnSpc>
                    <a:spcPct val="145000"/>
                  </a:lnSpc>
                  <a:spcBef>
                    <a:spcPts val="0"/>
                  </a:spcBef>
                  <a:spcAft>
                    <a:spcPts val="0"/>
                  </a:spcAft>
                  <a:buClr>
                    <a:srgbClr val="F1AF00"/>
                  </a:buClr>
                  <a:buSzPts val="2000"/>
                  <a:defRPr/>
                </a:pPr>
                <a:r>
                  <a:rPr kumimoji="0" lang="zh-CN" altLang="en-US" sz="3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5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重原子：</a:t>
                </a:r>
                <a14:m>
                  <m:oMath xmlns:m="http://schemas.openxmlformats.org/officeDocument/2006/math">
                    <m:r>
                      <a:rPr kumimoji="0" lang="zh-CN" altLang="en-US" sz="4900" b="1" i="1" u="none" strike="noStrike" kern="1200" cap="none" spc="0" normalizeH="0" baseline="0" noProof="0" smtClean="0">
                        <a:ln>
                          <a:noFill/>
                        </a:ln>
                        <a:solidFill>
                          <a:srgbClr val="FF0000"/>
                        </a:solidFill>
                        <a:effectLst/>
                        <a:uLnTx/>
                        <a:uFillTx/>
                        <a:latin typeface="Cambria Math" panose="02040503050406030204" pitchFamily="18" charset="0"/>
                        <a:ea typeface="黑体" panose="02010609060101010101" pitchFamily="49" charset="-122"/>
                        <a:cs typeface="Times New Roman" panose="02020603050405020304" pitchFamily="18" charset="0"/>
                      </a:rPr>
                      <m:t>𝝂</m:t>
                    </m:r>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黑体" panose="02010609060101010101" pitchFamily="49" charset="-122"/>
                        <a:cs typeface="Times New Roman" panose="02020603050405020304" pitchFamily="18" charset="0"/>
                      </a:rPr>
                      <m:t> </m:t>
                    </m:r>
                    <m:r>
                      <a:rPr kumimoji="0" lang="zh-CN" altLang="en-US" sz="4900" b="1" i="1" u="none" strike="noStrike" kern="1200" cap="none" spc="0" normalizeH="0" baseline="0" noProof="0" smtClean="0">
                        <a:ln>
                          <a:noFill/>
                        </a:ln>
                        <a:solidFill>
                          <a:srgbClr val="FF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 </m:t>
                    </m:r>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𝒁</m:t>
                    </m:r>
                    <m:r>
                      <a:rPr kumimoji="0" lang="zh-CN" altLang="en-US"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𝜶</m:t>
                    </m:r>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𝒄</m:t>
                    </m:r>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𝒁</m:t>
                        </m:r>
                      </m:num>
                      <m:den>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𝟏𝟑𝟕</m:t>
                        </m:r>
                      </m:den>
                    </m:f>
                    <m:r>
                      <a:rPr kumimoji="0" lang="en-US" altLang="zh-CN" sz="49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𝒄</m:t>
                    </m:r>
                  </m:oMath>
                </a14:m>
                <a:r>
                  <a:rPr kumimoji="0" lang="zh-CN" alt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14:m>
                  <m:oMath xmlns:m="http://schemas.openxmlformats.org/officeDocument/2006/math">
                    <m:r>
                      <a:rPr kumimoji="0" lang="en-US" altLang="zh-CN" sz="55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𝒁</m:t>
                    </m:r>
                  </m:oMath>
                </a14:m>
                <a:r>
                  <a:rPr kumimoji="0" lang="en-US" altLang="zh-CN"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&lt;137</a:t>
                </a:r>
                <a:endParaRPr kumimoji="0" lang="zh-CN" altLang="en-US" sz="55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 name="内容占位符 13">
                <a:extLst>
                  <a:ext uri="{FF2B5EF4-FFF2-40B4-BE49-F238E27FC236}">
                    <a16:creationId xmlns:a16="http://schemas.microsoft.com/office/drawing/2014/main" id="{0FCA48E0-1BCB-41C3-A7C7-FB144ACDCDED}"/>
                  </a:ext>
                </a:extLst>
              </p:cNvPr>
              <p:cNvSpPr txBox="1">
                <a:spLocks noRot="1" noChangeAspect="1" noMove="1" noResize="1" noEditPoints="1" noAdjustHandles="1" noChangeArrowheads="1" noChangeShapeType="1" noTextEdit="1"/>
              </p:cNvSpPr>
              <p:nvPr/>
            </p:nvSpPr>
            <p:spPr bwMode="auto">
              <a:xfrm>
                <a:off x="759603" y="1798437"/>
                <a:ext cx="3946170" cy="2016223"/>
              </a:xfrm>
              <a:prstGeom prst="rect">
                <a:avLst/>
              </a:prstGeom>
              <a:blipFill>
                <a:blip r:embed="rId3"/>
                <a:stretch>
                  <a:fillRect l="-1391" t="-604" r="-927" b="-3927"/>
                </a:stretch>
              </a:blipFill>
              <a:ln w="9525">
                <a:noFill/>
                <a:miter lim="800000"/>
                <a:headEnd/>
                <a:tailEnd/>
              </a:ln>
            </p:spPr>
            <p:txBody>
              <a:bodyPr/>
              <a:lstStyle/>
              <a:p>
                <a:r>
                  <a:rPr lang="zh-CN" altLang="en-US">
                    <a:noFill/>
                  </a:rPr>
                  <a:t> </a:t>
                </a:r>
              </a:p>
            </p:txBody>
          </p:sp>
        </mc:Fallback>
      </mc:AlternateContent>
      <p:grpSp>
        <p:nvGrpSpPr>
          <p:cNvPr id="5" name="组合 11">
            <a:extLst>
              <a:ext uri="{FF2B5EF4-FFF2-40B4-BE49-F238E27FC236}">
                <a16:creationId xmlns:a16="http://schemas.microsoft.com/office/drawing/2014/main" id="{4D78A857-EE92-400D-97D7-0BFC4DDD34B1}"/>
              </a:ext>
            </a:extLst>
          </p:cNvPr>
          <p:cNvGrpSpPr>
            <a:grpSpLocks/>
          </p:cNvGrpSpPr>
          <p:nvPr/>
        </p:nvGrpSpPr>
        <p:grpSpPr bwMode="auto">
          <a:xfrm>
            <a:off x="79695" y="2475954"/>
            <a:ext cx="570588" cy="627985"/>
            <a:chOff x="1765300" y="1701800"/>
            <a:chExt cx="1582738" cy="1512888"/>
          </a:xfrm>
        </p:grpSpPr>
        <p:pic>
          <p:nvPicPr>
            <p:cNvPr id="6" name="Picture 7" descr="halos">
              <a:extLst>
                <a:ext uri="{FF2B5EF4-FFF2-40B4-BE49-F238E27FC236}">
                  <a16:creationId xmlns:a16="http://schemas.microsoft.com/office/drawing/2014/main" id="{99B2947A-6C3E-4780-9384-95935857E620}"/>
                </a:ext>
              </a:extLst>
            </p:cNvPr>
            <p:cNvPicPr>
              <a:picLocks noChangeAspect="1" noChangeArrowheads="1"/>
            </p:cNvPicPr>
            <p:nvPr/>
          </p:nvPicPr>
          <p:blipFill>
            <a:blip r:embed="rId4" cstate="print"/>
            <a:srcRect/>
            <a:stretch>
              <a:fillRect/>
            </a:stretch>
          </p:blipFill>
          <p:spPr bwMode="auto">
            <a:xfrm>
              <a:off x="2492375" y="2349500"/>
              <a:ext cx="209550" cy="217488"/>
            </a:xfrm>
            <a:prstGeom prst="rect">
              <a:avLst/>
            </a:prstGeom>
            <a:noFill/>
            <a:ln w="9525">
              <a:noFill/>
              <a:miter lim="800000"/>
              <a:headEnd/>
              <a:tailEnd/>
            </a:ln>
          </p:spPr>
        </p:pic>
        <p:sp>
          <p:nvSpPr>
            <p:cNvPr id="7" name="Oval 10">
              <a:extLst>
                <a:ext uri="{FF2B5EF4-FFF2-40B4-BE49-F238E27FC236}">
                  <a16:creationId xmlns:a16="http://schemas.microsoft.com/office/drawing/2014/main" id="{D1ED0ADD-163D-49A5-BF44-D1EBDB76E55A}"/>
                </a:ext>
              </a:extLst>
            </p:cNvPr>
            <p:cNvSpPr>
              <a:spLocks noChangeArrowheads="1"/>
            </p:cNvSpPr>
            <p:nvPr/>
          </p:nvSpPr>
          <p:spPr bwMode="auto">
            <a:xfrm>
              <a:off x="2339975" y="2205038"/>
              <a:ext cx="503238" cy="504825"/>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Oval 11">
              <a:extLst>
                <a:ext uri="{FF2B5EF4-FFF2-40B4-BE49-F238E27FC236}">
                  <a16:creationId xmlns:a16="http://schemas.microsoft.com/office/drawing/2014/main" id="{97117664-65F5-4E87-8DAB-8606A714A6C7}"/>
                </a:ext>
              </a:extLst>
            </p:cNvPr>
            <p:cNvSpPr>
              <a:spLocks noChangeArrowheads="1"/>
            </p:cNvSpPr>
            <p:nvPr/>
          </p:nvSpPr>
          <p:spPr bwMode="auto">
            <a:xfrm>
              <a:off x="2268538" y="2133600"/>
              <a:ext cx="646112" cy="6492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Oval 12">
              <a:extLst>
                <a:ext uri="{FF2B5EF4-FFF2-40B4-BE49-F238E27FC236}">
                  <a16:creationId xmlns:a16="http://schemas.microsoft.com/office/drawing/2014/main" id="{6E45F174-7B19-478C-9C29-B7212E0955FB}"/>
                </a:ext>
              </a:extLst>
            </p:cNvPr>
            <p:cNvSpPr>
              <a:spLocks noChangeArrowheads="1"/>
            </p:cNvSpPr>
            <p:nvPr/>
          </p:nvSpPr>
          <p:spPr bwMode="auto">
            <a:xfrm>
              <a:off x="1979613" y="1917700"/>
              <a:ext cx="1150937" cy="10810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Oval 13">
              <a:extLst>
                <a:ext uri="{FF2B5EF4-FFF2-40B4-BE49-F238E27FC236}">
                  <a16:creationId xmlns:a16="http://schemas.microsoft.com/office/drawing/2014/main" id="{13279B73-79E1-446D-A591-B5B400F2E4EF}"/>
                </a:ext>
              </a:extLst>
            </p:cNvPr>
            <p:cNvSpPr>
              <a:spLocks noChangeArrowheads="1"/>
            </p:cNvSpPr>
            <p:nvPr/>
          </p:nvSpPr>
          <p:spPr bwMode="auto">
            <a:xfrm>
              <a:off x="1765300" y="1701800"/>
              <a:ext cx="1582738" cy="1512888"/>
            </a:xfrm>
            <a:prstGeom prst="ellipse">
              <a:avLst/>
            </a:prstGeom>
            <a:noFill/>
            <a:ln w="9525">
              <a:solidFill>
                <a:srgbClr val="FF3300"/>
              </a:solidFill>
              <a:prstDash val="dash"/>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mc:AlternateContent xmlns:mc="http://schemas.openxmlformats.org/markup-compatibility/2006" xmlns:a14="http://schemas.microsoft.com/office/drawing/2010/main">
        <mc:Choice Requires="a14">
          <p:sp>
            <p:nvSpPr>
              <p:cNvPr id="12" name="内容占位符 13">
                <a:extLst>
                  <a:ext uri="{FF2B5EF4-FFF2-40B4-BE49-F238E27FC236}">
                    <a16:creationId xmlns:a16="http://schemas.microsoft.com/office/drawing/2014/main" id="{9251906D-CBA5-4773-BAB0-D28161D6409F}"/>
                  </a:ext>
                </a:extLst>
              </p:cNvPr>
              <p:cNvSpPr txBox="1">
                <a:spLocks/>
              </p:cNvSpPr>
              <p:nvPr/>
            </p:nvSpPr>
            <p:spPr bwMode="auto">
              <a:xfrm>
                <a:off x="4757729" y="1809267"/>
                <a:ext cx="4248472" cy="1961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495300" marR="0" lvl="0" indent="-495300" algn="ctr" defTabSz="914400" rtl="0" eaLnBrk="0" fontAlgn="base" latinLnBrk="0" hangingPunct="0">
                  <a:lnSpc>
                    <a:spcPct val="125000"/>
                  </a:lnSpc>
                  <a:spcBef>
                    <a:spcPts val="0"/>
                  </a:spcBef>
                  <a:spcAft>
                    <a:spcPts val="0"/>
                  </a:spcAft>
                  <a:buClr>
                    <a:srgbClr val="F1AF00"/>
                  </a:buClr>
                  <a:buSzPts val="2400"/>
                  <a:buFont typeface="Arial" pitchFamily="34" charset="0"/>
                  <a:buNone/>
                  <a:tabLst/>
                  <a:defRPr/>
                </a:pPr>
                <a:r>
                  <a:rPr kumimoji="0" lang="zh-CN" alt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量子电动力学</a:t>
                </a:r>
                <a:endParaRPr kumimoji="0" lang="en-US" altLang="zh-CN"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0" fontAlgn="base" latinLnBrk="0" hangingPunct="0">
                  <a:lnSpc>
                    <a:spcPct val="135000"/>
                  </a:lnSpc>
                  <a:spcBef>
                    <a:spcPts val="0"/>
                  </a:spcBef>
                  <a:spcAft>
                    <a:spcPts val="0"/>
                  </a:spcAft>
                  <a:buClr>
                    <a:srgbClr val="F1AF00"/>
                  </a:buClr>
                  <a:buSzPts val="2400"/>
                  <a:buFont typeface="Arial" pitchFamily="34" charset="0"/>
                  <a:buNone/>
                  <a:tabLst/>
                  <a:defRPr/>
                </a:pPr>
                <a:r>
                  <a:rPr kumimoji="0" lang="zh-CN" altLang="en-US" sz="19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原子最内层轨道上电子动能：</a:t>
                </a:r>
              </a:p>
              <a:p>
                <a:pPr marL="539750" marR="0" lvl="0" indent="-269875" algn="l" defTabSz="914400" rtl="0" eaLnBrk="0" fontAlgn="base" latinLnBrk="0" hangingPunct="0">
                  <a:lnSpc>
                    <a:spcPct val="135000"/>
                  </a:lnSpc>
                  <a:spcBef>
                    <a:spcPts val="0"/>
                  </a:spcBef>
                  <a:spcAft>
                    <a:spcPts val="0"/>
                  </a:spcAft>
                  <a:buClr>
                    <a:srgbClr val="003366"/>
                  </a:buClr>
                  <a:buSzPct val="100000"/>
                  <a:buFont typeface="Wingdings" pitchFamily="2" charset="2"/>
                  <a:buChar char="Ø"/>
                  <a:tabLst/>
                  <a:defRPr/>
                </a:pPr>
                <a:r>
                  <a:rPr kumimoji="0" lang="zh-CN" altLang="en-US" sz="19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假设原子核为点电荷：</a:t>
                </a:r>
                <a:endParaRPr kumimoji="0" lang="en-US" altLang="zh-CN" sz="19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69875" marR="0" lvl="0" indent="0" algn="l" defTabSz="914400" rtl="0" eaLnBrk="0" fontAlgn="base" latinLnBrk="0" hangingPunct="0">
                  <a:lnSpc>
                    <a:spcPct val="135000"/>
                  </a:lnSpc>
                  <a:spcBef>
                    <a:spcPts val="0"/>
                  </a:spcBef>
                  <a:spcAft>
                    <a:spcPts val="0"/>
                  </a:spcAft>
                  <a:buClr>
                    <a:srgbClr val="F1AF00"/>
                  </a:buClr>
                  <a:buSzPts val="2000"/>
                  <a:buFontTx/>
                  <a:buNone/>
                  <a:tabLst/>
                  <a:defRPr/>
                </a:pPr>
                <a:r>
                  <a:rPr kumimoji="0" lang="en-US" altLang="zh-CN" sz="1800" b="1" i="0" u="none" strike="noStrike" kern="1200" cap="none" spc="0" normalizeH="0" baseline="0" noProof="0" dirty="0">
                    <a:ln>
                      <a:noFill/>
                    </a:ln>
                    <a:solidFill>
                      <a:srgbClr val="FA284B"/>
                    </a:solidFill>
                    <a:effectLst/>
                    <a:uLnTx/>
                    <a:uFillTx/>
                    <a:latin typeface="Calibri" panose="020F0502020204030204" pitchFamily="34" charset="0"/>
                    <a:ea typeface="微软雅黑" panose="020B0503020204020204" pitchFamily="34" charset="-122"/>
                    <a:cs typeface="+mn-cs"/>
                  </a:rPr>
                  <a:t>       </a:t>
                </a:r>
                <a14:m>
                  <m:oMath xmlns:m="http://schemas.openxmlformats.org/officeDocument/2006/math">
                    <m:r>
                      <a:rPr kumimoji="0" lang="en-US" altLang="zh-CN" sz="17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𝑬</m:t>
                    </m:r>
                    <m:r>
                      <a:rPr kumimoji="0" lang="en-US" altLang="zh-CN" sz="17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𝒎</m:t>
                        </m:r>
                      </m:e>
                      <m:sub>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𝒆</m:t>
                        </m:r>
                      </m:sub>
                    </m:sSub>
                    <m:sSup>
                      <m:sSup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sSupPr>
                      <m:e>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𝒄</m:t>
                        </m:r>
                      </m:e>
                      <m:sup>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𝟐</m:t>
                        </m:r>
                      </m:sup>
                    </m:sSup>
                    <m:d>
                      <m:dPr>
                        <m:begChr m:val="["/>
                        <m:endChr m:val="]"/>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sSup>
                          <m:sSup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sSupPr>
                          <m:e>
                            <m:d>
                              <m:d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𝟏</m:t>
                                </m:r>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m:t>
                                </m:r>
                                <m:sSup>
                                  <m:sSup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sSupPr>
                                  <m:e>
                                    <m:d>
                                      <m:d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𝒁</m:t>
                                        </m:r>
                                        <m:r>
                                          <a:rPr kumimoji="0" lang="zh-CN" altLang="en-US"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𝜶</m:t>
                                        </m:r>
                                      </m:e>
                                    </m:d>
                                  </m:e>
                                  <m:sup>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𝟐</m:t>
                                    </m:r>
                                  </m:sup>
                                </m:sSup>
                              </m:e>
                            </m:d>
                          </m:e>
                          <m:sup>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m:t>
                            </m:r>
                            <m:f>
                              <m:fPr>
                                <m:ctrlP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ctrlPr>
                              </m:fPr>
                              <m:num>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𝟏</m:t>
                                </m:r>
                              </m:num>
                              <m:den>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𝟐</m:t>
                                </m:r>
                              </m:den>
                            </m:f>
                          </m:sup>
                        </m:sSup>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m:t>
                        </m:r>
                        <m:r>
                          <a:rPr kumimoji="0" lang="en-US" altLang="zh-CN" sz="17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𝟏</m:t>
                        </m:r>
                      </m:e>
                    </m:d>
                  </m:oMath>
                </a14:m>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Z</a:t>
                </a:r>
                <a:r>
                  <a:rPr kumimoji="0" lang="zh-CN" alt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&lt;137</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544513" marR="0" lvl="0" indent="-274638" algn="l" defTabSz="914400" rtl="0" eaLnBrk="0" fontAlgn="base" latinLnBrk="0" hangingPunct="0">
                  <a:lnSpc>
                    <a:spcPct val="135000"/>
                  </a:lnSpc>
                  <a:spcBef>
                    <a:spcPts val="0"/>
                  </a:spcBef>
                  <a:spcAft>
                    <a:spcPts val="0"/>
                  </a:spcAft>
                  <a:buClr>
                    <a:srgbClr val="003366"/>
                  </a:buClr>
                  <a:buSzPct val="100000"/>
                  <a:buFont typeface="Wingdings" pitchFamily="2" charset="2"/>
                  <a:buChar char="Ø"/>
                  <a:tabLst/>
                  <a:defRPr/>
                </a:pPr>
                <a:r>
                  <a:rPr kumimoji="0" lang="zh-CN" altLang="en-US" sz="19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考虑原子核的大小：</a:t>
                </a:r>
                <a:r>
                  <a:rPr kumimoji="0" lang="en-US" altLang="zh-CN" sz="19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zh-CN" altLang="en-US" sz="19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&lt;173</a:t>
                </a:r>
                <a:endParaRPr kumimoji="0" lang="zh-CN" altLang="en-US" sz="1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2" name="内容占位符 13">
                <a:extLst>
                  <a:ext uri="{FF2B5EF4-FFF2-40B4-BE49-F238E27FC236}">
                    <a16:creationId xmlns:a16="http://schemas.microsoft.com/office/drawing/2014/main" id="{9251906D-CBA5-4773-BAB0-D28161D6409F}"/>
                  </a:ext>
                </a:extLst>
              </p:cNvPr>
              <p:cNvSpPr txBox="1">
                <a:spLocks noRot="1" noChangeAspect="1" noMove="1" noResize="1" noEditPoints="1" noAdjustHandles="1" noChangeArrowheads="1" noChangeShapeType="1" noTextEdit="1"/>
              </p:cNvSpPr>
              <p:nvPr/>
            </p:nvSpPr>
            <p:spPr bwMode="auto">
              <a:xfrm>
                <a:off x="4757729" y="1809267"/>
                <a:ext cx="4248472" cy="1961360"/>
              </a:xfrm>
              <a:prstGeom prst="rect">
                <a:avLst/>
              </a:prstGeom>
              <a:blipFill>
                <a:blip r:embed="rId5"/>
                <a:stretch>
                  <a:fillRect l="-1148" t="-1863" b="-4969"/>
                </a:stretch>
              </a:blipFill>
              <a:ln w="9525">
                <a:noFill/>
                <a:miter lim="800000"/>
                <a:headEnd/>
                <a:tailEnd/>
              </a:ln>
            </p:spPr>
            <p:txBody>
              <a:bodyPr/>
              <a:lstStyle/>
              <a:p>
                <a:r>
                  <a:rPr lang="zh-CN" altLang="en-US">
                    <a:noFill/>
                  </a:rPr>
                  <a:t> </a:t>
                </a:r>
              </a:p>
            </p:txBody>
          </p:sp>
        </mc:Fallback>
      </mc:AlternateContent>
      <p:sp>
        <p:nvSpPr>
          <p:cNvPr id="13" name="矩形: 圆角 12">
            <a:extLst>
              <a:ext uri="{FF2B5EF4-FFF2-40B4-BE49-F238E27FC236}">
                <a16:creationId xmlns:a16="http://schemas.microsoft.com/office/drawing/2014/main" id="{F79284FC-BD74-455B-ACAB-7780EECB5188}"/>
              </a:ext>
            </a:extLst>
          </p:cNvPr>
          <p:cNvSpPr/>
          <p:nvPr/>
        </p:nvSpPr>
        <p:spPr>
          <a:xfrm>
            <a:off x="755576" y="1792823"/>
            <a:ext cx="3946170" cy="2016224"/>
          </a:xfrm>
          <a:prstGeom prst="roundRect">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矩形: 圆角 14">
            <a:extLst>
              <a:ext uri="{FF2B5EF4-FFF2-40B4-BE49-F238E27FC236}">
                <a16:creationId xmlns:a16="http://schemas.microsoft.com/office/drawing/2014/main" id="{DEFDC5B1-EFE3-434F-B74B-57D894F44142}"/>
              </a:ext>
            </a:extLst>
          </p:cNvPr>
          <p:cNvSpPr/>
          <p:nvPr/>
        </p:nvSpPr>
        <p:spPr>
          <a:xfrm>
            <a:off x="4757729" y="1792823"/>
            <a:ext cx="4230914" cy="2016224"/>
          </a:xfrm>
          <a:prstGeom prst="roundRect">
            <a:avLst/>
          </a:prstGeom>
          <a:noFill/>
          <a:ln>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4">
            <a:extLst>
              <a:ext uri="{FF2B5EF4-FFF2-40B4-BE49-F238E27FC236}">
                <a16:creationId xmlns:a16="http://schemas.microsoft.com/office/drawing/2014/main" id="{6BA6E06A-EA55-46BB-A586-822598F56119}"/>
              </a:ext>
            </a:extLst>
          </p:cNvPr>
          <p:cNvSpPr>
            <a:spLocks noChangeArrowheads="1"/>
          </p:cNvSpPr>
          <p:nvPr/>
        </p:nvSpPr>
        <p:spPr bwMode="auto">
          <a:xfrm>
            <a:off x="1294909" y="1231837"/>
            <a:ext cx="6929461"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原子层次：元素存在的的电荷数上限？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9B40C6AB-03BB-4518-86FB-BC65FBF14C96}"/>
              </a:ext>
            </a:extLst>
          </p:cNvPr>
          <p:cNvSpPr>
            <a:spLocks noChangeArrowheads="1"/>
          </p:cNvSpPr>
          <p:nvPr/>
        </p:nvSpPr>
        <p:spPr bwMode="auto">
          <a:xfrm>
            <a:off x="664614" y="3945933"/>
            <a:ext cx="8496944" cy="4616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量子电动力学：原子（元素）存在的极限在</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173</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14C91A0D-7263-42C6-B6CF-0DAB823979C3}"/>
              </a:ext>
            </a:extLst>
          </p:cNvPr>
          <p:cNvSpPr/>
          <p:nvPr/>
        </p:nvSpPr>
        <p:spPr>
          <a:xfrm>
            <a:off x="517160" y="4773431"/>
            <a:ext cx="4572000" cy="340991"/>
          </a:xfrm>
          <a:prstGeom prst="rect">
            <a:avLst/>
          </a:prstGeom>
        </p:spPr>
        <p:txBody>
          <a:bodyPr>
            <a:spAutoFit/>
          </a:bodyPr>
          <a:lstStyle/>
          <a:p>
            <a:pPr marL="0" marR="0" lvl="0" indent="0" algn="just" defTabSz="914400" rtl="0" eaLnBrk="1" fontAlgn="base" latinLnBrk="0" hangingPunct="1">
              <a:lnSpc>
                <a:spcPct val="125000"/>
              </a:lnSpc>
              <a:spcBef>
                <a:spcPct val="0"/>
              </a:spcBef>
              <a:spcAft>
                <a:spcPts val="0"/>
              </a:spcAft>
              <a:buClrTx/>
              <a:buSzTx/>
              <a:buFontTx/>
              <a:buNone/>
              <a:tabLst/>
              <a:defRPr/>
            </a:pPr>
            <a:r>
              <a:rPr kumimoji="0" lang="en-US" altLang="zh-CN" sz="14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P. Indelicato, A. </a:t>
            </a:r>
            <a:r>
              <a:rPr kumimoji="0" lang="en-US" altLang="zh-CN" sz="1400" b="0" i="1" u="none" strike="noStrike" kern="100" cap="none" spc="0" normalizeH="0" baseline="0" noProof="0" dirty="0" err="1">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Karpov</a:t>
            </a:r>
            <a:r>
              <a:rPr kumimoji="0" lang="en-US" altLang="zh-CN" sz="1400" b="0" i="1" u="none" strike="noStrike" kern="100" cap="none" spc="0" normalizeH="0" baseline="0" noProof="0" dirty="0">
                <a:ln>
                  <a:noFill/>
                </a:ln>
                <a:solidFill>
                  <a:srgbClr val="003366"/>
                </a:solidFill>
                <a:effectLst/>
                <a:uLnTx/>
                <a:uFillTx/>
                <a:latin typeface="Times New Roman" panose="02020603050405020304" pitchFamily="18" charset="0"/>
                <a:ea typeface="楷体" panose="02010609060101010101" pitchFamily="49" charset="-122"/>
                <a:cs typeface="Times New Roman" panose="02020603050405020304" pitchFamily="18" charset="0"/>
              </a:rPr>
              <a:t>, Nature, 498:40 (2013)</a:t>
            </a:r>
            <a:endParaRPr kumimoji="0" lang="zh-CN" altLang="zh-CN" sz="1400" b="0" i="1" u="none" strike="noStrike" kern="100" cap="none" spc="0" normalizeH="0" baseline="0" noProof="0" dirty="0">
              <a:ln>
                <a:noFill/>
              </a:ln>
              <a:solidFill>
                <a:srgbClr val="003366"/>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18" name="矩形 17">
            <a:extLst>
              <a:ext uri="{FF2B5EF4-FFF2-40B4-BE49-F238E27FC236}">
                <a16:creationId xmlns:a16="http://schemas.microsoft.com/office/drawing/2014/main" id="{F5F1D057-1942-4D09-BD40-F703A827EE76}"/>
              </a:ext>
            </a:extLst>
          </p:cNvPr>
          <p:cNvSpPr/>
          <p:nvPr/>
        </p:nvSpPr>
        <p:spPr>
          <a:xfrm>
            <a:off x="0" y="863144"/>
            <a:ext cx="9144000" cy="43088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Is there a limit in term of the Z</a:t>
            </a:r>
            <a:r>
              <a:rPr kumimoji="0" lang="zh-CN" altLang="en-US" sz="22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2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rPr>
              <a:t>number to the existence of elements?</a:t>
            </a:r>
          </a:p>
        </p:txBody>
      </p:sp>
      <p:sp>
        <p:nvSpPr>
          <p:cNvPr id="4" name="矩形 3">
            <a:extLst>
              <a:ext uri="{FF2B5EF4-FFF2-40B4-BE49-F238E27FC236}">
                <a16:creationId xmlns:a16="http://schemas.microsoft.com/office/drawing/2014/main" id="{A64B009A-70F0-4109-8929-067837CC26D3}"/>
              </a:ext>
            </a:extLst>
          </p:cNvPr>
          <p:cNvSpPr/>
          <p:nvPr/>
        </p:nvSpPr>
        <p:spPr>
          <a:xfrm>
            <a:off x="0" y="4397240"/>
            <a:ext cx="91440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Bohr’s </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velocity </a:t>
            </a:r>
            <a:r>
              <a:rPr kumimoji="0" lang="en-US" altLang="zh-CN" sz="20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v</a:t>
            </a:r>
            <a:r>
              <a:rPr kumimoji="0" lang="en-US" altLang="zh-CN" sz="2000" b="0" i="0" u="none" strike="noStrike" kern="1200" cap="none" spc="0" normalizeH="0" baseline="-25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velocity of the electron </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i</a:t>
            </a:r>
            <a:r>
              <a:rPr kumimoji="0" lang="de-DE"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 hydrogen atom (2.19×10</a:t>
            </a:r>
            <a:r>
              <a:rPr kumimoji="0" lang="de-DE" altLang="zh-CN" sz="2000" b="0" i="0" u="none" strike="noStrike" kern="120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de-DE"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m/s)</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3324131"/>
      </p:ext>
    </p:extLst>
  </p:cSld>
  <p:clrMapOvr>
    <a:masterClrMapping/>
  </p:clrMapOvr>
  <p:transition spd="med" advClick="0" advTm="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A8CCE427-7735-4900-A2A7-4CB942CB1CE4}"/>
              </a:ext>
            </a:extLst>
          </p:cNvPr>
          <p:cNvSpPr txBox="1">
            <a:spLocks noChangeArrowheads="1"/>
          </p:cNvSpPr>
          <p:nvPr/>
        </p:nvSpPr>
        <p:spPr bwMode="auto">
          <a:xfrm>
            <a:off x="251520" y="843558"/>
            <a:ext cx="8784976"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1" fontAlgn="base" latinLnBrk="0" hangingPunct="1">
              <a:lnSpc>
                <a:spcPct val="125000"/>
              </a:lnSpc>
              <a:spcBef>
                <a:spcPts val="0"/>
              </a:spcBef>
              <a:spcAft>
                <a:spcPct val="0"/>
              </a:spcAft>
              <a:buClr>
                <a:srgbClr val="00B050"/>
              </a:buClr>
              <a:buSzPct val="70000"/>
              <a:buFontTx/>
              <a:buNone/>
              <a:tabLst/>
              <a:defRPr/>
            </a:pPr>
            <a:r>
              <a:rPr kumimoji="1" lang="zh-CN"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为了攀登稳定岛，必须解决两个</a:t>
            </a:r>
            <a:r>
              <a:rPr kumimoji="1"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关键</a:t>
            </a:r>
            <a:r>
              <a:rPr kumimoji="1" lang="zh-CN"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问题</a:t>
            </a:r>
            <a:endParaRPr kumimoji="1" lang="en-US" altLang="zh-C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E78B7043-528A-4422-A007-DE8569A18202}"/>
              </a:ext>
            </a:extLst>
          </p:cNvPr>
          <p:cNvSpPr/>
          <p:nvPr/>
        </p:nvSpPr>
        <p:spPr>
          <a:xfrm>
            <a:off x="279487" y="1347614"/>
            <a:ext cx="8568952" cy="3314818"/>
          </a:xfrm>
          <a:prstGeom prst="rect">
            <a:avLst/>
          </a:prstGeom>
        </p:spPr>
        <p:txBody>
          <a:bodyPr wrap="square">
            <a:spAutoFit/>
          </a:bodyPr>
          <a:lstStyle/>
          <a:p>
            <a:pPr marL="252000" marR="0" lvl="0" indent="-252000" algn="just" defTabSz="914400" rtl="0" eaLnBrk="1" fontAlgn="base" latinLnBrk="0" hangingPunct="1">
              <a:lnSpc>
                <a:spcPct val="125000"/>
              </a:lnSpc>
              <a:spcBef>
                <a:spcPct val="0"/>
              </a:spcBef>
              <a:spcAft>
                <a:spcPts val="0"/>
              </a:spcAft>
              <a:buClr>
                <a:srgbClr val="FF0000"/>
              </a:buClr>
              <a:buSzTx/>
              <a:buFont typeface="Wingdings" panose="05000000000000000000" pitchFamily="2" charset="2"/>
              <a:buChar char="Ø"/>
              <a:tabLst/>
              <a:defRPr/>
            </a:pPr>
            <a:r>
              <a:rPr kumimoji="0" lang="zh-CN"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发现新的产生丰中子超重核素的反应机制。</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利用丰中子放射性束流诱发的熔合反应是一个自然的选择。但是，运行中的装置无法产生足够强的放射性束流。在可预期的将来，在国际上只能利用丰中子束流开展熔合反应机制研究。</a:t>
            </a:r>
            <a:r>
              <a:rPr kumimoji="0" lang="zh-CN" altLang="zh-CN" sz="1800" b="0"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随着强流重离子加速器技术发展，人们认识到利用重锕系核弹靶组合、通过多核子转移反应可能是产生丰中子超重核素的突破口</a:t>
            </a:r>
            <a:endParaRPr kumimoji="0" lang="en-US" altLang="zh-CN" sz="1800" b="0"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just" defTabSz="914400" rtl="0" eaLnBrk="1" fontAlgn="base" latinLnBrk="0" hangingPunct="1">
              <a:lnSpc>
                <a:spcPct val="125000"/>
              </a:lnSpc>
              <a:spcBef>
                <a:spcPts val="1200"/>
              </a:spcBef>
              <a:spcAft>
                <a:spcPts val="0"/>
              </a:spcAft>
              <a:buClr>
                <a:srgbClr val="FF0000"/>
              </a:buClr>
              <a:buSzTx/>
              <a:buFont typeface="Wingdings" panose="05000000000000000000" pitchFamily="2" charset="2"/>
              <a:buChar char="Ø"/>
              <a:tabLst/>
              <a:defRPr/>
            </a:pPr>
            <a:r>
              <a:rPr kumimoji="0" lang="zh-CN" altLang="zh-CN" sz="18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建立新的鉴别方法。</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目前，超重核素的鉴别方法是基于单原子核</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衰变链的时间、空间位置、能量关联测量技术。不稳定超重原子核的主要衰变模式有</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衰变、</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衰变或裂变。对于超重核稳定岛上的核素，其寿命可能很长且未必一定具有</a:t>
            </a:r>
            <a:r>
              <a:rPr kumimoji="0" lang="en-US"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zh-CN" sz="18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放射性。因此，迫切需要研发超重核素质量数和电荷数的直接测量技术与方法</a:t>
            </a:r>
            <a:endParaRPr kumimoji="0" lang="zh-CN" altLang="zh-CN" sz="12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标题 1">
            <a:extLst>
              <a:ext uri="{FF2B5EF4-FFF2-40B4-BE49-F238E27FC236}">
                <a16:creationId xmlns:a16="http://schemas.microsoft.com/office/drawing/2014/main" id="{8836415E-6691-436F-A6D1-7F6F1F33FD6B}"/>
              </a:ext>
            </a:extLst>
          </p:cNvPr>
          <p:cNvSpPr>
            <a:spLocks noGrp="1"/>
          </p:cNvSpPr>
          <p:nvPr>
            <p:ph type="title"/>
          </p:nvPr>
        </p:nvSpPr>
        <p:spPr>
          <a:xfrm>
            <a:off x="1069394" y="139573"/>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探索超重核稳定岛：</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困难</a:t>
            </a:r>
          </a:p>
        </p:txBody>
      </p:sp>
    </p:spTree>
    <p:extLst>
      <p:ext uri="{BB962C8B-B14F-4D97-AF65-F5344CB8AC3E}">
        <p14:creationId xmlns:p14="http://schemas.microsoft.com/office/powerpoint/2010/main" val="2832324074"/>
      </p:ext>
    </p:extLst>
  </p:cSld>
  <p:clrMapOvr>
    <a:masterClrMapping/>
  </p:clrMapOvr>
  <p:transition spd="med" advClick="0" advTm="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59C5FB42-68EB-4B60-B2CE-C7CA9A223191}"/>
              </a:ext>
            </a:extLst>
          </p:cNvPr>
          <p:cNvSpPr txBox="1"/>
          <p:nvPr/>
        </p:nvSpPr>
        <p:spPr bwMode="auto">
          <a:xfrm>
            <a:off x="395536" y="915566"/>
            <a:ext cx="551946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如何产生丰中子重核素和超重核素？</a:t>
            </a:r>
          </a:p>
        </p:txBody>
      </p:sp>
      <p:pic>
        <p:nvPicPr>
          <p:cNvPr id="18" name="图片 17">
            <a:extLst>
              <a:ext uri="{FF2B5EF4-FFF2-40B4-BE49-F238E27FC236}">
                <a16:creationId xmlns:a16="http://schemas.microsoft.com/office/drawing/2014/main" id="{70F9F33D-F14A-4770-B147-097E147B43D1}"/>
              </a:ext>
            </a:extLst>
          </p:cNvPr>
          <p:cNvPicPr>
            <a:picLocks noChangeAspect="1"/>
          </p:cNvPicPr>
          <p:nvPr/>
        </p:nvPicPr>
        <p:blipFill>
          <a:blip r:embed="rId2"/>
          <a:stretch>
            <a:fillRect/>
          </a:stretch>
        </p:blipFill>
        <p:spPr>
          <a:xfrm>
            <a:off x="251520" y="1391111"/>
            <a:ext cx="5221985" cy="3312368"/>
          </a:xfrm>
          <a:prstGeom prst="rect">
            <a:avLst/>
          </a:prstGeom>
        </p:spPr>
      </p:pic>
      <p:pic>
        <p:nvPicPr>
          <p:cNvPr id="19" name="图片 18">
            <a:extLst>
              <a:ext uri="{FF2B5EF4-FFF2-40B4-BE49-F238E27FC236}">
                <a16:creationId xmlns:a16="http://schemas.microsoft.com/office/drawing/2014/main" id="{E99C38F6-FB2D-42F2-BE35-E721B7C2B07B}"/>
              </a:ext>
            </a:extLst>
          </p:cNvPr>
          <p:cNvPicPr>
            <a:picLocks noChangeAspect="1"/>
          </p:cNvPicPr>
          <p:nvPr/>
        </p:nvPicPr>
        <p:blipFill rotWithShape="1">
          <a:blip r:embed="rId3"/>
          <a:srcRect l="9134" r="8325" b="13778"/>
          <a:stretch/>
        </p:blipFill>
        <p:spPr>
          <a:xfrm>
            <a:off x="5811241" y="1329487"/>
            <a:ext cx="2433167" cy="2492908"/>
          </a:xfrm>
          <a:prstGeom prst="rect">
            <a:avLst/>
          </a:prstGeom>
        </p:spPr>
      </p:pic>
      <p:sp>
        <p:nvSpPr>
          <p:cNvPr id="31" name="矩形 30">
            <a:extLst>
              <a:ext uri="{FF2B5EF4-FFF2-40B4-BE49-F238E27FC236}">
                <a16:creationId xmlns:a16="http://schemas.microsoft.com/office/drawing/2014/main" id="{B25E4F5B-08E4-4F9F-95F7-4D0A6B933D2C}"/>
              </a:ext>
            </a:extLst>
          </p:cNvPr>
          <p:cNvSpPr/>
          <p:nvPr/>
        </p:nvSpPr>
        <p:spPr>
          <a:xfrm>
            <a:off x="5073633" y="3814013"/>
            <a:ext cx="3851920" cy="973343"/>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黑体" pitchFamily="49" charset="-122"/>
                <a:ea typeface="黑体" pitchFamily="49" charset="-122"/>
                <a:cs typeface="+mn-cs"/>
              </a:rPr>
              <a:t>多核子转移反应是介于少数核子转移反应和深部非弹性散射之间的一种核反应过程，兼有准弹性散射和强阻尼耗散的反应特征</a:t>
            </a:r>
            <a:endParaRPr kumimoji="0" lang="en-US" altLang="zh-CN" sz="1600" b="0" i="0" u="none" strike="noStrike" kern="1200" cap="none" spc="0" normalizeH="0" baseline="0" noProof="0" dirty="0">
              <a:ln>
                <a:noFill/>
              </a:ln>
              <a:solidFill>
                <a:srgbClr val="003366"/>
              </a:solidFill>
              <a:effectLst/>
              <a:uLnTx/>
              <a:uFillTx/>
              <a:latin typeface="黑体" pitchFamily="49" charset="-122"/>
              <a:ea typeface="黑体" pitchFamily="49" charset="-122"/>
              <a:cs typeface="+mn-cs"/>
            </a:endParaRPr>
          </a:p>
        </p:txBody>
      </p:sp>
      <p:sp>
        <p:nvSpPr>
          <p:cNvPr id="38" name="矩形 37">
            <a:extLst>
              <a:ext uri="{FF2B5EF4-FFF2-40B4-BE49-F238E27FC236}">
                <a16:creationId xmlns:a16="http://schemas.microsoft.com/office/drawing/2014/main" id="{33C9A116-3505-444E-854E-A0BAB4B0EF5B}"/>
              </a:ext>
            </a:extLst>
          </p:cNvPr>
          <p:cNvSpPr/>
          <p:nvPr/>
        </p:nvSpPr>
        <p:spPr>
          <a:xfrm>
            <a:off x="539552" y="4787356"/>
            <a:ext cx="3710008"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zh-CN" sz="1400" b="0" i="1" u="none" strike="noStrike" kern="1200" cap="none" spc="0" normalizeH="0" baseline="0" noProof="0" dirty="0">
                <a:ln>
                  <a:noFill/>
                </a:ln>
                <a:solidFill>
                  <a:srgbClr val="003366"/>
                </a:solidFill>
                <a:effectLst/>
                <a:uLnTx/>
                <a:uFillTx/>
                <a:latin typeface="Times New Roman" pitchFamily="18" charset="0"/>
                <a:ea typeface="宋体" charset="-122"/>
                <a:cs typeface="Times New Roman" pitchFamily="18" charset="0"/>
              </a:rPr>
              <a:t>V. I. Zagrebaev et al.  </a:t>
            </a:r>
            <a:r>
              <a:rPr kumimoji="0" lang="en-US" altLang="zh-CN" sz="1400" b="0" i="1" u="none" strike="noStrike" kern="1200" cap="none" spc="0" normalizeH="0" baseline="0" noProof="0" dirty="0">
                <a:ln>
                  <a:noFill/>
                </a:ln>
                <a:solidFill>
                  <a:srgbClr val="003366"/>
                </a:solidFill>
                <a:effectLst/>
                <a:uLnTx/>
                <a:uFillTx/>
                <a:latin typeface="Times New Roman" pitchFamily="18" charset="0"/>
                <a:ea typeface="宋体" charset="-122"/>
                <a:cs typeface="Times New Roman" pitchFamily="18" charset="0"/>
              </a:rPr>
              <a:t>PRC 87, 034608 (2013)</a:t>
            </a:r>
            <a:endParaRPr kumimoji="0" lang="zh-CN" altLang="en-US" sz="1400" b="0" i="1" u="none" strike="noStrike" kern="1200" cap="none" spc="0" normalizeH="0" baseline="0" noProof="0" dirty="0">
              <a:ln>
                <a:noFill/>
              </a:ln>
              <a:solidFill>
                <a:srgbClr val="003366"/>
              </a:solidFill>
              <a:effectLst/>
              <a:uLnTx/>
              <a:uFillTx/>
              <a:latin typeface="Times New Roman" pitchFamily="18" charset="0"/>
              <a:ea typeface="宋体" charset="-122"/>
              <a:cs typeface="Times New Roman" pitchFamily="18" charset="0"/>
            </a:endParaRPr>
          </a:p>
        </p:txBody>
      </p:sp>
      <p:sp>
        <p:nvSpPr>
          <p:cNvPr id="42" name="标题 1">
            <a:extLst>
              <a:ext uri="{FF2B5EF4-FFF2-40B4-BE49-F238E27FC236}">
                <a16:creationId xmlns:a16="http://schemas.microsoft.com/office/drawing/2014/main" id="{0D9B827D-79B8-4D18-ADA0-F813E1762A1A}"/>
              </a:ext>
            </a:extLst>
          </p:cNvPr>
          <p:cNvSpPr>
            <a:spLocks noGrp="1"/>
          </p:cNvSpPr>
          <p:nvPr>
            <p:ph type="title"/>
          </p:nvPr>
        </p:nvSpPr>
        <p:spPr>
          <a:xfrm>
            <a:off x="982681" y="139573"/>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探索超重核稳定岛：</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展望</a:t>
            </a:r>
          </a:p>
        </p:txBody>
      </p:sp>
    </p:spTree>
    <p:extLst>
      <p:ext uri="{BB962C8B-B14F-4D97-AF65-F5344CB8AC3E}">
        <p14:creationId xmlns:p14="http://schemas.microsoft.com/office/powerpoint/2010/main" val="3903136124"/>
      </p:ext>
    </p:extLst>
  </p:cSld>
  <p:clrMapOvr>
    <a:masterClrMapping/>
  </p:clrMapOvr>
  <p:transition spd="med" advClick="0" advTm="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A8F802-A363-4569-8FF3-58B0D16C8907}"/>
              </a:ext>
            </a:extLst>
          </p:cNvPr>
          <p:cNvPicPr>
            <a:picLocks noChangeAspect="1" noChangeArrowheads="1"/>
          </p:cNvPicPr>
          <p:nvPr/>
        </p:nvPicPr>
        <p:blipFill rotWithShape="1">
          <a:blip r:embed="rId2" cstate="print"/>
          <a:srcRect l="7115"/>
          <a:stretch/>
        </p:blipFill>
        <p:spPr bwMode="auto">
          <a:xfrm>
            <a:off x="634146" y="1304839"/>
            <a:ext cx="3655170" cy="3006415"/>
          </a:xfrm>
          <a:prstGeom prst="rect">
            <a:avLst/>
          </a:prstGeom>
          <a:noFill/>
          <a:ln w="9525">
            <a:noFill/>
            <a:miter lim="800000"/>
            <a:headEnd/>
            <a:tailEnd/>
          </a:ln>
          <a:effectLst/>
        </p:spPr>
      </p:pic>
      <p:pic>
        <p:nvPicPr>
          <p:cNvPr id="10" name="图片 9">
            <a:extLst>
              <a:ext uri="{FF2B5EF4-FFF2-40B4-BE49-F238E27FC236}">
                <a16:creationId xmlns:a16="http://schemas.microsoft.com/office/drawing/2014/main" id="{B71B0CF2-349D-48BD-BB58-14B6DFA26AFA}"/>
              </a:ext>
            </a:extLst>
          </p:cNvPr>
          <p:cNvPicPr>
            <a:picLocks noChangeAspect="1"/>
          </p:cNvPicPr>
          <p:nvPr/>
        </p:nvPicPr>
        <p:blipFill rotWithShape="1">
          <a:blip r:embed="rId3"/>
          <a:srcRect l="14562" t="22000" r="46063" b="32621"/>
          <a:stretch/>
        </p:blipFill>
        <p:spPr>
          <a:xfrm>
            <a:off x="4788024" y="1566590"/>
            <a:ext cx="3600480" cy="2334049"/>
          </a:xfrm>
          <a:prstGeom prst="rect">
            <a:avLst/>
          </a:prstGeom>
        </p:spPr>
      </p:pic>
      <p:sp>
        <p:nvSpPr>
          <p:cNvPr id="11" name="文本框 10">
            <a:extLst>
              <a:ext uri="{FF2B5EF4-FFF2-40B4-BE49-F238E27FC236}">
                <a16:creationId xmlns:a16="http://schemas.microsoft.com/office/drawing/2014/main" id="{F2847ACD-868F-48E9-8B9F-83A9E0C2881D}"/>
              </a:ext>
            </a:extLst>
          </p:cNvPr>
          <p:cNvSpPr txBox="1"/>
          <p:nvPr/>
        </p:nvSpPr>
        <p:spPr bwMode="auto">
          <a:xfrm>
            <a:off x="1126249" y="3438269"/>
            <a:ext cx="10599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Calibri"/>
                <a:ea typeface="黑体" panose="02010609060101010101" pitchFamily="49" charset="-122"/>
                <a:cs typeface="+mn-cs"/>
              </a:rPr>
              <a:t>实验极限</a:t>
            </a:r>
            <a:r>
              <a:rPr kumimoji="0" lang="en-US" altLang="zh-CN" sz="1600" b="0" i="0" u="none" strike="noStrike" kern="1200" cap="none" spc="0" normalizeH="0" baseline="0" noProof="0" dirty="0">
                <a:ln>
                  <a:noFill/>
                </a:ln>
                <a:solidFill>
                  <a:srgbClr val="FF0000"/>
                </a:solidFill>
                <a:effectLst/>
                <a:uLnTx/>
                <a:uFillTx/>
                <a:latin typeface="Calibri"/>
                <a:ea typeface="黑体" panose="02010609060101010101" pitchFamily="49"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Calibri"/>
                <a:ea typeface="黑体" panose="02010609060101010101" pitchFamily="49" charset="-122"/>
                <a:cs typeface="+mn-cs"/>
                <a:sym typeface="Symbol" panose="05050102010706020507" pitchFamily="18" charset="2"/>
              </a:rPr>
              <a:t>0.01 pb!</a:t>
            </a:r>
            <a:endParaRPr kumimoji="0" lang="zh-CN" altLang="en-US" sz="1600" b="0" i="0" u="none" strike="noStrike" kern="1200" cap="none" spc="0" normalizeH="0" baseline="0" noProof="0" dirty="0">
              <a:ln>
                <a:noFill/>
              </a:ln>
              <a:solidFill>
                <a:srgbClr val="FF0000"/>
              </a:solidFill>
              <a:effectLst/>
              <a:uLnTx/>
              <a:uFillTx/>
              <a:latin typeface="Calibri"/>
              <a:ea typeface="黑体" panose="02010609060101010101" pitchFamily="49" charset="-122"/>
              <a:cs typeface="+mn-cs"/>
            </a:endParaRPr>
          </a:p>
        </p:txBody>
      </p:sp>
      <p:sp>
        <p:nvSpPr>
          <p:cNvPr id="12" name="矩形 11">
            <a:extLst>
              <a:ext uri="{FF2B5EF4-FFF2-40B4-BE49-F238E27FC236}">
                <a16:creationId xmlns:a16="http://schemas.microsoft.com/office/drawing/2014/main" id="{32087D45-FB2C-4111-9695-A9D7AE56AFA3}"/>
              </a:ext>
            </a:extLst>
          </p:cNvPr>
          <p:cNvSpPr/>
          <p:nvPr/>
        </p:nvSpPr>
        <p:spPr>
          <a:xfrm>
            <a:off x="277719" y="4259029"/>
            <a:ext cx="8715436" cy="490519"/>
          </a:xfrm>
          <a:prstGeom prst="rect">
            <a:avLst/>
          </a:prstGeom>
        </p:spPr>
        <p:txBody>
          <a:bodyPr wrap="square">
            <a:spAutoFit/>
          </a:bodyPr>
          <a:lstStyle/>
          <a:p>
            <a:pPr marL="0" marR="0" lvl="0" indent="0" algn="ctr" defTabSz="914400" rtl="0" eaLnBrk="1" fontAlgn="base" latinLnBrk="0" hangingPunct="1">
              <a:lnSpc>
                <a:spcPct val="125000"/>
              </a:lnSpc>
              <a:spcBef>
                <a:spcPts val="60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黑体" pitchFamily="49" charset="-122"/>
                <a:ea typeface="黑体" pitchFamily="49" charset="-122"/>
                <a:cs typeface="+mn-cs"/>
              </a:rPr>
              <a:t>产生丰中子超重核素非常有前景（也许是目前唯一）的方法</a:t>
            </a:r>
          </a:p>
        </p:txBody>
      </p:sp>
      <p:sp>
        <p:nvSpPr>
          <p:cNvPr id="13" name="Rectangle 5">
            <a:extLst>
              <a:ext uri="{FF2B5EF4-FFF2-40B4-BE49-F238E27FC236}">
                <a16:creationId xmlns:a16="http://schemas.microsoft.com/office/drawing/2014/main" id="{FBADA2B6-0988-4B7B-B4EB-5779C90A4318}"/>
              </a:ext>
            </a:extLst>
          </p:cNvPr>
          <p:cNvSpPr>
            <a:spLocks noChangeArrowheads="1"/>
          </p:cNvSpPr>
          <p:nvPr/>
        </p:nvSpPr>
        <p:spPr bwMode="auto">
          <a:xfrm>
            <a:off x="316679" y="863208"/>
            <a:ext cx="9080202" cy="49244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多核子转移反应（</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Multi Nucleon Transfer Reactions</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5" name="标题 1">
            <a:extLst>
              <a:ext uri="{FF2B5EF4-FFF2-40B4-BE49-F238E27FC236}">
                <a16:creationId xmlns:a16="http://schemas.microsoft.com/office/drawing/2014/main" id="{C88A912D-BCA9-4F6B-B4F7-4C4DBA0C2425}"/>
              </a:ext>
            </a:extLst>
          </p:cNvPr>
          <p:cNvSpPr>
            <a:spLocks noGrp="1"/>
          </p:cNvSpPr>
          <p:nvPr>
            <p:ph type="title"/>
          </p:nvPr>
        </p:nvSpPr>
        <p:spPr>
          <a:xfrm>
            <a:off x="1069394" y="139573"/>
            <a:ext cx="4715360"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探索超重核稳定岛：</a:t>
            </a:r>
            <a:r>
              <a:rPr lang="zh-CN" altLang="en-US" sz="32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展望</a:t>
            </a:r>
          </a:p>
        </p:txBody>
      </p:sp>
    </p:spTree>
    <p:extLst>
      <p:ext uri="{BB962C8B-B14F-4D97-AF65-F5344CB8AC3E}">
        <p14:creationId xmlns:p14="http://schemas.microsoft.com/office/powerpoint/2010/main" val="2989923936"/>
      </p:ext>
    </p:extLst>
  </p:cSld>
  <p:clrMapOvr>
    <a:masterClrMapping/>
  </p:clrMapOvr>
  <p:transition spd="med" advClick="0" advTm="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9B1C4A9-F07B-4192-8F6D-72F7BDCA50AC}"/>
              </a:ext>
            </a:extLst>
          </p:cNvPr>
          <p:cNvSpPr/>
          <p:nvPr/>
        </p:nvSpPr>
        <p:spPr>
          <a:xfrm>
            <a:off x="1434399" y="1707654"/>
            <a:ext cx="6359434" cy="1448473"/>
          </a:xfrm>
          <a:prstGeom prst="rect">
            <a:avLst/>
          </a:prstGeom>
        </p:spPr>
        <p:txBody>
          <a:bodyPr wrap="none">
            <a:spAutoFit/>
          </a:bodyPr>
          <a:lstStyle/>
          <a:p>
            <a:pPr algn="ctr">
              <a:lnSpc>
                <a:spcPct val="125000"/>
              </a:lnSpc>
            </a:pPr>
            <a:r>
              <a:rPr lang="zh-CN" altLang="en-US" sz="3600" b="1" dirty="0">
                <a:solidFill>
                  <a:srgbClr val="003366"/>
                </a:solidFill>
                <a:latin typeface="黑体" panose="02010609060101010101" pitchFamily="49" charset="-122"/>
                <a:ea typeface="黑体" panose="02010609060101010101" pitchFamily="49" charset="-122"/>
                <a:sym typeface="+mn-ea"/>
              </a:rPr>
              <a:t>我国超重研究布局</a:t>
            </a:r>
            <a:endParaRPr lang="en-US" altLang="zh-CN" sz="3600" b="1" dirty="0">
              <a:solidFill>
                <a:srgbClr val="003366"/>
              </a:solidFill>
              <a:latin typeface="黑体" panose="02010609060101010101" pitchFamily="49" charset="-122"/>
              <a:ea typeface="黑体" panose="02010609060101010101" pitchFamily="49" charset="-122"/>
              <a:sym typeface="+mn-ea"/>
            </a:endParaRPr>
          </a:p>
          <a:p>
            <a:pPr algn="ctr">
              <a:lnSpc>
                <a:spcPct val="125000"/>
              </a:lnSpc>
            </a:pPr>
            <a:r>
              <a:rPr lang="zh-CN" altLang="en-US"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重质量区缺中子新核素合成</a:t>
            </a:r>
            <a:endParaRPr lang="en-US" altLang="zh-CN"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p:txBody>
      </p:sp>
    </p:spTree>
    <p:extLst>
      <p:ext uri="{BB962C8B-B14F-4D97-AF65-F5344CB8AC3E}">
        <p14:creationId xmlns:p14="http://schemas.microsoft.com/office/powerpoint/2010/main" val="1330855785"/>
      </p:ext>
    </p:extLst>
  </p:cSld>
  <p:clrMapOvr>
    <a:masterClrMapping/>
  </p:clrMapOvr>
  <p:transition spd="med" advClick="0" advTm="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358184" y="787683"/>
            <a:ext cx="8427632" cy="485244"/>
          </a:xfrm>
          <a:ln>
            <a:noFill/>
          </a:ln>
        </p:spPr>
        <p:txBody>
          <a:bodyPr/>
          <a:lstStyle/>
          <a:p>
            <a:pPr algn="ctr"/>
            <a:r>
              <a:rPr lang="en-US" altLang="zh-CN"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SHANS: Spectrometer for Heavy Atoms and Nuclear Structure</a:t>
            </a:r>
            <a:endPar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Picture 7">
            <a:extLst>
              <a:ext uri="{FF2B5EF4-FFF2-40B4-BE49-F238E27FC236}">
                <a16:creationId xmlns:a16="http://schemas.microsoft.com/office/drawing/2014/main" id="{AE845A4A-0F16-4AD4-A49F-CF94A4B703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676" y="1262407"/>
            <a:ext cx="3623452" cy="18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 name="椭圆 21">
            <a:extLst>
              <a:ext uri="{FF2B5EF4-FFF2-40B4-BE49-F238E27FC236}">
                <a16:creationId xmlns:a16="http://schemas.microsoft.com/office/drawing/2014/main" id="{1E01A1CE-D2F1-4A7D-8AD2-A721BA9AD0AD}"/>
              </a:ext>
            </a:extLst>
          </p:cNvPr>
          <p:cNvSpPr/>
          <p:nvPr/>
        </p:nvSpPr>
        <p:spPr>
          <a:xfrm>
            <a:off x="731920" y="1851670"/>
            <a:ext cx="252000" cy="252000"/>
          </a:xfrm>
          <a:prstGeom prst="ellipse">
            <a:avLst/>
          </a:prstGeom>
          <a:solidFill>
            <a:srgbClr val="FF0000">
              <a:alpha val="60000"/>
            </a:srgbClr>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23" name="Picture 2">
            <a:extLst>
              <a:ext uri="{FF2B5EF4-FFF2-40B4-BE49-F238E27FC236}">
                <a16:creationId xmlns:a16="http://schemas.microsoft.com/office/drawing/2014/main" id="{6EB12E59-9660-44EC-82CF-B7D81A743A5A}"/>
              </a:ext>
            </a:extLst>
          </p:cNvPr>
          <p:cNvPicPr>
            <a:picLocks noChangeAspect="1" noChangeArrowheads="1"/>
          </p:cNvPicPr>
          <p:nvPr/>
        </p:nvPicPr>
        <p:blipFill>
          <a:blip r:embed="rId4" cstate="print"/>
          <a:srcRect l="3634"/>
          <a:stretch>
            <a:fillRect/>
          </a:stretch>
        </p:blipFill>
        <p:spPr bwMode="auto">
          <a:xfrm>
            <a:off x="306360" y="3135564"/>
            <a:ext cx="2719957" cy="1692541"/>
          </a:xfrm>
          <a:prstGeom prst="rect">
            <a:avLst/>
          </a:prstGeom>
          <a:solidFill>
            <a:schemeClr val="bg1"/>
          </a:solidFill>
          <a:ln w="9525">
            <a:noFill/>
            <a:miter lim="800000"/>
            <a:headEnd/>
            <a:tailEnd/>
          </a:ln>
          <a:effectLst/>
        </p:spPr>
      </p:pic>
      <p:pic>
        <p:nvPicPr>
          <p:cNvPr id="24" name="Picture 7" descr="D:\超重充气谱仪数据\图片\硅条探测器2\DSC01730.JPG">
            <a:extLst>
              <a:ext uri="{FF2B5EF4-FFF2-40B4-BE49-F238E27FC236}">
                <a16:creationId xmlns:a16="http://schemas.microsoft.com/office/drawing/2014/main" id="{B18996A3-A590-4A63-A56E-5D0A0A777305}"/>
              </a:ext>
            </a:extLst>
          </p:cNvPr>
          <p:cNvPicPr>
            <a:picLocks noChangeAspect="1" noChangeArrowheads="1"/>
          </p:cNvPicPr>
          <p:nvPr/>
        </p:nvPicPr>
        <p:blipFill>
          <a:blip r:embed="rId5" cstate="print"/>
          <a:srcRect t="7388" b="5196"/>
          <a:stretch>
            <a:fillRect/>
          </a:stretch>
        </p:blipFill>
        <p:spPr bwMode="auto">
          <a:xfrm>
            <a:off x="3026317" y="3565139"/>
            <a:ext cx="948046" cy="1262966"/>
          </a:xfrm>
          <a:prstGeom prst="rect">
            <a:avLst/>
          </a:prstGeom>
          <a:noFill/>
          <a:ln w="9525">
            <a:noFill/>
            <a:miter lim="800000"/>
            <a:headEnd/>
            <a:tailEnd/>
          </a:ln>
        </p:spPr>
      </p:pic>
      <p:pic>
        <p:nvPicPr>
          <p:cNvPr id="25" name="Picture 2">
            <a:extLst>
              <a:ext uri="{FF2B5EF4-FFF2-40B4-BE49-F238E27FC236}">
                <a16:creationId xmlns:a16="http://schemas.microsoft.com/office/drawing/2014/main" id="{CD9C42AC-30A1-40DD-939B-9D89DD6A748A}"/>
              </a:ext>
            </a:extLst>
          </p:cNvPr>
          <p:cNvPicPr>
            <a:picLocks noChangeAspect="1" noChangeArrowheads="1"/>
          </p:cNvPicPr>
          <p:nvPr/>
        </p:nvPicPr>
        <p:blipFill>
          <a:blip r:embed="rId6"/>
          <a:srcRect/>
          <a:stretch>
            <a:fillRect/>
          </a:stretch>
        </p:blipFill>
        <p:spPr bwMode="auto">
          <a:xfrm>
            <a:off x="4370845" y="2643246"/>
            <a:ext cx="3846995" cy="923279"/>
          </a:xfrm>
          <a:prstGeom prst="rect">
            <a:avLst/>
          </a:prstGeom>
          <a:noFill/>
          <a:ln w="9525">
            <a:noFill/>
            <a:miter lim="800000"/>
            <a:headEnd/>
            <a:tailEnd/>
          </a:ln>
        </p:spPr>
      </p:pic>
      <p:sp>
        <p:nvSpPr>
          <p:cNvPr id="28" name="Rectangle 2">
            <a:extLst>
              <a:ext uri="{FF2B5EF4-FFF2-40B4-BE49-F238E27FC236}">
                <a16:creationId xmlns:a16="http://schemas.microsoft.com/office/drawing/2014/main" id="{7A8F481C-F237-451E-A4D5-52E135042F8C}"/>
              </a:ext>
            </a:extLst>
          </p:cNvPr>
          <p:cNvSpPr txBox="1">
            <a:spLocks noChangeArrowheads="1"/>
          </p:cNvSpPr>
          <p:nvPr/>
        </p:nvSpPr>
        <p:spPr>
          <a:xfrm>
            <a:off x="2829366" y="2214996"/>
            <a:ext cx="7391400" cy="623887"/>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Times New Roman" pitchFamily="18" charset="0"/>
              </a:rPr>
              <a:t>快速数字化数据获取系统</a:t>
            </a:r>
            <a:endParaRPr kumimoji="0" lang="en-US" altLang="zh-CN" b="0" i="0" u="none" strike="noStrike" kern="1200" cap="none" spc="0" normalizeH="0" baseline="0" noProof="0" dirty="0">
              <a:ln>
                <a:noFill/>
              </a:ln>
              <a:solidFill>
                <a:srgbClr val="003366"/>
              </a:solidFill>
              <a:effectLst/>
              <a:uLnTx/>
              <a:uFillTx/>
              <a:latin typeface="Times New Roman" pitchFamily="18" charset="0"/>
              <a:ea typeface="黑体" pitchFamily="49" charset="-122"/>
              <a:cs typeface="Times New Roman" pitchFamily="18" charset="0"/>
            </a:endParaRPr>
          </a:p>
        </p:txBody>
      </p:sp>
      <p:pic>
        <p:nvPicPr>
          <p:cNvPr id="29" name="Picture 9" descr="C:\Users\think\Desktop\V1730.png">
            <a:extLst>
              <a:ext uri="{FF2B5EF4-FFF2-40B4-BE49-F238E27FC236}">
                <a16:creationId xmlns:a16="http://schemas.microsoft.com/office/drawing/2014/main" id="{5F47DAC4-71B4-402A-BD03-4DA0C36CB76D}"/>
              </a:ext>
            </a:extLst>
          </p:cNvPr>
          <p:cNvPicPr>
            <a:picLocks noChangeAspect="1" noChangeArrowheads="1"/>
          </p:cNvPicPr>
          <p:nvPr/>
        </p:nvPicPr>
        <p:blipFill>
          <a:blip r:embed="rId7"/>
          <a:srcRect l="35526" r="35526"/>
          <a:stretch>
            <a:fillRect/>
          </a:stretch>
        </p:blipFill>
        <p:spPr bwMode="auto">
          <a:xfrm>
            <a:off x="8325516" y="2288041"/>
            <a:ext cx="341231" cy="1178799"/>
          </a:xfrm>
          <a:prstGeom prst="rect">
            <a:avLst/>
          </a:prstGeom>
          <a:noFill/>
          <a:ln w="9525">
            <a:noFill/>
            <a:miter lim="800000"/>
            <a:headEnd/>
            <a:tailEnd/>
          </a:ln>
        </p:spPr>
      </p:pic>
      <p:sp>
        <p:nvSpPr>
          <p:cNvPr id="30" name="TextBox 8">
            <a:extLst>
              <a:ext uri="{FF2B5EF4-FFF2-40B4-BE49-F238E27FC236}">
                <a16:creationId xmlns:a16="http://schemas.microsoft.com/office/drawing/2014/main" id="{7D3B6BF9-A844-4692-9548-4166945EE3F8}"/>
              </a:ext>
            </a:extLst>
          </p:cNvPr>
          <p:cNvSpPr txBox="1">
            <a:spLocks noChangeArrowheads="1"/>
          </p:cNvSpPr>
          <p:nvPr/>
        </p:nvSpPr>
        <p:spPr bwMode="auto">
          <a:xfrm>
            <a:off x="4355977" y="3544520"/>
            <a:ext cx="4896544" cy="984885"/>
          </a:xfrm>
          <a:prstGeom prst="rect">
            <a:avLst/>
          </a:prstGeom>
          <a:noFill/>
          <a:ln w="9525">
            <a:noFill/>
            <a:miter lim="800000"/>
            <a:headEnd/>
            <a:tailEnd/>
          </a:ln>
        </p:spPr>
        <p:txBody>
          <a:bodyPr wrap="square">
            <a:spAutoFit/>
          </a:bodyPr>
          <a:lstStyle/>
          <a:p>
            <a:pPr marL="252000" marR="0" lvl="0" indent="-252000" algn="l" defTabSz="914400" rtl="0" eaLnBrk="1" fontAlgn="base" latinLnBrk="0" hangingPunct="1">
              <a:lnSpc>
                <a:spcPct val="100000"/>
              </a:lnSpc>
              <a:spcBef>
                <a:spcPct val="0"/>
              </a:spcBef>
              <a:spcAft>
                <a:spcPts val="600"/>
              </a:spcAft>
              <a:buClr>
                <a:srgbClr val="003366"/>
              </a:buClr>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前放输出信号直接输入数字化仪进行模数变换</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00000"/>
              </a:lnSpc>
              <a:spcBef>
                <a:spcPct val="0"/>
              </a:spcBef>
              <a:spcAft>
                <a:spcPts val="600"/>
              </a:spcAft>
              <a:buClr>
                <a:srgbClr val="003366"/>
              </a:buClr>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提取初始信号的能量、时间、波形信息</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00000"/>
              </a:lnSpc>
              <a:spcBef>
                <a:spcPct val="0"/>
              </a:spcBef>
              <a:spcAft>
                <a:spcPts val="600"/>
              </a:spcAft>
              <a:buClr>
                <a:srgbClr val="003366"/>
              </a:buClr>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无死时间测量，输入信号计数率可达到</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1MHz</a:t>
            </a:r>
          </a:p>
        </p:txBody>
      </p:sp>
      <p:sp>
        <p:nvSpPr>
          <p:cNvPr id="31" name="矩形 30">
            <a:extLst>
              <a:ext uri="{FF2B5EF4-FFF2-40B4-BE49-F238E27FC236}">
                <a16:creationId xmlns:a16="http://schemas.microsoft.com/office/drawing/2014/main" id="{3A3EDE11-50B6-478B-A499-9144344A548F}"/>
              </a:ext>
            </a:extLst>
          </p:cNvPr>
          <p:cNvSpPr/>
          <p:nvPr/>
        </p:nvSpPr>
        <p:spPr>
          <a:xfrm>
            <a:off x="2752391" y="4452126"/>
            <a:ext cx="754535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楷体_GB2312" pitchFamily="49" charset="-122"/>
                <a:ea typeface="楷体_GB2312" pitchFamily="49" charset="-122"/>
                <a:cs typeface="Times New Roman" pitchFamily="18" charset="0"/>
                <a:sym typeface="Symbol"/>
              </a:rPr>
              <a:t>     </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极短寿命原子核</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 </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可测寿命</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 1ms </a:t>
            </a:r>
            <a:r>
              <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 </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a:rPr>
              <a:t>1s</a:t>
            </a:r>
          </a:p>
        </p:txBody>
      </p:sp>
      <p:sp>
        <p:nvSpPr>
          <p:cNvPr id="2" name="文本框 1">
            <a:extLst>
              <a:ext uri="{FF2B5EF4-FFF2-40B4-BE49-F238E27FC236}">
                <a16:creationId xmlns:a16="http://schemas.microsoft.com/office/drawing/2014/main" id="{0D01EAB9-CCF0-4BB0-9C2E-B3EF5BCD97BB}"/>
              </a:ext>
            </a:extLst>
          </p:cNvPr>
          <p:cNvSpPr txBox="1"/>
          <p:nvPr/>
        </p:nvSpPr>
        <p:spPr>
          <a:xfrm>
            <a:off x="331914" y="4562510"/>
            <a:ext cx="1037143"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2010</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年建成</a:t>
            </a:r>
          </a:p>
        </p:txBody>
      </p:sp>
      <p:sp>
        <p:nvSpPr>
          <p:cNvPr id="15" name="标题 1">
            <a:extLst>
              <a:ext uri="{FF2B5EF4-FFF2-40B4-BE49-F238E27FC236}">
                <a16:creationId xmlns:a16="http://schemas.microsoft.com/office/drawing/2014/main" id="{0EC64FA5-6508-4337-854E-A19A8254991F}"/>
              </a:ext>
            </a:extLst>
          </p:cNvPr>
          <p:cNvSpPr txBox="1">
            <a:spLocks/>
          </p:cNvSpPr>
          <p:nvPr/>
        </p:nvSpPr>
        <p:spPr>
          <a:xfrm>
            <a:off x="949160" y="140035"/>
            <a:ext cx="5207016" cy="621451"/>
          </a:xfrm>
          <a:prstGeom prst="roundRect">
            <a:avLst/>
          </a:prstGeom>
          <a:noFill/>
          <a:ln w="6350">
            <a:noFill/>
            <a:bevel/>
          </a:ln>
        </p:spPr>
        <p:txBody>
          <a:bodyPr wrap="square" lIns="68582" tIns="34292" rIns="68582" bIns="34292">
            <a:spAutoFit/>
          </a:bodyPr>
          <a:lstStyle>
            <a:lvl1pPr algn="l" rtl="0" fontAlgn="base">
              <a:spcBef>
                <a:spcPct val="0"/>
              </a:spcBef>
              <a:spcAft>
                <a:spcPct val="0"/>
              </a:spcAft>
              <a:defRPr lang="zh-CN" altLang="en-US" sz="2800" b="1" kern="1200" dirty="0">
                <a:solidFill>
                  <a:schemeClr val="accent3">
                    <a:lumMod val="75000"/>
                    <a:lumOff val="25000"/>
                  </a:schemeClr>
                </a:solidFill>
                <a:latin typeface="微软雅黑" panose="020B0503020204020204" pitchFamily="34" charset="-122"/>
                <a:ea typeface="微软雅黑" panose="020B0503020204020204" pitchFamily="34" charset="-122"/>
                <a:cs typeface="+mn-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兰州充气反冲核分离器</a:t>
            </a:r>
            <a:endPar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endParaRPr>
          </a:p>
        </p:txBody>
      </p:sp>
      <p:cxnSp>
        <p:nvCxnSpPr>
          <p:cNvPr id="17" name="直接箭头连接符 16">
            <a:extLst>
              <a:ext uri="{FF2B5EF4-FFF2-40B4-BE49-F238E27FC236}">
                <a16:creationId xmlns:a16="http://schemas.microsoft.com/office/drawing/2014/main" id="{863ED407-7E17-4532-B44F-8130695B2591}"/>
              </a:ext>
            </a:extLst>
          </p:cNvPr>
          <p:cNvCxnSpPr>
            <a:cxnSpLocks/>
          </p:cNvCxnSpPr>
          <p:nvPr/>
        </p:nvCxnSpPr>
        <p:spPr>
          <a:xfrm flipV="1">
            <a:off x="342088" y="2103105"/>
            <a:ext cx="462384" cy="1032459"/>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8" name="Picture 3" descr="D:\my paper\研究生学术论坛报告2011\Ds271.jpg">
            <a:extLst>
              <a:ext uri="{FF2B5EF4-FFF2-40B4-BE49-F238E27FC236}">
                <a16:creationId xmlns:a16="http://schemas.microsoft.com/office/drawing/2014/main" id="{FB1E8AEE-2490-4DCB-8F9B-F3C38ECD2BD7}"/>
              </a:ext>
            </a:extLst>
          </p:cNvPr>
          <p:cNvPicPr>
            <a:picLocks noChangeAspect="1" noChangeArrowheads="1"/>
          </p:cNvPicPr>
          <p:nvPr/>
        </p:nvPicPr>
        <p:blipFill>
          <a:blip r:embed="rId8" cstate="print"/>
          <a:srcRect/>
          <a:stretch>
            <a:fillRect/>
          </a:stretch>
        </p:blipFill>
        <p:spPr bwMode="auto">
          <a:xfrm>
            <a:off x="1981097" y="3782885"/>
            <a:ext cx="1045220" cy="1045220"/>
          </a:xfrm>
          <a:prstGeom prst="rect">
            <a:avLst/>
          </a:prstGeom>
          <a:noFill/>
          <a:ln w="9525">
            <a:noFill/>
            <a:miter lim="800000"/>
            <a:headEnd/>
            <a:tailEnd/>
          </a:ln>
        </p:spPr>
      </p:pic>
      <p:pic>
        <p:nvPicPr>
          <p:cNvPr id="19" name="Picture 6" descr="白色大理石">
            <a:extLst>
              <a:ext uri="{FF2B5EF4-FFF2-40B4-BE49-F238E27FC236}">
                <a16:creationId xmlns:a16="http://schemas.microsoft.com/office/drawing/2014/main" id="{174ED295-A6A2-453C-8E38-E63F11FA28AB}"/>
              </a:ext>
            </a:extLst>
          </p:cNvPr>
          <p:cNvPicPr>
            <a:picLocks noChangeAspect="1" noChangeArrowheads="1"/>
          </p:cNvPicPr>
          <p:nvPr/>
        </p:nvPicPr>
        <p:blipFill>
          <a:blip r:embed="rId9"/>
          <a:srcRect/>
          <a:stretch>
            <a:fillRect/>
          </a:stretch>
        </p:blipFill>
        <p:spPr bwMode="auto">
          <a:xfrm>
            <a:off x="4401092" y="1251077"/>
            <a:ext cx="1015589" cy="1100323"/>
          </a:xfrm>
          <a:prstGeom prst="rect">
            <a:avLst/>
          </a:prstGeom>
          <a:noFill/>
          <a:ln w="9525">
            <a:noFill/>
            <a:miter lim="800000"/>
            <a:headEnd/>
            <a:tailEnd/>
          </a:ln>
          <a:effectLst/>
        </p:spPr>
      </p:pic>
      <p:sp>
        <p:nvSpPr>
          <p:cNvPr id="32" name="Rectangle 53">
            <a:extLst>
              <a:ext uri="{FF2B5EF4-FFF2-40B4-BE49-F238E27FC236}">
                <a16:creationId xmlns:a16="http://schemas.microsoft.com/office/drawing/2014/main" id="{A15267EF-0202-4A22-8FF0-4F16AB7E9ABF}"/>
              </a:ext>
            </a:extLst>
          </p:cNvPr>
          <p:cNvSpPr>
            <a:spLocks noChangeArrowheads="1"/>
          </p:cNvSpPr>
          <p:nvPr/>
        </p:nvSpPr>
        <p:spPr bwMode="auto">
          <a:xfrm>
            <a:off x="5477745" y="1188729"/>
            <a:ext cx="2376264" cy="1095813"/>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He-jet</a:t>
            </a:r>
            <a:r>
              <a:rPr kumimoji="1"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＋转</a:t>
            </a:r>
            <a:r>
              <a:rPr kumimoji="1"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轮</a:t>
            </a:r>
            <a:r>
              <a:rPr kumimoji="1"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装置</a:t>
            </a:r>
            <a:endParaRPr kumimoji="1"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2002</a:t>
            </a:r>
            <a:r>
              <a:rPr kumimoji="1"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年：</a:t>
            </a:r>
            <a:r>
              <a:rPr kumimoji="1"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259</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Db </a:t>
            </a: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新核素</a:t>
            </a:r>
            <a:endPar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1"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2004</a:t>
            </a:r>
            <a:r>
              <a:rPr kumimoji="1"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1"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265</a:t>
            </a:r>
            <a:r>
              <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Bh </a:t>
            </a:r>
            <a:r>
              <a:rPr kumimoji="1"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rPr>
              <a:t>新核素</a:t>
            </a:r>
            <a:endParaRPr kumimoji="1"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itchFamily="18" charset="2"/>
            </a:endParaRPr>
          </a:p>
        </p:txBody>
      </p:sp>
    </p:spTree>
    <p:extLst>
      <p:ext uri="{BB962C8B-B14F-4D97-AF65-F5344CB8AC3E}">
        <p14:creationId xmlns:p14="http://schemas.microsoft.com/office/powerpoint/2010/main" val="255398652"/>
      </p:ext>
    </p:extLst>
  </p:cSld>
  <p:clrMapOvr>
    <a:masterClrMapping/>
  </p:clrMapOvr>
  <p:transition spd="med" advClick="0" advTm="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961624" y="140983"/>
            <a:ext cx="5698608"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重质量缺中子新核素合成</a:t>
            </a:r>
          </a:p>
        </p:txBody>
      </p:sp>
      <p:sp>
        <p:nvSpPr>
          <p:cNvPr id="10" name="文本框 9">
            <a:extLst>
              <a:ext uri="{FF2B5EF4-FFF2-40B4-BE49-F238E27FC236}">
                <a16:creationId xmlns:a16="http://schemas.microsoft.com/office/drawing/2014/main" id="{A062204B-E4EA-4BDD-9E85-3B4E9294AEB9}"/>
              </a:ext>
            </a:extLst>
          </p:cNvPr>
          <p:cNvSpPr txBox="1"/>
          <p:nvPr/>
        </p:nvSpPr>
        <p:spPr bwMode="auto">
          <a:xfrm>
            <a:off x="7434" y="908615"/>
            <a:ext cx="911921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每种元素存在多少种同位素（核素存在极限）？</a:t>
            </a:r>
          </a:p>
        </p:txBody>
      </p:sp>
      <p:pic>
        <p:nvPicPr>
          <p:cNvPr id="17" name="图片 16">
            <a:extLst>
              <a:ext uri="{FF2B5EF4-FFF2-40B4-BE49-F238E27FC236}">
                <a16:creationId xmlns:a16="http://schemas.microsoft.com/office/drawing/2014/main" id="{FE407659-138D-49AA-953D-031983600937}"/>
              </a:ext>
            </a:extLst>
          </p:cNvPr>
          <p:cNvPicPr>
            <a:picLocks noChangeAspect="1"/>
          </p:cNvPicPr>
          <p:nvPr/>
        </p:nvPicPr>
        <p:blipFill rotWithShape="1">
          <a:blip r:embed="rId3"/>
          <a:srcRect l="12987" t="14700" r="12988" b="14442"/>
          <a:stretch/>
        </p:blipFill>
        <p:spPr>
          <a:xfrm>
            <a:off x="333692" y="1556152"/>
            <a:ext cx="4399361" cy="2291205"/>
          </a:xfrm>
          <a:prstGeom prst="rect">
            <a:avLst/>
          </a:prstGeom>
        </p:spPr>
      </p:pic>
      <p:pic>
        <p:nvPicPr>
          <p:cNvPr id="18" name="图片 17">
            <a:extLst>
              <a:ext uri="{FF2B5EF4-FFF2-40B4-BE49-F238E27FC236}">
                <a16:creationId xmlns:a16="http://schemas.microsoft.com/office/drawing/2014/main" id="{7C3C3A8F-B1BA-493F-9D8B-3F6E84F4B755}"/>
              </a:ext>
            </a:extLst>
          </p:cNvPr>
          <p:cNvPicPr>
            <a:picLocks noChangeAspect="1"/>
          </p:cNvPicPr>
          <p:nvPr/>
        </p:nvPicPr>
        <p:blipFill rotWithShape="1">
          <a:blip r:embed="rId4"/>
          <a:srcRect l="16195" t="31566" r="48805" b="25199"/>
          <a:stretch/>
        </p:blipFill>
        <p:spPr>
          <a:xfrm>
            <a:off x="5004048" y="1623987"/>
            <a:ext cx="3806260" cy="2649392"/>
          </a:xfrm>
          <a:prstGeom prst="rect">
            <a:avLst/>
          </a:prstGeom>
        </p:spPr>
      </p:pic>
      <p:sp>
        <p:nvSpPr>
          <p:cNvPr id="19" name="矩形: 圆角 18">
            <a:extLst>
              <a:ext uri="{FF2B5EF4-FFF2-40B4-BE49-F238E27FC236}">
                <a16:creationId xmlns:a16="http://schemas.microsoft.com/office/drawing/2014/main" id="{94F9AFA3-7955-4B6C-9DF1-A805D9EF9483}"/>
              </a:ext>
            </a:extLst>
          </p:cNvPr>
          <p:cNvSpPr/>
          <p:nvPr/>
        </p:nvSpPr>
        <p:spPr>
          <a:xfrm>
            <a:off x="5004048" y="1635646"/>
            <a:ext cx="1512168" cy="936104"/>
          </a:xfrm>
          <a:prstGeom prst="roundRect">
            <a:avLst/>
          </a:prstGeom>
          <a:solidFill>
            <a:srgbClr val="00B0F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21" name="文本框 20">
            <a:extLst>
              <a:ext uri="{FF2B5EF4-FFF2-40B4-BE49-F238E27FC236}">
                <a16:creationId xmlns:a16="http://schemas.microsoft.com/office/drawing/2014/main" id="{5B7ABFF9-E9D2-4293-A61F-2118E786A625}"/>
              </a:ext>
            </a:extLst>
          </p:cNvPr>
          <p:cNvSpPr txBox="1"/>
          <p:nvPr/>
        </p:nvSpPr>
        <p:spPr>
          <a:xfrm>
            <a:off x="5085268" y="1713430"/>
            <a:ext cx="1349728" cy="780535"/>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稳定同位素</a:t>
            </a:r>
            <a:r>
              <a:rPr kumimoji="0" lang="en-US" altLang="zh-CN"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288</a:t>
            </a: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种</a:t>
            </a:r>
            <a:endParaRPr kumimoji="0" lang="en-US" altLang="zh-CN"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理论预言</a:t>
            </a:r>
            <a:r>
              <a:rPr kumimoji="0" lang="en-US" altLang="zh-CN"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~9000</a:t>
            </a: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种</a:t>
            </a:r>
            <a:endParaRPr kumimoji="0" lang="en-US" altLang="zh-CN"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实验鉴别</a:t>
            </a:r>
            <a:r>
              <a:rPr kumimoji="0" lang="en-US" altLang="zh-CN"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~3400</a:t>
            </a: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种</a:t>
            </a:r>
          </a:p>
        </p:txBody>
      </p:sp>
      <p:sp>
        <p:nvSpPr>
          <p:cNvPr id="22" name="文本框 21">
            <a:extLst>
              <a:ext uri="{FF2B5EF4-FFF2-40B4-BE49-F238E27FC236}">
                <a16:creationId xmlns:a16="http://schemas.microsoft.com/office/drawing/2014/main" id="{248F1C62-EDD3-4AF0-97E8-C0D6543978DB}"/>
              </a:ext>
            </a:extLst>
          </p:cNvPr>
          <p:cNvSpPr txBox="1"/>
          <p:nvPr/>
        </p:nvSpPr>
        <p:spPr>
          <a:xfrm>
            <a:off x="883769" y="3916513"/>
            <a:ext cx="3718967" cy="27699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技术的发展和进步驱动着新核素合成</a:t>
            </a:r>
          </a:p>
        </p:txBody>
      </p:sp>
      <p:sp>
        <p:nvSpPr>
          <p:cNvPr id="23" name="文本框 22">
            <a:extLst>
              <a:ext uri="{FF2B5EF4-FFF2-40B4-BE49-F238E27FC236}">
                <a16:creationId xmlns:a16="http://schemas.microsoft.com/office/drawing/2014/main" id="{4DC4BA65-EF5A-4E3B-9B94-D80B8188129B}"/>
              </a:ext>
            </a:extLst>
          </p:cNvPr>
          <p:cNvSpPr txBox="1"/>
          <p:nvPr/>
        </p:nvSpPr>
        <p:spPr>
          <a:xfrm>
            <a:off x="219783" y="4411691"/>
            <a:ext cx="8720336"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核物理：合成新核素、拓展核素图；在远离稳定线区发现新现象、探究新物理</a:t>
            </a:r>
          </a:p>
        </p:txBody>
      </p:sp>
      <p:sp>
        <p:nvSpPr>
          <p:cNvPr id="3" name="爆炸形: 8 pt  2">
            <a:extLst>
              <a:ext uri="{FF2B5EF4-FFF2-40B4-BE49-F238E27FC236}">
                <a16:creationId xmlns:a16="http://schemas.microsoft.com/office/drawing/2014/main" id="{5922ECA0-D037-4E8B-9DB2-0A0C1D08ADD0}"/>
              </a:ext>
            </a:extLst>
          </p:cNvPr>
          <p:cNvSpPr/>
          <p:nvPr/>
        </p:nvSpPr>
        <p:spPr>
          <a:xfrm>
            <a:off x="6975494" y="2038865"/>
            <a:ext cx="432048" cy="432048"/>
          </a:xfrm>
          <a:prstGeom prst="irregularSeal1">
            <a:avLst/>
          </a:prstGeom>
          <a:solidFill>
            <a:srgbClr val="FFFF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12" name="爆炸形: 8 pt  11">
            <a:extLst>
              <a:ext uri="{FF2B5EF4-FFF2-40B4-BE49-F238E27FC236}">
                <a16:creationId xmlns:a16="http://schemas.microsoft.com/office/drawing/2014/main" id="{D74AECF9-5D63-4078-BECA-FFC0107EA2C9}"/>
              </a:ext>
            </a:extLst>
          </p:cNvPr>
          <p:cNvSpPr/>
          <p:nvPr/>
        </p:nvSpPr>
        <p:spPr>
          <a:xfrm>
            <a:off x="7740352" y="1707654"/>
            <a:ext cx="432048" cy="432048"/>
          </a:xfrm>
          <a:prstGeom prst="irregularSeal1">
            <a:avLst/>
          </a:prstGeom>
          <a:solidFill>
            <a:srgbClr val="FFFF00">
              <a:alpha val="70000"/>
            </a:srgbClr>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39E8EF4C-860C-4A6E-9F75-FE3EA8F9BC24}"/>
              </a:ext>
            </a:extLst>
          </p:cNvPr>
          <p:cNvSpPr/>
          <p:nvPr/>
        </p:nvSpPr>
        <p:spPr>
          <a:xfrm>
            <a:off x="6300192" y="3435846"/>
            <a:ext cx="1296144" cy="825676"/>
          </a:xfrm>
          <a:prstGeom prst="roundRect">
            <a:avLst/>
          </a:prstGeom>
          <a:solidFill>
            <a:srgbClr val="00B0F0"/>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微软雅黑"/>
              <a:cs typeface="+mn-cs"/>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848DE1F3-82B0-4902-8D83-71C4CE8DAFAA}"/>
                  </a:ext>
                </a:extLst>
              </p:cNvPr>
              <p:cNvSpPr txBox="1"/>
              <p:nvPr/>
            </p:nvSpPr>
            <p:spPr>
              <a:xfrm>
                <a:off x="6426192" y="3455083"/>
                <a:ext cx="1077218" cy="780535"/>
              </a:xfrm>
              <a:prstGeom prst="rect">
                <a:avLst/>
              </a:prstGeom>
              <a:noFill/>
            </p:spPr>
            <p:txBody>
              <a:bodyPr wrap="none" lIns="0" tIns="0" rIns="0" bIns="0" rtlCol="0">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lang="zh-CN" altLang="en-US" sz="14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产生截面极低</a:t>
                </a:r>
                <a:endParaRPr kumimoji="0" lang="en-US" altLang="zh-CN" sz="140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40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rPr>
                  <a:t>寿命非常短</a:t>
                </a:r>
                <a:endParaRPr kumimoji="0" lang="en-US" altLang="zh-CN" sz="1400" i="0" u="none" strike="noStrike" kern="1200" cap="none" spc="0" normalizeH="0" baseline="0" noProof="0" dirty="0">
                  <a:ln>
                    <a:noFill/>
                  </a:ln>
                  <a:solidFill>
                    <a:schemeClr val="bg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400"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具有</a:t>
                </a:r>
                <a14:m>
                  <m:oMath xmlns:m="http://schemas.openxmlformats.org/officeDocument/2006/math">
                    <m:r>
                      <a:rPr kumimoji="0" lang="zh-CN" altLang="en-US" sz="1400" b="0" i="1" u="none" strike="noStrike" kern="1200" cap="none" spc="0" normalizeH="0" baseline="0" noProof="0" smtClean="0">
                        <a:ln>
                          <a:noFill/>
                        </a:ln>
                        <a:solidFill>
                          <a:srgbClr val="FFFF00"/>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lang="zh-CN" altLang="en-US" sz="1400" b="0" i="0">
                        <a:solidFill>
                          <a:srgbClr val="FFFF00"/>
                        </a:solidFill>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放射性</m:t>
                    </m:r>
                  </m:oMath>
                </a14:m>
                <a:endParaRPr kumimoji="0" lang="zh-CN" altLang="en-US" sz="140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848DE1F3-82B0-4902-8D83-71C4CE8DAFAA}"/>
                  </a:ext>
                </a:extLst>
              </p:cNvPr>
              <p:cNvSpPr txBox="1">
                <a:spLocks noRot="1" noChangeAspect="1" noMove="1" noResize="1" noEditPoints="1" noAdjustHandles="1" noChangeArrowheads="1" noChangeShapeType="1" noTextEdit="1"/>
              </p:cNvSpPr>
              <p:nvPr/>
            </p:nvSpPr>
            <p:spPr>
              <a:xfrm>
                <a:off x="6426192" y="3455083"/>
                <a:ext cx="1077218" cy="780535"/>
              </a:xfrm>
              <a:prstGeom prst="rect">
                <a:avLst/>
              </a:prstGeom>
              <a:blipFill>
                <a:blip r:embed="rId5"/>
                <a:stretch>
                  <a:fillRect l="-10169" t="-4688" r="-9040" b="-11719"/>
                </a:stretch>
              </a:blipFill>
            </p:spPr>
            <p:txBody>
              <a:bodyPr/>
              <a:lstStyle/>
              <a:p>
                <a:r>
                  <a:rPr lang="zh-CN" altLang="en-US">
                    <a:noFill/>
                  </a:rPr>
                  <a:t> </a:t>
                </a:r>
              </a:p>
            </p:txBody>
          </p:sp>
        </mc:Fallback>
      </mc:AlternateContent>
      <p:cxnSp>
        <p:nvCxnSpPr>
          <p:cNvPr id="4" name="直接箭头连接符 3">
            <a:extLst>
              <a:ext uri="{FF2B5EF4-FFF2-40B4-BE49-F238E27FC236}">
                <a16:creationId xmlns:a16="http://schemas.microsoft.com/office/drawing/2014/main" id="{A7398502-154C-4AB6-815C-5FA20976E2CF}"/>
              </a:ext>
            </a:extLst>
          </p:cNvPr>
          <p:cNvCxnSpPr>
            <a:cxnSpLocks/>
          </p:cNvCxnSpPr>
          <p:nvPr/>
        </p:nvCxnSpPr>
        <p:spPr>
          <a:xfrm flipV="1">
            <a:off x="6975494" y="2447496"/>
            <a:ext cx="216140" cy="962446"/>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7AA6B0C7-2CF6-4BC8-B47F-DA7591DEA70A}"/>
              </a:ext>
            </a:extLst>
          </p:cNvPr>
          <p:cNvCxnSpPr>
            <a:cxnSpLocks/>
          </p:cNvCxnSpPr>
          <p:nvPr/>
        </p:nvCxnSpPr>
        <p:spPr>
          <a:xfrm flipV="1">
            <a:off x="6975494" y="2078842"/>
            <a:ext cx="908874" cy="1331100"/>
          </a:xfrm>
          <a:prstGeom prst="straightConnector1">
            <a:avLst/>
          </a:prstGeom>
          <a:ln w="254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307493"/>
      </p:ext>
    </p:extLst>
  </p:cSld>
  <p:clrMapOvr>
    <a:masterClrMapping/>
  </p:clrMapOvr>
  <p:transition spd="med" advClick="0" advTm="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C6B831F1-263A-4B21-BF51-7D210D79D95B}"/>
              </a:ext>
            </a:extLst>
          </p:cNvPr>
          <p:cNvSpPr>
            <a:spLocks noGrp="1"/>
          </p:cNvSpPr>
          <p:nvPr>
            <p:ph type="title"/>
          </p:nvPr>
        </p:nvSpPr>
        <p:spPr>
          <a:xfrm>
            <a:off x="961624" y="140373"/>
            <a:ext cx="3610376"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a:extLst>
              <a:ext uri="{FF2B5EF4-FFF2-40B4-BE49-F238E27FC236}">
                <a16:creationId xmlns:a16="http://schemas.microsoft.com/office/drawing/2014/main" id="{7B50ADDD-78D1-4BFD-850A-C858EF3B7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15566"/>
            <a:ext cx="6480720" cy="3825247"/>
          </a:xfrm>
          <a:prstGeom prst="rect">
            <a:avLst/>
          </a:prstGeom>
        </p:spPr>
      </p:pic>
      <p:sp>
        <p:nvSpPr>
          <p:cNvPr id="2" name="椭圆 1">
            <a:extLst>
              <a:ext uri="{FF2B5EF4-FFF2-40B4-BE49-F238E27FC236}">
                <a16:creationId xmlns:a16="http://schemas.microsoft.com/office/drawing/2014/main" id="{11C13032-E269-4A52-8F82-CC6F07E5B094}"/>
              </a:ext>
            </a:extLst>
          </p:cNvPr>
          <p:cNvSpPr/>
          <p:nvPr/>
        </p:nvSpPr>
        <p:spPr>
          <a:xfrm>
            <a:off x="6668183" y="2051792"/>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7DC0156F-F3CC-4213-BFA9-88C0C6CAE1F3}"/>
              </a:ext>
            </a:extLst>
          </p:cNvPr>
          <p:cNvSpPr/>
          <p:nvPr/>
        </p:nvSpPr>
        <p:spPr>
          <a:xfrm>
            <a:off x="4956786" y="2283269"/>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B2279B7-5137-4DAB-9CBC-7CB56DC08436}"/>
              </a:ext>
            </a:extLst>
          </p:cNvPr>
          <p:cNvSpPr/>
          <p:nvPr/>
        </p:nvSpPr>
        <p:spPr>
          <a:xfrm>
            <a:off x="4950166" y="2705915"/>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AEB42BFD-60AF-4A55-B466-003768D3DFD5}"/>
              </a:ext>
            </a:extLst>
          </p:cNvPr>
          <p:cNvSpPr/>
          <p:nvPr/>
        </p:nvSpPr>
        <p:spPr>
          <a:xfrm>
            <a:off x="3667700" y="2913805"/>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DA5BCB50-A4C0-4794-A974-65D6738EBFE8}"/>
              </a:ext>
            </a:extLst>
          </p:cNvPr>
          <p:cNvSpPr/>
          <p:nvPr/>
        </p:nvSpPr>
        <p:spPr>
          <a:xfrm>
            <a:off x="3011229" y="3129830"/>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84F2A4FC-1C48-447C-9C50-11711769C5D6}"/>
              </a:ext>
            </a:extLst>
          </p:cNvPr>
          <p:cNvSpPr/>
          <p:nvPr/>
        </p:nvSpPr>
        <p:spPr>
          <a:xfrm>
            <a:off x="2603931" y="3346121"/>
            <a:ext cx="162000" cy="162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4129149"/>
      </p:ext>
    </p:extLst>
  </p:cSld>
  <p:clrMapOvr>
    <a:masterClrMapping/>
  </p:clrMapOvr>
  <p:transition spd="med" advClick="0" advTm="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4D7687A6-6035-4C72-A68B-15A88168A023}"/>
              </a:ext>
            </a:extLst>
          </p:cNvPr>
          <p:cNvSpPr>
            <a:spLocks noGrp="1"/>
          </p:cNvSpPr>
          <p:nvPr>
            <p:ph type="title"/>
          </p:nvPr>
        </p:nvSpPr>
        <p:spPr>
          <a:xfrm>
            <a:off x="949160" y="140035"/>
            <a:ext cx="250559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原子核</a:t>
            </a:r>
            <a:r>
              <a:rPr lang="zh-CN" altLang="zh-CN"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 name="Picture 15" descr="Det">
            <a:extLst>
              <a:ext uri="{FF2B5EF4-FFF2-40B4-BE49-F238E27FC236}">
                <a16:creationId xmlns:a16="http://schemas.microsoft.com/office/drawing/2014/main" id="{4C1E37E6-2767-4615-BB16-238C94535903}"/>
              </a:ext>
            </a:extLst>
          </p:cNvPr>
          <p:cNvPicPr>
            <a:picLocks noChangeAspect="1" noChangeArrowheads="1"/>
          </p:cNvPicPr>
          <p:nvPr/>
        </p:nvPicPr>
        <p:blipFill>
          <a:blip r:embed="rId3"/>
          <a:srcRect t="43794"/>
          <a:stretch>
            <a:fillRect/>
          </a:stretch>
        </p:blipFill>
        <p:spPr bwMode="auto">
          <a:xfrm>
            <a:off x="1379065" y="1726986"/>
            <a:ext cx="1674138" cy="1513300"/>
          </a:xfrm>
          <a:prstGeom prst="rect">
            <a:avLst/>
          </a:prstGeom>
          <a:noFill/>
          <a:ln w="9525">
            <a:noFill/>
            <a:miter lim="800000"/>
            <a:headEnd/>
            <a:tailEnd/>
          </a:ln>
        </p:spPr>
      </p:pic>
      <p:sp>
        <p:nvSpPr>
          <p:cNvPr id="15" name="Oval 18">
            <a:extLst>
              <a:ext uri="{FF2B5EF4-FFF2-40B4-BE49-F238E27FC236}">
                <a16:creationId xmlns:a16="http://schemas.microsoft.com/office/drawing/2014/main" id="{15495A2B-C08D-4F4A-822F-EB27A4074AF3}"/>
              </a:ext>
            </a:extLst>
          </p:cNvPr>
          <p:cNvSpPr>
            <a:spLocks noChangeArrowheads="1"/>
          </p:cNvSpPr>
          <p:nvPr/>
        </p:nvSpPr>
        <p:spPr bwMode="auto">
          <a:xfrm>
            <a:off x="1663622" y="2422207"/>
            <a:ext cx="180000" cy="180000"/>
          </a:xfrm>
          <a:prstGeom prst="ellipse">
            <a:avLst/>
          </a:prstGeom>
          <a:solidFill>
            <a:srgbClr val="FF0000"/>
          </a:solidFill>
          <a:ln>
            <a:noFill/>
            <a:headEnd/>
            <a:tailEnd/>
          </a:ln>
        </p:spPr>
        <p:style>
          <a:lnRef idx="0">
            <a:schemeClr val="accent5"/>
          </a:lnRef>
          <a:fillRef idx="3">
            <a:schemeClr val="accent5"/>
          </a:fillRef>
          <a:effectRef idx="3">
            <a:schemeClr val="accent5"/>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1800" b="0" i="0" u="none" strike="noStrike" kern="1200" cap="none" spc="0" normalizeH="0" baseline="0" noProof="0">
              <a:ln>
                <a:noFill/>
              </a:ln>
              <a:solidFill>
                <a:srgbClr val="FF0000"/>
              </a:solidFill>
              <a:effectLst/>
              <a:uLnTx/>
              <a:uFillTx/>
              <a:latin typeface="Arial" charset="0"/>
              <a:ea typeface="宋体" charset="-122"/>
              <a:cs typeface="+mn-cs"/>
            </a:endParaRPr>
          </a:p>
        </p:txBody>
      </p:sp>
      <p:sp>
        <p:nvSpPr>
          <p:cNvPr id="17" name="Rectangle 21">
            <a:extLst>
              <a:ext uri="{FF2B5EF4-FFF2-40B4-BE49-F238E27FC236}">
                <a16:creationId xmlns:a16="http://schemas.microsoft.com/office/drawing/2014/main" id="{AC108CE6-8D08-4028-94AB-2C34CFBB21B4}"/>
              </a:ext>
            </a:extLst>
          </p:cNvPr>
          <p:cNvSpPr>
            <a:spLocks noChangeArrowheads="1"/>
          </p:cNvSpPr>
          <p:nvPr/>
        </p:nvSpPr>
        <p:spPr bwMode="auto">
          <a:xfrm>
            <a:off x="1641361" y="1960416"/>
            <a:ext cx="232072" cy="523220"/>
          </a:xfrm>
          <a:prstGeom prst="rect">
            <a:avLst/>
          </a:prstGeom>
          <a:noFill/>
          <a:ln w="25400">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itchFamily="18" charset="0"/>
                <a:ea typeface="宋体" charset="-122"/>
                <a:cs typeface="+mn-cs"/>
                <a:sym typeface="Symbol" pitchFamily="18" charset="2"/>
              </a:rPr>
              <a:t></a:t>
            </a:r>
          </a:p>
        </p:txBody>
      </p:sp>
      <p:pic>
        <p:nvPicPr>
          <p:cNvPr id="19" name="Picture 16" descr="3853ad1b7fd6de278718bf63">
            <a:extLst>
              <a:ext uri="{FF2B5EF4-FFF2-40B4-BE49-F238E27FC236}">
                <a16:creationId xmlns:a16="http://schemas.microsoft.com/office/drawing/2014/main" id="{81C7429A-1330-4B8B-87A5-D1A2394A35B4}"/>
              </a:ext>
            </a:extLst>
          </p:cNvPr>
          <p:cNvPicPr>
            <a:picLocks noChangeAspect="1" noChangeArrowheads="1"/>
          </p:cNvPicPr>
          <p:nvPr/>
        </p:nvPicPr>
        <p:blipFill>
          <a:blip r:embed="rId4"/>
          <a:srcRect/>
          <a:stretch>
            <a:fillRect/>
          </a:stretch>
        </p:blipFill>
        <p:spPr bwMode="auto">
          <a:xfrm>
            <a:off x="311022" y="2042564"/>
            <a:ext cx="914804" cy="92496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CF9392D5-A7B9-4CBB-AEA5-220EE9D9FC09}"/>
                  </a:ext>
                </a:extLst>
              </p:cNvPr>
              <p:cNvSpPr txBox="1"/>
              <p:nvPr/>
            </p:nvSpPr>
            <p:spPr>
              <a:xfrm>
                <a:off x="3611434" y="2244582"/>
                <a:ext cx="4958730" cy="6870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400" b="1" i="1" smtClean="0">
                          <a:solidFill>
                            <a:srgbClr val="003366"/>
                          </a:solidFill>
                          <a:latin typeface="Cambria Math" panose="02040503050406030204" pitchFamily="18" charset="0"/>
                          <a:ea typeface="微软雅黑" panose="020B0503020204020204" pitchFamily="34" charset="-122"/>
                        </a:rPr>
                        <m:t>=</m:t>
                      </m:r>
                      <m:r>
                        <a:rPr lang="en-US" altLang="zh-CN" sz="1400" b="1" i="1" smtClean="0">
                          <a:solidFill>
                            <a:srgbClr val="003366"/>
                          </a:solidFill>
                          <a:latin typeface="Cambria Math" panose="02040503050406030204" pitchFamily="18" charset="0"/>
                          <a:ea typeface="微软雅黑" panose="020B0503020204020204" pitchFamily="34" charset="-122"/>
                        </a:rPr>
                        <m:t>𝒆𝒙𝒑</m:t>
                      </m:r>
                      <m:d>
                        <m:dPr>
                          <m:begChr m:val="["/>
                          <m:endChr m:val="]"/>
                          <m:ctrlPr>
                            <a:rPr lang="en-US" altLang="zh-CN" sz="1400" b="1" i="1" smtClean="0">
                              <a:solidFill>
                                <a:srgbClr val="003366"/>
                              </a:solidFill>
                              <a:latin typeface="Cambria Math" panose="02040503050406030204" pitchFamily="18" charset="0"/>
                              <a:ea typeface="微软雅黑" panose="020B0503020204020204" pitchFamily="34" charset="-122"/>
                            </a:rPr>
                          </m:ctrlPr>
                        </m:dPr>
                        <m:e>
                          <m:r>
                            <a:rPr lang="en-US" altLang="zh-CN" sz="1400" b="1" i="1" smtClean="0">
                              <a:solidFill>
                                <a:srgbClr val="003366"/>
                              </a:solidFill>
                              <a:latin typeface="Cambria Math" panose="02040503050406030204" pitchFamily="18" charset="0"/>
                              <a:ea typeface="微软雅黑" panose="020B0503020204020204" pitchFamily="34" charset="-122"/>
                            </a:rPr>
                            <m:t>−</m:t>
                          </m:r>
                          <m:r>
                            <a:rPr lang="en-US" altLang="zh-CN" sz="1400" b="1" i="1" smtClean="0">
                              <a:solidFill>
                                <a:srgbClr val="003366"/>
                              </a:solidFill>
                              <a:latin typeface="Cambria Math" panose="02040503050406030204" pitchFamily="18" charset="0"/>
                              <a:ea typeface="微软雅黑" panose="020B0503020204020204" pitchFamily="34" charset="-122"/>
                            </a:rPr>
                            <m:t>𝟐</m:t>
                          </m:r>
                          <m:nary>
                            <m:naryPr>
                              <m:limLoc m:val="undOvr"/>
                              <m:ctrlPr>
                                <a:rPr lang="en-US" altLang="zh-CN" sz="1400" b="1" i="1" smtClean="0">
                                  <a:solidFill>
                                    <a:srgbClr val="003366"/>
                                  </a:solidFill>
                                  <a:latin typeface="Cambria Math" panose="02040503050406030204" pitchFamily="18" charset="0"/>
                                  <a:ea typeface="微软雅黑" panose="020B0503020204020204" pitchFamily="34" charset="-122"/>
                                </a:rPr>
                              </m:ctrlPr>
                            </m:naryPr>
                            <m:sub>
                              <m:sSub>
                                <m:sSubPr>
                                  <m:ctrlPr>
                                    <a:rPr lang="en-US" altLang="zh-CN" sz="1400" b="1" i="1" smtClean="0">
                                      <a:solidFill>
                                        <a:srgbClr val="003366"/>
                                      </a:solidFill>
                                      <a:latin typeface="Cambria Math" panose="02040503050406030204" pitchFamily="18" charset="0"/>
                                      <a:ea typeface="微软雅黑" panose="020B0503020204020204" pitchFamily="34" charset="-122"/>
                                    </a:rPr>
                                  </m:ctrlPr>
                                </m:sSubPr>
                                <m:e>
                                  <m:r>
                                    <a:rPr lang="en-US" altLang="zh-CN" sz="1400" b="1" i="1" smtClean="0">
                                      <a:solidFill>
                                        <a:srgbClr val="003366"/>
                                      </a:solidFill>
                                      <a:latin typeface="Cambria Math" panose="02040503050406030204" pitchFamily="18" charset="0"/>
                                      <a:ea typeface="微软雅黑" panose="020B0503020204020204" pitchFamily="34" charset="-122"/>
                                    </a:rPr>
                                    <m:t>𝑹</m:t>
                                  </m:r>
                                </m:e>
                                <m:sub>
                                  <m:r>
                                    <a:rPr lang="en-US" altLang="zh-CN" sz="1400" b="1" i="1" smtClean="0">
                                      <a:solidFill>
                                        <a:srgbClr val="003366"/>
                                      </a:solidFill>
                                      <a:latin typeface="Cambria Math" panose="02040503050406030204" pitchFamily="18" charset="0"/>
                                      <a:ea typeface="微软雅黑" panose="020B0503020204020204" pitchFamily="34" charset="-122"/>
                                    </a:rPr>
                                    <m:t>𝒊𝒏</m:t>
                                  </m:r>
                                </m:sub>
                              </m:sSub>
                            </m:sub>
                            <m:sup>
                              <m:sSub>
                                <m:sSubPr>
                                  <m:ctrlPr>
                                    <a:rPr lang="en-US" altLang="zh-CN" sz="1400" b="1" i="1" smtClean="0">
                                      <a:solidFill>
                                        <a:srgbClr val="003366"/>
                                      </a:solidFill>
                                      <a:latin typeface="Cambria Math" panose="02040503050406030204" pitchFamily="18" charset="0"/>
                                      <a:ea typeface="微软雅黑" panose="020B0503020204020204" pitchFamily="34" charset="-122"/>
                                    </a:rPr>
                                  </m:ctrlPr>
                                </m:sSubPr>
                                <m:e>
                                  <m:r>
                                    <a:rPr lang="en-US" altLang="zh-CN" sz="1400" b="1" i="1" smtClean="0">
                                      <a:solidFill>
                                        <a:srgbClr val="003366"/>
                                      </a:solidFill>
                                      <a:latin typeface="Cambria Math" panose="02040503050406030204" pitchFamily="18" charset="0"/>
                                      <a:ea typeface="微软雅黑" panose="020B0503020204020204" pitchFamily="34" charset="-122"/>
                                    </a:rPr>
                                    <m:t>𝑹</m:t>
                                  </m:r>
                                </m:e>
                                <m:sub>
                                  <m:r>
                                    <a:rPr lang="en-US" altLang="zh-CN" sz="1400" b="1" i="1" smtClean="0">
                                      <a:solidFill>
                                        <a:srgbClr val="003366"/>
                                      </a:solidFill>
                                      <a:latin typeface="Cambria Math" panose="02040503050406030204" pitchFamily="18" charset="0"/>
                                      <a:ea typeface="微软雅黑" panose="020B0503020204020204" pitchFamily="34" charset="-122"/>
                                    </a:rPr>
                                    <m:t>𝒐𝒖𝒕</m:t>
                                  </m:r>
                                </m:sub>
                              </m:sSub>
                            </m:sup>
                            <m:e>
                              <m:f>
                                <m:fPr>
                                  <m:ctrlPr>
                                    <a:rPr lang="en-US" altLang="zh-CN" sz="1400" b="1" i="1" smtClean="0">
                                      <a:solidFill>
                                        <a:srgbClr val="003366"/>
                                      </a:solidFill>
                                      <a:latin typeface="Cambria Math" panose="02040503050406030204" pitchFamily="18" charset="0"/>
                                      <a:ea typeface="微软雅黑" panose="020B0503020204020204" pitchFamily="34" charset="-122"/>
                                    </a:rPr>
                                  </m:ctrlPr>
                                </m:fPr>
                                <m:num>
                                  <m:rad>
                                    <m:radPr>
                                      <m:degHide m:val="on"/>
                                      <m:ctrlPr>
                                        <a:rPr lang="en-US" altLang="zh-CN" sz="1400" b="1" i="1" smtClean="0">
                                          <a:solidFill>
                                            <a:srgbClr val="003366"/>
                                          </a:solidFill>
                                          <a:latin typeface="Cambria Math" panose="02040503050406030204" pitchFamily="18" charset="0"/>
                                          <a:ea typeface="微软雅黑" panose="020B0503020204020204" pitchFamily="34" charset="-122"/>
                                        </a:rPr>
                                      </m:ctrlPr>
                                    </m:radPr>
                                    <m:deg/>
                                    <m:e>
                                      <m:r>
                                        <a:rPr lang="en-US" altLang="zh-CN" sz="1400" b="1" i="1" smtClean="0">
                                          <a:solidFill>
                                            <a:srgbClr val="003366"/>
                                          </a:solidFill>
                                          <a:latin typeface="Cambria Math" panose="02040503050406030204" pitchFamily="18" charset="0"/>
                                          <a:ea typeface="微软雅黑" panose="020B0503020204020204" pitchFamily="34" charset="-122"/>
                                        </a:rPr>
                                        <m:t>𝟐</m:t>
                                      </m:r>
                                      <m:r>
                                        <a:rPr lang="en-US" altLang="zh-CN" sz="1400" b="1" i="1" smtClean="0">
                                          <a:solidFill>
                                            <a:srgbClr val="003366"/>
                                          </a:solidFill>
                                          <a:latin typeface="Cambria Math" panose="02040503050406030204" pitchFamily="18" charset="0"/>
                                          <a:ea typeface="微软雅黑" panose="020B0503020204020204" pitchFamily="34" charset="-122"/>
                                        </a:rPr>
                                        <m:t>𝑴</m:t>
                                      </m:r>
                                    </m:e>
                                  </m:rad>
                                </m:num>
                                <m:den>
                                  <m:r>
                                    <a:rPr lang="en-US" altLang="zh-CN" sz="1400" b="1" i="1" smtClean="0">
                                      <a:solidFill>
                                        <a:srgbClr val="003366"/>
                                      </a:solidFill>
                                      <a:latin typeface="Cambria Math" panose="02040503050406030204" pitchFamily="18" charset="0"/>
                                      <a:ea typeface="Cambria Math" panose="02040503050406030204" pitchFamily="18" charset="0"/>
                                    </a:rPr>
                                    <m:t>ℏ</m:t>
                                  </m:r>
                                </m:den>
                              </m:f>
                              <m:rad>
                                <m:radPr>
                                  <m:degHide m:val="on"/>
                                  <m:ctrlPr>
                                    <a:rPr lang="en-US" altLang="zh-CN" sz="1400" b="1" i="1" smtClean="0">
                                      <a:solidFill>
                                        <a:srgbClr val="003366"/>
                                      </a:solidFill>
                                      <a:latin typeface="Cambria Math" panose="02040503050406030204" pitchFamily="18" charset="0"/>
                                      <a:ea typeface="微软雅黑" panose="020B0503020204020204" pitchFamily="34" charset="-122"/>
                                    </a:rPr>
                                  </m:ctrlPr>
                                </m:radPr>
                                <m:deg/>
                                <m:e>
                                  <m:r>
                                    <a:rPr lang="en-US" altLang="zh-CN" sz="1400" b="1" i="1" smtClean="0">
                                      <a:solidFill>
                                        <a:srgbClr val="003366"/>
                                      </a:solidFill>
                                      <a:latin typeface="Cambria Math" panose="02040503050406030204" pitchFamily="18" charset="0"/>
                                      <a:ea typeface="微软雅黑" panose="020B0503020204020204" pitchFamily="34" charset="-122"/>
                                    </a:rPr>
                                    <m:t>𝑽</m:t>
                                  </m:r>
                                  <m:d>
                                    <m:dPr>
                                      <m:ctrlPr>
                                        <a:rPr lang="en-US" altLang="zh-CN" sz="1400" b="1" i="1" smtClean="0">
                                          <a:solidFill>
                                            <a:srgbClr val="003366"/>
                                          </a:solidFill>
                                          <a:latin typeface="Cambria Math" panose="02040503050406030204" pitchFamily="18" charset="0"/>
                                          <a:ea typeface="微软雅黑" panose="020B0503020204020204" pitchFamily="34" charset="-122"/>
                                        </a:rPr>
                                      </m:ctrlPr>
                                    </m:dPr>
                                    <m:e>
                                      <m:r>
                                        <a:rPr lang="en-US" altLang="zh-CN" sz="1400" b="1" i="1" smtClean="0">
                                          <a:solidFill>
                                            <a:srgbClr val="003366"/>
                                          </a:solidFill>
                                          <a:latin typeface="Cambria Math" panose="02040503050406030204" pitchFamily="18" charset="0"/>
                                          <a:ea typeface="微软雅黑" panose="020B0503020204020204" pitchFamily="34" charset="-122"/>
                                        </a:rPr>
                                        <m:t>𝒓</m:t>
                                      </m:r>
                                    </m:e>
                                  </m:d>
                                  <m:r>
                                    <a:rPr lang="en-US" altLang="zh-CN" sz="1400" b="1" i="1" smtClean="0">
                                      <a:solidFill>
                                        <a:srgbClr val="003366"/>
                                      </a:solidFill>
                                      <a:latin typeface="Cambria Math" panose="02040503050406030204" pitchFamily="18" charset="0"/>
                                      <a:ea typeface="微软雅黑" panose="020B0503020204020204" pitchFamily="34" charset="-122"/>
                                    </a:rPr>
                                    <m:t>+</m:t>
                                  </m:r>
                                  <m:f>
                                    <m:fPr>
                                      <m:ctrlPr>
                                        <a:rPr lang="en-US" altLang="zh-CN" sz="1400" b="1" i="1" smtClean="0">
                                          <a:solidFill>
                                            <a:srgbClr val="003366"/>
                                          </a:solidFill>
                                          <a:latin typeface="Cambria Math" panose="02040503050406030204" pitchFamily="18" charset="0"/>
                                          <a:ea typeface="微软雅黑" panose="020B0503020204020204" pitchFamily="34" charset="-122"/>
                                        </a:rPr>
                                      </m:ctrlPr>
                                    </m:fPr>
                                    <m:num>
                                      <m:r>
                                        <a:rPr lang="en-US" altLang="zh-CN" sz="1400" b="1" i="1" smtClean="0">
                                          <a:solidFill>
                                            <a:srgbClr val="003366"/>
                                          </a:solidFill>
                                          <a:latin typeface="Cambria Math" panose="02040503050406030204" pitchFamily="18" charset="0"/>
                                          <a:ea typeface="微软雅黑" panose="020B0503020204020204" pitchFamily="34" charset="-122"/>
                                        </a:rPr>
                                        <m:t>𝟐</m:t>
                                      </m:r>
                                      <m:r>
                                        <a:rPr lang="en-US" altLang="zh-CN" sz="1400" b="1" i="1" smtClean="0">
                                          <a:solidFill>
                                            <a:srgbClr val="003366"/>
                                          </a:solidFill>
                                          <a:latin typeface="Cambria Math" panose="02040503050406030204" pitchFamily="18" charset="0"/>
                                          <a:ea typeface="微软雅黑" panose="020B0503020204020204" pitchFamily="34" charset="-122"/>
                                        </a:rPr>
                                        <m:t>𝒁</m:t>
                                      </m:r>
                                      <m:sSup>
                                        <m:sSupPr>
                                          <m:ctrlPr>
                                            <a:rPr lang="en-US" altLang="zh-CN" sz="1400" b="1" i="1" smtClean="0">
                                              <a:solidFill>
                                                <a:srgbClr val="003366"/>
                                              </a:solidFill>
                                              <a:latin typeface="Cambria Math" panose="02040503050406030204" pitchFamily="18" charset="0"/>
                                              <a:ea typeface="微软雅黑" panose="020B0503020204020204" pitchFamily="34" charset="-122"/>
                                            </a:rPr>
                                          </m:ctrlPr>
                                        </m:sSupPr>
                                        <m:e>
                                          <m:r>
                                            <a:rPr lang="en-US" altLang="zh-CN" sz="1400" b="1" i="1" smtClean="0">
                                              <a:solidFill>
                                                <a:srgbClr val="003366"/>
                                              </a:solidFill>
                                              <a:latin typeface="Cambria Math" panose="02040503050406030204" pitchFamily="18" charset="0"/>
                                              <a:ea typeface="微软雅黑" panose="020B0503020204020204" pitchFamily="34" charset="-122"/>
                                            </a:rPr>
                                            <m:t>𝒆</m:t>
                                          </m:r>
                                        </m:e>
                                        <m:sup>
                                          <m:r>
                                            <a:rPr lang="en-US" altLang="zh-CN" sz="1400" b="1" i="1" smtClean="0">
                                              <a:solidFill>
                                                <a:srgbClr val="003366"/>
                                              </a:solidFill>
                                              <a:latin typeface="Cambria Math" panose="02040503050406030204" pitchFamily="18" charset="0"/>
                                              <a:ea typeface="微软雅黑" panose="020B0503020204020204" pitchFamily="34" charset="-122"/>
                                            </a:rPr>
                                            <m:t>𝟐</m:t>
                                          </m:r>
                                        </m:sup>
                                      </m:sSup>
                                    </m:num>
                                    <m:den>
                                      <m:r>
                                        <a:rPr lang="en-US" altLang="zh-CN" sz="1400" b="1" i="1" smtClean="0">
                                          <a:solidFill>
                                            <a:srgbClr val="003366"/>
                                          </a:solidFill>
                                          <a:latin typeface="Cambria Math" panose="02040503050406030204" pitchFamily="18" charset="0"/>
                                          <a:ea typeface="微软雅黑" panose="020B0503020204020204" pitchFamily="34" charset="-122"/>
                                        </a:rPr>
                                        <m:t>𝟒</m:t>
                                      </m:r>
                                      <m:r>
                                        <a:rPr lang="zh-CN" altLang="en-US" sz="1400" b="1" i="1" smtClean="0">
                                          <a:solidFill>
                                            <a:srgbClr val="003366"/>
                                          </a:solidFill>
                                          <a:latin typeface="Cambria Math" panose="02040503050406030204" pitchFamily="18" charset="0"/>
                                          <a:ea typeface="微软雅黑" panose="020B0503020204020204" pitchFamily="34" charset="-122"/>
                                        </a:rPr>
                                        <m:t>𝝅</m:t>
                                      </m:r>
                                      <m:sSub>
                                        <m:sSubPr>
                                          <m:ctrlPr>
                                            <a:rPr lang="en-US" altLang="zh-CN" sz="1400" b="1" i="1" smtClean="0">
                                              <a:solidFill>
                                                <a:srgbClr val="003366"/>
                                              </a:solidFill>
                                              <a:latin typeface="Cambria Math" panose="02040503050406030204" pitchFamily="18" charset="0"/>
                                              <a:ea typeface="微软雅黑" panose="020B0503020204020204" pitchFamily="34" charset="-122"/>
                                            </a:rPr>
                                          </m:ctrlPr>
                                        </m:sSubPr>
                                        <m:e>
                                          <m:r>
                                            <a:rPr lang="zh-CN" altLang="en-US" sz="1400" b="1" i="1" smtClean="0">
                                              <a:solidFill>
                                                <a:srgbClr val="003366"/>
                                              </a:solidFill>
                                              <a:latin typeface="Cambria Math" panose="02040503050406030204" pitchFamily="18" charset="0"/>
                                              <a:ea typeface="微软雅黑" panose="020B0503020204020204" pitchFamily="34" charset="-122"/>
                                            </a:rPr>
                                            <m:t>𝜺</m:t>
                                          </m:r>
                                        </m:e>
                                        <m:sub>
                                          <m:r>
                                            <a:rPr lang="en-US" altLang="zh-CN" sz="1400" b="1" i="1" smtClean="0">
                                              <a:solidFill>
                                                <a:srgbClr val="003366"/>
                                              </a:solidFill>
                                              <a:latin typeface="Cambria Math" panose="02040503050406030204" pitchFamily="18" charset="0"/>
                                              <a:ea typeface="微软雅黑" panose="020B0503020204020204" pitchFamily="34" charset="-122"/>
                                            </a:rPr>
                                            <m:t>𝟎</m:t>
                                          </m:r>
                                        </m:sub>
                                      </m:sSub>
                                      <m:r>
                                        <a:rPr lang="en-US" altLang="zh-CN" sz="1400" b="1" i="1" smtClean="0">
                                          <a:solidFill>
                                            <a:srgbClr val="003366"/>
                                          </a:solidFill>
                                          <a:latin typeface="Cambria Math" panose="02040503050406030204" pitchFamily="18" charset="0"/>
                                          <a:ea typeface="微软雅黑" panose="020B0503020204020204" pitchFamily="34" charset="-122"/>
                                        </a:rPr>
                                        <m:t>𝒓</m:t>
                                      </m:r>
                                    </m:den>
                                  </m:f>
                                  <m:r>
                                    <a:rPr lang="en-US" altLang="zh-CN" sz="1400" b="1" i="1" smtClean="0">
                                      <a:solidFill>
                                        <a:srgbClr val="003366"/>
                                      </a:solidFill>
                                      <a:latin typeface="Cambria Math" panose="02040503050406030204" pitchFamily="18" charset="0"/>
                                      <a:ea typeface="微软雅黑" panose="020B0503020204020204" pitchFamily="34" charset="-122"/>
                                    </a:rPr>
                                    <m:t>+</m:t>
                                  </m:r>
                                  <m:f>
                                    <m:fPr>
                                      <m:ctrlPr>
                                        <a:rPr lang="en-US" altLang="zh-CN" sz="1400" b="1" i="1" smtClean="0">
                                          <a:solidFill>
                                            <a:srgbClr val="003366"/>
                                          </a:solidFill>
                                          <a:latin typeface="Cambria Math" panose="02040503050406030204" pitchFamily="18" charset="0"/>
                                          <a:ea typeface="微软雅黑" panose="020B0503020204020204" pitchFamily="34" charset="-122"/>
                                        </a:rPr>
                                      </m:ctrlPr>
                                    </m:fPr>
                                    <m:num>
                                      <m:sSup>
                                        <m:sSupPr>
                                          <m:ctrlPr>
                                            <a:rPr lang="en-US" altLang="zh-CN" sz="1400" b="1" i="1" smtClean="0">
                                              <a:solidFill>
                                                <a:srgbClr val="003366"/>
                                              </a:solidFill>
                                              <a:latin typeface="Cambria Math" panose="02040503050406030204" pitchFamily="18" charset="0"/>
                                              <a:ea typeface="微软雅黑" panose="020B0503020204020204" pitchFamily="34" charset="-122"/>
                                            </a:rPr>
                                          </m:ctrlPr>
                                        </m:sSupPr>
                                        <m:e>
                                          <m:r>
                                            <a:rPr lang="en-US" altLang="zh-CN" sz="1400" b="1" i="1" smtClean="0">
                                              <a:solidFill>
                                                <a:srgbClr val="003366"/>
                                              </a:solidFill>
                                              <a:latin typeface="Cambria Math" panose="02040503050406030204" pitchFamily="18" charset="0"/>
                                              <a:ea typeface="Cambria Math" panose="02040503050406030204" pitchFamily="18" charset="0"/>
                                            </a:rPr>
                                            <m:t>ℏ</m:t>
                                          </m:r>
                                        </m:e>
                                        <m:sup>
                                          <m:r>
                                            <a:rPr lang="en-US" altLang="zh-CN" sz="1400" b="1" i="1" smtClean="0">
                                              <a:solidFill>
                                                <a:srgbClr val="003366"/>
                                              </a:solidFill>
                                              <a:latin typeface="Cambria Math" panose="02040503050406030204" pitchFamily="18" charset="0"/>
                                              <a:ea typeface="微软雅黑" panose="020B0503020204020204" pitchFamily="34" charset="-122"/>
                                            </a:rPr>
                                            <m:t>𝟐</m:t>
                                          </m:r>
                                        </m:sup>
                                      </m:sSup>
                                    </m:num>
                                    <m:den>
                                      <m:r>
                                        <a:rPr lang="en-US" altLang="zh-CN" sz="1400" b="1" i="1" smtClean="0">
                                          <a:solidFill>
                                            <a:srgbClr val="003366"/>
                                          </a:solidFill>
                                          <a:latin typeface="Cambria Math" panose="02040503050406030204" pitchFamily="18" charset="0"/>
                                          <a:ea typeface="微软雅黑" panose="020B0503020204020204" pitchFamily="34" charset="-122"/>
                                        </a:rPr>
                                        <m:t>𝟐</m:t>
                                      </m:r>
                                      <m:r>
                                        <a:rPr lang="en-US" altLang="zh-CN" sz="1400" b="1" i="1" smtClean="0">
                                          <a:solidFill>
                                            <a:srgbClr val="003366"/>
                                          </a:solidFill>
                                          <a:latin typeface="Cambria Math" panose="02040503050406030204" pitchFamily="18" charset="0"/>
                                          <a:ea typeface="微软雅黑" panose="020B0503020204020204" pitchFamily="34" charset="-122"/>
                                        </a:rPr>
                                        <m:t>𝑴</m:t>
                                      </m:r>
                                      <m:sSup>
                                        <m:sSupPr>
                                          <m:ctrlPr>
                                            <a:rPr lang="en-US" altLang="zh-CN" sz="1400" b="1" i="1" smtClean="0">
                                              <a:solidFill>
                                                <a:srgbClr val="003366"/>
                                              </a:solidFill>
                                              <a:latin typeface="Cambria Math" panose="02040503050406030204" pitchFamily="18" charset="0"/>
                                              <a:ea typeface="微软雅黑" panose="020B0503020204020204" pitchFamily="34" charset="-122"/>
                                            </a:rPr>
                                          </m:ctrlPr>
                                        </m:sSupPr>
                                        <m:e>
                                          <m:r>
                                            <a:rPr lang="en-US" altLang="zh-CN" sz="1400" b="1" i="1" smtClean="0">
                                              <a:solidFill>
                                                <a:srgbClr val="003366"/>
                                              </a:solidFill>
                                              <a:latin typeface="Cambria Math" panose="02040503050406030204" pitchFamily="18" charset="0"/>
                                              <a:ea typeface="微软雅黑" panose="020B0503020204020204" pitchFamily="34" charset="-122"/>
                                            </a:rPr>
                                            <m:t>𝒓</m:t>
                                          </m:r>
                                        </m:e>
                                        <m:sup>
                                          <m:r>
                                            <a:rPr lang="en-US" altLang="zh-CN" sz="1400" b="1" i="1" smtClean="0">
                                              <a:solidFill>
                                                <a:srgbClr val="003366"/>
                                              </a:solidFill>
                                              <a:latin typeface="Cambria Math" panose="02040503050406030204" pitchFamily="18" charset="0"/>
                                              <a:ea typeface="微软雅黑" panose="020B0503020204020204" pitchFamily="34" charset="-122"/>
                                            </a:rPr>
                                            <m:t>𝟐</m:t>
                                          </m:r>
                                        </m:sup>
                                      </m:sSup>
                                    </m:den>
                                  </m:f>
                                  <m:r>
                                    <a:rPr lang="en-US" altLang="zh-CN" sz="1400" b="1" i="1" smtClean="0">
                                      <a:solidFill>
                                        <a:srgbClr val="003366"/>
                                      </a:solidFill>
                                      <a:latin typeface="Cambria Math" panose="02040503050406030204" pitchFamily="18" charset="0"/>
                                      <a:ea typeface="微软雅黑" panose="020B0503020204020204" pitchFamily="34" charset="-122"/>
                                    </a:rPr>
                                    <m:t>𝒍</m:t>
                                  </m:r>
                                  <m:d>
                                    <m:dPr>
                                      <m:ctrlPr>
                                        <a:rPr lang="en-US" altLang="zh-CN" sz="1400" b="1" i="1" smtClean="0">
                                          <a:solidFill>
                                            <a:srgbClr val="003366"/>
                                          </a:solidFill>
                                          <a:latin typeface="Cambria Math" panose="02040503050406030204" pitchFamily="18" charset="0"/>
                                          <a:ea typeface="微软雅黑" panose="020B0503020204020204" pitchFamily="34" charset="-122"/>
                                        </a:rPr>
                                      </m:ctrlPr>
                                    </m:dPr>
                                    <m:e>
                                      <m:r>
                                        <a:rPr lang="en-US" altLang="zh-CN" sz="1400" b="1" i="1" smtClean="0">
                                          <a:solidFill>
                                            <a:srgbClr val="003366"/>
                                          </a:solidFill>
                                          <a:latin typeface="Cambria Math" panose="02040503050406030204" pitchFamily="18" charset="0"/>
                                          <a:ea typeface="微软雅黑" panose="020B0503020204020204" pitchFamily="34" charset="-122"/>
                                        </a:rPr>
                                        <m:t>𝒍</m:t>
                                      </m:r>
                                      <m:r>
                                        <a:rPr lang="en-US" altLang="zh-CN" sz="1400" b="1" i="1" smtClean="0">
                                          <a:solidFill>
                                            <a:srgbClr val="003366"/>
                                          </a:solidFill>
                                          <a:latin typeface="Cambria Math" panose="02040503050406030204" pitchFamily="18" charset="0"/>
                                          <a:ea typeface="微软雅黑" panose="020B0503020204020204" pitchFamily="34" charset="-122"/>
                                        </a:rPr>
                                        <m:t>+</m:t>
                                      </m:r>
                                      <m:r>
                                        <a:rPr lang="en-US" altLang="zh-CN" sz="1400" b="1" i="1" smtClean="0">
                                          <a:solidFill>
                                            <a:srgbClr val="003366"/>
                                          </a:solidFill>
                                          <a:latin typeface="Cambria Math" panose="02040503050406030204" pitchFamily="18" charset="0"/>
                                          <a:ea typeface="微软雅黑" panose="020B0503020204020204" pitchFamily="34" charset="-122"/>
                                        </a:rPr>
                                        <m:t>𝟏</m:t>
                                      </m:r>
                                    </m:e>
                                  </m:d>
                                  <m:r>
                                    <a:rPr lang="en-US" altLang="zh-CN" sz="1400" b="1" i="1" smtClean="0">
                                      <a:solidFill>
                                        <a:srgbClr val="003366"/>
                                      </a:solidFill>
                                      <a:latin typeface="Cambria Math" panose="02040503050406030204" pitchFamily="18" charset="0"/>
                                      <a:ea typeface="微软雅黑" panose="020B0503020204020204" pitchFamily="34" charset="-122"/>
                                    </a:rPr>
                                    <m:t>−</m:t>
                                  </m:r>
                                  <m:sSub>
                                    <m:sSubPr>
                                      <m:ctrlPr>
                                        <a:rPr lang="en-US" altLang="zh-CN" sz="1400" b="1" i="1" smtClean="0">
                                          <a:solidFill>
                                            <a:srgbClr val="FF0000"/>
                                          </a:solidFill>
                                          <a:latin typeface="Cambria Math" panose="02040503050406030204" pitchFamily="18" charset="0"/>
                                          <a:ea typeface="微软雅黑" panose="020B0503020204020204" pitchFamily="34" charset="-122"/>
                                        </a:rPr>
                                      </m:ctrlPr>
                                    </m:sSubPr>
                                    <m:e>
                                      <m:r>
                                        <a:rPr lang="en-US" altLang="zh-CN" sz="1400" b="1" i="1" smtClean="0">
                                          <a:solidFill>
                                            <a:srgbClr val="FF0000"/>
                                          </a:solidFill>
                                          <a:latin typeface="Cambria Math" panose="02040503050406030204" pitchFamily="18" charset="0"/>
                                          <a:ea typeface="微软雅黑" panose="020B0503020204020204" pitchFamily="34" charset="-122"/>
                                        </a:rPr>
                                        <m:t>𝑸</m:t>
                                      </m:r>
                                    </m:e>
                                    <m:sub>
                                      <m:r>
                                        <a:rPr lang="zh-CN" altLang="en-US" sz="1400" b="1" i="1" smtClean="0">
                                          <a:solidFill>
                                            <a:srgbClr val="FF0000"/>
                                          </a:solidFill>
                                          <a:latin typeface="Cambria Math" panose="02040503050406030204" pitchFamily="18" charset="0"/>
                                          <a:ea typeface="微软雅黑" panose="020B0503020204020204" pitchFamily="34" charset="-122"/>
                                        </a:rPr>
                                        <m:t>𝜶</m:t>
                                      </m:r>
                                    </m:sub>
                                  </m:sSub>
                                </m:e>
                              </m:rad>
                            </m:e>
                          </m:nary>
                          <m:r>
                            <a:rPr lang="en-US" altLang="zh-CN" sz="1400" b="1" i="1" smtClean="0">
                              <a:solidFill>
                                <a:srgbClr val="003366"/>
                              </a:solidFill>
                              <a:latin typeface="Cambria Math" panose="02040503050406030204" pitchFamily="18" charset="0"/>
                              <a:ea typeface="微软雅黑" panose="020B0503020204020204" pitchFamily="34" charset="-122"/>
                            </a:rPr>
                            <m:t>𝒅𝒓</m:t>
                          </m:r>
                        </m:e>
                      </m:d>
                    </m:oMath>
                  </m:oMathPara>
                </a14:m>
                <a:endParaRPr lang="zh-CN" altLang="en-US" sz="1400" b="1" dirty="0">
                  <a:solidFill>
                    <a:srgbClr val="003366"/>
                  </a:solidFill>
                  <a:latin typeface="微软雅黑" panose="020B0503020204020204" pitchFamily="34" charset="-122"/>
                  <a:ea typeface="微软雅黑" panose="020B0503020204020204" pitchFamily="34" charset="-122"/>
                </a:endParaRPr>
              </a:p>
            </p:txBody>
          </p:sp>
        </mc:Choice>
        <mc:Fallback xmlns="">
          <p:sp>
            <p:nvSpPr>
              <p:cNvPr id="2" name="文本框 1">
                <a:extLst>
                  <a:ext uri="{FF2B5EF4-FFF2-40B4-BE49-F238E27FC236}">
                    <a16:creationId xmlns:a16="http://schemas.microsoft.com/office/drawing/2014/main" id="{CF9392D5-A7B9-4CBB-AEA5-220EE9D9FC09}"/>
                  </a:ext>
                </a:extLst>
              </p:cNvPr>
              <p:cNvSpPr txBox="1">
                <a:spLocks noRot="1" noChangeAspect="1" noMove="1" noResize="1" noEditPoints="1" noAdjustHandles="1" noChangeArrowheads="1" noChangeShapeType="1" noTextEdit="1"/>
              </p:cNvSpPr>
              <p:nvPr/>
            </p:nvSpPr>
            <p:spPr>
              <a:xfrm>
                <a:off x="3611434" y="2244582"/>
                <a:ext cx="4958730" cy="68704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2EE624B1-EFD6-432D-B28B-DEAFB90364B4}"/>
                  </a:ext>
                </a:extLst>
              </p:cNvPr>
              <p:cNvSpPr txBox="1"/>
              <p:nvPr/>
            </p:nvSpPr>
            <p:spPr>
              <a:xfrm>
                <a:off x="3315499" y="1660158"/>
                <a:ext cx="3399457" cy="369332"/>
              </a:xfrm>
              <a:prstGeom prst="rect">
                <a:avLst/>
              </a:prstGeom>
              <a:noFill/>
            </p:spPr>
            <p:txBody>
              <a:bodyPr wrap="none" lIns="0" tIns="0" rIns="0" bIns="0" rtlCol="0">
                <a:spAutoFit/>
              </a:bodyPr>
              <a:lstStyle/>
              <a:p>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粒子穿透势垒的概率</a:t>
                </a:r>
                <a14:m>
                  <m:oMath xmlns:m="http://schemas.openxmlformats.org/officeDocument/2006/math">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r>
                      <a:rPr lang="en-US" altLang="zh-CN" sz="2400" b="0" i="1" smtClean="0">
                        <a:solidFill>
                          <a:srgbClr val="003366"/>
                        </a:solidFill>
                        <a:latin typeface="Cambria Math" panose="02040503050406030204" pitchFamily="18" charset="0"/>
                        <a:ea typeface="微软雅黑" panose="020B0503020204020204" pitchFamily="34" charset="-122"/>
                      </a:rPr>
                      <m:t> </m:t>
                    </m:r>
                  </m:oMath>
                </a14:m>
                <a:r>
                  <a:rPr lang="en-US" altLang="zh-CN"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lang="zh-CN" altLang="en-US" sz="24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2EE624B1-EFD6-432D-B28B-DEAFB90364B4}"/>
                  </a:ext>
                </a:extLst>
              </p:cNvPr>
              <p:cNvSpPr txBox="1">
                <a:spLocks noRot="1" noChangeAspect="1" noMove="1" noResize="1" noEditPoints="1" noAdjustHandles="1" noChangeArrowheads="1" noChangeShapeType="1" noTextEdit="1"/>
              </p:cNvSpPr>
              <p:nvPr/>
            </p:nvSpPr>
            <p:spPr>
              <a:xfrm>
                <a:off x="3315499" y="1660158"/>
                <a:ext cx="3399457" cy="369332"/>
              </a:xfrm>
              <a:prstGeom prst="rect">
                <a:avLst/>
              </a:prstGeom>
              <a:blipFill>
                <a:blip r:embed="rId6"/>
                <a:stretch>
                  <a:fillRect l="-5556" t="-29508" r="-2151" b="-5082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6E7111AD-BE78-49F3-AAD2-9BC6E6604A31}"/>
                  </a:ext>
                </a:extLst>
              </p:cNvPr>
              <p:cNvSpPr txBox="1"/>
              <p:nvPr/>
            </p:nvSpPr>
            <p:spPr>
              <a:xfrm>
                <a:off x="4787673" y="3183022"/>
                <a:ext cx="17093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𝝀</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𝒌</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𝒏</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𝑷</m:t>
                      </m:r>
                    </m:oMath>
                  </m:oMathPara>
                </a14:m>
                <a:endParaRPr lang="zh-CN" altLang="en-US" sz="2400" b="1" dirty="0">
                  <a:solidFill>
                    <a:schemeClr val="accent6"/>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4" name="文本框 3">
                <a:extLst>
                  <a:ext uri="{FF2B5EF4-FFF2-40B4-BE49-F238E27FC236}">
                    <a16:creationId xmlns:a16="http://schemas.microsoft.com/office/drawing/2014/main" id="{6E7111AD-BE78-49F3-AAD2-9BC6E6604A31}"/>
                  </a:ext>
                </a:extLst>
              </p:cNvPr>
              <p:cNvSpPr txBox="1">
                <a:spLocks noRot="1" noChangeAspect="1" noMove="1" noResize="1" noEditPoints="1" noAdjustHandles="1" noChangeArrowheads="1" noChangeShapeType="1" noTextEdit="1"/>
              </p:cNvSpPr>
              <p:nvPr/>
            </p:nvSpPr>
            <p:spPr>
              <a:xfrm>
                <a:off x="4787673" y="3183022"/>
                <a:ext cx="1709379" cy="369332"/>
              </a:xfrm>
              <a:prstGeom prst="rect">
                <a:avLst/>
              </a:prstGeom>
              <a:blipFill>
                <a:blip r:embed="rId7"/>
                <a:stretch>
                  <a:fillRect l="-3559" r="-4626" b="-180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06F17554-9B83-4FED-8557-FDFCC4D8F526}"/>
                  </a:ext>
                </a:extLst>
              </p:cNvPr>
              <p:cNvSpPr txBox="1"/>
              <p:nvPr/>
            </p:nvSpPr>
            <p:spPr>
              <a:xfrm>
                <a:off x="3362615" y="3186800"/>
                <a:ext cx="1325684" cy="369332"/>
              </a:xfrm>
              <a:prstGeom prst="rect">
                <a:avLst/>
              </a:prstGeom>
              <a:noFill/>
            </p:spPr>
            <p:txBody>
              <a:bodyPr wrap="none" lIns="0" tIns="0" rIns="0" bIns="0" rtlCol="0">
                <a:spAutoFit/>
              </a:bodyPr>
              <a:lstStyle/>
              <a:p>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衰变常数</a:t>
                </a:r>
                <a14:m>
                  <m:oMath xmlns:m="http://schemas.openxmlformats.org/officeDocument/2006/math">
                    <m:r>
                      <a:rPr lang="en-US" altLang="zh-CN" sz="2400" b="0" i="1" smtClean="0">
                        <a:solidFill>
                          <a:srgbClr val="003366"/>
                        </a:solidFill>
                        <a:latin typeface="Cambria Math" panose="02040503050406030204" pitchFamily="18" charset="0"/>
                        <a:ea typeface="微软雅黑" panose="020B0503020204020204" pitchFamily="34" charset="-122"/>
                      </a:rPr>
                      <m:t> :</m:t>
                    </m:r>
                  </m:oMath>
                </a14:m>
                <a:endParaRPr lang="zh-CN" altLang="en-US" sz="24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06F17554-9B83-4FED-8557-FDFCC4D8F526}"/>
                  </a:ext>
                </a:extLst>
              </p:cNvPr>
              <p:cNvSpPr txBox="1">
                <a:spLocks noRot="1" noChangeAspect="1" noMove="1" noResize="1" noEditPoints="1" noAdjustHandles="1" noChangeArrowheads="1" noChangeShapeType="1" noTextEdit="1"/>
              </p:cNvSpPr>
              <p:nvPr/>
            </p:nvSpPr>
            <p:spPr>
              <a:xfrm>
                <a:off x="3362615" y="3186800"/>
                <a:ext cx="1325684" cy="369332"/>
              </a:xfrm>
              <a:prstGeom prst="rect">
                <a:avLst/>
              </a:prstGeom>
              <a:blipFill>
                <a:blip r:embed="rId8"/>
                <a:stretch>
                  <a:fillRect l="-14286" t="-31667" r="-5991" b="-4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9519615-8705-4ACA-9820-E6B1E568329B}"/>
                  </a:ext>
                </a:extLst>
              </p:cNvPr>
              <p:cNvSpPr txBox="1"/>
              <p:nvPr/>
            </p:nvSpPr>
            <p:spPr>
              <a:xfrm>
                <a:off x="419595" y="3739793"/>
                <a:ext cx="7554953" cy="276999"/>
              </a:xfrm>
              <a:prstGeom prst="rect">
                <a:avLst/>
              </a:prstGeom>
              <a:noFill/>
            </p:spPr>
            <p:txBody>
              <a:bodyPr wrap="none" lIns="0" tIns="0" rIns="0" bIns="0" rtlCol="0">
                <a:spAutoFit/>
              </a:bodyPr>
              <a:lstStyle/>
              <a:p>
                <a14:m>
                  <m:oMath xmlns:m="http://schemas.openxmlformats.org/officeDocument/2006/math">
                    <m:r>
                      <a:rPr lang="en-US" altLang="zh-CN"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𝒌</m:t>
                    </m:r>
                  </m:oMath>
                </a14:m>
                <a:r>
                  <a:rPr lang="zh-CN" altLang="en-US"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是</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粒子在母核中的</a:t>
                </a: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Preformation Probability</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b="1" dirty="0">
                    <a:solidFill>
                      <a:srgbClr val="003366"/>
                    </a:solidFill>
                    <a:ea typeface="Cambria Math" panose="02040503050406030204" pitchFamily="18" charset="0"/>
                  </a:rPr>
                  <a:t> </a:t>
                </a:r>
                <a14:m>
                  <m:oMath xmlns:m="http://schemas.openxmlformats.org/officeDocument/2006/math">
                    <m:r>
                      <a:rPr lang="en-US" altLang="zh-CN"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𝒏</m:t>
                    </m:r>
                  </m:oMath>
                </a14:m>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是粒子与势垒的碰撞频率</a:t>
                </a:r>
                <a:endParaRPr lang="zh-CN" altLang="en-US"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49519615-8705-4ACA-9820-E6B1E568329B}"/>
                  </a:ext>
                </a:extLst>
              </p:cNvPr>
              <p:cNvSpPr txBox="1">
                <a:spLocks noRot="1" noChangeAspect="1" noMove="1" noResize="1" noEditPoints="1" noAdjustHandles="1" noChangeArrowheads="1" noChangeShapeType="1" noTextEdit="1"/>
              </p:cNvSpPr>
              <p:nvPr/>
            </p:nvSpPr>
            <p:spPr>
              <a:xfrm>
                <a:off x="419595" y="3739793"/>
                <a:ext cx="7554953" cy="276999"/>
              </a:xfrm>
              <a:prstGeom prst="rect">
                <a:avLst/>
              </a:prstGeom>
              <a:blipFill>
                <a:blip r:embed="rId9"/>
                <a:stretch>
                  <a:fillRect l="-1211" t="-34783" r="-1130"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22315FFD-892D-4D9B-BBA0-E8E95152FDFB}"/>
                  </a:ext>
                </a:extLst>
              </p:cNvPr>
              <p:cNvSpPr txBox="1"/>
              <p:nvPr/>
            </p:nvSpPr>
            <p:spPr>
              <a:xfrm>
                <a:off x="2457687" y="4064513"/>
                <a:ext cx="3016723" cy="713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pPr>
                        <m:e>
                          <m:r>
                            <a:rPr lang="zh-CN" altLang="en-US"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𝜹</m:t>
                          </m:r>
                        </m:e>
                        <m:sup>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𝟐</m:t>
                          </m:r>
                        </m:sup>
                      </m:sSup>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m:t>
                      </m:r>
                      <m:f>
                        <m:fPr>
                          <m:ctrlP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fPr>
                        <m:num>
                          <m:sSub>
                            <m:sSubPr>
                              <m:ctrlP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zh-CN" altLang="en-US"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𝝀</m:t>
                              </m:r>
                            </m:e>
                            <m:sub>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𝒆𝒙𝒑</m:t>
                              </m:r>
                            </m:sub>
                          </m:sSub>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𝒉</m:t>
                          </m:r>
                        </m:num>
                        <m:den>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den>
                      </m:f>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𝒌</m:t>
                      </m:r>
                      <m:r>
                        <a:rPr lang="en-US" altLang="zh-CN" sz="24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𝒏</m:t>
                      </m:r>
                      <m:r>
                        <a:rPr lang="en-US" altLang="zh-CN" sz="24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sz="24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𝒉</m:t>
                      </m:r>
                    </m:oMath>
                  </m:oMathPara>
                </a14:m>
                <a:endParaRPr lang="zh-CN" altLang="en-US" sz="2400" b="1" dirty="0">
                  <a:solidFill>
                    <a:schemeClr val="accent6"/>
                  </a:solidFill>
                  <a:latin typeface="微软雅黑" panose="020B0503020204020204" pitchFamily="34" charset="-122"/>
                  <a:ea typeface="微软雅黑" panose="020B0503020204020204" pitchFamily="34" charset="-122"/>
                </a:endParaRPr>
              </a:p>
            </p:txBody>
          </p:sp>
        </mc:Choice>
        <mc:Fallback xmlns="">
          <p:sp>
            <p:nvSpPr>
              <p:cNvPr id="6" name="文本框 5">
                <a:extLst>
                  <a:ext uri="{FF2B5EF4-FFF2-40B4-BE49-F238E27FC236}">
                    <a16:creationId xmlns:a16="http://schemas.microsoft.com/office/drawing/2014/main" id="{22315FFD-892D-4D9B-BBA0-E8E95152FDFB}"/>
                  </a:ext>
                </a:extLst>
              </p:cNvPr>
              <p:cNvSpPr txBox="1">
                <a:spLocks noRot="1" noChangeAspect="1" noMove="1" noResize="1" noEditPoints="1" noAdjustHandles="1" noChangeArrowheads="1" noChangeShapeType="1" noTextEdit="1"/>
              </p:cNvSpPr>
              <p:nvPr/>
            </p:nvSpPr>
            <p:spPr>
              <a:xfrm>
                <a:off x="2457687" y="4064513"/>
                <a:ext cx="3016723" cy="713978"/>
              </a:xfrm>
              <a:prstGeom prst="rect">
                <a:avLst/>
              </a:prstGeom>
              <a:blipFill>
                <a:blip r:embed="rId10"/>
                <a:stretch>
                  <a:fillRect b="-68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79C11026-1EC2-408C-B2CE-8DCC8F78BC16}"/>
                  </a:ext>
                </a:extLst>
              </p:cNvPr>
              <p:cNvSpPr txBox="1"/>
              <p:nvPr/>
            </p:nvSpPr>
            <p:spPr>
              <a:xfrm>
                <a:off x="414006" y="4282940"/>
                <a:ext cx="1941237" cy="369332"/>
              </a:xfrm>
              <a:prstGeom prst="rect">
                <a:avLst/>
              </a:prstGeom>
              <a:noFill/>
            </p:spPr>
            <p:txBody>
              <a:bodyPr wrap="none" lIns="0" tIns="0" rIns="0" bIns="0" rtlCol="0">
                <a:spAutoFit/>
              </a:bodyPr>
              <a:lstStyle/>
              <a:p>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约化衰变宽度</a:t>
                </a:r>
                <a14:m>
                  <m:oMath xmlns:m="http://schemas.openxmlformats.org/officeDocument/2006/math">
                    <m:r>
                      <a:rPr lang="en-US" altLang="zh-CN" sz="2400" b="0" i="1" smtClean="0">
                        <a:solidFill>
                          <a:srgbClr val="003366"/>
                        </a:solidFill>
                        <a:latin typeface="Cambria Math" panose="02040503050406030204" pitchFamily="18" charset="0"/>
                        <a:ea typeface="微软雅黑" panose="020B0503020204020204" pitchFamily="34" charset="-122"/>
                      </a:rPr>
                      <m:t> :</m:t>
                    </m:r>
                  </m:oMath>
                </a14:m>
                <a:endParaRPr lang="zh-CN" altLang="en-US" sz="24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79C11026-1EC2-408C-B2CE-8DCC8F78BC16}"/>
                  </a:ext>
                </a:extLst>
              </p:cNvPr>
              <p:cNvSpPr txBox="1">
                <a:spLocks noRot="1" noChangeAspect="1" noMove="1" noResize="1" noEditPoints="1" noAdjustHandles="1" noChangeArrowheads="1" noChangeShapeType="1" noTextEdit="1"/>
              </p:cNvSpPr>
              <p:nvPr/>
            </p:nvSpPr>
            <p:spPr>
              <a:xfrm>
                <a:off x="414006" y="4282940"/>
                <a:ext cx="1941237" cy="369332"/>
              </a:xfrm>
              <a:prstGeom prst="rect">
                <a:avLst/>
              </a:prstGeom>
              <a:blipFill>
                <a:blip r:embed="rId11"/>
                <a:stretch>
                  <a:fillRect l="-9748" t="-31667" r="-3774" b="-45000"/>
                </a:stretch>
              </a:blipFill>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C10DDAF2-1C4A-4DE8-95AA-B479D490EF19}"/>
              </a:ext>
            </a:extLst>
          </p:cNvPr>
          <p:cNvSpPr txBox="1"/>
          <p:nvPr/>
        </p:nvSpPr>
        <p:spPr>
          <a:xfrm>
            <a:off x="5605884" y="4266383"/>
            <a:ext cx="2154436" cy="369332"/>
          </a:xfrm>
          <a:prstGeom prst="rect">
            <a:avLst/>
          </a:prstGeom>
          <a:noFill/>
        </p:spPr>
        <p:txBody>
          <a:bodyPr wrap="none" lIns="0" tIns="0" rIns="0" bIns="0" rtlCol="0">
            <a:spAutoFit/>
          </a:bodyPr>
          <a:lstStyle/>
          <a:p>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原子核结构效应</a:t>
            </a:r>
            <a:endParaRPr lang="zh-CN" altLang="en-US" sz="2400"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52FE117-0391-481E-9919-742A9E48EAE8}"/>
                  </a:ext>
                </a:extLst>
              </p:cNvPr>
              <p:cNvSpPr txBox="1"/>
              <p:nvPr/>
            </p:nvSpPr>
            <p:spPr>
              <a:xfrm>
                <a:off x="416837" y="1046115"/>
                <a:ext cx="7999117" cy="406330"/>
              </a:xfrm>
              <a:prstGeom prst="rect">
                <a:avLst/>
              </a:prstGeom>
              <a:noFill/>
            </p:spPr>
            <p:txBody>
              <a:bodyPr wrap="square" lIns="0" tIns="0" rIns="0" bIns="0" rtlCol="0">
                <a:spAutoFit/>
              </a:bodyPr>
              <a:lstStyle/>
              <a:p>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实验测量：寿命</a:t>
                </a:r>
                <a14:m>
                  <m:oMath xmlns:m="http://schemas.openxmlformats.org/officeDocument/2006/math">
                    <m:r>
                      <a:rPr lang="en-US" altLang="zh-CN" sz="2400" b="0" i="0" smtClean="0">
                        <a:solidFill>
                          <a:srgbClr val="003366"/>
                        </a:solidFill>
                        <a:latin typeface="Cambria Math" panose="02040503050406030204" pitchFamily="18" charset="0"/>
                        <a:ea typeface="微软雅黑" panose="020B0503020204020204" pitchFamily="34" charset="-122"/>
                        <a:sym typeface="Symbol" panose="05050102010706020507" pitchFamily="18" charset="2"/>
                      </a:rPr>
                      <m:t> </m:t>
                    </m:r>
                    <m:r>
                      <a:rPr lang="zh-CN" altLang="en-US" sz="2400" b="1" i="1" smtClean="0">
                        <a:solidFill>
                          <a:srgbClr val="003366"/>
                        </a:solidFill>
                        <a:latin typeface="Cambria Math" panose="02040503050406030204" pitchFamily="18" charset="0"/>
                        <a:ea typeface="微软雅黑" panose="020B0503020204020204" pitchFamily="34" charset="-122"/>
                        <a:sym typeface="Symbol" panose="05050102010706020507" pitchFamily="18" charset="2"/>
                      </a:rPr>
                      <m:t></m:t>
                    </m:r>
                    <m:r>
                      <a:rPr lang="en-US" altLang="zh-CN" sz="2400" b="1" i="1" smtClean="0">
                        <a:solidFill>
                          <a:srgbClr val="003366"/>
                        </a:solidFill>
                        <a:latin typeface="Cambria Math" panose="02040503050406030204" pitchFamily="18" charset="0"/>
                        <a:ea typeface="微软雅黑" panose="020B0503020204020204" pitchFamily="34" charset="-122"/>
                        <a:sym typeface="Symbol" panose="05050102010706020507" pitchFamily="18" charset="2"/>
                      </a:rPr>
                      <m:t> </m:t>
                    </m:r>
                    <m:sSub>
                      <m:sSubPr>
                        <m:ctrlPr>
                          <a:rPr lang="en-US" altLang="zh-CN" sz="2400" b="1" i="1" smtClean="0">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zh-CN" altLang="en-US" sz="2400" b="1" i="1">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𝝀</m:t>
                        </m:r>
                      </m:e>
                      <m:sub>
                        <m:r>
                          <a:rPr lang="en-US" altLang="zh-CN" sz="2400" b="1" i="1">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𝒆𝒙𝒑</m:t>
                        </m:r>
                      </m:sub>
                    </m:sSub>
                    <m:r>
                      <a:rPr lang="zh-CN" altLang="en-US" sz="2400" b="0" i="1" smtClean="0">
                        <a:solidFill>
                          <a:srgbClr val="003366"/>
                        </a:solidFill>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m:rPr>
                        <m:nor/>
                      </m:rP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m:t></m:t>
                    </m:r>
                    <m:r>
                      <m:rPr>
                        <m:nor/>
                      </m:rP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m:t>粒子</m:t>
                    </m:r>
                  </m:oMath>
                </a14:m>
                <a:r>
                  <a:rPr lang="zh-CN" altLang="en-US" sz="24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能量 </a:t>
                </a:r>
                <a14:m>
                  <m:oMath xmlns:m="http://schemas.openxmlformats.org/officeDocument/2006/math">
                    <m:r>
                      <a:rPr lang="zh-CN" altLang="en-US" sz="2400" b="1" i="1">
                        <a:solidFill>
                          <a:srgbClr val="003366"/>
                        </a:solidFill>
                        <a:latin typeface="Cambria Math" panose="02040503050406030204" pitchFamily="18" charset="0"/>
                        <a:ea typeface="微软雅黑" panose="020B0503020204020204" pitchFamily="34" charset="-122"/>
                        <a:sym typeface="Symbol" panose="05050102010706020507" pitchFamily="18" charset="2"/>
                      </a:rPr>
                      <m:t></m:t>
                    </m:r>
                    <m:sSub>
                      <m:sSubPr>
                        <m:ctrlPr>
                          <a:rPr lang="en-US" altLang="zh-CN" sz="2400" b="1" i="1" smtClean="0">
                            <a:solidFill>
                              <a:srgbClr val="FF0000"/>
                            </a:solidFill>
                            <a:latin typeface="Cambria Math" panose="02040503050406030204" pitchFamily="18" charset="0"/>
                            <a:ea typeface="微软雅黑" panose="020B0503020204020204" pitchFamily="34" charset="-122"/>
                          </a:rPr>
                        </m:ctrlPr>
                      </m:sSubPr>
                      <m:e>
                        <m:r>
                          <a:rPr lang="en-US" altLang="zh-CN" sz="2400" b="1" i="1" smtClean="0">
                            <a:solidFill>
                              <a:srgbClr val="FF0000"/>
                            </a:solidFill>
                            <a:latin typeface="Cambria Math" panose="02040503050406030204" pitchFamily="18" charset="0"/>
                            <a:ea typeface="微软雅黑" panose="020B0503020204020204" pitchFamily="34" charset="-122"/>
                          </a:rPr>
                          <m:t> </m:t>
                        </m:r>
                        <m:r>
                          <a:rPr lang="en-US" altLang="zh-CN" sz="2400" b="1" i="1">
                            <a:solidFill>
                              <a:srgbClr val="FF0000"/>
                            </a:solidFill>
                            <a:latin typeface="Cambria Math" panose="02040503050406030204" pitchFamily="18" charset="0"/>
                            <a:ea typeface="微软雅黑" panose="020B0503020204020204" pitchFamily="34" charset="-122"/>
                          </a:rPr>
                          <m:t>𝑸</m:t>
                        </m:r>
                      </m:e>
                      <m:sub>
                        <m:r>
                          <a:rPr lang="zh-CN" altLang="en-US" sz="2400" b="1" i="1">
                            <a:solidFill>
                              <a:srgbClr val="FF0000"/>
                            </a:solidFill>
                            <a:latin typeface="Cambria Math" panose="02040503050406030204" pitchFamily="18" charset="0"/>
                            <a:ea typeface="微软雅黑" panose="020B0503020204020204" pitchFamily="34" charset="-122"/>
                          </a:rPr>
                          <m:t>𝜶</m:t>
                        </m:r>
                      </m:sub>
                    </m:sSub>
                  </m:oMath>
                </a14:m>
                <a:endParaRPr lang="zh-CN" altLang="en-US" sz="24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152FE117-0391-481E-9919-742A9E48EAE8}"/>
                  </a:ext>
                </a:extLst>
              </p:cNvPr>
              <p:cNvSpPr txBox="1">
                <a:spLocks noRot="1" noChangeAspect="1" noMove="1" noResize="1" noEditPoints="1" noAdjustHandles="1" noChangeArrowheads="1" noChangeShapeType="1" noTextEdit="1"/>
              </p:cNvSpPr>
              <p:nvPr/>
            </p:nvSpPr>
            <p:spPr>
              <a:xfrm>
                <a:off x="416837" y="1046115"/>
                <a:ext cx="7999117" cy="406330"/>
              </a:xfrm>
              <a:prstGeom prst="rect">
                <a:avLst/>
              </a:prstGeom>
              <a:blipFill>
                <a:blip r:embed="rId12"/>
                <a:stretch>
                  <a:fillRect l="-2285" t="-28788" b="-3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F5734F1-492B-4745-B8EF-D23FED572E3A}"/>
                  </a:ext>
                </a:extLst>
              </p:cNvPr>
              <p:cNvSpPr txBox="1"/>
              <p:nvPr/>
            </p:nvSpPr>
            <p:spPr bwMode="auto">
              <a:xfrm>
                <a:off x="6516216" y="944906"/>
                <a:ext cx="1604350" cy="5532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0" tIns="0" rIns="0" bIns="0"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3366"/>
                              </a:solidFill>
                              <a:effectLst/>
                              <a:latin typeface="Cambria Math" panose="02040503050406030204" pitchFamily="18" charset="0"/>
                            </a:rPr>
                          </m:ctrlPr>
                        </m:sSubPr>
                        <m:e>
                          <m:r>
                            <a:rPr lang="en-US" altLang="zh-CN" sz="1600" b="1" i="1" smtClean="0">
                              <a:solidFill>
                                <a:srgbClr val="003366"/>
                              </a:solidFill>
                              <a:effectLst/>
                              <a:latin typeface="Cambria Math" panose="02040503050406030204" pitchFamily="18" charset="0"/>
                            </a:rPr>
                            <m:t>𝑸</m:t>
                          </m:r>
                        </m:e>
                        <m:sub>
                          <m:r>
                            <a:rPr lang="zh-CN" altLang="en-US" sz="1600" b="1" i="1" smtClean="0">
                              <a:solidFill>
                                <a:srgbClr val="003366"/>
                              </a:solidFill>
                              <a:effectLst/>
                              <a:latin typeface="Cambria Math" panose="02040503050406030204" pitchFamily="18" charset="0"/>
                            </a:rPr>
                            <m:t>𝜶</m:t>
                          </m:r>
                        </m:sub>
                      </m:sSub>
                      <m:r>
                        <a:rPr lang="en-US" altLang="zh-CN" sz="1600" b="1" i="1" smtClean="0">
                          <a:solidFill>
                            <a:srgbClr val="003366"/>
                          </a:solidFill>
                          <a:effectLst/>
                          <a:latin typeface="Cambria Math" panose="02040503050406030204" pitchFamily="18" charset="0"/>
                          <a:ea typeface="Cambria Math" panose="02040503050406030204" pitchFamily="18" charset="0"/>
                        </a:rPr>
                        <m:t>=</m:t>
                      </m:r>
                      <m:d>
                        <m:dPr>
                          <m:ctrlPr>
                            <a:rPr lang="en-US" altLang="zh-CN" sz="1600" b="1" i="1" smtClean="0">
                              <a:solidFill>
                                <a:srgbClr val="003366"/>
                              </a:solidFill>
                              <a:effectLst/>
                              <a:latin typeface="Cambria Math" panose="02040503050406030204" pitchFamily="18" charset="0"/>
                              <a:ea typeface="Cambria Math" panose="02040503050406030204" pitchFamily="18" charset="0"/>
                            </a:rPr>
                          </m:ctrlPr>
                        </m:dPr>
                        <m:e>
                          <m:f>
                            <m:fPr>
                              <m:ctrlPr>
                                <a:rPr lang="en-US" altLang="zh-CN" sz="1600" b="1" i="1" smtClean="0">
                                  <a:solidFill>
                                    <a:srgbClr val="003366"/>
                                  </a:solidFill>
                                  <a:effectLst/>
                                  <a:latin typeface="Cambria Math" panose="02040503050406030204" pitchFamily="18" charset="0"/>
                                  <a:ea typeface="Cambria Math" panose="02040503050406030204" pitchFamily="18" charset="0"/>
                                </a:rPr>
                              </m:ctrlPr>
                            </m:fPr>
                            <m:num>
                              <m:r>
                                <a:rPr lang="en-US" altLang="zh-CN" sz="1600" b="1" i="1" smtClean="0">
                                  <a:solidFill>
                                    <a:srgbClr val="003366"/>
                                  </a:solidFill>
                                  <a:effectLst/>
                                  <a:latin typeface="Cambria Math" panose="02040503050406030204" pitchFamily="18" charset="0"/>
                                  <a:ea typeface="Cambria Math" panose="02040503050406030204" pitchFamily="18" charset="0"/>
                                </a:rPr>
                                <m:t>𝑨</m:t>
                              </m:r>
                            </m:num>
                            <m:den>
                              <m:r>
                                <a:rPr lang="en-US" altLang="zh-CN" sz="1600" b="1" i="1" smtClean="0">
                                  <a:solidFill>
                                    <a:srgbClr val="003366"/>
                                  </a:solidFill>
                                  <a:effectLst/>
                                  <a:latin typeface="Cambria Math" panose="02040503050406030204" pitchFamily="18" charset="0"/>
                                  <a:ea typeface="Cambria Math" panose="02040503050406030204" pitchFamily="18" charset="0"/>
                                </a:rPr>
                                <m:t>𝑨</m:t>
                              </m:r>
                              <m:r>
                                <a:rPr lang="en-US" altLang="zh-CN" sz="1600" b="1" i="1" smtClean="0">
                                  <a:solidFill>
                                    <a:srgbClr val="003366"/>
                                  </a:solidFill>
                                  <a:effectLst/>
                                  <a:latin typeface="Cambria Math" panose="02040503050406030204" pitchFamily="18" charset="0"/>
                                  <a:ea typeface="Cambria Math" panose="02040503050406030204" pitchFamily="18" charset="0"/>
                                </a:rPr>
                                <m:t>−</m:t>
                              </m:r>
                              <m:r>
                                <a:rPr lang="en-US" altLang="zh-CN" sz="1600" b="1" i="1" smtClean="0">
                                  <a:solidFill>
                                    <a:srgbClr val="003366"/>
                                  </a:solidFill>
                                  <a:effectLst/>
                                  <a:latin typeface="Cambria Math" panose="02040503050406030204" pitchFamily="18" charset="0"/>
                                  <a:ea typeface="Cambria Math" panose="02040503050406030204" pitchFamily="18" charset="0"/>
                                </a:rPr>
                                <m:t>𝟒</m:t>
                              </m:r>
                            </m:den>
                          </m:f>
                        </m:e>
                      </m:d>
                      <m:sSub>
                        <m:sSubPr>
                          <m:ctrlPr>
                            <a:rPr lang="en-US" altLang="zh-CN" sz="1600" b="1" i="1" smtClean="0">
                              <a:solidFill>
                                <a:srgbClr val="003366"/>
                              </a:solidFill>
                              <a:effectLst/>
                              <a:latin typeface="Cambria Math" panose="02040503050406030204" pitchFamily="18" charset="0"/>
                              <a:ea typeface="Cambria Math" panose="02040503050406030204" pitchFamily="18" charset="0"/>
                            </a:rPr>
                          </m:ctrlPr>
                        </m:sSubPr>
                        <m:e>
                          <m:r>
                            <a:rPr lang="en-US" altLang="zh-CN" sz="1600" b="1" i="1" smtClean="0">
                              <a:solidFill>
                                <a:srgbClr val="003366"/>
                              </a:solidFill>
                              <a:effectLst/>
                              <a:latin typeface="Cambria Math" panose="02040503050406030204" pitchFamily="18" charset="0"/>
                              <a:ea typeface="Cambria Math" panose="02040503050406030204" pitchFamily="18" charset="0"/>
                            </a:rPr>
                            <m:t>𝑬</m:t>
                          </m:r>
                        </m:e>
                        <m:sub>
                          <m:r>
                            <a:rPr lang="zh-CN" altLang="en-US" sz="1600" b="1" i="1" smtClean="0">
                              <a:solidFill>
                                <a:srgbClr val="003366"/>
                              </a:solidFill>
                              <a:effectLst/>
                              <a:latin typeface="Cambria Math" panose="02040503050406030204" pitchFamily="18" charset="0"/>
                              <a:ea typeface="Cambria Math" panose="02040503050406030204" pitchFamily="18" charset="0"/>
                            </a:rPr>
                            <m:t>𝜶</m:t>
                          </m:r>
                        </m:sub>
                      </m:sSub>
                    </m:oMath>
                  </m:oMathPara>
                </a14:m>
                <a:endParaRPr lang="zh-CN" altLang="en-US" sz="1600" b="1" dirty="0">
                  <a:solidFill>
                    <a:srgbClr val="0D02E0"/>
                  </a:solidFill>
                  <a:latin typeface="Arial" pitchFamily="34" charset="0"/>
                </a:endParaRPr>
              </a:p>
            </p:txBody>
          </p:sp>
        </mc:Choice>
        <mc:Fallback xmlns="">
          <p:sp>
            <p:nvSpPr>
              <p:cNvPr id="35" name="文本框 34">
                <a:extLst>
                  <a:ext uri="{FF2B5EF4-FFF2-40B4-BE49-F238E27FC236}">
                    <a16:creationId xmlns:a16="http://schemas.microsoft.com/office/drawing/2014/main" id="{6F5734F1-492B-4745-B8EF-D23FED572E3A}"/>
                  </a:ext>
                </a:extLst>
              </p:cNvPr>
              <p:cNvSpPr txBox="1">
                <a:spLocks noRot="1" noChangeAspect="1" noMove="1" noResize="1" noEditPoints="1" noAdjustHandles="1" noChangeArrowheads="1" noChangeShapeType="1" noTextEdit="1"/>
              </p:cNvSpPr>
              <p:nvPr/>
            </p:nvSpPr>
            <p:spPr bwMode="auto">
              <a:xfrm>
                <a:off x="6516216" y="944906"/>
                <a:ext cx="1604350" cy="553228"/>
              </a:xfrm>
              <a:prstGeom prst="rect">
                <a:avLst/>
              </a:prstGeom>
              <a:blipFill>
                <a:blip r:embed="rId1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01A105C-0438-4A2F-AAE7-83D7D5F89B6D}"/>
                  </a:ext>
                </a:extLst>
              </p:cNvPr>
              <p:cNvSpPr/>
              <p:nvPr/>
            </p:nvSpPr>
            <p:spPr>
              <a:xfrm>
                <a:off x="3300631" y="2352227"/>
                <a:ext cx="46519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a:solidFill>
                            <a:srgbClr val="FF0000"/>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𝑷</m:t>
                      </m:r>
                    </m:oMath>
                  </m:oMathPara>
                </a14:m>
                <a:endParaRPr lang="zh-CN" altLang="en-US" sz="2400" b="1" dirty="0"/>
              </a:p>
            </p:txBody>
          </p:sp>
        </mc:Choice>
        <mc:Fallback xmlns="">
          <p:sp>
            <p:nvSpPr>
              <p:cNvPr id="8" name="矩形 7">
                <a:extLst>
                  <a:ext uri="{FF2B5EF4-FFF2-40B4-BE49-F238E27FC236}">
                    <a16:creationId xmlns:a16="http://schemas.microsoft.com/office/drawing/2014/main" id="{901A105C-0438-4A2F-AAE7-83D7D5F89B6D}"/>
                  </a:ext>
                </a:extLst>
              </p:cNvPr>
              <p:cNvSpPr>
                <a:spLocks noRot="1" noChangeAspect="1" noMove="1" noResize="1" noEditPoints="1" noAdjustHandles="1" noChangeArrowheads="1" noChangeShapeType="1" noTextEdit="1"/>
              </p:cNvSpPr>
              <p:nvPr/>
            </p:nvSpPr>
            <p:spPr>
              <a:xfrm>
                <a:off x="3300631" y="2352227"/>
                <a:ext cx="465192" cy="461665"/>
              </a:xfrm>
              <a:prstGeom prst="rect">
                <a:avLst/>
              </a:prstGeom>
              <a:blipFill>
                <a:blip r:embed="rId14"/>
                <a:stretch>
                  <a:fillRect r="-1299" b="-13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20877"/>
      </p:ext>
    </p:extLst>
  </p:cSld>
  <p:clrMapOvr>
    <a:masterClrMapping/>
  </p:clrMapOvr>
  <p:transition spd="med" advClick="0" advTm="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DD0C951-F2FD-481A-894F-C57D71273904}"/>
              </a:ext>
            </a:extLst>
          </p:cNvPr>
          <p:cNvSpPr/>
          <p:nvPr/>
        </p:nvSpPr>
        <p:spPr>
          <a:xfrm>
            <a:off x="3131840" y="1453532"/>
            <a:ext cx="2462534"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Eight </a:t>
            </a:r>
            <a:r>
              <a:rPr kumimoji="0" lang="el-GR"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decay chains</a:t>
            </a:r>
            <a:endPar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a:extLst>
              <a:ext uri="{FF2B5EF4-FFF2-40B4-BE49-F238E27FC236}">
                <a16:creationId xmlns:a16="http://schemas.microsoft.com/office/drawing/2014/main" id="{E3ECD206-5FDD-417F-AEEA-A4D3F9E7650D}"/>
              </a:ext>
            </a:extLst>
          </p:cNvPr>
          <p:cNvPicPr>
            <a:picLocks noChangeAspect="1"/>
          </p:cNvPicPr>
          <p:nvPr/>
        </p:nvPicPr>
        <p:blipFill rotWithShape="1">
          <a:blip r:embed="rId3"/>
          <a:srcRect r="11272"/>
          <a:stretch/>
        </p:blipFill>
        <p:spPr>
          <a:xfrm>
            <a:off x="192034" y="1415609"/>
            <a:ext cx="2808312" cy="3419980"/>
          </a:xfrm>
          <a:prstGeom prst="rect">
            <a:avLst/>
          </a:prstGeom>
        </p:spPr>
      </p:pic>
      <p:pic>
        <p:nvPicPr>
          <p:cNvPr id="10" name="图片 9">
            <a:extLst>
              <a:ext uri="{FF2B5EF4-FFF2-40B4-BE49-F238E27FC236}">
                <a16:creationId xmlns:a16="http://schemas.microsoft.com/office/drawing/2014/main" id="{2435537A-F285-4F9B-9B93-3F1BA59FACDF}"/>
              </a:ext>
            </a:extLst>
          </p:cNvPr>
          <p:cNvPicPr>
            <a:picLocks noChangeAspect="1"/>
          </p:cNvPicPr>
          <p:nvPr/>
        </p:nvPicPr>
        <p:blipFill>
          <a:blip r:embed="rId4"/>
          <a:stretch>
            <a:fillRect/>
          </a:stretch>
        </p:blipFill>
        <p:spPr>
          <a:xfrm>
            <a:off x="4546612" y="2565400"/>
            <a:ext cx="50775" cy="12700"/>
          </a:xfrm>
          <a:prstGeom prst="rect">
            <a:avLst/>
          </a:prstGeom>
        </p:spPr>
      </p:pic>
      <p:pic>
        <p:nvPicPr>
          <p:cNvPr id="6" name="图片 5">
            <a:extLst>
              <a:ext uri="{FF2B5EF4-FFF2-40B4-BE49-F238E27FC236}">
                <a16:creationId xmlns:a16="http://schemas.microsoft.com/office/drawing/2014/main" id="{0DF4658A-ECD2-4BCF-A301-3FD66A65F4DD}"/>
              </a:ext>
            </a:extLst>
          </p:cNvPr>
          <p:cNvPicPr>
            <a:picLocks noChangeAspect="1"/>
          </p:cNvPicPr>
          <p:nvPr/>
        </p:nvPicPr>
        <p:blipFill>
          <a:blip r:embed="rId5"/>
          <a:stretch>
            <a:fillRect/>
          </a:stretch>
        </p:blipFill>
        <p:spPr>
          <a:xfrm>
            <a:off x="5808658" y="1891360"/>
            <a:ext cx="3188860" cy="2408161"/>
          </a:xfrm>
          <a:prstGeom prst="rect">
            <a:avLst/>
          </a:prstGeom>
        </p:spPr>
      </p:pic>
      <p:pic>
        <p:nvPicPr>
          <p:cNvPr id="8" name="图片 7">
            <a:extLst>
              <a:ext uri="{FF2B5EF4-FFF2-40B4-BE49-F238E27FC236}">
                <a16:creationId xmlns:a16="http://schemas.microsoft.com/office/drawing/2014/main" id="{E7674C35-8656-464D-9396-61D3ADB0483C}"/>
              </a:ext>
            </a:extLst>
          </p:cNvPr>
          <p:cNvPicPr preferRelativeResize="0">
            <a:picLocks/>
          </p:cNvPicPr>
          <p:nvPr/>
        </p:nvPicPr>
        <p:blipFill>
          <a:blip r:embed="rId6"/>
          <a:stretch>
            <a:fillRect/>
          </a:stretch>
        </p:blipFill>
        <p:spPr>
          <a:xfrm>
            <a:off x="2985802" y="1854344"/>
            <a:ext cx="3005487" cy="2265913"/>
          </a:xfrm>
          <a:prstGeom prst="rect">
            <a:avLst/>
          </a:prstGeom>
        </p:spPr>
      </p:pic>
      <p:sp>
        <p:nvSpPr>
          <p:cNvPr id="12" name="矩形 11">
            <a:extLst>
              <a:ext uri="{FF2B5EF4-FFF2-40B4-BE49-F238E27FC236}">
                <a16:creationId xmlns:a16="http://schemas.microsoft.com/office/drawing/2014/main" id="{355F99F3-16E5-4D56-8CAC-A010F7B2D1C4}"/>
              </a:ext>
            </a:extLst>
          </p:cNvPr>
          <p:cNvSpPr/>
          <p:nvPr/>
        </p:nvSpPr>
        <p:spPr>
          <a:xfrm>
            <a:off x="6316361" y="1468798"/>
            <a:ext cx="2361544"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185</a:t>
            </a:r>
            <a:r>
              <a:rPr kumimoji="0" lang="en-US" altLang="zh-CN" sz="2000" b="1" i="0" u="none" strike="noStrike" kern="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Re(</a:t>
            </a:r>
            <a:r>
              <a:rPr kumimoji="0" lang="en-US" altLang="zh-CN" sz="2000" b="1" i="0" u="none" strike="noStrike" kern="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r>
              <a:rPr kumimoji="0" lang="en-US" altLang="zh-CN" sz="2000" b="1" i="0" u="none" strike="noStrike" kern="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Ar, 5n)</a:t>
            </a:r>
            <a:r>
              <a:rPr kumimoji="0" lang="en-US" altLang="zh-CN" sz="2000" b="1" i="0" u="none" strike="noStrike" kern="0" cap="none" spc="0" normalizeH="0" baseline="3000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220</a:t>
            </a:r>
            <a:r>
              <a:rPr kumimoji="0" lang="en-US" altLang="zh-CN" sz="2000" b="1" i="0" u="none" strike="noStrike" kern="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Np</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0E58F740-25F7-481B-AF44-BA51BD3A2A80}"/>
                  </a:ext>
                </a:extLst>
              </p:cNvPr>
              <p:cNvSpPr/>
              <p:nvPr/>
            </p:nvSpPr>
            <p:spPr>
              <a:xfrm>
                <a:off x="3275856" y="4292920"/>
                <a:ext cx="5721662" cy="48340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220</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Np</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sSub>
                      <m:sSubPr>
                        <m:ctrlPr>
                          <a:rPr kumimoji="0" lang="en-US" altLang="zh-CN" sz="20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ctrlPr>
                      </m:sSubPr>
                      <m:e>
                        <m:r>
                          <a:rPr kumimoji="0" lang="en-US" altLang="zh-CN" sz="20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𝑬</m:t>
                        </m:r>
                      </m:e>
                      <m:sub>
                        <m:r>
                          <a:rPr kumimoji="0" lang="zh-CN" altLang="en-US" sz="20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𝜶</m:t>
                        </m:r>
                      </m:sub>
                    </m:sSub>
                    <m:r>
                      <a:rPr kumimoji="0" lang="zh-CN" altLang="en-US" sz="2000" b="1" i="1" u="none" strike="noStrike" kern="1200" cap="none" spc="0" normalizeH="0" baseline="0" noProof="0">
                        <a:ln>
                          <a:noFill/>
                        </a:ln>
                        <a:solidFill>
                          <a:srgbClr val="003366"/>
                        </a:solidFill>
                        <a:effectLst/>
                        <a:uLnTx/>
                        <a:uFillTx/>
                        <a:latin typeface="Cambria Math" panose="02040503050406030204" pitchFamily="18" charset="0"/>
                        <a:ea typeface="Cambria Math" panose="02040503050406030204" pitchFamily="18" charset="0"/>
                        <a:cs typeface="+mn-cs"/>
                      </a:rPr>
                      <m:t> </m:t>
                    </m:r>
                  </m:oMath>
                </a14:m>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=10040 (18) keV and</a:t>
                </a:r>
                <a:r>
                  <a:rPr kumimoji="0" lang="en-US" altLang="zh-CN" sz="2000" b="1"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
                      <m:sSubPr>
                        <m:ctrlPr>
                          <a:rPr kumimoji="0" lang="en-US" altLang="zh-CN" sz="20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rPr>
                        </m:ctrlPr>
                      </m:sSubPr>
                      <m:e>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𝑻</m:t>
                        </m:r>
                      </m:e>
                      <m:sub>
                        <m:f>
                          <m:fPr>
                            <m:type m:val="skw"/>
                            <m:ctrlP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ctrlPr>
                          </m:fPr>
                          <m:num>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𝟏</m:t>
                            </m:r>
                          </m:num>
                          <m:den>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𝟐</m:t>
                            </m:r>
                          </m:den>
                        </m:f>
                      </m:sub>
                    </m:sSub>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m:t>
                    </m:r>
                    <m:sSubSup>
                      <m:sSubSupPr>
                        <m:ctrlP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ctrlPr>
                      </m:sSubSupPr>
                      <m:e>
                        <m:r>
                          <a:rPr kumimoji="0" lang="en-US" altLang="zh-CN" sz="20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rPr>
                          <m:t>𝟐𝟓</m:t>
                        </m:r>
                      </m:e>
                      <m:sub>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m:t>
                        </m:r>
                        <m:r>
                          <a:rPr kumimoji="0" lang="en-US" altLang="zh-CN" sz="20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rPr>
                          <m:t>𝟕</m:t>
                        </m:r>
                      </m:sub>
                      <m:sup>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m:t>
                        </m:r>
                        <m:r>
                          <a:rPr kumimoji="0" lang="en-US" altLang="zh-CN" sz="20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rPr>
                          <m:t>𝟏𝟒</m:t>
                        </m:r>
                      </m:sup>
                    </m:sSubSup>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 </m:t>
                    </m:r>
                    <m:r>
                      <a:rPr kumimoji="0" lang="en-US" altLang="zh-CN" sz="20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sym typeface="Symbol" panose="05050102010706020507" pitchFamily="18" charset="2"/>
                      </a:rPr>
                      <m:t></m:t>
                    </m:r>
                    <m:r>
                      <a:rPr kumimoji="0" lang="en-US" altLang="zh-CN" sz="2000" b="1" i="1" u="none" strike="noStrike" kern="1200" cap="none" spc="0" normalizeH="0" baseline="0" noProof="0">
                        <a:ln>
                          <a:noFill/>
                        </a:ln>
                        <a:solidFill>
                          <a:srgbClr val="FF0000"/>
                        </a:solidFill>
                        <a:effectLst/>
                        <a:uLnTx/>
                        <a:uFillTx/>
                        <a:latin typeface="Cambria Math" panose="02040503050406030204" pitchFamily="18" charset="0"/>
                        <a:ea typeface="微软雅黑" panose="020B0503020204020204" pitchFamily="34" charset="-122"/>
                        <a:cs typeface="+mn-cs"/>
                      </a:rPr>
                      <m:t>𝒔</m:t>
                    </m:r>
                  </m:oMath>
                </a14:m>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0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3" name="矩形 12">
                <a:extLst>
                  <a:ext uri="{FF2B5EF4-FFF2-40B4-BE49-F238E27FC236}">
                    <a16:creationId xmlns:a16="http://schemas.microsoft.com/office/drawing/2014/main" id="{0E58F740-25F7-481B-AF44-BA51BD3A2A80}"/>
                  </a:ext>
                </a:extLst>
              </p:cNvPr>
              <p:cNvSpPr>
                <a:spLocks noRot="1" noChangeAspect="1" noMove="1" noResize="1" noEditPoints="1" noAdjustHandles="1" noChangeArrowheads="1" noChangeShapeType="1" noTextEdit="1"/>
              </p:cNvSpPr>
              <p:nvPr/>
            </p:nvSpPr>
            <p:spPr>
              <a:xfrm>
                <a:off x="3275856" y="4292920"/>
                <a:ext cx="5721662" cy="483402"/>
              </a:xfrm>
              <a:prstGeom prst="rect">
                <a:avLst/>
              </a:prstGeom>
              <a:blipFill>
                <a:blip r:embed="rId7"/>
                <a:stretch>
                  <a:fillRect l="-319" t="-65000" b="-142500"/>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E0D59425-EE36-4351-B550-BB00C76CD9C5}"/>
              </a:ext>
            </a:extLst>
          </p:cNvPr>
          <p:cNvSpPr txBox="1"/>
          <p:nvPr/>
        </p:nvSpPr>
        <p:spPr>
          <a:xfrm>
            <a:off x="35496" y="915819"/>
            <a:ext cx="9073008" cy="400110"/>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219</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Np</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220</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Np</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222</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Np</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223</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Np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标题 1">
            <a:extLst>
              <a:ext uri="{FF2B5EF4-FFF2-40B4-BE49-F238E27FC236}">
                <a16:creationId xmlns:a16="http://schemas.microsoft.com/office/drawing/2014/main" id="{C33418AC-3764-4757-A008-962F7A7320CE}"/>
              </a:ext>
            </a:extLst>
          </p:cNvPr>
          <p:cNvSpPr>
            <a:spLocks noGrp="1"/>
          </p:cNvSpPr>
          <p:nvPr>
            <p:ph type="title"/>
          </p:nvPr>
        </p:nvSpPr>
        <p:spPr>
          <a:xfrm>
            <a:off x="961624" y="140373"/>
            <a:ext cx="3466360"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46469908"/>
      </p:ext>
    </p:extLst>
  </p:cSld>
  <p:clrMapOvr>
    <a:masterClrMapping/>
  </p:clrMapOvr>
  <p:transition spd="med" advClick="0" advTm="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E8C7CFB-B9F1-41D1-A45D-EAC8004DE8E3}"/>
              </a:ext>
            </a:extLst>
          </p:cNvPr>
          <p:cNvPicPr>
            <a:picLocks noChangeAspect="1"/>
          </p:cNvPicPr>
          <p:nvPr/>
        </p:nvPicPr>
        <p:blipFill rotWithShape="1">
          <a:blip r:embed="rId3"/>
          <a:srcRect r="4755"/>
          <a:stretch/>
        </p:blipFill>
        <p:spPr>
          <a:xfrm>
            <a:off x="5960479" y="2127848"/>
            <a:ext cx="2936290" cy="1824501"/>
          </a:xfrm>
          <a:prstGeom prst="rect">
            <a:avLst/>
          </a:prstGeom>
        </p:spPr>
      </p:pic>
      <p:pic>
        <p:nvPicPr>
          <p:cNvPr id="2" name="图片 1">
            <a:extLst>
              <a:ext uri="{FF2B5EF4-FFF2-40B4-BE49-F238E27FC236}">
                <a16:creationId xmlns:a16="http://schemas.microsoft.com/office/drawing/2014/main" id="{702D97C0-8BBC-4595-B850-42C4E19516DA}"/>
              </a:ext>
            </a:extLst>
          </p:cNvPr>
          <p:cNvPicPr>
            <a:picLocks noChangeAspect="1"/>
          </p:cNvPicPr>
          <p:nvPr/>
        </p:nvPicPr>
        <p:blipFill rotWithShape="1">
          <a:blip r:embed="rId4"/>
          <a:srcRect l="5131" t="5078" r="10704"/>
          <a:stretch/>
        </p:blipFill>
        <p:spPr>
          <a:xfrm>
            <a:off x="135743" y="1563638"/>
            <a:ext cx="6094811" cy="2330788"/>
          </a:xfrm>
          <a:prstGeom prst="rect">
            <a:avLst/>
          </a:prstGeom>
        </p:spPr>
      </p:pic>
      <p:pic>
        <p:nvPicPr>
          <p:cNvPr id="10" name="图片 9">
            <a:extLst>
              <a:ext uri="{FF2B5EF4-FFF2-40B4-BE49-F238E27FC236}">
                <a16:creationId xmlns:a16="http://schemas.microsoft.com/office/drawing/2014/main" id="{2435537A-F285-4F9B-9B93-3F1BA59FACDF}"/>
              </a:ext>
            </a:extLst>
          </p:cNvPr>
          <p:cNvPicPr>
            <a:picLocks noChangeAspect="1"/>
          </p:cNvPicPr>
          <p:nvPr/>
        </p:nvPicPr>
        <p:blipFill>
          <a:blip r:embed="rId5"/>
          <a:stretch>
            <a:fillRect/>
          </a:stretch>
        </p:blipFill>
        <p:spPr>
          <a:xfrm>
            <a:off x="4546612" y="2565400"/>
            <a:ext cx="50775" cy="12700"/>
          </a:xfrm>
          <a:prstGeom prst="rect">
            <a:avLst/>
          </a:prstGeom>
        </p:spPr>
      </p:pic>
      <p:sp>
        <p:nvSpPr>
          <p:cNvPr id="12" name="矩形 11">
            <a:extLst>
              <a:ext uri="{FF2B5EF4-FFF2-40B4-BE49-F238E27FC236}">
                <a16:creationId xmlns:a16="http://schemas.microsoft.com/office/drawing/2014/main" id="{5C91BCEF-B565-4437-A7C5-18312C9304D8}"/>
              </a:ext>
            </a:extLst>
          </p:cNvPr>
          <p:cNvSpPr/>
          <p:nvPr/>
        </p:nvSpPr>
        <p:spPr>
          <a:xfrm>
            <a:off x="6444208" y="1700685"/>
            <a:ext cx="2361544" cy="400110"/>
          </a:xfrm>
          <a:prstGeom prst="rect">
            <a:avLst/>
          </a:prstGeom>
        </p:spPr>
        <p:txBody>
          <a:bodyPr wrap="none">
            <a:spAutoFit/>
          </a:bodyPr>
          <a:lstStyle/>
          <a:p>
            <a:r>
              <a:rPr lang="en-US" altLang="zh-CN" sz="2000" b="1" kern="0" baseline="30000" dirty="0">
                <a:solidFill>
                  <a:srgbClr val="003366"/>
                </a:solidFill>
                <a:latin typeface="Times New Roman" panose="02020603050405020304" pitchFamily="18" charset="0"/>
                <a:cs typeface="Times New Roman" panose="02020603050405020304" pitchFamily="18" charset="0"/>
              </a:rPr>
              <a:t>187</a:t>
            </a:r>
            <a:r>
              <a:rPr lang="en-US" altLang="zh-CN" sz="2000" b="1" kern="0" dirty="0">
                <a:solidFill>
                  <a:srgbClr val="003366"/>
                </a:solidFill>
                <a:latin typeface="Times New Roman" panose="02020603050405020304" pitchFamily="18" charset="0"/>
                <a:cs typeface="Times New Roman" panose="02020603050405020304" pitchFamily="18" charset="0"/>
              </a:rPr>
              <a:t>Re(</a:t>
            </a:r>
            <a:r>
              <a:rPr lang="en-US" altLang="zh-CN" sz="2000" b="1" kern="0" baseline="30000" dirty="0">
                <a:solidFill>
                  <a:srgbClr val="003366"/>
                </a:solidFill>
                <a:latin typeface="Times New Roman" panose="02020603050405020304" pitchFamily="18" charset="0"/>
                <a:cs typeface="Times New Roman" panose="02020603050405020304" pitchFamily="18" charset="0"/>
              </a:rPr>
              <a:t>40</a:t>
            </a:r>
            <a:r>
              <a:rPr lang="en-US" altLang="zh-CN" sz="2000" b="1" kern="0" dirty="0">
                <a:solidFill>
                  <a:srgbClr val="003366"/>
                </a:solidFill>
                <a:latin typeface="Times New Roman" panose="02020603050405020304" pitchFamily="18" charset="0"/>
                <a:cs typeface="Times New Roman" panose="02020603050405020304" pitchFamily="18" charset="0"/>
              </a:rPr>
              <a:t>Ar, 5n)</a:t>
            </a:r>
            <a:r>
              <a:rPr lang="en-US" altLang="zh-CN" sz="2000" b="1" kern="0" baseline="30000" dirty="0">
                <a:solidFill>
                  <a:srgbClr val="003366"/>
                </a:solidFill>
                <a:latin typeface="Times New Roman" panose="02020603050405020304" pitchFamily="18" charset="0"/>
                <a:cs typeface="Times New Roman" panose="02020603050405020304" pitchFamily="18" charset="0"/>
              </a:rPr>
              <a:t>222</a:t>
            </a:r>
            <a:r>
              <a:rPr lang="en-US" altLang="zh-CN" sz="2000" b="1" kern="0" dirty="0">
                <a:solidFill>
                  <a:srgbClr val="003366"/>
                </a:solidFill>
                <a:latin typeface="Times New Roman" panose="02020603050405020304" pitchFamily="18" charset="0"/>
                <a:cs typeface="Times New Roman" panose="02020603050405020304" pitchFamily="18" charset="0"/>
              </a:rPr>
              <a:t>Np</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D1D84A28-7B5D-44CC-B058-BF4D26DE51B2}"/>
                  </a:ext>
                </a:extLst>
              </p:cNvPr>
              <p:cNvSpPr/>
              <p:nvPr/>
            </p:nvSpPr>
            <p:spPr>
              <a:xfrm>
                <a:off x="1691680" y="3924927"/>
                <a:ext cx="6516003" cy="484172"/>
              </a:xfrm>
              <a:prstGeom prst="rect">
                <a:avLst/>
              </a:prstGeom>
            </p:spPr>
            <p:txBody>
              <a:bodyPr wrap="square">
                <a:spAutoFit/>
              </a:bodyPr>
              <a:lstStyle/>
              <a:p>
                <a:r>
                  <a:rPr lang="en-US" altLang="zh-CN" sz="20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222</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b="1" i="1">
                            <a:solidFill>
                              <a:srgbClr val="003366"/>
                            </a:solidFill>
                            <a:latin typeface="Cambria Math" panose="02040503050406030204" pitchFamily="18" charset="0"/>
                            <a:ea typeface="Cambria Math" panose="02040503050406030204" pitchFamily="18" charset="0"/>
                          </a:rPr>
                        </m:ctrlPr>
                      </m:sSubPr>
                      <m:e>
                        <m:r>
                          <a:rPr lang="en-US" altLang="zh-CN" sz="2000" b="1" i="1">
                            <a:solidFill>
                              <a:srgbClr val="003366"/>
                            </a:solidFill>
                            <a:latin typeface="Cambria Math" panose="02040503050406030204" pitchFamily="18" charset="0"/>
                            <a:ea typeface="Cambria Math" panose="02040503050406030204" pitchFamily="18" charset="0"/>
                          </a:rPr>
                          <m:t>𝑬</m:t>
                        </m:r>
                      </m:e>
                      <m:sub>
                        <m:r>
                          <a:rPr lang="zh-CN" altLang="en-US" sz="2000" b="1" i="1">
                            <a:solidFill>
                              <a:srgbClr val="003366"/>
                            </a:solidFill>
                            <a:latin typeface="Cambria Math" panose="02040503050406030204" pitchFamily="18" charset="0"/>
                            <a:ea typeface="Cambria Math" panose="02040503050406030204" pitchFamily="18" charset="0"/>
                          </a:rPr>
                          <m:t>𝜶</m:t>
                        </m:r>
                      </m:sub>
                    </m:sSub>
                    <m:r>
                      <a:rPr lang="zh-CN" altLang="en-US" sz="2000" b="1" i="1">
                        <a:solidFill>
                          <a:srgbClr val="003366"/>
                        </a:solidFill>
                        <a:latin typeface="Cambria Math" panose="02040503050406030204" pitchFamily="18" charset="0"/>
                        <a:ea typeface="Cambria Math" panose="02040503050406030204" pitchFamily="18" charset="0"/>
                      </a:rPr>
                      <m:t> </m:t>
                    </m:r>
                  </m:oMath>
                </a14:m>
                <a:r>
                  <a:rPr lang="en-US" altLang="zh-CN" sz="2000" b="1" dirty="0">
                    <a:solidFill>
                      <a:srgbClr val="003366"/>
                    </a:solidFill>
                    <a:latin typeface="Times New Roman" panose="02020603050405020304" pitchFamily="18" charset="0"/>
                    <a:cs typeface="Times New Roman" panose="02020603050405020304" pitchFamily="18" charset="0"/>
                  </a:rPr>
                  <a:t>=10016 (33) keV and</a:t>
                </a:r>
                <a:r>
                  <a:rPr lang="en-US" altLang="zh-CN" sz="2000" b="1" dirty="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2000" b="1" i="1" smtClean="0">
                            <a:solidFill>
                              <a:srgbClr val="FF0000"/>
                            </a:solidFill>
                            <a:latin typeface="Cambria Math" panose="02040503050406030204" pitchFamily="18" charset="0"/>
                            <a:ea typeface="微软雅黑" panose="020B0503020204020204" pitchFamily="34" charset="-122"/>
                          </a:rPr>
                        </m:ctrlPr>
                      </m:sSubPr>
                      <m:e>
                        <m:r>
                          <a:rPr lang="en-US" altLang="zh-CN" sz="2000" b="1" i="1">
                            <a:solidFill>
                              <a:srgbClr val="FF0000"/>
                            </a:solidFill>
                            <a:latin typeface="Cambria Math" panose="02040503050406030204" pitchFamily="18" charset="0"/>
                            <a:ea typeface="微软雅黑" panose="020B0503020204020204" pitchFamily="34" charset="-122"/>
                          </a:rPr>
                          <m:t>𝑻</m:t>
                        </m:r>
                      </m:e>
                      <m:sub>
                        <m:f>
                          <m:fPr>
                            <m:type m:val="skw"/>
                            <m:ctrlPr>
                              <a:rPr lang="en-US" altLang="zh-CN" sz="2000" b="1" i="1">
                                <a:solidFill>
                                  <a:srgbClr val="FF0000"/>
                                </a:solidFill>
                                <a:latin typeface="Cambria Math" panose="02040503050406030204" pitchFamily="18" charset="0"/>
                                <a:ea typeface="微软雅黑" panose="020B0503020204020204" pitchFamily="34" charset="-122"/>
                              </a:rPr>
                            </m:ctrlPr>
                          </m:fPr>
                          <m:num>
                            <m:r>
                              <a:rPr lang="en-US" altLang="zh-CN" sz="2000" b="1" i="1">
                                <a:solidFill>
                                  <a:srgbClr val="FF0000"/>
                                </a:solidFill>
                                <a:latin typeface="Cambria Math" panose="02040503050406030204" pitchFamily="18" charset="0"/>
                                <a:ea typeface="微软雅黑" panose="020B0503020204020204" pitchFamily="34" charset="-122"/>
                              </a:rPr>
                              <m:t>𝟏</m:t>
                            </m:r>
                          </m:num>
                          <m:den>
                            <m:r>
                              <a:rPr lang="en-US" altLang="zh-CN" sz="2000" b="1" i="1">
                                <a:solidFill>
                                  <a:srgbClr val="FF0000"/>
                                </a:solidFill>
                                <a:latin typeface="Cambria Math" panose="02040503050406030204" pitchFamily="18" charset="0"/>
                                <a:ea typeface="微软雅黑" panose="020B0503020204020204" pitchFamily="34" charset="-122"/>
                              </a:rPr>
                              <m:t>𝟐</m:t>
                            </m:r>
                          </m:den>
                        </m:f>
                      </m:sub>
                    </m:sSub>
                    <m:r>
                      <a:rPr lang="en-US" altLang="zh-CN" sz="2000" b="1" i="1">
                        <a:solidFill>
                          <a:srgbClr val="FF0000"/>
                        </a:solidFill>
                        <a:latin typeface="Cambria Math" panose="02040503050406030204" pitchFamily="18" charset="0"/>
                        <a:ea typeface="微软雅黑" panose="020B0503020204020204" pitchFamily="34" charset="-122"/>
                      </a:rPr>
                      <m:t>=</m:t>
                    </m:r>
                    <m:sSubSup>
                      <m:sSubSupPr>
                        <m:ctrlPr>
                          <a:rPr lang="en-US" altLang="zh-CN" sz="2000" b="1" i="1">
                            <a:solidFill>
                              <a:srgbClr val="FF0000"/>
                            </a:solidFill>
                            <a:latin typeface="Cambria Math" panose="02040503050406030204" pitchFamily="18" charset="0"/>
                            <a:ea typeface="微软雅黑" panose="020B0503020204020204" pitchFamily="34" charset="-122"/>
                          </a:rPr>
                        </m:ctrlPr>
                      </m:sSubSupPr>
                      <m:e>
                        <m:r>
                          <a:rPr lang="en-US" altLang="zh-CN" sz="2000" b="1" i="1">
                            <a:solidFill>
                              <a:srgbClr val="FF0000"/>
                            </a:solidFill>
                            <a:latin typeface="Cambria Math" panose="02040503050406030204" pitchFamily="18" charset="0"/>
                            <a:ea typeface="微软雅黑" panose="020B0503020204020204" pitchFamily="34" charset="-122"/>
                          </a:rPr>
                          <m:t>𝟑𝟖𝟎</m:t>
                        </m:r>
                      </m:e>
                      <m:sub>
                        <m:r>
                          <a:rPr lang="en-US" altLang="zh-CN" sz="2000" b="1" i="1">
                            <a:solidFill>
                              <a:srgbClr val="FF0000"/>
                            </a:solidFill>
                            <a:latin typeface="Cambria Math" panose="02040503050406030204" pitchFamily="18" charset="0"/>
                            <a:ea typeface="微软雅黑" panose="020B0503020204020204" pitchFamily="34" charset="-122"/>
                          </a:rPr>
                          <m:t>−</m:t>
                        </m:r>
                        <m:r>
                          <a:rPr lang="en-US" altLang="zh-CN" sz="2000" b="1" i="1">
                            <a:solidFill>
                              <a:srgbClr val="FF0000"/>
                            </a:solidFill>
                            <a:latin typeface="Cambria Math" panose="02040503050406030204" pitchFamily="18" charset="0"/>
                            <a:ea typeface="微软雅黑" panose="020B0503020204020204" pitchFamily="34" charset="-122"/>
                          </a:rPr>
                          <m:t>𝟏𝟏𝟎</m:t>
                        </m:r>
                      </m:sub>
                      <m:sup>
                        <m:r>
                          <a:rPr lang="en-US" altLang="zh-CN" sz="2000" b="1" i="1">
                            <a:solidFill>
                              <a:srgbClr val="FF0000"/>
                            </a:solidFill>
                            <a:latin typeface="Cambria Math" panose="02040503050406030204" pitchFamily="18" charset="0"/>
                            <a:ea typeface="微软雅黑" panose="020B0503020204020204" pitchFamily="34" charset="-122"/>
                          </a:rPr>
                          <m:t>+</m:t>
                        </m:r>
                        <m:r>
                          <a:rPr lang="en-US" altLang="zh-CN" sz="2000" b="1" i="1">
                            <a:solidFill>
                              <a:srgbClr val="FF0000"/>
                            </a:solidFill>
                            <a:latin typeface="Cambria Math" panose="02040503050406030204" pitchFamily="18" charset="0"/>
                            <a:ea typeface="微软雅黑" panose="020B0503020204020204" pitchFamily="34" charset="-122"/>
                          </a:rPr>
                          <m:t>𝟐𝟔𝟎</m:t>
                        </m:r>
                      </m:sup>
                    </m:sSubSup>
                    <m:r>
                      <a:rPr lang="en-US" altLang="zh-CN" sz="2000" b="1" i="1">
                        <a:solidFill>
                          <a:srgbClr val="FF0000"/>
                        </a:solidFill>
                        <a:latin typeface="Cambria Math" panose="02040503050406030204" pitchFamily="18" charset="0"/>
                        <a:ea typeface="微软雅黑" panose="020B0503020204020204" pitchFamily="34" charset="-122"/>
                      </a:rPr>
                      <m:t> </m:t>
                    </m:r>
                    <m:r>
                      <a:rPr lang="en-US" altLang="zh-CN" sz="2000" b="1" i="1">
                        <a:solidFill>
                          <a:srgbClr val="FF0000"/>
                        </a:solidFill>
                        <a:latin typeface="Cambria Math" panose="02040503050406030204" pitchFamily="18" charset="0"/>
                        <a:ea typeface="微软雅黑" panose="020B0503020204020204" pitchFamily="34" charset="-122"/>
                      </a:rPr>
                      <m:t>𝒏𝒔</m:t>
                    </m:r>
                  </m:oMath>
                </a14:m>
                <a:r>
                  <a:rPr lang="en-US" altLang="zh-CN" sz="2000" b="1" dirty="0">
                    <a:solidFill>
                      <a:srgbClr val="FF0000"/>
                    </a:solidFill>
                    <a:latin typeface="Times New Roman" panose="02020603050405020304" pitchFamily="18" charset="0"/>
                    <a:cs typeface="Times New Roman" panose="02020603050405020304" pitchFamily="18" charset="0"/>
                  </a:rPr>
                  <a:t> </a:t>
                </a:r>
                <a:endParaRPr lang="zh-CN" altLang="en-US" sz="2000" b="1" dirty="0">
                  <a:solidFill>
                    <a:srgbClr val="003366"/>
                  </a:solidFill>
                  <a:latin typeface="Times New Roman" panose="02020603050405020304" pitchFamily="18" charset="0"/>
                  <a:cs typeface="Times New Roman" panose="02020603050405020304" pitchFamily="18" charset="0"/>
                </a:endParaRPr>
              </a:p>
            </p:txBody>
          </p:sp>
        </mc:Choice>
        <mc:Fallback xmlns="">
          <p:sp>
            <p:nvSpPr>
              <p:cNvPr id="13" name="矩形 12">
                <a:extLst>
                  <a:ext uri="{FF2B5EF4-FFF2-40B4-BE49-F238E27FC236}">
                    <a16:creationId xmlns:a16="http://schemas.microsoft.com/office/drawing/2014/main" id="{D1D84A28-7B5D-44CC-B058-BF4D26DE51B2}"/>
                  </a:ext>
                </a:extLst>
              </p:cNvPr>
              <p:cNvSpPr>
                <a:spLocks noRot="1" noChangeAspect="1" noMove="1" noResize="1" noEditPoints="1" noAdjustHandles="1" noChangeArrowheads="1" noChangeShapeType="1" noTextEdit="1"/>
              </p:cNvSpPr>
              <p:nvPr/>
            </p:nvSpPr>
            <p:spPr>
              <a:xfrm>
                <a:off x="1691680" y="3924927"/>
                <a:ext cx="6516003" cy="484172"/>
              </a:xfrm>
              <a:prstGeom prst="rect">
                <a:avLst/>
              </a:prstGeom>
              <a:blipFill>
                <a:blip r:embed="rId6"/>
                <a:stretch>
                  <a:fillRect l="-375" t="-65823" b="-145570"/>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316A1341-772F-4550-B30A-C8DD5DC88539}"/>
              </a:ext>
            </a:extLst>
          </p:cNvPr>
          <p:cNvSpPr/>
          <p:nvPr/>
        </p:nvSpPr>
        <p:spPr>
          <a:xfrm>
            <a:off x="35496" y="4367923"/>
            <a:ext cx="9108504" cy="400110"/>
          </a:xfrm>
          <a:prstGeom prst="rect">
            <a:avLst/>
          </a:prstGeom>
        </p:spPr>
        <p:txBody>
          <a:bodyPr wrap="square">
            <a:spAutoFit/>
          </a:bodyPr>
          <a:lstStyle/>
          <a:p>
            <a:pPr algn="ctr"/>
            <a:r>
              <a:rPr lang="en-US" altLang="zh-CN" sz="2000" dirty="0">
                <a:solidFill>
                  <a:srgbClr val="003366"/>
                </a:solidFill>
                <a:latin typeface="Times New Roman" panose="02020603050405020304" pitchFamily="18" charset="0"/>
                <a:cs typeface="Times New Roman" panose="02020603050405020304" pitchFamily="18" charset="0"/>
              </a:rPr>
              <a:t>The time of flight of the </a:t>
            </a:r>
            <a:r>
              <a:rPr lang="en-US" altLang="zh-CN" sz="2000" baseline="30000" dirty="0">
                <a:solidFill>
                  <a:srgbClr val="003366"/>
                </a:solidFill>
                <a:latin typeface="Times New Roman" panose="02020603050405020304" pitchFamily="18" charset="0"/>
                <a:cs typeface="Times New Roman" panose="02020603050405020304" pitchFamily="18" charset="0"/>
              </a:rPr>
              <a:t>222</a:t>
            </a:r>
            <a:r>
              <a:rPr lang="en-US" altLang="zh-CN" sz="2000" dirty="0">
                <a:solidFill>
                  <a:srgbClr val="003366"/>
                </a:solidFill>
                <a:latin typeface="Times New Roman" panose="02020603050405020304" pitchFamily="18" charset="0"/>
                <a:cs typeface="Times New Roman" panose="02020603050405020304" pitchFamily="18" charset="0"/>
              </a:rPr>
              <a:t>Np through SHANS was estimated to be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 </a:t>
            </a:r>
            <a:r>
              <a:rPr lang="en-US" altLang="zh-CN"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μs</a:t>
            </a:r>
            <a:endPar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CBE647F7-3513-4A65-A896-543DA148FD45}"/>
              </a:ext>
            </a:extLst>
          </p:cNvPr>
          <p:cNvSpPr txBox="1"/>
          <p:nvPr/>
        </p:nvSpPr>
        <p:spPr>
          <a:xfrm>
            <a:off x="35496" y="945555"/>
            <a:ext cx="9073008" cy="400110"/>
          </a:xfrm>
          <a:prstGeom prst="rect">
            <a:avLst/>
          </a:prstGeom>
          <a:noFill/>
        </p:spPr>
        <p:txBody>
          <a:bodyPr wrap="square" lIns="0" tIns="0" rIns="0" bIns="0" rtlCol="0">
            <a:spAutoFit/>
          </a:bodyPr>
          <a:lstStyle/>
          <a:p>
            <a:pPr lvl="0" algn="ctr">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219</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220</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222</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223</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标题 1">
            <a:extLst>
              <a:ext uri="{FF2B5EF4-FFF2-40B4-BE49-F238E27FC236}">
                <a16:creationId xmlns:a16="http://schemas.microsoft.com/office/drawing/2014/main" id="{38FF7B8D-A650-42BF-B844-19C494EB3514}"/>
              </a:ext>
            </a:extLst>
          </p:cNvPr>
          <p:cNvSpPr>
            <a:spLocks noGrp="1"/>
          </p:cNvSpPr>
          <p:nvPr>
            <p:ph type="title"/>
          </p:nvPr>
        </p:nvSpPr>
        <p:spPr>
          <a:xfrm>
            <a:off x="961624" y="140373"/>
            <a:ext cx="3584988"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22783167"/>
      </p:ext>
    </p:extLst>
  </p:cSld>
  <p:clrMapOvr>
    <a:masterClrMapping/>
  </p:clrMapOvr>
  <p:transition spd="med" advClick="0" advTm="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89243FE5-DC80-4D39-9D6D-3BF7F5F4D42B}"/>
              </a:ext>
            </a:extLst>
          </p:cNvPr>
          <p:cNvSpPr>
            <a:spLocks noChangeArrowheads="1"/>
          </p:cNvSpPr>
          <p:nvPr/>
        </p:nvSpPr>
        <p:spPr bwMode="auto">
          <a:xfrm>
            <a:off x="977153" y="878322"/>
            <a:ext cx="6929461" cy="4924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原子核层次：原子核存在的电荷数上限？</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543002B5-E021-41FB-A10C-89FEDC7D1A9B}"/>
              </a:ext>
            </a:extLst>
          </p:cNvPr>
          <p:cNvSpPr txBox="1"/>
          <p:nvPr/>
        </p:nvSpPr>
        <p:spPr>
          <a:xfrm>
            <a:off x="368942" y="1324549"/>
            <a:ext cx="8667554" cy="822597"/>
          </a:xfrm>
          <a:prstGeom prst="rect">
            <a:avLst/>
          </a:prstGeom>
          <a:noFill/>
        </p:spPr>
        <p:txBody>
          <a:bodyPr wrap="square" rtlCol="0">
            <a:spAutoFit/>
          </a:bodyPr>
          <a:lstStyle/>
          <a:p>
            <a:pPr marL="252000" lvl="0" indent="-252000">
              <a:lnSpc>
                <a:spcPct val="125000"/>
              </a:lnSpc>
              <a:buClr>
                <a:srgbClr val="003366"/>
              </a:buClr>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1939</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lang="en-US"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Hahn</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err="1">
                <a:solidFill>
                  <a:srgbClr val="003366"/>
                </a:solidFill>
                <a:latin typeface="Times New Roman" panose="02020603050405020304" pitchFamily="18" charset="0"/>
                <a:ea typeface="黑体" panose="02010609060101010101" pitchFamily="49" charset="-122"/>
                <a:cs typeface="Times New Roman" panose="02020603050405020304" pitchFamily="18" charset="0"/>
              </a:rPr>
              <a:t>Strassmann</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发现铀核受中子辐照</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后</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分裂成两块</a:t>
            </a:r>
          </a:p>
          <a:p>
            <a:pPr marL="252000" indent="-252000">
              <a:lnSpc>
                <a:spcPct val="125000"/>
              </a:lnSpc>
              <a:buClr>
                <a:srgbClr val="003366"/>
              </a:buClr>
              <a:buFont typeface="Wingdings" panose="05000000000000000000" pitchFamily="2" charset="2"/>
              <a:buChar char="Ø"/>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1939</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lang="zh-CN"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Meitner</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在理论上解释了该现象。发现了原子核的裂变（</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Fission</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FF6BF898-7660-49F2-BFC0-A6665B0B121C}"/>
                  </a:ext>
                </a:extLst>
              </p:cNvPr>
              <p:cNvSpPr/>
              <p:nvPr/>
            </p:nvSpPr>
            <p:spPr>
              <a:xfrm>
                <a:off x="360493" y="3694974"/>
                <a:ext cx="7261988" cy="108420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LDM</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模型，</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球形原子核的结合能（</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Binding Energy</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BE</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endPar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𝑩𝑬</m:t>
                      </m:r>
                      <m:d>
                        <m:d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d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d>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𝒗</m:t>
                          </m:r>
                        </m:sub>
                      </m:s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𝒔</m:t>
                          </m:r>
                        </m:sub>
                      </m:sSub>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f>
                            <m:fPr>
                              <m:type m:val="skw"/>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𝟑</m:t>
                              </m:r>
                            </m:den>
                          </m:f>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𝒄</m:t>
                          </m:r>
                        </m:sub>
                      </m:sSub>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sup>
                      </m:sSup>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f>
                            <m:fPr>
                              <m:type m:val="skw"/>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𝟑</m:t>
                              </m:r>
                            </m:den>
                          </m:f>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sub>
                      </m:sSub>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d>
                            <m:d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dPr>
                            <m:e>
                              <m:f>
                                <m:f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den>
                              </m:f>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e>
                          </m:d>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sup>
                      </m:sSup>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𝒑</m:t>
                          </m:r>
                        </m:sub>
                      </m:sSub>
                      <m:r>
                        <a:rPr kumimoji="0" lang="zh-CN" altLang="en-US"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𝜹</m:t>
                      </m:r>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f>
                            <m:fPr>
                              <m:type m:val="skw"/>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den>
                          </m:f>
                        </m:sup>
                      </m:sSup>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mc:Choice>
        <mc:Fallback xmlns="">
          <p:sp>
            <p:nvSpPr>
              <p:cNvPr id="15" name="矩形 14">
                <a:extLst>
                  <a:ext uri="{FF2B5EF4-FFF2-40B4-BE49-F238E27FC236}">
                    <a16:creationId xmlns:a16="http://schemas.microsoft.com/office/drawing/2014/main" id="{FF6BF898-7660-49F2-BFC0-A6665B0B121C}"/>
                  </a:ext>
                </a:extLst>
              </p:cNvPr>
              <p:cNvSpPr>
                <a:spLocks noRot="1" noChangeAspect="1" noMove="1" noResize="1" noEditPoints="1" noAdjustHandles="1" noChangeArrowheads="1" noChangeShapeType="1" noTextEdit="1"/>
              </p:cNvSpPr>
              <p:nvPr/>
            </p:nvSpPr>
            <p:spPr>
              <a:xfrm>
                <a:off x="360493" y="3694974"/>
                <a:ext cx="7261988" cy="1084208"/>
              </a:xfrm>
              <a:prstGeom prst="rect">
                <a:avLst/>
              </a:prstGeom>
              <a:blipFill>
                <a:blip r:embed="rId3"/>
                <a:stretch>
                  <a:fillRect l="-924" t="-4494"/>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7BEC34A9-9867-478B-BE9C-30489A0B48CC}"/>
              </a:ext>
            </a:extLst>
          </p:cNvPr>
          <p:cNvSpPr/>
          <p:nvPr/>
        </p:nvSpPr>
        <p:spPr>
          <a:xfrm>
            <a:off x="371178" y="2090746"/>
            <a:ext cx="8452146" cy="1590692"/>
          </a:xfrm>
          <a:prstGeom prst="rect">
            <a:avLst/>
          </a:prstGeom>
        </p:spPr>
        <p:txBody>
          <a:bodyPr wrap="square">
            <a:spAutoFit/>
          </a:bodyPr>
          <a:lstStyle/>
          <a:p>
            <a:pPr lvl="0">
              <a:lnSpc>
                <a:spcPct val="125000"/>
              </a:lnSpc>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Liquid Drop Model </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LDM</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模型（</a:t>
            </a:r>
            <a:r>
              <a:rPr lang="en-US" altLang="zh-CN" sz="2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Gamov</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Bohr</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等</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a:t>
            </a:r>
            <a:endPar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66"/>
                </a:solidFill>
                <a:uLnTx/>
                <a:uFillTx/>
                <a:latin typeface="黑体" panose="02010609060101010101" pitchFamily="49" charset="-122"/>
                <a:ea typeface="黑体" panose="02010609060101010101" pitchFamily="49" charset="-122"/>
                <a:cs typeface="Times New Roman" panose="02020603050405020304" pitchFamily="18" charset="0"/>
              </a:rPr>
              <a:t>原子核是一个带电液滴，核子像液滴中的分子。实验依据：</a:t>
            </a: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rPr>
              <a:t>原子核结合能</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rPr>
              <a:t>BE </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 A</a:t>
            </a:r>
            <a:r>
              <a:rPr kumimoji="0" lang="zh-CN" altLang="en-US"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，核力饱和性，类似液体中分子力饱和性</a:t>
            </a:r>
            <a:endParaRPr kumimoji="0" lang="en-US" altLang="zh-CN"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endParaRPr>
          </a:p>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原子核体积 </a:t>
            </a:r>
            <a:r>
              <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 A</a:t>
            </a:r>
            <a:r>
              <a:rPr kumimoji="0" lang="zh-CN" altLang="en-US"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a:t>，不可压缩，与液体的不可压缩性类似</a:t>
            </a:r>
            <a:endParaRPr kumimoji="0" lang="en-US" altLang="zh-CN" sz="2000" b="0" i="0" u="none" strike="noStrike" kern="1200" cap="none" spc="0" normalizeH="0" baseline="0" noProof="0" dirty="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84040AE5-25BB-49C5-B1A3-FA5FA6541D2B}"/>
              </a:ext>
            </a:extLst>
          </p:cNvPr>
          <p:cNvSpPr/>
          <p:nvPr/>
        </p:nvSpPr>
        <p:spPr>
          <a:xfrm>
            <a:off x="456488" y="4640818"/>
            <a:ext cx="766800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O. Hahn, F. Strassmann, Naturwissenschaften 27</a:t>
            </a:r>
            <a:r>
              <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de-DE"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(1939)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 Bohr and J. Wheeler, The mechanism </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of nuclear Fission, Phys. Rev. 56, 426 (1939)</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endParaRPr>
          </a:p>
        </p:txBody>
      </p:sp>
      <p:sp>
        <p:nvSpPr>
          <p:cNvPr id="10" name="标题 1">
            <a:extLst>
              <a:ext uri="{FF2B5EF4-FFF2-40B4-BE49-F238E27FC236}">
                <a16:creationId xmlns:a16="http://schemas.microsoft.com/office/drawing/2014/main" id="{3DB4C6D6-6219-44FA-BE52-364B1DBDD4E7}"/>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pic>
        <p:nvPicPr>
          <p:cNvPr id="11" name="图片 43" descr="yzh.png">
            <a:extLst>
              <a:ext uri="{FF2B5EF4-FFF2-40B4-BE49-F238E27FC236}">
                <a16:creationId xmlns:a16="http://schemas.microsoft.com/office/drawing/2014/main" id="{EA0F7BFD-F496-4AA4-AE9D-A93E3270D19E}"/>
              </a:ext>
            </a:extLst>
          </p:cNvPr>
          <p:cNvPicPr preferRelativeResize="0">
            <a:picLocks/>
          </p:cNvPicPr>
          <p:nvPr/>
        </p:nvPicPr>
        <p:blipFill>
          <a:blip r:embed="rId4"/>
          <a:srcRect/>
          <a:stretch>
            <a:fillRect/>
          </a:stretch>
        </p:blipFill>
        <p:spPr bwMode="auto">
          <a:xfrm>
            <a:off x="7716248" y="2571750"/>
            <a:ext cx="828000" cy="8280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CF9B7B57-DFA5-49F2-A7AD-E8C5B7B2A99F}"/>
                  </a:ext>
                </a:extLst>
              </p:cNvPr>
              <p:cNvSpPr txBox="1"/>
              <p:nvPr/>
            </p:nvSpPr>
            <p:spPr>
              <a:xfrm>
                <a:off x="7716041" y="4109093"/>
                <a:ext cx="956993" cy="492443"/>
              </a:xfrm>
              <a:prstGeom prst="rect">
                <a:avLst/>
              </a:prstGeom>
              <a:noFill/>
            </p:spPr>
            <p:txBody>
              <a:bodyPr wrap="none" lIns="0" tIns="0" rIns="0" bIns="0" rtlCol="0">
                <a:spAutoFit/>
              </a:bodyPr>
              <a:lstStyle/>
              <a:p>
                <a14:m>
                  <m:oMath xmlns:m="http://schemas.openxmlformats.org/officeDocument/2006/math">
                    <m:r>
                      <a:rPr lang="en-US" altLang="zh-CN" sz="1600" b="1" i="1" smtClean="0">
                        <a:solidFill>
                          <a:srgbClr val="003366"/>
                        </a:solidFill>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oMath>
                </a14:m>
                <a:r>
                  <a:rPr lang="zh-CN" altLang="en-US" sz="1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：核子数</a:t>
                </a:r>
                <a:endParaRPr lang="en-US" altLang="zh-CN" sz="1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14:m>
                  <m:oMath xmlns:m="http://schemas.openxmlformats.org/officeDocument/2006/math">
                    <m:r>
                      <a:rPr lang="en-US" altLang="zh-CN" sz="1600" b="1" i="1">
                        <a:solidFill>
                          <a:srgbClr val="003366"/>
                        </a:solidFill>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oMath>
                </a14:m>
                <a:r>
                  <a:rPr lang="zh-CN" altLang="en-US" sz="16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：质子数</a:t>
                </a:r>
              </a:p>
            </p:txBody>
          </p:sp>
        </mc:Choice>
        <mc:Fallback xmlns="">
          <p:sp>
            <p:nvSpPr>
              <p:cNvPr id="2" name="文本框 1">
                <a:extLst>
                  <a:ext uri="{FF2B5EF4-FFF2-40B4-BE49-F238E27FC236}">
                    <a16:creationId xmlns:a16="http://schemas.microsoft.com/office/drawing/2014/main" id="{CF9B7B57-DFA5-49F2-A7AD-E8C5B7B2A99F}"/>
                  </a:ext>
                </a:extLst>
              </p:cNvPr>
              <p:cNvSpPr txBox="1">
                <a:spLocks noRot="1" noChangeAspect="1" noMove="1" noResize="1" noEditPoints="1" noAdjustHandles="1" noChangeArrowheads="1" noChangeShapeType="1" noTextEdit="1"/>
              </p:cNvSpPr>
              <p:nvPr/>
            </p:nvSpPr>
            <p:spPr>
              <a:xfrm>
                <a:off x="7716041" y="4109093"/>
                <a:ext cx="956993" cy="492443"/>
              </a:xfrm>
              <a:prstGeom prst="rect">
                <a:avLst/>
              </a:prstGeom>
              <a:blipFill>
                <a:blip r:embed="rId5"/>
                <a:stretch>
                  <a:fillRect l="-7643" t="-13580" r="-12102" b="-23457"/>
                </a:stretch>
              </a:blipFill>
            </p:spPr>
            <p:txBody>
              <a:bodyPr/>
              <a:lstStyle/>
              <a:p>
                <a:r>
                  <a:rPr lang="zh-CN" altLang="en-US">
                    <a:noFill/>
                  </a:rPr>
                  <a:t> </a:t>
                </a:r>
              </a:p>
            </p:txBody>
          </p:sp>
        </mc:Fallback>
      </mc:AlternateContent>
      <p:sp>
        <p:nvSpPr>
          <p:cNvPr id="4" name="Rectangle 2">
            <a:extLst>
              <a:ext uri="{FF2B5EF4-FFF2-40B4-BE49-F238E27FC236}">
                <a16:creationId xmlns:a16="http://schemas.microsoft.com/office/drawing/2014/main" id="{30268C6C-9FC6-4B2F-99D9-466229FE48BA}"/>
              </a:ext>
            </a:extLst>
          </p:cNvPr>
          <p:cNvSpPr>
            <a:spLocks noChangeArrowheads="1"/>
          </p:cNvSpPr>
          <p:nvPr/>
        </p:nvSpPr>
        <p:spPr bwMode="auto">
          <a:xfrm>
            <a:off x="4571967" y="75678"/>
            <a:ext cx="65" cy="3058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7132" rIns="0" bIns="85698"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5682516"/>
      </p:ext>
    </p:extLst>
  </p:cSld>
  <p:clrMapOvr>
    <a:masterClrMapping/>
  </p:clrMapOvr>
  <p:transition spd="med" advClick="0" advTm="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15834ACD-2BEA-42AE-A97A-00F3550D48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64"/>
          <a:stretch/>
        </p:blipFill>
        <p:spPr>
          <a:xfrm>
            <a:off x="403001" y="1333780"/>
            <a:ext cx="2463878" cy="3136082"/>
          </a:xfrm>
          <a:prstGeom prst="rect">
            <a:avLst/>
          </a:prstGeom>
        </p:spPr>
      </p:pic>
      <p:pic>
        <p:nvPicPr>
          <p:cNvPr id="25" name="图片 24">
            <a:extLst>
              <a:ext uri="{FF2B5EF4-FFF2-40B4-BE49-F238E27FC236}">
                <a16:creationId xmlns:a16="http://schemas.microsoft.com/office/drawing/2014/main" id="{311F0F84-4CEF-42BB-A259-069AF8B7BC8A}"/>
              </a:ext>
            </a:extLst>
          </p:cNvPr>
          <p:cNvPicPr>
            <a:picLocks noChangeAspect="1"/>
          </p:cNvPicPr>
          <p:nvPr/>
        </p:nvPicPr>
        <p:blipFill>
          <a:blip r:embed="rId4"/>
          <a:stretch>
            <a:fillRect/>
          </a:stretch>
        </p:blipFill>
        <p:spPr>
          <a:xfrm>
            <a:off x="6084168" y="1458510"/>
            <a:ext cx="2383756" cy="2380714"/>
          </a:xfrm>
          <a:prstGeom prst="rect">
            <a:avLst/>
          </a:prstGeom>
        </p:spPr>
      </p:pic>
      <p:pic>
        <p:nvPicPr>
          <p:cNvPr id="26" name="图片 25">
            <a:extLst>
              <a:ext uri="{FF2B5EF4-FFF2-40B4-BE49-F238E27FC236}">
                <a16:creationId xmlns:a16="http://schemas.microsoft.com/office/drawing/2014/main" id="{5CAD5B4C-5AB3-4C4C-BCC6-A91B9775AE21}"/>
              </a:ext>
            </a:extLst>
          </p:cNvPr>
          <p:cNvPicPr>
            <a:picLocks noChangeAspect="1"/>
          </p:cNvPicPr>
          <p:nvPr/>
        </p:nvPicPr>
        <p:blipFill>
          <a:blip r:embed="rId5"/>
          <a:stretch>
            <a:fillRect/>
          </a:stretch>
        </p:blipFill>
        <p:spPr>
          <a:xfrm>
            <a:off x="3283321" y="1516569"/>
            <a:ext cx="2577357" cy="2189469"/>
          </a:xfrm>
          <a:prstGeom prst="rect">
            <a:avLst/>
          </a:prstGeom>
        </p:spPr>
      </p:pic>
      <p:sp>
        <p:nvSpPr>
          <p:cNvPr id="27" name="文本框 26">
            <a:extLst>
              <a:ext uri="{FF2B5EF4-FFF2-40B4-BE49-F238E27FC236}">
                <a16:creationId xmlns:a16="http://schemas.microsoft.com/office/drawing/2014/main" id="{5EA532F5-277C-4E1D-9121-F1F727453E11}"/>
              </a:ext>
            </a:extLst>
          </p:cNvPr>
          <p:cNvSpPr txBox="1"/>
          <p:nvPr/>
        </p:nvSpPr>
        <p:spPr>
          <a:xfrm>
            <a:off x="3203848" y="3834510"/>
            <a:ext cx="6168130" cy="928588"/>
          </a:xfrm>
          <a:prstGeom prst="rect">
            <a:avLst/>
          </a:prstGeom>
          <a:noFill/>
        </p:spPr>
        <p:txBody>
          <a:bodyPr wrap="square" rtlCol="0">
            <a:spAutoFit/>
          </a:bodyPr>
          <a:lstStyle/>
          <a:p>
            <a:pPr marL="214313" marR="0" lvl="0" indent="-214313"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建立了缺中子</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Np</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同位素</a:t>
            </a:r>
            <a:r>
              <a:rPr kumimoji="0" lang="el-GR"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α</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衰变能量和寿命的系统性</a:t>
            </a:r>
            <a:endPar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14313" marR="0" lvl="0" indent="-214313"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首次验证了</a:t>
            </a:r>
            <a:r>
              <a:rPr kumimoji="0" lang="en-US" altLang="zh-CN" sz="1500" b="0" i="1"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=126</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壳效应在</a:t>
            </a:r>
            <a:r>
              <a:rPr kumimoji="0" lang="en-US" altLang="zh-CN" sz="1500" b="0" i="1"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=93 Np</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同位素中仍然显著</a:t>
            </a:r>
            <a:endPar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14313" marR="0" lvl="0" indent="-214313"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首次确定了</a:t>
            </a:r>
            <a:r>
              <a:rPr kumimoji="0" lang="en-US" altLang="zh-CN" sz="1500" b="0" i="1"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=93</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的同位素的质子滴线位置（已知最重质子滴线）</a:t>
            </a:r>
          </a:p>
        </p:txBody>
      </p:sp>
      <p:sp>
        <p:nvSpPr>
          <p:cNvPr id="9" name="文本框 8">
            <a:extLst>
              <a:ext uri="{FF2B5EF4-FFF2-40B4-BE49-F238E27FC236}">
                <a16:creationId xmlns:a16="http://schemas.microsoft.com/office/drawing/2014/main" id="{945C48CB-E60C-40C0-8C59-B7998E5F7E74}"/>
              </a:ext>
            </a:extLst>
          </p:cNvPr>
          <p:cNvSpPr txBox="1"/>
          <p:nvPr/>
        </p:nvSpPr>
        <p:spPr>
          <a:xfrm>
            <a:off x="59472" y="904294"/>
            <a:ext cx="9001000" cy="400110"/>
          </a:xfrm>
          <a:prstGeom prst="rect">
            <a:avLst/>
          </a:prstGeom>
          <a:noFill/>
        </p:spPr>
        <p:txBody>
          <a:bodyPr wrap="square" lIns="0" tIns="0" rIns="0" bIns="0" rtlCol="0">
            <a:spAutoFit/>
          </a:bodyPr>
          <a:lstStyle/>
          <a:p>
            <a:pPr lvl="0" algn="ctr">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219</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220</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222</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223</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7FF473BD-7142-4BB9-983B-D1FAC70459AE}"/>
              </a:ext>
            </a:extLst>
          </p:cNvPr>
          <p:cNvPicPr>
            <a:picLocks noChangeAspect="1"/>
          </p:cNvPicPr>
          <p:nvPr/>
        </p:nvPicPr>
        <p:blipFill>
          <a:blip r:embed="rId4"/>
          <a:stretch>
            <a:fillRect/>
          </a:stretch>
        </p:blipFill>
        <p:spPr>
          <a:xfrm>
            <a:off x="6084168" y="1465706"/>
            <a:ext cx="2383756" cy="2380714"/>
          </a:xfrm>
          <a:prstGeom prst="rect">
            <a:avLst/>
          </a:prstGeom>
        </p:spPr>
      </p:pic>
      <p:sp>
        <p:nvSpPr>
          <p:cNvPr id="12" name="椭圆 11">
            <a:extLst>
              <a:ext uri="{FF2B5EF4-FFF2-40B4-BE49-F238E27FC236}">
                <a16:creationId xmlns:a16="http://schemas.microsoft.com/office/drawing/2014/main" id="{616DCCBC-BB5A-428B-AA23-C7093DC03150}"/>
              </a:ext>
            </a:extLst>
          </p:cNvPr>
          <p:cNvSpPr/>
          <p:nvPr/>
        </p:nvSpPr>
        <p:spPr>
          <a:xfrm>
            <a:off x="5379456" y="1761442"/>
            <a:ext cx="108000" cy="108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3645CF6A-7A14-4B26-9D6C-6CE76B0954CC}"/>
              </a:ext>
            </a:extLst>
          </p:cNvPr>
          <p:cNvSpPr/>
          <p:nvPr/>
        </p:nvSpPr>
        <p:spPr>
          <a:xfrm>
            <a:off x="2018132" y="3162758"/>
            <a:ext cx="108000" cy="108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315F8C14-BCE1-4116-BCE8-B1FA5AB7491E}"/>
              </a:ext>
            </a:extLst>
          </p:cNvPr>
          <p:cNvSpPr/>
          <p:nvPr/>
        </p:nvSpPr>
        <p:spPr>
          <a:xfrm>
            <a:off x="2018132" y="1491630"/>
            <a:ext cx="108000" cy="108000"/>
          </a:xfrm>
          <a:prstGeom prst="ellipse">
            <a:avLst/>
          </a:prstGeom>
          <a:solidFill>
            <a:srgbClr val="00B050"/>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CC3A1DCC-AB3C-4712-ACF8-02632251D716}"/>
                  </a:ext>
                </a:extLst>
              </p:cNvPr>
              <p:cNvSpPr txBox="1"/>
              <p:nvPr/>
            </p:nvSpPr>
            <p:spPr>
              <a:xfrm>
                <a:off x="836154" y="4515136"/>
                <a:ext cx="2221698" cy="3018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ctrlPr>
                        </m:sSubPr>
                        <m:e>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𝑺</m:t>
                          </m:r>
                        </m:e>
                        <m:sub>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𝒑</m:t>
                          </m:r>
                        </m:sub>
                      </m:sSub>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m:t>
                      </m:r>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微软雅黑" panose="020B0503020204020204" pitchFamily="34" charset="-122"/>
                        </a:rPr>
                        <m:t>𝟑𝟎𝟏</m:t>
                      </m:r>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𝟖𝟑</m:t>
                      </m:r>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r>
                        <a:rPr lang="en-US" altLang="zh-CN" b="1" i="1" smtClean="0">
                          <a:solidFill>
                            <a:schemeClr val="accent6"/>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𝒌𝒆𝑽</m:t>
                      </m:r>
                    </m:oMath>
                  </m:oMathPara>
                </a14:m>
                <a:endParaRPr lang="zh-CN" altLang="en-US" b="1" dirty="0">
                  <a:solidFill>
                    <a:schemeClr val="accent6"/>
                  </a:solidFill>
                  <a:latin typeface="微软雅黑" panose="020B0503020204020204" pitchFamily="34" charset="-122"/>
                  <a:ea typeface="微软雅黑" panose="020B0503020204020204" pitchFamily="34" charset="-122"/>
                </a:endParaRPr>
              </a:p>
            </p:txBody>
          </p:sp>
        </mc:Choice>
        <mc:Fallback xmlns="">
          <p:sp>
            <p:nvSpPr>
              <p:cNvPr id="4" name="文本框 3">
                <a:extLst>
                  <a:ext uri="{FF2B5EF4-FFF2-40B4-BE49-F238E27FC236}">
                    <a16:creationId xmlns:a16="http://schemas.microsoft.com/office/drawing/2014/main" id="{CC3A1DCC-AB3C-4712-ACF8-02632251D716}"/>
                  </a:ext>
                </a:extLst>
              </p:cNvPr>
              <p:cNvSpPr txBox="1">
                <a:spLocks noRot="1" noChangeAspect="1" noMove="1" noResize="1" noEditPoints="1" noAdjustHandles="1" noChangeArrowheads="1" noChangeShapeType="1" noTextEdit="1"/>
              </p:cNvSpPr>
              <p:nvPr/>
            </p:nvSpPr>
            <p:spPr>
              <a:xfrm>
                <a:off x="836154" y="4515136"/>
                <a:ext cx="2221698" cy="301878"/>
              </a:xfrm>
              <a:prstGeom prst="rect">
                <a:avLst/>
              </a:prstGeom>
              <a:blipFill>
                <a:blip r:embed="rId6"/>
                <a:stretch>
                  <a:fillRect l="-1918" t="-2041" r="-3288" b="-32653"/>
                </a:stretch>
              </a:blipFill>
            </p:spPr>
            <p:txBody>
              <a:bodyPr/>
              <a:lstStyle/>
              <a:p>
                <a:r>
                  <a:rPr lang="zh-CN" altLang="en-US">
                    <a:noFill/>
                  </a:rPr>
                  <a:t> </a:t>
                </a:r>
              </a:p>
            </p:txBody>
          </p:sp>
        </mc:Fallback>
      </mc:AlternateContent>
      <p:sp>
        <p:nvSpPr>
          <p:cNvPr id="5" name="矩形 4">
            <a:extLst>
              <a:ext uri="{FF2B5EF4-FFF2-40B4-BE49-F238E27FC236}">
                <a16:creationId xmlns:a16="http://schemas.microsoft.com/office/drawing/2014/main" id="{8B2EB016-5A64-4F1B-838F-8C7BF119A832}"/>
              </a:ext>
            </a:extLst>
          </p:cNvPr>
          <p:cNvSpPr/>
          <p:nvPr/>
        </p:nvSpPr>
        <p:spPr>
          <a:xfrm>
            <a:off x="172010" y="4463050"/>
            <a:ext cx="787395" cy="369332"/>
          </a:xfrm>
          <a:prstGeom prst="rect">
            <a:avLst/>
          </a:prstGeom>
        </p:spPr>
        <p:txBody>
          <a:bodyPr wrap="none">
            <a:spAutoFit/>
          </a:bodyPr>
          <a:lstStyle/>
          <a:p>
            <a:r>
              <a:rPr lang="en-US" altLang="zh-CN"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219</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endParaRPr lang="zh-CN" altLang="en-US" dirty="0"/>
          </a:p>
        </p:txBody>
      </p:sp>
      <p:sp>
        <p:nvSpPr>
          <p:cNvPr id="16" name="标题 1">
            <a:extLst>
              <a:ext uri="{FF2B5EF4-FFF2-40B4-BE49-F238E27FC236}">
                <a16:creationId xmlns:a16="http://schemas.microsoft.com/office/drawing/2014/main" id="{E61087C7-622E-4D58-8F03-9F6B0073B328}"/>
              </a:ext>
            </a:extLst>
          </p:cNvPr>
          <p:cNvSpPr>
            <a:spLocks noGrp="1"/>
          </p:cNvSpPr>
          <p:nvPr>
            <p:ph type="title"/>
          </p:nvPr>
        </p:nvSpPr>
        <p:spPr>
          <a:xfrm>
            <a:off x="961624" y="140373"/>
            <a:ext cx="3610376"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59464680"/>
      </p:ext>
    </p:extLst>
  </p:cSld>
  <p:clrMapOvr>
    <a:masterClrMapping/>
  </p:clrMapOvr>
  <p:transition spd="med" advClick="0" advTm="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45C48CB-E60C-40C0-8C59-B7998E5F7E74}"/>
              </a:ext>
            </a:extLst>
          </p:cNvPr>
          <p:cNvSpPr txBox="1"/>
          <p:nvPr/>
        </p:nvSpPr>
        <p:spPr>
          <a:xfrm>
            <a:off x="59472" y="904294"/>
            <a:ext cx="9001000" cy="400110"/>
          </a:xfrm>
          <a:prstGeom prst="rect">
            <a:avLst/>
          </a:prstGeom>
          <a:noFill/>
        </p:spPr>
        <p:txBody>
          <a:bodyPr wrap="square" lIns="0" tIns="0" rIns="0" bIns="0" rtlCol="0">
            <a:spAutoFit/>
          </a:bodyPr>
          <a:lstStyle/>
          <a:p>
            <a:pPr lvl="0" algn="ctr">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219</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220</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222</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lang="zh-CN" altLang="en-US"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zh-CN" sz="26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223</a:t>
            </a:r>
            <a:r>
              <a:rPr lang="en-US" altLang="zh-CN" sz="2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Np</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标题 1">
            <a:extLst>
              <a:ext uri="{FF2B5EF4-FFF2-40B4-BE49-F238E27FC236}">
                <a16:creationId xmlns:a16="http://schemas.microsoft.com/office/drawing/2014/main" id="{E61087C7-622E-4D58-8F03-9F6B0073B328}"/>
              </a:ext>
            </a:extLst>
          </p:cNvPr>
          <p:cNvSpPr>
            <a:spLocks noGrp="1"/>
          </p:cNvSpPr>
          <p:nvPr>
            <p:ph type="title"/>
          </p:nvPr>
        </p:nvSpPr>
        <p:spPr>
          <a:xfrm>
            <a:off x="961624" y="140373"/>
            <a:ext cx="3610376"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16">
            <a:extLst>
              <a:ext uri="{FF2B5EF4-FFF2-40B4-BE49-F238E27FC236}">
                <a16:creationId xmlns:a16="http://schemas.microsoft.com/office/drawing/2014/main" id="{4916B9DC-3440-4925-85D8-5FDB1F12F317}"/>
              </a:ext>
            </a:extLst>
          </p:cNvPr>
          <p:cNvSpPr/>
          <p:nvPr/>
        </p:nvSpPr>
        <p:spPr>
          <a:xfrm>
            <a:off x="1475656" y="1322951"/>
            <a:ext cx="7344816" cy="1880579"/>
          </a:xfrm>
          <a:prstGeom prst="rect">
            <a:avLst/>
          </a:prstGeom>
        </p:spPr>
        <p:txBody>
          <a:bodyPr wrap="square">
            <a:spAutoFit/>
          </a:bodyPr>
          <a:lstStyle/>
          <a:p>
            <a:pPr lvl="0">
              <a:lnSpc>
                <a:spcPct val="150000"/>
              </a:lnSpc>
              <a:defRPr/>
            </a:pPr>
            <a:r>
              <a:rPr lang="en-US" altLang="zh-CN" sz="2000" b="1" baseline="300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220</a:t>
            </a:r>
            <a:r>
              <a:rPr lang="en-US" altLang="zh-CN"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Np</a:t>
            </a:r>
            <a:r>
              <a:rPr lang="zh-CN" altLang="en-US"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Phys. Rev. Lett., </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122</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192503(2019) </a:t>
            </a:r>
          </a:p>
          <a:p>
            <a:pPr lvl="0">
              <a:lnSpc>
                <a:spcPct val="150000"/>
              </a:lnSpc>
              <a:defRPr/>
            </a:pPr>
            <a:r>
              <a:rPr lang="en-US" altLang="zh-CN" sz="2000" b="1" baseline="300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222</a:t>
            </a:r>
            <a:r>
              <a:rPr lang="en-US" altLang="zh-CN"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Np</a:t>
            </a:r>
            <a:r>
              <a:rPr lang="zh-CN" altLang="en-US"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Phys. Rev. Lett</a:t>
            </a:r>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125</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032502(2020)</a:t>
            </a:r>
          </a:p>
          <a:p>
            <a:pPr>
              <a:lnSpc>
                <a:spcPct val="150000"/>
              </a:lnSpc>
            </a:pPr>
            <a:r>
              <a:rPr lang="en-US" altLang="zh-CN" sz="2000" b="1" baseline="300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219</a:t>
            </a:r>
            <a:r>
              <a:rPr lang="en-US" altLang="zh-CN"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Np</a:t>
            </a:r>
            <a:r>
              <a:rPr lang="zh-CN" altLang="en-US"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nb-NO"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Phys. Lett. B</a:t>
            </a:r>
            <a:r>
              <a:rPr lang="nb-NO"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777</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nb-NO"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212</a:t>
            </a:r>
            <a:r>
              <a:rPr lang="en-US"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(2018)</a:t>
            </a:r>
          </a:p>
          <a:p>
            <a:pPr>
              <a:lnSpc>
                <a:spcPct val="150000"/>
              </a:lnSpc>
            </a:pPr>
            <a:r>
              <a:rPr lang="en-US" altLang="zh-CN" sz="2000" b="1" baseline="300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223</a:t>
            </a:r>
            <a:r>
              <a:rPr lang="en-US" altLang="zh-CN"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Np</a:t>
            </a:r>
            <a:r>
              <a:rPr lang="zh-CN" altLang="en-US" sz="2000" b="1"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nb-NO"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Phys. Lett. B</a:t>
            </a:r>
            <a:r>
              <a:rPr lang="nb-NO"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771</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r>
              <a:rPr lang="nb-NO"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303</a:t>
            </a:r>
            <a:r>
              <a:rPr lang="en-US" altLang="zh-CN"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(2017)</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8" name="图片 17">
            <a:extLst>
              <a:ext uri="{FF2B5EF4-FFF2-40B4-BE49-F238E27FC236}">
                <a16:creationId xmlns:a16="http://schemas.microsoft.com/office/drawing/2014/main" id="{35AE3EDD-EF5C-4086-8122-BB3F874F33A0}"/>
              </a:ext>
            </a:extLst>
          </p:cNvPr>
          <p:cNvPicPr>
            <a:picLocks noChangeAspect="1"/>
          </p:cNvPicPr>
          <p:nvPr/>
        </p:nvPicPr>
        <p:blipFill>
          <a:blip r:embed="rId3"/>
          <a:stretch>
            <a:fillRect/>
          </a:stretch>
        </p:blipFill>
        <p:spPr>
          <a:xfrm>
            <a:off x="35496" y="3344823"/>
            <a:ext cx="4932040" cy="1320695"/>
          </a:xfrm>
          <a:prstGeom prst="rect">
            <a:avLst/>
          </a:prstGeom>
        </p:spPr>
      </p:pic>
      <p:pic>
        <p:nvPicPr>
          <p:cNvPr id="19" name="图片 18">
            <a:extLst>
              <a:ext uri="{FF2B5EF4-FFF2-40B4-BE49-F238E27FC236}">
                <a16:creationId xmlns:a16="http://schemas.microsoft.com/office/drawing/2014/main" id="{5E2CC597-6EE0-4CD2-8D2A-515CEE62AE8A}"/>
              </a:ext>
            </a:extLst>
          </p:cNvPr>
          <p:cNvPicPr>
            <a:picLocks noChangeAspect="1"/>
          </p:cNvPicPr>
          <p:nvPr/>
        </p:nvPicPr>
        <p:blipFill rotWithShape="1">
          <a:blip r:embed="rId4"/>
          <a:srcRect r="2671"/>
          <a:stretch/>
        </p:blipFill>
        <p:spPr>
          <a:xfrm>
            <a:off x="4938936" y="3352507"/>
            <a:ext cx="4169568" cy="1246462"/>
          </a:xfrm>
          <a:prstGeom prst="rect">
            <a:avLst/>
          </a:prstGeom>
        </p:spPr>
      </p:pic>
    </p:spTree>
    <p:extLst>
      <p:ext uri="{BB962C8B-B14F-4D97-AF65-F5344CB8AC3E}">
        <p14:creationId xmlns:p14="http://schemas.microsoft.com/office/powerpoint/2010/main" val="1518979761"/>
      </p:ext>
    </p:extLst>
  </p:cSld>
  <p:clrMapOvr>
    <a:masterClrMapping/>
  </p:clrMapOvr>
  <p:transition spd="med" advClick="0" advTm="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ADCC7D-AD85-4248-BE8A-9A0054B6CBBF}"/>
              </a:ext>
            </a:extLst>
          </p:cNvPr>
          <p:cNvPicPr>
            <a:picLocks noChangeAspect="1"/>
          </p:cNvPicPr>
          <p:nvPr/>
        </p:nvPicPr>
        <p:blipFill rotWithShape="1">
          <a:blip r:embed="rId3"/>
          <a:srcRect b="62954"/>
          <a:stretch/>
        </p:blipFill>
        <p:spPr>
          <a:xfrm>
            <a:off x="1331640" y="929519"/>
            <a:ext cx="6278108" cy="274080"/>
          </a:xfrm>
          <a:prstGeom prst="rect">
            <a:avLst/>
          </a:prstGeom>
        </p:spPr>
      </p:pic>
      <p:pic>
        <p:nvPicPr>
          <p:cNvPr id="9" name="图片 8">
            <a:extLst>
              <a:ext uri="{FF2B5EF4-FFF2-40B4-BE49-F238E27FC236}">
                <a16:creationId xmlns:a16="http://schemas.microsoft.com/office/drawing/2014/main" id="{20F1EC35-2A28-46ED-BADC-B3C6A5A3278E}"/>
              </a:ext>
            </a:extLst>
          </p:cNvPr>
          <p:cNvPicPr>
            <a:picLocks noChangeAspect="1"/>
          </p:cNvPicPr>
          <p:nvPr/>
        </p:nvPicPr>
        <p:blipFill rotWithShape="1">
          <a:blip r:embed="rId4"/>
          <a:srcRect l="7246" t="24445" r="3473" b="21663"/>
          <a:stretch/>
        </p:blipFill>
        <p:spPr>
          <a:xfrm>
            <a:off x="1217534" y="1757976"/>
            <a:ext cx="2880320" cy="2791881"/>
          </a:xfrm>
          <a:prstGeom prst="rect">
            <a:avLst/>
          </a:prstGeom>
        </p:spPr>
      </p:pic>
      <p:pic>
        <p:nvPicPr>
          <p:cNvPr id="11" name="图片 10">
            <a:extLst>
              <a:ext uri="{FF2B5EF4-FFF2-40B4-BE49-F238E27FC236}">
                <a16:creationId xmlns:a16="http://schemas.microsoft.com/office/drawing/2014/main" id="{D248C4A7-8BC5-4423-9462-DE50CBF947BE}"/>
              </a:ext>
            </a:extLst>
          </p:cNvPr>
          <p:cNvPicPr>
            <a:picLocks noChangeAspect="1"/>
          </p:cNvPicPr>
          <p:nvPr/>
        </p:nvPicPr>
        <p:blipFill rotWithShape="1">
          <a:blip r:embed="rId5"/>
          <a:srcRect l="8161" t="14074" r="4274" b="20846"/>
          <a:stretch/>
        </p:blipFill>
        <p:spPr>
          <a:xfrm>
            <a:off x="4686095" y="1633066"/>
            <a:ext cx="3126265" cy="2904931"/>
          </a:xfrm>
          <a:prstGeom prst="rect">
            <a:avLst/>
          </a:prstGeom>
        </p:spPr>
      </p:pic>
      <p:pic>
        <p:nvPicPr>
          <p:cNvPr id="12" name="图片 11">
            <a:extLst>
              <a:ext uri="{FF2B5EF4-FFF2-40B4-BE49-F238E27FC236}">
                <a16:creationId xmlns:a16="http://schemas.microsoft.com/office/drawing/2014/main" id="{960FFDA9-BCB6-44C3-93E5-0D43C687ACB9}"/>
              </a:ext>
            </a:extLst>
          </p:cNvPr>
          <p:cNvPicPr>
            <a:picLocks noChangeAspect="1"/>
          </p:cNvPicPr>
          <p:nvPr/>
        </p:nvPicPr>
        <p:blipFill>
          <a:blip r:embed="rId6"/>
          <a:stretch>
            <a:fillRect/>
          </a:stretch>
        </p:blipFill>
        <p:spPr>
          <a:xfrm>
            <a:off x="4716016" y="1326895"/>
            <a:ext cx="3882571" cy="361599"/>
          </a:xfrm>
          <a:prstGeom prst="rect">
            <a:avLst/>
          </a:prstGeom>
        </p:spPr>
      </p:pic>
      <p:pic>
        <p:nvPicPr>
          <p:cNvPr id="14" name="图片 13">
            <a:extLst>
              <a:ext uri="{FF2B5EF4-FFF2-40B4-BE49-F238E27FC236}">
                <a16:creationId xmlns:a16="http://schemas.microsoft.com/office/drawing/2014/main" id="{6DC9F251-0DFE-44C7-AA18-BC06CC0CA59C}"/>
              </a:ext>
            </a:extLst>
          </p:cNvPr>
          <p:cNvPicPr>
            <a:picLocks noChangeAspect="1"/>
          </p:cNvPicPr>
          <p:nvPr/>
        </p:nvPicPr>
        <p:blipFill rotWithShape="1">
          <a:blip r:embed="rId7"/>
          <a:srcRect b="17047"/>
          <a:stretch/>
        </p:blipFill>
        <p:spPr>
          <a:xfrm>
            <a:off x="673787" y="4465427"/>
            <a:ext cx="7924800" cy="349239"/>
          </a:xfrm>
          <a:prstGeom prst="rect">
            <a:avLst/>
          </a:prstGeom>
        </p:spPr>
      </p:pic>
      <p:sp>
        <p:nvSpPr>
          <p:cNvPr id="15" name="矩形 14">
            <a:extLst>
              <a:ext uri="{FF2B5EF4-FFF2-40B4-BE49-F238E27FC236}">
                <a16:creationId xmlns:a16="http://schemas.microsoft.com/office/drawing/2014/main" id="{0DBA96D6-6DBA-4F3A-8206-D221DF32CD07}"/>
              </a:ext>
            </a:extLst>
          </p:cNvPr>
          <p:cNvSpPr/>
          <p:nvPr/>
        </p:nvSpPr>
        <p:spPr>
          <a:xfrm>
            <a:off x="287427" y="1288384"/>
            <a:ext cx="4288353" cy="400110"/>
          </a:xfrm>
          <a:prstGeom prst="rect">
            <a:avLst/>
          </a:prstGeom>
        </p:spPr>
        <p:txBody>
          <a:bodyPr wrap="none">
            <a:spAutoFit/>
          </a:bodyPr>
          <a:lstStyle/>
          <a:p>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科技导报</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》2020</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年度十大科学进展</a:t>
            </a:r>
          </a:p>
        </p:txBody>
      </p:sp>
      <p:sp>
        <p:nvSpPr>
          <p:cNvPr id="16" name="标题 1">
            <a:extLst>
              <a:ext uri="{FF2B5EF4-FFF2-40B4-BE49-F238E27FC236}">
                <a16:creationId xmlns:a16="http://schemas.microsoft.com/office/drawing/2014/main" id="{3F7F3A77-1835-4A7B-A5DC-DFE3CC3EE0A3}"/>
              </a:ext>
            </a:extLst>
          </p:cNvPr>
          <p:cNvSpPr>
            <a:spLocks noGrp="1"/>
          </p:cNvSpPr>
          <p:nvPr>
            <p:ph type="title"/>
          </p:nvPr>
        </p:nvSpPr>
        <p:spPr>
          <a:xfrm>
            <a:off x="961624" y="140373"/>
            <a:ext cx="3394352"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62891623"/>
      </p:ext>
    </p:extLst>
  </p:cSld>
  <p:clrMapOvr>
    <a:masterClrMapping/>
  </p:clrMapOvr>
  <p:transition spd="med" advClick="0" advTm="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45C48CB-E60C-40C0-8C59-B7998E5F7E74}"/>
              </a:ext>
            </a:extLst>
          </p:cNvPr>
          <p:cNvSpPr txBox="1"/>
          <p:nvPr/>
        </p:nvSpPr>
        <p:spPr>
          <a:xfrm>
            <a:off x="0" y="907885"/>
            <a:ext cx="9144000" cy="400110"/>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214</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精细测量：</a:t>
            </a:r>
            <a:r>
              <a:rPr kumimoji="0" lang="en-US" altLang="zh-CN" sz="26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216</a:t>
            </a:r>
            <a:r>
              <a:rPr kumimoji="0" lang="en-US" altLang="zh-CN"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218</a:t>
            </a:r>
            <a:r>
              <a:rPr kumimoji="0" lang="en-US" altLang="zh-CN"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endPar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4BEB4C26-B03B-44CB-8507-B2B310AE1461}"/>
              </a:ext>
            </a:extLst>
          </p:cNvPr>
          <p:cNvSpPr/>
          <p:nvPr/>
        </p:nvSpPr>
        <p:spPr>
          <a:xfrm>
            <a:off x="342463" y="1312762"/>
            <a:ext cx="3528392" cy="1444883"/>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ts val="0"/>
              </a:spcAft>
              <a:buClrTx/>
              <a:buSzTx/>
              <a:buFontTx/>
              <a:buNone/>
              <a:tabLst/>
              <a:defRPr/>
            </a:pP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36</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Ar+</a:t>
            </a: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182</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t>
            </a:r>
            <a:r>
              <a:rPr kumimoji="0" lang="en-US" altLang="zh-CN" b="0" i="0" u="none" strike="noStrike" kern="120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214</a:t>
            </a:r>
            <a:r>
              <a:rPr kumimoji="0" lang="en-US" altLang="zh-CN"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b="0" i="1"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 </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184 MeV</a:t>
            </a:r>
            <a:endPar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40</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Ar+</a:t>
            </a: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180</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t>
            </a:r>
            <a:r>
              <a:rPr kumimoji="0" lang="en-US" altLang="zh-CN" b="0" i="0" u="none" strike="noStrike" kern="120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216</a:t>
            </a:r>
            <a:r>
              <a:rPr kumimoji="0" lang="en-US" altLang="zh-CN"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b="0" i="1"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 </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191 MeV</a:t>
            </a: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40</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Ar+</a:t>
            </a: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182</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t>
            </a:r>
            <a:r>
              <a:rPr kumimoji="0" lang="en-US" altLang="zh-CN" b="0" i="0" u="none" strike="noStrike" kern="120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218</a:t>
            </a:r>
            <a:r>
              <a:rPr kumimoji="0" lang="en-US" altLang="zh-CN"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b="0" i="1"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 </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190 MeV</a:t>
            </a:r>
          </a:p>
          <a:p>
            <a:pPr marL="0" marR="0" lvl="0" indent="0" algn="l" defTabSz="914400" rtl="0" eaLnBrk="1" fontAlgn="base" latinLnBrk="0" hangingPunct="1">
              <a:lnSpc>
                <a:spcPct val="125000"/>
              </a:lnSpc>
              <a:spcBef>
                <a:spcPct val="0"/>
              </a:spcBef>
              <a:spcAft>
                <a:spcPts val="0"/>
              </a:spcAft>
              <a:buClrTx/>
              <a:buSzTx/>
              <a:buFontTx/>
              <a:buNone/>
              <a:tabLst/>
              <a:defRPr/>
            </a:pP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40</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Ca+</a:t>
            </a:r>
            <a:r>
              <a:rPr kumimoji="0" lang="en-US" altLang="zh-CN" b="0" i="0" u="none" strike="noStrike" kern="1200" cap="none" spc="0" normalizeH="0" baseline="3000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184</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a:t>
            </a:r>
            <a:r>
              <a:rPr kumimoji="0" lang="en-US" altLang="zh-CN" b="0" i="0" u="none" strike="noStrike" kern="1200" cap="none" spc="0" normalizeH="0" baseline="3000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218</a:t>
            </a:r>
            <a:r>
              <a:rPr kumimoji="0" lang="en-US" altLang="zh-CN"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+α2</a:t>
            </a:r>
            <a:r>
              <a:rPr kumimoji="0" lang="en-US" altLang="zh-CN" b="0" i="1"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 </a:t>
            </a:r>
            <a:r>
              <a:rPr kumimoji="0" lang="en-US" altLang="zh-CN"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206 MeV</a:t>
            </a:r>
          </a:p>
        </p:txBody>
      </p:sp>
      <p:pic>
        <p:nvPicPr>
          <p:cNvPr id="8" name="图片 7">
            <a:extLst>
              <a:ext uri="{FF2B5EF4-FFF2-40B4-BE49-F238E27FC236}">
                <a16:creationId xmlns:a16="http://schemas.microsoft.com/office/drawing/2014/main" id="{71C5B7E1-A113-4C1A-94BF-3AEDDF8966F9}"/>
              </a:ext>
            </a:extLst>
          </p:cNvPr>
          <p:cNvPicPr>
            <a:picLocks noChangeAspect="1"/>
          </p:cNvPicPr>
          <p:nvPr/>
        </p:nvPicPr>
        <p:blipFill>
          <a:blip r:embed="rId3"/>
          <a:stretch>
            <a:fillRect/>
          </a:stretch>
        </p:blipFill>
        <p:spPr>
          <a:xfrm>
            <a:off x="4261128" y="1599341"/>
            <a:ext cx="4530267" cy="2673296"/>
          </a:xfrm>
          <a:prstGeom prst="rect">
            <a:avLst/>
          </a:prstGeom>
        </p:spPr>
      </p:pic>
      <p:pic>
        <p:nvPicPr>
          <p:cNvPr id="3" name="图片 2">
            <a:extLst>
              <a:ext uri="{FF2B5EF4-FFF2-40B4-BE49-F238E27FC236}">
                <a16:creationId xmlns:a16="http://schemas.microsoft.com/office/drawing/2014/main" id="{3209F21A-E09C-41E0-8754-495C005C90E3}"/>
              </a:ext>
            </a:extLst>
          </p:cNvPr>
          <p:cNvPicPr>
            <a:picLocks noChangeAspect="1"/>
          </p:cNvPicPr>
          <p:nvPr/>
        </p:nvPicPr>
        <p:blipFill>
          <a:blip r:embed="rId4"/>
          <a:stretch>
            <a:fillRect/>
          </a:stretch>
        </p:blipFill>
        <p:spPr>
          <a:xfrm>
            <a:off x="251520" y="2742277"/>
            <a:ext cx="3856967" cy="2074140"/>
          </a:xfrm>
          <a:prstGeom prst="rect">
            <a:avLst/>
          </a:prstGeom>
        </p:spPr>
      </p:pic>
      <p:sp>
        <p:nvSpPr>
          <p:cNvPr id="11" name="文本框 10">
            <a:extLst>
              <a:ext uri="{FF2B5EF4-FFF2-40B4-BE49-F238E27FC236}">
                <a16:creationId xmlns:a16="http://schemas.microsoft.com/office/drawing/2014/main" id="{AE62FE25-276F-448E-9E9B-6D772C9BC7D7}"/>
              </a:ext>
            </a:extLst>
          </p:cNvPr>
          <p:cNvSpPr txBox="1"/>
          <p:nvPr/>
        </p:nvSpPr>
        <p:spPr>
          <a:xfrm>
            <a:off x="5652120" y="4272637"/>
            <a:ext cx="235352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Cross section: 10 pb!</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a:extLst>
              <a:ext uri="{FF2B5EF4-FFF2-40B4-BE49-F238E27FC236}">
                <a16:creationId xmlns:a16="http://schemas.microsoft.com/office/drawing/2014/main" id="{86F4362F-3C9B-4AC6-8FD8-3D7892D364E6}"/>
              </a:ext>
            </a:extLst>
          </p:cNvPr>
          <p:cNvSpPr/>
          <p:nvPr/>
        </p:nvSpPr>
        <p:spPr>
          <a:xfrm>
            <a:off x="827584" y="3325418"/>
            <a:ext cx="1656184" cy="100811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1">
            <a:extLst>
              <a:ext uri="{FF2B5EF4-FFF2-40B4-BE49-F238E27FC236}">
                <a16:creationId xmlns:a16="http://schemas.microsoft.com/office/drawing/2014/main" id="{AF3469F4-3E2D-4366-B353-746ACA79F562}"/>
              </a:ext>
            </a:extLst>
          </p:cNvPr>
          <p:cNvSpPr>
            <a:spLocks noGrp="1"/>
          </p:cNvSpPr>
          <p:nvPr>
            <p:ph type="title"/>
          </p:nvPr>
        </p:nvSpPr>
        <p:spPr>
          <a:xfrm>
            <a:off x="961624" y="140373"/>
            <a:ext cx="3610376"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17224852"/>
      </p:ext>
    </p:extLst>
  </p:cSld>
  <p:clrMapOvr>
    <a:masterClrMapping/>
  </p:clrMapOvr>
  <p:transition spd="med" advClick="0" advTm="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B77175A4-D5D4-489C-A721-73E3B310FE2A}"/>
              </a:ext>
            </a:extLst>
          </p:cNvPr>
          <p:cNvSpPr txBox="1"/>
          <p:nvPr/>
        </p:nvSpPr>
        <p:spPr>
          <a:xfrm>
            <a:off x="35496" y="900451"/>
            <a:ext cx="9108504" cy="400110"/>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kumimoji="0" lang="en-US" altLang="zh-CN" sz="2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214</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精细测量：</a:t>
            </a:r>
            <a:r>
              <a:rPr kumimoji="0" lang="en-US" altLang="zh-CN" sz="26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216</a:t>
            </a:r>
            <a:r>
              <a:rPr kumimoji="0" lang="en-US" altLang="zh-CN"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600" b="1" i="0" u="none" strike="noStrike" kern="1200" cap="none" spc="0" normalizeH="0" baseline="3000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218</a:t>
            </a:r>
            <a:r>
              <a:rPr kumimoji="0" lang="en-US" altLang="zh-CN"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U</a:t>
            </a:r>
            <a:endParaRPr kumimoji="0" lang="zh-CN" altLang="en-US" sz="26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 name="图片 14">
            <a:extLst>
              <a:ext uri="{FF2B5EF4-FFF2-40B4-BE49-F238E27FC236}">
                <a16:creationId xmlns:a16="http://schemas.microsoft.com/office/drawing/2014/main" id="{03713CBB-F6DB-4AE1-825B-636147D2BA59}"/>
              </a:ext>
            </a:extLst>
          </p:cNvPr>
          <p:cNvPicPr>
            <a:picLocks noChangeAspect="1"/>
          </p:cNvPicPr>
          <p:nvPr/>
        </p:nvPicPr>
        <p:blipFill rotWithShape="1">
          <a:blip r:embed="rId3"/>
          <a:srcRect b="923"/>
          <a:stretch/>
        </p:blipFill>
        <p:spPr>
          <a:xfrm>
            <a:off x="348248" y="1337459"/>
            <a:ext cx="2949782" cy="2987566"/>
          </a:xfrm>
          <a:prstGeom prst="rect">
            <a:avLst/>
          </a:prstGeom>
        </p:spPr>
      </p:pic>
      <p:pic>
        <p:nvPicPr>
          <p:cNvPr id="17" name="图片 16">
            <a:extLst>
              <a:ext uri="{FF2B5EF4-FFF2-40B4-BE49-F238E27FC236}">
                <a16:creationId xmlns:a16="http://schemas.microsoft.com/office/drawing/2014/main" id="{F1561612-B663-4F57-8BF4-C5F084913A9F}"/>
              </a:ext>
            </a:extLst>
          </p:cNvPr>
          <p:cNvPicPr>
            <a:picLocks noChangeAspect="1"/>
          </p:cNvPicPr>
          <p:nvPr/>
        </p:nvPicPr>
        <p:blipFill>
          <a:blip r:embed="rId4"/>
          <a:stretch>
            <a:fillRect/>
          </a:stretch>
        </p:blipFill>
        <p:spPr>
          <a:xfrm>
            <a:off x="5896745" y="1370387"/>
            <a:ext cx="2899008" cy="2973864"/>
          </a:xfrm>
          <a:prstGeom prst="rect">
            <a:avLst/>
          </a:prstGeom>
        </p:spPr>
      </p:pic>
      <p:pic>
        <p:nvPicPr>
          <p:cNvPr id="18" name="图片 17" descr="图片11">
            <a:extLst>
              <a:ext uri="{FF2B5EF4-FFF2-40B4-BE49-F238E27FC236}">
                <a16:creationId xmlns:a16="http://schemas.microsoft.com/office/drawing/2014/main" id="{FDB21549-54A0-44FB-98C2-86D8DAAF42FD}"/>
              </a:ext>
            </a:extLst>
          </p:cNvPr>
          <p:cNvPicPr/>
          <p:nvPr/>
        </p:nvPicPr>
        <p:blipFill>
          <a:blip r:embed="rId5"/>
          <a:stretch>
            <a:fillRect/>
          </a:stretch>
        </p:blipFill>
        <p:spPr>
          <a:xfrm>
            <a:off x="3923928" y="1393896"/>
            <a:ext cx="1428584" cy="986793"/>
          </a:xfrm>
          <a:prstGeom prst="rect">
            <a:avLst/>
          </a:prstGeom>
        </p:spPr>
      </p:pic>
      <p:pic>
        <p:nvPicPr>
          <p:cNvPr id="19" name="图片 18">
            <a:extLst>
              <a:ext uri="{FF2B5EF4-FFF2-40B4-BE49-F238E27FC236}">
                <a16:creationId xmlns:a16="http://schemas.microsoft.com/office/drawing/2014/main" id="{27738696-D042-4B33-8210-EABD4812DD24}"/>
              </a:ext>
            </a:extLst>
          </p:cNvPr>
          <p:cNvPicPr>
            <a:picLocks noChangeAspect="1"/>
          </p:cNvPicPr>
          <p:nvPr/>
        </p:nvPicPr>
        <p:blipFill>
          <a:blip r:embed="rId6"/>
          <a:stretch>
            <a:fillRect/>
          </a:stretch>
        </p:blipFill>
        <p:spPr>
          <a:xfrm>
            <a:off x="4546612" y="2565400"/>
            <a:ext cx="50775" cy="12700"/>
          </a:xfrm>
          <a:prstGeom prst="rect">
            <a:avLst/>
          </a:prstGeom>
        </p:spPr>
      </p:pic>
      <p:sp>
        <p:nvSpPr>
          <p:cNvPr id="20" name="矩形 19">
            <a:extLst>
              <a:ext uri="{FF2B5EF4-FFF2-40B4-BE49-F238E27FC236}">
                <a16:creationId xmlns:a16="http://schemas.microsoft.com/office/drawing/2014/main" id="{A06386A6-0FA2-42AC-8BD2-76E0E6CEE018}"/>
              </a:ext>
            </a:extLst>
          </p:cNvPr>
          <p:cNvSpPr/>
          <p:nvPr/>
        </p:nvSpPr>
        <p:spPr>
          <a:xfrm>
            <a:off x="1" y="4372438"/>
            <a:ext cx="9144000" cy="400110"/>
          </a:xfrm>
          <a:prstGeom prst="rect">
            <a:avLst/>
          </a:prstGeom>
        </p:spPr>
        <p:txBody>
          <a:bodyPr wrap="square">
            <a:spAutoFit/>
          </a:bodyPr>
          <a:lstStyle/>
          <a:p>
            <a:pPr lvl="0" algn="ctr">
              <a:defRPr/>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合成了铀元素最轻的同位素；发现极缺中子铀同位素奇异增强的</a:t>
            </a:r>
            <a:r>
              <a:rPr lang="el-GR"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α</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衰变强度</a:t>
            </a:r>
            <a:endParaRPr kumimoji="0" lang="zh-CN" altLang="en-US" sz="2000" b="1" i="0" u="none" strike="noStrike" kern="1200" cap="none" spc="0" normalizeH="0" baseline="0"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FACD1356-17FA-4B43-9FD2-CB471100CD91}"/>
                  </a:ext>
                </a:extLst>
              </p:cNvPr>
              <p:cNvSpPr/>
              <p:nvPr/>
            </p:nvSpPr>
            <p:spPr>
              <a:xfrm>
                <a:off x="3347864" y="2375926"/>
                <a:ext cx="2749894"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zh-CN" sz="1600" b="1" i="1" u="none" strike="noStrike" kern="1200" cap="none" spc="0" normalizeH="0" baseline="0" noProof="0" smtClean="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𝑵</m:t>
                        </m:r>
                      </m:e>
                      <m:sub>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𝒑</m:t>
                        </m:r>
                      </m:sub>
                    </m:sSub>
                    <m:sSub>
                      <m:sSubPr>
                        <m:ctrlP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𝑵</m:t>
                        </m:r>
                      </m:e>
                      <m:sub>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𝒏</m:t>
                        </m:r>
                      </m:sub>
                    </m:sSub>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 </m:t>
                    </m:r>
                  </m:oMath>
                </a14:m>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value: n-p interaction</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FACD1356-17FA-4B43-9FD2-CB471100CD91}"/>
                  </a:ext>
                </a:extLst>
              </p:cNvPr>
              <p:cNvSpPr>
                <a:spLocks noRot="1" noChangeAspect="1" noMove="1" noResize="1" noEditPoints="1" noAdjustHandles="1" noChangeArrowheads="1" noChangeShapeType="1" noTextEdit="1"/>
              </p:cNvSpPr>
              <p:nvPr/>
            </p:nvSpPr>
            <p:spPr>
              <a:xfrm>
                <a:off x="3347864" y="2375926"/>
                <a:ext cx="2749894" cy="369332"/>
              </a:xfrm>
              <a:prstGeom prst="rect">
                <a:avLst/>
              </a:prstGeom>
              <a:blipFill>
                <a:blip r:embed="rId7"/>
                <a:stretch>
                  <a:fillRect t="-13333" r="-443" b="-23333"/>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87C1B332-D2A6-4E64-92B2-DB7D604F669F}"/>
              </a:ext>
            </a:extLst>
          </p:cNvPr>
          <p:cNvPicPr>
            <a:picLocks noChangeAspect="1"/>
          </p:cNvPicPr>
          <p:nvPr/>
        </p:nvPicPr>
        <p:blipFill rotWithShape="1">
          <a:blip r:embed="rId8"/>
          <a:srcRect l="64688" t="40706" r="15565" b="30344"/>
          <a:stretch/>
        </p:blipFill>
        <p:spPr>
          <a:xfrm>
            <a:off x="3423429" y="2811339"/>
            <a:ext cx="2674329" cy="1102759"/>
          </a:xfrm>
          <a:prstGeom prst="rect">
            <a:avLst/>
          </a:prstGeom>
        </p:spPr>
      </p:pic>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ADBC001-99F4-483D-93DB-6D851F8A64FC}"/>
                  </a:ext>
                </a:extLst>
              </p:cNvPr>
              <p:cNvSpPr txBox="1"/>
              <p:nvPr/>
            </p:nvSpPr>
            <p:spPr>
              <a:xfrm>
                <a:off x="3565941" y="3932391"/>
                <a:ext cx="1026563" cy="2800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𝒋</m:t>
                          </m:r>
                        </m:e>
                        <m:sub>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Cambria Math" panose="02040503050406030204" pitchFamily="18" charset="0"/>
                              <a:cs typeface="+mn-cs"/>
                            </a:rPr>
                            <m:t>&gt;</m:t>
                          </m:r>
                        </m:sub>
                      </m:sSub>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m:t>
                      </m:r>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𝒍</m:t>
                      </m:r>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m:t>
                      </m:r>
                      <m:f>
                        <m:fPr>
                          <m:type m:val="skw"/>
                          <m:ctrlP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ctrlPr>
                        </m:fPr>
                        <m:num>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𝟏</m:t>
                          </m:r>
                        </m:num>
                        <m:den>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𝟐</m:t>
                          </m:r>
                        </m:den>
                      </m:f>
                    </m:oMath>
                  </m:oMathPara>
                </a14:m>
                <a:endParaRPr kumimoji="0" lang="zh-CN" altLang="en-US" sz="14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23" name="文本框 22">
                <a:extLst>
                  <a:ext uri="{FF2B5EF4-FFF2-40B4-BE49-F238E27FC236}">
                    <a16:creationId xmlns:a16="http://schemas.microsoft.com/office/drawing/2014/main" id="{8ADBC001-99F4-483D-93DB-6D851F8A64FC}"/>
                  </a:ext>
                </a:extLst>
              </p:cNvPr>
              <p:cNvSpPr txBox="1">
                <a:spLocks noRot="1" noChangeAspect="1" noMove="1" noResize="1" noEditPoints="1" noAdjustHandles="1" noChangeArrowheads="1" noChangeShapeType="1" noTextEdit="1"/>
              </p:cNvSpPr>
              <p:nvPr/>
            </p:nvSpPr>
            <p:spPr>
              <a:xfrm>
                <a:off x="3565941" y="3932391"/>
                <a:ext cx="1026563" cy="280077"/>
              </a:xfrm>
              <a:prstGeom prst="rect">
                <a:avLst/>
              </a:prstGeom>
              <a:blipFill>
                <a:blip r:embed="rId9"/>
                <a:stretch>
                  <a:fillRect l="-5357" t="-158696" r="-55357" b="-2456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371A205-7EE1-451F-B426-27D147A19C1A}"/>
                  </a:ext>
                </a:extLst>
              </p:cNvPr>
              <p:cNvSpPr txBox="1"/>
              <p:nvPr/>
            </p:nvSpPr>
            <p:spPr>
              <a:xfrm>
                <a:off x="4819560" y="3903984"/>
                <a:ext cx="1026563" cy="2800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ctrlPr>
                        </m:sSubPr>
                        <m:e>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𝒋</m:t>
                          </m:r>
                        </m:e>
                        <m:sub>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Cambria Math" panose="02040503050406030204" pitchFamily="18" charset="0"/>
                              <a:cs typeface="+mn-cs"/>
                            </a:rPr>
                            <m:t>&lt;</m:t>
                          </m:r>
                        </m:sub>
                      </m:sSub>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m:t>
                      </m:r>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𝒍</m:t>
                      </m:r>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m:t>
                      </m:r>
                      <m:f>
                        <m:fPr>
                          <m:type m:val="skw"/>
                          <m:ctrlP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ctrlPr>
                        </m:fPr>
                        <m:num>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𝟏</m:t>
                          </m:r>
                        </m:num>
                        <m:den>
                          <m:r>
                            <a:rPr kumimoji="0" lang="en-US" altLang="zh-CN" sz="1400" b="1" i="1" u="none" strike="noStrike" kern="1200" cap="none" spc="0" normalizeH="0" baseline="0" noProof="0" smtClean="0">
                              <a:ln>
                                <a:noFill/>
                              </a:ln>
                              <a:solidFill>
                                <a:srgbClr val="FA284B"/>
                              </a:solidFill>
                              <a:effectLst/>
                              <a:uLnTx/>
                              <a:uFillTx/>
                              <a:latin typeface="Cambria Math" panose="02040503050406030204" pitchFamily="18" charset="0"/>
                              <a:ea typeface="微软雅黑" panose="020B0503020204020204" pitchFamily="34" charset="-122"/>
                              <a:cs typeface="+mn-cs"/>
                            </a:rPr>
                            <m:t>𝟐</m:t>
                          </m:r>
                        </m:den>
                      </m:f>
                    </m:oMath>
                  </m:oMathPara>
                </a14:m>
                <a:endParaRPr kumimoji="0" lang="zh-CN" altLang="en-US" sz="14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24" name="文本框 23">
                <a:extLst>
                  <a:ext uri="{FF2B5EF4-FFF2-40B4-BE49-F238E27FC236}">
                    <a16:creationId xmlns:a16="http://schemas.microsoft.com/office/drawing/2014/main" id="{9371A205-7EE1-451F-B426-27D147A19C1A}"/>
                  </a:ext>
                </a:extLst>
              </p:cNvPr>
              <p:cNvSpPr txBox="1">
                <a:spLocks noRot="1" noChangeAspect="1" noMove="1" noResize="1" noEditPoints="1" noAdjustHandles="1" noChangeArrowheads="1" noChangeShapeType="1" noTextEdit="1"/>
              </p:cNvSpPr>
              <p:nvPr/>
            </p:nvSpPr>
            <p:spPr>
              <a:xfrm>
                <a:off x="4819560" y="3903984"/>
                <a:ext cx="1026563" cy="280077"/>
              </a:xfrm>
              <a:prstGeom prst="rect">
                <a:avLst/>
              </a:prstGeom>
              <a:blipFill>
                <a:blip r:embed="rId10"/>
                <a:stretch>
                  <a:fillRect l="-5357" t="-158696" r="-55357" b="-245652"/>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D5925DBD-867B-43BC-97E2-DFA111406365}"/>
              </a:ext>
            </a:extLst>
          </p:cNvPr>
          <p:cNvSpPr txBox="1"/>
          <p:nvPr/>
        </p:nvSpPr>
        <p:spPr>
          <a:xfrm>
            <a:off x="2411760" y="3435846"/>
            <a:ext cx="445635"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3000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208</a:t>
            </a:r>
            <a:r>
              <a:rPr kumimoji="0" lang="en-US" altLang="zh-CN" sz="1600" b="1" i="1"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Pb</a:t>
            </a:r>
            <a:endParaRPr kumimoji="0" lang="zh-CN" altLang="en-US" sz="1600" b="1" i="1"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标题 1">
            <a:extLst>
              <a:ext uri="{FF2B5EF4-FFF2-40B4-BE49-F238E27FC236}">
                <a16:creationId xmlns:a16="http://schemas.microsoft.com/office/drawing/2014/main" id="{06A1BF6A-A574-4A67-A927-CF8DA5C45D85}"/>
              </a:ext>
            </a:extLst>
          </p:cNvPr>
          <p:cNvSpPr>
            <a:spLocks noGrp="1"/>
          </p:cNvSpPr>
          <p:nvPr>
            <p:ph type="title"/>
          </p:nvPr>
        </p:nvSpPr>
        <p:spPr>
          <a:xfrm>
            <a:off x="961624" y="140373"/>
            <a:ext cx="3394352"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54730436"/>
      </p:ext>
    </p:extLst>
  </p:cSld>
  <p:clrMapOvr>
    <a:masterClrMapping/>
  </p:clrMapOvr>
  <p:transition spd="med" advClick="0" advTm="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7AE95BE-4C73-434A-B4FE-775590EB59EC}"/>
              </a:ext>
            </a:extLst>
          </p:cNvPr>
          <p:cNvPicPr>
            <a:picLocks noChangeAspect="1"/>
          </p:cNvPicPr>
          <p:nvPr/>
        </p:nvPicPr>
        <p:blipFill rotWithShape="1">
          <a:blip r:embed="rId3"/>
          <a:srcRect b="61906"/>
          <a:stretch/>
        </p:blipFill>
        <p:spPr>
          <a:xfrm>
            <a:off x="35496" y="915566"/>
            <a:ext cx="9144000" cy="563563"/>
          </a:xfrm>
          <a:prstGeom prst="rect">
            <a:avLst/>
          </a:prstGeom>
        </p:spPr>
      </p:pic>
      <p:pic>
        <p:nvPicPr>
          <p:cNvPr id="12" name="图片 11">
            <a:extLst>
              <a:ext uri="{FF2B5EF4-FFF2-40B4-BE49-F238E27FC236}">
                <a16:creationId xmlns:a16="http://schemas.microsoft.com/office/drawing/2014/main" id="{C3C46421-F6EA-4E13-8A14-05DBEC925859}"/>
              </a:ext>
            </a:extLst>
          </p:cNvPr>
          <p:cNvPicPr>
            <a:picLocks noChangeAspect="1"/>
          </p:cNvPicPr>
          <p:nvPr/>
        </p:nvPicPr>
        <p:blipFill rotWithShape="1">
          <a:blip r:embed="rId3"/>
          <a:srcRect t="61906"/>
          <a:stretch/>
        </p:blipFill>
        <p:spPr>
          <a:xfrm>
            <a:off x="26842" y="1479129"/>
            <a:ext cx="9144000" cy="563564"/>
          </a:xfrm>
          <a:prstGeom prst="rect">
            <a:avLst/>
          </a:prstGeom>
        </p:spPr>
      </p:pic>
      <p:pic>
        <p:nvPicPr>
          <p:cNvPr id="14" name="图片 13">
            <a:extLst>
              <a:ext uri="{FF2B5EF4-FFF2-40B4-BE49-F238E27FC236}">
                <a16:creationId xmlns:a16="http://schemas.microsoft.com/office/drawing/2014/main" id="{5D148E56-1FD0-4BA8-BB12-33A92BFF3ECE}"/>
              </a:ext>
            </a:extLst>
          </p:cNvPr>
          <p:cNvPicPr>
            <a:picLocks noChangeAspect="1"/>
          </p:cNvPicPr>
          <p:nvPr/>
        </p:nvPicPr>
        <p:blipFill>
          <a:blip r:embed="rId4"/>
          <a:stretch>
            <a:fillRect/>
          </a:stretch>
        </p:blipFill>
        <p:spPr>
          <a:xfrm>
            <a:off x="555822" y="2105358"/>
            <a:ext cx="1606583" cy="2663040"/>
          </a:xfrm>
          <a:prstGeom prst="rect">
            <a:avLst/>
          </a:prstGeom>
        </p:spPr>
      </p:pic>
      <p:pic>
        <p:nvPicPr>
          <p:cNvPr id="15" name="图片 14">
            <a:extLst>
              <a:ext uri="{FF2B5EF4-FFF2-40B4-BE49-F238E27FC236}">
                <a16:creationId xmlns:a16="http://schemas.microsoft.com/office/drawing/2014/main" id="{961F3D37-33F8-4DF2-9D00-E55E926084DB}"/>
              </a:ext>
            </a:extLst>
          </p:cNvPr>
          <p:cNvPicPr>
            <a:picLocks noChangeAspect="1"/>
          </p:cNvPicPr>
          <p:nvPr/>
        </p:nvPicPr>
        <p:blipFill>
          <a:blip r:embed="rId5"/>
          <a:stretch>
            <a:fillRect/>
          </a:stretch>
        </p:blipFill>
        <p:spPr>
          <a:xfrm>
            <a:off x="3275856" y="1991133"/>
            <a:ext cx="1906342" cy="2811697"/>
          </a:xfrm>
          <a:prstGeom prst="rect">
            <a:avLst/>
          </a:prstGeom>
        </p:spPr>
      </p:pic>
      <p:grpSp>
        <p:nvGrpSpPr>
          <p:cNvPr id="16" name="组合 15">
            <a:extLst>
              <a:ext uri="{FF2B5EF4-FFF2-40B4-BE49-F238E27FC236}">
                <a16:creationId xmlns:a16="http://schemas.microsoft.com/office/drawing/2014/main" id="{9DF32F76-12BD-47AA-A3A2-BC39D570667B}"/>
              </a:ext>
            </a:extLst>
          </p:cNvPr>
          <p:cNvGrpSpPr/>
          <p:nvPr/>
        </p:nvGrpSpPr>
        <p:grpSpPr>
          <a:xfrm>
            <a:off x="6660232" y="1941066"/>
            <a:ext cx="1629136" cy="2797577"/>
            <a:chOff x="6034812" y="2068083"/>
            <a:chExt cx="3106153" cy="4540679"/>
          </a:xfrm>
        </p:grpSpPr>
        <p:pic>
          <p:nvPicPr>
            <p:cNvPr id="17" name="图片 16">
              <a:extLst>
                <a:ext uri="{FF2B5EF4-FFF2-40B4-BE49-F238E27FC236}">
                  <a16:creationId xmlns:a16="http://schemas.microsoft.com/office/drawing/2014/main" id="{62BADA91-01B1-404F-AEBF-41863B5FBC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27" t="10440" r="2517" b="74180"/>
            <a:stretch/>
          </p:blipFill>
          <p:spPr>
            <a:xfrm>
              <a:off x="6034812" y="2068083"/>
              <a:ext cx="3106153" cy="627028"/>
            </a:xfrm>
            <a:prstGeom prst="rect">
              <a:avLst/>
            </a:prstGeom>
          </p:spPr>
        </p:pic>
        <p:pic>
          <p:nvPicPr>
            <p:cNvPr id="18" name="图片 17">
              <a:extLst>
                <a:ext uri="{FF2B5EF4-FFF2-40B4-BE49-F238E27FC236}">
                  <a16:creationId xmlns:a16="http://schemas.microsoft.com/office/drawing/2014/main" id="{3EE7EB7F-CC39-4156-8720-A1672E5C39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92" t="11322" r="7863" b="5185"/>
            <a:stretch/>
          </p:blipFill>
          <p:spPr>
            <a:xfrm>
              <a:off x="6034813" y="2750457"/>
              <a:ext cx="3106152" cy="3858305"/>
            </a:xfrm>
            <a:prstGeom prst="rect">
              <a:avLst/>
            </a:prstGeom>
          </p:spPr>
        </p:pic>
      </p:grpSp>
      <p:sp>
        <p:nvSpPr>
          <p:cNvPr id="19" name="文本框 18">
            <a:extLst>
              <a:ext uri="{FF2B5EF4-FFF2-40B4-BE49-F238E27FC236}">
                <a16:creationId xmlns:a16="http://schemas.microsoft.com/office/drawing/2014/main" id="{0FFEE9BF-B291-4C44-AF68-0E79F2F73609}"/>
              </a:ext>
            </a:extLst>
          </p:cNvPr>
          <p:cNvSpPr txBox="1"/>
          <p:nvPr/>
        </p:nvSpPr>
        <p:spPr>
          <a:xfrm>
            <a:off x="489973" y="1734915"/>
            <a:ext cx="2322752" cy="307777"/>
          </a:xfrm>
          <a:prstGeom prst="rect">
            <a:avLst/>
          </a:prstGeom>
          <a:noFill/>
        </p:spPr>
        <p:txBody>
          <a:bodyPr wrap="none" lIns="0" tIns="0" rIns="0" bIns="0" rtlCol="0">
            <a:spAutoFit/>
          </a:bodyPr>
          <a:lstStyle/>
          <a:p>
            <a:r>
              <a:rPr lang="zh-CN" altLang="en-US" sz="2000" b="1" dirty="0">
                <a:solidFill>
                  <a:schemeClr val="accent6"/>
                </a:solidFill>
                <a:latin typeface="黑体" panose="02010609060101010101" pitchFamily="49" charset="-122"/>
                <a:ea typeface="黑体" panose="02010609060101010101" pitchFamily="49" charset="-122"/>
              </a:rPr>
              <a:t>编辑推荐、亮点物理</a:t>
            </a:r>
          </a:p>
        </p:txBody>
      </p:sp>
      <p:sp>
        <p:nvSpPr>
          <p:cNvPr id="20" name="文本框 19">
            <a:extLst>
              <a:ext uri="{FF2B5EF4-FFF2-40B4-BE49-F238E27FC236}">
                <a16:creationId xmlns:a16="http://schemas.microsoft.com/office/drawing/2014/main" id="{4D66605D-40BA-4E70-96C9-46434B4353AD}"/>
              </a:ext>
            </a:extLst>
          </p:cNvPr>
          <p:cNvSpPr txBox="1"/>
          <p:nvPr/>
        </p:nvSpPr>
        <p:spPr>
          <a:xfrm>
            <a:off x="4337480" y="2187566"/>
            <a:ext cx="1327286" cy="307777"/>
          </a:xfrm>
          <a:prstGeom prst="rect">
            <a:avLst/>
          </a:prstGeom>
          <a:noFill/>
        </p:spPr>
        <p:txBody>
          <a:bodyPr wrap="none" lIns="0" tIns="0" rIns="0" bIns="0" rtlCol="0">
            <a:spAutoFit/>
          </a:bodyPr>
          <a:lstStyle/>
          <a:p>
            <a:r>
              <a:rPr lang="en-US" altLang="zh-CN" sz="20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Physics</a:t>
            </a:r>
            <a:r>
              <a:rPr lang="zh-CN" altLang="en-US" sz="20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评论</a:t>
            </a:r>
          </a:p>
        </p:txBody>
      </p:sp>
      <p:sp>
        <p:nvSpPr>
          <p:cNvPr id="21" name="文本框 20">
            <a:extLst>
              <a:ext uri="{FF2B5EF4-FFF2-40B4-BE49-F238E27FC236}">
                <a16:creationId xmlns:a16="http://schemas.microsoft.com/office/drawing/2014/main" id="{E0B51BA3-DF29-4761-A17D-32839EC3A61C}"/>
              </a:ext>
            </a:extLst>
          </p:cNvPr>
          <p:cNvSpPr txBox="1"/>
          <p:nvPr/>
        </p:nvSpPr>
        <p:spPr>
          <a:xfrm>
            <a:off x="7667682" y="2185422"/>
            <a:ext cx="1280992" cy="307777"/>
          </a:xfrm>
          <a:prstGeom prst="rect">
            <a:avLst/>
          </a:prstGeom>
          <a:noFill/>
        </p:spPr>
        <p:txBody>
          <a:bodyPr wrap="none" lIns="0" tIns="0" rIns="0" bIns="0" rtlCol="0">
            <a:spAutoFit/>
          </a:bodyPr>
          <a:lstStyle/>
          <a:p>
            <a:r>
              <a:rPr lang="en-US" altLang="zh-CN" sz="20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Nature</a:t>
            </a:r>
            <a:r>
              <a:rPr lang="zh-CN" altLang="en-US" sz="20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评论</a:t>
            </a:r>
          </a:p>
        </p:txBody>
      </p:sp>
      <p:sp>
        <p:nvSpPr>
          <p:cNvPr id="22" name="标题 1">
            <a:extLst>
              <a:ext uri="{FF2B5EF4-FFF2-40B4-BE49-F238E27FC236}">
                <a16:creationId xmlns:a16="http://schemas.microsoft.com/office/drawing/2014/main" id="{30908ADE-E115-4D50-84CB-31B5380945D7}"/>
              </a:ext>
            </a:extLst>
          </p:cNvPr>
          <p:cNvSpPr>
            <a:spLocks noGrp="1"/>
          </p:cNvSpPr>
          <p:nvPr>
            <p:ph type="title"/>
          </p:nvPr>
        </p:nvSpPr>
        <p:spPr>
          <a:xfrm>
            <a:off x="961624" y="140373"/>
            <a:ext cx="2660824"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研究工作进展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530642515"/>
      </p:ext>
    </p:extLst>
  </p:cSld>
  <p:clrMapOvr>
    <a:masterClrMapping/>
  </p:clrMapOvr>
  <p:transition spd="med" advClick="0" advTm="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C6B831F1-263A-4B21-BF51-7D210D79D95B}"/>
              </a:ext>
            </a:extLst>
          </p:cNvPr>
          <p:cNvSpPr>
            <a:spLocks noGrp="1"/>
          </p:cNvSpPr>
          <p:nvPr>
            <p:ph type="title"/>
          </p:nvPr>
        </p:nvSpPr>
        <p:spPr>
          <a:xfrm>
            <a:off x="1019220" y="133181"/>
            <a:ext cx="4992940"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ea"/>
              </a:rPr>
              <a:t>重质量缺中子新核素合成</a:t>
            </a:r>
            <a:endPar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26EA69FE-57C2-454B-BDED-6269C9A62BDC}"/>
              </a:ext>
            </a:extLst>
          </p:cNvPr>
          <p:cNvSpPr txBox="1"/>
          <p:nvPr/>
        </p:nvSpPr>
        <p:spPr>
          <a:xfrm>
            <a:off x="7092280" y="996559"/>
            <a:ext cx="307777" cy="3292568"/>
          </a:xfrm>
          <a:prstGeom prst="rect">
            <a:avLst/>
          </a:prstGeom>
          <a:noFill/>
        </p:spPr>
        <p:txBody>
          <a:bodyPr vert="eaVert"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A284B"/>
                </a:solidFill>
                <a:effectLst/>
                <a:uLnTx/>
                <a:uFillTx/>
                <a:latin typeface="黑体" panose="02010609060101010101" pitchFamily="49" charset="-122"/>
                <a:ea typeface="黑体" panose="02010609060101010101" pitchFamily="49" charset="-122"/>
                <a:cs typeface="+mn-cs"/>
              </a:rPr>
              <a:t>在国际上形成了优势研究方向</a:t>
            </a:r>
          </a:p>
        </p:txBody>
      </p:sp>
      <p:pic>
        <p:nvPicPr>
          <p:cNvPr id="5" name="图片 4">
            <a:extLst>
              <a:ext uri="{FF2B5EF4-FFF2-40B4-BE49-F238E27FC236}">
                <a16:creationId xmlns:a16="http://schemas.microsoft.com/office/drawing/2014/main" id="{44DEEA54-36DD-4303-817D-469C557F7174}"/>
              </a:ext>
            </a:extLst>
          </p:cNvPr>
          <p:cNvPicPr>
            <a:picLocks noChangeAspect="1"/>
          </p:cNvPicPr>
          <p:nvPr/>
        </p:nvPicPr>
        <p:blipFill rotWithShape="1">
          <a:blip r:embed="rId2"/>
          <a:srcRect l="55512" t="17056" r="8264" b="7403"/>
          <a:stretch/>
        </p:blipFill>
        <p:spPr>
          <a:xfrm>
            <a:off x="1187624" y="921279"/>
            <a:ext cx="5896206" cy="3458162"/>
          </a:xfrm>
          <a:prstGeom prst="rect">
            <a:avLst/>
          </a:prstGeom>
        </p:spPr>
      </p:pic>
      <p:sp>
        <p:nvSpPr>
          <p:cNvPr id="12" name="矩形 11">
            <a:extLst>
              <a:ext uri="{FF2B5EF4-FFF2-40B4-BE49-F238E27FC236}">
                <a16:creationId xmlns:a16="http://schemas.microsoft.com/office/drawing/2014/main" id="{B4896386-3831-4F7F-990F-AE35573B6CCB}"/>
              </a:ext>
            </a:extLst>
          </p:cNvPr>
          <p:cNvSpPr/>
          <p:nvPr/>
        </p:nvSpPr>
        <p:spPr>
          <a:xfrm>
            <a:off x="107504" y="4403464"/>
            <a:ext cx="9144000" cy="400110"/>
          </a:xfrm>
          <a:prstGeom prst="rect">
            <a:avLst/>
          </a:prstGeom>
        </p:spPr>
        <p:txBody>
          <a:bodyPr wrap="square">
            <a:spAutoFit/>
          </a:bodyPr>
          <a:lstStyle/>
          <a:p>
            <a:pPr lvl="0" algn="ctr">
              <a:defRPr/>
            </a:pPr>
            <a:r>
              <a:rPr lang="zh-CN" altLang="en-US" sz="2000" b="1"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掌握了单原子核灵敏的鉴别技术和方法、为冲击新元素合成奠定了基础</a:t>
            </a:r>
            <a:endParaRPr kumimoji="0" lang="zh-CN" altLang="en-US" sz="2000" b="1" i="0" u="none" strike="noStrike" kern="1200" cap="none" spc="0" normalizeH="0" baseline="0" noProof="0" dirty="0">
              <a:ln>
                <a:noFill/>
              </a:ln>
              <a:solidFill>
                <a:srgbClr val="003366"/>
              </a:solidFill>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41493319"/>
      </p:ext>
    </p:extLst>
  </p:cSld>
  <p:clrMapOvr>
    <a:masterClrMapping/>
  </p:clrMapOvr>
  <p:transition spd="med" advClick="0" advTm="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9B1C4A9-F07B-4192-8F6D-72F7BDCA50AC}"/>
              </a:ext>
            </a:extLst>
          </p:cNvPr>
          <p:cNvSpPr/>
          <p:nvPr/>
        </p:nvSpPr>
        <p:spPr>
          <a:xfrm>
            <a:off x="0" y="1851670"/>
            <a:ext cx="9144000" cy="871392"/>
          </a:xfrm>
          <a:prstGeom prst="rect">
            <a:avLst/>
          </a:prstGeom>
        </p:spPr>
        <p:txBody>
          <a:bodyPr wrap="square">
            <a:spAutoFit/>
          </a:bodyPr>
          <a:lstStyle/>
          <a:p>
            <a:pPr algn="ctr">
              <a:lnSpc>
                <a:spcPct val="150000"/>
              </a:lnSpc>
            </a:pPr>
            <a:r>
              <a:rPr lang="zh-CN" altLang="en-US"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我国超重研究计划及进展</a:t>
            </a:r>
            <a:endParaRPr lang="en-US" altLang="zh-CN" sz="4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48926388"/>
      </p:ext>
    </p:extLst>
  </p:cSld>
  <p:clrMapOvr>
    <a:masterClrMapping/>
  </p:clrMapOvr>
  <p:transition spd="med" advClick="0" advTm="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447"/>
            <a:ext cx="9144000" cy="3870341"/>
          </a:xfrm>
          <a:prstGeom prst="rect">
            <a:avLst/>
          </a:prstGeom>
          <a:solidFill>
            <a:srgbClr val="0E5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5" name="矩形 4"/>
          <p:cNvSpPr/>
          <p:nvPr/>
        </p:nvSpPr>
        <p:spPr>
          <a:xfrm>
            <a:off x="516019" y="811305"/>
            <a:ext cx="8159220" cy="1407501"/>
          </a:xfrm>
          <a:prstGeom prst="rect">
            <a:avLst/>
          </a:prstGeom>
        </p:spPr>
        <p:txBody>
          <a:bodyPr wrap="none">
            <a:spAutoFit/>
          </a:bodyPr>
          <a:lstStyle/>
          <a:p>
            <a:pPr marL="0" marR="0" lvl="0" indent="0" algn="ctr" defTabSz="914400" rtl="0" eaLnBrk="1" fontAlgn="base" latinLnBrk="0" hangingPunct="1">
              <a:lnSpc>
                <a:spcPct val="135000"/>
              </a:lnSpc>
              <a:spcBef>
                <a:spcPct val="0"/>
              </a:spcBef>
              <a:spcAft>
                <a:spcPct val="0"/>
              </a:spcAft>
              <a:buClrTx/>
              <a:buSzTx/>
              <a:buFontTx/>
              <a:buNone/>
              <a:tabLst/>
              <a:defRPr/>
            </a:pPr>
            <a:r>
              <a:rPr kumimoji="0" lang="zh-CN" altLang="en-US" sz="4000" b="1" i="0" u="none" strike="noStrike" kern="1200" cap="none" spc="0" normalizeH="0" baseline="0" noProof="0" dirty="0">
                <a:ln w="1905"/>
                <a:solidFill>
                  <a:prstClr val="white"/>
                </a:solidFill>
                <a:effectLst/>
                <a:uLnTx/>
                <a:uFillTx/>
                <a:latin typeface="黑体" panose="02010609060101010101" pitchFamily="49" charset="-122"/>
                <a:ea typeface="黑体" panose="02010609060101010101" pitchFamily="49" charset="-122"/>
                <a:cs typeface="+mn-cs"/>
              </a:rPr>
              <a:t>强流重离子加速器</a:t>
            </a:r>
            <a:endParaRPr kumimoji="0" lang="en-US" altLang="zh-CN" sz="4000" b="1" i="0" u="none" strike="noStrike" kern="1200" cap="none" spc="0" normalizeH="0" baseline="0" noProof="0" dirty="0">
              <a:ln w="1905"/>
              <a:solidFill>
                <a:prstClr val="white"/>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35000"/>
              </a:lnSpc>
              <a:spcBef>
                <a:spcPct val="0"/>
              </a:spcBef>
              <a:spcAft>
                <a:spcPct val="0"/>
              </a:spcAft>
              <a:buClrTx/>
              <a:buSzTx/>
              <a:buFontTx/>
              <a:buNone/>
              <a:tabLst/>
              <a:defRPr/>
            </a:pP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楷体_GB2312" charset="-122"/>
                <a:cs typeface="Times New Roman" panose="02020603050405020304" pitchFamily="18" charset="0"/>
              </a:rPr>
              <a:t>H</a:t>
            </a:r>
            <a:r>
              <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igh </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楷体_GB2312" charset="-122"/>
                <a:cs typeface="Times New Roman" panose="02020603050405020304" pitchFamily="18" charset="0"/>
              </a:rPr>
              <a:t>I</a:t>
            </a:r>
            <a:r>
              <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ntensity Heavy-ion </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楷体_GB2312" charset="-122"/>
                <a:cs typeface="Times New Roman" panose="02020603050405020304" pitchFamily="18" charset="0"/>
              </a:rPr>
              <a:t>A</a:t>
            </a:r>
            <a:r>
              <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ccelerator </a:t>
            </a:r>
            <a:r>
              <a:rPr kumimoji="0" lang="en-US" altLang="zh-CN" sz="2600" b="1" i="0" u="none" strike="noStrike" kern="1200" cap="none" spc="0" normalizeH="0" baseline="0" noProof="0" dirty="0">
                <a:ln>
                  <a:noFill/>
                </a:ln>
                <a:solidFill>
                  <a:srgbClr val="FF0000"/>
                </a:solidFill>
                <a:effectLst/>
                <a:uLnTx/>
                <a:uFillTx/>
                <a:latin typeface="Times New Roman" panose="02020603050405020304" pitchFamily="18" charset="0"/>
                <a:ea typeface="楷体_GB2312" charset="-122"/>
                <a:cs typeface="Times New Roman" panose="02020603050405020304" pitchFamily="18" charset="0"/>
              </a:rPr>
              <a:t>F</a:t>
            </a:r>
            <a:r>
              <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acility</a:t>
            </a:r>
            <a:r>
              <a:rPr kumimoji="0" lang="zh-CN"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a:t>
            </a:r>
            <a:r>
              <a:rPr kumimoji="0" lang="en-US" altLang="zh-CN" sz="2600" b="1" i="0" u="none" strike="noStrike" kern="1200" cap="none" spc="0" normalizeH="0" baseline="0" noProof="0" dirty="0">
                <a:ln>
                  <a:noFill/>
                </a:ln>
                <a:solidFill>
                  <a:srgbClr val="FF0000"/>
                </a:solidFill>
                <a:effectLst/>
                <a:uLnTx/>
                <a:uFillTx/>
                <a:latin typeface="Times New Roman" panose="02020603050405020304" pitchFamily="18" charset="0"/>
                <a:ea typeface="楷体_GB2312" charset="-122"/>
                <a:cs typeface="Times New Roman" panose="02020603050405020304" pitchFamily="18" charset="0"/>
              </a:rPr>
              <a:t>HIAF</a:t>
            </a:r>
            <a:r>
              <a:rPr kumimoji="0" lang="zh-CN"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楷体_GB2312" charset="-122"/>
                <a:cs typeface="Times New Roman" panose="02020603050405020304" pitchFamily="18" charset="0"/>
              </a:rPr>
              <a:t>）</a:t>
            </a:r>
            <a:endParaRPr kumimoji="0" lang="en-US" altLang="zh-CN" sz="2600" b="1" i="0" u="none" strike="noStrike" kern="1200" cap="none" spc="0" normalizeH="0" baseline="0" noProof="0" dirty="0">
              <a:ln>
                <a:noFill/>
              </a:ln>
              <a:solidFill>
                <a:prstClr val="white"/>
              </a:solidFill>
              <a:effectLst/>
              <a:uLnTx/>
              <a:uFillTx/>
              <a:latin typeface="Times New Roman" panose="02020603050405020304" pitchFamily="18" charset="0"/>
              <a:ea typeface="宋体" charset="-122"/>
              <a:cs typeface="Times New Roman" panose="02020603050405020304" pitchFamily="18" charset="0"/>
            </a:endParaRPr>
          </a:p>
        </p:txBody>
      </p:sp>
      <p:sp>
        <p:nvSpPr>
          <p:cNvPr id="6" name="矩形 5"/>
          <p:cNvSpPr/>
          <p:nvPr/>
        </p:nvSpPr>
        <p:spPr>
          <a:xfrm>
            <a:off x="1041078" y="344773"/>
            <a:ext cx="462819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国家</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“十二</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五”</a:t>
            </a:r>
            <a:r>
              <a:rPr kumimoji="0" lang="zh-CN" altLang="zh-CN" sz="1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重大科技基础设施建设项目</a:t>
            </a:r>
            <a:endParaRPr kumimoji="0" lang="zh-CN" altLang="en-US" sz="12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97155" name="图片 13"/>
          <p:cNvPicPr>
            <a:picLocks noChangeAspect="1"/>
          </p:cNvPicPr>
          <p:nvPr userDrawn="1"/>
        </p:nvPicPr>
        <p:blipFill>
          <a:blip r:embed="rId2"/>
          <a:stretch>
            <a:fillRect/>
          </a:stretch>
        </p:blipFill>
        <p:spPr>
          <a:xfrm>
            <a:off x="353060" y="198120"/>
            <a:ext cx="687070" cy="702310"/>
          </a:xfrm>
          <a:prstGeom prst="rect">
            <a:avLst/>
          </a:prstGeom>
        </p:spPr>
      </p:pic>
      <p:sp>
        <p:nvSpPr>
          <p:cNvPr id="8" name="Rectangle 4">
            <a:extLst>
              <a:ext uri="{FF2B5EF4-FFF2-40B4-BE49-F238E27FC236}">
                <a16:creationId xmlns:a16="http://schemas.microsoft.com/office/drawing/2014/main" id="{E7A89A1E-6ADF-45D3-9244-9A303A3A3E5A}"/>
              </a:ext>
            </a:extLst>
          </p:cNvPr>
          <p:cNvSpPr>
            <a:spLocks noChangeArrowheads="1"/>
          </p:cNvSpPr>
          <p:nvPr/>
        </p:nvSpPr>
        <p:spPr bwMode="auto">
          <a:xfrm>
            <a:off x="179512" y="3895093"/>
            <a:ext cx="8856984" cy="106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36000" rIns="36000" bIns="36000">
            <a:spAutoFit/>
          </a:bodyPr>
          <a:lstStyle/>
          <a:p>
            <a:pPr marL="0" marR="0" lvl="0" indent="0" algn="l" defTabSz="914400" rtl="0" eaLnBrk="1" fontAlgn="base" latinLnBrk="0" hangingPunct="1">
              <a:lnSpc>
                <a:spcPct val="125000"/>
              </a:lnSpc>
              <a:spcBef>
                <a:spcPct val="20000"/>
              </a:spcBef>
              <a:spcAft>
                <a:spcPct val="0"/>
              </a:spcAft>
              <a:buClr>
                <a:srgbClr val="FF6600"/>
              </a:buClr>
              <a:buSzTx/>
              <a:buFontTx/>
              <a:buNone/>
              <a:tabLst/>
              <a:defRPr/>
            </a:pP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国家重大科技基础设施建设中长期规划》</a:t>
            </a:r>
            <a:r>
              <a:rPr kumimoji="0" lang="zh-CN" altLang="en-GB"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国发</a:t>
            </a:r>
            <a:r>
              <a:rPr kumimoji="0" lang="en-GB"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2013</a:t>
            </a:r>
            <a:r>
              <a:rPr kumimoji="0" lang="en-GB"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8</a:t>
            </a:r>
            <a:r>
              <a:rPr kumimoji="0" lang="zh-CN" altLang="en-GB"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2013</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月</a:t>
            </a:r>
            <a:r>
              <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16</a:t>
            </a:r>
            <a:r>
              <a:rPr kumimoji="0" lang="zh-CN" altLang="en-US"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日国务院常务会通过）</a:t>
            </a:r>
            <a:endParaRPr kumimoji="0" lang="en-US"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20000"/>
              </a:spcBef>
              <a:spcAft>
                <a:spcPct val="0"/>
              </a:spcAft>
              <a:buClr>
                <a:srgbClr val="FF6600"/>
              </a:buClr>
              <a:buSzTx/>
              <a:buFontTx/>
              <a:buNone/>
              <a:tabLst/>
              <a:defRPr/>
            </a:pPr>
            <a:r>
              <a:rPr kumimoji="1" lang="zh-CN" altLang="zh-CN"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重大科技基础设施</a:t>
            </a:r>
            <a:r>
              <a:rPr kumimoji="1" lang="zh-CN" altLang="en-US" sz="20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1" lang="zh-CN" altLang="zh-CN" sz="15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是为探索未知世界、发现自然规律、实现技术变革提供极限研究手段的大型复杂科学研究系统，是突破科学前沿、解决经济社会发展和国家安全重大科技问题的物质技术基础</a:t>
            </a:r>
            <a:r>
              <a:rPr kumimoji="0" lang="en-US" altLang="zh-CN" sz="15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p:txBody>
      </p:sp>
      <p:sp>
        <p:nvSpPr>
          <p:cNvPr id="3" name="文本框 2">
            <a:extLst>
              <a:ext uri="{FF2B5EF4-FFF2-40B4-BE49-F238E27FC236}">
                <a16:creationId xmlns:a16="http://schemas.microsoft.com/office/drawing/2014/main" id="{E4ECD7E6-B79E-437C-B5FA-16946D705A18}"/>
              </a:ext>
            </a:extLst>
          </p:cNvPr>
          <p:cNvSpPr txBox="1"/>
          <p:nvPr/>
        </p:nvSpPr>
        <p:spPr>
          <a:xfrm>
            <a:off x="1115616" y="2571750"/>
            <a:ext cx="6552728" cy="564514"/>
          </a:xfrm>
          <a:prstGeom prst="rect">
            <a:avLst/>
          </a:prstGeom>
          <a:noFill/>
        </p:spPr>
        <p:txBody>
          <a:bodyPr wrap="square" lIns="0" tIns="0" rIns="0" bIns="0"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中国科学院近代物理研究所</a:t>
            </a:r>
          </a:p>
        </p:txBody>
      </p:sp>
    </p:spTree>
    <p:extLst>
      <p:ext uri="{BB962C8B-B14F-4D97-AF65-F5344CB8AC3E}">
        <p14:creationId xmlns:p14="http://schemas.microsoft.com/office/powerpoint/2010/main" val="1858177172"/>
      </p:ext>
    </p:extLst>
  </p:cSld>
  <p:clrMapOvr>
    <a:masterClrMapping/>
  </p:clrMapOvr>
  <p:transition spd="med" advClick="0" advTm="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45452509-C673-470A-8C14-0BBF6EA9B1BE}"/>
              </a:ext>
            </a:extLst>
          </p:cNvPr>
          <p:cNvSpPr>
            <a:spLocks noGrp="1"/>
          </p:cNvSpPr>
          <p:nvPr>
            <p:ph type="title"/>
          </p:nvPr>
        </p:nvSpPr>
        <p:spPr>
          <a:xfrm>
            <a:off x="1027070" y="134197"/>
            <a:ext cx="3577234" cy="621451"/>
          </a:xfrm>
          <a:ln>
            <a:noFill/>
          </a:ln>
        </p:spPr>
        <p:txBody>
          <a:bodyPr/>
          <a:lstStyle/>
          <a:p>
            <a:pPr algn="l"/>
            <a:r>
              <a:rPr lang="en-US" altLang="zh-CN"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HIAF</a:t>
            </a:r>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项目进展</a:t>
            </a:r>
          </a:p>
        </p:txBody>
      </p:sp>
      <p:sp>
        <p:nvSpPr>
          <p:cNvPr id="37" name="箭头: 右 36">
            <a:extLst>
              <a:ext uri="{FF2B5EF4-FFF2-40B4-BE49-F238E27FC236}">
                <a16:creationId xmlns:a16="http://schemas.microsoft.com/office/drawing/2014/main" id="{45BFB888-BF30-4DF7-9A5B-AAE4806425BC}"/>
              </a:ext>
            </a:extLst>
          </p:cNvPr>
          <p:cNvSpPr/>
          <p:nvPr/>
        </p:nvSpPr>
        <p:spPr>
          <a:xfrm>
            <a:off x="251424" y="1144623"/>
            <a:ext cx="8646504" cy="508542"/>
          </a:xfrm>
          <a:prstGeom prst="rightArrow">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椭圆 37">
            <a:extLst>
              <a:ext uri="{FF2B5EF4-FFF2-40B4-BE49-F238E27FC236}">
                <a16:creationId xmlns:a16="http://schemas.microsoft.com/office/drawing/2014/main" id="{0676F5F7-0200-4082-A5A0-03A5515CE7EB}"/>
              </a:ext>
            </a:extLst>
          </p:cNvPr>
          <p:cNvSpPr/>
          <p:nvPr/>
        </p:nvSpPr>
        <p:spPr>
          <a:xfrm>
            <a:off x="521460" y="1293117"/>
            <a:ext cx="180024" cy="211554"/>
          </a:xfrm>
          <a:prstGeom prst="ellipse">
            <a:avLst/>
          </a:prstGeom>
          <a:solidFill>
            <a:srgbClr val="FFFF00"/>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文本框 38">
            <a:extLst>
              <a:ext uri="{FF2B5EF4-FFF2-40B4-BE49-F238E27FC236}">
                <a16:creationId xmlns:a16="http://schemas.microsoft.com/office/drawing/2014/main" id="{76E87C53-1A90-4ABF-9BE2-F05DBB503D49}"/>
              </a:ext>
            </a:extLst>
          </p:cNvPr>
          <p:cNvSpPr txBox="1"/>
          <p:nvPr/>
        </p:nvSpPr>
        <p:spPr>
          <a:xfrm>
            <a:off x="280278" y="853567"/>
            <a:ext cx="69762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2010</a:t>
            </a:r>
            <a:endPar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40" name="矩形 39">
            <a:extLst>
              <a:ext uri="{FF2B5EF4-FFF2-40B4-BE49-F238E27FC236}">
                <a16:creationId xmlns:a16="http://schemas.microsoft.com/office/drawing/2014/main" id="{ADA5CD3A-1934-488F-85E1-B3DEEEEE8941}"/>
              </a:ext>
            </a:extLst>
          </p:cNvPr>
          <p:cNvSpPr/>
          <p:nvPr/>
        </p:nvSpPr>
        <p:spPr>
          <a:xfrm>
            <a:off x="155659" y="1526351"/>
            <a:ext cx="1115472" cy="749564"/>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提出概念</a:t>
            </a:r>
            <a:endParaRPr kumimoji="0" lang="en-US" altLang="zh-CN"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方案设计</a:t>
            </a:r>
            <a:endPar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41" name="椭圆 40">
            <a:extLst>
              <a:ext uri="{FF2B5EF4-FFF2-40B4-BE49-F238E27FC236}">
                <a16:creationId xmlns:a16="http://schemas.microsoft.com/office/drawing/2014/main" id="{0B74F5A9-BA7A-46D3-867E-60914C4EFE2E}"/>
              </a:ext>
            </a:extLst>
          </p:cNvPr>
          <p:cNvSpPr/>
          <p:nvPr/>
        </p:nvSpPr>
        <p:spPr>
          <a:xfrm>
            <a:off x="1967004" y="1293117"/>
            <a:ext cx="180024" cy="211554"/>
          </a:xfrm>
          <a:prstGeom prst="ellipse">
            <a:avLst/>
          </a:prstGeom>
          <a:solidFill>
            <a:srgbClr val="FFFF00"/>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41">
            <a:extLst>
              <a:ext uri="{FF2B5EF4-FFF2-40B4-BE49-F238E27FC236}">
                <a16:creationId xmlns:a16="http://schemas.microsoft.com/office/drawing/2014/main" id="{355F73A7-16A0-4DA8-A351-68785AEDE428}"/>
              </a:ext>
            </a:extLst>
          </p:cNvPr>
          <p:cNvSpPr txBox="1"/>
          <p:nvPr/>
        </p:nvSpPr>
        <p:spPr>
          <a:xfrm>
            <a:off x="1457878" y="843057"/>
            <a:ext cx="12276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May, 2011</a:t>
            </a:r>
            <a:endPar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43" name="文本框 42">
            <a:extLst>
              <a:ext uri="{FF2B5EF4-FFF2-40B4-BE49-F238E27FC236}">
                <a16:creationId xmlns:a16="http://schemas.microsoft.com/office/drawing/2014/main" id="{0E9741D0-AD46-4B23-9CE8-0D09C6B8FB1D}"/>
              </a:ext>
            </a:extLst>
          </p:cNvPr>
          <p:cNvSpPr txBox="1"/>
          <p:nvPr/>
        </p:nvSpPr>
        <p:spPr>
          <a:xfrm>
            <a:off x="3767979" y="853567"/>
            <a:ext cx="18775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December, 2015</a:t>
            </a:r>
            <a:endPar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44" name="椭圆 43">
            <a:extLst>
              <a:ext uri="{FF2B5EF4-FFF2-40B4-BE49-F238E27FC236}">
                <a16:creationId xmlns:a16="http://schemas.microsoft.com/office/drawing/2014/main" id="{D715F497-30B1-42C8-ACF6-668C497BF408}"/>
              </a:ext>
            </a:extLst>
          </p:cNvPr>
          <p:cNvSpPr/>
          <p:nvPr/>
        </p:nvSpPr>
        <p:spPr>
          <a:xfrm>
            <a:off x="4604304" y="1293117"/>
            <a:ext cx="180024" cy="211554"/>
          </a:xfrm>
          <a:prstGeom prst="ellipse">
            <a:avLst/>
          </a:prstGeom>
          <a:solidFill>
            <a:srgbClr val="FFFF00"/>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44">
            <a:extLst>
              <a:ext uri="{FF2B5EF4-FFF2-40B4-BE49-F238E27FC236}">
                <a16:creationId xmlns:a16="http://schemas.microsoft.com/office/drawing/2014/main" id="{176740DD-4627-4819-B129-4D14D5389617}"/>
              </a:ext>
            </a:extLst>
          </p:cNvPr>
          <p:cNvSpPr txBox="1"/>
          <p:nvPr/>
        </p:nvSpPr>
        <p:spPr>
          <a:xfrm>
            <a:off x="5959514" y="853567"/>
            <a:ext cx="12875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April, 2017</a:t>
            </a:r>
            <a:endPar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46" name="椭圆 45">
            <a:extLst>
              <a:ext uri="{FF2B5EF4-FFF2-40B4-BE49-F238E27FC236}">
                <a16:creationId xmlns:a16="http://schemas.microsoft.com/office/drawing/2014/main" id="{BE03C054-F4B8-448A-B9F9-9D451B2DC35A}"/>
              </a:ext>
            </a:extLst>
          </p:cNvPr>
          <p:cNvSpPr/>
          <p:nvPr/>
        </p:nvSpPr>
        <p:spPr>
          <a:xfrm>
            <a:off x="6505066" y="1293117"/>
            <a:ext cx="180024" cy="211554"/>
          </a:xfrm>
          <a:prstGeom prst="ellipse">
            <a:avLst/>
          </a:prstGeom>
          <a:solidFill>
            <a:srgbClr val="FFFF00"/>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椭圆 46">
            <a:extLst>
              <a:ext uri="{FF2B5EF4-FFF2-40B4-BE49-F238E27FC236}">
                <a16:creationId xmlns:a16="http://schemas.microsoft.com/office/drawing/2014/main" id="{57007574-BFD1-46D8-AF35-6FCBCECA0EC2}"/>
              </a:ext>
            </a:extLst>
          </p:cNvPr>
          <p:cNvSpPr/>
          <p:nvPr/>
        </p:nvSpPr>
        <p:spPr>
          <a:xfrm>
            <a:off x="8188342" y="1293117"/>
            <a:ext cx="180024" cy="211554"/>
          </a:xfrm>
          <a:prstGeom prst="ellipse">
            <a:avLst/>
          </a:prstGeom>
          <a:solidFill>
            <a:srgbClr val="FFFF00"/>
          </a:solidFill>
          <a:ln>
            <a:no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文本框 47">
            <a:extLst>
              <a:ext uri="{FF2B5EF4-FFF2-40B4-BE49-F238E27FC236}">
                <a16:creationId xmlns:a16="http://schemas.microsoft.com/office/drawing/2014/main" id="{60ED34C8-F73B-4E07-93A9-AC62CB3E171B}"/>
              </a:ext>
            </a:extLst>
          </p:cNvPr>
          <p:cNvSpPr txBox="1"/>
          <p:nvPr/>
        </p:nvSpPr>
        <p:spPr>
          <a:xfrm>
            <a:off x="7911920" y="853567"/>
            <a:ext cx="69762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2018</a:t>
            </a:r>
            <a:endParaRPr kumimoji="0" lang="zh-CN" alt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pic>
        <p:nvPicPr>
          <p:cNvPr id="49" name="图片 48">
            <a:extLst>
              <a:ext uri="{FF2B5EF4-FFF2-40B4-BE49-F238E27FC236}">
                <a16:creationId xmlns:a16="http://schemas.microsoft.com/office/drawing/2014/main" id="{5FC2C632-FC2E-46F1-9415-934A2BD562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56" y="2499742"/>
            <a:ext cx="2700001" cy="1800000"/>
          </a:xfrm>
          <a:prstGeom prst="rect">
            <a:avLst/>
          </a:prstGeom>
        </p:spPr>
      </p:pic>
      <p:pic>
        <p:nvPicPr>
          <p:cNvPr id="50" name="图片 49">
            <a:extLst>
              <a:ext uri="{FF2B5EF4-FFF2-40B4-BE49-F238E27FC236}">
                <a16:creationId xmlns:a16="http://schemas.microsoft.com/office/drawing/2014/main" id="{8F085D05-8C35-4F55-9D53-9937261C6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929" y="2507893"/>
            <a:ext cx="2700000" cy="1800000"/>
          </a:xfrm>
          <a:prstGeom prst="rect">
            <a:avLst/>
          </a:prstGeom>
        </p:spPr>
      </p:pic>
      <p:sp>
        <p:nvSpPr>
          <p:cNvPr id="51" name="矩形 50">
            <a:extLst>
              <a:ext uri="{FF2B5EF4-FFF2-40B4-BE49-F238E27FC236}">
                <a16:creationId xmlns:a16="http://schemas.microsoft.com/office/drawing/2014/main" id="{4E5680E5-7AD1-4BCD-8B93-B652FCC6BEA7}"/>
              </a:ext>
            </a:extLst>
          </p:cNvPr>
          <p:cNvSpPr/>
          <p:nvPr/>
        </p:nvSpPr>
        <p:spPr>
          <a:xfrm>
            <a:off x="3231670" y="4003959"/>
            <a:ext cx="1955985"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B050"/>
                </a:solidFill>
                <a:effectLst/>
                <a:uLnTx/>
                <a:uFillTx/>
                <a:latin typeface="Arial"/>
                <a:ea typeface="宋体" charset="-122"/>
                <a:cs typeface="+mn-cs"/>
              </a:rPr>
              <a:t>Technical assessment</a:t>
            </a:r>
            <a:endParaRPr kumimoji="0" lang="zh-CN" altLang="en-US" sz="1400" b="0" i="0" u="none" strike="noStrike" kern="1200" cap="none" spc="0" normalizeH="0" baseline="0" noProof="0" dirty="0">
              <a:ln>
                <a:noFill/>
              </a:ln>
              <a:solidFill>
                <a:srgbClr val="00B050"/>
              </a:solidFill>
              <a:effectLst/>
              <a:uLnTx/>
              <a:uFillTx/>
              <a:latin typeface="Arial" charset="0"/>
              <a:ea typeface="宋体" charset="-122"/>
              <a:cs typeface="+mn-cs"/>
            </a:endParaRPr>
          </a:p>
        </p:txBody>
      </p:sp>
      <p:sp>
        <p:nvSpPr>
          <p:cNvPr id="52" name="矩形 51">
            <a:extLst>
              <a:ext uri="{FF2B5EF4-FFF2-40B4-BE49-F238E27FC236}">
                <a16:creationId xmlns:a16="http://schemas.microsoft.com/office/drawing/2014/main" id="{8B3D0B3F-1EF9-45DF-BFE2-075D252A1487}"/>
              </a:ext>
            </a:extLst>
          </p:cNvPr>
          <p:cNvSpPr/>
          <p:nvPr/>
        </p:nvSpPr>
        <p:spPr>
          <a:xfrm>
            <a:off x="317756" y="3992165"/>
            <a:ext cx="1430199"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B050"/>
                </a:solidFill>
                <a:effectLst/>
                <a:uLnTx/>
                <a:uFillTx/>
                <a:latin typeface="Arial"/>
                <a:ea typeface="宋体" charset="-122"/>
                <a:cs typeface="+mn-cs"/>
              </a:rPr>
              <a:t>Design Review</a:t>
            </a:r>
            <a:endParaRPr kumimoji="0" lang="zh-CN" altLang="en-US" sz="1400" b="0" i="0" u="none" strike="noStrike" kern="1200" cap="none" spc="0" normalizeH="0" baseline="0" noProof="0" dirty="0">
              <a:ln>
                <a:noFill/>
              </a:ln>
              <a:solidFill>
                <a:srgbClr val="00B050"/>
              </a:solidFill>
              <a:effectLst/>
              <a:uLnTx/>
              <a:uFillTx/>
              <a:latin typeface="Arial" charset="0"/>
              <a:ea typeface="宋体" charset="-122"/>
              <a:cs typeface="+mn-cs"/>
            </a:endParaRPr>
          </a:p>
        </p:txBody>
      </p:sp>
      <p:sp>
        <p:nvSpPr>
          <p:cNvPr id="53" name="矩形 52">
            <a:extLst>
              <a:ext uri="{FF2B5EF4-FFF2-40B4-BE49-F238E27FC236}">
                <a16:creationId xmlns:a16="http://schemas.microsoft.com/office/drawing/2014/main" id="{32D32FCF-F72C-42B9-84E5-A58053B280D6}"/>
              </a:ext>
            </a:extLst>
          </p:cNvPr>
          <p:cNvSpPr/>
          <p:nvPr/>
        </p:nvSpPr>
        <p:spPr>
          <a:xfrm>
            <a:off x="151425" y="4454230"/>
            <a:ext cx="8177303"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0" cap="none" spc="0" normalizeH="0" baseline="0" noProof="0" dirty="0">
                <a:ln>
                  <a:noFill/>
                </a:ln>
                <a:solidFill>
                  <a:srgbClr val="003366"/>
                </a:solidFill>
                <a:effectLst/>
                <a:uLnTx/>
                <a:uFillTx/>
                <a:latin typeface="Arial"/>
                <a:ea typeface="宋体" charset="-122"/>
                <a:cs typeface="+mn-cs"/>
              </a:rPr>
              <a:t>Funding agency: The National Development and Reform Commission (NDRC)</a:t>
            </a:r>
            <a:endParaRPr kumimoji="0" lang="zh-CN" altLang="en-US" sz="1400" b="0" i="1" u="none" strike="noStrike" kern="0" cap="none" spc="0" normalizeH="0" baseline="0" noProof="0" dirty="0">
              <a:ln>
                <a:noFill/>
              </a:ln>
              <a:solidFill>
                <a:srgbClr val="003366"/>
              </a:solidFill>
              <a:effectLst/>
              <a:uLnTx/>
              <a:uFillTx/>
              <a:latin typeface="Arial"/>
              <a:ea typeface="宋体" charset="-122"/>
              <a:cs typeface="+mn-cs"/>
            </a:endParaRPr>
          </a:p>
        </p:txBody>
      </p:sp>
      <p:sp>
        <p:nvSpPr>
          <p:cNvPr id="54" name="矩形 53">
            <a:extLst>
              <a:ext uri="{FF2B5EF4-FFF2-40B4-BE49-F238E27FC236}">
                <a16:creationId xmlns:a16="http://schemas.microsoft.com/office/drawing/2014/main" id="{60D6E9C4-D73F-41E3-AA62-6BE0DACF098E}"/>
              </a:ext>
            </a:extLst>
          </p:cNvPr>
          <p:cNvSpPr/>
          <p:nvPr/>
        </p:nvSpPr>
        <p:spPr>
          <a:xfrm>
            <a:off x="7583148" y="4310529"/>
            <a:ext cx="1342034"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16.7</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亿元</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5" name="矩形 54">
            <a:extLst>
              <a:ext uri="{FF2B5EF4-FFF2-40B4-BE49-F238E27FC236}">
                <a16:creationId xmlns:a16="http://schemas.microsoft.com/office/drawing/2014/main" id="{934817CF-8177-4FC9-BA2C-C36875C3912B}"/>
              </a:ext>
            </a:extLst>
          </p:cNvPr>
          <p:cNvSpPr/>
          <p:nvPr/>
        </p:nvSpPr>
        <p:spPr>
          <a:xfrm>
            <a:off x="1503463" y="1531333"/>
            <a:ext cx="1115472" cy="749564"/>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列入规划正式启动</a:t>
            </a:r>
            <a:endPar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56" name="矩形 55">
            <a:extLst>
              <a:ext uri="{FF2B5EF4-FFF2-40B4-BE49-F238E27FC236}">
                <a16:creationId xmlns:a16="http://schemas.microsoft.com/office/drawing/2014/main" id="{1A8900EE-6550-4209-B8EF-7E1F21CE8764}"/>
              </a:ext>
            </a:extLst>
          </p:cNvPr>
          <p:cNvSpPr/>
          <p:nvPr/>
        </p:nvSpPr>
        <p:spPr>
          <a:xfrm>
            <a:off x="4176608" y="1531333"/>
            <a:ext cx="1115472" cy="752385"/>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国家立项</a:t>
            </a:r>
            <a:endParaRPr kumimoji="0" lang="en-US" altLang="zh-CN"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确定选址</a:t>
            </a:r>
            <a:endPar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57" name="矩形 56">
            <a:extLst>
              <a:ext uri="{FF2B5EF4-FFF2-40B4-BE49-F238E27FC236}">
                <a16:creationId xmlns:a16="http://schemas.microsoft.com/office/drawing/2014/main" id="{885A54F9-F275-4EBE-B76D-6F166AC64093}"/>
              </a:ext>
            </a:extLst>
          </p:cNvPr>
          <p:cNvSpPr/>
          <p:nvPr/>
        </p:nvSpPr>
        <p:spPr>
          <a:xfrm>
            <a:off x="6048816" y="1531333"/>
            <a:ext cx="1115472" cy="749564"/>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技术论证预算评估</a:t>
            </a:r>
            <a:endParaRPr kumimoji="0" lang="zh-CN" altLang="en-US"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58" name="矩形 57">
            <a:extLst>
              <a:ext uri="{FF2B5EF4-FFF2-40B4-BE49-F238E27FC236}">
                <a16:creationId xmlns:a16="http://schemas.microsoft.com/office/drawing/2014/main" id="{AC6CFC44-E782-4A79-9A4F-5F4E485E7D86}"/>
              </a:ext>
            </a:extLst>
          </p:cNvPr>
          <p:cNvSpPr/>
          <p:nvPr/>
        </p:nvSpPr>
        <p:spPr>
          <a:xfrm>
            <a:off x="7740352" y="1651548"/>
            <a:ext cx="1115472" cy="403316"/>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开工建造</a:t>
            </a:r>
            <a:endPar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p:txBody>
      </p:sp>
      <p:pic>
        <p:nvPicPr>
          <p:cNvPr id="59" name="图片 58">
            <a:extLst>
              <a:ext uri="{FF2B5EF4-FFF2-40B4-BE49-F238E27FC236}">
                <a16:creationId xmlns:a16="http://schemas.microsoft.com/office/drawing/2014/main" id="{D9CF1612-ED47-4495-B4DD-CBCBCA1AE04E}"/>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t="10848"/>
          <a:stretch/>
        </p:blipFill>
        <p:spPr>
          <a:xfrm>
            <a:off x="6127000" y="2499971"/>
            <a:ext cx="2700000" cy="1800000"/>
          </a:xfrm>
          <a:prstGeom prst="rect">
            <a:avLst/>
          </a:prstGeom>
        </p:spPr>
      </p:pic>
      <p:sp>
        <p:nvSpPr>
          <p:cNvPr id="60" name="矩形 59">
            <a:extLst>
              <a:ext uri="{FF2B5EF4-FFF2-40B4-BE49-F238E27FC236}">
                <a16:creationId xmlns:a16="http://schemas.microsoft.com/office/drawing/2014/main" id="{60EFC6C0-B6ED-4382-8F2C-0B9541770D66}"/>
              </a:ext>
            </a:extLst>
          </p:cNvPr>
          <p:cNvSpPr/>
          <p:nvPr/>
        </p:nvSpPr>
        <p:spPr>
          <a:xfrm>
            <a:off x="6141748" y="3992165"/>
            <a:ext cx="2024913"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srgbClr val="00B050"/>
                </a:solidFill>
                <a:effectLst/>
                <a:uLnTx/>
                <a:uFillTx/>
                <a:latin typeface="Arial"/>
                <a:ea typeface="宋体" charset="-122"/>
                <a:cs typeface="+mn-cs"/>
              </a:rPr>
              <a:t>Startup of construction</a:t>
            </a:r>
            <a:endParaRPr kumimoji="0" lang="zh-CN" altLang="en-US" sz="1400" b="0" i="0" u="none" strike="noStrike" kern="1200" cap="none" spc="0" normalizeH="0" baseline="0" noProof="0" dirty="0">
              <a:ln>
                <a:noFill/>
              </a:ln>
              <a:solidFill>
                <a:srgbClr val="00B050"/>
              </a:solidFill>
              <a:effectLst/>
              <a:uLnTx/>
              <a:uFillTx/>
              <a:latin typeface="Arial" charset="0"/>
              <a:ea typeface="宋体" charset="-122"/>
              <a:cs typeface="+mn-cs"/>
            </a:endParaRPr>
          </a:p>
        </p:txBody>
      </p:sp>
    </p:spTree>
    <p:extLst>
      <p:ext uri="{BB962C8B-B14F-4D97-AF65-F5344CB8AC3E}">
        <p14:creationId xmlns:p14="http://schemas.microsoft.com/office/powerpoint/2010/main" val="1938159963"/>
      </p:ext>
    </p:extLst>
  </p:cSld>
  <p:clrMapOvr>
    <a:masterClrMapping/>
  </p:clrMapOvr>
  <p:transition spd="med" advClick="0" advTm="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FF6BF898-7660-49F2-BFC0-A6665B0B121C}"/>
                  </a:ext>
                </a:extLst>
              </p:cNvPr>
              <p:cNvSpPr/>
              <p:nvPr/>
            </p:nvSpPr>
            <p:spPr>
              <a:xfrm>
                <a:off x="201707" y="858798"/>
                <a:ext cx="7261988" cy="7764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𝑩𝑬</m:t>
                      </m:r>
                      <m:d>
                        <m:d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d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d>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𝒗</m:t>
                          </m:r>
                        </m:sub>
                      </m:s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𝒔</m:t>
                          </m:r>
                        </m:sub>
                      </m:sSub>
                      <m:sSup>
                        <m:sSup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f>
                            <m:fPr>
                              <m:type m:val="skw"/>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num>
                            <m:den>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𝟑</m:t>
                              </m:r>
                            </m:den>
                          </m:f>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𝒄</m:t>
                          </m:r>
                        </m:sub>
                      </m:sSub>
                      <m:sSup>
                        <m:sSup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e>
                        <m:sup>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sup>
                      </m:sSup>
                      <m:sSup>
                        <m:sSupPr>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f>
                            <m:fPr>
                              <m:type m:val="skw"/>
                              <m:ctrlP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num>
                            <m:den>
                              <m:r>
                                <a:rPr kumimoji="0" lang="en-US" altLang="zh-CN" sz="18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𝟑</m:t>
                              </m:r>
                            </m:den>
                          </m:f>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sub>
                      </m:sSub>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d>
                            <m:d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dPr>
                            <m:e>
                              <m:f>
                                <m:f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den>
                              </m:f>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𝒁</m:t>
                              </m:r>
                            </m:e>
                          </m:d>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sup>
                      </m:sSup>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sup>
                      </m:s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sSub>
                        <m:sSub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b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𝒂</m:t>
                          </m:r>
                        </m:e>
                        <m:sub>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𝒑</m:t>
                          </m:r>
                        </m:sub>
                      </m:sSub>
                      <m:r>
                        <a:rPr kumimoji="0" lang="zh-CN" altLang="en-US"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𝜹</m:t>
                      </m:r>
                      <m:sSup>
                        <m:sSupPr>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sSupPr>
                        <m:e>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𝑨</m:t>
                          </m:r>
                        </m:e>
                        <m:sup>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f>
                            <m:fPr>
                              <m:type m:val="skw"/>
                              <m:ctrlP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ctrlPr>
                            </m:fPr>
                            <m:num>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𝟏</m:t>
                              </m:r>
                            </m:num>
                            <m:den>
                              <m:r>
                                <a:rPr kumimoji="0" lang="en-US" altLang="zh-CN" sz="1800" b="1" i="1" u="none" strike="noStrike" kern="1200" cap="none" spc="0" normalizeH="0" baseline="0" noProof="0" smtClean="0">
                                  <a:ln>
                                    <a:noFill/>
                                  </a:ln>
                                  <a:solidFill>
                                    <a:srgbClr val="003366"/>
                                  </a:solidFill>
                                  <a:effectLst/>
                                  <a:uLnTx/>
                                  <a:uFillTx/>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𝟐</m:t>
                              </m:r>
                            </m:den>
                          </m:f>
                        </m:sup>
                      </m:sSup>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mc:Choice>
        <mc:Fallback xmlns="">
          <p:sp>
            <p:nvSpPr>
              <p:cNvPr id="15" name="矩形 14">
                <a:extLst>
                  <a:ext uri="{FF2B5EF4-FFF2-40B4-BE49-F238E27FC236}">
                    <a16:creationId xmlns:a16="http://schemas.microsoft.com/office/drawing/2014/main" id="{FF6BF898-7660-49F2-BFC0-A6665B0B121C}"/>
                  </a:ext>
                </a:extLst>
              </p:cNvPr>
              <p:cNvSpPr>
                <a:spLocks noRot="1" noChangeAspect="1" noMove="1" noResize="1" noEditPoints="1" noAdjustHandles="1" noChangeArrowheads="1" noChangeShapeType="1" noTextEdit="1"/>
              </p:cNvSpPr>
              <p:nvPr/>
            </p:nvSpPr>
            <p:spPr>
              <a:xfrm>
                <a:off x="201707" y="858798"/>
                <a:ext cx="7261988" cy="776431"/>
              </a:xfrm>
              <a:prstGeom prst="rect">
                <a:avLst/>
              </a:prstGeom>
              <a:blipFill>
                <a:blip r:embed="rId3"/>
                <a:stretch>
                  <a:fillRect/>
                </a:stretch>
              </a:blipFill>
            </p:spPr>
            <p:txBody>
              <a:bodyPr/>
              <a:lstStyle/>
              <a:p>
                <a:r>
                  <a:rPr lang="zh-CN" altLang="en-US">
                    <a:noFill/>
                  </a:rPr>
                  <a:t> </a:t>
                </a:r>
              </a:p>
            </p:txBody>
          </p:sp>
        </mc:Fallback>
      </mc:AlternateContent>
      <p:sp>
        <p:nvSpPr>
          <p:cNvPr id="11" name="Oval 36">
            <a:extLst>
              <a:ext uri="{FF2B5EF4-FFF2-40B4-BE49-F238E27FC236}">
                <a16:creationId xmlns:a16="http://schemas.microsoft.com/office/drawing/2014/main" id="{8ABA5ADF-387B-49E4-9481-7363ECA6AE5E}"/>
              </a:ext>
            </a:extLst>
          </p:cNvPr>
          <p:cNvSpPr>
            <a:spLocks noChangeArrowheads="1"/>
          </p:cNvSpPr>
          <p:nvPr/>
        </p:nvSpPr>
        <p:spPr bwMode="auto">
          <a:xfrm>
            <a:off x="7668344" y="1658327"/>
            <a:ext cx="864000" cy="864000"/>
          </a:xfrm>
          <a:prstGeom prst="ellipse">
            <a:avLst/>
          </a:prstGeom>
          <a:gradFill rotWithShape="0">
            <a:gsLst>
              <a:gs pos="0">
                <a:srgbClr val="00CC99"/>
              </a:gs>
              <a:gs pos="100000">
                <a:srgbClr val="00CC99">
                  <a:gamma/>
                  <a:shade val="46275"/>
                  <a:invGamma/>
                </a:srgbClr>
              </a:gs>
            </a:gsLst>
            <a:path path="shape">
              <a:fillToRect l="50000" t="50000" r="50000" b="50000"/>
            </a:path>
          </a:gra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zh-CN" sz="18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2" name="矩形 1">
            <a:extLst>
              <a:ext uri="{FF2B5EF4-FFF2-40B4-BE49-F238E27FC236}">
                <a16:creationId xmlns:a16="http://schemas.microsoft.com/office/drawing/2014/main" id="{4023A17B-DDB9-4B38-A123-9B859686EDA0}"/>
              </a:ext>
            </a:extLst>
          </p:cNvPr>
          <p:cNvSpPr/>
          <p:nvPr/>
        </p:nvSpPr>
        <p:spPr>
          <a:xfrm>
            <a:off x="7830753" y="1986394"/>
            <a:ext cx="5485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1800" b="0" i="0" u="none"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=0</a:t>
            </a:r>
            <a:endParaRPr kumimoji="0" lang="en-GB" altLang="zh-CN" sz="1800" b="0" i="0" u="none"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A09A5ED-1F6A-4AF2-B38A-B4DCE3893DED}"/>
                  </a:ext>
                </a:extLst>
              </p:cNvPr>
              <p:cNvSpPr txBox="1"/>
              <p:nvPr/>
            </p:nvSpPr>
            <p:spPr>
              <a:xfrm>
                <a:off x="7526725" y="1249380"/>
                <a:ext cx="1063047" cy="31239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𝒓</m:t>
                          </m:r>
                        </m:e>
                        <m:sub>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𝟎</m:t>
                          </m:r>
                        </m:sub>
                      </m:sSub>
                      <m:sSup>
                        <m:sSupPr>
                          <m:ctrlP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𝑨</m:t>
                          </m:r>
                        </m:e>
                        <m:sup>
                          <m:f>
                            <m:fPr>
                              <m:type m:val="skw"/>
                              <m:ctrlP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fPr>
                            <m:num>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num>
                            <m:den>
                              <m:r>
                                <a:rPr kumimoji="0" lang="en-US" altLang="zh-CN" sz="1600" b="1" i="1" u="none" strike="noStrike" kern="1200" cap="none" spc="0" normalizeH="0" baseline="0" noProof="0" smtClean="0">
                                  <a:ln>
                                    <a:noFill/>
                                  </a:ln>
                                  <a:solidFill>
                                    <a:srgbClr val="00B05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𝟑</m:t>
                              </m:r>
                            </m:den>
                          </m:f>
                        </m:sup>
                      </m:sSup>
                    </m:oMath>
                  </m:oMathPara>
                </a14:m>
                <a:endParaRPr kumimoji="0" lang="zh-CN" alt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mc:Choice>
        <mc:Fallback xmlns="">
          <p:sp>
            <p:nvSpPr>
              <p:cNvPr id="5" name="文本框 4">
                <a:extLst>
                  <a:ext uri="{FF2B5EF4-FFF2-40B4-BE49-F238E27FC236}">
                    <a16:creationId xmlns:a16="http://schemas.microsoft.com/office/drawing/2014/main" id="{9A09A5ED-1F6A-4AF2-B38A-B4DCE3893DED}"/>
                  </a:ext>
                </a:extLst>
              </p:cNvPr>
              <p:cNvSpPr txBox="1">
                <a:spLocks noRot="1" noChangeAspect="1" noMove="1" noResize="1" noEditPoints="1" noAdjustHandles="1" noChangeArrowheads="1" noChangeShapeType="1" noTextEdit="1"/>
              </p:cNvSpPr>
              <p:nvPr/>
            </p:nvSpPr>
            <p:spPr>
              <a:xfrm>
                <a:off x="7526725" y="1249380"/>
                <a:ext cx="1063047" cy="312393"/>
              </a:xfrm>
              <a:prstGeom prst="rect">
                <a:avLst/>
              </a:prstGeom>
              <a:blipFill>
                <a:blip r:embed="rId4"/>
                <a:stretch>
                  <a:fillRect l="-4023" t="-115686" r="-45402" b="-168627"/>
                </a:stretch>
              </a:blipFill>
            </p:spPr>
            <p:txBody>
              <a:bodyPr/>
              <a:lstStyle/>
              <a:p>
                <a:r>
                  <a:rPr lang="zh-CN" altLang="en-US">
                    <a:noFill/>
                  </a:rPr>
                  <a:t> </a:t>
                </a:r>
              </a:p>
            </p:txBody>
          </p:sp>
        </mc:Fallback>
      </mc:AlternateContent>
      <p:sp>
        <p:nvSpPr>
          <p:cNvPr id="24" name="Oval 4">
            <a:extLst>
              <a:ext uri="{FF2B5EF4-FFF2-40B4-BE49-F238E27FC236}">
                <a16:creationId xmlns:a16="http://schemas.microsoft.com/office/drawing/2014/main" id="{402D8FA7-15FB-4557-9032-0935A09E72C8}"/>
              </a:ext>
            </a:extLst>
          </p:cNvPr>
          <p:cNvSpPr>
            <a:spLocks noChangeArrowheads="1"/>
          </p:cNvSpPr>
          <p:nvPr/>
        </p:nvSpPr>
        <p:spPr bwMode="auto">
          <a:xfrm>
            <a:off x="7395552" y="3331696"/>
            <a:ext cx="1443038" cy="793750"/>
          </a:xfrm>
          <a:prstGeom prst="ellipse">
            <a:avLst/>
          </a:prstGeom>
          <a:gradFill rotWithShape="0">
            <a:gsLst>
              <a:gs pos="0">
                <a:srgbClr val="00CC99"/>
              </a:gs>
              <a:gs pos="100000">
                <a:srgbClr val="00CC99">
                  <a:gamma/>
                  <a:shade val="46275"/>
                  <a:invGamma/>
                </a:srgbClr>
              </a:gs>
            </a:gsLst>
            <a:path path="shape">
              <a:fillToRect l="50000" t="50000" r="50000" b="50000"/>
            </a:path>
          </a:gradFill>
          <a:ln w="9525">
            <a:no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charset="0"/>
              <a:ea typeface="微软雅黑"/>
              <a:cs typeface="+mn-cs"/>
            </a:endParaRPr>
          </a:p>
        </p:txBody>
      </p:sp>
      <p:sp>
        <p:nvSpPr>
          <p:cNvPr id="25" name="Text Box 5">
            <a:extLst>
              <a:ext uri="{FF2B5EF4-FFF2-40B4-BE49-F238E27FC236}">
                <a16:creationId xmlns:a16="http://schemas.microsoft.com/office/drawing/2014/main" id="{B4CDAAEF-7E4F-47F1-9842-D27709FBC876}"/>
              </a:ext>
            </a:extLst>
          </p:cNvPr>
          <p:cNvSpPr txBox="1">
            <a:spLocks noChangeArrowheads="1"/>
          </p:cNvSpPr>
          <p:nvPr/>
        </p:nvSpPr>
        <p:spPr bwMode="auto">
          <a:xfrm>
            <a:off x="7548744" y="3358435"/>
            <a:ext cx="1136650" cy="36988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微软雅黑"/>
                <a:cs typeface="+mn-cs"/>
              </a:rPr>
              <a:t> </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Symbol" panose="05050102010706020507" pitchFamily="18" charset="2"/>
              </a:rPr>
              <a:t></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sym typeface="Symbol"/>
              </a:rPr>
              <a:t></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0</a:t>
            </a:r>
            <a:endParaRPr kumimoji="0" lang="en-GB" sz="1800" b="0"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endParaRPr>
          </a:p>
        </p:txBody>
      </p:sp>
      <p:cxnSp>
        <p:nvCxnSpPr>
          <p:cNvPr id="26" name="Straight Arrow Connector 53">
            <a:extLst>
              <a:ext uri="{FF2B5EF4-FFF2-40B4-BE49-F238E27FC236}">
                <a16:creationId xmlns:a16="http://schemas.microsoft.com/office/drawing/2014/main" id="{F04B921B-E130-498F-98C3-3E6113F4D367}"/>
              </a:ext>
            </a:extLst>
          </p:cNvPr>
          <p:cNvCxnSpPr>
            <a:stCxn id="24" idx="2"/>
            <a:endCxn id="24" idx="6"/>
          </p:cNvCxnSpPr>
          <p:nvPr/>
        </p:nvCxnSpPr>
        <p:spPr>
          <a:xfrm rot="10800000" flipH="1">
            <a:off x="7395552" y="3728571"/>
            <a:ext cx="1443038" cy="1588"/>
          </a:xfrm>
          <a:prstGeom prst="straightConnector1">
            <a:avLst/>
          </a:prstGeom>
          <a:noFill/>
          <a:ln w="9525" cap="flat" cmpd="sng" algn="ctr">
            <a:solidFill>
              <a:srgbClr val="333399"/>
            </a:solidFill>
            <a:prstDash val="dash"/>
            <a:headEnd type="triangle"/>
            <a:tailEnd type="triangle"/>
          </a:ln>
          <a:effectLst/>
        </p:spPr>
      </p:cxnSp>
      <p:cxnSp>
        <p:nvCxnSpPr>
          <p:cNvPr id="28" name="Straight Arrow Connector 56">
            <a:extLst>
              <a:ext uri="{FF2B5EF4-FFF2-40B4-BE49-F238E27FC236}">
                <a16:creationId xmlns:a16="http://schemas.microsoft.com/office/drawing/2014/main" id="{E3FA0CF5-CD37-4051-8220-A32006D75573}"/>
              </a:ext>
            </a:extLst>
          </p:cNvPr>
          <p:cNvCxnSpPr/>
          <p:nvPr/>
        </p:nvCxnSpPr>
        <p:spPr>
          <a:xfrm rot="5400000" flipH="1" flipV="1">
            <a:off x="7723848" y="3713245"/>
            <a:ext cx="792000" cy="5557"/>
          </a:xfrm>
          <a:prstGeom prst="straightConnector1">
            <a:avLst/>
          </a:prstGeom>
          <a:noFill/>
          <a:ln w="9525" cap="flat" cmpd="sng" algn="ctr">
            <a:solidFill>
              <a:srgbClr val="003366"/>
            </a:solidFill>
            <a:prstDash val="dash"/>
            <a:headEnd type="triangle"/>
            <a:tailEnd type="triangle"/>
          </a:ln>
          <a:effectLst/>
        </p:spPr>
      </p:cxnSp>
      <p:sp>
        <p:nvSpPr>
          <p:cNvPr id="30" name="Line 6">
            <a:extLst>
              <a:ext uri="{FF2B5EF4-FFF2-40B4-BE49-F238E27FC236}">
                <a16:creationId xmlns:a16="http://schemas.microsoft.com/office/drawing/2014/main" id="{CC1C8C6C-1122-4E9D-8CA9-E5B990FE5BC9}"/>
              </a:ext>
            </a:extLst>
          </p:cNvPr>
          <p:cNvSpPr>
            <a:spLocks noChangeShapeType="1"/>
          </p:cNvSpPr>
          <p:nvPr/>
        </p:nvSpPr>
        <p:spPr bwMode="auto">
          <a:xfrm flipH="1">
            <a:off x="8111989" y="2643758"/>
            <a:ext cx="0" cy="619125"/>
          </a:xfrm>
          <a:prstGeom prst="line">
            <a:avLst/>
          </a:prstGeom>
          <a:noFill/>
          <a:ln w="57150">
            <a:solidFill>
              <a:schemeClr val="accent2"/>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7" name="矩形 6">
            <a:extLst>
              <a:ext uri="{FF2B5EF4-FFF2-40B4-BE49-F238E27FC236}">
                <a16:creationId xmlns:a16="http://schemas.microsoft.com/office/drawing/2014/main" id="{CB5A746E-96D5-4D7E-8C3E-38E020FF3A88}"/>
              </a:ext>
            </a:extLst>
          </p:cNvPr>
          <p:cNvSpPr/>
          <p:nvPr/>
        </p:nvSpPr>
        <p:spPr>
          <a:xfrm>
            <a:off x="6832021" y="2589006"/>
            <a:ext cx="1591616" cy="5539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Ellipsoidal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deformation </a:t>
            </a:r>
            <a:r>
              <a:rPr kumimoji="0" lang="en-US" altLang="zh-CN" sz="16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endParaRPr kumimoji="0" lang="en-US" altLang="zh-CN" sz="16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9BF93B0-4DC7-4BAF-86A8-163285DEA505}"/>
                  </a:ext>
                </a:extLst>
              </p:cNvPr>
              <p:cNvSpPr txBox="1"/>
              <p:nvPr/>
            </p:nvSpPr>
            <p:spPr>
              <a:xfrm>
                <a:off x="7548744" y="4206377"/>
                <a:ext cx="1244315"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𝒂</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𝑹</m:t>
                      </m:r>
                      <m:d>
                        <m:d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r>
                            <a:rPr kumimoji="0" lang="zh-CN" altLang="en-US"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𝜺</m:t>
                          </m:r>
                        </m:e>
                      </m:d>
                    </m:oMath>
                  </m:oMathPara>
                </a14:m>
                <a:endParaRPr kumimoji="0" lang="zh-CN" altLang="en-US" sz="1600" b="1" i="0" u="none" strike="noStrike" kern="1200" cap="none" spc="0" normalizeH="0" baseline="0" noProof="0" dirty="0">
                  <a:ln>
                    <a:noFill/>
                  </a:ln>
                  <a:solidFill>
                    <a:srgbClr val="003366"/>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12" name="文本框 11">
                <a:extLst>
                  <a:ext uri="{FF2B5EF4-FFF2-40B4-BE49-F238E27FC236}">
                    <a16:creationId xmlns:a16="http://schemas.microsoft.com/office/drawing/2014/main" id="{19BF93B0-4DC7-4BAF-86A8-163285DEA505}"/>
                  </a:ext>
                </a:extLst>
              </p:cNvPr>
              <p:cNvSpPr txBox="1">
                <a:spLocks noRot="1" noChangeAspect="1" noMove="1" noResize="1" noEditPoints="1" noAdjustHandles="1" noChangeArrowheads="1" noChangeShapeType="1" noTextEdit="1"/>
              </p:cNvSpPr>
              <p:nvPr/>
            </p:nvSpPr>
            <p:spPr>
              <a:xfrm>
                <a:off x="7548744" y="4206377"/>
                <a:ext cx="1244315" cy="246221"/>
              </a:xfrm>
              <a:prstGeom prst="rect">
                <a:avLst/>
              </a:prstGeom>
              <a:blipFill>
                <a:blip r:embed="rId5"/>
                <a:stretch>
                  <a:fillRect l="-980"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ED8A07BE-6611-4967-9C50-6F5338CE419B}"/>
                  </a:ext>
                </a:extLst>
              </p:cNvPr>
              <p:cNvSpPr/>
              <p:nvPr/>
            </p:nvSpPr>
            <p:spPr>
              <a:xfrm>
                <a:off x="7627829" y="3649116"/>
                <a:ext cx="3802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𝒂</m:t>
                      </m:r>
                    </m:oMath>
                  </m:oMathPara>
                </a14:m>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mc:Choice>
        <mc:Fallback xmlns="">
          <p:sp>
            <p:nvSpPr>
              <p:cNvPr id="13" name="矩形 12">
                <a:extLst>
                  <a:ext uri="{FF2B5EF4-FFF2-40B4-BE49-F238E27FC236}">
                    <a16:creationId xmlns:a16="http://schemas.microsoft.com/office/drawing/2014/main" id="{ED8A07BE-6611-4967-9C50-6F5338CE419B}"/>
                  </a:ext>
                </a:extLst>
              </p:cNvPr>
              <p:cNvSpPr>
                <a:spLocks noRot="1" noChangeAspect="1" noMove="1" noResize="1" noEditPoints="1" noAdjustHandles="1" noChangeArrowheads="1" noChangeShapeType="1" noTextEdit="1"/>
              </p:cNvSpPr>
              <p:nvPr/>
            </p:nvSpPr>
            <p:spPr>
              <a:xfrm>
                <a:off x="7627829" y="3649116"/>
                <a:ext cx="380232"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1C046879-2E0F-45D3-A93E-2914DE0D1B6D}"/>
                  </a:ext>
                </a:extLst>
              </p:cNvPr>
              <p:cNvSpPr txBox="1"/>
              <p:nvPr/>
            </p:nvSpPr>
            <p:spPr>
              <a:xfrm>
                <a:off x="7372638" y="4458115"/>
                <a:ext cx="1596526" cy="31123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𝒃</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𝑹</m:t>
                      </m:r>
                      <m:sSup>
                        <m:sSup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pPr>
                        <m:e>
                          <m:d>
                            <m:d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d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r>
                                <a:rPr kumimoji="0" lang="zh-CN" altLang="en-US"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𝜺</m:t>
                              </m:r>
                            </m:e>
                          </m:d>
                        </m:e>
                        <m:sup>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f>
                            <m:fPr>
                              <m:type m:val="skw"/>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fPr>
                            <m:num>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num>
                            <m:den>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𝟐</m:t>
                              </m:r>
                            </m:den>
                          </m:f>
                        </m:sup>
                      </m:sSup>
                    </m:oMath>
                  </m:oMathPara>
                </a14:m>
                <a:endParaRPr kumimoji="0" lang="zh-CN" altLang="en-US" sz="16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33" name="文本框 32">
                <a:extLst>
                  <a:ext uri="{FF2B5EF4-FFF2-40B4-BE49-F238E27FC236}">
                    <a16:creationId xmlns:a16="http://schemas.microsoft.com/office/drawing/2014/main" id="{1C046879-2E0F-45D3-A93E-2914DE0D1B6D}"/>
                  </a:ext>
                </a:extLst>
              </p:cNvPr>
              <p:cNvSpPr txBox="1">
                <a:spLocks noRot="1" noChangeAspect="1" noMove="1" noResize="1" noEditPoints="1" noAdjustHandles="1" noChangeArrowheads="1" noChangeShapeType="1" noTextEdit="1"/>
              </p:cNvSpPr>
              <p:nvPr/>
            </p:nvSpPr>
            <p:spPr>
              <a:xfrm>
                <a:off x="7372638" y="4458115"/>
                <a:ext cx="1596526" cy="311239"/>
              </a:xfrm>
              <a:prstGeom prst="rect">
                <a:avLst/>
              </a:prstGeom>
              <a:blipFill>
                <a:blip r:embed="rId7"/>
                <a:stretch>
                  <a:fillRect l="-2290" t="-113725" r="-28244" b="-1588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F833008E-46A3-4F4C-A9D7-964FB1609964}"/>
                  </a:ext>
                </a:extLst>
              </p:cNvPr>
              <p:cNvSpPr/>
              <p:nvPr/>
            </p:nvSpPr>
            <p:spPr>
              <a:xfrm>
                <a:off x="8051825" y="3714593"/>
                <a:ext cx="37702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1" i="1" u="none" strike="noStrike" kern="1200" cap="none" spc="0" normalizeH="0" baseline="0" noProof="0" smtClean="0">
                          <a:ln>
                            <a:noFill/>
                          </a:ln>
                          <a:solidFill>
                            <a:srgbClr val="FF0000"/>
                          </a:solidFill>
                          <a:effectLst/>
                          <a:uLnTx/>
                          <a:uFillTx/>
                          <a:latin typeface="Cambria Math" panose="02040503050406030204" pitchFamily="18" charset="0"/>
                          <a:ea typeface="微软雅黑" panose="020B0503020204020204" pitchFamily="34" charset="-122"/>
                          <a:cs typeface="+mn-cs"/>
                        </a:rPr>
                        <m:t>𝒃</m:t>
                      </m:r>
                    </m:oMath>
                  </m:oMathPara>
                </a14:m>
                <a:endParaRPr kumimoji="0" lang="zh-CN" altLang="en-US"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mc:Choice>
        <mc:Fallback xmlns="">
          <p:sp>
            <p:nvSpPr>
              <p:cNvPr id="34" name="矩形 33">
                <a:extLst>
                  <a:ext uri="{FF2B5EF4-FFF2-40B4-BE49-F238E27FC236}">
                    <a16:creationId xmlns:a16="http://schemas.microsoft.com/office/drawing/2014/main" id="{F833008E-46A3-4F4C-A9D7-964FB1609964}"/>
                  </a:ext>
                </a:extLst>
              </p:cNvPr>
              <p:cNvSpPr>
                <a:spLocks noRot="1" noChangeAspect="1" noMove="1" noResize="1" noEditPoints="1" noAdjustHandles="1" noChangeArrowheads="1" noChangeShapeType="1" noTextEdit="1"/>
              </p:cNvSpPr>
              <p:nvPr/>
            </p:nvSpPr>
            <p:spPr>
              <a:xfrm>
                <a:off x="8051825" y="3714593"/>
                <a:ext cx="377026" cy="369332"/>
              </a:xfrm>
              <a:prstGeom prst="rect">
                <a:avLst/>
              </a:prstGeom>
              <a:blipFill>
                <a:blip r:embed="rId8"/>
                <a:stretch>
                  <a:fillRect/>
                </a:stretch>
              </a:blipFill>
            </p:spPr>
            <p:txBody>
              <a:bodyPr/>
              <a:lstStyle/>
              <a:p>
                <a:r>
                  <a:rPr lang="zh-CN" altLang="en-US">
                    <a:noFill/>
                  </a:rPr>
                  <a:t> </a:t>
                </a:r>
              </a:p>
            </p:txBody>
          </p:sp>
        </mc:Fallback>
      </mc:AlternateContent>
      <p:sp>
        <p:nvSpPr>
          <p:cNvPr id="35" name="Line 18">
            <a:extLst>
              <a:ext uri="{FF2B5EF4-FFF2-40B4-BE49-F238E27FC236}">
                <a16:creationId xmlns:a16="http://schemas.microsoft.com/office/drawing/2014/main" id="{4A550B25-0B31-4B76-83DA-FA1856B5E1AD}"/>
              </a:ext>
            </a:extLst>
          </p:cNvPr>
          <p:cNvSpPr>
            <a:spLocks noChangeShapeType="1"/>
          </p:cNvSpPr>
          <p:nvPr/>
        </p:nvSpPr>
        <p:spPr bwMode="auto">
          <a:xfrm flipV="1">
            <a:off x="1547664" y="1494008"/>
            <a:ext cx="0" cy="327607"/>
          </a:xfrm>
          <a:prstGeom prst="line">
            <a:avLst/>
          </a:prstGeom>
          <a:noFill/>
          <a:ln w="15875">
            <a:solidFill>
              <a:srgbClr val="003366"/>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FF7C23C9-64A8-48C0-B52E-AF728DB36C31}"/>
                  </a:ext>
                </a:extLst>
              </p:cNvPr>
              <p:cNvSpPr/>
              <p:nvPr/>
            </p:nvSpPr>
            <p:spPr>
              <a:xfrm>
                <a:off x="755576" y="1792512"/>
                <a:ext cx="122882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Volume~</a:t>
                </a:r>
                <a14:m>
                  <m:oMath xmlns:m="http://schemas.openxmlformats.org/officeDocument/2006/math">
                    <m:r>
                      <a:rPr kumimoji="0" lang="en-US" altLang="zh-CN" sz="14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𝑹</m:t>
                    </m:r>
                  </m:oMath>
                </a14:m>
                <a:r>
                  <a:rPr kumimoji="0" lang="en-US" altLang="zh-CN" sz="1400" b="0" i="0" u="none" strike="noStrike" kern="1200" cap="none" spc="0" normalizeH="0" baseline="30000" noProof="0" dirty="0">
                    <a:ln>
                      <a:noFill/>
                    </a:ln>
                    <a:solidFill>
                      <a:srgbClr val="003366"/>
                    </a:solidFill>
                    <a:effectLst/>
                    <a:uLnTx/>
                    <a:uFillTx/>
                    <a:latin typeface="Calibri" panose="020F0502020204030204" pitchFamily="34" charset="0"/>
                    <a:ea typeface="宋体" panose="02010600030101010101" pitchFamily="2" charset="-122"/>
                    <a:cs typeface="+mn-cs"/>
                  </a:rPr>
                  <a:t>3</a:t>
                </a:r>
                <a:endParaRPr kumimoji="0" lang="en-GB" altLang="zh-CN" sz="1400" b="0" i="0" u="none" strike="noStrike" kern="1200" cap="none" spc="0" normalizeH="0" baseline="30000" noProof="0" dirty="0">
                  <a:ln>
                    <a:noFill/>
                  </a:ln>
                  <a:solidFill>
                    <a:srgbClr val="003366"/>
                  </a:solidFill>
                  <a:effectLst/>
                  <a:uLnTx/>
                  <a:uFillTx/>
                  <a:latin typeface="Calibri" panose="020F0502020204030204" pitchFamily="34" charset="0"/>
                  <a:ea typeface="宋体" panose="02010600030101010101" pitchFamily="2" charset="-122"/>
                  <a:cs typeface="+mn-cs"/>
                </a:endParaRPr>
              </a:p>
            </p:txBody>
          </p:sp>
        </mc:Choice>
        <mc:Fallback xmlns="">
          <p:sp>
            <p:nvSpPr>
              <p:cNvPr id="36" name="矩形 35">
                <a:extLst>
                  <a:ext uri="{FF2B5EF4-FFF2-40B4-BE49-F238E27FC236}">
                    <a16:creationId xmlns:a16="http://schemas.microsoft.com/office/drawing/2014/main" id="{FF7C23C9-64A8-48C0-B52E-AF728DB36C31}"/>
                  </a:ext>
                </a:extLst>
              </p:cNvPr>
              <p:cNvSpPr>
                <a:spLocks noRot="1" noChangeAspect="1" noMove="1" noResize="1" noEditPoints="1" noAdjustHandles="1" noChangeArrowheads="1" noChangeShapeType="1" noTextEdit="1"/>
              </p:cNvSpPr>
              <p:nvPr/>
            </p:nvSpPr>
            <p:spPr>
              <a:xfrm>
                <a:off x="755576" y="1792512"/>
                <a:ext cx="1228820" cy="307777"/>
              </a:xfrm>
              <a:prstGeom prst="rect">
                <a:avLst/>
              </a:prstGeom>
              <a:blipFill>
                <a:blip r:embed="rId9"/>
                <a:stretch>
                  <a:fillRect l="-1485" t="-3922" b="-19608"/>
                </a:stretch>
              </a:blipFill>
            </p:spPr>
            <p:txBody>
              <a:bodyPr/>
              <a:lstStyle/>
              <a:p>
                <a:r>
                  <a:rPr lang="zh-CN" altLang="en-US">
                    <a:noFill/>
                  </a:rPr>
                  <a:t> </a:t>
                </a:r>
              </a:p>
            </p:txBody>
          </p:sp>
        </mc:Fallback>
      </mc:AlternateContent>
      <p:sp>
        <p:nvSpPr>
          <p:cNvPr id="37" name="Line 18">
            <a:extLst>
              <a:ext uri="{FF2B5EF4-FFF2-40B4-BE49-F238E27FC236}">
                <a16:creationId xmlns:a16="http://schemas.microsoft.com/office/drawing/2014/main" id="{3CA9E2D8-E17A-4098-9992-46D68313BBF3}"/>
              </a:ext>
            </a:extLst>
          </p:cNvPr>
          <p:cNvSpPr>
            <a:spLocks noChangeShapeType="1"/>
          </p:cNvSpPr>
          <p:nvPr/>
        </p:nvSpPr>
        <p:spPr bwMode="auto">
          <a:xfrm flipV="1">
            <a:off x="2305844" y="1498242"/>
            <a:ext cx="0" cy="327607"/>
          </a:xfrm>
          <a:prstGeom prst="line">
            <a:avLst/>
          </a:prstGeom>
          <a:noFill/>
          <a:ln w="15875">
            <a:solidFill>
              <a:srgbClr val="003366"/>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38" name="矩形 37">
                <a:extLst>
                  <a:ext uri="{FF2B5EF4-FFF2-40B4-BE49-F238E27FC236}">
                    <a16:creationId xmlns:a16="http://schemas.microsoft.com/office/drawing/2014/main" id="{B4F0D05E-0CBE-424D-AD82-8E649D3A5008}"/>
                  </a:ext>
                </a:extLst>
              </p:cNvPr>
              <p:cNvSpPr/>
              <p:nvPr/>
            </p:nvSpPr>
            <p:spPr>
              <a:xfrm>
                <a:off x="1831012" y="1793894"/>
                <a:ext cx="122882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rPr>
                  <a:t>Surface~</a:t>
                </a:r>
                <a14:m>
                  <m:oMath xmlns:m="http://schemas.openxmlformats.org/officeDocument/2006/math">
                    <m:r>
                      <a:rPr kumimoji="0" lang="en-US" altLang="zh-CN" sz="1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oMath>
                </a14:m>
                <a:r>
                  <a:rPr kumimoji="0" lang="en-US" altLang="zh-CN" sz="14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rPr>
                  <a:t>2</a:t>
                </a:r>
                <a:endParaRPr kumimoji="0" lang="en-GB" altLang="zh-CN" sz="14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宋体" panose="02010600030101010101" pitchFamily="2" charset="-122"/>
                  <a:cs typeface="+mn-cs"/>
                </a:endParaRPr>
              </a:p>
            </p:txBody>
          </p:sp>
        </mc:Choice>
        <mc:Fallback xmlns="">
          <p:sp>
            <p:nvSpPr>
              <p:cNvPr id="38" name="矩形 37">
                <a:extLst>
                  <a:ext uri="{FF2B5EF4-FFF2-40B4-BE49-F238E27FC236}">
                    <a16:creationId xmlns:a16="http://schemas.microsoft.com/office/drawing/2014/main" id="{B4F0D05E-0CBE-424D-AD82-8E649D3A5008}"/>
                  </a:ext>
                </a:extLst>
              </p:cNvPr>
              <p:cNvSpPr>
                <a:spLocks noRot="1" noChangeAspect="1" noMove="1" noResize="1" noEditPoints="1" noAdjustHandles="1" noChangeArrowheads="1" noChangeShapeType="1" noTextEdit="1"/>
              </p:cNvSpPr>
              <p:nvPr/>
            </p:nvSpPr>
            <p:spPr>
              <a:xfrm>
                <a:off x="1831012" y="1793894"/>
                <a:ext cx="1228820" cy="307777"/>
              </a:xfrm>
              <a:prstGeom prst="rect">
                <a:avLst/>
              </a:prstGeom>
              <a:blipFill>
                <a:blip r:embed="rId10"/>
                <a:stretch>
                  <a:fillRect l="-1485" t="-3922" b="-27451"/>
                </a:stretch>
              </a:blipFill>
            </p:spPr>
            <p:txBody>
              <a:bodyPr/>
              <a:lstStyle/>
              <a:p>
                <a:r>
                  <a:rPr lang="zh-CN" altLang="en-US">
                    <a:noFill/>
                  </a:rPr>
                  <a:t> </a:t>
                </a:r>
              </a:p>
            </p:txBody>
          </p:sp>
        </mc:Fallback>
      </mc:AlternateContent>
      <p:sp>
        <p:nvSpPr>
          <p:cNvPr id="39" name="Line 18">
            <a:extLst>
              <a:ext uri="{FF2B5EF4-FFF2-40B4-BE49-F238E27FC236}">
                <a16:creationId xmlns:a16="http://schemas.microsoft.com/office/drawing/2014/main" id="{09A544D8-7860-4971-BB73-3F87001C989C}"/>
              </a:ext>
            </a:extLst>
          </p:cNvPr>
          <p:cNvSpPr>
            <a:spLocks noChangeShapeType="1"/>
          </p:cNvSpPr>
          <p:nvPr/>
        </p:nvSpPr>
        <p:spPr bwMode="auto">
          <a:xfrm flipV="1">
            <a:off x="3347864" y="1498242"/>
            <a:ext cx="0" cy="327607"/>
          </a:xfrm>
          <a:prstGeom prst="line">
            <a:avLst/>
          </a:prstGeom>
          <a:noFill/>
          <a:ln w="15875">
            <a:solidFill>
              <a:srgbClr val="003366"/>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272A5916-966C-4092-99FB-57663B2F4318}"/>
                  </a:ext>
                </a:extLst>
              </p:cNvPr>
              <p:cNvSpPr/>
              <p:nvPr/>
            </p:nvSpPr>
            <p:spPr>
              <a:xfrm>
                <a:off x="2975519" y="1801514"/>
                <a:ext cx="1637872" cy="31258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Arial" panose="020B0604020202020204" pitchFamily="34" charset="0"/>
                  </a:rPr>
                  <a:t>Coulomb~</a:t>
                </a:r>
                <a14:m>
                  <m:oMath xmlns:m="http://schemas.openxmlformats.org/officeDocument/2006/math">
                    <m:sSup>
                      <m:sSupPr>
                        <m:ctrlPr>
                          <a:rPr kumimoji="0" lang="en-US" altLang="zh-CN" sz="14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e>
                      <m:sup>
                        <m:r>
                          <a:rPr kumimoji="0" lang="en-US" altLang="zh-CN" sz="1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r>
                          <a:rPr kumimoji="0" lang="en-US" altLang="zh-CN" sz="14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sup>
                    </m:sSup>
                    <m:r>
                      <a:rPr kumimoji="0" lang="en-US" altLang="zh-CN" sz="14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 </m:t>
                    </m:r>
                  </m:oMath>
                </a14:m>
                <a:endParaRPr kumimoji="0" lang="en-GB" altLang="zh-CN" sz="1400" b="0" i="0" u="none" strike="noStrike" kern="1200" cap="none" spc="0" normalizeH="0" baseline="3000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endParaRPr>
              </a:p>
            </p:txBody>
          </p:sp>
        </mc:Choice>
        <mc:Fallback xmlns="">
          <p:sp>
            <p:nvSpPr>
              <p:cNvPr id="40" name="矩形 39">
                <a:extLst>
                  <a:ext uri="{FF2B5EF4-FFF2-40B4-BE49-F238E27FC236}">
                    <a16:creationId xmlns:a16="http://schemas.microsoft.com/office/drawing/2014/main" id="{272A5916-966C-4092-99FB-57663B2F4318}"/>
                  </a:ext>
                </a:extLst>
              </p:cNvPr>
              <p:cNvSpPr>
                <a:spLocks noRot="1" noChangeAspect="1" noMove="1" noResize="1" noEditPoints="1" noAdjustHandles="1" noChangeArrowheads="1" noChangeShapeType="1" noTextEdit="1"/>
              </p:cNvSpPr>
              <p:nvPr/>
            </p:nvSpPr>
            <p:spPr>
              <a:xfrm>
                <a:off x="2975519" y="1801514"/>
                <a:ext cx="1637872" cy="312586"/>
              </a:xfrm>
              <a:prstGeom prst="rect">
                <a:avLst/>
              </a:prstGeom>
              <a:blipFill>
                <a:blip r:embed="rId11"/>
                <a:stretch>
                  <a:fillRect l="-1487" t="-3922" b="-27451"/>
                </a:stretch>
              </a:blipFill>
            </p:spPr>
            <p:txBody>
              <a:bodyPr/>
              <a:lstStyle/>
              <a:p>
                <a:r>
                  <a:rPr lang="zh-CN" altLang="en-US">
                    <a:noFill/>
                  </a:rPr>
                  <a:t> </a:t>
                </a:r>
              </a:p>
            </p:txBody>
          </p:sp>
        </mc:Fallback>
      </mc:AlternateContent>
      <p:sp>
        <p:nvSpPr>
          <p:cNvPr id="41" name="Line 18">
            <a:extLst>
              <a:ext uri="{FF2B5EF4-FFF2-40B4-BE49-F238E27FC236}">
                <a16:creationId xmlns:a16="http://schemas.microsoft.com/office/drawing/2014/main" id="{5CE865AA-AFDD-4865-A905-DD7AEC06AA8F}"/>
              </a:ext>
            </a:extLst>
          </p:cNvPr>
          <p:cNvSpPr>
            <a:spLocks noChangeShapeType="1"/>
          </p:cNvSpPr>
          <p:nvPr/>
        </p:nvSpPr>
        <p:spPr bwMode="auto">
          <a:xfrm flipV="1">
            <a:off x="5004048" y="1483002"/>
            <a:ext cx="0" cy="327607"/>
          </a:xfrm>
          <a:prstGeom prst="line">
            <a:avLst/>
          </a:prstGeom>
          <a:noFill/>
          <a:ln w="15875">
            <a:solidFill>
              <a:srgbClr val="003366"/>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2" name="Line 18">
            <a:extLst>
              <a:ext uri="{FF2B5EF4-FFF2-40B4-BE49-F238E27FC236}">
                <a16:creationId xmlns:a16="http://schemas.microsoft.com/office/drawing/2014/main" id="{57B8E94D-5DE1-4B03-9353-FD299208145A}"/>
              </a:ext>
            </a:extLst>
          </p:cNvPr>
          <p:cNvSpPr>
            <a:spLocks noChangeShapeType="1"/>
          </p:cNvSpPr>
          <p:nvPr/>
        </p:nvSpPr>
        <p:spPr bwMode="auto">
          <a:xfrm flipV="1">
            <a:off x="6372200" y="1483002"/>
            <a:ext cx="0" cy="327607"/>
          </a:xfrm>
          <a:prstGeom prst="line">
            <a:avLst/>
          </a:prstGeom>
          <a:noFill/>
          <a:ln w="15875">
            <a:solidFill>
              <a:srgbClr val="003366"/>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43" name="矩形 42">
            <a:extLst>
              <a:ext uri="{FF2B5EF4-FFF2-40B4-BE49-F238E27FC236}">
                <a16:creationId xmlns:a16="http://schemas.microsoft.com/office/drawing/2014/main" id="{8E7A3864-1872-4AC4-B582-435E3E134049}"/>
              </a:ext>
            </a:extLst>
          </p:cNvPr>
          <p:cNvSpPr/>
          <p:nvPr/>
        </p:nvSpPr>
        <p:spPr>
          <a:xfrm>
            <a:off x="4503559" y="1790466"/>
            <a:ext cx="1080745"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Asymmetry</a:t>
            </a:r>
            <a:endParaRPr kumimoji="0" lang="en-GB"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矩形 43">
            <a:extLst>
              <a:ext uri="{FF2B5EF4-FFF2-40B4-BE49-F238E27FC236}">
                <a16:creationId xmlns:a16="http://schemas.microsoft.com/office/drawing/2014/main" id="{C1B9B70B-F981-4BA5-8C15-12AC88C6A5CF}"/>
              </a:ext>
            </a:extLst>
          </p:cNvPr>
          <p:cNvSpPr/>
          <p:nvPr/>
        </p:nvSpPr>
        <p:spPr>
          <a:xfrm>
            <a:off x="6020347" y="1782153"/>
            <a:ext cx="742511"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Pairing</a:t>
            </a:r>
            <a:endParaRPr kumimoji="0" lang="en-GB"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矩形 44">
            <a:extLst>
              <a:ext uri="{FF2B5EF4-FFF2-40B4-BE49-F238E27FC236}">
                <a16:creationId xmlns:a16="http://schemas.microsoft.com/office/drawing/2014/main" id="{8E18B039-3092-47D7-8F45-B30EEAF30529}"/>
              </a:ext>
            </a:extLst>
          </p:cNvPr>
          <p:cNvSpPr/>
          <p:nvPr/>
        </p:nvSpPr>
        <p:spPr>
          <a:xfrm>
            <a:off x="261703" y="2154444"/>
            <a:ext cx="630409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When deformed for given A and Z </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(assuming incompressibility):</a:t>
            </a:r>
            <a:endParaRPr kumimoji="0" lang="en-GB"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2A79F406-4A53-47FD-BE6B-A2380A9339B8}"/>
                  </a:ext>
                </a:extLst>
              </p:cNvPr>
              <p:cNvSpPr/>
              <p:nvPr/>
            </p:nvSpPr>
            <p:spPr>
              <a:xfrm>
                <a:off x="289931" y="2499274"/>
                <a:ext cx="5553956" cy="1363578"/>
              </a:xfrm>
              <a:prstGeom prst="rect">
                <a:avLst/>
              </a:prstGeom>
            </p:spPr>
            <p:txBody>
              <a:bodyPr wrap="none">
                <a:spAutoFit/>
              </a:bodyPr>
              <a:lstStyle/>
              <a:p>
                <a:pPr marL="252000" marR="0" lvl="0" indent="-252000" algn="l" defTabSz="914400" rtl="0" eaLnBrk="1" fontAlgn="base" latinLnBrk="0" hangingPunct="1">
                  <a:lnSpc>
                    <a:spcPct val="125000"/>
                  </a:lnSpc>
                  <a:spcBef>
                    <a:spcPct val="0"/>
                  </a:spcBef>
                  <a:spcAft>
                    <a:spcPct val="0"/>
                  </a:spcAft>
                  <a:buClr>
                    <a:srgbClr val="003366"/>
                  </a:buClr>
                  <a:buSzTx/>
                  <a:buFont typeface="Wingdings" panose="05000000000000000000" pitchFamily="2" charset="2"/>
                  <a:buChar char="Ø"/>
                  <a:tabLst/>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Volume, Asymmetry and Pairing terms ~ </a:t>
                </a:r>
                <a:r>
                  <a:rPr kumimoji="0" lang="en-US"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constant</a:t>
                </a:r>
              </a:p>
              <a:p>
                <a:pPr marL="252000" lvl="0" indent="-252000">
                  <a:lnSpc>
                    <a:spcPct val="125000"/>
                  </a:lnSpc>
                  <a:buClr>
                    <a:srgbClr val="003366"/>
                  </a:buClr>
                  <a:buFont typeface="Wingdings" panose="05000000000000000000" pitchFamily="2" charset="2"/>
                  <a:buChar char="Ø"/>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Surface energy </a:t>
                </a:r>
                <a14:m>
                  <m:oMath xmlns:m="http://schemas.openxmlformats.org/officeDocument/2006/math">
                    <m:sSub>
                      <m:sSubPr>
                        <m:ctrlPr>
                          <a:rPr lang="en-US" altLang="zh-CN" sz="1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𝑬</m:t>
                        </m:r>
                      </m:e>
                      <m:sub>
                        <m:r>
                          <a:rPr lang="en-US" altLang="zh-CN" sz="16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𝑺</m:t>
                        </m:r>
                      </m:sub>
                    </m:sSub>
                  </m:oMath>
                </a14:m>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increases from </a:t>
                </a:r>
                <a14:m>
                  <m:oMath xmlns:m="http://schemas.openxmlformats.org/officeDocument/2006/math">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𝟒</m:t>
                    </m:r>
                    <m:r>
                      <a:rPr kumimoji="0" lang="zh-CN" altLang="en-US"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𝝅</m:t>
                    </m:r>
                    <m:sSup>
                      <m:sSup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e>
                      <m: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sup>
                    </m:sSup>
                  </m:oMath>
                </a14:m>
                <a:r>
                  <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a:t>
                </a:r>
                <a:r>
                  <a:rPr kumimoji="0"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𝟒</m:t>
                    </m:r>
                    <m:r>
                      <a:rPr kumimoji="0" lang="zh-CN" altLang="en-US"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𝝅</m:t>
                    </m:r>
                    <m:sSup>
                      <m:sSup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e>
                      <m: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sup>
                    </m:sSup>
                    <m:d>
                      <m:d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dPr>
                      <m:e>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f>
                          <m:f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fPr>
                          <m:num>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num>
                          <m:den>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𝟓</m:t>
                            </m:r>
                          </m:den>
                        </m:f>
                        <m:sSup>
                          <m:sSup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zh-CN" altLang="en-US"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𝜺</m:t>
                            </m:r>
                          </m:e>
                          <m: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sup>
                        </m:sSup>
                      </m:e>
                    </m:d>
                    <m:r>
                      <a:rPr kumimoji="0" lang="en-US" altLang="zh-CN" sz="1600" b="1" i="1" u="none" strike="noStrike" kern="1200" cap="none" spc="0" normalizeH="0" baseline="0" noProof="0">
                        <a:ln>
                          <a:noFill/>
                        </a:ln>
                        <a:solidFill>
                          <a:srgbClr val="003366"/>
                        </a:solidFill>
                        <a:effectLst/>
                        <a:uLnTx/>
                        <a:uFillTx/>
                        <a:latin typeface="Cambria Math" panose="02040503050406030204" pitchFamily="18" charset="0"/>
                        <a:ea typeface="微软雅黑" panose="020B0503020204020204" pitchFamily="34" charset="-122"/>
                        <a:cs typeface="+mn-cs"/>
                      </a:rPr>
                      <m:t> </m:t>
                    </m:r>
                  </m:oMath>
                </a14:m>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52000" lvl="0" indent="-252000">
                  <a:lnSpc>
                    <a:spcPct val="125000"/>
                  </a:lnSpc>
                  <a:buClr>
                    <a:srgbClr val="003366"/>
                  </a:buClr>
                  <a:buFont typeface="Wingdings" panose="05000000000000000000" pitchFamily="2" charset="2"/>
                  <a:buChar char="Ø"/>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Coulomb energy </a:t>
                </a:r>
                <a14:m>
                  <m:oMath xmlns:m="http://schemas.openxmlformats.org/officeDocument/2006/math">
                    <m:sSub>
                      <m:sSubPr>
                        <m:ctrlPr>
                          <a:rPr lang="en-US" altLang="zh-CN" sz="1600" b="1"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𝑬</m:t>
                        </m:r>
                      </m:e>
                      <m:sub>
                        <m:r>
                          <a:rPr lang="en-US" altLang="zh-CN" sz="16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𝑪</m:t>
                        </m:r>
                      </m:sub>
                    </m:sSub>
                    <m:r>
                      <a:rPr lang="en-US" altLang="zh-CN" sz="1600" b="1" i="1">
                        <a:solidFill>
                          <a:srgbClr val="FF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decreases from </a:t>
                </a:r>
                <a14:m>
                  <m:oMath xmlns:m="http://schemas.openxmlformats.org/officeDocument/2006/math">
                    <m:sSup>
                      <m:sSupPr>
                        <m:ctrlPr>
                          <a:rPr kumimoji="0" lang="en-US" altLang="zh-CN" sz="1600" b="1" i="1" u="none" strike="noStrike" kern="1200" cap="none" spc="0" normalizeH="0" baseline="0" noProof="0" smtClean="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e>
                      <m:sup>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r>
                          <a:rPr kumimoji="0" lang="en-US" altLang="zh-CN" sz="1600" b="1" i="1" u="none" strike="noStrike" kern="1200" cap="none" spc="0" normalizeH="0" baseline="0" noProof="0">
                            <a:ln>
                              <a:noFill/>
                            </a:ln>
                            <a:solidFill>
                              <a:srgbClr val="FA284B"/>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sup>
                    </m:sSup>
                    <m:r>
                      <a:rPr kumimoji="0" lang="en-US" altLang="zh-CN" sz="1600" b="1" i="1" u="none" strike="noStrike" kern="1200" cap="none" spc="0" normalizeH="0" baseline="0" noProof="0">
                        <a:ln>
                          <a:noFill/>
                        </a:ln>
                        <a:solidFill>
                          <a:srgbClr val="FA284B"/>
                        </a:solidFill>
                        <a:effectLst/>
                        <a:uLnTx/>
                        <a:uFillTx/>
                        <a:latin typeface="Cambria Math" panose="02040503050406030204" pitchFamily="18" charset="0"/>
                        <a:ea typeface="微软雅黑" panose="020B0503020204020204" pitchFamily="34" charset="-122"/>
                        <a:cs typeface="+mn-cs"/>
                      </a:rPr>
                      <m:t> </m:t>
                    </m:r>
                  </m:oMath>
                </a14:m>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to </a:t>
                </a:r>
                <a14:m>
                  <m:oMath xmlns:m="http://schemas.openxmlformats.org/officeDocument/2006/math">
                    <m:sSup>
                      <m:sSupPr>
                        <m:ctrlPr>
                          <a:rPr kumimoji="0" lang="en-US" altLang="zh-CN" sz="1600" b="1" i="1"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d>
                          <m:dPr>
                            <m:begChr m:val="["/>
                            <m:endChr m:val="]"/>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dPr>
                          <m:e>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𝑹</m:t>
                            </m:r>
                            <m:d>
                              <m:d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dPr>
                              <m:e>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f>
                                  <m:f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fPr>
                                  <m:num>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num>
                                  <m:den>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𝟓</m:t>
                                    </m:r>
                                  </m:den>
                                </m:f>
                                <m:sSup>
                                  <m:sSupPr>
                                    <m:ctrlP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ctrlPr>
                                  </m:sSupPr>
                                  <m:e>
                                    <m:r>
                                      <a:rPr kumimoji="0" lang="zh-CN" altLang="en-US"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𝜺</m:t>
                                    </m:r>
                                  </m:e>
                                  <m: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𝟐</m:t>
                                    </m:r>
                                  </m:sup>
                                </m:sSup>
                              </m:e>
                            </m:d>
                          </m:e>
                        </m:d>
                      </m:e>
                      <m: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m:t>
                        </m:r>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𝟏</m:t>
                        </m:r>
                      </m:sup>
                    </m:sSup>
                    <m:r>
                      <a:rPr kumimoji="0" lang="en-US" altLang="zh-CN" sz="1600" b="1" i="1"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Math" panose="02040503050406030204" pitchFamily="18" charset="0"/>
                        <a:ea typeface="微软雅黑" panose="020B0503020204020204" pitchFamily="34" charset="-122"/>
                        <a:cs typeface="+mn-cs"/>
                      </a:rPr>
                      <m:t> </m:t>
                    </m:r>
                  </m:oMath>
                </a14:m>
                <a:endParaRPr kumimoji="0" lang="en-US"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46" name="矩形 45">
                <a:extLst>
                  <a:ext uri="{FF2B5EF4-FFF2-40B4-BE49-F238E27FC236}">
                    <a16:creationId xmlns:a16="http://schemas.microsoft.com/office/drawing/2014/main" id="{2A79F406-4A53-47FD-BE6B-A2380A9339B8}"/>
                  </a:ext>
                </a:extLst>
              </p:cNvPr>
              <p:cNvSpPr>
                <a:spLocks noRot="1" noChangeAspect="1" noMove="1" noResize="1" noEditPoints="1" noAdjustHandles="1" noChangeArrowheads="1" noChangeShapeType="1" noTextEdit="1"/>
              </p:cNvSpPr>
              <p:nvPr/>
            </p:nvSpPr>
            <p:spPr>
              <a:xfrm>
                <a:off x="289931" y="2499274"/>
                <a:ext cx="5553956" cy="1363578"/>
              </a:xfrm>
              <a:prstGeom prst="rect">
                <a:avLst/>
              </a:prstGeom>
              <a:blipFill>
                <a:blip r:embed="rId12"/>
                <a:stretch>
                  <a:fillRect l="-439" b="-446"/>
                </a:stretch>
              </a:blipFill>
            </p:spPr>
            <p:txBody>
              <a:bodyPr/>
              <a:lstStyle/>
              <a:p>
                <a:r>
                  <a:rPr lang="zh-CN" altLang="en-US">
                    <a:noFill/>
                  </a:rPr>
                  <a:t> </a:t>
                </a:r>
              </a:p>
            </p:txBody>
          </p:sp>
        </mc:Fallback>
      </mc:AlternateContent>
      <p:sp>
        <p:nvSpPr>
          <p:cNvPr id="55" name="文本框 54">
            <a:extLst>
              <a:ext uri="{FF2B5EF4-FFF2-40B4-BE49-F238E27FC236}">
                <a16:creationId xmlns:a16="http://schemas.microsoft.com/office/drawing/2014/main" id="{1D75A43D-DEB1-4C1C-937C-1B8970FB695F}"/>
              </a:ext>
            </a:extLst>
          </p:cNvPr>
          <p:cNvSpPr txBox="1"/>
          <p:nvPr/>
        </p:nvSpPr>
        <p:spPr>
          <a:xfrm>
            <a:off x="7896183" y="1766729"/>
            <a:ext cx="386324"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 Z</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a:extLst>
              <a:ext uri="{FF2B5EF4-FFF2-40B4-BE49-F238E27FC236}">
                <a16:creationId xmlns:a16="http://schemas.microsoft.com/office/drawing/2014/main" id="{B6C7FD56-0EAA-4BC1-9BB2-E148DD08E154}"/>
              </a:ext>
            </a:extLst>
          </p:cNvPr>
          <p:cNvSpPr/>
          <p:nvPr/>
        </p:nvSpPr>
        <p:spPr>
          <a:xfrm>
            <a:off x="542390" y="4787372"/>
            <a:ext cx="621198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G.</a:t>
            </a:r>
            <a:r>
              <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400" b="0"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Gamov</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1930, Proc. R. Soc. London, Ser. A </a:t>
            </a:r>
            <a:r>
              <a:rPr kumimoji="0" lang="en-US" altLang="zh-CN" sz="14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126</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632</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标题 1">
            <a:extLst>
              <a:ext uri="{FF2B5EF4-FFF2-40B4-BE49-F238E27FC236}">
                <a16:creationId xmlns:a16="http://schemas.microsoft.com/office/drawing/2014/main" id="{06FA851E-F3A3-4031-8887-DC21BABB0ADA}"/>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0B99E96B-584D-44E3-BBC3-A7813B072543}"/>
                  </a:ext>
                </a:extLst>
              </p:cNvPr>
              <p:cNvSpPr txBox="1"/>
              <p:nvPr/>
            </p:nvSpPr>
            <p:spPr>
              <a:xfrm>
                <a:off x="403635" y="3755122"/>
                <a:ext cx="2900474" cy="578172"/>
              </a:xfrm>
              <a:prstGeom prst="rect">
                <a:avLst/>
              </a:prstGeom>
              <a:noFill/>
            </p:spPr>
            <p:txBody>
              <a:bodyPr wrap="none" lIns="0" tIns="0" rIns="0" bIns="0" rtlCol="0">
                <a:spAutoFit/>
              </a:bodyPr>
              <a:lstStyle/>
              <a:p>
                <a:pPr algn="ctr" fontAlgn="auto">
                  <a:spcBef>
                    <a:spcPts val="0"/>
                  </a:spcBef>
                  <a:spcAft>
                    <a:spcPts val="0"/>
                  </a:spcAft>
                </a:pPr>
                <a14:m>
                  <m:oMathPara xmlns:m="http://schemas.openxmlformats.org/officeDocument/2006/math">
                    <m:oMathParaPr>
                      <m:jc m:val="left"/>
                    </m:oMathParaPr>
                    <m:oMath xmlns:m="http://schemas.openxmlformats.org/officeDocument/2006/math">
                      <m:r>
                        <a:rPr lang="zh-CN" altLang="en-US"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𝜟</m:t>
                      </m:r>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𝑬</m:t>
                      </m:r>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m:t>
                      </m:r>
                      <m:f>
                        <m:fPr>
                          <m:ctrlP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ctrlPr>
                        </m:fPr>
                        <m:num>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𝟐</m:t>
                          </m:r>
                        </m:num>
                        <m:den>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𝟓</m:t>
                          </m:r>
                        </m:den>
                      </m:f>
                      <m:sSup>
                        <m:sSupPr>
                          <m:ctrlP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ctrlPr>
                        </m:sSupPr>
                        <m:e>
                          <m:r>
                            <a:rPr lang="zh-CN" altLang="en-US"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𝜺</m:t>
                          </m:r>
                        </m:e>
                        <m:sup>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𝟐</m:t>
                          </m:r>
                        </m:sup>
                      </m:sSup>
                      <m:sSub>
                        <m:sSubPr>
                          <m:ctrlP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ctrlPr>
                        </m:sSubPr>
                        <m:e>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𝒂</m:t>
                          </m:r>
                        </m:e>
                        <m:sub>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𝒔</m:t>
                          </m:r>
                        </m:sub>
                      </m:sSub>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𝟒</m:t>
                      </m:r>
                      <m:r>
                        <a:rPr lang="zh-CN" altLang="en-US"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𝝅</m:t>
                      </m:r>
                      <m:sSup>
                        <m:sSupPr>
                          <m:ctrlP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ctrlPr>
                        </m:sSupPr>
                        <m:e>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𝑹</m:t>
                          </m:r>
                        </m:e>
                        <m:sup>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𝟐</m:t>
                          </m:r>
                        </m:sup>
                      </m:sSup>
                      <m:d>
                        <m:dPr>
                          <m:ctrlP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ctrlPr>
                        </m:dPr>
                        <m:e>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𝟏</m:t>
                          </m:r>
                          <m:r>
                            <a:rPr lang="en-US" altLang="zh-CN" sz="2000" b="1" i="1" smtClean="0">
                              <a:solidFill>
                                <a:srgbClr val="003366"/>
                              </a:solidFill>
                              <a:effectLst>
                                <a:outerShdw blurRad="38100" dist="38100" dir="2700000" algn="tl">
                                  <a:srgbClr val="000000">
                                    <a:alpha val="43137"/>
                                  </a:srgbClr>
                                </a:outerShdw>
                              </a:effectLst>
                              <a:latin typeface="Cambria Math" panose="02040503050406030204" pitchFamily="18" charset="0"/>
                              <a:ea typeface="黑体" pitchFamily="49" charset="-122"/>
                            </a:rPr>
                            <m:t>−</m:t>
                          </m:r>
                          <m:r>
                            <a:rPr lang="en-US"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ea typeface="黑体" pitchFamily="49" charset="-122"/>
                            </a:rPr>
                            <m:t>𝒙</m:t>
                          </m:r>
                        </m:e>
                      </m:d>
                    </m:oMath>
                  </m:oMathPara>
                </a14:m>
                <a:endParaRPr lang="zh-CN" altLang="en-US" sz="2000" b="1" dirty="0">
                  <a:solidFill>
                    <a:prstClr val="white"/>
                  </a:solidFill>
                  <a:effectLst>
                    <a:outerShdw blurRad="38100" dist="38100" dir="2700000" algn="tl">
                      <a:srgbClr val="000000">
                        <a:alpha val="43137"/>
                      </a:srgbClr>
                    </a:outerShdw>
                  </a:effectLst>
                  <a:latin typeface="Calibri"/>
                  <a:ea typeface="黑体" pitchFamily="49" charset="-122"/>
                </a:endParaRPr>
              </a:p>
            </p:txBody>
          </p:sp>
        </mc:Choice>
        <mc:Fallback xmlns="">
          <p:sp>
            <p:nvSpPr>
              <p:cNvPr id="32" name="文本框 31">
                <a:extLst>
                  <a:ext uri="{FF2B5EF4-FFF2-40B4-BE49-F238E27FC236}">
                    <a16:creationId xmlns:a16="http://schemas.microsoft.com/office/drawing/2014/main" id="{0B99E96B-584D-44E3-BBC3-A7813B072543}"/>
                  </a:ext>
                </a:extLst>
              </p:cNvPr>
              <p:cNvSpPr txBox="1">
                <a:spLocks noRot="1" noChangeAspect="1" noMove="1" noResize="1" noEditPoints="1" noAdjustHandles="1" noChangeArrowheads="1" noChangeShapeType="1" noTextEdit="1"/>
              </p:cNvSpPr>
              <p:nvPr/>
            </p:nvSpPr>
            <p:spPr>
              <a:xfrm>
                <a:off x="403635" y="3755122"/>
                <a:ext cx="2900474" cy="578172"/>
              </a:xfrm>
              <a:prstGeom prst="rect">
                <a:avLst/>
              </a:prstGeom>
              <a:blipFill>
                <a:blip r:embed="rId13"/>
                <a:stretch>
                  <a:fillRect l="-210" b="-84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69485A32-3484-491F-B6E7-0EFE057A5D6B}"/>
                  </a:ext>
                </a:extLst>
              </p:cNvPr>
              <p:cNvSpPr/>
              <p:nvPr/>
            </p:nvSpPr>
            <p:spPr>
              <a:xfrm>
                <a:off x="3301058" y="3826349"/>
                <a:ext cx="3658053" cy="464101"/>
              </a:xfrm>
              <a:prstGeom prst="rect">
                <a:avLst/>
              </a:prstGeom>
            </p:spPr>
            <p:txBody>
              <a:bodyPr wrap="none">
                <a:spAutoFit/>
              </a:bodyPr>
              <a:lstStyle/>
              <a:p>
                <a:pPr algn="ctr"/>
                <a14:m>
                  <m:oMath xmlns:m="http://schemas.openxmlformats.org/officeDocument/2006/math">
                    <m:r>
                      <a:rPr lang="zh-CN" altLang="en-US" sz="2000" b="0" i="1" smtClean="0">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裂变参量</m:t>
                    </m:r>
                    <m:r>
                      <a:rPr lang="en-US" altLang="zh-CN" sz="2000" b="0" i="1" smtClean="0">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 </m:t>
                    </m:r>
                    <m:r>
                      <a:rPr lang="en-US"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ea typeface="黑体" panose="02010609060101010101" pitchFamily="49" charset="-122"/>
                        <a:cs typeface="Times New Roman" panose="02020603050405020304" pitchFamily="18" charset="0"/>
                      </a:rPr>
                      <m:t>𝒙</m:t>
                    </m:r>
                    <m:r>
                      <a:rPr lang="en-US" altLang="zh-CN" sz="2000" b="0" i="1" smtClean="0">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altLang="zh-CN" sz="200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zh-CN" sz="200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000" b="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𝐸</m:t>
                            </m:r>
                          </m:e>
                          <m:sub>
                            <m:r>
                              <a:rPr lang="en-US" altLang="zh-CN" sz="2000" b="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𝐶</m:t>
                            </m:r>
                          </m:sub>
                        </m:sSub>
                      </m:num>
                      <m:den>
                        <m:sSub>
                          <m:sSubPr>
                            <m:ctrlPr>
                              <a:rPr lang="en-US" altLang="zh-CN" sz="200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000" b="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altLang="zh-CN" sz="2000" b="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𝐸</m:t>
                            </m:r>
                          </m:e>
                          <m:sub>
                            <m:r>
                              <a:rPr lang="en-US" altLang="zh-CN" sz="2000" b="0" i="1">
                                <a:solidFill>
                                  <a:srgbClr val="003366"/>
                                </a:solidFill>
                                <a:effectLst/>
                                <a:latin typeface="Cambria Math" panose="02040503050406030204" pitchFamily="18" charset="0"/>
                                <a:ea typeface="Cambria Math" panose="02040503050406030204" pitchFamily="18" charset="0"/>
                                <a:cs typeface="Times New Roman" panose="02020603050405020304" pitchFamily="18" charset="0"/>
                              </a:rPr>
                              <m:t>𝑆</m:t>
                            </m:r>
                          </m:sub>
                        </m:sSub>
                      </m:den>
                    </m:f>
                  </m:oMath>
                </a14:m>
                <a:r>
                  <a:rPr lang="en-US" altLang="zh-CN" sz="20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3366"/>
                    </a:solidFill>
                    <a:effectLst/>
                    <a:ea typeface="黑体" panose="02010609060101010101" pitchFamily="49" charset="-122"/>
                    <a:cs typeface="Times New Roman" panose="02020603050405020304" pitchFamily="18" charset="0"/>
                  </a:rPr>
                  <a:t> </a:t>
                </a:r>
                <a14:m>
                  <m:oMath xmlns:m="http://schemas.openxmlformats.org/officeDocument/2006/math">
                    <m:r>
                      <a:rPr lang="en-US" altLang="zh-CN" sz="2000" b="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0.02</m:t>
                    </m:r>
                    <m:f>
                      <m:fPr>
                        <m:type m:val="skw"/>
                        <m:ctrlPr>
                          <a:rPr lang="en-US" altLang="zh-CN" sz="200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ctrlPr>
                      </m:fPr>
                      <m:num>
                        <m:sSup>
                          <m:sSupPr>
                            <m:ctrlPr>
                              <a:rPr lang="en-US" altLang="zh-CN" sz="200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2000" b="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𝑍</m:t>
                            </m:r>
                          </m:e>
                          <m:sup>
                            <m:r>
                              <a:rPr lang="en-US" altLang="zh-CN" sz="2000" b="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2</m:t>
                            </m:r>
                          </m:sup>
                        </m:sSup>
                      </m:num>
                      <m:den>
                        <m:r>
                          <a:rPr lang="en-US" altLang="zh-CN" sz="2000" b="0" i="1">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rPr>
                          <m:t>𝐴</m:t>
                        </m:r>
                      </m:den>
                    </m:f>
                  </m:oMath>
                </a14:m>
                <a:endParaRPr lang="zh-CN" altLang="en-US" sz="20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48" name="矩形 47">
                <a:extLst>
                  <a:ext uri="{FF2B5EF4-FFF2-40B4-BE49-F238E27FC236}">
                    <a16:creationId xmlns:a16="http://schemas.microsoft.com/office/drawing/2014/main" id="{69485A32-3484-491F-B6E7-0EFE057A5D6B}"/>
                  </a:ext>
                </a:extLst>
              </p:cNvPr>
              <p:cNvSpPr>
                <a:spLocks noRot="1" noChangeAspect="1" noMove="1" noResize="1" noEditPoints="1" noAdjustHandles="1" noChangeArrowheads="1" noChangeShapeType="1" noTextEdit="1"/>
              </p:cNvSpPr>
              <p:nvPr/>
            </p:nvSpPr>
            <p:spPr>
              <a:xfrm>
                <a:off x="3301058" y="3826349"/>
                <a:ext cx="3658053" cy="464101"/>
              </a:xfrm>
              <a:prstGeom prst="rect">
                <a:avLst/>
              </a:prstGeom>
              <a:blipFill>
                <a:blip r:embed="rId14"/>
                <a:stretch>
                  <a:fillRect t="-140789" r="-19333" b="-20657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18B64E3A-A0BB-42A6-B334-65ACF4107018}"/>
                  </a:ext>
                </a:extLst>
              </p:cNvPr>
              <p:cNvSpPr txBox="1"/>
              <p:nvPr/>
            </p:nvSpPr>
            <p:spPr>
              <a:xfrm>
                <a:off x="334037" y="4342678"/>
                <a:ext cx="5256567" cy="400110"/>
              </a:xfrm>
              <a:prstGeom prst="rect">
                <a:avLst/>
              </a:prstGeom>
              <a:noFill/>
            </p:spPr>
            <p:txBody>
              <a:bodyPr wrap="none" rtlCol="0">
                <a:spAutoFit/>
              </a:bodyPr>
              <a:lstStyle/>
              <a:p>
                <a:pPr fontAlgn="auto">
                  <a:spcBef>
                    <a:spcPts val="0"/>
                  </a:spcBef>
                  <a:spcAft>
                    <a:spcPts val="0"/>
                  </a:spcAft>
                </a:pPr>
                <a14:m>
                  <m:oMath xmlns:m="http://schemas.openxmlformats.org/officeDocument/2006/math">
                    <m:r>
                      <a:rPr lang="en-US"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ea typeface="黑体" panose="02010609060101010101" pitchFamily="49" charset="-122"/>
                        <a:cs typeface="Times New Roman" panose="02020603050405020304" pitchFamily="18" charset="0"/>
                      </a:rPr>
                      <m:t>𝒙</m:t>
                    </m:r>
                    <m:r>
                      <a:rPr lang="en-US"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ea typeface="黑体" panose="02010609060101010101" pitchFamily="49" charset="-122"/>
                        <a:cs typeface="Times New Roman" panose="02020603050405020304" pitchFamily="18" charset="0"/>
                      </a:rPr>
                      <m:t> </m:t>
                    </m:r>
                  </m:oMath>
                </a14:m>
                <a:r>
                  <a:rPr lang="zh-CN"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a:t>
                </a:r>
                <a:r>
                  <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瞬间裂变；</a:t>
                </a:r>
                <a14:m>
                  <m:oMath xmlns:m="http://schemas.openxmlformats.org/officeDocument/2006/math">
                    <m:r>
                      <a:rPr lang="en-US" altLang="zh-CN" sz="2000" b="1" i="1">
                        <a:solidFill>
                          <a:srgbClr val="FF0000"/>
                        </a:solidFill>
                        <a:effectLst>
                          <a:outerShdw blurRad="38100" dist="38100" dir="2700000" algn="tl">
                            <a:srgbClr val="000000">
                              <a:alpha val="43137"/>
                            </a:srgbClr>
                          </a:outerShdw>
                        </a:effectLst>
                        <a:latin typeface="Cambria Math" panose="02040503050406030204" pitchFamily="18" charset="0"/>
                        <a:ea typeface="黑体" panose="02010609060101010101" pitchFamily="49" charset="-122"/>
                        <a:cs typeface="Times New Roman" panose="02020603050405020304" pitchFamily="18" charset="0"/>
                      </a:rPr>
                      <m:t>𝒙</m:t>
                    </m:r>
                    <m:r>
                      <a:rPr lang="en-US" altLang="zh-CN" sz="2000" b="1" i="1">
                        <a:solidFill>
                          <a:srgbClr val="FF0000"/>
                        </a:solidFill>
                        <a:effectLst>
                          <a:outerShdw blurRad="38100" dist="38100" dir="2700000" algn="tl">
                            <a:srgbClr val="000000">
                              <a:alpha val="43137"/>
                            </a:srgbClr>
                          </a:outerShdw>
                        </a:effectLst>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 </m:t>
                    </m:r>
                  </m:oMath>
                </a14:m>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0.35:  </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裂变不能释放能量</a:t>
                </a:r>
              </a:p>
            </p:txBody>
          </p:sp>
        </mc:Choice>
        <mc:Fallback xmlns="">
          <p:sp>
            <p:nvSpPr>
              <p:cNvPr id="49" name="文本框 48">
                <a:extLst>
                  <a:ext uri="{FF2B5EF4-FFF2-40B4-BE49-F238E27FC236}">
                    <a16:creationId xmlns:a16="http://schemas.microsoft.com/office/drawing/2014/main" id="{18B64E3A-A0BB-42A6-B334-65ACF4107018}"/>
                  </a:ext>
                </a:extLst>
              </p:cNvPr>
              <p:cNvSpPr txBox="1">
                <a:spLocks noRot="1" noChangeAspect="1" noMove="1" noResize="1" noEditPoints="1" noAdjustHandles="1" noChangeArrowheads="1" noChangeShapeType="1" noTextEdit="1"/>
              </p:cNvSpPr>
              <p:nvPr/>
            </p:nvSpPr>
            <p:spPr>
              <a:xfrm>
                <a:off x="334037" y="4342678"/>
                <a:ext cx="5256567" cy="400110"/>
              </a:xfrm>
              <a:prstGeom prst="rect">
                <a:avLst/>
              </a:prstGeom>
              <a:blipFill>
                <a:blip r:embed="rId15"/>
                <a:stretch>
                  <a:fillRect t="-12121" r="-580" b="-348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44289851"/>
      </p:ext>
    </p:extLst>
  </p:cSld>
  <p:clrMapOvr>
    <a:masterClrMapping/>
  </p:clrMapOvr>
  <p:transition spd="med" advClick="0" advTm="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45452509-C673-470A-8C14-0BBF6EA9B1BE}"/>
              </a:ext>
            </a:extLst>
          </p:cNvPr>
          <p:cNvSpPr>
            <a:spLocks noGrp="1"/>
          </p:cNvSpPr>
          <p:nvPr>
            <p:ph type="title"/>
          </p:nvPr>
        </p:nvSpPr>
        <p:spPr>
          <a:xfrm>
            <a:off x="1027070" y="134197"/>
            <a:ext cx="4409026" cy="621451"/>
          </a:xfrm>
          <a:ln>
            <a:noFill/>
          </a:ln>
        </p:spPr>
        <p:txBody>
          <a:bodyPr/>
          <a:lstStyle/>
          <a:p>
            <a:pPr algn="l"/>
            <a:r>
              <a:rPr lang="en-US" altLang="zh-CN"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HIAF</a:t>
            </a:r>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装置总体布局</a:t>
            </a:r>
          </a:p>
        </p:txBody>
      </p:sp>
      <p:pic>
        <p:nvPicPr>
          <p:cNvPr id="27" name="图片 26">
            <a:extLst>
              <a:ext uri="{FF2B5EF4-FFF2-40B4-BE49-F238E27FC236}">
                <a16:creationId xmlns:a16="http://schemas.microsoft.com/office/drawing/2014/main" id="{A9ED5B86-D0FB-4AAA-A2E0-273E3D8247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51"/>
          <a:stretch/>
        </p:blipFill>
        <p:spPr>
          <a:xfrm>
            <a:off x="1097484" y="1097270"/>
            <a:ext cx="7151349" cy="3671625"/>
          </a:xfrm>
          <a:prstGeom prst="rect">
            <a:avLst/>
          </a:prstGeom>
        </p:spPr>
      </p:pic>
      <p:sp>
        <p:nvSpPr>
          <p:cNvPr id="28" name="Text Box 211">
            <a:extLst>
              <a:ext uri="{FF2B5EF4-FFF2-40B4-BE49-F238E27FC236}">
                <a16:creationId xmlns:a16="http://schemas.microsoft.com/office/drawing/2014/main" id="{16641E62-61A3-4403-BBC1-3CEC9664A91A}"/>
              </a:ext>
            </a:extLst>
          </p:cNvPr>
          <p:cNvSpPr txBox="1">
            <a:spLocks noChangeArrowheads="1"/>
          </p:cNvSpPr>
          <p:nvPr/>
        </p:nvSpPr>
        <p:spPr bwMode="auto">
          <a:xfrm>
            <a:off x="6084168" y="3767669"/>
            <a:ext cx="2799959" cy="1046440"/>
          </a:xfrm>
          <a:prstGeom prst="rect">
            <a:avLst/>
          </a:prstGeom>
          <a:solidFill>
            <a:sysClr val="window" lastClr="FFFFFF"/>
          </a:solidFill>
          <a:ln w="3175" cap="flat" cmpd="sng" algn="ctr">
            <a:noFill/>
            <a:prstDash val="soli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仿宋_GB2312" pitchFamily="49" charset="-122"/>
                <a:cs typeface="Arial" panose="020B0604020202020204" pitchFamily="34" charset="0"/>
              </a:rPr>
              <a:t>Superconducting Ion Linac:</a:t>
            </a:r>
            <a:r>
              <a:rPr kumimoji="0" lang="en-US" altLang="zh-CN" sz="20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仿宋_GB2312" pitchFamily="49" charset="-122"/>
                <a:cs typeface="Arial" panose="020B0604020202020204" pitchFamily="34" charset="0"/>
              </a:rPr>
              <a:t> </a:t>
            </a:r>
            <a:endParaRPr kumimoji="0" lang="en-US" altLang="zh-CN" sz="20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Length: 180 m </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Energy:</a:t>
            </a: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黑体" pitchFamily="49" charset="-122"/>
                <a:cs typeface="Arial" panose="020B0604020202020204" pitchFamily="34" charset="0"/>
              </a:rPr>
              <a:t> 17 MeV/u (U</a:t>
            </a:r>
            <a:r>
              <a:rPr kumimoji="0" lang="en-US" altLang="zh-CN" sz="1400" b="0" i="0" u="none" strike="noStrike" kern="0" cap="none" spc="0" normalizeH="0" baseline="30000" noProof="0" dirty="0">
                <a:ln>
                  <a:noFill/>
                </a:ln>
                <a:solidFill>
                  <a:srgbClr val="003366"/>
                </a:solidFill>
                <a:effectLst/>
                <a:uLnTx/>
                <a:uFillTx/>
                <a:latin typeface="Arial" panose="020B0604020202020204" pitchFamily="34" charset="0"/>
                <a:ea typeface="黑体" pitchFamily="49" charset="-122"/>
                <a:cs typeface="Arial" panose="020B0604020202020204" pitchFamily="34" charset="0"/>
              </a:rPr>
              <a:t>34+</a:t>
            </a: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黑体" pitchFamily="49" charset="-122"/>
                <a:cs typeface="Arial" panose="020B0604020202020204" pitchFamily="34" charset="0"/>
              </a:rPr>
              <a:t>)</a:t>
            </a:r>
          </a:p>
          <a:p>
            <a:pPr marL="0" marR="0" lvl="1" indent="0" algn="l" defTabSz="914400" rtl="0" eaLnBrk="0" fontAlgn="auto" latinLnBrk="0" hangingPunct="0">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Arial Unicode MS" pitchFamily="34" charset="-122"/>
                <a:cs typeface="Arial" panose="020B0604020202020204" pitchFamily="34" charset="0"/>
              </a:rPr>
              <a:t> CW and pulse modes </a:t>
            </a:r>
            <a:endPar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黑体" pitchFamily="49" charset="-122"/>
              <a:cs typeface="Arial" panose="020B0604020202020204" pitchFamily="34" charset="0"/>
            </a:endParaRPr>
          </a:p>
        </p:txBody>
      </p:sp>
      <p:sp>
        <p:nvSpPr>
          <p:cNvPr id="29" name="Text Box 211">
            <a:extLst>
              <a:ext uri="{FF2B5EF4-FFF2-40B4-BE49-F238E27FC236}">
                <a16:creationId xmlns:a16="http://schemas.microsoft.com/office/drawing/2014/main" id="{39F4B023-0ED6-4492-A862-CC34B36B6263}"/>
              </a:ext>
            </a:extLst>
          </p:cNvPr>
          <p:cNvSpPr txBox="1">
            <a:spLocks noChangeArrowheads="1"/>
          </p:cNvSpPr>
          <p:nvPr/>
        </p:nvSpPr>
        <p:spPr bwMode="auto">
          <a:xfrm>
            <a:off x="350025" y="839933"/>
            <a:ext cx="2921969" cy="1200329"/>
          </a:xfrm>
          <a:prstGeom prst="rect">
            <a:avLst/>
          </a:prstGeom>
          <a:solidFill>
            <a:sysClr val="window" lastClr="FFFFFF">
              <a:alpha val="50000"/>
            </a:sysClr>
          </a:solidFill>
          <a:ln w="3175" cap="flat" cmpd="sng" algn="ctr">
            <a:noFill/>
            <a:prstDash val="soli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仿宋_GB2312" pitchFamily="49" charset="-122"/>
                <a:cs typeface="Arial" panose="020B0604020202020204" pitchFamily="34" charset="0"/>
              </a:rPr>
              <a:t>Booster Ring:</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Circumference: 569 m</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Rigidity: 34 Tm</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Aaccumulation</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Cooling &amp; acceleration</a:t>
            </a:r>
          </a:p>
        </p:txBody>
      </p:sp>
      <p:sp>
        <p:nvSpPr>
          <p:cNvPr id="30" name="Text Box 211">
            <a:extLst>
              <a:ext uri="{FF2B5EF4-FFF2-40B4-BE49-F238E27FC236}">
                <a16:creationId xmlns:a16="http://schemas.microsoft.com/office/drawing/2014/main" id="{16869E1D-8AC4-47B1-97FF-47C76BBF04AB}"/>
              </a:ext>
            </a:extLst>
          </p:cNvPr>
          <p:cNvSpPr txBox="1">
            <a:spLocks noChangeArrowheads="1"/>
          </p:cNvSpPr>
          <p:nvPr/>
        </p:nvSpPr>
        <p:spPr bwMode="auto">
          <a:xfrm>
            <a:off x="6318691" y="1339613"/>
            <a:ext cx="2576512" cy="1200329"/>
          </a:xfrm>
          <a:prstGeom prst="rect">
            <a:avLst/>
          </a:prstGeom>
          <a:solidFill>
            <a:sysClr val="window" lastClr="FFFFFF">
              <a:alpha val="50000"/>
            </a:sysClr>
          </a:solidFill>
          <a:ln w="3175" cap="flat" cmpd="sng" algn="ctr">
            <a:noFill/>
            <a:prstDash val="soli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仿宋_GB2312" pitchFamily="49" charset="-122"/>
                <a:cs typeface="Arial" panose="020B0604020202020204" pitchFamily="34" charset="0"/>
              </a:rPr>
              <a:t>Spectrometer Ring:</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Circumference: 277.2 m</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Rigidity: 15 Tm</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Electron cooler</a:t>
            </a:r>
          </a:p>
          <a:p>
            <a:pPr marL="0" marR="0" lvl="0" indent="0" algn="l" defTabSz="914400" rtl="0" eaLnBrk="1" fontAlgn="auto" latinLnBrk="0" hangingPunct="1">
              <a:lnSpc>
                <a:spcPct val="100000"/>
              </a:lnSpc>
              <a:spcBef>
                <a:spcPts val="0"/>
              </a:spcBef>
              <a:spcAft>
                <a:spcPts val="0"/>
              </a:spcAft>
              <a:buClr>
                <a:srgbClr val="F79646"/>
              </a:buClr>
              <a:buSzPct val="100000"/>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 Stochastic cooler</a:t>
            </a:r>
          </a:p>
        </p:txBody>
      </p:sp>
      <p:sp>
        <p:nvSpPr>
          <p:cNvPr id="31" name="文本框 30">
            <a:extLst>
              <a:ext uri="{FF2B5EF4-FFF2-40B4-BE49-F238E27FC236}">
                <a16:creationId xmlns:a16="http://schemas.microsoft.com/office/drawing/2014/main" id="{A19A1A4E-1B69-41B0-980F-9BBD4EA1E0A3}"/>
              </a:ext>
            </a:extLst>
          </p:cNvPr>
          <p:cNvSpPr txBox="1"/>
          <p:nvPr/>
        </p:nvSpPr>
        <p:spPr>
          <a:xfrm>
            <a:off x="4719694" y="3890780"/>
            <a:ext cx="7873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iLinac</a:t>
            </a:r>
            <a:endParaRPr kumimoji="0" lang="zh-CN"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32" name="文本框 31">
            <a:extLst>
              <a:ext uri="{FF2B5EF4-FFF2-40B4-BE49-F238E27FC236}">
                <a16:creationId xmlns:a16="http://schemas.microsoft.com/office/drawing/2014/main" id="{E1B7BE3C-0C20-47A4-95D3-B86A5157D9E8}"/>
              </a:ext>
            </a:extLst>
          </p:cNvPr>
          <p:cNvSpPr txBox="1"/>
          <p:nvPr/>
        </p:nvSpPr>
        <p:spPr>
          <a:xfrm>
            <a:off x="4400391" y="796744"/>
            <a:ext cx="210826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Spectrometer Ring</a:t>
            </a:r>
            <a:endParaRPr kumimoji="0" lang="zh-CN"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33" name="文本框 32">
            <a:extLst>
              <a:ext uri="{FF2B5EF4-FFF2-40B4-BE49-F238E27FC236}">
                <a16:creationId xmlns:a16="http://schemas.microsoft.com/office/drawing/2014/main" id="{305B33AE-BD9D-4FFA-BBFE-92E5C9B34CA1}"/>
              </a:ext>
            </a:extLst>
          </p:cNvPr>
          <p:cNvSpPr txBox="1"/>
          <p:nvPr/>
        </p:nvSpPr>
        <p:spPr>
          <a:xfrm>
            <a:off x="1422539" y="4215280"/>
            <a:ext cx="15183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Booster Ring</a:t>
            </a:r>
            <a:endParaRPr kumimoji="0" lang="zh-CN"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34" name="文本框 33">
            <a:extLst>
              <a:ext uri="{FF2B5EF4-FFF2-40B4-BE49-F238E27FC236}">
                <a16:creationId xmlns:a16="http://schemas.microsoft.com/office/drawing/2014/main" id="{A1C15623-E309-4FBA-B5D2-02EE501B76F8}"/>
              </a:ext>
            </a:extLst>
          </p:cNvPr>
          <p:cNvSpPr txBox="1"/>
          <p:nvPr/>
        </p:nvSpPr>
        <p:spPr>
          <a:xfrm>
            <a:off x="2914937" y="1667252"/>
            <a:ext cx="8130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HFRS</a:t>
            </a:r>
            <a:endParaRPr kumimoji="0" lang="zh-CN" alt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35" name="矩形 34">
            <a:extLst>
              <a:ext uri="{FF2B5EF4-FFF2-40B4-BE49-F238E27FC236}">
                <a16:creationId xmlns:a16="http://schemas.microsoft.com/office/drawing/2014/main" id="{D6A875E1-1731-4412-A143-4681E94A988E}"/>
              </a:ext>
            </a:extLst>
          </p:cNvPr>
          <p:cNvSpPr/>
          <p:nvPr/>
        </p:nvSpPr>
        <p:spPr>
          <a:xfrm>
            <a:off x="1008112" y="4516621"/>
            <a:ext cx="4572000" cy="30777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
                <a:srgbClr val="F79646"/>
              </a:buClr>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rPr>
              <a:t>Fast ramping rate operation</a:t>
            </a:r>
            <a:endParaRPr kumimoji="0" lang="zh-CN" altLang="en-US" sz="1400" b="0" i="0" u="none" strike="noStrike" kern="1200" cap="none" spc="0" normalizeH="0" baseline="0" noProof="0" dirty="0">
              <a:ln>
                <a:noFill/>
              </a:ln>
              <a:solidFill>
                <a:srgbClr val="003366"/>
              </a:solidFill>
              <a:effectLst/>
              <a:uLnTx/>
              <a:uFillTx/>
              <a:latin typeface="Arial" panose="020B0604020202020204" pitchFamily="34" charset="0"/>
              <a:ea typeface="宋体" charset="-122"/>
              <a:cs typeface="Arial" panose="020B0604020202020204" pitchFamily="34" charset="0"/>
            </a:endParaRPr>
          </a:p>
        </p:txBody>
      </p:sp>
      <p:cxnSp>
        <p:nvCxnSpPr>
          <p:cNvPr id="36" name="肘形连接符 18">
            <a:extLst>
              <a:ext uri="{FF2B5EF4-FFF2-40B4-BE49-F238E27FC236}">
                <a16:creationId xmlns:a16="http://schemas.microsoft.com/office/drawing/2014/main" id="{CE16B81B-8AF2-4E8B-A51B-37F0CAF62283}"/>
              </a:ext>
            </a:extLst>
          </p:cNvPr>
          <p:cNvCxnSpPr>
            <a:cxnSpLocks/>
          </p:cNvCxnSpPr>
          <p:nvPr/>
        </p:nvCxnSpPr>
        <p:spPr>
          <a:xfrm>
            <a:off x="5199165" y="3888094"/>
            <a:ext cx="747460" cy="438523"/>
          </a:xfrm>
          <a:prstGeom prst="bentConnector3">
            <a:avLst>
              <a:gd name="adj1" fmla="val 50000"/>
            </a:avLst>
          </a:prstGeom>
          <a:noFill/>
          <a:ln w="19050" cap="flat" cmpd="sng" algn="ctr">
            <a:solidFill>
              <a:srgbClr val="00B050"/>
            </a:solidFill>
            <a:prstDash val="solid"/>
            <a:headEnd type="oval" w="med" len="med"/>
            <a:tailEnd type="oval" w="med" len="med"/>
          </a:ln>
          <a:effectLst/>
        </p:spPr>
      </p:cxnSp>
      <p:cxnSp>
        <p:nvCxnSpPr>
          <p:cNvPr id="37" name="肘形连接符 21">
            <a:extLst>
              <a:ext uri="{FF2B5EF4-FFF2-40B4-BE49-F238E27FC236}">
                <a16:creationId xmlns:a16="http://schemas.microsoft.com/office/drawing/2014/main" id="{ED535195-3722-4B54-8EF4-C2090F6BB3C6}"/>
              </a:ext>
            </a:extLst>
          </p:cNvPr>
          <p:cNvCxnSpPr>
            <a:cxnSpLocks/>
          </p:cNvCxnSpPr>
          <p:nvPr/>
        </p:nvCxnSpPr>
        <p:spPr>
          <a:xfrm>
            <a:off x="5125337" y="1813770"/>
            <a:ext cx="1102847" cy="253924"/>
          </a:xfrm>
          <a:prstGeom prst="bentConnector3">
            <a:avLst>
              <a:gd name="adj1" fmla="val 50000"/>
            </a:avLst>
          </a:prstGeom>
          <a:noFill/>
          <a:ln w="19050" cap="flat" cmpd="sng" algn="ctr">
            <a:solidFill>
              <a:srgbClr val="00B050"/>
            </a:solidFill>
            <a:prstDash val="solid"/>
            <a:headEnd type="oval" w="med" len="med"/>
            <a:tailEnd type="oval" w="med" len="med"/>
          </a:ln>
          <a:effectLst/>
        </p:spPr>
      </p:cxnSp>
      <p:cxnSp>
        <p:nvCxnSpPr>
          <p:cNvPr id="38" name="肘形连接符 21">
            <a:extLst>
              <a:ext uri="{FF2B5EF4-FFF2-40B4-BE49-F238E27FC236}">
                <a16:creationId xmlns:a16="http://schemas.microsoft.com/office/drawing/2014/main" id="{683926D7-B059-4F37-9267-DC7E0B4105F0}"/>
              </a:ext>
            </a:extLst>
          </p:cNvPr>
          <p:cNvCxnSpPr>
            <a:cxnSpLocks/>
          </p:cNvCxnSpPr>
          <p:nvPr/>
        </p:nvCxnSpPr>
        <p:spPr>
          <a:xfrm>
            <a:off x="718027" y="2067694"/>
            <a:ext cx="2125781" cy="1441472"/>
          </a:xfrm>
          <a:prstGeom prst="bentConnector3">
            <a:avLst>
              <a:gd name="adj1" fmla="val 103"/>
            </a:avLst>
          </a:prstGeom>
          <a:noFill/>
          <a:ln w="19050" cap="flat" cmpd="sng" algn="ctr">
            <a:solidFill>
              <a:srgbClr val="00B050"/>
            </a:solidFill>
            <a:prstDash val="solid"/>
            <a:headEnd type="oval" w="med" len="med"/>
            <a:tailEnd type="oval" w="med" len="med"/>
          </a:ln>
          <a:effectLst/>
        </p:spPr>
      </p:cxnSp>
      <p:pic>
        <p:nvPicPr>
          <p:cNvPr id="39" name="图片 38">
            <a:extLst>
              <a:ext uri="{FF2B5EF4-FFF2-40B4-BE49-F238E27FC236}">
                <a16:creationId xmlns:a16="http://schemas.microsoft.com/office/drawing/2014/main" id="{A2C76D04-C198-49BA-875F-6AC48F1A2CC0}"/>
              </a:ext>
            </a:extLst>
          </p:cNvPr>
          <p:cNvPicPr>
            <a:picLocks noChangeAspect="1"/>
          </p:cNvPicPr>
          <p:nvPr/>
        </p:nvPicPr>
        <p:blipFill rotWithShape="1">
          <a:blip r:embed="rId3"/>
          <a:srcRect l="37898" t="18767" r="21377" b="44593"/>
          <a:stretch/>
        </p:blipFill>
        <p:spPr>
          <a:xfrm>
            <a:off x="4180145" y="4197499"/>
            <a:ext cx="1658584" cy="913018"/>
          </a:xfrm>
          <a:prstGeom prst="rect">
            <a:avLst/>
          </a:prstGeom>
        </p:spPr>
      </p:pic>
    </p:spTree>
    <p:extLst>
      <p:ext uri="{BB962C8B-B14F-4D97-AF65-F5344CB8AC3E}">
        <p14:creationId xmlns:p14="http://schemas.microsoft.com/office/powerpoint/2010/main" val="4267323531"/>
      </p:ext>
    </p:extLst>
  </p:cSld>
  <p:clrMapOvr>
    <a:masterClrMapping/>
  </p:clrMapOvr>
  <p:transition spd="med" advClick="0" advTm="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a:extLst>
              <a:ext uri="{FF2B5EF4-FFF2-40B4-BE49-F238E27FC236}">
                <a16:creationId xmlns:a16="http://schemas.microsoft.com/office/drawing/2014/main" id="{8721871D-E33E-4824-94DE-7D1483D7D1C8}"/>
              </a:ext>
            </a:extLst>
          </p:cNvPr>
          <p:cNvSpPr>
            <a:spLocks noGrp="1"/>
          </p:cNvSpPr>
          <p:nvPr>
            <p:ph type="title"/>
          </p:nvPr>
        </p:nvSpPr>
        <p:spPr>
          <a:xfrm>
            <a:off x="1010760" y="135199"/>
            <a:ext cx="3633248" cy="621451"/>
          </a:xfrm>
          <a:ln>
            <a:noFill/>
          </a:ln>
        </p:spPr>
        <p:txBody>
          <a:bodyPr/>
          <a:lstStyle/>
          <a:p>
            <a:pPr algn="l"/>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工程建设进展</a:t>
            </a:r>
          </a:p>
        </p:txBody>
      </p:sp>
      <p:pic>
        <p:nvPicPr>
          <p:cNvPr id="9" name="图片 8">
            <a:extLst>
              <a:ext uri="{FF2B5EF4-FFF2-40B4-BE49-F238E27FC236}">
                <a16:creationId xmlns:a16="http://schemas.microsoft.com/office/drawing/2014/main" id="{A59E9A75-BEC0-420B-8AEB-E9C3B1D57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0501" y="2684093"/>
            <a:ext cx="3075502" cy="1728000"/>
          </a:xfrm>
          <a:prstGeom prst="rect">
            <a:avLst/>
          </a:prstGeom>
        </p:spPr>
      </p:pic>
      <p:pic>
        <p:nvPicPr>
          <p:cNvPr id="10" name="图片 9">
            <a:extLst>
              <a:ext uri="{FF2B5EF4-FFF2-40B4-BE49-F238E27FC236}">
                <a16:creationId xmlns:a16="http://schemas.microsoft.com/office/drawing/2014/main" id="{2B46EE68-86BC-47F3-B295-7B8E588BA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57" y="898359"/>
            <a:ext cx="2806485" cy="1728000"/>
          </a:xfrm>
          <a:prstGeom prst="rect">
            <a:avLst/>
          </a:prstGeom>
        </p:spPr>
      </p:pic>
      <p:pic>
        <p:nvPicPr>
          <p:cNvPr id="11" name="图片 10">
            <a:extLst>
              <a:ext uri="{FF2B5EF4-FFF2-40B4-BE49-F238E27FC236}">
                <a16:creationId xmlns:a16="http://schemas.microsoft.com/office/drawing/2014/main" id="{CAD00158-C278-4A7D-8E45-7213C34CF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4286" y="897930"/>
            <a:ext cx="4959538" cy="1728000"/>
          </a:xfrm>
          <a:prstGeom prst="rect">
            <a:avLst/>
          </a:prstGeom>
        </p:spPr>
      </p:pic>
      <p:pic>
        <p:nvPicPr>
          <p:cNvPr id="12" name="图片 11">
            <a:extLst>
              <a:ext uri="{FF2B5EF4-FFF2-40B4-BE49-F238E27FC236}">
                <a16:creationId xmlns:a16="http://schemas.microsoft.com/office/drawing/2014/main" id="{2EA9C122-1879-4615-9405-E75F019B65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54" y="2689639"/>
            <a:ext cx="3075502" cy="1728000"/>
          </a:xfrm>
          <a:prstGeom prst="rect">
            <a:avLst/>
          </a:prstGeom>
        </p:spPr>
      </p:pic>
      <p:sp>
        <p:nvSpPr>
          <p:cNvPr id="13" name="矩形 12">
            <a:extLst>
              <a:ext uri="{FF2B5EF4-FFF2-40B4-BE49-F238E27FC236}">
                <a16:creationId xmlns:a16="http://schemas.microsoft.com/office/drawing/2014/main" id="{C2E5F99E-048D-43A4-B6AB-9342ACBD3505}"/>
              </a:ext>
            </a:extLst>
          </p:cNvPr>
          <p:cNvSpPr/>
          <p:nvPr/>
        </p:nvSpPr>
        <p:spPr>
          <a:xfrm>
            <a:off x="-6640" y="906043"/>
            <a:ext cx="3927140"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a:ln>
                  <a:noFill/>
                </a:ln>
                <a:solidFill>
                  <a:prstClr val="white"/>
                </a:solidFill>
                <a:effectLst/>
                <a:uLnTx/>
                <a:uFillTx/>
                <a:latin typeface="Arial"/>
                <a:ea typeface="宋体" panose="02010600030101010101" pitchFamily="2" charset="-122"/>
                <a:cs typeface="+mn-cs"/>
              </a:rPr>
              <a:t>2018, Ground-breaking Ceremony</a:t>
            </a: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endParaRPr>
          </a:p>
        </p:txBody>
      </p:sp>
      <p:sp>
        <p:nvSpPr>
          <p:cNvPr id="14" name="文本框 13">
            <a:extLst>
              <a:ext uri="{FF2B5EF4-FFF2-40B4-BE49-F238E27FC236}">
                <a16:creationId xmlns:a16="http://schemas.microsoft.com/office/drawing/2014/main" id="{26060DB6-EAB3-44E7-AC34-6F12BFC4B38B}"/>
              </a:ext>
            </a:extLst>
          </p:cNvPr>
          <p:cNvSpPr txBox="1"/>
          <p:nvPr/>
        </p:nvSpPr>
        <p:spPr>
          <a:xfrm>
            <a:off x="5273069" y="892392"/>
            <a:ext cx="219483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rPr>
              <a:t>As of December 1, 2018</a:t>
            </a:r>
            <a:endParaRPr kumimoji="0" lang="zh-CN" altLang="en-US"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endParaRPr>
          </a:p>
        </p:txBody>
      </p:sp>
      <p:sp>
        <p:nvSpPr>
          <p:cNvPr id="15" name="文本框 14">
            <a:extLst>
              <a:ext uri="{FF2B5EF4-FFF2-40B4-BE49-F238E27FC236}">
                <a16:creationId xmlns:a16="http://schemas.microsoft.com/office/drawing/2014/main" id="{8DA8FF2B-2B20-4BED-BD90-555E4122BB63}"/>
              </a:ext>
            </a:extLst>
          </p:cNvPr>
          <p:cNvSpPr txBox="1"/>
          <p:nvPr/>
        </p:nvSpPr>
        <p:spPr>
          <a:xfrm>
            <a:off x="974111" y="2691584"/>
            <a:ext cx="200567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rPr>
              <a:t>As of November 2020</a:t>
            </a:r>
            <a:endParaRPr kumimoji="0" lang="zh-CN" altLang="en-US"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endParaRPr>
          </a:p>
        </p:txBody>
      </p:sp>
      <p:sp>
        <p:nvSpPr>
          <p:cNvPr id="16" name="文本框 15">
            <a:extLst>
              <a:ext uri="{FF2B5EF4-FFF2-40B4-BE49-F238E27FC236}">
                <a16:creationId xmlns:a16="http://schemas.microsoft.com/office/drawing/2014/main" id="{DF9C7A7C-41B6-4010-AF46-4CAFA3C9896B}"/>
              </a:ext>
            </a:extLst>
          </p:cNvPr>
          <p:cNvSpPr txBox="1"/>
          <p:nvPr/>
        </p:nvSpPr>
        <p:spPr>
          <a:xfrm>
            <a:off x="4953388" y="2683900"/>
            <a:ext cx="15309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rPr>
              <a:t>As of April 2021</a:t>
            </a:r>
            <a:endParaRPr kumimoji="0" lang="zh-CN" altLang="en-US" sz="1400" b="1" i="0" u="none" strike="noStrike" kern="1200" cap="none" spc="0" normalizeH="0" baseline="0" noProof="0" dirty="0">
              <a:ln>
                <a:noFill/>
              </a:ln>
              <a:solidFill>
                <a:srgbClr val="00B050"/>
              </a:solidFill>
              <a:effectLst/>
              <a:uLnTx/>
              <a:uFillTx/>
              <a:latin typeface="Arial" panose="020B0604020202020204" pitchFamily="34" charset="0"/>
              <a:ea typeface="黑体" pitchFamily="49" charset="-122"/>
              <a:cs typeface="Arial" panose="020B0604020202020204" pitchFamily="34" charset="0"/>
            </a:endParaRPr>
          </a:p>
        </p:txBody>
      </p:sp>
      <p:sp>
        <p:nvSpPr>
          <p:cNvPr id="18" name="TextBox 6">
            <a:extLst>
              <a:ext uri="{FF2B5EF4-FFF2-40B4-BE49-F238E27FC236}">
                <a16:creationId xmlns:a16="http://schemas.microsoft.com/office/drawing/2014/main" id="{5A90FF8A-78C3-4F60-9A5A-7DE609EB6055}"/>
              </a:ext>
            </a:extLst>
          </p:cNvPr>
          <p:cNvSpPr txBox="1"/>
          <p:nvPr/>
        </p:nvSpPr>
        <p:spPr>
          <a:xfrm>
            <a:off x="382795" y="4359535"/>
            <a:ext cx="843767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itchFamily="34" charset="0"/>
                <a:ea typeface="黑体" pitchFamily="49" charset="-122"/>
                <a:cs typeface="Arial" pitchFamily="34" charset="0"/>
              </a:rPr>
              <a:t>Local governments provide land, and pay for the facility and office buildings and infrastructure…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B050"/>
                </a:solidFill>
                <a:effectLst/>
                <a:uLnTx/>
                <a:uFillTx/>
                <a:latin typeface="Arial" pitchFamily="34" charset="0"/>
                <a:ea typeface="黑体" pitchFamily="49" charset="-122"/>
                <a:cs typeface="Arial" pitchFamily="34" charset="0"/>
              </a:rPr>
              <a:t>The approved budget of HIAF, 1.67 billion CNY, is used for “bare” facility </a:t>
            </a:r>
            <a:endParaRPr kumimoji="0" lang="zh-CN" altLang="en-US" sz="1400" b="0" i="0" u="none" strike="noStrike" kern="1200" cap="none" spc="0" normalizeH="0" baseline="0" noProof="0" dirty="0">
              <a:ln>
                <a:noFill/>
              </a:ln>
              <a:solidFill>
                <a:srgbClr val="00B050"/>
              </a:solidFill>
              <a:effectLst/>
              <a:uLnTx/>
              <a:uFillTx/>
              <a:latin typeface="Arial" pitchFamily="34" charset="0"/>
              <a:ea typeface="黑体" pitchFamily="49" charset="-122"/>
              <a:cs typeface="Arial" pitchFamily="34" charset="0"/>
            </a:endParaRPr>
          </a:p>
        </p:txBody>
      </p:sp>
      <p:sp>
        <p:nvSpPr>
          <p:cNvPr id="19" name="矩形 18">
            <a:extLst>
              <a:ext uri="{FF2B5EF4-FFF2-40B4-BE49-F238E27FC236}">
                <a16:creationId xmlns:a16="http://schemas.microsoft.com/office/drawing/2014/main" id="{F48B74D5-522F-45F7-9F21-3AC28EEAF71A}"/>
              </a:ext>
            </a:extLst>
          </p:cNvPr>
          <p:cNvSpPr/>
          <p:nvPr/>
        </p:nvSpPr>
        <p:spPr>
          <a:xfrm>
            <a:off x="7105437" y="2921197"/>
            <a:ext cx="1514632" cy="1143070"/>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C</a:t>
            </a:r>
            <a:r>
              <a:rPr kumimoji="0" lang="zh-CN" altLang="en-US"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ivil engineering </a:t>
            </a:r>
            <a:r>
              <a:rPr kumimoji="0" lang="en-US" altLang="zh-CN"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rPr>
              <a:t>will be completed in the summer of 2023</a:t>
            </a:r>
            <a:endParaRPr kumimoji="0" lang="zh-CN" altLang="en-US" sz="1400" b="0" i="0" u="none" strike="noStrike" kern="1200" cap="none" spc="0" normalizeH="0" baseline="0" noProof="0" dirty="0">
              <a:ln>
                <a:noFill/>
              </a:ln>
              <a:solidFill>
                <a:srgbClr val="003366"/>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4175905295"/>
      </p:ext>
    </p:extLst>
  </p:cSld>
  <p:clrMapOvr>
    <a:masterClrMapping/>
  </p:clrMapOvr>
  <p:transition spd="med" advClick="0" advTm="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a:extLst>
              <a:ext uri="{FF2B5EF4-FFF2-40B4-BE49-F238E27FC236}">
                <a16:creationId xmlns:a16="http://schemas.microsoft.com/office/drawing/2014/main" id="{8721871D-E33E-4824-94DE-7D1483D7D1C8}"/>
              </a:ext>
            </a:extLst>
          </p:cNvPr>
          <p:cNvSpPr>
            <a:spLocks noGrp="1"/>
          </p:cNvSpPr>
          <p:nvPr>
            <p:ph type="title"/>
          </p:nvPr>
        </p:nvSpPr>
        <p:spPr>
          <a:xfrm>
            <a:off x="1010760" y="135199"/>
            <a:ext cx="3633248" cy="621451"/>
          </a:xfrm>
          <a:ln>
            <a:noFill/>
          </a:ln>
        </p:spPr>
        <p:txBody>
          <a:bodyPr/>
          <a:lstStyle/>
          <a:p>
            <a:pPr algn="l"/>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工程建设进展</a:t>
            </a:r>
          </a:p>
        </p:txBody>
      </p:sp>
      <p:pic>
        <p:nvPicPr>
          <p:cNvPr id="20" name="图片 19">
            <a:extLst>
              <a:ext uri="{FF2B5EF4-FFF2-40B4-BE49-F238E27FC236}">
                <a16:creationId xmlns:a16="http://schemas.microsoft.com/office/drawing/2014/main" id="{2E5F3321-3706-4EB9-B749-C79ADB63E0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2" y="868389"/>
            <a:ext cx="9144000" cy="3913632"/>
          </a:xfrm>
          <a:prstGeom prst="rect">
            <a:avLst/>
          </a:prstGeom>
        </p:spPr>
      </p:pic>
      <p:sp>
        <p:nvSpPr>
          <p:cNvPr id="21" name="TextBox 4">
            <a:extLst>
              <a:ext uri="{FF2B5EF4-FFF2-40B4-BE49-F238E27FC236}">
                <a16:creationId xmlns:a16="http://schemas.microsoft.com/office/drawing/2014/main" id="{F8159921-DFA7-4108-9CD5-2E16D9CA0789}"/>
              </a:ext>
            </a:extLst>
          </p:cNvPr>
          <p:cNvSpPr txBox="1"/>
          <p:nvPr/>
        </p:nvSpPr>
        <p:spPr>
          <a:xfrm>
            <a:off x="4067944" y="1650335"/>
            <a:ext cx="14880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HIAF</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22" name="TextBox 5">
            <a:extLst>
              <a:ext uri="{FF2B5EF4-FFF2-40B4-BE49-F238E27FC236}">
                <a16:creationId xmlns:a16="http://schemas.microsoft.com/office/drawing/2014/main" id="{03F385B3-70F2-41C8-92C9-CE51C708FBF4}"/>
              </a:ext>
            </a:extLst>
          </p:cNvPr>
          <p:cNvSpPr txBox="1"/>
          <p:nvPr/>
        </p:nvSpPr>
        <p:spPr>
          <a:xfrm>
            <a:off x="6012160" y="2692626"/>
            <a:ext cx="1994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CiADS</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sp>
        <p:nvSpPr>
          <p:cNvPr id="23" name="矩形 22">
            <a:extLst>
              <a:ext uri="{FF2B5EF4-FFF2-40B4-BE49-F238E27FC236}">
                <a16:creationId xmlns:a16="http://schemas.microsoft.com/office/drawing/2014/main" id="{0FA8A639-69FF-424E-8874-98402D0FF495}"/>
              </a:ext>
            </a:extLst>
          </p:cNvPr>
          <p:cNvSpPr/>
          <p:nvPr/>
        </p:nvSpPr>
        <p:spPr>
          <a:xfrm>
            <a:off x="12037" y="943657"/>
            <a:ext cx="9119928" cy="404598"/>
          </a:xfrm>
          <a:prstGeom prst="rect">
            <a:avLst/>
          </a:prstGeom>
        </p:spPr>
        <p:txBody>
          <a:bodyPr wrap="square">
            <a:spAutoFit/>
          </a:bodyPr>
          <a:lstStyle/>
          <a:p>
            <a:pPr algn="ctr">
              <a:lnSpc>
                <a:spcPct val="125000"/>
              </a:lnSpc>
            </a:pPr>
            <a:r>
              <a:rPr lang="en-US" altLang="zh-CN" i="1" kern="100" dirty="0">
                <a:solidFill>
                  <a:srgbClr val="FFFF00"/>
                </a:solidFill>
                <a:latin typeface="Arial" panose="020B0604020202020204" pitchFamily="34" charset="0"/>
                <a:ea typeface="等线" panose="02010600030101010101" pitchFamily="2" charset="-122"/>
                <a:cs typeface="Arial" panose="020B0604020202020204" pitchFamily="34" charset="0"/>
              </a:rPr>
              <a:t>An architectural rendering shows the HIAF and CiADS sitting on the same campus </a:t>
            </a:r>
            <a:endParaRPr lang="zh-CN" altLang="zh-CN" kern="100" dirty="0">
              <a:solidFill>
                <a:srgbClr val="FFFF00"/>
              </a:solidFill>
              <a:latin typeface="Arial" panose="020B0604020202020204" pitchFamily="34" charset="0"/>
              <a:ea typeface="等线" panose="02010600030101010101" pitchFamily="2" charset="-122"/>
              <a:cs typeface="Arial" panose="020B0604020202020204" pitchFamily="34" charset="0"/>
            </a:endParaRPr>
          </a:p>
        </p:txBody>
      </p:sp>
      <p:sp>
        <p:nvSpPr>
          <p:cNvPr id="24" name="TextBox 4">
            <a:extLst>
              <a:ext uri="{FF2B5EF4-FFF2-40B4-BE49-F238E27FC236}">
                <a16:creationId xmlns:a16="http://schemas.microsoft.com/office/drawing/2014/main" id="{CF623AA6-3A0B-4ED8-983A-E0DC3E52FC30}"/>
              </a:ext>
            </a:extLst>
          </p:cNvPr>
          <p:cNvSpPr txBox="1"/>
          <p:nvPr/>
        </p:nvSpPr>
        <p:spPr>
          <a:xfrm>
            <a:off x="6088572" y="1544770"/>
            <a:ext cx="3043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 590,000 m</a:t>
            </a:r>
            <a:r>
              <a:rPr kumimoji="0" lang="en-US" altLang="zh-CN" sz="2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rPr>
              <a:t>2</a:t>
            </a:r>
            <a:endParaRPr kumimoji="0" lang="zh-CN" altLang="en-US" sz="24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itchFamily="49" charset="-122"/>
              <a:cs typeface="Arial" panose="020B0604020202020204" pitchFamily="34" charset="0"/>
            </a:endParaRPr>
          </a:p>
        </p:txBody>
      </p:sp>
      <p:cxnSp>
        <p:nvCxnSpPr>
          <p:cNvPr id="25" name="直接箭头连接符 24">
            <a:extLst>
              <a:ext uri="{FF2B5EF4-FFF2-40B4-BE49-F238E27FC236}">
                <a16:creationId xmlns:a16="http://schemas.microsoft.com/office/drawing/2014/main" id="{6D743622-6290-4FF2-9CAF-96893946A053}"/>
              </a:ext>
            </a:extLst>
          </p:cNvPr>
          <p:cNvCxnSpPr>
            <a:cxnSpLocks/>
          </p:cNvCxnSpPr>
          <p:nvPr/>
        </p:nvCxnSpPr>
        <p:spPr>
          <a:xfrm>
            <a:off x="1931575" y="2107673"/>
            <a:ext cx="5121891" cy="2391179"/>
          </a:xfrm>
          <a:prstGeom prst="straightConnector1">
            <a:avLst/>
          </a:prstGeom>
          <a:ln w="190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14A45FCA-7AA9-4125-8CEC-96D0128DC3C8}"/>
              </a:ext>
            </a:extLst>
          </p:cNvPr>
          <p:cNvSpPr txBox="1"/>
          <p:nvPr/>
        </p:nvSpPr>
        <p:spPr>
          <a:xfrm rot="1518086">
            <a:off x="4083085" y="2963847"/>
            <a:ext cx="1132041" cy="400110"/>
          </a:xfrm>
          <a:prstGeom prst="rect">
            <a:avLst/>
          </a:prstGeom>
          <a:noFill/>
        </p:spPr>
        <p:txBody>
          <a:bodyPr wrap="none" rtlCol="0">
            <a:spAutoFit/>
          </a:bodyPr>
          <a:lstStyle/>
          <a:p>
            <a:r>
              <a:rPr lang="en-US" altLang="zh-CN" sz="2000" b="1" dirty="0">
                <a:solidFill>
                  <a:srgbClr val="FF0000"/>
                </a:solidFill>
                <a:latin typeface="Arial" panose="020B0604020202020204" pitchFamily="34" charset="0"/>
                <a:cs typeface="Arial" panose="020B0604020202020204" pitchFamily="34" charset="0"/>
              </a:rPr>
              <a:t>~1200m</a:t>
            </a:r>
            <a:endParaRPr lang="zh-CN"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678902"/>
      </p:ext>
    </p:extLst>
  </p:cSld>
  <p:clrMapOvr>
    <a:masterClrMapping/>
  </p:clrMapOvr>
  <p:transition spd="med" advClick="0" advTm="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447"/>
            <a:ext cx="9144000" cy="2574197"/>
          </a:xfrm>
          <a:prstGeom prst="rect">
            <a:avLst/>
          </a:prstGeom>
          <a:solidFill>
            <a:srgbClr val="0E5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 name="矩形 4"/>
          <p:cNvSpPr/>
          <p:nvPr/>
        </p:nvSpPr>
        <p:spPr>
          <a:xfrm>
            <a:off x="611813" y="1347867"/>
            <a:ext cx="8084264"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核物质相结构与</a:t>
            </a:r>
            <a:r>
              <a:rPr kumimoji="0" lang="zh-CN" altLang="en-US" sz="4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重元素合成研究</a:t>
            </a:r>
          </a:p>
        </p:txBody>
      </p:sp>
      <p:sp>
        <p:nvSpPr>
          <p:cNvPr id="6" name="矩形 5"/>
          <p:cNvSpPr/>
          <p:nvPr/>
        </p:nvSpPr>
        <p:spPr>
          <a:xfrm>
            <a:off x="1041078" y="344773"/>
            <a:ext cx="3310890" cy="36830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中国科学院战略性先导专项</a:t>
            </a: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B</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类</a:t>
            </a:r>
          </a:p>
        </p:txBody>
      </p:sp>
      <p:graphicFrame>
        <p:nvGraphicFramePr>
          <p:cNvPr id="7" name="表格 7"/>
          <p:cNvGraphicFramePr>
            <a:graphicFrameLocks noGrp="1"/>
          </p:cNvGraphicFramePr>
          <p:nvPr>
            <p:custDataLst>
              <p:tags r:id="rId1"/>
            </p:custDataLst>
          </p:nvPr>
        </p:nvGraphicFramePr>
        <p:xfrm>
          <a:off x="989533" y="2731668"/>
          <a:ext cx="7254875" cy="1931607"/>
        </p:xfrm>
        <a:graphic>
          <a:graphicData uri="http://schemas.openxmlformats.org/drawingml/2006/table">
            <a:tbl>
              <a:tblPr>
                <a:tableStyleId>{5C22544A-7EE6-4342-B048-85BDC9FD1C3A}</a:tableStyleId>
              </a:tblPr>
              <a:tblGrid>
                <a:gridCol w="1223010">
                  <a:extLst>
                    <a:ext uri="{9D8B030D-6E8A-4147-A177-3AD203B41FA5}">
                      <a16:colId xmlns:a16="http://schemas.microsoft.com/office/drawing/2014/main" val="20000"/>
                    </a:ext>
                  </a:extLst>
                </a:gridCol>
                <a:gridCol w="3141345">
                  <a:extLst>
                    <a:ext uri="{9D8B030D-6E8A-4147-A177-3AD203B41FA5}">
                      <a16:colId xmlns:a16="http://schemas.microsoft.com/office/drawing/2014/main" val="20001"/>
                    </a:ext>
                  </a:extLst>
                </a:gridCol>
                <a:gridCol w="2890520">
                  <a:extLst>
                    <a:ext uri="{9D8B030D-6E8A-4147-A177-3AD203B41FA5}">
                      <a16:colId xmlns:a16="http://schemas.microsoft.com/office/drawing/2014/main" val="20002"/>
                    </a:ext>
                  </a:extLst>
                </a:gridCol>
              </a:tblGrid>
              <a:tr h="305048">
                <a:tc>
                  <a:txBody>
                    <a:bodyPr/>
                    <a:lstStyle/>
                    <a:p>
                      <a:pPr algn="dist">
                        <a:lnSpc>
                          <a:spcPct val="125000"/>
                        </a:lnSpc>
                      </a:pPr>
                      <a:r>
                        <a:rPr lang="zh-CN" altLang="en-US" sz="1800" b="1" dirty="0">
                          <a:solidFill>
                            <a:srgbClr val="003366"/>
                          </a:solidFill>
                          <a:latin typeface="微软雅黑" panose="020B0503020204020204" pitchFamily="34" charset="-122"/>
                          <a:ea typeface="微软雅黑" panose="020B0503020204020204" pitchFamily="34" charset="-122"/>
                        </a:rPr>
                        <a:t>依托单位</a:t>
                      </a:r>
                    </a:p>
                  </a:txBody>
                  <a:tcPr>
                    <a:noFill/>
                  </a:tcPr>
                </a:tc>
                <a:tc gridSpan="2">
                  <a:txBody>
                    <a:bodyPr/>
                    <a:lstStyle/>
                    <a:p>
                      <a:pPr>
                        <a:lnSpc>
                          <a:spcPct val="125000"/>
                        </a:lnSpc>
                      </a:pPr>
                      <a:r>
                        <a:rPr lang="zh-CN" altLang="en-US" sz="1800" b="1" dirty="0">
                          <a:solidFill>
                            <a:srgbClr val="003366"/>
                          </a:solidFill>
                          <a:latin typeface="微软雅黑" panose="020B0503020204020204" pitchFamily="34" charset="-122"/>
                          <a:ea typeface="微软雅黑" panose="020B0503020204020204" pitchFamily="34" charset="-122"/>
                        </a:rPr>
                        <a:t>中国科学院近代物理研究所</a:t>
                      </a:r>
                    </a:p>
                  </a:txBody>
                  <a:tcPr>
                    <a:noFill/>
                  </a:tcPr>
                </a:tc>
                <a:tc hMerge="1">
                  <a:txBody>
                    <a:bodyPr/>
                    <a:lstStyle/>
                    <a:p>
                      <a:endParaRPr lang="zh-CN"/>
                    </a:p>
                  </a:txBody>
                  <a:tcPr/>
                </a:tc>
                <a:extLst>
                  <a:ext uri="{0D108BD9-81ED-4DB2-BD59-A6C34878D82A}">
                    <a16:rowId xmlns:a16="http://schemas.microsoft.com/office/drawing/2014/main" val="10001"/>
                  </a:ext>
                </a:extLst>
              </a:tr>
              <a:tr h="305048">
                <a:tc>
                  <a:txBody>
                    <a:bodyPr/>
                    <a:lstStyle/>
                    <a:p>
                      <a:pPr algn="dist">
                        <a:lnSpc>
                          <a:spcPct val="125000"/>
                        </a:lnSpc>
                      </a:pPr>
                      <a:r>
                        <a:rPr lang="zh-CN" altLang="en-US" sz="1800" b="0" dirty="0">
                          <a:solidFill>
                            <a:srgbClr val="003366"/>
                          </a:solidFill>
                          <a:latin typeface="微软雅黑" panose="020B0503020204020204" pitchFamily="34" charset="-122"/>
                          <a:ea typeface="微软雅黑" panose="020B0503020204020204" pitchFamily="34" charset="-122"/>
                        </a:rPr>
                        <a:t>参加单位</a:t>
                      </a:r>
                      <a:endParaRPr lang="zh-CN" altLang="en-US" sz="1800" b="0" dirty="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中国科学院上海应用物理研究所</a:t>
                      </a:r>
                      <a:endParaRPr lang="zh-CN" altLang="en-US" sz="1600" b="0" dirty="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中国科学院上海高等研究院</a:t>
                      </a:r>
                      <a:endParaRPr lang="zh-CN" altLang="en-US" sz="1600" b="0" dirty="0">
                        <a:solidFill>
                          <a:srgbClr val="003366"/>
                        </a:solidFill>
                      </a:endParaRPr>
                    </a:p>
                  </a:txBody>
                  <a:tcPr>
                    <a:noFill/>
                  </a:tcPr>
                </a:tc>
                <a:extLst>
                  <a:ext uri="{0D108BD9-81ED-4DB2-BD59-A6C34878D82A}">
                    <a16:rowId xmlns:a16="http://schemas.microsoft.com/office/drawing/2014/main" val="10002"/>
                  </a:ext>
                </a:extLst>
              </a:tr>
              <a:tr h="282805">
                <a:tc>
                  <a:txBody>
                    <a:bodyPr/>
                    <a:lstStyle/>
                    <a:p>
                      <a:pPr>
                        <a:lnSpc>
                          <a:spcPct val="125000"/>
                        </a:lnSpc>
                      </a:pPr>
                      <a:endParaRPr lang="zh-CN" altLang="en-US" sz="1600" b="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中国科学院理论物理研究所</a:t>
                      </a:r>
                      <a:endParaRPr lang="zh-CN" altLang="en-US" sz="1600" b="0" dirty="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中国科学院高能物理研究所</a:t>
                      </a:r>
                      <a:endParaRPr lang="zh-CN" altLang="en-US" sz="1600" b="0" dirty="0">
                        <a:solidFill>
                          <a:srgbClr val="003366"/>
                        </a:solidFill>
                      </a:endParaRPr>
                    </a:p>
                  </a:txBody>
                  <a:tcPr>
                    <a:noFill/>
                  </a:tcPr>
                </a:tc>
                <a:extLst>
                  <a:ext uri="{0D108BD9-81ED-4DB2-BD59-A6C34878D82A}">
                    <a16:rowId xmlns:a16="http://schemas.microsoft.com/office/drawing/2014/main" val="10003"/>
                  </a:ext>
                </a:extLst>
              </a:tr>
              <a:tr h="282805">
                <a:tc>
                  <a:txBody>
                    <a:bodyPr/>
                    <a:lstStyle/>
                    <a:p>
                      <a:pPr>
                        <a:lnSpc>
                          <a:spcPct val="125000"/>
                        </a:lnSpc>
                      </a:pPr>
                      <a:endParaRPr lang="zh-CN" altLang="en-US" sz="1600" b="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中国科学院国家天文台</a:t>
                      </a:r>
                      <a:endParaRPr lang="zh-CN" altLang="en-US" sz="1600" b="0" dirty="0">
                        <a:solidFill>
                          <a:srgbClr val="003366"/>
                        </a:solidFill>
                      </a:endParaRPr>
                    </a:p>
                  </a:txBody>
                  <a:tcPr>
                    <a:noFill/>
                  </a:tcPr>
                </a:tc>
                <a:tc>
                  <a:txBody>
                    <a:bodyPr/>
                    <a:lstStyle/>
                    <a:p>
                      <a:pPr>
                        <a:lnSpc>
                          <a:spcPct val="125000"/>
                        </a:lnSpc>
                      </a:pPr>
                      <a:r>
                        <a:rPr lang="zh-CN" altLang="en-US" sz="1600" b="0">
                          <a:solidFill>
                            <a:srgbClr val="003366"/>
                          </a:solidFill>
                          <a:latin typeface="微软雅黑" panose="020B0503020204020204" pitchFamily="34" charset="-122"/>
                          <a:ea typeface="微软雅黑" panose="020B0503020204020204" pitchFamily="34" charset="-122"/>
                        </a:rPr>
                        <a:t>中国科学院大学</a:t>
                      </a:r>
                      <a:endParaRPr lang="zh-CN" altLang="en-US" sz="1600" b="0" dirty="0">
                        <a:solidFill>
                          <a:srgbClr val="003366"/>
                        </a:solidFill>
                      </a:endParaRPr>
                    </a:p>
                  </a:txBody>
                  <a:tcPr>
                    <a:noFill/>
                  </a:tcPr>
                </a:tc>
                <a:extLst>
                  <a:ext uri="{0D108BD9-81ED-4DB2-BD59-A6C34878D82A}">
                    <a16:rowId xmlns:a16="http://schemas.microsoft.com/office/drawing/2014/main" val="10004"/>
                  </a:ext>
                </a:extLst>
              </a:tr>
              <a:tr h="282805">
                <a:tc>
                  <a:txBody>
                    <a:bodyPr/>
                    <a:lstStyle/>
                    <a:p>
                      <a:pPr>
                        <a:lnSpc>
                          <a:spcPct val="125000"/>
                        </a:lnSpc>
                      </a:pPr>
                      <a:endParaRPr lang="zh-CN" altLang="en-US" sz="1600" b="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中国科学技术大学 </a:t>
                      </a:r>
                      <a:endParaRPr lang="zh-CN" altLang="en-US" sz="1600" b="0" dirty="0">
                        <a:solidFill>
                          <a:srgbClr val="003366"/>
                        </a:solidFill>
                      </a:endParaRPr>
                    </a:p>
                  </a:txBody>
                  <a:tcPr>
                    <a:noFill/>
                  </a:tcPr>
                </a:tc>
                <a:tc>
                  <a:txBody>
                    <a:bodyPr/>
                    <a:lstStyle/>
                    <a:p>
                      <a:pPr>
                        <a:lnSpc>
                          <a:spcPct val="125000"/>
                        </a:lnSpc>
                      </a:pPr>
                      <a:r>
                        <a:rPr lang="zh-CN" altLang="en-US" sz="1600" b="0" dirty="0">
                          <a:solidFill>
                            <a:srgbClr val="003366"/>
                          </a:solidFill>
                          <a:latin typeface="微软雅黑" panose="020B0503020204020204" pitchFamily="34" charset="-122"/>
                          <a:ea typeface="微软雅黑" panose="020B0503020204020204" pitchFamily="34" charset="-122"/>
                        </a:rPr>
                        <a:t>复旦大学</a:t>
                      </a:r>
                      <a:endParaRPr lang="zh-CN" altLang="en-US" sz="1600" b="0" dirty="0">
                        <a:solidFill>
                          <a:srgbClr val="003366"/>
                        </a:solidFill>
                      </a:endParaRPr>
                    </a:p>
                  </a:txBody>
                  <a:tcPr>
                    <a:noFill/>
                  </a:tcPr>
                </a:tc>
                <a:extLst>
                  <a:ext uri="{0D108BD9-81ED-4DB2-BD59-A6C34878D82A}">
                    <a16:rowId xmlns:a16="http://schemas.microsoft.com/office/drawing/2014/main" val="10005"/>
                  </a:ext>
                </a:extLst>
              </a:tr>
            </a:tbl>
          </a:graphicData>
        </a:graphic>
      </p:graphicFrame>
      <p:pic>
        <p:nvPicPr>
          <p:cNvPr id="2097155" name="图片 13"/>
          <p:cNvPicPr>
            <a:picLocks noChangeAspect="1"/>
          </p:cNvPicPr>
          <p:nvPr userDrawn="1"/>
        </p:nvPicPr>
        <p:blipFill>
          <a:blip r:embed="rId3"/>
          <a:stretch>
            <a:fillRect/>
          </a:stretch>
        </p:blipFill>
        <p:spPr>
          <a:xfrm>
            <a:off x="353060" y="198120"/>
            <a:ext cx="687070" cy="702310"/>
          </a:xfrm>
          <a:prstGeom prst="rect">
            <a:avLst/>
          </a:prstGeom>
        </p:spPr>
      </p:pic>
    </p:spTree>
  </p:cSld>
  <p:clrMapOvr>
    <a:masterClrMapping/>
  </p:clrMapOvr>
  <p:transition spd="med" advClick="0" advTm="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179DE47-8C87-4F3F-8CA7-B06E5F528112}"/>
              </a:ext>
            </a:extLst>
          </p:cNvPr>
          <p:cNvSpPr/>
          <p:nvPr/>
        </p:nvSpPr>
        <p:spPr>
          <a:xfrm>
            <a:off x="303042" y="990103"/>
            <a:ext cx="8537915"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zh-CN" altLang="zh-CN" sz="2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科学院战略性先导科技专项</a:t>
            </a:r>
            <a:r>
              <a:rPr kumimoji="0" lang="zh-CN" altLang="en-US" sz="2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核物质相结构与重元素合成研究</a:t>
            </a:r>
            <a:endParaRPr kumimoji="0" lang="zh-CN" altLang="zh-CN" sz="24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a:extLst>
              <a:ext uri="{FF2B5EF4-FFF2-40B4-BE49-F238E27FC236}">
                <a16:creationId xmlns:a16="http://schemas.microsoft.com/office/drawing/2014/main" id="{1498C48E-38CE-4390-A545-59CCB4B056EF}"/>
              </a:ext>
            </a:extLst>
          </p:cNvPr>
          <p:cNvSpPr/>
          <p:nvPr/>
        </p:nvSpPr>
        <p:spPr>
          <a:xfrm>
            <a:off x="371682" y="1523327"/>
            <a:ext cx="8352928" cy="3096360"/>
          </a:xfrm>
          <a:prstGeom prst="rect">
            <a:avLst/>
          </a:prstGeom>
        </p:spPr>
        <p:txBody>
          <a:bodyPr wrap="square">
            <a:spAutoFit/>
          </a:bodyPr>
          <a:lstStyle/>
          <a:p>
            <a:pPr marL="252000" marR="0" lvl="0" indent="-252000" algn="l" defTabSz="914400" rtl="0" eaLnBrk="1" fontAlgn="base" latinLnBrk="0" hangingPunct="1">
              <a:lnSpc>
                <a:spcPct val="125000"/>
              </a:lnSpc>
              <a:spcBef>
                <a:spcPts val="1200"/>
              </a:spcBef>
              <a:spcAft>
                <a:spcPts val="0"/>
              </a:spcAft>
              <a:buClr>
                <a:srgbClr val="FF0000"/>
              </a:buClr>
              <a:buSzTx/>
              <a:buFont typeface="Wingdings" panose="05000000000000000000" pitchFamily="2" charset="2"/>
              <a:buChar char="Ø"/>
              <a:tabLst/>
              <a:defRPr/>
            </a:pPr>
            <a:r>
              <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新元素合成与超重核稳定岛探索：</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力争合成</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号超重元素、开启元素周期表第八周期；比较</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号超重元素与同族元素化学性质的差异，检验元素化学性质周期律的外推性；发展丰中子超重核素产生、分离、鉴别关键技术，成为探索超重核稳定岛的先行者</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457200" rtl="0" eaLnBrk="1" fontAlgn="auto" latinLnBrk="0" hangingPunct="1">
              <a:lnSpc>
                <a:spcPct val="125000"/>
              </a:lnSpc>
              <a:spcBef>
                <a:spcPts val="1200"/>
              </a:spcBef>
              <a:spcAft>
                <a:spcPts val="0"/>
              </a:spcAft>
              <a:buClr>
                <a:srgbClr val="003366"/>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奇特核性质与天体环境中核合成过程：</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研究奇特核结构、</a:t>
            </a:r>
            <a:r>
              <a:rPr kumimoji="0" lang="zh-CN"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宇宙中超铁元素起源</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25000"/>
              </a:lnSpc>
              <a:spcBef>
                <a:spcPts val="1200"/>
              </a:spcBef>
              <a:spcAft>
                <a:spcPts val="0"/>
              </a:spcAft>
              <a:buClr>
                <a:srgbClr val="003366"/>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核物质相结构：</a:t>
            </a:r>
            <a:r>
              <a:rPr kumimoji="0" lang="zh-CN"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寻找从强子气体到夸克胶子等离子体的相变临界点</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25000"/>
              </a:lnSpc>
              <a:spcBef>
                <a:spcPts val="1200"/>
              </a:spcBef>
              <a:spcAft>
                <a:spcPts val="0"/>
              </a:spcAft>
              <a:buClr>
                <a:srgbClr val="003366"/>
              </a:buClr>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先进核探测技术及应用：</a:t>
            </a:r>
            <a:r>
              <a:rPr kumimoji="0" lang="zh-CN"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研制硅像素探测器</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发展重离子储存环质谱术</a:t>
            </a:r>
            <a:endPar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1">
            <a:extLst>
              <a:ext uri="{FF2B5EF4-FFF2-40B4-BE49-F238E27FC236}">
                <a16:creationId xmlns:a16="http://schemas.microsoft.com/office/drawing/2014/main" id="{AB520BB1-3301-4693-ADD7-EC57D2FA92B4}"/>
              </a:ext>
            </a:extLst>
          </p:cNvPr>
          <p:cNvSpPr>
            <a:spLocks noGrp="1"/>
          </p:cNvSpPr>
          <p:nvPr>
            <p:ph type="title"/>
          </p:nvPr>
        </p:nvSpPr>
        <p:spPr>
          <a:xfrm>
            <a:off x="1038475" y="131486"/>
            <a:ext cx="3744256"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核心科学目标</a:t>
            </a:r>
          </a:p>
        </p:txBody>
      </p:sp>
    </p:spTree>
    <p:extLst>
      <p:ext uri="{BB962C8B-B14F-4D97-AF65-F5344CB8AC3E}">
        <p14:creationId xmlns:p14="http://schemas.microsoft.com/office/powerpoint/2010/main" val="2293285189"/>
      </p:ext>
    </p:extLst>
  </p:cSld>
  <p:clrMapOvr>
    <a:masterClrMapping/>
  </p:clrMapOvr>
  <p:transition spd="med" advClick="0" advTm="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a:extLst>
              <a:ext uri="{FF2B5EF4-FFF2-40B4-BE49-F238E27FC236}">
                <a16:creationId xmlns:a16="http://schemas.microsoft.com/office/drawing/2014/main" id="{4A2BBAC4-ACE2-45D1-B731-5C9442003FA3}"/>
              </a:ext>
            </a:extLst>
          </p:cNvPr>
          <p:cNvSpPr>
            <a:spLocks noGrp="1"/>
          </p:cNvSpPr>
          <p:nvPr>
            <p:ph type="title"/>
          </p:nvPr>
        </p:nvSpPr>
        <p:spPr>
          <a:xfrm>
            <a:off x="1051757" y="140373"/>
            <a:ext cx="3160203"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B4F49E8F-62E7-497A-B44C-22520948D9C5}"/>
              </a:ext>
            </a:extLst>
          </p:cNvPr>
          <p:cNvSpPr txBox="1"/>
          <p:nvPr/>
        </p:nvSpPr>
        <p:spPr>
          <a:xfrm>
            <a:off x="342960" y="883726"/>
            <a:ext cx="8628106"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超重研究专用装置：</a:t>
            </a:r>
            <a:r>
              <a:rPr kumimoji="0" lang="en-US" altLang="zh-CN" sz="2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hina</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ccelerator</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acility for </a:t>
            </a:r>
            <a:r>
              <a:rPr kumimoji="0" lang="en-US" altLang="zh-CN" sz="2000" b="1"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Superheavy</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lement</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4" name="图片 23">
            <a:extLst>
              <a:ext uri="{FF2B5EF4-FFF2-40B4-BE49-F238E27FC236}">
                <a16:creationId xmlns:a16="http://schemas.microsoft.com/office/drawing/2014/main" id="{90DED877-0AAE-463C-8704-BB368A2723E2}"/>
              </a:ext>
            </a:extLst>
          </p:cNvPr>
          <p:cNvPicPr>
            <a:picLocks noChangeAspect="1"/>
          </p:cNvPicPr>
          <p:nvPr/>
        </p:nvPicPr>
        <p:blipFill>
          <a:blip r:embed="rId3"/>
          <a:stretch>
            <a:fillRect/>
          </a:stretch>
        </p:blipFill>
        <p:spPr>
          <a:xfrm>
            <a:off x="379281" y="1442963"/>
            <a:ext cx="4408771" cy="2258547"/>
          </a:xfrm>
          <a:prstGeom prst="rect">
            <a:avLst/>
          </a:prstGeom>
        </p:spPr>
      </p:pic>
      <p:graphicFrame>
        <p:nvGraphicFramePr>
          <p:cNvPr id="36" name="表格 35">
            <a:extLst>
              <a:ext uri="{FF2B5EF4-FFF2-40B4-BE49-F238E27FC236}">
                <a16:creationId xmlns:a16="http://schemas.microsoft.com/office/drawing/2014/main" id="{21E25C86-C5EE-492A-8F80-57A7C854A17B}"/>
              </a:ext>
            </a:extLst>
          </p:cNvPr>
          <p:cNvGraphicFramePr>
            <a:graphicFrameLocks noGrp="1"/>
          </p:cNvGraphicFramePr>
          <p:nvPr/>
        </p:nvGraphicFramePr>
        <p:xfrm>
          <a:off x="388016" y="1340180"/>
          <a:ext cx="2376264" cy="1129500"/>
        </p:xfrm>
        <a:graphic>
          <a:graphicData uri="http://schemas.openxmlformats.org/drawingml/2006/table">
            <a:tbl>
              <a:tblPr firstRow="1" firstCol="1" bandRow="1"/>
              <a:tblGrid>
                <a:gridCol w="86409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2696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sz="1200" b="0" kern="100" dirty="0">
                          <a:solidFill>
                            <a:srgbClr val="FFFF00"/>
                          </a:solidFill>
                          <a:effectLst/>
                          <a:latin typeface="Times New Roman" panose="02020603050405020304" pitchFamily="18" charset="0"/>
                          <a:ea typeface="黑体" panose="02010609060101010101" pitchFamily="49" charset="-122"/>
                          <a:cs typeface="Times New Roman" panose="02020603050405020304" pitchFamily="18" charset="0"/>
                        </a:rPr>
                        <a:t>参数</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altLang="en-US" sz="1200" b="0" kern="100" dirty="0">
                          <a:solidFill>
                            <a:srgbClr val="FFFF00"/>
                          </a:solidFill>
                          <a:effectLst/>
                          <a:latin typeface="Times New Roman" panose="02020603050405020304" pitchFamily="18" charset="0"/>
                          <a:ea typeface="黑体" panose="02010609060101010101" pitchFamily="49" charset="-122"/>
                          <a:cs typeface="Times New Roman" panose="02020603050405020304" pitchFamily="18" charset="0"/>
                        </a:rPr>
                        <a:t>设计</a:t>
                      </a:r>
                      <a:r>
                        <a:rPr lang="zh-CN" sz="1200" b="0" kern="100" dirty="0">
                          <a:solidFill>
                            <a:srgbClr val="FFFF00"/>
                          </a:solidFill>
                          <a:effectLst/>
                          <a:latin typeface="Times New Roman" panose="02020603050405020304" pitchFamily="18" charset="0"/>
                          <a:ea typeface="黑体" panose="02010609060101010101" pitchFamily="49" charset="-122"/>
                          <a:cs typeface="Times New Roman" panose="02020603050405020304" pitchFamily="18" charset="0"/>
                        </a:rPr>
                        <a:t>指标</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sz="1200" b="0" kern="100" dirty="0">
                          <a:solidFill>
                            <a:srgbClr val="FFFF00"/>
                          </a:solidFill>
                          <a:effectLst/>
                          <a:latin typeface="Times New Roman" panose="02020603050405020304" pitchFamily="18" charset="0"/>
                          <a:ea typeface="黑体" panose="02010609060101010101" pitchFamily="49" charset="-122"/>
                          <a:cs typeface="Times New Roman" panose="02020603050405020304" pitchFamily="18" charset="0"/>
                        </a:rPr>
                        <a:t>单位</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21175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altLang="en-US" sz="1100" b="0" kern="100" dirty="0">
                          <a:effectLst/>
                          <a:latin typeface="Times New Roman" panose="02020603050405020304" pitchFamily="18" charset="0"/>
                          <a:ea typeface="黑体" panose="02010609060101010101" pitchFamily="49" charset="-122"/>
                          <a:cs typeface="Times New Roman" panose="02020603050405020304" pitchFamily="18" charset="0"/>
                        </a:rPr>
                        <a:t>加速粒子</a:t>
                      </a:r>
                      <a:endParaRPr lang="zh-CN" sz="11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Ca</a:t>
                      </a:r>
                      <a:r>
                        <a:rPr lang="zh-CN" altLang="en-US"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Zn</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1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altLang="en-US" sz="1100" b="0" kern="100" dirty="0">
                          <a:effectLst/>
                          <a:latin typeface="Times New Roman" panose="02020603050405020304" pitchFamily="18" charset="0"/>
                          <a:ea typeface="黑体" panose="02010609060101010101" pitchFamily="49" charset="-122"/>
                          <a:cs typeface="Times New Roman" panose="02020603050405020304" pitchFamily="18" charset="0"/>
                        </a:rPr>
                        <a:t>荷质比</a:t>
                      </a:r>
                      <a:endParaRPr lang="zh-CN" sz="11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1/3</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1393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altLang="en-US" sz="1100" b="0" kern="100" dirty="0">
                          <a:effectLst/>
                          <a:latin typeface="Times New Roman" panose="02020603050405020304" pitchFamily="18" charset="0"/>
                          <a:ea typeface="黑体" panose="02010609060101010101" pitchFamily="49" charset="-122"/>
                          <a:cs typeface="Times New Roman" panose="02020603050405020304" pitchFamily="18" charset="0"/>
                        </a:rPr>
                        <a:t>束流</a:t>
                      </a:r>
                      <a:r>
                        <a:rPr lang="zh-CN" sz="1100" b="0" kern="100" dirty="0">
                          <a:effectLst/>
                          <a:latin typeface="Times New Roman" panose="02020603050405020304" pitchFamily="18" charset="0"/>
                          <a:ea typeface="黑体" panose="02010609060101010101" pitchFamily="49" charset="-122"/>
                          <a:cs typeface="Times New Roman" panose="02020603050405020304" pitchFamily="18" charset="0"/>
                        </a:rPr>
                        <a:t>能量</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4.5-</a:t>
                      </a: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6</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MeV/u</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160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CN" altLang="en-US" sz="1100" b="0" kern="100" dirty="0">
                          <a:effectLst/>
                          <a:latin typeface="Times New Roman" panose="02020603050405020304" pitchFamily="18" charset="0"/>
                          <a:ea typeface="黑体" panose="02010609060101010101" pitchFamily="49" charset="-122"/>
                          <a:cs typeface="Times New Roman" panose="02020603050405020304" pitchFamily="18" charset="0"/>
                        </a:rPr>
                        <a:t>束流</a:t>
                      </a:r>
                      <a:r>
                        <a:rPr lang="zh-CN" sz="1100" b="0" kern="100" dirty="0">
                          <a:effectLst/>
                          <a:latin typeface="Times New Roman" panose="02020603050405020304" pitchFamily="18" charset="0"/>
                          <a:ea typeface="黑体" panose="02010609060101010101" pitchFamily="49" charset="-122"/>
                          <a:cs typeface="Times New Roman" panose="02020603050405020304" pitchFamily="18" charset="0"/>
                        </a:rPr>
                        <a:t>强</a:t>
                      </a:r>
                      <a:r>
                        <a:rPr lang="zh-CN" altLang="en-US" sz="1100" b="0" kern="100" dirty="0">
                          <a:effectLst/>
                          <a:latin typeface="Times New Roman" panose="02020603050405020304" pitchFamily="18" charset="0"/>
                          <a:ea typeface="黑体" panose="02010609060101010101" pitchFamily="49" charset="-122"/>
                          <a:cs typeface="Times New Roman" panose="02020603050405020304" pitchFamily="18" charset="0"/>
                        </a:rPr>
                        <a:t>度</a:t>
                      </a:r>
                      <a:endParaRPr lang="zh-CN" sz="1100" b="0" kern="1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a:t>
                      </a:r>
                      <a:r>
                        <a:rPr lang="en-US" alt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0</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pPr>
                      <a:r>
                        <a:rPr lang="en-US" sz="1100" kern="10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p</a:t>
                      </a:r>
                      <a:r>
                        <a:rPr lang="en-US" sz="1100" kern="10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lang="en-US" sz="1100" kern="10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a:t>
                      </a:r>
                      <a:endParaRPr lang="zh-CN" sz="1100" kern="10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bl>
          </a:graphicData>
        </a:graphic>
      </p:graphicFrame>
      <p:sp>
        <p:nvSpPr>
          <p:cNvPr id="40" name="文本框 39">
            <a:extLst>
              <a:ext uri="{FF2B5EF4-FFF2-40B4-BE49-F238E27FC236}">
                <a16:creationId xmlns:a16="http://schemas.microsoft.com/office/drawing/2014/main" id="{FBBB26B6-DAE8-4A34-9880-170DABC60F6D}"/>
              </a:ext>
            </a:extLst>
          </p:cNvPr>
          <p:cNvSpPr txBox="1"/>
          <p:nvPr/>
        </p:nvSpPr>
        <p:spPr>
          <a:xfrm>
            <a:off x="6163444" y="3674522"/>
            <a:ext cx="3311155" cy="1190647"/>
          </a:xfrm>
          <a:prstGeom prst="rect">
            <a:avLst/>
          </a:prstGeom>
          <a:noFill/>
        </p:spPr>
        <p:txBody>
          <a:bodyPr wrap="square" rtlCol="0">
            <a:spAutoFit/>
          </a:bodyPr>
          <a:lstStyle/>
          <a:p>
            <a:pPr marL="285750" marR="0" lvl="0" indent="-285750" algn="l" defTabSz="914400" rtl="0" eaLnBrk="1" fontAlgn="base" latinLnBrk="0" hangingPunct="1">
              <a:lnSpc>
                <a:spcPct val="114000"/>
              </a:lnSpc>
              <a:spcBef>
                <a:spcPct val="0"/>
              </a:spcBef>
              <a:spcAft>
                <a:spcPct val="0"/>
              </a:spcAft>
              <a:buClr>
                <a:srgbClr val="FF0000"/>
              </a:buClr>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离子源：</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~50 e</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40</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en-US" altLang="zh-CN" sz="16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16+</a:t>
            </a:r>
            <a:endPar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l" defTabSz="914400" rtl="0" eaLnBrk="1" fontAlgn="base" latinLnBrk="0" hangingPunct="1">
              <a:lnSpc>
                <a:spcPct val="114000"/>
              </a:lnSpc>
              <a:spcBef>
                <a:spcPct val="0"/>
              </a:spcBef>
              <a:spcAft>
                <a:spcPct val="0"/>
              </a:spcAft>
              <a:buClr>
                <a:srgbClr val="FF0000"/>
              </a:buClr>
              <a:buSzTx/>
              <a:buFont typeface="Wingdings" panose="05000000000000000000" pitchFamily="2" charset="2"/>
              <a:buChar char="ü"/>
              <a:tabLst/>
              <a:defRPr/>
            </a:pP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RFQ</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：准直、冷测、安装</a:t>
            </a:r>
          </a:p>
          <a:p>
            <a:pPr marL="285750" marR="0" lvl="0" indent="-285750" algn="l" defTabSz="914400" rtl="0" eaLnBrk="1" fontAlgn="base" latinLnBrk="0" hangingPunct="1">
              <a:lnSpc>
                <a:spcPct val="114000"/>
              </a:lnSpc>
              <a:spcBef>
                <a:spcPct val="0"/>
              </a:spcBef>
              <a:spcAft>
                <a:spcPct val="0"/>
              </a:spcAft>
              <a:buClr>
                <a:srgbClr val="FF0000"/>
              </a:buClr>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聚束器：测试验收、安装</a:t>
            </a:r>
          </a:p>
          <a:p>
            <a:pPr marL="285750" marR="0" lvl="0" indent="-285750" algn="l" defTabSz="914400" rtl="0" eaLnBrk="1" fontAlgn="base" latinLnBrk="0" hangingPunct="1">
              <a:lnSpc>
                <a:spcPct val="114000"/>
              </a:lnSpc>
              <a:spcBef>
                <a:spcPct val="0"/>
              </a:spcBef>
              <a:spcAft>
                <a:spcPct val="0"/>
              </a:spcAft>
              <a:buClr>
                <a:srgbClr val="FF0000"/>
              </a:buClr>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功率源：测试、安装</a:t>
            </a:r>
          </a:p>
        </p:txBody>
      </p:sp>
      <p:pic>
        <p:nvPicPr>
          <p:cNvPr id="41" name="图片 40">
            <a:extLst>
              <a:ext uri="{FF2B5EF4-FFF2-40B4-BE49-F238E27FC236}">
                <a16:creationId xmlns:a16="http://schemas.microsoft.com/office/drawing/2014/main" id="{4C736D44-060A-417C-B640-48CE27C3864F}"/>
              </a:ext>
            </a:extLst>
          </p:cNvPr>
          <p:cNvPicPr>
            <a:picLocks noChangeAspect="1"/>
          </p:cNvPicPr>
          <p:nvPr/>
        </p:nvPicPr>
        <p:blipFill>
          <a:blip r:embed="rId4"/>
          <a:stretch>
            <a:fillRect/>
          </a:stretch>
        </p:blipFill>
        <p:spPr>
          <a:xfrm>
            <a:off x="358366" y="3757509"/>
            <a:ext cx="1440160" cy="1076430"/>
          </a:xfrm>
          <a:prstGeom prst="rect">
            <a:avLst/>
          </a:prstGeom>
        </p:spPr>
      </p:pic>
      <p:pic>
        <p:nvPicPr>
          <p:cNvPr id="42" name="图片占位符 7" descr="DSC02142">
            <a:extLst>
              <a:ext uri="{FF2B5EF4-FFF2-40B4-BE49-F238E27FC236}">
                <a16:creationId xmlns:a16="http://schemas.microsoft.com/office/drawing/2014/main" id="{276B2E46-EABC-4E3F-A3F8-35D383597AF2}"/>
              </a:ext>
            </a:extLst>
          </p:cNvPr>
          <p:cNvPicPr>
            <a:picLocks noGrp="1" noChangeAspect="1"/>
          </p:cNvPicPr>
          <p:nvPr/>
        </p:nvPicPr>
        <p:blipFill>
          <a:blip r:embed="rId5"/>
          <a:srcRect b="30035"/>
          <a:stretch>
            <a:fillRect/>
          </a:stretch>
        </p:blipFill>
        <p:spPr>
          <a:xfrm>
            <a:off x="1877968" y="3747754"/>
            <a:ext cx="2402076" cy="1076430"/>
          </a:xfrm>
          <a:prstGeom prst="rect">
            <a:avLst/>
          </a:prstGeom>
        </p:spPr>
      </p:pic>
      <p:pic>
        <p:nvPicPr>
          <p:cNvPr id="11" name="图片 10" descr="打开门的冰箱&#10;&#10;中度可信度描述已自动生成">
            <a:extLst>
              <a:ext uri="{FF2B5EF4-FFF2-40B4-BE49-F238E27FC236}">
                <a16:creationId xmlns:a16="http://schemas.microsoft.com/office/drawing/2014/main" id="{0DD7A7E3-7031-4759-80A6-E8BB83066EAD}"/>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210571" y="1317878"/>
            <a:ext cx="1530000" cy="936000"/>
          </a:xfrm>
          <a:prstGeom prst="rect">
            <a:avLst/>
          </a:prstGeom>
        </p:spPr>
      </p:pic>
      <p:pic>
        <p:nvPicPr>
          <p:cNvPr id="12" name="图片 11" descr="厨房的摆设布局&#10;&#10;中度可信度描述已自动生成">
            <a:extLst>
              <a:ext uri="{FF2B5EF4-FFF2-40B4-BE49-F238E27FC236}">
                <a16:creationId xmlns:a16="http://schemas.microsoft.com/office/drawing/2014/main" id="{E7A28270-13BA-4854-8D4C-156763BB7A9C}"/>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rot="5400000">
            <a:off x="7416799" y="1020878"/>
            <a:ext cx="936000" cy="1530000"/>
          </a:xfrm>
          <a:prstGeom prst="rect">
            <a:avLst/>
          </a:prstGeom>
        </p:spPr>
      </p:pic>
      <p:sp>
        <p:nvSpPr>
          <p:cNvPr id="3" name="矩形 2">
            <a:extLst>
              <a:ext uri="{FF2B5EF4-FFF2-40B4-BE49-F238E27FC236}">
                <a16:creationId xmlns:a16="http://schemas.microsoft.com/office/drawing/2014/main" id="{1D9BE834-6DFE-452A-8E92-9EC2418D640F}"/>
              </a:ext>
            </a:extLst>
          </p:cNvPr>
          <p:cNvSpPr/>
          <p:nvPr/>
        </p:nvSpPr>
        <p:spPr>
          <a:xfrm>
            <a:off x="5175031" y="2210518"/>
            <a:ext cx="1529586"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LEBT</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段隧道改造</a:t>
            </a:r>
          </a:p>
        </p:txBody>
      </p:sp>
      <p:pic>
        <p:nvPicPr>
          <p:cNvPr id="19" name="图片 18" descr="蓝色的椅子&#10;&#10;中度可信度描述已自动生成">
            <a:extLst>
              <a:ext uri="{FF2B5EF4-FFF2-40B4-BE49-F238E27FC236}">
                <a16:creationId xmlns:a16="http://schemas.microsoft.com/office/drawing/2014/main" id="{1E71CD20-E7E5-42D0-909F-CBB94CF9EE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0985" y="2473769"/>
            <a:ext cx="1529586" cy="937166"/>
          </a:xfrm>
          <a:prstGeom prst="rect">
            <a:avLst/>
          </a:prstGeom>
        </p:spPr>
      </p:pic>
      <p:sp>
        <p:nvSpPr>
          <p:cNvPr id="4" name="矩形 3">
            <a:extLst>
              <a:ext uri="{FF2B5EF4-FFF2-40B4-BE49-F238E27FC236}">
                <a16:creationId xmlns:a16="http://schemas.microsoft.com/office/drawing/2014/main" id="{1FBCB6EA-B0FA-4758-8869-206B75332480}"/>
              </a:ext>
            </a:extLst>
          </p:cNvPr>
          <p:cNvSpPr/>
          <p:nvPr/>
        </p:nvSpPr>
        <p:spPr>
          <a:xfrm>
            <a:off x="7089188" y="2214216"/>
            <a:ext cx="1620957"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超重终端空间扩充</a:t>
            </a:r>
          </a:p>
        </p:txBody>
      </p:sp>
      <p:sp>
        <p:nvSpPr>
          <p:cNvPr id="21" name="TextBox 18">
            <a:extLst>
              <a:ext uri="{FF2B5EF4-FFF2-40B4-BE49-F238E27FC236}">
                <a16:creationId xmlns:a16="http://schemas.microsoft.com/office/drawing/2014/main" id="{E2DCC6D3-84EF-4860-B760-65A1282BD12C}"/>
              </a:ext>
            </a:extLst>
          </p:cNvPr>
          <p:cNvSpPr txBox="1"/>
          <p:nvPr/>
        </p:nvSpPr>
        <p:spPr>
          <a:xfrm>
            <a:off x="4977464" y="3384330"/>
            <a:ext cx="187787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搭建屏蔽墙</a:t>
            </a:r>
          </a:p>
        </p:txBody>
      </p:sp>
      <p:pic>
        <p:nvPicPr>
          <p:cNvPr id="28" name="Picture 2">
            <a:extLst>
              <a:ext uri="{FF2B5EF4-FFF2-40B4-BE49-F238E27FC236}">
                <a16:creationId xmlns:a16="http://schemas.microsoft.com/office/drawing/2014/main" id="{3CCB307D-ACA3-4C39-9B9D-1356735CD37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408465" y="2190901"/>
            <a:ext cx="936000" cy="153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a:extLst>
              <a:ext uri="{FF2B5EF4-FFF2-40B4-BE49-F238E27FC236}">
                <a16:creationId xmlns:a16="http://schemas.microsoft.com/office/drawing/2014/main" id="{177352FA-02AA-49DA-966F-D8285EBB56A6}"/>
              </a:ext>
            </a:extLst>
          </p:cNvPr>
          <p:cNvSpPr/>
          <p:nvPr/>
        </p:nvSpPr>
        <p:spPr>
          <a:xfrm>
            <a:off x="7332919" y="3388633"/>
            <a:ext cx="11913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HEBT</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段改造</a:t>
            </a:r>
          </a:p>
        </p:txBody>
      </p:sp>
      <p:pic>
        <p:nvPicPr>
          <p:cNvPr id="29" name="Picture 3">
            <a:extLst>
              <a:ext uri="{FF2B5EF4-FFF2-40B4-BE49-F238E27FC236}">
                <a16:creationId xmlns:a16="http://schemas.microsoft.com/office/drawing/2014/main" id="{B70F0A34-7640-4922-AA18-30CB360B39F3}"/>
              </a:ext>
            </a:extLst>
          </p:cNvPr>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280044" y="3772471"/>
            <a:ext cx="1883400" cy="121073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4364B9CE-F6E1-4C04-963C-E5FDEFE9ED00}"/>
              </a:ext>
            </a:extLst>
          </p:cNvPr>
          <p:cNvSpPr txBox="1"/>
          <p:nvPr/>
        </p:nvSpPr>
        <p:spPr>
          <a:xfrm>
            <a:off x="2802972" y="1335241"/>
            <a:ext cx="1974900"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ADS</a:t>
            </a:r>
            <a:r>
              <a:rPr kumimoji="0" lang="zh-CN" altLang="en-US" sz="1400" b="0"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超导质子直线加速器</a:t>
            </a:r>
          </a:p>
        </p:txBody>
      </p:sp>
    </p:spTree>
    <p:extLst>
      <p:ext uri="{BB962C8B-B14F-4D97-AF65-F5344CB8AC3E}">
        <p14:creationId xmlns:p14="http://schemas.microsoft.com/office/powerpoint/2010/main" val="1880432583"/>
      </p:ext>
    </p:extLst>
  </p:cSld>
  <p:clrMapOvr>
    <a:masterClrMapping/>
  </p:clrMapOvr>
  <p:transition spd="med" advClick="0" advTm="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a:extLst>
              <a:ext uri="{FF2B5EF4-FFF2-40B4-BE49-F238E27FC236}">
                <a16:creationId xmlns:a16="http://schemas.microsoft.com/office/drawing/2014/main" id="{572CA530-053C-4763-94D8-58FBE513C020}"/>
              </a:ext>
            </a:extLst>
          </p:cNvPr>
          <p:cNvSpPr>
            <a:spLocks noGrp="1"/>
          </p:cNvSpPr>
          <p:nvPr>
            <p:ph type="title"/>
          </p:nvPr>
        </p:nvSpPr>
        <p:spPr>
          <a:xfrm>
            <a:off x="1051757" y="140373"/>
            <a:ext cx="2656147"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9">
            <a:extLst>
              <a:ext uri="{FF2B5EF4-FFF2-40B4-BE49-F238E27FC236}">
                <a16:creationId xmlns:a16="http://schemas.microsoft.com/office/drawing/2014/main" id="{2E980440-2747-487A-B47C-7807AE86876B}"/>
              </a:ext>
            </a:extLst>
          </p:cNvPr>
          <p:cNvSpPr txBox="1"/>
          <p:nvPr/>
        </p:nvSpPr>
        <p:spPr>
          <a:xfrm>
            <a:off x="342960" y="947334"/>
            <a:ext cx="8628106"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超重研究专用装置：</a:t>
            </a:r>
            <a:r>
              <a:rPr kumimoji="0" lang="en-US" altLang="zh-CN" sz="2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hina</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ccelerator</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acility for </a:t>
            </a:r>
            <a:r>
              <a:rPr kumimoji="0" lang="en-US" altLang="zh-CN" sz="2000" b="1" i="1" u="none" strike="noStrike" kern="1200" cap="none" spc="0" normalizeH="0" baseline="0" noProof="0" dirty="0" err="1">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Superheavy</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1"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a:t>
            </a:r>
            <a:r>
              <a:rPr kumimoji="0" lang="en-US" altLang="zh-CN" sz="2000" b="1"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lement</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1" name="组合 20">
            <a:extLst>
              <a:ext uri="{FF2B5EF4-FFF2-40B4-BE49-F238E27FC236}">
                <a16:creationId xmlns:a16="http://schemas.microsoft.com/office/drawing/2014/main" id="{64A6D4CB-E797-435B-B387-9F1EFA795D1A}"/>
              </a:ext>
            </a:extLst>
          </p:cNvPr>
          <p:cNvGrpSpPr/>
          <p:nvPr/>
        </p:nvGrpSpPr>
        <p:grpSpPr>
          <a:xfrm>
            <a:off x="87400" y="1484935"/>
            <a:ext cx="8952473" cy="1988840"/>
            <a:chOff x="155980" y="1628800"/>
            <a:chExt cx="8952473" cy="1988840"/>
          </a:xfrm>
        </p:grpSpPr>
        <p:pic>
          <p:nvPicPr>
            <p:cNvPr id="23" name="图片 22">
              <a:extLst>
                <a:ext uri="{FF2B5EF4-FFF2-40B4-BE49-F238E27FC236}">
                  <a16:creationId xmlns:a16="http://schemas.microsoft.com/office/drawing/2014/main" id="{82E67752-A6FA-4BE1-953E-22D3FD906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722" y="1628800"/>
              <a:ext cx="2914989" cy="1988840"/>
            </a:xfrm>
            <a:prstGeom prst="rect">
              <a:avLst/>
            </a:prstGeom>
          </p:spPr>
        </p:pic>
        <p:pic>
          <p:nvPicPr>
            <p:cNvPr id="24" name="图片 23" descr="建筑的摆设布局&#10;&#10;低可信度描述已自动生成">
              <a:extLst>
                <a:ext uri="{FF2B5EF4-FFF2-40B4-BE49-F238E27FC236}">
                  <a16:creationId xmlns:a16="http://schemas.microsoft.com/office/drawing/2014/main" id="{00B4AF8D-EA4F-4FB0-AFB1-60915712D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3464" y="1628800"/>
              <a:ext cx="2914989" cy="1988840"/>
            </a:xfrm>
            <a:prstGeom prst="rect">
              <a:avLst/>
            </a:prstGeom>
          </p:spPr>
        </p:pic>
        <p:pic>
          <p:nvPicPr>
            <p:cNvPr id="25" name="图片 24" descr="蓝色的火车&#10;&#10;低可信度描述已自动生成">
              <a:extLst>
                <a:ext uri="{FF2B5EF4-FFF2-40B4-BE49-F238E27FC236}">
                  <a16:creationId xmlns:a16="http://schemas.microsoft.com/office/drawing/2014/main" id="{BF16CA14-6D7C-49D5-A4C6-DE220E6CB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80" y="1628800"/>
              <a:ext cx="2914989" cy="1988840"/>
            </a:xfrm>
            <a:prstGeom prst="rect">
              <a:avLst/>
            </a:prstGeom>
          </p:spPr>
        </p:pic>
      </p:grpSp>
      <p:sp>
        <p:nvSpPr>
          <p:cNvPr id="27" name="文本框 26">
            <a:extLst>
              <a:ext uri="{FF2B5EF4-FFF2-40B4-BE49-F238E27FC236}">
                <a16:creationId xmlns:a16="http://schemas.microsoft.com/office/drawing/2014/main" id="{7F1E5D8F-C802-43CA-B6F3-788251BB01E5}"/>
              </a:ext>
            </a:extLst>
          </p:cNvPr>
          <p:cNvSpPr txBox="1"/>
          <p:nvPr/>
        </p:nvSpPr>
        <p:spPr>
          <a:xfrm>
            <a:off x="567262" y="3453411"/>
            <a:ext cx="201622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离子源及</a:t>
            </a:r>
            <a:r>
              <a:rPr kumimoji="1"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LEBT</a:t>
            </a:r>
            <a:r>
              <a:rPr kumimoji="1"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段</a:t>
            </a:r>
          </a:p>
        </p:txBody>
      </p:sp>
      <p:sp>
        <p:nvSpPr>
          <p:cNvPr id="28" name="文本框 27">
            <a:extLst>
              <a:ext uri="{FF2B5EF4-FFF2-40B4-BE49-F238E27FC236}">
                <a16:creationId xmlns:a16="http://schemas.microsoft.com/office/drawing/2014/main" id="{C1F7A8F1-D4EC-418C-BE46-DF3E2B4D9B0B}"/>
              </a:ext>
            </a:extLst>
          </p:cNvPr>
          <p:cNvSpPr txBox="1"/>
          <p:nvPr/>
        </p:nvSpPr>
        <p:spPr>
          <a:xfrm>
            <a:off x="3574936" y="3473179"/>
            <a:ext cx="201622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RFQ</a:t>
            </a:r>
            <a:r>
              <a:rPr kumimoji="1"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段</a:t>
            </a:r>
          </a:p>
        </p:txBody>
      </p:sp>
      <p:sp>
        <p:nvSpPr>
          <p:cNvPr id="29" name="文本框 28">
            <a:extLst>
              <a:ext uri="{FF2B5EF4-FFF2-40B4-BE49-F238E27FC236}">
                <a16:creationId xmlns:a16="http://schemas.microsoft.com/office/drawing/2014/main" id="{5EB184F3-06C8-4ED7-AABF-EA79B8C40D82}"/>
              </a:ext>
            </a:extLst>
          </p:cNvPr>
          <p:cNvSpPr txBox="1"/>
          <p:nvPr/>
        </p:nvSpPr>
        <p:spPr>
          <a:xfrm>
            <a:off x="6552808" y="3473951"/>
            <a:ext cx="201622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MEBT</a:t>
            </a:r>
            <a:r>
              <a:rPr kumimoji="1"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段</a:t>
            </a:r>
          </a:p>
        </p:txBody>
      </p:sp>
      <p:sp>
        <p:nvSpPr>
          <p:cNvPr id="30" name="矩形 29">
            <a:extLst>
              <a:ext uri="{FF2B5EF4-FFF2-40B4-BE49-F238E27FC236}">
                <a16:creationId xmlns:a16="http://schemas.microsoft.com/office/drawing/2014/main" id="{F037B544-5862-4B89-9738-5A640F4FE7B6}"/>
              </a:ext>
            </a:extLst>
          </p:cNvPr>
          <p:cNvSpPr/>
          <p:nvPr/>
        </p:nvSpPr>
        <p:spPr>
          <a:xfrm>
            <a:off x="11048" y="3824398"/>
            <a:ext cx="9144000" cy="455253"/>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完成了超重研究专用加速器的建造。</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2021</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zh-CN" altLang="en-US" sz="18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月离子源点火，目前正在进行系统调试</a:t>
            </a:r>
            <a:endPar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文本框 30">
            <a:extLst>
              <a:ext uri="{FF2B5EF4-FFF2-40B4-BE49-F238E27FC236}">
                <a16:creationId xmlns:a16="http://schemas.microsoft.com/office/drawing/2014/main" id="{98E3783D-2785-4FD2-B86A-605B9037462D}"/>
              </a:ext>
            </a:extLst>
          </p:cNvPr>
          <p:cNvSpPr txBox="1"/>
          <p:nvPr/>
        </p:nvSpPr>
        <p:spPr>
          <a:xfrm>
            <a:off x="407563" y="3066312"/>
            <a:ext cx="2175275"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2021</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4</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月，离子源点火</a:t>
            </a:r>
          </a:p>
        </p:txBody>
      </p:sp>
      <p:sp>
        <p:nvSpPr>
          <p:cNvPr id="32" name="文本框 31">
            <a:extLst>
              <a:ext uri="{FF2B5EF4-FFF2-40B4-BE49-F238E27FC236}">
                <a16:creationId xmlns:a16="http://schemas.microsoft.com/office/drawing/2014/main" id="{0320B2C3-CD89-4EB7-A8D9-7B287C2AFAE1}"/>
              </a:ext>
            </a:extLst>
          </p:cNvPr>
          <p:cNvSpPr txBox="1"/>
          <p:nvPr/>
        </p:nvSpPr>
        <p:spPr>
          <a:xfrm>
            <a:off x="64188" y="4293042"/>
            <a:ext cx="91497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产生国际上最强的</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~6 MeV/u</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重离子束流</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，为合成新元素提供理想实验条件</a:t>
            </a:r>
          </a:p>
        </p:txBody>
      </p:sp>
    </p:spTree>
    <p:extLst>
      <p:ext uri="{BB962C8B-B14F-4D97-AF65-F5344CB8AC3E}">
        <p14:creationId xmlns:p14="http://schemas.microsoft.com/office/powerpoint/2010/main" val="1243468383"/>
      </p:ext>
    </p:extLst>
  </p:cSld>
  <p:clrMapOvr>
    <a:masterClrMapping/>
  </p:clrMapOvr>
  <p:transition spd="med" advClick="0" advTm="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a:extLst>
              <a:ext uri="{FF2B5EF4-FFF2-40B4-BE49-F238E27FC236}">
                <a16:creationId xmlns:a16="http://schemas.microsoft.com/office/drawing/2014/main" id="{4A2BBAC4-ACE2-45D1-B731-5C9442003FA3}"/>
              </a:ext>
            </a:extLst>
          </p:cNvPr>
          <p:cNvSpPr>
            <a:spLocks noGrp="1"/>
          </p:cNvSpPr>
          <p:nvPr>
            <p:ph type="title"/>
          </p:nvPr>
        </p:nvSpPr>
        <p:spPr>
          <a:xfrm>
            <a:off x="1043806" y="140373"/>
            <a:ext cx="3240162"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B4F49E8F-62E7-497A-B44C-22520948D9C5}"/>
              </a:ext>
            </a:extLst>
          </p:cNvPr>
          <p:cNvSpPr txBox="1"/>
          <p:nvPr/>
        </p:nvSpPr>
        <p:spPr>
          <a:xfrm>
            <a:off x="342960" y="913462"/>
            <a:ext cx="8381394"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高分离效率充气反冲核分离器：</a:t>
            </a:r>
            <a:r>
              <a:rPr kumimoji="0" lang="zh-CN" altLang="en-US" sz="2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完成设计</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B163EE03-9E36-4FD4-A92B-CE4F3D31D37D}"/>
              </a:ext>
            </a:extLst>
          </p:cNvPr>
          <p:cNvPicPr/>
          <p:nvPr/>
        </p:nvPicPr>
        <p:blipFill>
          <a:blip r:embed="rId3" cstate="print">
            <a:clrChange>
              <a:clrFrom>
                <a:srgbClr val="FFFFFF"/>
              </a:clrFrom>
              <a:clrTo>
                <a:srgbClr val="FFFFFF">
                  <a:alpha val="0"/>
                </a:srgbClr>
              </a:clrTo>
            </a:clrChange>
          </a:blip>
          <a:srcRect/>
          <a:stretch/>
        </p:blipFill>
        <p:spPr>
          <a:xfrm>
            <a:off x="342960" y="1379433"/>
            <a:ext cx="4733096" cy="2758914"/>
          </a:xfrm>
          <a:prstGeom prst="rect">
            <a:avLst/>
          </a:prstGeom>
        </p:spPr>
      </p:pic>
      <p:graphicFrame>
        <p:nvGraphicFramePr>
          <p:cNvPr id="10" name="表格 9">
            <a:extLst>
              <a:ext uri="{FF2B5EF4-FFF2-40B4-BE49-F238E27FC236}">
                <a16:creationId xmlns:a16="http://schemas.microsoft.com/office/drawing/2014/main" id="{3FCE0365-E87F-4ECB-9E12-DF111FF1B9E7}"/>
              </a:ext>
            </a:extLst>
          </p:cNvPr>
          <p:cNvGraphicFramePr>
            <a:graphicFrameLocks noGrp="1"/>
          </p:cNvGraphicFramePr>
          <p:nvPr/>
        </p:nvGraphicFramePr>
        <p:xfrm>
          <a:off x="5220072" y="1347614"/>
          <a:ext cx="3672408" cy="1581259"/>
        </p:xfrm>
        <a:graphic>
          <a:graphicData uri="http://schemas.openxmlformats.org/drawingml/2006/table">
            <a:tbl>
              <a:tblPr firstRow="1" firstCol="1" bandRow="1"/>
              <a:tblGrid>
                <a:gridCol w="1883381">
                  <a:extLst>
                    <a:ext uri="{9D8B030D-6E8A-4147-A177-3AD203B41FA5}">
                      <a16:colId xmlns:a16="http://schemas.microsoft.com/office/drawing/2014/main" val="274900653"/>
                    </a:ext>
                  </a:extLst>
                </a:gridCol>
                <a:gridCol w="1789027">
                  <a:extLst>
                    <a:ext uri="{9D8B030D-6E8A-4147-A177-3AD203B41FA5}">
                      <a16:colId xmlns:a16="http://schemas.microsoft.com/office/drawing/2014/main" val="948150961"/>
                    </a:ext>
                  </a:extLst>
                </a:gridCol>
              </a:tblGrid>
              <a:tr h="3396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最大磁钢度</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just">
                        <a:lnSpc>
                          <a:spcPct val="125000"/>
                        </a:lnSpc>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2.5 Tm</a:t>
                      </a:r>
                      <a:endParaRPr 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10000"/>
                        <a:lumOff val="90000"/>
                      </a:schemeClr>
                    </a:solidFill>
                  </a:tcPr>
                </a:tc>
                <a:extLst>
                  <a:ext uri="{0D108BD9-81ED-4DB2-BD59-A6C34878D82A}">
                    <a16:rowId xmlns:a16="http://schemas.microsoft.com/office/drawing/2014/main" val="737587029"/>
                  </a:ext>
                </a:extLst>
              </a:tr>
              <a:tr h="25292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长度</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0" algn="just">
                        <a:lnSpc>
                          <a:spcPct val="125000"/>
                        </a:lnSpc>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5.85 m</a:t>
                      </a:r>
                      <a:endParaRPr 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96573077"/>
                  </a:ext>
                </a:extLst>
              </a:tr>
              <a:tr h="2565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靶点束斑尺寸（</a:t>
                      </a:r>
                      <a:r>
                        <a:rPr lang="en-US" altLang="zh-CN" sz="1400" b="0" dirty="0">
                          <a:effectLst/>
                          <a:latin typeface="Times New Roman" panose="02020603050405020304" pitchFamily="18" charset="0"/>
                          <a:ea typeface="黑体" panose="02010609060101010101" pitchFamily="49" charset="-122"/>
                          <a:cs typeface="Times New Roman" panose="02020603050405020304" pitchFamily="18" charset="0"/>
                        </a:rPr>
                        <a:t>H/V</a:t>
                      </a: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0" algn="just">
                        <a:lnSpc>
                          <a:spcPct val="125000"/>
                        </a:lnSpc>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±4 mm/±4 mm</a:t>
                      </a:r>
                      <a:endParaRPr 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90113310"/>
                  </a:ext>
                </a:extLst>
              </a:tr>
              <a:tr h="2309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发散角接受度（</a:t>
                      </a:r>
                      <a:r>
                        <a:rPr lang="en-US" altLang="zh-CN" sz="1400" b="0" dirty="0">
                          <a:effectLst/>
                          <a:latin typeface="Times New Roman" panose="02020603050405020304" pitchFamily="18" charset="0"/>
                          <a:ea typeface="黑体" panose="02010609060101010101" pitchFamily="49" charset="-122"/>
                          <a:cs typeface="Times New Roman" panose="02020603050405020304" pitchFamily="18" charset="0"/>
                        </a:rPr>
                        <a:t>H/V</a:t>
                      </a: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0" algn="just">
                        <a:lnSpc>
                          <a:spcPct val="125000"/>
                        </a:lnSpc>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±70 </a:t>
                      </a:r>
                      <a:r>
                        <a:rPr lang="en-US" sz="1400" b="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mrad</a:t>
                      </a: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/±113 </a:t>
                      </a:r>
                      <a:r>
                        <a:rPr lang="en-US" sz="1400" b="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mrad</a:t>
                      </a:r>
                      <a:endParaRPr 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906666959"/>
                  </a:ext>
                </a:extLst>
              </a:tr>
              <a:tr h="25292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色散</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indent="0" algn="just">
                        <a:lnSpc>
                          <a:spcPct val="125000"/>
                        </a:lnSpc>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13.9 mm per 1% of </a:t>
                      </a:r>
                      <a:r>
                        <a:rPr lang="en-US" sz="1400" b="0" dirty="0" err="1">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Bρ</a:t>
                      </a:r>
                      <a:endParaRPr 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83423388"/>
                  </a:ext>
                </a:extLst>
              </a:tr>
              <a:tr h="567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indent="0" algn="l">
                        <a:lnSpc>
                          <a:spcPct val="125000"/>
                        </a:lnSpc>
                      </a:pPr>
                      <a:r>
                        <a:rPr lang="en-US" altLang="zh-CN" sz="1400" b="0" dirty="0">
                          <a:effectLst/>
                          <a:latin typeface="Times New Roman" panose="02020603050405020304" pitchFamily="18" charset="0"/>
                          <a:ea typeface="黑体" panose="02010609060101010101" pitchFamily="49" charset="-122"/>
                          <a:cs typeface="Times New Roman" panose="02020603050405020304" pitchFamily="18" charset="0"/>
                        </a:rPr>
                        <a:t>D1</a:t>
                      </a:r>
                      <a:r>
                        <a:rPr lang="zh-CN" altLang="en-US" sz="1400" b="0" dirty="0">
                          <a:effectLst/>
                          <a:latin typeface="Times New Roman" panose="02020603050405020304" pitchFamily="18" charset="0"/>
                          <a:ea typeface="黑体" panose="02010609060101010101" pitchFamily="49" charset="-122"/>
                          <a:cs typeface="Times New Roman" panose="02020603050405020304" pitchFamily="18" charset="0"/>
                        </a:rPr>
                        <a:t>偏转角度</a:t>
                      </a:r>
                      <a:endParaRPr lang="zh-CN" sz="1400" b="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en-US"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30°</a:t>
                      </a:r>
                      <a:endParaRPr lang="zh-CN" altLang="zh-CN" sz="1400" b="0" dirty="0">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46381" marR="46381"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173009596"/>
                  </a:ext>
                </a:extLst>
              </a:tr>
            </a:tbl>
          </a:graphicData>
        </a:graphic>
      </p:graphicFrame>
      <p:pic>
        <p:nvPicPr>
          <p:cNvPr id="11" name="图片 10">
            <a:extLst>
              <a:ext uri="{FF2B5EF4-FFF2-40B4-BE49-F238E27FC236}">
                <a16:creationId xmlns:a16="http://schemas.microsoft.com/office/drawing/2014/main" id="{9AAA4260-D0F1-4DD4-979A-C3987EEDB3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9633" y="3074347"/>
            <a:ext cx="3240360" cy="1419347"/>
          </a:xfrm>
          <a:prstGeom prst="rect">
            <a:avLst/>
          </a:prstGeom>
          <a:noFill/>
          <a:ln>
            <a:noFill/>
          </a:ln>
        </p:spPr>
      </p:pic>
      <p:sp>
        <p:nvSpPr>
          <p:cNvPr id="5" name="矩形 4">
            <a:extLst>
              <a:ext uri="{FF2B5EF4-FFF2-40B4-BE49-F238E27FC236}">
                <a16:creationId xmlns:a16="http://schemas.microsoft.com/office/drawing/2014/main" id="{67E616D3-2AD2-40C4-9F28-97F3EC568CE2}"/>
              </a:ext>
            </a:extLst>
          </p:cNvPr>
          <p:cNvSpPr/>
          <p:nvPr/>
        </p:nvSpPr>
        <p:spPr>
          <a:xfrm>
            <a:off x="6293695" y="4451842"/>
            <a:ext cx="1620957" cy="374654"/>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水平</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方向</a:t>
            </a:r>
            <a:r>
              <a:rPr kumimoji="0" lang="zh-CN" altLang="en-US" sz="14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束流包络</a:t>
            </a:r>
          </a:p>
        </p:txBody>
      </p:sp>
      <p:sp>
        <p:nvSpPr>
          <p:cNvPr id="6" name="矩形 5">
            <a:extLst>
              <a:ext uri="{FF2B5EF4-FFF2-40B4-BE49-F238E27FC236}">
                <a16:creationId xmlns:a16="http://schemas.microsoft.com/office/drawing/2014/main" id="{CE582F7E-15D9-49B0-B53E-1F880E935CF2}"/>
              </a:ext>
            </a:extLst>
          </p:cNvPr>
          <p:cNvSpPr/>
          <p:nvPr/>
        </p:nvSpPr>
        <p:spPr>
          <a:xfrm>
            <a:off x="186895" y="4134064"/>
            <a:ext cx="4026728" cy="629211"/>
          </a:xfrm>
          <a:prstGeom prst="rect">
            <a:avLst/>
          </a:prstGeom>
        </p:spPr>
        <p:txBody>
          <a:bodyPr wrap="square">
            <a:spAutoFit/>
          </a:bodyPr>
          <a:lstStyle/>
          <a:p>
            <a:pPr marL="0" marR="0" lvl="0" indent="0" algn="l" defTabSz="784225" rtl="0" eaLnBrk="1" fontAlgn="base" latinLnBrk="0" hangingPunct="1">
              <a:lnSpc>
                <a:spcPct val="114000"/>
              </a:lnSpc>
              <a:spcBef>
                <a:spcPct val="0"/>
              </a:spcBef>
              <a:spcAft>
                <a:spcPct val="0"/>
              </a:spcAft>
              <a:buClr>
                <a:srgbClr val="3B3BFF"/>
              </a:buClr>
              <a:buSzTx/>
              <a:buFontTx/>
              <a:buNone/>
              <a:tabLst/>
              <a:defRPr/>
            </a:pPr>
            <a:r>
              <a:rPr kumimoji="1"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束流动力学设计模拟；靶室、磁铁、电源、气流、真空、束诊、收集室、获取系统</a:t>
            </a:r>
            <a:endParaRPr kumimoji="1"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a:extLst>
              <a:ext uri="{FF2B5EF4-FFF2-40B4-BE49-F238E27FC236}">
                <a16:creationId xmlns:a16="http://schemas.microsoft.com/office/drawing/2014/main" id="{75EF5EAA-38BD-4EC1-8D9B-1257245F0F36}"/>
              </a:ext>
            </a:extLst>
          </p:cNvPr>
          <p:cNvSpPr txBox="1"/>
          <p:nvPr/>
        </p:nvSpPr>
        <p:spPr>
          <a:xfrm>
            <a:off x="1372604" y="3692870"/>
            <a:ext cx="1336904" cy="276999"/>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QDQQD</a:t>
            </a:r>
            <a:r>
              <a:rPr kumimoji="0" lang="zh-CN" altLang="en-US" sz="18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构型</a:t>
            </a:r>
          </a:p>
        </p:txBody>
      </p:sp>
    </p:spTree>
    <p:extLst>
      <p:ext uri="{BB962C8B-B14F-4D97-AF65-F5344CB8AC3E}">
        <p14:creationId xmlns:p14="http://schemas.microsoft.com/office/powerpoint/2010/main" val="4015311553"/>
      </p:ext>
    </p:extLst>
  </p:cSld>
  <p:clrMapOvr>
    <a:masterClrMapping/>
  </p:clrMapOvr>
  <p:transition spd="med" advClick="0" advTm="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A0D42544-CA67-4E40-A181-3F8E9E4E69EC}"/>
              </a:ext>
            </a:extLst>
          </p:cNvPr>
          <p:cNvSpPr/>
          <p:nvPr/>
        </p:nvSpPr>
        <p:spPr>
          <a:xfrm>
            <a:off x="6127932" y="913462"/>
            <a:ext cx="2673108" cy="369332"/>
          </a:xfrm>
          <a:prstGeom prst="roundRect">
            <a:avLst/>
          </a:prstGeom>
          <a:solidFill>
            <a:srgbClr val="00B0F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a:cs typeface="+mn-cs"/>
            </a:endParaRPr>
          </a:p>
        </p:txBody>
      </p:sp>
      <p:sp>
        <p:nvSpPr>
          <p:cNvPr id="22" name="文本框 21">
            <a:extLst>
              <a:ext uri="{FF2B5EF4-FFF2-40B4-BE49-F238E27FC236}">
                <a16:creationId xmlns:a16="http://schemas.microsoft.com/office/drawing/2014/main" id="{B4F49E8F-62E7-497A-B44C-22520948D9C5}"/>
              </a:ext>
            </a:extLst>
          </p:cNvPr>
          <p:cNvSpPr txBox="1"/>
          <p:nvPr/>
        </p:nvSpPr>
        <p:spPr>
          <a:xfrm>
            <a:off x="438372" y="913462"/>
            <a:ext cx="8381394"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高分离效率充气反冲核分离器：</a:t>
            </a:r>
            <a:r>
              <a:rPr kumimoji="0" lang="zh-CN" altLang="en-US" sz="2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建造进展</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81A8E222-3FF8-4268-9CDE-D96DA52D7D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16" b="17701"/>
          <a:stretch/>
        </p:blipFill>
        <p:spPr>
          <a:xfrm>
            <a:off x="470289" y="1367065"/>
            <a:ext cx="1771607" cy="1620000"/>
          </a:xfrm>
          <a:prstGeom prst="rect">
            <a:avLst/>
          </a:prstGeom>
        </p:spPr>
      </p:pic>
      <p:pic>
        <p:nvPicPr>
          <p:cNvPr id="14" name="图片 13">
            <a:extLst>
              <a:ext uri="{FF2B5EF4-FFF2-40B4-BE49-F238E27FC236}">
                <a16:creationId xmlns:a16="http://schemas.microsoft.com/office/drawing/2014/main" id="{5AA8E305-F541-4794-B10F-A7803AF84408}"/>
              </a:ext>
            </a:extLst>
          </p:cNvPr>
          <p:cNvPicPr>
            <a:picLocks noChangeAspect="1"/>
          </p:cNvPicPr>
          <p:nvPr/>
        </p:nvPicPr>
        <p:blipFill>
          <a:blip r:embed="rId3"/>
          <a:stretch>
            <a:fillRect/>
          </a:stretch>
        </p:blipFill>
        <p:spPr>
          <a:xfrm>
            <a:off x="2440911" y="1367065"/>
            <a:ext cx="2563138" cy="1568838"/>
          </a:xfrm>
          <a:prstGeom prst="rect">
            <a:avLst/>
          </a:prstGeom>
        </p:spPr>
      </p:pic>
      <p:sp>
        <p:nvSpPr>
          <p:cNvPr id="2" name="矩形 1">
            <a:extLst>
              <a:ext uri="{FF2B5EF4-FFF2-40B4-BE49-F238E27FC236}">
                <a16:creationId xmlns:a16="http://schemas.microsoft.com/office/drawing/2014/main" id="{7C409070-2223-4250-8522-B186F0DF3263}"/>
              </a:ext>
            </a:extLst>
          </p:cNvPr>
          <p:cNvSpPr/>
          <p:nvPr/>
        </p:nvSpPr>
        <p:spPr>
          <a:xfrm>
            <a:off x="348494" y="2975867"/>
            <a:ext cx="4943586"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完成二极磁铁</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D1</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加工及测试，测试结果与设计值吻合</a:t>
            </a:r>
          </a:p>
        </p:txBody>
      </p:sp>
      <p:pic>
        <p:nvPicPr>
          <p:cNvPr id="15" name="图片 14">
            <a:extLst>
              <a:ext uri="{FF2B5EF4-FFF2-40B4-BE49-F238E27FC236}">
                <a16:creationId xmlns:a16="http://schemas.microsoft.com/office/drawing/2014/main" id="{2F918929-E2C1-44C7-84D9-2CC7A7986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90" y="3281213"/>
            <a:ext cx="1163959" cy="1512000"/>
          </a:xfrm>
          <a:prstGeom prst="rect">
            <a:avLst/>
          </a:prstGeom>
        </p:spPr>
      </p:pic>
      <p:sp>
        <p:nvSpPr>
          <p:cNvPr id="3" name="矩形 2">
            <a:extLst>
              <a:ext uri="{FF2B5EF4-FFF2-40B4-BE49-F238E27FC236}">
                <a16:creationId xmlns:a16="http://schemas.microsoft.com/office/drawing/2014/main" id="{E329FAF1-0951-4BE4-815F-5AB4AB7D8C13}"/>
              </a:ext>
            </a:extLst>
          </p:cNvPr>
          <p:cNvSpPr/>
          <p:nvPr/>
        </p:nvSpPr>
        <p:spPr>
          <a:xfrm>
            <a:off x="1758414" y="2644601"/>
            <a:ext cx="46679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D1</a:t>
            </a:r>
            <a:endParaRPr kumimoji="0" lang="zh-CN" altLang="en-US" sz="1800" b="0" i="0" u="none" strike="noStrike" kern="1200" cap="none" spc="0" normalizeH="0" baseline="0" noProof="0" dirty="0">
              <a:ln>
                <a:noFill/>
              </a:ln>
              <a:solidFill>
                <a:srgbClr val="FFFF00"/>
              </a:solidFill>
              <a:effectLst/>
              <a:uLnTx/>
              <a:uFillTx/>
              <a:latin typeface="Calibri" panose="020F0502020204030204" pitchFamily="34" charset="0"/>
              <a:ea typeface="宋体" panose="02010600030101010101" pitchFamily="2" charset="-122"/>
              <a:cs typeface="+mn-cs"/>
            </a:endParaRPr>
          </a:p>
        </p:txBody>
      </p:sp>
      <p:sp>
        <p:nvSpPr>
          <p:cNvPr id="4" name="矩形 3">
            <a:extLst>
              <a:ext uri="{FF2B5EF4-FFF2-40B4-BE49-F238E27FC236}">
                <a16:creationId xmlns:a16="http://schemas.microsoft.com/office/drawing/2014/main" id="{53D6E416-2AAB-4132-8390-45254EC92B36}"/>
              </a:ext>
            </a:extLst>
          </p:cNvPr>
          <p:cNvSpPr/>
          <p:nvPr/>
        </p:nvSpPr>
        <p:spPr>
          <a:xfrm>
            <a:off x="1130579" y="4492014"/>
            <a:ext cx="44755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Q1</a:t>
            </a:r>
            <a:endParaRPr kumimoji="0" lang="zh-CN" altLang="en-US" sz="1600" b="0" i="0" u="none" strike="noStrike" kern="1200" cap="none" spc="0" normalizeH="0" baseline="0" noProof="0" dirty="0">
              <a:ln>
                <a:noFill/>
              </a:ln>
              <a:solidFill>
                <a:srgbClr val="FFFF00"/>
              </a:solidFill>
              <a:effectLst/>
              <a:uLnTx/>
              <a:uFillTx/>
              <a:latin typeface="Calibri" panose="020F0502020204030204" pitchFamily="34" charset="0"/>
              <a:ea typeface="宋体" panose="02010600030101010101" pitchFamily="2" charset="-122"/>
              <a:cs typeface="+mn-cs"/>
            </a:endParaRPr>
          </a:p>
        </p:txBody>
      </p:sp>
      <p:pic>
        <p:nvPicPr>
          <p:cNvPr id="17" name="图片 16">
            <a:extLst>
              <a:ext uri="{FF2B5EF4-FFF2-40B4-BE49-F238E27FC236}">
                <a16:creationId xmlns:a16="http://schemas.microsoft.com/office/drawing/2014/main" id="{2E1EEB6A-339A-4A30-9AE2-2F915FCED8E0}"/>
              </a:ext>
            </a:extLst>
          </p:cNvPr>
          <p:cNvPicPr>
            <a:picLocks noChangeAspect="1"/>
          </p:cNvPicPr>
          <p:nvPr/>
        </p:nvPicPr>
        <p:blipFill>
          <a:blip r:embed="rId5"/>
          <a:stretch>
            <a:fillRect/>
          </a:stretch>
        </p:blipFill>
        <p:spPr>
          <a:xfrm>
            <a:off x="1863100" y="3294797"/>
            <a:ext cx="1149197" cy="1512000"/>
          </a:xfrm>
          <a:prstGeom prst="rect">
            <a:avLst/>
          </a:prstGeom>
        </p:spPr>
      </p:pic>
      <p:sp>
        <p:nvSpPr>
          <p:cNvPr id="6" name="矩形 5">
            <a:extLst>
              <a:ext uri="{FF2B5EF4-FFF2-40B4-BE49-F238E27FC236}">
                <a16:creationId xmlns:a16="http://schemas.microsoft.com/office/drawing/2014/main" id="{D35D399C-2955-484B-AA3F-05FB9BA50FD7}"/>
              </a:ext>
            </a:extLst>
          </p:cNvPr>
          <p:cNvSpPr/>
          <p:nvPr/>
        </p:nvSpPr>
        <p:spPr>
          <a:xfrm>
            <a:off x="1933417" y="4506201"/>
            <a:ext cx="1005403"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电源设备</a:t>
            </a:r>
            <a:endParaRPr kumimoji="0" lang="zh-CN" altLang="en-US" sz="1600" b="1" i="0" u="none" strike="noStrike" kern="1200" cap="none" spc="0" normalizeH="0" baseline="0" noProof="0" dirty="0">
              <a:ln>
                <a:noFill/>
              </a:ln>
              <a:solidFill>
                <a:srgbClr val="FFFF00"/>
              </a:solidFill>
              <a:effectLst/>
              <a:uLnTx/>
              <a:uFillTx/>
              <a:latin typeface="Calibri" panose="020F0502020204030204" pitchFamily="34" charset="0"/>
              <a:ea typeface="宋体" panose="02010600030101010101" pitchFamily="2" charset="-122"/>
              <a:cs typeface="+mn-cs"/>
            </a:endParaRPr>
          </a:p>
        </p:txBody>
      </p:sp>
      <p:pic>
        <p:nvPicPr>
          <p:cNvPr id="19" name="图片 18">
            <a:extLst>
              <a:ext uri="{FF2B5EF4-FFF2-40B4-BE49-F238E27FC236}">
                <a16:creationId xmlns:a16="http://schemas.microsoft.com/office/drawing/2014/main" id="{1FFEB16A-54DD-4485-A73A-863D7FEE06E0}"/>
              </a:ext>
            </a:extLst>
          </p:cNvPr>
          <p:cNvPicPr>
            <a:picLocks noChangeAspect="1"/>
          </p:cNvPicPr>
          <p:nvPr/>
        </p:nvPicPr>
        <p:blipFill>
          <a:blip r:embed="rId6"/>
          <a:stretch>
            <a:fillRect/>
          </a:stretch>
        </p:blipFill>
        <p:spPr>
          <a:xfrm>
            <a:off x="3219235" y="3296090"/>
            <a:ext cx="3460651" cy="1512000"/>
          </a:xfrm>
          <a:prstGeom prst="rect">
            <a:avLst/>
          </a:prstGeom>
        </p:spPr>
      </p:pic>
      <p:sp>
        <p:nvSpPr>
          <p:cNvPr id="7" name="矩形 6">
            <a:extLst>
              <a:ext uri="{FF2B5EF4-FFF2-40B4-BE49-F238E27FC236}">
                <a16:creationId xmlns:a16="http://schemas.microsoft.com/office/drawing/2014/main" id="{19869594-D6F2-4EDA-BB84-50C05B1736F1}"/>
              </a:ext>
            </a:extLst>
          </p:cNvPr>
          <p:cNvSpPr/>
          <p:nvPr/>
        </p:nvSpPr>
        <p:spPr>
          <a:xfrm>
            <a:off x="4257182" y="4466896"/>
            <a:ext cx="142539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Times New Roman" panose="02020603050405020304" pitchFamily="18" charset="0"/>
              </a:rPr>
              <a:t>真空差分系统</a:t>
            </a:r>
          </a:p>
        </p:txBody>
      </p:sp>
      <p:pic>
        <p:nvPicPr>
          <p:cNvPr id="21" name="图片 20">
            <a:extLst>
              <a:ext uri="{FF2B5EF4-FFF2-40B4-BE49-F238E27FC236}">
                <a16:creationId xmlns:a16="http://schemas.microsoft.com/office/drawing/2014/main" id="{0AB330FF-D88E-4F68-9DCB-DB8EFD2461B2}"/>
              </a:ext>
            </a:extLst>
          </p:cNvPr>
          <p:cNvPicPr>
            <a:picLocks noChangeAspect="1"/>
          </p:cNvPicPr>
          <p:nvPr/>
        </p:nvPicPr>
        <p:blipFill>
          <a:blip r:embed="rId7"/>
          <a:stretch>
            <a:fillRect/>
          </a:stretch>
        </p:blipFill>
        <p:spPr>
          <a:xfrm>
            <a:off x="6842220" y="3294797"/>
            <a:ext cx="2016000" cy="1512000"/>
          </a:xfrm>
          <a:prstGeom prst="rect">
            <a:avLst/>
          </a:prstGeom>
        </p:spPr>
      </p:pic>
      <p:sp>
        <p:nvSpPr>
          <p:cNvPr id="23" name="矩形 22">
            <a:extLst>
              <a:ext uri="{FF2B5EF4-FFF2-40B4-BE49-F238E27FC236}">
                <a16:creationId xmlns:a16="http://schemas.microsoft.com/office/drawing/2014/main" id="{3438923F-06A1-47DE-8A32-D66FD98D4365}"/>
              </a:ext>
            </a:extLst>
          </p:cNvPr>
          <p:cNvSpPr/>
          <p:nvPr/>
        </p:nvSpPr>
        <p:spPr>
          <a:xfrm>
            <a:off x="7463362" y="4485139"/>
            <a:ext cx="1005403"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Times New Roman" panose="02020603050405020304" pitchFamily="18" charset="0"/>
              </a:rPr>
              <a:t>转靶系统</a:t>
            </a:r>
          </a:p>
        </p:txBody>
      </p:sp>
      <p:pic>
        <p:nvPicPr>
          <p:cNvPr id="24" name="图片 23">
            <a:extLst>
              <a:ext uri="{FF2B5EF4-FFF2-40B4-BE49-F238E27FC236}">
                <a16:creationId xmlns:a16="http://schemas.microsoft.com/office/drawing/2014/main" id="{2BE8F6C7-C7D2-4DF4-9CCD-784E478E3644}"/>
              </a:ext>
            </a:extLst>
          </p:cNvPr>
          <p:cNvPicPr>
            <a:picLocks noChangeAspect="1"/>
          </p:cNvPicPr>
          <p:nvPr/>
        </p:nvPicPr>
        <p:blipFill rotWithShape="1">
          <a:blip r:embed="rId8"/>
          <a:srcRect t="5733"/>
          <a:stretch/>
        </p:blipFill>
        <p:spPr>
          <a:xfrm>
            <a:off x="5401162" y="1355867"/>
            <a:ext cx="1288893" cy="1631198"/>
          </a:xfrm>
          <a:prstGeom prst="rect">
            <a:avLst/>
          </a:prstGeom>
        </p:spPr>
      </p:pic>
      <p:sp>
        <p:nvSpPr>
          <p:cNvPr id="25" name="矩形 24">
            <a:extLst>
              <a:ext uri="{FF2B5EF4-FFF2-40B4-BE49-F238E27FC236}">
                <a16:creationId xmlns:a16="http://schemas.microsoft.com/office/drawing/2014/main" id="{185020D6-C059-42F7-B3A0-2D59C75F7E42}"/>
              </a:ext>
            </a:extLst>
          </p:cNvPr>
          <p:cNvSpPr/>
          <p:nvPr/>
        </p:nvSpPr>
        <p:spPr>
          <a:xfrm>
            <a:off x="5725230" y="2643388"/>
            <a:ext cx="59503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Times New Roman" panose="02020603050405020304" pitchFamily="18" charset="0"/>
              </a:rPr>
              <a:t>靶室</a:t>
            </a:r>
          </a:p>
        </p:txBody>
      </p:sp>
      <p:sp>
        <p:nvSpPr>
          <p:cNvPr id="18" name="文本框 17">
            <a:extLst>
              <a:ext uri="{FF2B5EF4-FFF2-40B4-BE49-F238E27FC236}">
                <a16:creationId xmlns:a16="http://schemas.microsoft.com/office/drawing/2014/main" id="{9D0CB100-F64D-4485-AD77-BE268B6F9B1B}"/>
              </a:ext>
            </a:extLst>
          </p:cNvPr>
          <p:cNvSpPr txBox="1"/>
          <p:nvPr/>
        </p:nvSpPr>
        <p:spPr>
          <a:xfrm>
            <a:off x="6444208" y="970015"/>
            <a:ext cx="2175275" cy="246221"/>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2021</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月完成全部加工</a:t>
            </a:r>
          </a:p>
        </p:txBody>
      </p:sp>
      <p:sp>
        <p:nvSpPr>
          <p:cNvPr id="30" name="矩形 29">
            <a:extLst>
              <a:ext uri="{FF2B5EF4-FFF2-40B4-BE49-F238E27FC236}">
                <a16:creationId xmlns:a16="http://schemas.microsoft.com/office/drawing/2014/main" id="{07666315-025F-4CAD-ABCD-A9BE08F433BC}"/>
              </a:ext>
            </a:extLst>
          </p:cNvPr>
          <p:cNvSpPr/>
          <p:nvPr/>
        </p:nvSpPr>
        <p:spPr>
          <a:xfrm>
            <a:off x="7026411" y="2937941"/>
            <a:ext cx="162095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探测器和电子学</a:t>
            </a:r>
          </a:p>
        </p:txBody>
      </p:sp>
      <p:grpSp>
        <p:nvGrpSpPr>
          <p:cNvPr id="29" name="组合 28">
            <a:extLst>
              <a:ext uri="{FF2B5EF4-FFF2-40B4-BE49-F238E27FC236}">
                <a16:creationId xmlns:a16="http://schemas.microsoft.com/office/drawing/2014/main" id="{1CB1BC50-3085-46C5-8C7D-399062AB371D}"/>
              </a:ext>
            </a:extLst>
          </p:cNvPr>
          <p:cNvGrpSpPr/>
          <p:nvPr/>
        </p:nvGrpSpPr>
        <p:grpSpPr>
          <a:xfrm>
            <a:off x="6854496" y="1351278"/>
            <a:ext cx="1914792" cy="880956"/>
            <a:chOff x="28435" y="2897603"/>
            <a:chExt cx="2398791" cy="1218593"/>
          </a:xfrm>
        </p:grpSpPr>
        <p:pic>
          <p:nvPicPr>
            <p:cNvPr id="31" name="图片 30">
              <a:extLst>
                <a:ext uri="{FF2B5EF4-FFF2-40B4-BE49-F238E27FC236}">
                  <a16:creationId xmlns:a16="http://schemas.microsoft.com/office/drawing/2014/main" id="{6F4E37FB-4742-4351-8D52-438145B216E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7" t="24068" b="11970"/>
            <a:stretch/>
          </p:blipFill>
          <p:spPr>
            <a:xfrm>
              <a:off x="28435" y="2897603"/>
              <a:ext cx="2398791" cy="1174785"/>
            </a:xfrm>
            <a:prstGeom prst="rect">
              <a:avLst/>
            </a:prstGeom>
          </p:spPr>
        </p:pic>
        <p:sp>
          <p:nvSpPr>
            <p:cNvPr id="32" name="文本框 31">
              <a:extLst>
                <a:ext uri="{FF2B5EF4-FFF2-40B4-BE49-F238E27FC236}">
                  <a16:creationId xmlns:a16="http://schemas.microsoft.com/office/drawing/2014/main" id="{586E1A70-B7BB-4CD3-AE25-F4CF35DA77B3}"/>
                </a:ext>
              </a:extLst>
            </p:cNvPr>
            <p:cNvSpPr txBox="1"/>
            <p:nvPr/>
          </p:nvSpPr>
          <p:spPr>
            <a:xfrm>
              <a:off x="460232" y="3647887"/>
              <a:ext cx="1709372" cy="46830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Si-box</a:t>
              </a:r>
              <a:r>
                <a:rPr kumimoji="0" lang="zh-CN" altLang="en-US" sz="16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探测器</a:t>
              </a:r>
            </a:p>
          </p:txBody>
        </p:sp>
      </p:grpSp>
      <p:pic>
        <p:nvPicPr>
          <p:cNvPr id="33" name="图片 32">
            <a:extLst>
              <a:ext uri="{FF2B5EF4-FFF2-40B4-BE49-F238E27FC236}">
                <a16:creationId xmlns:a16="http://schemas.microsoft.com/office/drawing/2014/main" id="{EB63AB33-CC99-469F-9E22-35A0C5AC43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4496" y="2207911"/>
            <a:ext cx="1041334" cy="767955"/>
          </a:xfrm>
          <a:prstGeom prst="rect">
            <a:avLst/>
          </a:prstGeom>
        </p:spPr>
      </p:pic>
      <p:pic>
        <p:nvPicPr>
          <p:cNvPr id="35" name="Picture 2" descr="C:\Users\zzy\Desktop\IMG_20150702_115531.jpg">
            <a:extLst>
              <a:ext uri="{FF2B5EF4-FFF2-40B4-BE49-F238E27FC236}">
                <a16:creationId xmlns:a16="http://schemas.microsoft.com/office/drawing/2014/main" id="{21CD6E06-EFD0-4B0F-95E9-92CBE6A6365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8299"/>
          <a:stretch/>
        </p:blipFill>
        <p:spPr bwMode="auto">
          <a:xfrm>
            <a:off x="7998907" y="2207709"/>
            <a:ext cx="773984" cy="760538"/>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a:extLst>
              <a:ext uri="{FF2B5EF4-FFF2-40B4-BE49-F238E27FC236}">
                <a16:creationId xmlns:a16="http://schemas.microsoft.com/office/drawing/2014/main" id="{EB39664A-35D6-4BAE-A4F7-8BA428622711}"/>
              </a:ext>
            </a:extLst>
          </p:cNvPr>
          <p:cNvSpPr txBox="1"/>
          <p:nvPr/>
        </p:nvSpPr>
        <p:spPr>
          <a:xfrm>
            <a:off x="6831192" y="2668056"/>
            <a:ext cx="108234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前置放大器</a:t>
            </a:r>
          </a:p>
        </p:txBody>
      </p:sp>
      <p:sp>
        <p:nvSpPr>
          <p:cNvPr id="38" name="文本框 37">
            <a:extLst>
              <a:ext uri="{FF2B5EF4-FFF2-40B4-BE49-F238E27FC236}">
                <a16:creationId xmlns:a16="http://schemas.microsoft.com/office/drawing/2014/main" id="{848D7B46-8F63-4D8F-8FDD-840B402341F0}"/>
              </a:ext>
            </a:extLst>
          </p:cNvPr>
          <p:cNvSpPr txBox="1"/>
          <p:nvPr/>
        </p:nvSpPr>
        <p:spPr>
          <a:xfrm>
            <a:off x="7946528" y="2666618"/>
            <a:ext cx="90281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数字化仪</a:t>
            </a:r>
          </a:p>
        </p:txBody>
      </p:sp>
      <p:sp>
        <p:nvSpPr>
          <p:cNvPr id="34" name="标题 1">
            <a:extLst>
              <a:ext uri="{FF2B5EF4-FFF2-40B4-BE49-F238E27FC236}">
                <a16:creationId xmlns:a16="http://schemas.microsoft.com/office/drawing/2014/main" id="{33962A09-B5EE-4CE5-AB88-9CBD7812C792}"/>
              </a:ext>
            </a:extLst>
          </p:cNvPr>
          <p:cNvSpPr>
            <a:spLocks noGrp="1"/>
          </p:cNvSpPr>
          <p:nvPr>
            <p:ph type="title"/>
          </p:nvPr>
        </p:nvSpPr>
        <p:spPr>
          <a:xfrm>
            <a:off x="1043806" y="140373"/>
            <a:ext cx="2808114"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03256665"/>
      </p:ext>
    </p:extLst>
  </p:cSld>
  <p:clrMapOvr>
    <a:masterClrMapping/>
  </p:clrMapOvr>
  <p:transition spd="med" advClick="0" advTm="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633C120-6E0C-4A9E-809C-9CA3CCE59A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37" b="11441"/>
          <a:stretch/>
        </p:blipFill>
        <p:spPr>
          <a:xfrm>
            <a:off x="490580" y="1093236"/>
            <a:ext cx="6264696" cy="3456800"/>
          </a:xfrm>
          <a:prstGeom prst="rect">
            <a:avLst/>
          </a:prstGeom>
        </p:spPr>
      </p:pic>
      <p:sp>
        <p:nvSpPr>
          <p:cNvPr id="2" name="矩形 1">
            <a:extLst>
              <a:ext uri="{FF2B5EF4-FFF2-40B4-BE49-F238E27FC236}">
                <a16:creationId xmlns:a16="http://schemas.microsoft.com/office/drawing/2014/main" id="{8E3A4E56-92A6-424E-AA78-D93A0AC7C00B}"/>
              </a:ext>
            </a:extLst>
          </p:cNvPr>
          <p:cNvSpPr/>
          <p:nvPr/>
        </p:nvSpPr>
        <p:spPr>
          <a:xfrm>
            <a:off x="6822256" y="980055"/>
            <a:ext cx="2359669" cy="3329309"/>
          </a:xfrm>
          <a:prstGeom prst="rect">
            <a:avLst/>
          </a:prstGeom>
        </p:spPr>
        <p:txBody>
          <a:bodyPr wrap="square">
            <a:spAutoFit/>
          </a:bodyPr>
          <a:lstStyle/>
          <a:p>
            <a:pPr marL="0" marR="0" lvl="0" indent="0" algn="l" defTabSz="784225" rtl="0" eaLnBrk="1" fontAlgn="base" latinLnBrk="0" hangingPunct="1">
              <a:lnSpc>
                <a:spcPct val="150000"/>
              </a:lnSpc>
              <a:spcBef>
                <a:spcPct val="0"/>
              </a:spcBef>
              <a:spcAft>
                <a:spcPct val="0"/>
              </a:spcAft>
              <a:buClr>
                <a:srgbClr val="3B3BFF"/>
              </a:buClr>
              <a:buSzTx/>
              <a:buFontTx/>
              <a:buNone/>
              <a:tabLst/>
              <a:defRPr/>
            </a:pPr>
            <a:r>
              <a:rPr kumimoji="1" lang="zh-CN" altLang="en-US"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子系统研制进展：</a:t>
            </a:r>
            <a:endParaRPr kumimoji="1" lang="en-US" altLang="zh-CN" sz="1600" b="1"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束流动力学：完成</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磁铁系统：通电测试</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电源系统：完成安装</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真空系统：完成安装</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终端靶室：完成安装</a:t>
            </a: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收集室：完成安装</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束诊系统：正在安装</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获取系统：正在进行</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180000" marR="0" lvl="0" indent="-180000" algn="l" defTabSz="784225" rtl="0" eaLnBrk="1" fontAlgn="base" latinLnBrk="0" hangingPunct="1">
              <a:lnSpc>
                <a:spcPct val="150000"/>
              </a:lnSpc>
              <a:spcBef>
                <a:spcPct val="0"/>
              </a:spcBef>
              <a:spcAft>
                <a:spcPct val="0"/>
              </a:spcAft>
              <a:buClr>
                <a:srgbClr val="3B3BFF"/>
              </a:buClr>
              <a:buSzTx/>
              <a:buFont typeface="Wingdings" panose="05000000000000000000" pitchFamily="2" charset="2"/>
              <a:buChar char="Ø"/>
              <a:tabLst/>
              <a:defRPr/>
            </a:pPr>
            <a:r>
              <a:rPr kumimoji="1"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靶研制：正在进行</a:t>
            </a:r>
            <a:endParaRPr kumimoji="1"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id="{A09F3B57-3C9F-45CD-9EC9-3FEE73D4C973}"/>
              </a:ext>
            </a:extLst>
          </p:cNvPr>
          <p:cNvSpPr/>
          <p:nvPr/>
        </p:nvSpPr>
        <p:spPr>
          <a:xfrm>
            <a:off x="2156321" y="4127002"/>
            <a:ext cx="2972289"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333333"/>
                </a:solidFill>
                <a:effectLst/>
                <a:uLnTx/>
                <a:uFillTx/>
                <a:latin typeface="Arial" panose="020B0604020202020204" pitchFamily="34" charset="0"/>
                <a:ea typeface="宋体" panose="02010600030101010101" pitchFamily="2" charset="-122"/>
                <a:cs typeface="+mn-cs"/>
              </a:rPr>
              <a:t> </a:t>
            </a:r>
            <a:r>
              <a:rPr kumimoji="0" lang="en-US" altLang="zh-CN" sz="2000" b="0" i="0" u="none" strike="noStrike" kern="1200" cap="none" spc="0" normalizeH="0" baseline="0" noProof="0" dirty="0">
                <a:ln>
                  <a:noFill/>
                </a:ln>
                <a:solidFill>
                  <a:srgbClr val="FFFF00"/>
                </a:solidFill>
                <a:effectLst/>
                <a:uLnTx/>
                <a:uFillTx/>
                <a:latin typeface="Arial" panose="020B0604020202020204" pitchFamily="34" charset="0"/>
                <a:ea typeface="宋体" panose="02010600030101010101" pitchFamily="2" charset="-122"/>
                <a:cs typeface="+mn-cs"/>
              </a:rPr>
              <a:t>approaching completion</a:t>
            </a:r>
            <a:endParaRPr kumimoji="0" lang="zh-CN" altLang="en-US" sz="2000" b="0" i="0" u="none" strike="noStrike" kern="1200" cap="none" spc="0" normalizeH="0" baseline="0" noProof="0" dirty="0">
              <a:ln>
                <a:noFill/>
              </a:ln>
              <a:solidFill>
                <a:srgbClr val="FFFF00"/>
              </a:solidFill>
              <a:effectLst/>
              <a:uLnTx/>
              <a:uFillTx/>
              <a:ea typeface="宋体" panose="02010600030101010101" pitchFamily="2" charset="-122"/>
              <a:cs typeface="+mn-cs"/>
            </a:endParaRPr>
          </a:p>
        </p:txBody>
      </p:sp>
      <p:sp>
        <p:nvSpPr>
          <p:cNvPr id="10" name="标题 1">
            <a:extLst>
              <a:ext uri="{FF2B5EF4-FFF2-40B4-BE49-F238E27FC236}">
                <a16:creationId xmlns:a16="http://schemas.microsoft.com/office/drawing/2014/main" id="{3E68C994-5DB5-4DA0-8129-EB5E7E8D5D8D}"/>
              </a:ext>
            </a:extLst>
          </p:cNvPr>
          <p:cNvSpPr>
            <a:spLocks noGrp="1"/>
          </p:cNvSpPr>
          <p:nvPr>
            <p:ph type="title"/>
          </p:nvPr>
        </p:nvSpPr>
        <p:spPr>
          <a:xfrm>
            <a:off x="1043806" y="140373"/>
            <a:ext cx="3168154"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75607808"/>
      </p:ext>
    </p:extLst>
  </p:cSld>
  <p:clrMapOvr>
    <a:masterClrMapping/>
  </p:clrMapOvr>
  <p:transition spd="med" advClick="0"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84040AE5-25BB-49C5-B1A3-FA5FA6541D2B}"/>
              </a:ext>
            </a:extLst>
          </p:cNvPr>
          <p:cNvSpPr/>
          <p:nvPr/>
        </p:nvSpPr>
        <p:spPr>
          <a:xfrm>
            <a:off x="456488" y="4784253"/>
            <a:ext cx="7668008"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N. Bohr and J. A. Wheeler, The mechanism </a:t>
            </a:r>
            <a:r>
              <a:rPr kumimoji="0" lang="en-US" altLang="zh-CN"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rPr>
              <a:t>of nuclear Fission, Phys. Rev. 56, 426 (1939)</a:t>
            </a:r>
            <a:endParaRPr kumimoji="0" lang="zh-CN" altLang="en-US" sz="1400" b="0" i="1" u="none" strike="noStrike" kern="1200" cap="none" spc="0" normalizeH="0" baseline="0" noProof="0" dirty="0">
              <a:ln>
                <a:noFill/>
              </a:ln>
              <a:solidFill>
                <a:srgbClr val="003366"/>
              </a:solidFill>
              <a:effectLst/>
              <a:uLnTx/>
              <a:uFillTx/>
              <a:latin typeface="Times New Roman" panose="02020603050405020304" pitchFamily="18" charset="0"/>
              <a:ea typeface="宋体" charset="-122"/>
              <a:cs typeface="Times New Roman" panose="02020603050405020304" pitchFamily="18" charset="0"/>
            </a:endParaRPr>
          </a:p>
        </p:txBody>
      </p:sp>
      <p:sp>
        <p:nvSpPr>
          <p:cNvPr id="3" name="矩形 2">
            <a:extLst>
              <a:ext uri="{FF2B5EF4-FFF2-40B4-BE49-F238E27FC236}">
                <a16:creationId xmlns:a16="http://schemas.microsoft.com/office/drawing/2014/main" id="{19C72FFE-D2BE-4C69-A7D3-D7693040A571}"/>
              </a:ext>
            </a:extLst>
          </p:cNvPr>
          <p:cNvSpPr/>
          <p:nvPr/>
        </p:nvSpPr>
        <p:spPr>
          <a:xfrm>
            <a:off x="251520" y="894134"/>
            <a:ext cx="8496944" cy="64633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de-DE"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Cmpetition between increasing </a:t>
            </a:r>
            <a:r>
              <a:rPr kumimoji="0" lang="de-DE" altLang="zh-CN"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Surface</a:t>
            </a:r>
            <a:r>
              <a:rPr kumimoji="0" lang="de-DE"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decreasing </a:t>
            </a:r>
            <a:r>
              <a:rPr kumimoji="0" lang="de-DE" altLang="zh-CN"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Coulomb</a:t>
            </a:r>
            <a:r>
              <a:rPr kumimoji="0" lang="de-DE"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energies </a:t>
            </a:r>
            <a:r>
              <a:rPr lang="de-DE" altLang="zh-CN" dirty="0">
                <a:solidFill>
                  <a:srgbClr val="003366"/>
                </a:solidFill>
                <a:latin typeface="Times New Roman" panose="02020603050405020304" pitchFamily="18" charset="0"/>
                <a:cs typeface="Times New Roman" panose="02020603050405020304" pitchFamily="18" charset="0"/>
              </a:rPr>
              <a:t>while </a:t>
            </a:r>
            <a:r>
              <a:rPr kumimoji="0" lang="de-DE"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 increasing deformation leads to a local maximum in their difference, the </a:t>
            </a:r>
            <a:r>
              <a:rPr kumimoji="0" lang="de-DE"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Fission Barrier!</a:t>
            </a:r>
          </a:p>
        </p:txBody>
      </p:sp>
      <p:pic>
        <p:nvPicPr>
          <p:cNvPr id="77" name="图片 76">
            <a:extLst>
              <a:ext uri="{FF2B5EF4-FFF2-40B4-BE49-F238E27FC236}">
                <a16:creationId xmlns:a16="http://schemas.microsoft.com/office/drawing/2014/main" id="{9F3FB367-A69D-4B9F-89FF-8CA8069C80E5}"/>
              </a:ext>
            </a:extLst>
          </p:cNvPr>
          <p:cNvPicPr>
            <a:picLocks noChangeAspect="1"/>
          </p:cNvPicPr>
          <p:nvPr/>
        </p:nvPicPr>
        <p:blipFill rotWithShape="1">
          <a:blip r:embed="rId3"/>
          <a:srcRect l="13775" t="26199" r="46063" b="3174"/>
          <a:stretch/>
        </p:blipFill>
        <p:spPr>
          <a:xfrm>
            <a:off x="289592" y="1617261"/>
            <a:ext cx="3179408" cy="3144979"/>
          </a:xfrm>
          <a:prstGeom prst="rect">
            <a:avLst/>
          </a:prstGeom>
        </p:spPr>
      </p:pic>
      <p:pic>
        <p:nvPicPr>
          <p:cNvPr id="78" name="Picture 2">
            <a:extLst>
              <a:ext uri="{FF2B5EF4-FFF2-40B4-BE49-F238E27FC236}">
                <a16:creationId xmlns:a16="http://schemas.microsoft.com/office/drawing/2014/main" id="{DE149EE7-CC11-46A9-93CB-095D0FC90C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600908"/>
            <a:ext cx="3458927" cy="311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9" name="Group 42">
            <a:extLst>
              <a:ext uri="{FF2B5EF4-FFF2-40B4-BE49-F238E27FC236}">
                <a16:creationId xmlns:a16="http://schemas.microsoft.com/office/drawing/2014/main" id="{E518F202-3A10-4536-A4CA-F51F5F10821A}"/>
              </a:ext>
            </a:extLst>
          </p:cNvPr>
          <p:cNvGrpSpPr/>
          <p:nvPr/>
        </p:nvGrpSpPr>
        <p:grpSpPr>
          <a:xfrm>
            <a:off x="6516216" y="2715764"/>
            <a:ext cx="770226" cy="1148817"/>
            <a:chOff x="2254851" y="3437305"/>
            <a:chExt cx="770226" cy="1199398"/>
          </a:xfrm>
        </p:grpSpPr>
        <p:sp>
          <p:nvSpPr>
            <p:cNvPr id="80" name="Freeform 43">
              <a:extLst>
                <a:ext uri="{FF2B5EF4-FFF2-40B4-BE49-F238E27FC236}">
                  <a16:creationId xmlns:a16="http://schemas.microsoft.com/office/drawing/2014/main" id="{698F3C8C-84BC-4450-8101-E0DB5ED4A067}"/>
                </a:ext>
              </a:extLst>
            </p:cNvPr>
            <p:cNvSpPr/>
            <p:nvPr/>
          </p:nvSpPr>
          <p:spPr>
            <a:xfrm>
              <a:off x="2254851" y="3437305"/>
              <a:ext cx="770226" cy="1199398"/>
            </a:xfrm>
            <a:custGeom>
              <a:avLst/>
              <a:gdLst>
                <a:gd name="connsiteX0" fmla="*/ 0 w 1567543"/>
                <a:gd name="connsiteY0" fmla="*/ 127000 h 1944915"/>
                <a:gd name="connsiteX1" fmla="*/ 370114 w 1567543"/>
                <a:gd name="connsiteY1" fmla="*/ 29029 h 1944915"/>
                <a:gd name="connsiteX2" fmla="*/ 500743 w 1567543"/>
                <a:gd name="connsiteY2" fmla="*/ 301172 h 1944915"/>
                <a:gd name="connsiteX3" fmla="*/ 1012371 w 1567543"/>
                <a:gd name="connsiteY3" fmla="*/ 1444172 h 1944915"/>
                <a:gd name="connsiteX4" fmla="*/ 1567543 w 1567543"/>
                <a:gd name="connsiteY4" fmla="*/ 1944915 h 1944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1944915">
                  <a:moveTo>
                    <a:pt x="0" y="127000"/>
                  </a:moveTo>
                  <a:cubicBezTo>
                    <a:pt x="143328" y="63500"/>
                    <a:pt x="286657" y="0"/>
                    <a:pt x="370114" y="29029"/>
                  </a:cubicBezTo>
                  <a:cubicBezTo>
                    <a:pt x="453571" y="58058"/>
                    <a:pt x="393700" y="65315"/>
                    <a:pt x="500743" y="301172"/>
                  </a:cubicBezTo>
                  <a:cubicBezTo>
                    <a:pt x="607786" y="537029"/>
                    <a:pt x="834571" y="1170215"/>
                    <a:pt x="1012371" y="1444172"/>
                  </a:cubicBezTo>
                  <a:cubicBezTo>
                    <a:pt x="1190171" y="1718129"/>
                    <a:pt x="1487714" y="1886858"/>
                    <a:pt x="1567543" y="1944915"/>
                  </a:cubicBezTo>
                </a:path>
              </a:pathLst>
            </a:cu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1" name="Oval 44">
              <a:extLst>
                <a:ext uri="{FF2B5EF4-FFF2-40B4-BE49-F238E27FC236}">
                  <a16:creationId xmlns:a16="http://schemas.microsoft.com/office/drawing/2014/main" id="{87103E0A-0BAA-4B9B-8A38-117EC06D973A}"/>
                </a:ext>
              </a:extLst>
            </p:cNvPr>
            <p:cNvSpPr/>
            <p:nvPr/>
          </p:nvSpPr>
          <p:spPr>
            <a:xfrm>
              <a:off x="2640944" y="4446621"/>
              <a:ext cx="180000" cy="187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82" name="Oval 45">
              <a:extLst>
                <a:ext uri="{FF2B5EF4-FFF2-40B4-BE49-F238E27FC236}">
                  <a16:creationId xmlns:a16="http://schemas.microsoft.com/office/drawing/2014/main" id="{4A16F4D6-676F-41CF-B98E-04441E6A4D8D}"/>
                </a:ext>
              </a:extLst>
            </p:cNvPr>
            <p:cNvSpPr/>
            <p:nvPr/>
          </p:nvSpPr>
          <p:spPr>
            <a:xfrm>
              <a:off x="2825763" y="4227906"/>
              <a:ext cx="180000" cy="1879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4" name="矩形 3">
            <a:extLst>
              <a:ext uri="{FF2B5EF4-FFF2-40B4-BE49-F238E27FC236}">
                <a16:creationId xmlns:a16="http://schemas.microsoft.com/office/drawing/2014/main" id="{83D44796-888A-42C1-A0C5-500B5C1DBED2}"/>
              </a:ext>
            </a:extLst>
          </p:cNvPr>
          <p:cNvSpPr/>
          <p:nvPr/>
        </p:nvSpPr>
        <p:spPr>
          <a:xfrm>
            <a:off x="3995936" y="1798508"/>
            <a:ext cx="2351926"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LDM Fission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800" b="1" i="0" u="none" strike="noStrike" kern="1200" cap="none" spc="0" normalizeH="0" baseline="0" noProof="0" dirty="0">
                <a:ln>
                  <a:noFill/>
                </a:ln>
                <a:solidFill>
                  <a:srgbClr val="003366"/>
                </a:solidFill>
                <a:effectLst/>
                <a:uLnTx/>
                <a:uFillTx/>
                <a:latin typeface="Times New Roman" panose="02020603050405020304" pitchFamily="18" charset="0"/>
                <a:ea typeface="宋体" panose="02010600030101010101" pitchFamily="2" charset="-122"/>
                <a:cs typeface="Times New Roman" panose="02020603050405020304" pitchFamily="18" charset="0"/>
              </a:rPr>
              <a:t>Symmetric Mass Split</a:t>
            </a:r>
          </a:p>
        </p:txBody>
      </p:sp>
      <p:sp>
        <p:nvSpPr>
          <p:cNvPr id="2" name="矩形 1">
            <a:extLst>
              <a:ext uri="{FF2B5EF4-FFF2-40B4-BE49-F238E27FC236}">
                <a16:creationId xmlns:a16="http://schemas.microsoft.com/office/drawing/2014/main" id="{1C780590-BC72-4AA3-9BE9-D45E7B9220B9}"/>
              </a:ext>
            </a:extLst>
          </p:cNvPr>
          <p:cNvSpPr/>
          <p:nvPr/>
        </p:nvSpPr>
        <p:spPr>
          <a:xfrm>
            <a:off x="3435850" y="3699553"/>
            <a:ext cx="1840254" cy="70788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Fission:</a:t>
            </a: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0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量子隧穿现象</a:t>
            </a:r>
            <a:endParaRPr kumimoji="0" lang="zh-CN"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B095E63-402E-495F-840B-FDC2ECBB4D03}"/>
                  </a:ext>
                </a:extLst>
              </p:cNvPr>
              <p:cNvSpPr txBox="1"/>
              <p:nvPr/>
            </p:nvSpPr>
            <p:spPr>
              <a:xfrm>
                <a:off x="7472514" y="4156441"/>
                <a:ext cx="1166410" cy="50199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zh-CN" altLang="en-US"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𝜼</m:t>
                      </m:r>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f>
                        <m:f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fPr>
                        <m:num>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𝟐</m:t>
                              </m:r>
                            </m:sub>
                          </m:sSub>
                        </m:num>
                        <m:den>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𝟏</m:t>
                              </m:r>
                            </m:sub>
                          </m:s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m:t>
                          </m:r>
                          <m:sSub>
                            <m:sSubPr>
                              <m:ctrlP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𝑨</m:t>
                              </m:r>
                            </m:e>
                            <m:sub>
                              <m:r>
                                <a:rPr kumimoji="0" lang="en-US" altLang="zh-CN" sz="1600" b="1" i="1" u="none" strike="noStrike" kern="1200" cap="none" spc="0" normalizeH="0" baseline="0" noProof="0" smtClean="0">
                                  <a:ln>
                                    <a:noFill/>
                                  </a:ln>
                                  <a:solidFill>
                                    <a:srgbClr val="003366"/>
                                  </a:solidFill>
                                  <a:effectLst/>
                                  <a:uLnTx/>
                                  <a:uFillTx/>
                                  <a:latin typeface="Cambria Math" panose="02040503050406030204" pitchFamily="18" charset="0"/>
                                  <a:ea typeface="微软雅黑" panose="020B0503020204020204" pitchFamily="34" charset="-122"/>
                                  <a:cs typeface="+mn-cs"/>
                                </a:rPr>
                                <m:t>𝟐</m:t>
                              </m:r>
                            </m:sub>
                          </m:sSub>
                        </m:den>
                      </m:f>
                    </m:oMath>
                  </m:oMathPara>
                </a14:m>
                <a:endParaRPr kumimoji="0" lang="zh-CN" altLang="en-US" sz="1600" b="1" i="0" u="none" strike="noStrike" kern="1200" cap="none" spc="0" normalizeH="0" baseline="0" noProof="0" dirty="0">
                  <a:ln>
                    <a:noFill/>
                  </a:ln>
                  <a:solidFill>
                    <a:srgbClr val="FA284B"/>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5" name="文本框 4">
                <a:extLst>
                  <a:ext uri="{FF2B5EF4-FFF2-40B4-BE49-F238E27FC236}">
                    <a16:creationId xmlns:a16="http://schemas.microsoft.com/office/drawing/2014/main" id="{CB095E63-402E-495F-840B-FDC2ECBB4D03}"/>
                  </a:ext>
                </a:extLst>
              </p:cNvPr>
              <p:cNvSpPr txBox="1">
                <a:spLocks noRot="1" noChangeAspect="1" noMove="1" noResize="1" noEditPoints="1" noAdjustHandles="1" noChangeArrowheads="1" noChangeShapeType="1" noTextEdit="1"/>
              </p:cNvSpPr>
              <p:nvPr/>
            </p:nvSpPr>
            <p:spPr>
              <a:xfrm>
                <a:off x="7472514" y="4156441"/>
                <a:ext cx="1166410" cy="501997"/>
              </a:xfrm>
              <a:prstGeom prst="rect">
                <a:avLst/>
              </a:prstGeom>
              <a:blipFill>
                <a:blip r:embed="rId5"/>
                <a:stretch>
                  <a:fillRect/>
                </a:stretch>
              </a:blipFill>
            </p:spPr>
            <p:txBody>
              <a:bodyPr/>
              <a:lstStyle/>
              <a:p>
                <a:r>
                  <a:rPr lang="zh-CN" altLang="en-US">
                    <a:noFill/>
                  </a:rPr>
                  <a:t> </a:t>
                </a:r>
              </a:p>
            </p:txBody>
          </p:sp>
        </mc:Fallback>
      </mc:AlternateContent>
      <p:sp>
        <p:nvSpPr>
          <p:cNvPr id="16" name="标题 1">
            <a:extLst>
              <a:ext uri="{FF2B5EF4-FFF2-40B4-BE49-F238E27FC236}">
                <a16:creationId xmlns:a16="http://schemas.microsoft.com/office/drawing/2014/main" id="{C5A0009B-F5CE-4D61-9B15-C7AB8EA077F9}"/>
              </a:ext>
            </a:extLst>
          </p:cNvPr>
          <p:cNvSpPr>
            <a:spLocks noGrp="1"/>
          </p:cNvSpPr>
          <p:nvPr>
            <p:ph type="title"/>
          </p:nvPr>
        </p:nvSpPr>
        <p:spPr>
          <a:xfrm>
            <a:off x="1029980" y="139641"/>
            <a:ext cx="3467491"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元素存在的极限？</a:t>
            </a:r>
          </a:p>
        </p:txBody>
      </p:sp>
      <p:sp>
        <p:nvSpPr>
          <p:cNvPr id="14" name="文本框 13">
            <a:extLst>
              <a:ext uri="{FF2B5EF4-FFF2-40B4-BE49-F238E27FC236}">
                <a16:creationId xmlns:a16="http://schemas.microsoft.com/office/drawing/2014/main" id="{B1202CBD-8239-4D9A-8F92-D70958560EBE}"/>
              </a:ext>
            </a:extLst>
          </p:cNvPr>
          <p:cNvSpPr txBox="1"/>
          <p:nvPr/>
        </p:nvSpPr>
        <p:spPr>
          <a:xfrm>
            <a:off x="7614893" y="2010748"/>
            <a:ext cx="440826"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3000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238</a:t>
            </a:r>
            <a:r>
              <a:rPr kumimoji="0" lang="en-US" altLang="zh-CN" sz="20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U</a:t>
            </a:r>
            <a:endParaRPr kumimoji="0" lang="zh-CN" altLang="en-US" sz="2000" b="1" i="0" u="none" strike="noStrike" kern="1200" cap="none" spc="0" normalizeH="0" baseline="0" noProof="0" dirty="0">
              <a:ln>
                <a:noFill/>
              </a:ln>
              <a:solidFill>
                <a:srgbClr val="FA284B"/>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24745104"/>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B4F49E8F-62E7-497A-B44C-22520948D9C5}"/>
              </a:ext>
            </a:extLst>
          </p:cNvPr>
          <p:cNvSpPr txBox="1"/>
          <p:nvPr/>
        </p:nvSpPr>
        <p:spPr>
          <a:xfrm>
            <a:off x="342960" y="913462"/>
            <a:ext cx="8381394"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rPr>
              <a:t>超重研究专用装置：</a:t>
            </a:r>
            <a:r>
              <a:rPr kumimoji="0" lang="zh-CN" altLang="en-US" sz="2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Times New Roman" panose="02020603050405020304" pitchFamily="18" charset="0"/>
              </a:rPr>
              <a:t>按计划建造</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8" name="图片 17">
            <a:extLst>
              <a:ext uri="{FF2B5EF4-FFF2-40B4-BE49-F238E27FC236}">
                <a16:creationId xmlns:a16="http://schemas.microsoft.com/office/drawing/2014/main" id="{866ECD3F-AF3C-4D9D-85E7-00824C1A27DF}"/>
              </a:ext>
            </a:extLst>
          </p:cNvPr>
          <p:cNvPicPr>
            <a:picLocks noChangeAspect="1"/>
          </p:cNvPicPr>
          <p:nvPr/>
        </p:nvPicPr>
        <p:blipFill rotWithShape="1">
          <a:blip r:embed="rId2"/>
          <a:srcRect b="9147"/>
          <a:stretch/>
        </p:blipFill>
        <p:spPr>
          <a:xfrm>
            <a:off x="827584" y="1267426"/>
            <a:ext cx="7114596" cy="3194378"/>
          </a:xfrm>
          <a:prstGeom prst="rect">
            <a:avLst/>
          </a:prstGeom>
        </p:spPr>
      </p:pic>
      <p:sp>
        <p:nvSpPr>
          <p:cNvPr id="2" name="椭圆 1">
            <a:extLst>
              <a:ext uri="{FF2B5EF4-FFF2-40B4-BE49-F238E27FC236}">
                <a16:creationId xmlns:a16="http://schemas.microsoft.com/office/drawing/2014/main" id="{5798E3C6-4BDF-432E-81B1-321E45E96263}"/>
              </a:ext>
            </a:extLst>
          </p:cNvPr>
          <p:cNvSpPr/>
          <p:nvPr/>
        </p:nvSpPr>
        <p:spPr>
          <a:xfrm>
            <a:off x="4731814" y="3078656"/>
            <a:ext cx="360000" cy="360000"/>
          </a:xfrm>
          <a:prstGeom prst="ellipse">
            <a:avLst/>
          </a:prstGeom>
          <a:solidFill>
            <a:srgbClr val="FFFF00"/>
          </a:solidFill>
          <a:ln w="9525"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00"/>
              </a:solidFill>
              <a:effectLst/>
              <a:uLnTx/>
              <a:uFillTx/>
              <a:latin typeface="Calibri"/>
              <a:ea typeface="微软雅黑"/>
              <a:cs typeface="+mn-cs"/>
            </a:endParaRPr>
          </a:p>
        </p:txBody>
      </p:sp>
      <p:sp>
        <p:nvSpPr>
          <p:cNvPr id="3" name="文本框 2">
            <a:extLst>
              <a:ext uri="{FF2B5EF4-FFF2-40B4-BE49-F238E27FC236}">
                <a16:creationId xmlns:a16="http://schemas.microsoft.com/office/drawing/2014/main" id="{64FD16E5-DF88-436C-A0F7-B981095BED4A}"/>
              </a:ext>
            </a:extLst>
          </p:cNvPr>
          <p:cNvSpPr txBox="1"/>
          <p:nvPr/>
        </p:nvSpPr>
        <p:spPr>
          <a:xfrm>
            <a:off x="4820466" y="3136044"/>
            <a:ext cx="205184" cy="246221"/>
          </a:xfrm>
          <a:prstGeom prst="rect">
            <a:avLst/>
          </a:prstGeom>
          <a:noFill/>
        </p:spPr>
        <p:txBody>
          <a:bodyPr wrap="non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endParaRPr kumimoji="0" lang="zh-CN" altLang="en-US" sz="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圆角 3">
            <a:extLst>
              <a:ext uri="{FF2B5EF4-FFF2-40B4-BE49-F238E27FC236}">
                <a16:creationId xmlns:a16="http://schemas.microsoft.com/office/drawing/2014/main" id="{7C2A6C7A-3EBD-40E0-857A-774BE5743993}"/>
              </a:ext>
            </a:extLst>
          </p:cNvPr>
          <p:cNvSpPr/>
          <p:nvPr/>
        </p:nvSpPr>
        <p:spPr>
          <a:xfrm>
            <a:off x="6252294" y="1059582"/>
            <a:ext cx="2208138" cy="770699"/>
          </a:xfrm>
          <a:prstGeom prst="roundRect">
            <a:avLst/>
          </a:prstGeom>
          <a:solidFill>
            <a:srgbClr val="00B0F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2021</a:t>
            </a:r>
            <a:r>
              <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10</a:t>
            </a:r>
            <a:r>
              <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月联调</a:t>
            </a:r>
            <a:endPar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2022</a:t>
            </a:r>
            <a:r>
              <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en-US" altLang="zh-CN"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5</a:t>
            </a:r>
            <a:r>
              <a:rPr kumimoji="0" lang="zh-CN"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黑体" panose="02010609060101010101" pitchFamily="49" charset="-122"/>
                <a:cs typeface="Times New Roman" panose="02020603050405020304" pitchFamily="18" charset="0"/>
              </a:rPr>
              <a:t>月运行</a:t>
            </a:r>
          </a:p>
        </p:txBody>
      </p:sp>
      <p:sp>
        <p:nvSpPr>
          <p:cNvPr id="10" name="文本框 9">
            <a:extLst>
              <a:ext uri="{FF2B5EF4-FFF2-40B4-BE49-F238E27FC236}">
                <a16:creationId xmlns:a16="http://schemas.microsoft.com/office/drawing/2014/main" id="{6B445BBA-C11C-426C-9474-BED37E440793}"/>
              </a:ext>
            </a:extLst>
          </p:cNvPr>
          <p:cNvSpPr txBox="1"/>
          <p:nvPr/>
        </p:nvSpPr>
        <p:spPr>
          <a:xfrm>
            <a:off x="0" y="4422940"/>
            <a:ext cx="91497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国际竞争力：专用加速器能够</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产生国际上最强的</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~6 MeV/u</a:t>
            </a:r>
            <a:r>
              <a:rPr kumimoji="0" lang="zh-CN"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重离子束流</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标题 1">
            <a:extLst>
              <a:ext uri="{FF2B5EF4-FFF2-40B4-BE49-F238E27FC236}">
                <a16:creationId xmlns:a16="http://schemas.microsoft.com/office/drawing/2014/main" id="{8AA0AFE3-091E-423E-B2C2-1B883983AF5E}"/>
              </a:ext>
            </a:extLst>
          </p:cNvPr>
          <p:cNvSpPr>
            <a:spLocks noGrp="1"/>
          </p:cNvSpPr>
          <p:nvPr>
            <p:ph type="title"/>
          </p:nvPr>
        </p:nvSpPr>
        <p:spPr>
          <a:xfrm>
            <a:off x="1043806" y="140373"/>
            <a:ext cx="3312170" cy="621451"/>
          </a:xfrm>
          <a:ln>
            <a:noFill/>
          </a:ln>
        </p:spPr>
        <p:txBody>
          <a:bodyPr/>
          <a:lstStyle/>
          <a:p>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先导</a:t>
            </a:r>
            <a:r>
              <a:rPr lang="en-US" altLang="zh-CN"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kern="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进展</a:t>
            </a:r>
            <a:endParaRPr lang="zh-CN" altLang="en-US" sz="3200" dirty="0">
              <a:solidFill>
                <a:srgbClr val="003366"/>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935327144"/>
      </p:ext>
    </p:extLst>
  </p:cSld>
  <p:clrMapOvr>
    <a:masterClrMapping/>
  </p:clrMapOvr>
  <p:transition spd="med" advClick="0" advTm="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B33BF869-F04A-405B-BA9B-C67ADC2EB442}"/>
              </a:ext>
            </a:extLst>
          </p:cNvPr>
          <p:cNvSpPr>
            <a:spLocks noGrp="1"/>
          </p:cNvSpPr>
          <p:nvPr>
            <p:ph type="title"/>
          </p:nvPr>
        </p:nvSpPr>
        <p:spPr>
          <a:xfrm>
            <a:off x="1054377" y="131486"/>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研究计划、内容、目标</a:t>
            </a:r>
          </a:p>
        </p:txBody>
      </p:sp>
      <p:sp>
        <p:nvSpPr>
          <p:cNvPr id="3" name="矩形: 圆角 2">
            <a:extLst>
              <a:ext uri="{FF2B5EF4-FFF2-40B4-BE49-F238E27FC236}">
                <a16:creationId xmlns:a16="http://schemas.microsoft.com/office/drawing/2014/main" id="{34D38ED7-7158-4F98-B041-91EC9AD3D822}"/>
              </a:ext>
            </a:extLst>
          </p:cNvPr>
          <p:cNvSpPr/>
          <p:nvPr/>
        </p:nvSpPr>
        <p:spPr>
          <a:xfrm>
            <a:off x="631645" y="4042104"/>
            <a:ext cx="3548062" cy="729388"/>
          </a:xfrm>
          <a:prstGeom prst="roundRect">
            <a:avLst>
              <a:gd name="adj" fmla="val 10295"/>
            </a:avLst>
          </a:prstGeom>
          <a:solidFill>
            <a:srgbClr val="FFFF00"/>
          </a:solidFill>
          <a:ln cmpd="thinThick">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zh-CN" altLang="en-US" sz="15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5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5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8fb</a:t>
            </a:r>
            <a:r>
              <a:rPr kumimoji="0" lang="zh-CN" altLang="en-US" sz="15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，束流强度</a:t>
            </a:r>
            <a:r>
              <a:rPr kumimoji="0" lang="en-US" altLang="zh-CN" sz="15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5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 ~ 10pA </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zh-CN" altLang="en-US" sz="15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标准实验设置：事件</a:t>
            </a:r>
            <a:r>
              <a:rPr kumimoji="0" lang="en-US" altLang="zh-CN" sz="15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/100~200</a:t>
            </a:r>
            <a:r>
              <a:rPr kumimoji="0" lang="zh-CN" altLang="en-US" sz="15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天，可行！</a:t>
            </a:r>
            <a:endParaRPr kumimoji="0" lang="en-US" altLang="zh-CN" sz="15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endParaRPr>
          </a:p>
        </p:txBody>
      </p:sp>
      <p:sp>
        <p:nvSpPr>
          <p:cNvPr id="4" name="文本框 3">
            <a:extLst>
              <a:ext uri="{FF2B5EF4-FFF2-40B4-BE49-F238E27FC236}">
                <a16:creationId xmlns:a16="http://schemas.microsoft.com/office/drawing/2014/main" id="{BC221CC5-E8FB-4B36-96C3-79BDEBCFD439}"/>
              </a:ext>
            </a:extLst>
          </p:cNvPr>
          <p:cNvSpPr txBox="1"/>
          <p:nvPr/>
        </p:nvSpPr>
        <p:spPr>
          <a:xfrm>
            <a:off x="297421" y="1451129"/>
            <a:ext cx="3831093" cy="276999"/>
          </a:xfrm>
          <a:prstGeom prst="rect">
            <a:avLst/>
          </a:prstGeom>
          <a:noFill/>
        </p:spPr>
        <p:txBody>
          <a:bodyPr wrap="square" lIns="0" tIns="0" rIns="0" bIns="0"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目标：</a:t>
            </a:r>
            <a:r>
              <a:rPr kumimoji="0" lang="zh-CN" altLang="en-US" sz="1800" b="1"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冲击合成</a:t>
            </a:r>
            <a:r>
              <a:rPr kumimoji="0" lang="en-US" altLang="zh-CN" sz="1800" b="1"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119, 120</a:t>
            </a:r>
            <a:r>
              <a:rPr kumimoji="0" lang="zh-CN" altLang="en-US" sz="1800" b="1" i="0" u="none" strike="noStrike" kern="1200" cap="none" spc="0" normalizeH="0" baseline="0" noProof="0" dirty="0">
                <a:ln>
                  <a:noFill/>
                </a:ln>
                <a:solidFill>
                  <a:srgbClr val="FA284B"/>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endParaRPr kumimoji="0" lang="zh-CN" alt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652EC9F3-F3E5-4DE6-836E-3EBDA854AC45}"/>
              </a:ext>
            </a:extLst>
          </p:cNvPr>
          <p:cNvSpPr/>
          <p:nvPr/>
        </p:nvSpPr>
        <p:spPr>
          <a:xfrm>
            <a:off x="497006" y="1751206"/>
            <a:ext cx="3717684" cy="1015663"/>
          </a:xfrm>
          <a:prstGeom prst="rect">
            <a:avLst/>
          </a:prstGeom>
        </p:spPr>
        <p:txBody>
          <a:bodyPr wrap="square">
            <a:spAutoFit/>
          </a:bodyPr>
          <a:lstStyle/>
          <a:p>
            <a:pPr marL="285750" marR="0" lvl="0" indent="-285750" algn="just" defTabSz="914400" rtl="0" eaLnBrk="1" fontAlgn="base" latinLnBrk="0" hangingPunct="1">
              <a:lnSpc>
                <a:spcPct val="100000"/>
              </a:lnSpc>
              <a:spcBef>
                <a:spcPts val="600"/>
              </a:spcBef>
              <a:spcAft>
                <a:spcPts val="0"/>
              </a:spcAft>
              <a:buClr>
                <a:srgbClr val="003366"/>
              </a:buClr>
              <a:buSzPct val="100000"/>
              <a:buFont typeface="Wingdings" panose="05000000000000000000" pitchFamily="2" charset="2"/>
              <a:buChar char="Ø"/>
              <a:tabLst/>
              <a:defRPr/>
            </a:pPr>
            <a:r>
              <a:rPr kumimoji="0" lang="zh-CN" altLang="en-US" sz="1600" b="1"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验证</a:t>
            </a:r>
            <a:r>
              <a:rPr kumimoji="0" lang="en-US" altLang="zh-CN" sz="1600" b="1"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115</a:t>
            </a:r>
            <a:r>
              <a:rPr kumimoji="0" lang="zh-CN" altLang="en-US" sz="1600" b="1"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C</a:t>
            </a:r>
            <a:r>
              <a:rPr kumimoji="0" lang="en-US"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 </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Am</a:t>
            </a:r>
            <a:endParaRPr kumimoji="0" lang="en-US" altLang="zh-CN" sz="1400" b="1"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just" defTabSz="914400" rtl="0" eaLnBrk="1" fontAlgn="base" latinLnBrk="0" hangingPunct="1">
              <a:lnSpc>
                <a:spcPct val="100000"/>
              </a:lnSpc>
              <a:spcBef>
                <a:spcPts val="600"/>
              </a:spcBef>
              <a:spcAft>
                <a:spcPts val="0"/>
              </a:spcAft>
              <a:buClr>
                <a:srgbClr val="FF0000"/>
              </a:buClr>
              <a:buSzPct val="100000"/>
              <a:buFont typeface="Wingdings" panose="05000000000000000000" pitchFamily="2" charset="2"/>
              <a:buChar char="Ø"/>
              <a:tabLst/>
              <a:defRPr/>
            </a:pPr>
            <a:r>
              <a:rPr kumimoji="0" lang="zh-CN" altLang="en-US"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a:t>
            </a:r>
            <a:r>
              <a:rPr kumimoji="0" lang="en-US" altLang="zh-CN"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zh-CN" altLang="en-US" sz="1600" b="0"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54</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Cr+</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Am (</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50</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Ti+</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249</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Bk)</a:t>
            </a:r>
            <a:endParaRPr kumimoji="0" lang="en-US"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85750" marR="0" lvl="0" indent="-285750" algn="just" defTabSz="914400" rtl="0" eaLnBrk="1" fontAlgn="base" latinLnBrk="0" hangingPunct="1">
              <a:lnSpc>
                <a:spcPct val="100000"/>
              </a:lnSpc>
              <a:spcBef>
                <a:spcPts val="600"/>
              </a:spcBef>
              <a:spcAft>
                <a:spcPts val="0"/>
              </a:spcAft>
              <a:buClr>
                <a:srgbClr val="FF0000"/>
              </a:buClr>
              <a:buSzPct val="100000"/>
              <a:buFont typeface="Wingdings" panose="05000000000000000000" pitchFamily="2" charset="2"/>
              <a:buChar char="Ø"/>
              <a:tabLst/>
              <a:defRPr/>
            </a:pPr>
            <a:r>
              <a:rPr kumimoji="0" lang="zh-CN" altLang="en-US"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产生</a:t>
            </a:r>
            <a:r>
              <a:rPr kumimoji="0" lang="en-US" altLang="zh-CN"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120</a:t>
            </a:r>
            <a:r>
              <a:rPr kumimoji="0" lang="zh-CN" altLang="en-US"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号元素</a:t>
            </a:r>
            <a:r>
              <a:rPr kumimoji="0" lang="zh-CN" altLang="en-US" sz="14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55</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Mn+</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Am (</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50</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Ti+</a:t>
            </a:r>
            <a:r>
              <a:rPr kumimoji="0" lang="fr-FR" altLang="zh-CN" sz="1400" b="0" i="0" u="none" strike="noStrike" kern="1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249</a:t>
            </a:r>
            <a:r>
              <a:rPr kumimoji="0" lang="fr-FR" altLang="zh-CN" sz="1400" b="0" i="0" u="none" strike="noStrike" kern="1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Cf)</a:t>
            </a:r>
          </a:p>
        </p:txBody>
      </p:sp>
      <p:sp>
        <p:nvSpPr>
          <p:cNvPr id="6" name="矩形 5">
            <a:extLst>
              <a:ext uri="{FF2B5EF4-FFF2-40B4-BE49-F238E27FC236}">
                <a16:creationId xmlns:a16="http://schemas.microsoft.com/office/drawing/2014/main" id="{5A23A9D8-DC7A-4A87-8888-8439AF487F87}"/>
              </a:ext>
            </a:extLst>
          </p:cNvPr>
          <p:cNvSpPr/>
          <p:nvPr/>
        </p:nvSpPr>
        <p:spPr>
          <a:xfrm>
            <a:off x="233471" y="2771722"/>
            <a:ext cx="1842171"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zh-CN" altLang="en-US"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可行性评估</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7" name="矩形: 圆角 6">
            <a:extLst>
              <a:ext uri="{FF2B5EF4-FFF2-40B4-BE49-F238E27FC236}">
                <a16:creationId xmlns:a16="http://schemas.microsoft.com/office/drawing/2014/main" id="{1A9D7CC2-D6E3-4266-9A73-4F16ACE011A4}"/>
              </a:ext>
            </a:extLst>
          </p:cNvPr>
          <p:cNvSpPr/>
          <p:nvPr/>
        </p:nvSpPr>
        <p:spPr>
          <a:xfrm>
            <a:off x="632824" y="3184627"/>
            <a:ext cx="698816" cy="728294"/>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矩形 7">
            <a:extLst>
              <a:ext uri="{FF2B5EF4-FFF2-40B4-BE49-F238E27FC236}">
                <a16:creationId xmlns:a16="http://schemas.microsoft.com/office/drawing/2014/main" id="{5A93A192-EE83-4083-8170-53D6C14946FA}"/>
              </a:ext>
            </a:extLst>
          </p:cNvPr>
          <p:cNvSpPr/>
          <p:nvPr/>
        </p:nvSpPr>
        <p:spPr>
          <a:xfrm>
            <a:off x="762381" y="3184626"/>
            <a:ext cx="497251"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Times New Roman" panose="02020603050405020304" pitchFamily="18" charset="0"/>
              </a:rPr>
              <a:t>113</a:t>
            </a:r>
            <a:endParaRPr kumimoji="0" lang="zh-CN" altLang="en-US" sz="16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endParaRPr>
          </a:p>
        </p:txBody>
      </p:sp>
      <p:pic>
        <p:nvPicPr>
          <p:cNvPr id="9" name="图片 8">
            <a:extLst>
              <a:ext uri="{FF2B5EF4-FFF2-40B4-BE49-F238E27FC236}">
                <a16:creationId xmlns:a16="http://schemas.microsoft.com/office/drawing/2014/main" id="{440E3883-5653-4927-83F5-DCAEDF68F0B1}"/>
              </a:ext>
            </a:extLst>
          </p:cNvPr>
          <p:cNvPicPr/>
          <p:nvPr/>
        </p:nvPicPr>
        <p:blipFill>
          <a:blip r:embed="rId2" cstate="print"/>
          <a:stretch>
            <a:fillRect/>
          </a:stretch>
        </p:blipFill>
        <p:spPr>
          <a:xfrm>
            <a:off x="1043608" y="3595188"/>
            <a:ext cx="231435" cy="163654"/>
          </a:xfrm>
          <a:prstGeom prst="rect">
            <a:avLst/>
          </a:prstGeom>
        </p:spPr>
      </p:pic>
      <p:sp>
        <p:nvSpPr>
          <p:cNvPr id="10" name="矩形 9">
            <a:extLst>
              <a:ext uri="{FF2B5EF4-FFF2-40B4-BE49-F238E27FC236}">
                <a16:creationId xmlns:a16="http://schemas.microsoft.com/office/drawing/2014/main" id="{40FDF8B7-4902-4A5B-B808-0E33557F87FD}"/>
              </a:ext>
            </a:extLst>
          </p:cNvPr>
          <p:cNvSpPr/>
          <p:nvPr/>
        </p:nvSpPr>
        <p:spPr>
          <a:xfrm>
            <a:off x="1373911" y="3141396"/>
            <a:ext cx="3024249" cy="830997"/>
          </a:xfrm>
          <a:prstGeom prst="rect">
            <a:avLst/>
          </a:prstGeom>
        </p:spPr>
        <p:txBody>
          <a:bodyPr wrap="square" anchor="t">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当时实验能力极限（日本）：</a:t>
            </a:r>
            <a:endPar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束流强度：</a:t>
            </a:r>
            <a:r>
              <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 ~1p</a:t>
            </a:r>
            <a:r>
              <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a:t>
            </a: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~19fb </a:t>
            </a:r>
            <a:endPar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结果：</a:t>
            </a:r>
            <a:r>
              <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575 </a:t>
            </a: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天，</a:t>
            </a:r>
            <a:r>
              <a:rPr kumimoji="0" lang="en-US" altLang="zh-CN"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3</a:t>
            </a:r>
            <a:r>
              <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个事件</a:t>
            </a:r>
            <a:endParaRPr kumimoji="0" lang="zh-CN" altLang="en-US" sz="16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B0AB6D6D-EEC1-4376-9E8A-E6BCA4FB6907}"/>
              </a:ext>
            </a:extLst>
          </p:cNvPr>
          <p:cNvSpPr txBox="1"/>
          <p:nvPr/>
        </p:nvSpPr>
        <p:spPr>
          <a:xfrm>
            <a:off x="668264" y="3523180"/>
            <a:ext cx="307777"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a:t>
            </a:r>
            <a:endParaRPr kumimoji="0" lang="zh-CN" altLang="en-US" sz="1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1EFD750C-0B4D-4189-B499-4FDA603F7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5" t="9401" r="11776" b="5201"/>
          <a:stretch/>
        </p:blipFill>
        <p:spPr>
          <a:xfrm>
            <a:off x="5203154" y="947852"/>
            <a:ext cx="2883729" cy="1870131"/>
          </a:xfrm>
          <a:prstGeom prst="rect">
            <a:avLst/>
          </a:prstGeom>
        </p:spPr>
      </p:pic>
      <p:sp>
        <p:nvSpPr>
          <p:cNvPr id="16" name="Rounded Rectangle 10">
            <a:extLst>
              <a:ext uri="{FF2B5EF4-FFF2-40B4-BE49-F238E27FC236}">
                <a16:creationId xmlns:a16="http://schemas.microsoft.com/office/drawing/2014/main" id="{23CD4754-96D4-418C-A206-E4DEEB4142B4}"/>
              </a:ext>
            </a:extLst>
          </p:cNvPr>
          <p:cNvSpPr/>
          <p:nvPr/>
        </p:nvSpPr>
        <p:spPr>
          <a:xfrm>
            <a:off x="4485065" y="892826"/>
            <a:ext cx="4319909" cy="1970873"/>
          </a:xfrm>
          <a:prstGeom prst="roundRect">
            <a:avLst>
              <a:gd name="adj" fmla="val 536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矩形 16">
            <a:extLst>
              <a:ext uri="{FF2B5EF4-FFF2-40B4-BE49-F238E27FC236}">
                <a16:creationId xmlns:a16="http://schemas.microsoft.com/office/drawing/2014/main" id="{C58D0E91-1942-4ED2-AEC8-0E94AB248919}"/>
              </a:ext>
            </a:extLst>
          </p:cNvPr>
          <p:cNvSpPr/>
          <p:nvPr/>
        </p:nvSpPr>
        <p:spPr>
          <a:xfrm>
            <a:off x="6489644" y="1878262"/>
            <a:ext cx="123303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8∼127 fb! </a:t>
            </a:r>
            <a:endParaRPr kumimoji="0" lang="zh-CN" altLang="en-US" sz="14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sp>
        <p:nvSpPr>
          <p:cNvPr id="18" name="矩形 17">
            <a:extLst>
              <a:ext uri="{FF2B5EF4-FFF2-40B4-BE49-F238E27FC236}">
                <a16:creationId xmlns:a16="http://schemas.microsoft.com/office/drawing/2014/main" id="{2E0187EC-9B53-4F89-A729-F9C450345F58}"/>
              </a:ext>
            </a:extLst>
          </p:cNvPr>
          <p:cNvSpPr/>
          <p:nvPr/>
        </p:nvSpPr>
        <p:spPr>
          <a:xfrm>
            <a:off x="7364814" y="1063244"/>
            <a:ext cx="576064" cy="24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文本框 18">
            <a:extLst>
              <a:ext uri="{FF2B5EF4-FFF2-40B4-BE49-F238E27FC236}">
                <a16:creationId xmlns:a16="http://schemas.microsoft.com/office/drawing/2014/main" id="{FA3C43D6-4CA2-4BE8-942E-C89D44084413}"/>
              </a:ext>
            </a:extLst>
          </p:cNvPr>
          <p:cNvSpPr txBox="1"/>
          <p:nvPr/>
        </p:nvSpPr>
        <p:spPr>
          <a:xfrm>
            <a:off x="7045225" y="1094451"/>
            <a:ext cx="888064" cy="21544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3000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54</a:t>
            </a:r>
            <a:r>
              <a:rPr kumimoji="0" lang="en-US" altLang="zh-CN" sz="14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Cr+</a:t>
            </a:r>
            <a:r>
              <a:rPr kumimoji="0" lang="en-US" altLang="zh-CN" sz="1400" b="1" i="0" u="none" strike="noStrike" kern="1200" cap="none" spc="0" normalizeH="0" baseline="3000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243</a:t>
            </a:r>
            <a:r>
              <a:rPr kumimoji="0" lang="en-US" altLang="zh-CN" sz="14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Am</a:t>
            </a:r>
            <a:endParaRPr kumimoji="0" lang="zh-CN" altLang="en-US" sz="1400" b="1" i="0" u="none" strike="noStrike" kern="1200" cap="none" spc="0" normalizeH="0" baseline="0" noProof="0" dirty="0">
              <a:ln>
                <a:noFill/>
              </a:ln>
              <a:solidFill>
                <a:srgbClr val="FA284B"/>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1">
            <a:extLst>
              <a:ext uri="{FF2B5EF4-FFF2-40B4-BE49-F238E27FC236}">
                <a16:creationId xmlns:a16="http://schemas.microsoft.com/office/drawing/2014/main" id="{4F2EAB05-4ED8-4888-A509-3ABB0A236BB9}"/>
              </a:ext>
            </a:extLst>
          </p:cNvPr>
          <p:cNvSpPr txBox="1"/>
          <p:nvPr/>
        </p:nvSpPr>
        <p:spPr>
          <a:xfrm>
            <a:off x="4812730" y="1143411"/>
            <a:ext cx="216024" cy="147732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304A7F"/>
                </a:solidFill>
                <a:effectLst/>
                <a:uLnTx/>
                <a:uFillTx/>
                <a:latin typeface="黑体" panose="02010609060101010101" pitchFamily="49" charset="-122"/>
                <a:ea typeface="黑体" panose="02010609060101010101" pitchFamily="49" charset="-122"/>
                <a:cs typeface="+mn-cs"/>
              </a:rPr>
              <a:t>反应截面预言</a:t>
            </a:r>
            <a:endParaRPr kumimoji="0" lang="en-US" sz="1600" b="1" i="0" u="none" strike="noStrike" kern="1200" cap="none" spc="0" normalizeH="0" baseline="0" noProof="0" dirty="0">
              <a:ln>
                <a:noFill/>
              </a:ln>
              <a:solidFill>
                <a:srgbClr val="304A7F"/>
              </a:solidFill>
              <a:effectLst/>
              <a:uLnTx/>
              <a:uFillTx/>
              <a:latin typeface="黑体" panose="02010609060101010101" pitchFamily="49" charset="-122"/>
              <a:ea typeface="黑体" panose="02010609060101010101" pitchFamily="49" charset="-122"/>
              <a:cs typeface="+mn-cs"/>
            </a:endParaRPr>
          </a:p>
        </p:txBody>
      </p:sp>
      <p:sp>
        <p:nvSpPr>
          <p:cNvPr id="21" name="Rounded Rectangle 10">
            <a:extLst>
              <a:ext uri="{FF2B5EF4-FFF2-40B4-BE49-F238E27FC236}">
                <a16:creationId xmlns:a16="http://schemas.microsoft.com/office/drawing/2014/main" id="{8B329D10-83F0-4A83-8E54-F4CBB98A2017}"/>
              </a:ext>
            </a:extLst>
          </p:cNvPr>
          <p:cNvSpPr/>
          <p:nvPr/>
        </p:nvSpPr>
        <p:spPr>
          <a:xfrm>
            <a:off x="4484494" y="2902823"/>
            <a:ext cx="4319909" cy="1908455"/>
          </a:xfrm>
          <a:prstGeom prst="roundRect">
            <a:avLst>
              <a:gd name="adj" fmla="val 536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22" name="图片 21">
            <a:extLst>
              <a:ext uri="{FF2B5EF4-FFF2-40B4-BE49-F238E27FC236}">
                <a16:creationId xmlns:a16="http://schemas.microsoft.com/office/drawing/2014/main" id="{454CD8B3-E8DC-46CD-8BDB-24631FC49B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1" t="2239" r="1150" b="4273"/>
          <a:stretch/>
        </p:blipFill>
        <p:spPr>
          <a:xfrm>
            <a:off x="4628510" y="2933020"/>
            <a:ext cx="4078397" cy="1788863"/>
          </a:xfrm>
          <a:prstGeom prst="rect">
            <a:avLst/>
          </a:prstGeom>
        </p:spPr>
      </p:pic>
      <p:sp>
        <p:nvSpPr>
          <p:cNvPr id="23" name="矩形 22">
            <a:extLst>
              <a:ext uri="{FF2B5EF4-FFF2-40B4-BE49-F238E27FC236}">
                <a16:creationId xmlns:a16="http://schemas.microsoft.com/office/drawing/2014/main" id="{5DBE966E-39D0-42D8-B484-B43D389B882B}"/>
              </a:ext>
            </a:extLst>
          </p:cNvPr>
          <p:cNvSpPr/>
          <p:nvPr/>
        </p:nvSpPr>
        <p:spPr>
          <a:xfrm>
            <a:off x="6616326" y="4137116"/>
            <a:ext cx="1441420" cy="307777"/>
          </a:xfrm>
          <a:prstGeom prst="rect">
            <a:avLst/>
          </a:prstGeom>
        </p:spPr>
        <p:txBody>
          <a:bodyPr wrap="non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zh-CN" altLang="en-US" sz="1400" b="0" i="0" u="none" strike="noStrike" kern="0" cap="none" spc="0" normalizeH="0" baseline="0" noProof="0" dirty="0">
                <a:ln>
                  <a:noFill/>
                </a:ln>
                <a:solidFill>
                  <a:srgbClr val="263A64"/>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rPr>
              <a:t>充气反冲分离器</a:t>
            </a:r>
            <a:endParaRPr kumimoji="0" lang="en-US" altLang="zh-CN" sz="1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24" name="矩形 23">
            <a:extLst>
              <a:ext uri="{FF2B5EF4-FFF2-40B4-BE49-F238E27FC236}">
                <a16:creationId xmlns:a16="http://schemas.microsoft.com/office/drawing/2014/main" id="{424FA130-D2E5-4D1B-A133-88221A914529}"/>
              </a:ext>
            </a:extLst>
          </p:cNvPr>
          <p:cNvSpPr/>
          <p:nvPr/>
        </p:nvSpPr>
        <p:spPr>
          <a:xfrm>
            <a:off x="212340" y="837562"/>
            <a:ext cx="3917269" cy="541559"/>
          </a:xfrm>
          <a:prstGeom prst="rect">
            <a:avLst/>
          </a:prstGeom>
        </p:spPr>
        <p:txBody>
          <a:bodyPr wrap="square">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新元素合成</a:t>
            </a:r>
            <a:endParaRPr kumimoji="0" lang="en-US" altLang="zh-C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26274504"/>
      </p:ext>
    </p:extLst>
  </p:cSld>
  <p:clrMapOvr>
    <a:masterClrMapping/>
  </p:clrMapOvr>
  <p:transition spd="med" advClick="0" advTm="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B33BF869-F04A-405B-BA9B-C67ADC2EB442}"/>
              </a:ext>
            </a:extLst>
          </p:cNvPr>
          <p:cNvSpPr>
            <a:spLocks noGrp="1"/>
          </p:cNvSpPr>
          <p:nvPr>
            <p:ph type="title"/>
          </p:nvPr>
        </p:nvSpPr>
        <p:spPr>
          <a:xfrm>
            <a:off x="1054377" y="131486"/>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研究计划、内容、目标</a:t>
            </a:r>
          </a:p>
        </p:txBody>
      </p:sp>
      <p:pic>
        <p:nvPicPr>
          <p:cNvPr id="3" name="图片 2">
            <a:extLst>
              <a:ext uri="{FF2B5EF4-FFF2-40B4-BE49-F238E27FC236}">
                <a16:creationId xmlns:a16="http://schemas.microsoft.com/office/drawing/2014/main" id="{F8391518-8C89-4F1B-B4E3-BA2F27C562E5}"/>
              </a:ext>
            </a:extLst>
          </p:cNvPr>
          <p:cNvPicPr>
            <a:picLocks noChangeAspect="1"/>
          </p:cNvPicPr>
          <p:nvPr/>
        </p:nvPicPr>
        <p:blipFill>
          <a:blip r:embed="rId2"/>
          <a:stretch>
            <a:fillRect/>
          </a:stretch>
        </p:blipFill>
        <p:spPr>
          <a:xfrm>
            <a:off x="4743827" y="865829"/>
            <a:ext cx="1246051" cy="1022193"/>
          </a:xfrm>
          <a:prstGeom prst="rect">
            <a:avLst/>
          </a:prstGeom>
        </p:spPr>
      </p:pic>
      <p:sp>
        <p:nvSpPr>
          <p:cNvPr id="4" name="矩形 3">
            <a:extLst>
              <a:ext uri="{FF2B5EF4-FFF2-40B4-BE49-F238E27FC236}">
                <a16:creationId xmlns:a16="http://schemas.microsoft.com/office/drawing/2014/main" id="{453F78D9-E4B4-4D2D-B553-FFA8C170C293}"/>
              </a:ext>
            </a:extLst>
          </p:cNvPr>
          <p:cNvSpPr/>
          <p:nvPr/>
        </p:nvSpPr>
        <p:spPr>
          <a:xfrm>
            <a:off x="101657" y="895360"/>
            <a:ext cx="4653666" cy="541554"/>
          </a:xfrm>
          <a:prstGeom prst="rect">
            <a:avLst/>
          </a:prstGeom>
        </p:spPr>
        <p:txBody>
          <a:bodyPr wrap="square" lIns="91436" tIns="45718" rIns="91436" bIns="45718">
            <a:spAutoFit/>
          </a:bodyPr>
          <a:lstStyle/>
          <a:p>
            <a:pPr marL="0" marR="0" lvl="0" indent="0" algn="l" defTabSz="457178" rtl="0" eaLnBrk="1" fontAlgn="auto" latinLnBrk="0" hangingPunct="1">
              <a:lnSpc>
                <a:spcPct val="125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号元素化学性质研究</a:t>
            </a:r>
            <a:endParaRPr kumimoji="0" lang="en-US" altLang="zh-C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1DA921F7-1CFF-4946-B2A9-8C9BD95EF822}"/>
              </a:ext>
            </a:extLst>
          </p:cNvPr>
          <p:cNvPicPr>
            <a:picLocks noChangeAspect="1"/>
          </p:cNvPicPr>
          <p:nvPr/>
        </p:nvPicPr>
        <p:blipFill rotWithShape="1">
          <a:blip r:embed="rId3"/>
          <a:srcRect l="10070" t="3739" r="4782" b="15700"/>
          <a:stretch/>
        </p:blipFill>
        <p:spPr>
          <a:xfrm>
            <a:off x="6542220" y="934287"/>
            <a:ext cx="1961979" cy="857601"/>
          </a:xfrm>
          <a:prstGeom prst="rect">
            <a:avLst/>
          </a:prstGeom>
        </p:spPr>
      </p:pic>
      <p:sp>
        <p:nvSpPr>
          <p:cNvPr id="6" name="矩形 5">
            <a:extLst>
              <a:ext uri="{FF2B5EF4-FFF2-40B4-BE49-F238E27FC236}">
                <a16:creationId xmlns:a16="http://schemas.microsoft.com/office/drawing/2014/main" id="{FB193A28-8AAD-4BCF-BF04-9C74DCB3100E}"/>
              </a:ext>
            </a:extLst>
          </p:cNvPr>
          <p:cNvSpPr/>
          <p:nvPr/>
        </p:nvSpPr>
        <p:spPr>
          <a:xfrm>
            <a:off x="5640505" y="1809383"/>
            <a:ext cx="2012081" cy="311620"/>
          </a:xfrm>
          <a:prstGeom prst="rect">
            <a:avLst/>
          </a:prstGeom>
        </p:spPr>
        <p:txBody>
          <a:bodyPr wrap="none" lIns="91436" tIns="45718" rIns="91436" bIns="45718">
            <a:spAutoFit/>
          </a:bodyPr>
          <a:lstStyle/>
          <a:p>
            <a:pPr marL="0" marR="0" lvl="0" indent="0" algn="just" defTabSz="914378" rtl="0" eaLnBrk="1" fontAlgn="base" latinLnBrk="0" hangingPunct="1">
              <a:lnSpc>
                <a:spcPct val="100000"/>
              </a:lnSpc>
              <a:spcBef>
                <a:spcPts val="600"/>
              </a:spcBef>
              <a:spcAft>
                <a:spcPct val="0"/>
              </a:spcAft>
              <a:buClrTx/>
              <a:buSzPct val="80000"/>
              <a:buFontTx/>
              <a:buNone/>
              <a:tabLst/>
              <a:defRPr/>
            </a:pPr>
            <a:r>
              <a:rPr kumimoji="0" lang="zh-CN" altLang="en-US" sz="1425" b="0" i="0" u="none" strike="noStrike" kern="1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负温度梯度通道探测器</a:t>
            </a:r>
            <a:endParaRPr kumimoji="0" lang="en-US" altLang="zh-CN" sz="1425" b="0" i="0" u="none" strike="noStrike" kern="1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id="{625F0036-E8D6-4146-95B0-604B705019B2}"/>
              </a:ext>
            </a:extLst>
          </p:cNvPr>
          <p:cNvSpPr/>
          <p:nvPr/>
        </p:nvSpPr>
        <p:spPr>
          <a:xfrm>
            <a:off x="4031908" y="2107450"/>
            <a:ext cx="915627" cy="311620"/>
          </a:xfrm>
          <a:prstGeom prst="rect">
            <a:avLst/>
          </a:prstGeom>
        </p:spPr>
        <p:txBody>
          <a:bodyPr wrap="none" lIns="91436" tIns="45718" rIns="91436" bIns="45718">
            <a:spAutoFit/>
          </a:bodyPr>
          <a:lstStyle/>
          <a:p>
            <a:pPr marL="0" marR="0" lvl="0" indent="0" algn="just" defTabSz="914378" rtl="0" eaLnBrk="1" fontAlgn="base" latinLnBrk="0" hangingPunct="1">
              <a:lnSpc>
                <a:spcPct val="100000"/>
              </a:lnSpc>
              <a:spcBef>
                <a:spcPts val="600"/>
              </a:spcBef>
              <a:spcAft>
                <a:spcPct val="0"/>
              </a:spcAft>
              <a:buClrTx/>
              <a:buSzPct val="80000"/>
              <a:buFontTx/>
              <a:buNone/>
              <a:tabLst/>
              <a:defRPr/>
            </a:pPr>
            <a:r>
              <a:rPr kumimoji="0" lang="zh-CN" altLang="en-US" sz="1425" b="0" i="0" u="none" strike="noStrike" kern="1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Times New Roman" panose="02020603050405020304" pitchFamily="18" charset="0"/>
              </a:rPr>
              <a:t>反冲靶室</a:t>
            </a:r>
            <a:endParaRPr kumimoji="0" lang="en-US" altLang="zh-CN" sz="1425" b="0" i="0" u="none" strike="noStrike" kern="1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nvGrpSpPr>
          <p:cNvPr id="8" name="组合 7">
            <a:extLst>
              <a:ext uri="{FF2B5EF4-FFF2-40B4-BE49-F238E27FC236}">
                <a16:creationId xmlns:a16="http://schemas.microsoft.com/office/drawing/2014/main" id="{78BEC7EB-ECB4-4AA1-874C-773E1A59A665}"/>
              </a:ext>
            </a:extLst>
          </p:cNvPr>
          <p:cNvGrpSpPr/>
          <p:nvPr/>
        </p:nvGrpSpPr>
        <p:grpSpPr>
          <a:xfrm>
            <a:off x="4873093" y="2115814"/>
            <a:ext cx="3384580" cy="171884"/>
            <a:chOff x="1285090" y="1181072"/>
            <a:chExt cx="4265647" cy="216629"/>
          </a:xfrm>
        </p:grpSpPr>
        <p:grpSp>
          <p:nvGrpSpPr>
            <p:cNvPr id="9" name="组合 8">
              <a:extLst>
                <a:ext uri="{FF2B5EF4-FFF2-40B4-BE49-F238E27FC236}">
                  <a16:creationId xmlns:a16="http://schemas.microsoft.com/office/drawing/2014/main" id="{BF41A041-F7A7-4B36-880E-CCDC3C1B9917}"/>
                </a:ext>
              </a:extLst>
            </p:cNvPr>
            <p:cNvGrpSpPr/>
            <p:nvPr/>
          </p:nvGrpSpPr>
          <p:grpSpPr>
            <a:xfrm>
              <a:off x="1285090" y="1269056"/>
              <a:ext cx="4250538" cy="128645"/>
              <a:chOff x="1285090" y="1269056"/>
              <a:chExt cx="4250538" cy="128645"/>
            </a:xfrm>
          </p:grpSpPr>
          <p:sp>
            <p:nvSpPr>
              <p:cNvPr id="22" name="平行四边形 21">
                <a:extLst>
                  <a:ext uri="{FF2B5EF4-FFF2-40B4-BE49-F238E27FC236}">
                    <a16:creationId xmlns:a16="http://schemas.microsoft.com/office/drawing/2014/main" id="{904DDB6E-0C16-40AD-B9A5-35695B51C173}"/>
                  </a:ext>
                </a:extLst>
              </p:cNvPr>
              <p:cNvSpPr/>
              <p:nvPr/>
            </p:nvSpPr>
            <p:spPr>
              <a:xfrm>
                <a:off x="1285090"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3" name="平行四边形 22">
                <a:extLst>
                  <a:ext uri="{FF2B5EF4-FFF2-40B4-BE49-F238E27FC236}">
                    <a16:creationId xmlns:a16="http://schemas.microsoft.com/office/drawing/2014/main" id="{D5C3577B-F352-47F0-B25E-466354672FBA}"/>
                  </a:ext>
                </a:extLst>
              </p:cNvPr>
              <p:cNvSpPr/>
              <p:nvPr/>
            </p:nvSpPr>
            <p:spPr>
              <a:xfrm>
                <a:off x="1705816"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4" name="平行四边形 23">
                <a:extLst>
                  <a:ext uri="{FF2B5EF4-FFF2-40B4-BE49-F238E27FC236}">
                    <a16:creationId xmlns:a16="http://schemas.microsoft.com/office/drawing/2014/main" id="{4E24345A-CFF5-414F-B509-F44DEF22F321}"/>
                  </a:ext>
                </a:extLst>
              </p:cNvPr>
              <p:cNvSpPr/>
              <p:nvPr/>
            </p:nvSpPr>
            <p:spPr>
              <a:xfrm>
                <a:off x="2126542"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5" name="平行四边形 24">
                <a:extLst>
                  <a:ext uri="{FF2B5EF4-FFF2-40B4-BE49-F238E27FC236}">
                    <a16:creationId xmlns:a16="http://schemas.microsoft.com/office/drawing/2014/main" id="{25A5983E-93E9-4627-8FC2-A6313CADAAB4}"/>
                  </a:ext>
                </a:extLst>
              </p:cNvPr>
              <p:cNvSpPr/>
              <p:nvPr/>
            </p:nvSpPr>
            <p:spPr>
              <a:xfrm>
                <a:off x="2547268"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6" name="平行四边形 25">
                <a:extLst>
                  <a:ext uri="{FF2B5EF4-FFF2-40B4-BE49-F238E27FC236}">
                    <a16:creationId xmlns:a16="http://schemas.microsoft.com/office/drawing/2014/main" id="{EC4E423A-3D3D-451A-8587-C2DF6C307C47}"/>
                  </a:ext>
                </a:extLst>
              </p:cNvPr>
              <p:cNvSpPr/>
              <p:nvPr/>
            </p:nvSpPr>
            <p:spPr>
              <a:xfrm>
                <a:off x="2967994"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7" name="平行四边形 26">
                <a:extLst>
                  <a:ext uri="{FF2B5EF4-FFF2-40B4-BE49-F238E27FC236}">
                    <a16:creationId xmlns:a16="http://schemas.microsoft.com/office/drawing/2014/main" id="{4D88D58A-B3AF-4685-99B7-0F2B59A53C0E}"/>
                  </a:ext>
                </a:extLst>
              </p:cNvPr>
              <p:cNvSpPr/>
              <p:nvPr/>
            </p:nvSpPr>
            <p:spPr>
              <a:xfrm>
                <a:off x="3388720"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平行四边形 27">
                <a:extLst>
                  <a:ext uri="{FF2B5EF4-FFF2-40B4-BE49-F238E27FC236}">
                    <a16:creationId xmlns:a16="http://schemas.microsoft.com/office/drawing/2014/main" id="{59DEDBD1-D075-4CEF-90A1-3F9487D8A5E4}"/>
                  </a:ext>
                </a:extLst>
              </p:cNvPr>
              <p:cNvSpPr/>
              <p:nvPr/>
            </p:nvSpPr>
            <p:spPr>
              <a:xfrm>
                <a:off x="3809446"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9" name="平行四边形 28">
                <a:extLst>
                  <a:ext uri="{FF2B5EF4-FFF2-40B4-BE49-F238E27FC236}">
                    <a16:creationId xmlns:a16="http://schemas.microsoft.com/office/drawing/2014/main" id="{1A876F41-EFAA-49EB-9F17-C747F33FA9D3}"/>
                  </a:ext>
                </a:extLst>
              </p:cNvPr>
              <p:cNvSpPr/>
              <p:nvPr/>
            </p:nvSpPr>
            <p:spPr>
              <a:xfrm>
                <a:off x="4230172"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平行四边形 29">
                <a:extLst>
                  <a:ext uri="{FF2B5EF4-FFF2-40B4-BE49-F238E27FC236}">
                    <a16:creationId xmlns:a16="http://schemas.microsoft.com/office/drawing/2014/main" id="{7CF8B1E7-0851-4344-8D7E-02D29AC19BEE}"/>
                  </a:ext>
                </a:extLst>
              </p:cNvPr>
              <p:cNvSpPr/>
              <p:nvPr/>
            </p:nvSpPr>
            <p:spPr>
              <a:xfrm>
                <a:off x="4650898"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1" name="平行四边形 30">
                <a:extLst>
                  <a:ext uri="{FF2B5EF4-FFF2-40B4-BE49-F238E27FC236}">
                    <a16:creationId xmlns:a16="http://schemas.microsoft.com/office/drawing/2014/main" id="{EDC1CC81-41D2-4C13-A0AB-5A816D1B0850}"/>
                  </a:ext>
                </a:extLst>
              </p:cNvPr>
              <p:cNvSpPr/>
              <p:nvPr/>
            </p:nvSpPr>
            <p:spPr>
              <a:xfrm>
                <a:off x="5071623"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grpSp>
          <p:nvGrpSpPr>
            <p:cNvPr id="10" name="组合 9">
              <a:extLst>
                <a:ext uri="{FF2B5EF4-FFF2-40B4-BE49-F238E27FC236}">
                  <a16:creationId xmlns:a16="http://schemas.microsoft.com/office/drawing/2014/main" id="{553589BE-0F28-4FEB-B6B9-D664DB3570EE}"/>
                </a:ext>
              </a:extLst>
            </p:cNvPr>
            <p:cNvGrpSpPr/>
            <p:nvPr/>
          </p:nvGrpSpPr>
          <p:grpSpPr>
            <a:xfrm>
              <a:off x="1300199" y="1181072"/>
              <a:ext cx="4250538" cy="128645"/>
              <a:chOff x="1285090" y="1269056"/>
              <a:chExt cx="4250538" cy="128645"/>
            </a:xfrm>
          </p:grpSpPr>
          <p:sp>
            <p:nvSpPr>
              <p:cNvPr id="12" name="平行四边形 11">
                <a:extLst>
                  <a:ext uri="{FF2B5EF4-FFF2-40B4-BE49-F238E27FC236}">
                    <a16:creationId xmlns:a16="http://schemas.microsoft.com/office/drawing/2014/main" id="{B1D5BE43-E193-4F36-9BA3-4EADCD6DC7BB}"/>
                  </a:ext>
                </a:extLst>
              </p:cNvPr>
              <p:cNvSpPr/>
              <p:nvPr/>
            </p:nvSpPr>
            <p:spPr>
              <a:xfrm>
                <a:off x="1285090"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3" name="平行四边形 12">
                <a:extLst>
                  <a:ext uri="{FF2B5EF4-FFF2-40B4-BE49-F238E27FC236}">
                    <a16:creationId xmlns:a16="http://schemas.microsoft.com/office/drawing/2014/main" id="{B1468B33-F359-4303-851E-73DDC1DD3F21}"/>
                  </a:ext>
                </a:extLst>
              </p:cNvPr>
              <p:cNvSpPr/>
              <p:nvPr/>
            </p:nvSpPr>
            <p:spPr>
              <a:xfrm>
                <a:off x="1705816"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平行四边形 13">
                <a:extLst>
                  <a:ext uri="{FF2B5EF4-FFF2-40B4-BE49-F238E27FC236}">
                    <a16:creationId xmlns:a16="http://schemas.microsoft.com/office/drawing/2014/main" id="{37C9E3A1-5425-424E-B839-B4DEAE3088D3}"/>
                  </a:ext>
                </a:extLst>
              </p:cNvPr>
              <p:cNvSpPr/>
              <p:nvPr/>
            </p:nvSpPr>
            <p:spPr>
              <a:xfrm>
                <a:off x="2126542"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平行四边形 14">
                <a:extLst>
                  <a:ext uri="{FF2B5EF4-FFF2-40B4-BE49-F238E27FC236}">
                    <a16:creationId xmlns:a16="http://schemas.microsoft.com/office/drawing/2014/main" id="{AA1F104C-8B58-47E6-BF24-520EF999D4AA}"/>
                  </a:ext>
                </a:extLst>
              </p:cNvPr>
              <p:cNvSpPr/>
              <p:nvPr/>
            </p:nvSpPr>
            <p:spPr>
              <a:xfrm>
                <a:off x="2547268"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平行四边形 15">
                <a:extLst>
                  <a:ext uri="{FF2B5EF4-FFF2-40B4-BE49-F238E27FC236}">
                    <a16:creationId xmlns:a16="http://schemas.microsoft.com/office/drawing/2014/main" id="{A16EC911-9FC9-40BC-9111-2202152D285B}"/>
                  </a:ext>
                </a:extLst>
              </p:cNvPr>
              <p:cNvSpPr/>
              <p:nvPr/>
            </p:nvSpPr>
            <p:spPr>
              <a:xfrm>
                <a:off x="2967994"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平行四边形 16">
                <a:extLst>
                  <a:ext uri="{FF2B5EF4-FFF2-40B4-BE49-F238E27FC236}">
                    <a16:creationId xmlns:a16="http://schemas.microsoft.com/office/drawing/2014/main" id="{379EDE22-0AFA-40F5-9C9C-C95E83FE8E24}"/>
                  </a:ext>
                </a:extLst>
              </p:cNvPr>
              <p:cNvSpPr/>
              <p:nvPr/>
            </p:nvSpPr>
            <p:spPr>
              <a:xfrm>
                <a:off x="3388720"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8" name="平行四边形 17">
                <a:extLst>
                  <a:ext uri="{FF2B5EF4-FFF2-40B4-BE49-F238E27FC236}">
                    <a16:creationId xmlns:a16="http://schemas.microsoft.com/office/drawing/2014/main" id="{D8636801-3BA1-47B9-8FDF-FEF57AE0E274}"/>
                  </a:ext>
                </a:extLst>
              </p:cNvPr>
              <p:cNvSpPr/>
              <p:nvPr/>
            </p:nvSpPr>
            <p:spPr>
              <a:xfrm>
                <a:off x="3809446"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平行四边形 18">
                <a:extLst>
                  <a:ext uri="{FF2B5EF4-FFF2-40B4-BE49-F238E27FC236}">
                    <a16:creationId xmlns:a16="http://schemas.microsoft.com/office/drawing/2014/main" id="{604CC11E-069D-4DD7-AC8B-68793E6935E4}"/>
                  </a:ext>
                </a:extLst>
              </p:cNvPr>
              <p:cNvSpPr/>
              <p:nvPr/>
            </p:nvSpPr>
            <p:spPr>
              <a:xfrm>
                <a:off x="4230172"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0" name="平行四边形 19">
                <a:extLst>
                  <a:ext uri="{FF2B5EF4-FFF2-40B4-BE49-F238E27FC236}">
                    <a16:creationId xmlns:a16="http://schemas.microsoft.com/office/drawing/2014/main" id="{38C9633A-B4A0-4A38-8EE5-F32519933929}"/>
                  </a:ext>
                </a:extLst>
              </p:cNvPr>
              <p:cNvSpPr/>
              <p:nvPr/>
            </p:nvSpPr>
            <p:spPr>
              <a:xfrm>
                <a:off x="4650898"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平行四边形 20">
                <a:extLst>
                  <a:ext uri="{FF2B5EF4-FFF2-40B4-BE49-F238E27FC236}">
                    <a16:creationId xmlns:a16="http://schemas.microsoft.com/office/drawing/2014/main" id="{C5A89104-39D1-48E2-90F2-4D604FF6F10A}"/>
                  </a:ext>
                </a:extLst>
              </p:cNvPr>
              <p:cNvSpPr/>
              <p:nvPr/>
            </p:nvSpPr>
            <p:spPr>
              <a:xfrm>
                <a:off x="5071623" y="1269056"/>
                <a:ext cx="464005" cy="128645"/>
              </a:xfrm>
              <a:prstGeom prst="parallelogram">
                <a:avLst>
                  <a:gd name="adj" fmla="val 8336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grpSp>
      <p:sp>
        <p:nvSpPr>
          <p:cNvPr id="32" name="圆柱形 154">
            <a:extLst>
              <a:ext uri="{FF2B5EF4-FFF2-40B4-BE49-F238E27FC236}">
                <a16:creationId xmlns:a16="http://schemas.microsoft.com/office/drawing/2014/main" id="{539838B7-C842-451C-AEB7-EA208FCF8F8A}"/>
              </a:ext>
            </a:extLst>
          </p:cNvPr>
          <p:cNvSpPr/>
          <p:nvPr/>
        </p:nvSpPr>
        <p:spPr>
          <a:xfrm>
            <a:off x="8142478" y="1771971"/>
            <a:ext cx="366334" cy="612306"/>
          </a:xfrm>
          <a:prstGeom prst="can">
            <a:avLst>
              <a:gd name="adj" fmla="val 37480"/>
            </a:avLst>
          </a:prstGeom>
          <a:gradFill flip="none" rotWithShape="1">
            <a:gsLst>
              <a:gs pos="100000">
                <a:schemeClr val="accent5">
                  <a:lumMod val="67000"/>
                </a:schemeClr>
              </a:gs>
              <a:gs pos="0">
                <a:schemeClr val="accent5">
                  <a:lumMod val="67000"/>
                </a:schemeClr>
              </a:gs>
              <a:gs pos="51000">
                <a:schemeClr val="accent5">
                  <a:lumMod val="60000"/>
                  <a:lumOff val="40000"/>
                </a:schemeClr>
              </a:gs>
            </a:gsLst>
            <a:lin ang="10800000" scaled="0"/>
            <a:tileRect/>
          </a:gradFill>
          <a:ln>
            <a:solidFill>
              <a:schemeClr val="tx1">
                <a:lumMod val="75000"/>
                <a:lumOff val="25000"/>
              </a:schemeClr>
            </a:solidFill>
          </a:ln>
        </p:spPr>
        <p:style>
          <a:lnRef idx="0">
            <a:scrgbClr r="0" g="0" b="0"/>
          </a:lnRef>
          <a:fillRef idx="0">
            <a:scrgbClr r="0" g="0" b="0"/>
          </a:fillRef>
          <a:effectRef idx="0">
            <a:scrgbClr r="0" g="0" b="0"/>
          </a:effectRef>
          <a:fontRef idx="minor">
            <a:schemeClr val="lt1"/>
          </a:fontRef>
        </p:style>
        <p:txBody>
          <a:bodyPr lIns="91436" tIns="45718" rIns="91436" bIns="45718"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cxnSp>
        <p:nvCxnSpPr>
          <p:cNvPr id="33" name="直接箭头连接符 32">
            <a:extLst>
              <a:ext uri="{FF2B5EF4-FFF2-40B4-BE49-F238E27FC236}">
                <a16:creationId xmlns:a16="http://schemas.microsoft.com/office/drawing/2014/main" id="{832ADDC0-B96E-4746-8951-FDB579794040}"/>
              </a:ext>
            </a:extLst>
          </p:cNvPr>
          <p:cNvCxnSpPr>
            <a:cxnSpLocks/>
          </p:cNvCxnSpPr>
          <p:nvPr/>
        </p:nvCxnSpPr>
        <p:spPr>
          <a:xfrm flipH="1">
            <a:off x="5000196" y="1408629"/>
            <a:ext cx="214905" cy="168888"/>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9E7DA617-C48D-49E4-B7BC-EFC584961199}"/>
              </a:ext>
            </a:extLst>
          </p:cNvPr>
          <p:cNvSpPr/>
          <p:nvPr/>
        </p:nvSpPr>
        <p:spPr>
          <a:xfrm>
            <a:off x="4707949" y="1505946"/>
            <a:ext cx="286696" cy="286696"/>
          </a:xfrm>
          <a:prstGeom prst="ellipse">
            <a:avLst/>
          </a:prstGeom>
          <a:pattFill prst="openDmnd">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5" name="圆柱形 27">
            <a:extLst>
              <a:ext uri="{FF2B5EF4-FFF2-40B4-BE49-F238E27FC236}">
                <a16:creationId xmlns:a16="http://schemas.microsoft.com/office/drawing/2014/main" id="{77BA8A3C-0186-4DB5-8325-BBE5E765B3BB}"/>
              </a:ext>
            </a:extLst>
          </p:cNvPr>
          <p:cNvSpPr/>
          <p:nvPr/>
        </p:nvSpPr>
        <p:spPr>
          <a:xfrm rot="14134542">
            <a:off x="4473646" y="1538170"/>
            <a:ext cx="316222" cy="549012"/>
          </a:xfrm>
          <a:prstGeom prst="can">
            <a:avLst>
              <a:gd name="adj" fmla="val 84752"/>
            </a:avLst>
          </a:prstGeom>
        </p:spPr>
        <p:style>
          <a:lnRef idx="1">
            <a:schemeClr val="accent4"/>
          </a:lnRef>
          <a:fillRef idx="2">
            <a:schemeClr val="accent4"/>
          </a:fillRef>
          <a:effectRef idx="1">
            <a:schemeClr val="accent4"/>
          </a:effectRef>
          <a:fontRef idx="minor">
            <a:schemeClr val="dk1"/>
          </a:fontRef>
        </p:style>
        <p:txBody>
          <a:bodyPr lIns="91436" tIns="45718" rIns="91436" bIns="45718"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a:cs typeface="+mn-cs"/>
            </a:endParaRPr>
          </a:p>
        </p:txBody>
      </p:sp>
      <p:cxnSp>
        <p:nvCxnSpPr>
          <p:cNvPr id="36" name="连接符: 曲线 35">
            <a:extLst>
              <a:ext uri="{FF2B5EF4-FFF2-40B4-BE49-F238E27FC236}">
                <a16:creationId xmlns:a16="http://schemas.microsoft.com/office/drawing/2014/main" id="{385E591F-CEE5-4272-A908-D8B6B419D0D3}"/>
              </a:ext>
            </a:extLst>
          </p:cNvPr>
          <p:cNvCxnSpPr>
            <a:cxnSpLocks/>
            <a:stCxn id="35" idx="2"/>
            <a:endCxn id="12" idx="0"/>
          </p:cNvCxnSpPr>
          <p:nvPr/>
        </p:nvCxnSpPr>
        <p:spPr>
          <a:xfrm rot="16200000" flipH="1">
            <a:off x="4808796" y="1855444"/>
            <a:ext cx="172715" cy="348026"/>
          </a:xfrm>
          <a:prstGeom prst="curvedConnector3">
            <a:avLst/>
          </a:prstGeom>
          <a:ln w="31750" cmpd="dbl"/>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4ED272F0-F897-45BE-B37E-C43E25EEC59C}"/>
              </a:ext>
            </a:extLst>
          </p:cNvPr>
          <p:cNvSpPr/>
          <p:nvPr/>
        </p:nvSpPr>
        <p:spPr>
          <a:xfrm>
            <a:off x="4268394" y="3861065"/>
            <a:ext cx="4696094" cy="974173"/>
          </a:xfrm>
          <a:prstGeom prst="rect">
            <a:avLst/>
          </a:prstGeom>
          <a:solidFill>
            <a:schemeClr val="bg1"/>
          </a:solidFill>
        </p:spPr>
        <p:txBody>
          <a:bodyPr wrap="square" lIns="91436" tIns="45718" rIns="91436" bIns="45718">
            <a:spAutoFit/>
          </a:bodyPr>
          <a:lstStyle/>
          <a:p>
            <a:pPr marL="0" marR="0" lvl="0" indent="0" algn="just" defTabSz="914378" rtl="0" eaLnBrk="1" fontAlgn="base" latinLnBrk="0" hangingPunct="1">
              <a:lnSpc>
                <a:spcPct val="12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实验技术：</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充气反冲谱仪物理预分离 </a:t>
            </a:r>
            <a:r>
              <a:rPr kumimoji="0" lang="en-US" altLang="zh-CN"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快速气相化学</a:t>
            </a:r>
            <a:endParaRPr kumimoji="0" lang="en-US" altLang="zh-CN"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893719" marR="0" lvl="0" indent="-893719" algn="just" defTabSz="914378" rtl="0" eaLnBrk="1" fontAlgn="base" latinLnBrk="0" hangingPunct="1">
              <a:lnSpc>
                <a:spcPct val="12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实验测量：</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比较</a:t>
            </a:r>
            <a:r>
              <a:rPr kumimoji="0" lang="en-US" altLang="zh-CN"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号元素与同族元素挥发性顺序</a:t>
            </a:r>
            <a:endParaRPr kumimoji="0" lang="en-US" altLang="zh-CN"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just" defTabSz="914378" rtl="0" eaLnBrk="1" fontAlgn="base" latinLnBrk="0" hangingPunct="1">
              <a:lnSpc>
                <a:spcPct val="12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科学目标：</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确定</a:t>
            </a:r>
            <a:r>
              <a:rPr kumimoji="0" lang="en-US" altLang="zh-CN"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Nh</a:t>
            </a:r>
            <a:r>
              <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化学性质，检验周期律外推性</a:t>
            </a:r>
          </a:p>
        </p:txBody>
      </p:sp>
      <p:pic>
        <p:nvPicPr>
          <p:cNvPr id="38" name="图片 37">
            <a:extLst>
              <a:ext uri="{FF2B5EF4-FFF2-40B4-BE49-F238E27FC236}">
                <a16:creationId xmlns:a16="http://schemas.microsoft.com/office/drawing/2014/main" id="{C2F13AE8-C747-48F8-8113-C2647F597BD9}"/>
              </a:ext>
            </a:extLst>
          </p:cNvPr>
          <p:cNvPicPr>
            <a:picLocks noChangeAspect="1"/>
          </p:cNvPicPr>
          <p:nvPr/>
        </p:nvPicPr>
        <p:blipFill rotWithShape="1">
          <a:blip r:embed="rId4"/>
          <a:srcRect t="1570" r="3181" b="3842"/>
          <a:stretch/>
        </p:blipFill>
        <p:spPr>
          <a:xfrm>
            <a:off x="2192729" y="3299596"/>
            <a:ext cx="1892358" cy="1188976"/>
          </a:xfrm>
          <a:prstGeom prst="rect">
            <a:avLst/>
          </a:prstGeom>
        </p:spPr>
      </p:pic>
      <p:sp>
        <p:nvSpPr>
          <p:cNvPr id="39" name="矩形 38">
            <a:extLst>
              <a:ext uri="{FF2B5EF4-FFF2-40B4-BE49-F238E27FC236}">
                <a16:creationId xmlns:a16="http://schemas.microsoft.com/office/drawing/2014/main" id="{F79F6BF0-FB5C-418D-893C-13F379E94303}"/>
              </a:ext>
            </a:extLst>
          </p:cNvPr>
          <p:cNvSpPr/>
          <p:nvPr/>
        </p:nvSpPr>
        <p:spPr>
          <a:xfrm>
            <a:off x="5433374" y="824012"/>
            <a:ext cx="915627" cy="311620"/>
          </a:xfrm>
          <a:prstGeom prst="rect">
            <a:avLst/>
          </a:prstGeom>
        </p:spPr>
        <p:txBody>
          <a:bodyPr wrap="none" lIns="91436" tIns="45718" rIns="91436" bIns="45718">
            <a:spAutoFit/>
          </a:bodyPr>
          <a:lstStyle/>
          <a:p>
            <a:pPr marL="0" marR="0" lvl="0" indent="0" algn="just" defTabSz="914378" rtl="0" eaLnBrk="1" fontAlgn="base" latinLnBrk="0" hangingPunct="1">
              <a:lnSpc>
                <a:spcPct val="100000"/>
              </a:lnSpc>
              <a:spcBef>
                <a:spcPts val="600"/>
              </a:spcBef>
              <a:spcAft>
                <a:spcPct val="0"/>
              </a:spcAft>
              <a:buClrTx/>
              <a:buSzPct val="80000"/>
              <a:buFontTx/>
              <a:buNone/>
              <a:tabLst/>
              <a:defRPr/>
            </a:pPr>
            <a:r>
              <a:rPr kumimoji="0" lang="zh-CN" altLang="en-US" sz="1425" b="0" i="0" u="none" strike="noStrike" kern="1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Times New Roman" panose="02020603050405020304" pitchFamily="18" charset="0"/>
              </a:rPr>
              <a:t>充气谱仪</a:t>
            </a:r>
            <a:endParaRPr kumimoji="0" lang="en-US" altLang="zh-CN" sz="1425" b="0" i="0" u="none" strike="noStrike" kern="1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4F38ADA6-77AB-4A70-A037-8328C8465668}"/>
                  </a:ext>
                </a:extLst>
              </p:cNvPr>
              <p:cNvSpPr/>
              <p:nvPr/>
            </p:nvSpPr>
            <p:spPr>
              <a:xfrm>
                <a:off x="525068" y="1925189"/>
                <a:ext cx="3434744" cy="676528"/>
              </a:xfrm>
              <a:prstGeom prst="rect">
                <a:avLst/>
              </a:prstGeom>
            </p:spPr>
            <p:txBody>
              <a:bodyPr wrap="square" lIns="91436" tIns="45718" rIns="91436" bIns="45718">
                <a:spAutoFit/>
              </a:bodyPr>
              <a:lstStyle/>
              <a:p>
                <a:pPr marL="252000" marR="0" lvl="0" indent="-252000" algn="just" defTabSz="914378" rtl="0" eaLnBrk="1" fontAlgn="base" latinLnBrk="0" hangingPunct="1">
                  <a:lnSpc>
                    <a:spcPct val="125000"/>
                  </a:lnSpc>
                  <a:spcBef>
                    <a:spcPct val="0"/>
                  </a:spcBef>
                  <a:spcAft>
                    <a:spcPct val="0"/>
                  </a:spcAft>
                  <a:buClr>
                    <a:srgbClr val="FF0000"/>
                  </a:buClr>
                  <a:buSzPct val="100000"/>
                  <a:buFont typeface="Wingdings" panose="05000000000000000000" pitchFamily="2" charset="2"/>
                  <a:buChar char="Ø"/>
                  <a:tabLst/>
                  <a:defRPr/>
                </a:pPr>
                <a:r>
                  <a:rPr kumimoji="0" lang="en-US" altLang="zh-CN" sz="1600" b="0"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Am(</a:t>
                </a:r>
                <a:r>
                  <a:rPr kumimoji="0" lang="en-US" altLang="zh-CN" sz="1600" b="0"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48</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Ca</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3n)</a:t>
                </a:r>
                <a:r>
                  <a:rPr kumimoji="0" lang="en-US" altLang="zh-CN" sz="1600" b="0"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288</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Mc</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(115</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just" defTabSz="914378" rtl="0" eaLnBrk="1" fontAlgn="base" latinLnBrk="0" hangingPunct="1">
                  <a:lnSpc>
                    <a:spcPct val="125000"/>
                  </a:lnSpc>
                  <a:spcBef>
                    <a:spcPct val="0"/>
                  </a:spcBef>
                  <a:spcAft>
                    <a:spcPts val="0"/>
                  </a:spcAft>
                  <a:buClr>
                    <a:srgbClr val="FF0000"/>
                  </a:buClr>
                  <a:buSzPct val="100000"/>
                  <a:buFont typeface="Wingdings" panose="05000000000000000000" pitchFamily="2" charset="2"/>
                  <a:buChar char="Ø"/>
                  <a:tabLst/>
                  <a:defRPr/>
                </a:pPr>
                <a:r>
                  <a:rPr kumimoji="0" lang="en-US" altLang="zh-CN" sz="1600" b="0" i="0" u="none" strike="noStrike" kern="1200" cap="none" spc="0" normalizeH="0" baseline="3000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288</a:t>
                </a:r>
                <a:r>
                  <a:rPr kumimoji="0" lang="en-US" altLang="zh-CN" sz="16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Mc </a:t>
                </a:r>
                <a14:m>
                  <m:oMath xmlns:m="http://schemas.openxmlformats.org/officeDocument/2006/math">
                    <m:r>
                      <a:rPr kumimoji="0" lang="en-US" altLang="zh-CN" sz="1600" b="0" i="1" u="none" strike="noStrike" kern="1200" cap="none" spc="0" normalizeH="0" baseline="0" noProof="0">
                        <a:ln>
                          <a:noFill/>
                        </a:ln>
                        <a:solidFill>
                          <a:srgbClr val="304A7F"/>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zh-CN" altLang="en-US" sz="16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a:t>
                </a:r>
                <a:r>
                  <a:rPr kumimoji="0" lang="en-US" altLang="zh-CN" sz="16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284</a:t>
                </a:r>
                <a:r>
                  <a:rPr kumimoji="0" lang="en-US"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Nh</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zh-CN" altLang="en-US" sz="16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600" b="1" i="1"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a:t>
                </a:r>
                <a:r>
                  <a:rPr kumimoji="0" lang="en-US" altLang="zh-CN" sz="1600" b="1"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1/2</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 0.91s</a:t>
                </a:r>
                <a:endParaRPr kumimoji="0" lang="fr-FR" altLang="zh-CN" sz="16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40" name="矩形 39">
                <a:extLst>
                  <a:ext uri="{FF2B5EF4-FFF2-40B4-BE49-F238E27FC236}">
                    <a16:creationId xmlns:a16="http://schemas.microsoft.com/office/drawing/2014/main" id="{4F38ADA6-77AB-4A70-A037-8328C8465668}"/>
                  </a:ext>
                </a:extLst>
              </p:cNvPr>
              <p:cNvSpPr>
                <a:spLocks noRot="1" noChangeAspect="1" noMove="1" noResize="1" noEditPoints="1" noAdjustHandles="1" noChangeArrowheads="1" noChangeShapeType="1" noTextEdit="1"/>
              </p:cNvSpPr>
              <p:nvPr/>
            </p:nvSpPr>
            <p:spPr>
              <a:xfrm>
                <a:off x="525068" y="1925189"/>
                <a:ext cx="3434744" cy="676528"/>
              </a:xfrm>
              <a:prstGeom prst="rect">
                <a:avLst/>
              </a:prstGeom>
              <a:blipFill>
                <a:blip r:embed="rId5"/>
                <a:stretch>
                  <a:fillRect l="-709" r="-887" b="-15315"/>
                </a:stretch>
              </a:blipFill>
            </p:spPr>
            <p:txBody>
              <a:bodyPr/>
              <a:lstStyle/>
              <a:p>
                <a:r>
                  <a:rPr lang="zh-CN" altLang="en-US">
                    <a:noFill/>
                  </a:rPr>
                  <a:t> </a:t>
                </a:r>
              </a:p>
            </p:txBody>
          </p:sp>
        </mc:Fallback>
      </mc:AlternateContent>
      <p:pic>
        <p:nvPicPr>
          <p:cNvPr id="41" name="图片 40">
            <a:extLst>
              <a:ext uri="{FF2B5EF4-FFF2-40B4-BE49-F238E27FC236}">
                <a16:creationId xmlns:a16="http://schemas.microsoft.com/office/drawing/2014/main" id="{0695FBF9-6617-4ABE-B227-927A6E2CEAED}"/>
              </a:ext>
            </a:extLst>
          </p:cNvPr>
          <p:cNvPicPr>
            <a:picLocks noChangeAspect="1"/>
          </p:cNvPicPr>
          <p:nvPr/>
        </p:nvPicPr>
        <p:blipFill>
          <a:blip r:embed="rId6"/>
          <a:stretch>
            <a:fillRect/>
          </a:stretch>
        </p:blipFill>
        <p:spPr>
          <a:xfrm>
            <a:off x="663002" y="2562764"/>
            <a:ext cx="2424437" cy="1974059"/>
          </a:xfrm>
          <a:prstGeom prst="rect">
            <a:avLst/>
          </a:prstGeom>
        </p:spPr>
      </p:pic>
      <p:sp>
        <p:nvSpPr>
          <p:cNvPr id="42" name="矩形 41">
            <a:extLst>
              <a:ext uri="{FF2B5EF4-FFF2-40B4-BE49-F238E27FC236}">
                <a16:creationId xmlns:a16="http://schemas.microsoft.com/office/drawing/2014/main" id="{9F5CF22A-160A-4191-9A4F-2AA371826A16}"/>
              </a:ext>
            </a:extLst>
          </p:cNvPr>
          <p:cNvSpPr/>
          <p:nvPr/>
        </p:nvSpPr>
        <p:spPr>
          <a:xfrm>
            <a:off x="497165" y="1370617"/>
            <a:ext cx="3917269" cy="686775"/>
          </a:xfrm>
          <a:prstGeom prst="rect">
            <a:avLst/>
          </a:prstGeom>
        </p:spPr>
        <p:txBody>
          <a:bodyPr lIns="91436" tIns="45718" rIns="91436" bIns="45718">
            <a:noAutofit/>
          </a:bodyPr>
          <a:lstStyle/>
          <a:p>
            <a:pPr marL="0" marR="0" lvl="0" indent="0" algn="l" defTabSz="914378" rtl="0" eaLnBrk="1" fontAlgn="base" latinLnBrk="0" hangingPunct="1">
              <a:lnSpc>
                <a:spcPct val="125000"/>
              </a:lnSpc>
              <a:spcBef>
                <a:spcPct val="0"/>
              </a:spcBef>
              <a:spcAft>
                <a:spcPct val="0"/>
              </a:spcAft>
              <a:buClrTx/>
              <a:buSzTx/>
              <a:buFontTx/>
              <a:buNone/>
              <a:tabLst/>
              <a:defRPr/>
            </a:pP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确定了</a:t>
            </a: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108</a:t>
            </a: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以下</a:t>
            </a: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元素在周期表中的位置</a:t>
            </a:r>
            <a:endPar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378" rtl="0" eaLnBrk="1" fontAlgn="base" latinLnBrk="0" hangingPunct="1">
              <a:lnSpc>
                <a:spcPct val="125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112</a:t>
            </a: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号</a:t>
            </a:r>
            <a:r>
              <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元素化学性质可能类</a:t>
            </a:r>
            <a:r>
              <a:rPr kumimoji="0" lang="zh-CN" altLang="zh-CN"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汞</a:t>
            </a:r>
            <a:endParaRPr kumimoji="0" lang="zh-CN" altLang="en-US" sz="14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3" name="文本框 42">
            <a:extLst>
              <a:ext uri="{FF2B5EF4-FFF2-40B4-BE49-F238E27FC236}">
                <a16:creationId xmlns:a16="http://schemas.microsoft.com/office/drawing/2014/main" id="{F42A7E5B-2E77-4479-88E8-8D2623812875}"/>
              </a:ext>
            </a:extLst>
          </p:cNvPr>
          <p:cNvSpPr txBox="1"/>
          <p:nvPr/>
        </p:nvSpPr>
        <p:spPr>
          <a:xfrm>
            <a:off x="542608" y="2544168"/>
            <a:ext cx="1994370" cy="1006297"/>
          </a:xfrm>
          <a:prstGeom prst="rect">
            <a:avLst/>
          </a:prstGeom>
          <a:noFill/>
        </p:spPr>
        <p:txBody>
          <a:bodyPr wrap="square" lIns="91436" tIns="45718" rIns="91436" bIns="45718" rtlCol="0">
            <a:spAutoFit/>
          </a:bodyPr>
          <a:lstStyle/>
          <a:p>
            <a:pPr marL="0" marR="0" lvl="0" indent="0" algn="l" defTabSz="914378" rtl="0" eaLnBrk="1" fontAlgn="base" latinLnBrk="0" hangingPunct="1">
              <a:lnSpc>
                <a:spcPct val="125000"/>
              </a:lnSpc>
              <a:spcBef>
                <a:spcPct val="0"/>
              </a:spcBef>
              <a:spcAft>
                <a:spcPct val="0"/>
              </a:spcAft>
              <a:buClrTx/>
              <a:buSzTx/>
              <a:buFontTx/>
              <a:buNone/>
              <a:tabLst/>
              <a:defRPr/>
            </a:pPr>
            <a:r>
              <a:rPr kumimoji="0" lang="zh-CN" altLang="en-US" sz="2025"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关键：</a:t>
            </a:r>
            <a:endParaRPr kumimoji="0" lang="en-US" altLang="zh-CN" sz="2025"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378" rtl="0" eaLnBrk="1" fontAlgn="base" latinLnBrk="0" hangingPunct="1">
              <a:lnSpc>
                <a:spcPct val="125000"/>
              </a:lnSpc>
              <a:spcBef>
                <a:spcPct val="0"/>
              </a:spcBef>
              <a:spcAft>
                <a:spcPct val="0"/>
              </a:spcAft>
              <a:buClrTx/>
              <a:buSzTx/>
              <a:buFontTx/>
              <a:buNone/>
              <a:tabLst/>
              <a:defRPr/>
            </a:pPr>
            <a:r>
              <a:rPr kumimoji="0" lang="zh-CN" altLang="en-US" sz="1425"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较高产额</a:t>
            </a:r>
            <a:endParaRPr kumimoji="0" lang="en-US" altLang="zh-CN" sz="1425"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endParaRPr>
          </a:p>
          <a:p>
            <a:pPr marL="0" marR="0" lvl="0" indent="0" algn="l" defTabSz="914378" rtl="0" eaLnBrk="1" fontAlgn="base" latinLnBrk="0" hangingPunct="1">
              <a:lnSpc>
                <a:spcPct val="125000"/>
              </a:lnSpc>
              <a:spcBef>
                <a:spcPct val="0"/>
              </a:spcBef>
              <a:spcAft>
                <a:spcPct val="0"/>
              </a:spcAft>
              <a:buClrTx/>
              <a:buSzTx/>
              <a:buFontTx/>
              <a:buNone/>
              <a:tabLst/>
              <a:defRPr/>
            </a:pPr>
            <a:r>
              <a:rPr kumimoji="0" lang="zh-CN" altLang="en-US" sz="1425"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rPr>
              <a:t>较长寿命</a:t>
            </a:r>
          </a:p>
        </p:txBody>
      </p:sp>
      <p:pic>
        <p:nvPicPr>
          <p:cNvPr id="44" name="图片 43">
            <a:extLst>
              <a:ext uri="{FF2B5EF4-FFF2-40B4-BE49-F238E27FC236}">
                <a16:creationId xmlns:a16="http://schemas.microsoft.com/office/drawing/2014/main" id="{A60B4D18-633C-4FB7-A9D4-F699D2351193}"/>
              </a:ext>
            </a:extLst>
          </p:cNvPr>
          <p:cNvPicPr>
            <a:picLocks noChangeAspect="1"/>
          </p:cNvPicPr>
          <p:nvPr/>
        </p:nvPicPr>
        <p:blipFill>
          <a:blip r:embed="rId7"/>
          <a:stretch>
            <a:fillRect/>
          </a:stretch>
        </p:blipFill>
        <p:spPr>
          <a:xfrm>
            <a:off x="4824392" y="2397285"/>
            <a:ext cx="3584098" cy="1479009"/>
          </a:xfrm>
          <a:prstGeom prst="rect">
            <a:avLst/>
          </a:prstGeom>
        </p:spPr>
      </p:pic>
      <p:pic>
        <p:nvPicPr>
          <p:cNvPr id="45" name="图片 44">
            <a:extLst>
              <a:ext uri="{FF2B5EF4-FFF2-40B4-BE49-F238E27FC236}">
                <a16:creationId xmlns:a16="http://schemas.microsoft.com/office/drawing/2014/main" id="{236423CB-B836-4B1E-AA8C-59B5E5A54629}"/>
              </a:ext>
            </a:extLst>
          </p:cNvPr>
          <p:cNvPicPr>
            <a:picLocks noChangeAspect="1"/>
          </p:cNvPicPr>
          <p:nvPr/>
        </p:nvPicPr>
        <p:blipFill>
          <a:blip r:embed="rId8"/>
          <a:stretch>
            <a:fillRect/>
          </a:stretch>
        </p:blipFill>
        <p:spPr>
          <a:xfrm>
            <a:off x="4345599" y="2414527"/>
            <a:ext cx="501961" cy="1361434"/>
          </a:xfrm>
          <a:prstGeom prst="rect">
            <a:avLst/>
          </a:prstGeom>
        </p:spPr>
      </p:pic>
      <p:sp>
        <p:nvSpPr>
          <p:cNvPr id="46" name="矩形 45">
            <a:extLst>
              <a:ext uri="{FF2B5EF4-FFF2-40B4-BE49-F238E27FC236}">
                <a16:creationId xmlns:a16="http://schemas.microsoft.com/office/drawing/2014/main" id="{77825C6D-EAE0-492A-B60C-8C4279752E3D}"/>
              </a:ext>
            </a:extLst>
          </p:cNvPr>
          <p:cNvSpPr/>
          <p:nvPr/>
        </p:nvSpPr>
        <p:spPr>
          <a:xfrm>
            <a:off x="8098662" y="2028112"/>
            <a:ext cx="453962" cy="253912"/>
          </a:xfrm>
          <a:prstGeom prst="rect">
            <a:avLst/>
          </a:prstGeom>
        </p:spPr>
        <p:txBody>
          <a:bodyPr wrap="none" lIns="91436" tIns="45718" rIns="91436" bIns="45718">
            <a:spAutoFit/>
          </a:bodyPr>
          <a:lstStyle/>
          <a:p>
            <a:pPr marL="0" marR="0" lvl="0" indent="0" algn="just" defTabSz="914378" rtl="0" eaLnBrk="1" fontAlgn="base" latinLnBrk="0" hangingPunct="1">
              <a:lnSpc>
                <a:spcPct val="100000"/>
              </a:lnSpc>
              <a:spcBef>
                <a:spcPts val="600"/>
              </a:spcBef>
              <a:spcAft>
                <a:spcPct val="0"/>
              </a:spcAft>
              <a:buClrTx/>
              <a:buSzPct val="80000"/>
              <a:buFontTx/>
              <a:buNone/>
              <a:tabLst/>
              <a:defRPr/>
            </a:pPr>
            <a:r>
              <a:rPr kumimoji="0" lang="zh-CN" altLang="en-US" sz="1050" b="1" i="0" u="none" strike="noStrike" kern="1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Arial" panose="020B0604020202020204" pitchFamily="34" charset="0"/>
              </a:rPr>
              <a:t>液氮</a:t>
            </a:r>
            <a:endParaRPr kumimoji="0" lang="en-US" altLang="zh-CN" sz="1050" b="1" i="0" u="none" strike="noStrike" kern="100" cap="none" spc="0" normalizeH="0" baseline="0" noProof="0" dirty="0">
              <a:ln>
                <a:noFill/>
              </a:ln>
              <a:solidFill>
                <a:prstClr val="white"/>
              </a:solidFill>
              <a:effectLst/>
              <a:uLnTx/>
              <a:uFillTx/>
              <a:latin typeface="Arial" panose="020B0604020202020204" pitchFamily="34" charset="0"/>
              <a:ea typeface="楷体" panose="02010609060101010101" pitchFamily="49" charset="-122"/>
              <a:cs typeface="Arial" panose="020B0604020202020204" pitchFamily="34" charset="0"/>
            </a:endParaRPr>
          </a:p>
        </p:txBody>
      </p:sp>
      <p:sp>
        <p:nvSpPr>
          <p:cNvPr id="47" name="文本框 46">
            <a:extLst>
              <a:ext uri="{FF2B5EF4-FFF2-40B4-BE49-F238E27FC236}">
                <a16:creationId xmlns:a16="http://schemas.microsoft.com/office/drawing/2014/main" id="{F4DB0A69-6C85-4A93-A069-844503327725}"/>
              </a:ext>
            </a:extLst>
          </p:cNvPr>
          <p:cNvSpPr txBox="1"/>
          <p:nvPr/>
        </p:nvSpPr>
        <p:spPr>
          <a:xfrm>
            <a:off x="485382" y="4481968"/>
            <a:ext cx="36984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国际竞争力：</a:t>
            </a:r>
            <a:r>
              <a:rPr kumimoji="0" lang="en-US" altLang="zh-CN"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284</a:t>
            </a:r>
            <a:r>
              <a:rPr kumimoji="0" lang="en-US" altLang="zh-CN"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Nh</a:t>
            </a:r>
            <a:r>
              <a:rPr kumimoji="0" lang="zh-CN" altLang="en-US"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产额将提高五倍</a:t>
            </a:r>
          </a:p>
        </p:txBody>
      </p:sp>
    </p:spTree>
    <p:extLst>
      <p:ext uri="{BB962C8B-B14F-4D97-AF65-F5344CB8AC3E}">
        <p14:creationId xmlns:p14="http://schemas.microsoft.com/office/powerpoint/2010/main" val="95709251"/>
      </p:ext>
    </p:extLst>
  </p:cSld>
  <p:clrMapOvr>
    <a:masterClrMapping/>
  </p:clrMapOvr>
  <p:transition spd="med" advClick="0" advTm="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6384" y="814194"/>
            <a:ext cx="5221144" cy="523670"/>
          </a:xfrm>
          <a:prstGeom prst="rect">
            <a:avLst/>
          </a:prstGeom>
        </p:spPr>
        <p:txBody>
          <a:bodyPr wrap="square">
            <a:spAutoFit/>
          </a:bodyPr>
          <a:lstStyle/>
          <a:p>
            <a:pPr marL="0" marR="0" lvl="0" indent="0" algn="l" defTabSz="457200" rtl="0" eaLnBrk="1" fontAlgn="base" latinLnBrk="0" hangingPunct="1">
              <a:lnSpc>
                <a:spcPct val="125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探索超重稳定岛</a:t>
            </a:r>
            <a:endParaRPr kumimoji="0" lang="en-US" altLang="zh-C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5" name="文本框 4"/>
          <p:cNvSpPr txBox="1"/>
          <p:nvPr/>
        </p:nvSpPr>
        <p:spPr>
          <a:xfrm>
            <a:off x="395536" y="1751310"/>
            <a:ext cx="3744416" cy="276999"/>
          </a:xfrm>
          <a:prstGeom prst="rect">
            <a:avLst/>
          </a:prstGeom>
          <a:noFill/>
        </p:spPr>
        <p:txBody>
          <a:bodyPr wrap="square" lIns="0" tIns="0" rIns="0" bIns="0" rtlCol="0">
            <a:spAutoFit/>
          </a:bodyPr>
          <a:lstStyle/>
          <a:p>
            <a:pPr marL="285750" marR="0" lvl="0" indent="-285750" algn="l" defTabSz="914400" rtl="0" eaLnBrk="1" fontAlgn="base" latinLnBrk="0" hangingPunct="1">
              <a:lnSpc>
                <a:spcPct val="100000"/>
              </a:lnSpc>
              <a:spcBef>
                <a:spcPct val="0"/>
              </a:spcBef>
              <a:spcAft>
                <a:spcPct val="0"/>
              </a:spcAft>
              <a:buClr>
                <a:srgbClr val="FF0000"/>
              </a:buClr>
              <a:buSzTx/>
              <a:buFont typeface="Wingdings" panose="05000000000000000000" pitchFamily="2" charset="2"/>
              <a:buChar char="Ø"/>
              <a:tabLst/>
              <a:defRPr/>
            </a:pPr>
            <a:r>
              <a:rPr kumimoji="0" lang="zh-CN" altLang="en-US"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研究目标：</a:t>
            </a:r>
            <a:endParaRPr kumimoji="0" lang="en-US" altLang="zh-CN"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p:cNvSpPr/>
          <p:nvPr/>
        </p:nvSpPr>
        <p:spPr>
          <a:xfrm>
            <a:off x="302264" y="1368972"/>
            <a:ext cx="8014152"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1969</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年</a:t>
            </a:r>
            <a:r>
              <a:rPr kumimoji="0" lang="zh-CN" altLang="zh-CN"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理论预言在</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N=114</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N=184</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）附近存在一个“</a:t>
            </a:r>
            <a:r>
              <a:rPr kumimoji="0" lang="zh-CN" altLang="zh-CN"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超重核稳定岛</a:t>
            </a:r>
            <a:r>
              <a:rPr kumimoji="0" lang="zh-CN" altLang="en-US" sz="16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如何登岛？</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4816" t="26606" r="2765" b="19066"/>
          <a:stretch>
            <a:fillRect/>
          </a:stretch>
        </p:blipFill>
        <p:spPr>
          <a:xfrm>
            <a:off x="4572000" y="1822446"/>
            <a:ext cx="4416605" cy="2590924"/>
          </a:xfrm>
          <a:prstGeom prst="rect">
            <a:avLst/>
          </a:prstGeom>
        </p:spPr>
      </p:pic>
      <p:sp>
        <p:nvSpPr>
          <p:cNvPr id="7" name="爆炸形: 14 pt  3"/>
          <p:cNvSpPr/>
          <p:nvPr/>
        </p:nvSpPr>
        <p:spPr>
          <a:xfrm rot="18612820">
            <a:off x="7552322" y="2287263"/>
            <a:ext cx="686632" cy="674825"/>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8" name="文本框 12"/>
          <p:cNvSpPr txBox="1"/>
          <p:nvPr/>
        </p:nvSpPr>
        <p:spPr>
          <a:xfrm>
            <a:off x="7586647" y="2511030"/>
            <a:ext cx="569387" cy="24634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稳定岛</a:t>
            </a:r>
          </a:p>
        </p:txBody>
      </p:sp>
      <p:sp>
        <p:nvSpPr>
          <p:cNvPr id="10" name="椭圆 9"/>
          <p:cNvSpPr/>
          <p:nvPr/>
        </p:nvSpPr>
        <p:spPr>
          <a:xfrm>
            <a:off x="6684177" y="2850406"/>
            <a:ext cx="1080120" cy="593663"/>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 name="文本框 12"/>
          <p:cNvSpPr txBox="1"/>
          <p:nvPr/>
        </p:nvSpPr>
        <p:spPr>
          <a:xfrm>
            <a:off x="6688020" y="3017295"/>
            <a:ext cx="1082348" cy="24634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多核子转移反应</a:t>
            </a:r>
          </a:p>
        </p:txBody>
      </p:sp>
      <p:sp>
        <p:nvSpPr>
          <p:cNvPr id="13" name="矩形 12"/>
          <p:cNvSpPr/>
          <p:nvPr/>
        </p:nvSpPr>
        <p:spPr>
          <a:xfrm>
            <a:off x="589620" y="1995798"/>
            <a:ext cx="3744416" cy="603563"/>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zh-CN" altLang="en-US" sz="14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产生、分离、鉴别丰中子超重核素关键技术</a:t>
            </a:r>
            <a:endParaRPr kumimoji="0" lang="en-US" altLang="zh-CN" sz="1400" b="0"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成为探索超重核稳定岛的先行者！ </a:t>
            </a:r>
            <a:endParaRPr kumimoji="0" lang="zh-CN"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矩形 14"/>
          <p:cNvSpPr/>
          <p:nvPr/>
        </p:nvSpPr>
        <p:spPr>
          <a:xfrm>
            <a:off x="618782" y="2975342"/>
            <a:ext cx="3951723" cy="892552"/>
          </a:xfrm>
          <a:prstGeom prst="rect">
            <a:avLst/>
          </a:prstGeom>
        </p:spPr>
        <p:txBody>
          <a:bodyPr wrap="none">
            <a:spAutoFit/>
          </a:bodyPr>
          <a:lstStyle/>
          <a:p>
            <a:pPr marL="252000" marR="0" lvl="1" indent="-252000" algn="l" defTabSz="914400" rtl="0" eaLnBrk="1" fontAlgn="base" latinLnBrk="0" hangingPunct="1">
              <a:lnSpc>
                <a:spcPct val="100000"/>
              </a:lnSpc>
              <a:spcBef>
                <a:spcPts val="600"/>
              </a:spcBef>
              <a:spcAft>
                <a:spcPts val="0"/>
              </a:spcAft>
              <a:buClrTx/>
              <a:buSzPct val="100000"/>
              <a:buFont typeface="Wingdings" panose="05000000000000000000" pitchFamily="2" charset="2"/>
              <a:buChar char="Ø"/>
              <a:tabLst/>
              <a:defRPr/>
            </a:pP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a:t>
            </a:r>
            <a:r>
              <a:rPr kumimoji="0" lang="en-US" altLang="zh-TW" sz="1400" b="1" i="0" u="none" strike="noStrike" kern="12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TW"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en-US" altLang="zh-TW" sz="1400" b="1" i="0" u="none" strike="noStrike" kern="12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en-US" altLang="zh-TW"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Am</a:t>
            </a: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TW" sz="1400" b="1" i="0" u="none" strike="noStrike" kern="1200" cap="none" spc="0" normalizeH="0" baseline="3000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248</a:t>
            </a:r>
            <a:r>
              <a:rPr kumimoji="0" lang="en-US" altLang="zh-TW"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Cm</a:t>
            </a: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多核子转移等反应</a:t>
            </a:r>
          </a:p>
          <a:p>
            <a:pPr marL="252000" marR="0" lvl="1" indent="-252000" algn="l" defTabSz="914400" rtl="0" eaLnBrk="1" fontAlgn="base" latinLnBrk="0" hangingPunct="1">
              <a:lnSpc>
                <a:spcPct val="100000"/>
              </a:lnSpc>
              <a:spcBef>
                <a:spcPts val="600"/>
              </a:spcBef>
              <a:spcAft>
                <a:spcPts val="0"/>
              </a:spcAft>
              <a:buClrTx/>
              <a:buSzPct val="100000"/>
              <a:buFont typeface="Wingdings" panose="05000000000000000000" pitchFamily="2" charset="2"/>
              <a:buChar char="Ø"/>
              <a:tabLst/>
              <a:defRPr/>
            </a:pP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分离：</a:t>
            </a:r>
            <a:r>
              <a:rPr kumimoji="0" lang="en-US" altLang="zh-TW"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Gas Cell +RFQ</a:t>
            </a: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技术</a:t>
            </a:r>
          </a:p>
          <a:p>
            <a:pPr marL="252000" marR="0" lvl="1" indent="-252000" algn="l" defTabSz="914400" rtl="0" eaLnBrk="1" fontAlgn="base" latinLnBrk="0" hangingPunct="1">
              <a:lnSpc>
                <a:spcPct val="100000"/>
              </a:lnSpc>
              <a:spcBef>
                <a:spcPts val="600"/>
              </a:spcBef>
              <a:spcAft>
                <a:spcPts val="0"/>
              </a:spcAft>
              <a:buClrTx/>
              <a:buSzPct val="100000"/>
              <a:buFont typeface="Wingdings" panose="05000000000000000000" pitchFamily="2" charset="2"/>
              <a:buChar char="Ø"/>
              <a:tabLst/>
              <a:defRPr/>
            </a:pP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鉴别：质谱术、激光电离等技术</a:t>
            </a:r>
            <a:endParaRPr kumimoji="0" lang="zh-CN"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箭头连接符 20"/>
          <p:cNvCxnSpPr>
            <a:cxnSpLocks/>
          </p:cNvCxnSpPr>
          <p:nvPr/>
        </p:nvCxnSpPr>
        <p:spPr>
          <a:xfrm>
            <a:off x="4334036" y="3147814"/>
            <a:ext cx="2326196"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12085" y="4203834"/>
            <a:ext cx="3345788" cy="600164"/>
          </a:xfrm>
          <a:prstGeom prst="rect">
            <a:avLst/>
          </a:prstGeom>
        </p:spPr>
        <p:txBody>
          <a:bodyPr wrap="none">
            <a:spAutoFit/>
          </a:bodyPr>
          <a:lstStyle/>
          <a:p>
            <a:pPr marL="252000" marR="0" lvl="1" indent="-252000"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Ø"/>
              <a:tabLst/>
              <a:defRPr/>
            </a:pP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高效分离丰中子超重核</a:t>
            </a:r>
          </a:p>
          <a:p>
            <a:pPr marL="252000" marR="0" lvl="1" indent="-252000" algn="l" defTabSz="914400" rtl="0" eaLnBrk="1" fontAlgn="base" latinLnBrk="0" hangingPunct="1">
              <a:lnSpc>
                <a:spcPct val="100000"/>
              </a:lnSpc>
              <a:spcBef>
                <a:spcPts val="600"/>
              </a:spcBef>
              <a:spcAft>
                <a:spcPct val="0"/>
              </a:spcAft>
              <a:buClrTx/>
              <a:buSzPct val="100000"/>
              <a:buFont typeface="Wingdings" panose="05000000000000000000" pitchFamily="2" charset="2"/>
              <a:buChar char="Ø"/>
              <a:tabLst/>
              <a:defRPr/>
            </a:pPr>
            <a:r>
              <a:rPr kumimoji="0" lang="zh-TW"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超重核电荷数和质量数直接测量技术</a:t>
            </a:r>
            <a:endParaRPr kumimoji="0" lang="zh-CN" altLang="en-US" sz="14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标题 1">
            <a:extLst>
              <a:ext uri="{FF2B5EF4-FFF2-40B4-BE49-F238E27FC236}">
                <a16:creationId xmlns:a16="http://schemas.microsoft.com/office/drawing/2014/main" id="{EF846477-6DFD-4B4D-A228-CE6395DC9FCB}"/>
              </a:ext>
            </a:extLst>
          </p:cNvPr>
          <p:cNvSpPr>
            <a:spLocks noGrp="1"/>
          </p:cNvSpPr>
          <p:nvPr>
            <p:ph type="title"/>
          </p:nvPr>
        </p:nvSpPr>
        <p:spPr>
          <a:xfrm>
            <a:off x="1070279" y="123535"/>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研究计划、内容、目标</a:t>
            </a:r>
          </a:p>
        </p:txBody>
      </p:sp>
      <p:sp>
        <p:nvSpPr>
          <p:cNvPr id="2" name="矩形 1">
            <a:extLst>
              <a:ext uri="{FF2B5EF4-FFF2-40B4-BE49-F238E27FC236}">
                <a16:creationId xmlns:a16="http://schemas.microsoft.com/office/drawing/2014/main" id="{490F065B-C026-4975-95AB-FDE344D664DA}"/>
              </a:ext>
            </a:extLst>
          </p:cNvPr>
          <p:cNvSpPr/>
          <p:nvPr/>
        </p:nvSpPr>
        <p:spPr>
          <a:xfrm>
            <a:off x="310916" y="2647963"/>
            <a:ext cx="1867819"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可行性评估：</a:t>
            </a:r>
            <a:endParaRPr kumimoji="0" lang="en-US" altLang="zh-CN" sz="18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a:extLst>
              <a:ext uri="{FF2B5EF4-FFF2-40B4-BE49-F238E27FC236}">
                <a16:creationId xmlns:a16="http://schemas.microsoft.com/office/drawing/2014/main" id="{FC6D8CBA-6433-4316-839B-268B70FE75B4}"/>
              </a:ext>
            </a:extLst>
          </p:cNvPr>
          <p:cNvSpPr/>
          <p:nvPr/>
        </p:nvSpPr>
        <p:spPr>
          <a:xfrm>
            <a:off x="310916" y="3886107"/>
            <a:ext cx="1635384"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zh-CN" altLang="en-US" sz="18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rPr>
              <a:t>核心挑战：</a:t>
            </a:r>
            <a:endParaRPr kumimoji="0" lang="en-US" altLang="zh-CN" sz="1800" b="1" i="0" u="none" strike="noStrike" kern="1200" cap="none" spc="0" normalizeH="0" baseline="0" noProof="0" dirty="0">
              <a:ln>
                <a:noFill/>
              </a:ln>
              <a:solidFill>
                <a:srgbClr val="263A6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a:extLst>
              <a:ext uri="{FF2B5EF4-FFF2-40B4-BE49-F238E27FC236}">
                <a16:creationId xmlns:a16="http://schemas.microsoft.com/office/drawing/2014/main" id="{67435789-0680-41C2-8DA7-47C99254B027}"/>
              </a:ext>
            </a:extLst>
          </p:cNvPr>
          <p:cNvSpPr txBox="1"/>
          <p:nvPr/>
        </p:nvSpPr>
        <p:spPr>
          <a:xfrm>
            <a:off x="4463424" y="4397185"/>
            <a:ext cx="436369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国际竞争力：</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HIAF</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提供极强</a:t>
            </a:r>
            <a:r>
              <a:rPr kumimoji="0" lang="en-US" altLang="zh-CN" sz="20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束流</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DF4046C-F82C-4731-8809-6D0C4F63A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 y="1419622"/>
            <a:ext cx="9144000" cy="2757714"/>
          </a:xfrm>
          <a:prstGeom prst="rect">
            <a:avLst/>
          </a:prstGeom>
        </p:spPr>
      </p:pic>
      <p:sp>
        <p:nvSpPr>
          <p:cNvPr id="4" name="矩形 3"/>
          <p:cNvSpPr/>
          <p:nvPr/>
        </p:nvSpPr>
        <p:spPr>
          <a:xfrm>
            <a:off x="355781" y="877320"/>
            <a:ext cx="6624736" cy="523670"/>
          </a:xfrm>
          <a:prstGeom prst="rect">
            <a:avLst/>
          </a:prstGeom>
        </p:spPr>
        <p:txBody>
          <a:bodyPr wrap="square">
            <a:spAutoFit/>
          </a:bodyPr>
          <a:lstStyle/>
          <a:p>
            <a:pPr marL="0" marR="0" lvl="0" indent="0" algn="l" defTabSz="457200" rtl="0" eaLnBrk="1" fontAlgn="base" latinLnBrk="0" hangingPunct="1">
              <a:lnSpc>
                <a:spcPct val="125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探索超重稳定岛、超重原子结构和性质研究</a:t>
            </a:r>
            <a:endParaRPr kumimoji="0" lang="en-US" altLang="zh-C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18" name="标题 1">
            <a:extLst>
              <a:ext uri="{FF2B5EF4-FFF2-40B4-BE49-F238E27FC236}">
                <a16:creationId xmlns:a16="http://schemas.microsoft.com/office/drawing/2014/main" id="{EF846477-6DFD-4B4D-A228-CE6395DC9FCB}"/>
              </a:ext>
            </a:extLst>
          </p:cNvPr>
          <p:cNvSpPr>
            <a:spLocks noGrp="1"/>
          </p:cNvSpPr>
          <p:nvPr>
            <p:ph type="title"/>
          </p:nvPr>
        </p:nvSpPr>
        <p:spPr>
          <a:xfrm>
            <a:off x="1070279" y="131486"/>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研究计划、内容、目标</a:t>
            </a:r>
          </a:p>
        </p:txBody>
      </p:sp>
      <p:sp>
        <p:nvSpPr>
          <p:cNvPr id="2" name="矩形 1">
            <a:extLst>
              <a:ext uri="{FF2B5EF4-FFF2-40B4-BE49-F238E27FC236}">
                <a16:creationId xmlns:a16="http://schemas.microsoft.com/office/drawing/2014/main" id="{423613F1-D045-4F8A-8D8C-37A95E333D6E}"/>
              </a:ext>
            </a:extLst>
          </p:cNvPr>
          <p:cNvSpPr/>
          <p:nvPr/>
        </p:nvSpPr>
        <p:spPr>
          <a:xfrm>
            <a:off x="306384" y="4435692"/>
            <a:ext cx="8064896"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丰中子核素质量数</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和电荷数</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直接测量</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5F8DA4AB-8C20-4F31-A820-7C09ECFBECFF}"/>
              </a:ext>
            </a:extLst>
          </p:cNvPr>
          <p:cNvSpPr/>
          <p:nvPr/>
        </p:nvSpPr>
        <p:spPr>
          <a:xfrm>
            <a:off x="344687" y="3719467"/>
            <a:ext cx="3206989" cy="676532"/>
          </a:xfrm>
          <a:prstGeom prst="rect">
            <a:avLst/>
          </a:prstGeom>
        </p:spPr>
        <p:txBody>
          <a:bodyPr wrap="square">
            <a:spAutoFit/>
          </a:bodyPr>
          <a:lstStyle/>
          <a:p>
            <a:pPr marL="252000" marR="0" lvl="0" indent="-252000" algn="l"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defRPr/>
            </a:pPr>
            <a:r>
              <a:rPr kumimoji="0" lang="zh-CN" altLang="zh-CN" sz="16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2" charset="-122"/>
                <a:cs typeface="Times New Roman" panose="02020603050405020304" pitchFamily="18" charset="0"/>
              </a:rPr>
              <a:t>收集和传输效率</a:t>
            </a:r>
            <a:r>
              <a:rPr kumimoji="0" lang="en-US" altLang="zh-CN" sz="16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2" charset="-122"/>
                <a:cs typeface="Times New Roman" panose="02020603050405020304" pitchFamily="18" charset="0"/>
              </a:rPr>
              <a:t>0.5~10%</a:t>
            </a:r>
          </a:p>
          <a:p>
            <a:pPr marL="252000" marR="0" lvl="0" indent="-252000" algn="l" defTabSz="914400" rtl="0" eaLnBrk="0" fontAlgn="base" latinLnBrk="0" hangingPunct="0">
              <a:lnSpc>
                <a:spcPct val="125000"/>
              </a:lnSpc>
              <a:spcBef>
                <a:spcPct val="0"/>
              </a:spcBef>
              <a:spcAft>
                <a:spcPct val="0"/>
              </a:spcAft>
              <a:buClr>
                <a:srgbClr val="003366"/>
              </a:buClr>
              <a:buSzTx/>
              <a:buFont typeface="Wingdings" panose="05000000000000000000" pitchFamily="2" charset="2"/>
              <a:buChar char="Ø"/>
              <a:tabLst/>
              <a:defRPr/>
            </a:pPr>
            <a:r>
              <a:rPr kumimoji="0" lang="zh-CN" altLang="en-US" sz="16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2" charset="-122"/>
                <a:cs typeface="Times New Roman" panose="02020603050405020304" pitchFamily="18" charset="0"/>
              </a:rPr>
              <a:t>质量数、电荷数鉴别</a:t>
            </a:r>
            <a:endParaRPr kumimoji="0" lang="en-US" altLang="zh-CN" sz="1600" b="0" i="0" u="none" strike="noStrike" kern="100" cap="none" spc="0" normalizeH="0" baseline="0" noProof="0" dirty="0">
              <a:ln>
                <a:noFill/>
              </a:ln>
              <a:solidFill>
                <a:srgbClr val="003366"/>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
        <p:nvSpPr>
          <p:cNvPr id="9" name="TextBox 5">
            <a:extLst>
              <a:ext uri="{FF2B5EF4-FFF2-40B4-BE49-F238E27FC236}">
                <a16:creationId xmlns:a16="http://schemas.microsoft.com/office/drawing/2014/main" id="{EB8A8B2C-C714-41EC-8E56-BDE5DBB41823}"/>
              </a:ext>
            </a:extLst>
          </p:cNvPr>
          <p:cNvSpPr txBox="1"/>
          <p:nvPr/>
        </p:nvSpPr>
        <p:spPr>
          <a:xfrm>
            <a:off x="537963" y="3228091"/>
            <a:ext cx="14334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1</a:t>
            </a:r>
            <a:r>
              <a:rPr kumimoji="0" lang="en-US" altLang="zh-CN" sz="1600" b="0"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 </a:t>
            </a: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电荷态离子</a:t>
            </a:r>
          </a:p>
        </p:txBody>
      </p:sp>
      <p:sp>
        <p:nvSpPr>
          <p:cNvPr id="10" name="TextBox 5">
            <a:extLst>
              <a:ext uri="{FF2B5EF4-FFF2-40B4-BE49-F238E27FC236}">
                <a16:creationId xmlns:a16="http://schemas.microsoft.com/office/drawing/2014/main" id="{5785FBDB-1C19-42C5-976D-F955E2AB2604}"/>
              </a:ext>
            </a:extLst>
          </p:cNvPr>
          <p:cNvSpPr txBox="1"/>
          <p:nvPr/>
        </p:nvSpPr>
        <p:spPr>
          <a:xfrm>
            <a:off x="3327292" y="3550190"/>
            <a:ext cx="16321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同量异位素选择</a:t>
            </a:r>
          </a:p>
        </p:txBody>
      </p:sp>
      <p:sp>
        <p:nvSpPr>
          <p:cNvPr id="11" name="TextBox 5">
            <a:extLst>
              <a:ext uri="{FF2B5EF4-FFF2-40B4-BE49-F238E27FC236}">
                <a16:creationId xmlns:a16="http://schemas.microsoft.com/office/drawing/2014/main" id="{DF5C6648-68C5-4C3D-A84E-806FFFB77F56}"/>
              </a:ext>
            </a:extLst>
          </p:cNvPr>
          <p:cNvSpPr txBox="1"/>
          <p:nvPr/>
        </p:nvSpPr>
        <p:spPr>
          <a:xfrm>
            <a:off x="5475758" y="3678535"/>
            <a:ext cx="12186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同位素选择</a:t>
            </a:r>
          </a:p>
        </p:txBody>
      </p:sp>
      <p:sp>
        <p:nvSpPr>
          <p:cNvPr id="15" name="矩形: 圆角 14">
            <a:extLst>
              <a:ext uri="{FF2B5EF4-FFF2-40B4-BE49-F238E27FC236}">
                <a16:creationId xmlns:a16="http://schemas.microsoft.com/office/drawing/2014/main" id="{F893E8A7-6783-476C-8F2E-403E73E79543}"/>
              </a:ext>
            </a:extLst>
          </p:cNvPr>
          <p:cNvSpPr/>
          <p:nvPr/>
        </p:nvSpPr>
        <p:spPr>
          <a:xfrm>
            <a:off x="4840356" y="2190733"/>
            <a:ext cx="2276061" cy="1510823"/>
          </a:xfrm>
          <a:prstGeom prst="roundRect">
            <a:avLst/>
          </a:prstGeom>
          <a:solidFill>
            <a:srgbClr val="00B0F0">
              <a:alpha val="40000"/>
            </a:srgbClr>
          </a:solidFill>
          <a:ln w="25400" cap="flat" cmpd="sng" algn="ctr">
            <a:noFill/>
            <a:prstDash val="solid"/>
          </a:ln>
          <a:effectLst/>
        </p:spPr>
        <p:txBody>
          <a:bodyPr rtlCol="0" anchor="ctr"/>
          <a:lstStyle/>
          <a:p>
            <a:pPr marL="0" marR="0" lvl="0" indent="0" algn="l" defTabSz="914400" rtl="0" eaLnBrk="0" fontAlgn="auto" latinLnBrk="0" hangingPunct="0">
              <a:lnSpc>
                <a:spcPct val="180000"/>
              </a:lnSpc>
              <a:spcBef>
                <a:spcPts val="0"/>
              </a:spcBef>
              <a:spcAft>
                <a:spcPts val="0"/>
              </a:spcAft>
              <a:buClr>
                <a:prstClr val="black"/>
              </a:buClr>
              <a:buSzTx/>
              <a:buFont typeface="Wingdings" panose="05000000000000000000" pitchFamily="2" charset="2"/>
              <a:buNone/>
              <a:tabLst/>
              <a:defRPr/>
            </a:pPr>
            <a:endParaRPr kumimoji="0" lang="zh-CN" altLang="en-US" sz="2000" b="1"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E42FCC40-7680-4EB1-9C97-36AFD07B566A}"/>
              </a:ext>
            </a:extLst>
          </p:cNvPr>
          <p:cNvSpPr/>
          <p:nvPr/>
        </p:nvSpPr>
        <p:spPr>
          <a:xfrm>
            <a:off x="4644008" y="3847812"/>
            <a:ext cx="2967479" cy="480131"/>
          </a:xfrm>
          <a:prstGeom prst="rect">
            <a:avLst/>
          </a:prstGeom>
        </p:spPr>
        <p:txBody>
          <a:bodyPr wrap="none">
            <a:spAutoFit/>
          </a:bodyPr>
          <a:lstStyle/>
          <a:p>
            <a:pPr marL="0" marR="0" lvl="0" indent="0" algn="l" defTabSz="914400" rtl="0" eaLnBrk="0" fontAlgn="base" latinLnBrk="0" hangingPunct="0">
              <a:lnSpc>
                <a:spcPct val="180000"/>
              </a:lnSpc>
              <a:spcBef>
                <a:spcPct val="0"/>
              </a:spcBef>
              <a:spcAft>
                <a:spcPct val="0"/>
              </a:spcAft>
              <a:buClr>
                <a:prstClr val="black"/>
              </a:buClr>
              <a:buSzTx/>
              <a:buFont typeface="Wingdings" panose="05000000000000000000" pitchFamily="2" charset="2"/>
              <a:buNone/>
              <a:tabLst/>
              <a:defRPr/>
            </a:pPr>
            <a:r>
              <a:rPr kumimoji="0" lang="zh-CN" altLang="en-US" sz="1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（方案</a:t>
            </a:r>
            <a:r>
              <a:rPr kumimoji="0" lang="en-US" altLang="zh-CN" sz="1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2</a:t>
            </a:r>
            <a:r>
              <a:rPr kumimoji="0" lang="zh-CN" altLang="en-US" sz="1400" b="0" i="0" u="none" strike="noStrike" kern="1200" cap="none" spc="0" normalizeH="0" baseline="0" noProof="0" dirty="0">
                <a:ln>
                  <a:noFill/>
                </a:ln>
                <a:solidFill>
                  <a:srgbClr val="003366"/>
                </a:solidFill>
                <a:effectLst/>
                <a:uLnTx/>
                <a:uFillTx/>
                <a:latin typeface="黑体" panose="02010609060101010101" pitchFamily="49" charset="-122"/>
                <a:ea typeface="黑体" panose="02010609060101010101" pitchFamily="49" charset="-122"/>
                <a:cs typeface="+mn-cs"/>
              </a:rPr>
              <a:t>：多反射飞行时间质谱仪）</a:t>
            </a:r>
          </a:p>
        </p:txBody>
      </p:sp>
      <p:sp>
        <p:nvSpPr>
          <p:cNvPr id="17" name="矩形 16">
            <a:extLst>
              <a:ext uri="{FF2B5EF4-FFF2-40B4-BE49-F238E27FC236}">
                <a16:creationId xmlns:a16="http://schemas.microsoft.com/office/drawing/2014/main" id="{8F9CA7E6-B978-4FF1-B752-332675C43A22}"/>
              </a:ext>
            </a:extLst>
          </p:cNvPr>
          <p:cNvSpPr/>
          <p:nvPr/>
        </p:nvSpPr>
        <p:spPr>
          <a:xfrm>
            <a:off x="4158208" y="1382314"/>
            <a:ext cx="4572000" cy="749564"/>
          </a:xfrm>
          <a:prstGeom prst="rect">
            <a:avLst/>
          </a:prstGeom>
        </p:spPr>
        <p:txBody>
          <a:bodyPr>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已知特征</a:t>
            </a:r>
            <a:r>
              <a:rPr kumimoji="0" lang="en-US" altLang="zh-CN"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X</a:t>
            </a: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射线能量最重元素：</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102</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endPar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base" latinLnBrk="0" hangingPunct="1">
              <a:lnSpc>
                <a:spcPct val="125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已知第一电离势最重元素：</a:t>
            </a:r>
            <a:r>
              <a:rPr kumimoji="0" lang="en-US" altLang="zh-CN"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103</a:t>
            </a:r>
            <a:r>
              <a:rPr kumimoji="0" lang="zh-CN"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号元素</a:t>
            </a:r>
          </a:p>
        </p:txBody>
      </p:sp>
    </p:spTree>
    <p:extLst>
      <p:ext uri="{BB962C8B-B14F-4D97-AF65-F5344CB8AC3E}">
        <p14:creationId xmlns:p14="http://schemas.microsoft.com/office/powerpoint/2010/main" val="100849154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EF846477-6DFD-4B4D-A228-CE6395DC9FCB}"/>
              </a:ext>
            </a:extLst>
          </p:cNvPr>
          <p:cNvSpPr>
            <a:spLocks noGrp="1"/>
          </p:cNvSpPr>
          <p:nvPr>
            <p:ph type="title"/>
          </p:nvPr>
        </p:nvSpPr>
        <p:spPr>
          <a:xfrm>
            <a:off x="1054377" y="131486"/>
            <a:ext cx="4299403"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研究计划、内容、目标</a:t>
            </a:r>
          </a:p>
        </p:txBody>
      </p:sp>
      <p:sp>
        <p:nvSpPr>
          <p:cNvPr id="13" name="矩形 12">
            <a:extLst>
              <a:ext uri="{FF2B5EF4-FFF2-40B4-BE49-F238E27FC236}">
                <a16:creationId xmlns:a16="http://schemas.microsoft.com/office/drawing/2014/main" id="{D76035E8-276C-41EF-91F9-1F360F707BD4}"/>
              </a:ext>
            </a:extLst>
          </p:cNvPr>
          <p:cNvSpPr>
            <a:spLocks noChangeArrowheads="1"/>
          </p:cNvSpPr>
          <p:nvPr/>
        </p:nvSpPr>
        <p:spPr bwMode="auto">
          <a:xfrm>
            <a:off x="323528" y="843558"/>
            <a:ext cx="8715375" cy="492443"/>
          </a:xfrm>
          <a:prstGeom prst="rect">
            <a:avLst/>
          </a:prstGeom>
          <a:noFill/>
          <a:ln w="9525">
            <a:noFill/>
            <a:miter lim="800000"/>
          </a:ln>
        </p:spPr>
        <p:txBody>
          <a:bodyPr>
            <a:spAutoFit/>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低能核结构谱仪</a:t>
            </a:r>
            <a:r>
              <a:rPr kumimoji="0" lang="en-US" altLang="zh-CN"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a:t>
            </a:r>
            <a:r>
              <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丰中子核分离器：测量装置</a:t>
            </a:r>
            <a:endParaRPr kumimoji="0" lang="zh-CN" altLang="en-US" sz="2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Times New Roman" panose="02020603050405020304" pitchFamily="18" charset="0"/>
            </a:endParaRPr>
          </a:p>
        </p:txBody>
      </p:sp>
      <p:sp>
        <p:nvSpPr>
          <p:cNvPr id="25" name="矩形 24">
            <a:extLst>
              <a:ext uri="{FF2B5EF4-FFF2-40B4-BE49-F238E27FC236}">
                <a16:creationId xmlns:a16="http://schemas.microsoft.com/office/drawing/2014/main" id="{3A6E0110-2EA8-4B29-A538-331AC1F257D1}"/>
              </a:ext>
            </a:extLst>
          </p:cNvPr>
          <p:cNvSpPr/>
          <p:nvPr/>
        </p:nvSpPr>
        <p:spPr>
          <a:xfrm>
            <a:off x="395536" y="1398158"/>
            <a:ext cx="7258049" cy="1588897"/>
          </a:xfrm>
          <a:prstGeom prst="rect">
            <a:avLst/>
          </a:prstGeom>
        </p:spPr>
        <p:txBody>
          <a:bodyPr wrap="square">
            <a:spAutoFit/>
          </a:bodyPr>
          <a:lstStyle/>
          <a:p>
            <a:pPr marL="252000" marR="0" lvl="0" indent="-252000" algn="just" defTabSz="914400" rtl="0" eaLnBrk="0" fontAlgn="base" latinLnBrk="0" hangingPunct="0">
              <a:lnSpc>
                <a:spcPct val="125000"/>
              </a:lnSpc>
              <a:spcBef>
                <a:spcPct val="0"/>
              </a:spcBef>
              <a:spcAft>
                <a:spcPts val="0"/>
              </a:spcAft>
              <a:buClr>
                <a:srgbClr val="003366"/>
              </a:buClr>
              <a:buSzTx/>
              <a:buFont typeface="Wingdings" panose="05000000000000000000" pitchFamily="2" charset="2"/>
              <a:buChar char="Ø"/>
              <a:tabLst/>
              <a:defRPr/>
            </a:pP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原子核衰变测量装置</a:t>
            </a:r>
            <a:r>
              <a:rPr kumimoji="0" lang="zh-CN" altLang="en-US"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：研究原子核</a:t>
            </a: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衰变性质和结构</a:t>
            </a:r>
          </a:p>
          <a:p>
            <a:pPr marL="252000" marR="0" lvl="0" indent="-252000" algn="just" defTabSz="914400" rtl="0" eaLnBrk="0" fontAlgn="base" latinLnBrk="0" hangingPunct="0">
              <a:lnSpc>
                <a:spcPct val="125000"/>
              </a:lnSpc>
              <a:spcBef>
                <a:spcPct val="0"/>
              </a:spcBef>
              <a:spcAft>
                <a:spcPts val="0"/>
              </a:spcAft>
              <a:buClr>
                <a:srgbClr val="003366"/>
              </a:buClr>
              <a:buSzTx/>
              <a:buFont typeface="Wingdings" panose="05000000000000000000" pitchFamily="2" charset="2"/>
              <a:buChar char="Ø"/>
              <a:tabLst/>
              <a:defRPr/>
            </a:pP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多反射飞行时间谱仪</a:t>
            </a:r>
            <a:r>
              <a:rPr kumimoji="0" lang="zh-CN" altLang="en-US"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：精确测量原子核</a:t>
            </a: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质量</a:t>
            </a:r>
          </a:p>
          <a:p>
            <a:pPr marL="252000" marR="0" lvl="0" indent="-252000" algn="just" defTabSz="914400" rtl="0" eaLnBrk="0" fontAlgn="base" latinLnBrk="0" hangingPunct="0">
              <a:lnSpc>
                <a:spcPct val="125000"/>
              </a:lnSpc>
              <a:spcBef>
                <a:spcPct val="0"/>
              </a:spcBef>
              <a:spcAft>
                <a:spcPts val="0"/>
              </a:spcAft>
              <a:buClr>
                <a:srgbClr val="003366"/>
              </a:buClr>
              <a:buSzTx/>
              <a:buFont typeface="Wingdings" panose="05000000000000000000" pitchFamily="2" charset="2"/>
              <a:buChar char="Ø"/>
              <a:tabLst/>
              <a:defRPr/>
            </a:pP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彭宁离子阱</a:t>
            </a:r>
            <a:r>
              <a:rPr kumimoji="0" lang="zh-CN" altLang="en-US"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：精确测量原子核</a:t>
            </a: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质量</a:t>
            </a:r>
            <a:r>
              <a:rPr kumimoji="0" lang="en-US"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 </a:t>
            </a:r>
            <a:endPar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endParaRPr>
          </a:p>
          <a:p>
            <a:pPr marL="252000" marR="0" lvl="0" indent="-252000" algn="just" defTabSz="914400" rtl="0" eaLnBrk="0" fontAlgn="base" latinLnBrk="0" hangingPunct="0">
              <a:lnSpc>
                <a:spcPct val="125000"/>
              </a:lnSpc>
              <a:spcBef>
                <a:spcPct val="0"/>
              </a:spcBef>
              <a:spcAft>
                <a:spcPts val="0"/>
              </a:spcAft>
              <a:buClr>
                <a:srgbClr val="003366"/>
              </a:buClr>
              <a:buSzTx/>
              <a:buFont typeface="Wingdings" panose="05000000000000000000" pitchFamily="2" charset="2"/>
              <a:buChar char="Ø"/>
              <a:tabLst/>
              <a:defRPr/>
            </a:pPr>
            <a:r>
              <a:rPr kumimoji="0" lang="zh-CN" altLang="zh-CN" sz="1600" b="0" i="0" u="none" strike="noStrike" kern="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共线</a:t>
            </a: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激光谱仪</a:t>
            </a:r>
            <a:r>
              <a:rPr kumimoji="0" lang="zh-CN" altLang="en-US"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：测量原子核电荷分布半径等</a:t>
            </a:r>
            <a:endPar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endParaRPr>
          </a:p>
          <a:p>
            <a:pPr marL="252000" marR="0" lvl="0" indent="-252000" algn="just" defTabSz="914400" rtl="0" eaLnBrk="0" fontAlgn="base" latinLnBrk="0" hangingPunct="0">
              <a:lnSpc>
                <a:spcPct val="125000"/>
              </a:lnSpc>
              <a:spcBef>
                <a:spcPct val="0"/>
              </a:spcBef>
              <a:spcAft>
                <a:spcPts val="0"/>
              </a:spcAft>
              <a:buClr>
                <a:srgbClr val="003366"/>
              </a:buClr>
              <a:buSzTx/>
              <a:buFont typeface="Wingdings" panose="05000000000000000000" pitchFamily="2" charset="2"/>
              <a:buChar char="Ø"/>
              <a:tabLst/>
              <a:defRPr/>
            </a:pP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气相热色谱仪</a:t>
            </a:r>
            <a:r>
              <a:rPr kumimoji="0" lang="zh-CN" altLang="en-US"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：研究</a:t>
            </a:r>
            <a:r>
              <a:rPr kumimoji="0" lang="zh-CN" altLang="zh-CN" sz="1600" b="0" i="0" u="none" strike="noStrike" kern="100" cap="none" spc="0" normalizeH="0" baseline="0" noProof="0" dirty="0">
                <a:ln>
                  <a:noFill/>
                </a:ln>
                <a:solidFill>
                  <a:srgbClr val="003366"/>
                </a:solidFill>
                <a:effectLst/>
                <a:uLnTx/>
                <a:uFillTx/>
                <a:latin typeface="黑体" panose="02010609060101010101" pitchFamily="2" charset="-122"/>
                <a:ea typeface="黑体" panose="02010609060101010101" pitchFamily="2" charset="-122"/>
                <a:cs typeface="+mn-cs"/>
              </a:rPr>
              <a:t>超重元素化学性质</a:t>
            </a:r>
          </a:p>
        </p:txBody>
      </p:sp>
      <p:pic>
        <p:nvPicPr>
          <p:cNvPr id="26" name="图片 25">
            <a:extLst>
              <a:ext uri="{FF2B5EF4-FFF2-40B4-BE49-F238E27FC236}">
                <a16:creationId xmlns:a16="http://schemas.microsoft.com/office/drawing/2014/main" id="{DB493D26-0978-4839-ACEA-B65FA6BD30E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84168" y="1601912"/>
            <a:ext cx="2469419" cy="969838"/>
          </a:xfrm>
          <a:prstGeom prst="rect">
            <a:avLst/>
          </a:prstGeom>
        </p:spPr>
      </p:pic>
      <p:pic>
        <p:nvPicPr>
          <p:cNvPr id="27" name="Picture 15" descr="装置设计图.jpg">
            <a:extLst>
              <a:ext uri="{FF2B5EF4-FFF2-40B4-BE49-F238E27FC236}">
                <a16:creationId xmlns:a16="http://schemas.microsoft.com/office/drawing/2014/main" id="{A0E9C2BE-354F-4DA9-8DC3-2EB81652AD39}"/>
              </a:ext>
            </a:extLst>
          </p:cNvPr>
          <p:cNvPicPr/>
          <p:nvPr/>
        </p:nvPicPr>
        <p:blipFill>
          <a:blip r:embed="rId3"/>
          <a:srcRect/>
          <a:stretch>
            <a:fillRect/>
          </a:stretch>
        </p:blipFill>
        <p:spPr bwMode="auto">
          <a:xfrm>
            <a:off x="5450395" y="2758694"/>
            <a:ext cx="2815160" cy="1225539"/>
          </a:xfrm>
          <a:prstGeom prst="rect">
            <a:avLst/>
          </a:prstGeom>
          <a:noFill/>
          <a:ln w="9525">
            <a:noFill/>
            <a:miter lim="800000"/>
            <a:headEnd/>
            <a:tailEnd/>
          </a:ln>
        </p:spPr>
      </p:pic>
      <p:pic>
        <p:nvPicPr>
          <p:cNvPr id="28" name="图片 27" descr="all22.png">
            <a:extLst>
              <a:ext uri="{FF2B5EF4-FFF2-40B4-BE49-F238E27FC236}">
                <a16:creationId xmlns:a16="http://schemas.microsoft.com/office/drawing/2014/main" id="{849299E3-28BE-4E8A-BE32-7C00661D86CD}"/>
              </a:ext>
            </a:extLst>
          </p:cNvPr>
          <p:cNvPicPr/>
          <p:nvPr/>
        </p:nvPicPr>
        <p:blipFill>
          <a:blip r:embed="rId4" cstate="print"/>
          <a:stretch>
            <a:fillRect/>
          </a:stretch>
        </p:blipFill>
        <p:spPr>
          <a:xfrm>
            <a:off x="1944733" y="3197358"/>
            <a:ext cx="2662247" cy="889181"/>
          </a:xfrm>
          <a:prstGeom prst="rect">
            <a:avLst/>
          </a:prstGeom>
        </p:spPr>
      </p:pic>
      <p:sp>
        <p:nvSpPr>
          <p:cNvPr id="3" name="矩形 2">
            <a:extLst>
              <a:ext uri="{FF2B5EF4-FFF2-40B4-BE49-F238E27FC236}">
                <a16:creationId xmlns:a16="http://schemas.microsoft.com/office/drawing/2014/main" id="{CB58D2D9-567F-4E90-9139-3C0AF903E209}"/>
              </a:ext>
            </a:extLst>
          </p:cNvPr>
          <p:cNvSpPr/>
          <p:nvPr/>
        </p:nvSpPr>
        <p:spPr>
          <a:xfrm>
            <a:off x="476543" y="4115105"/>
            <a:ext cx="8190914" cy="725327"/>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
                <a:prstClr val="black"/>
              </a:buClr>
              <a:buSzTx/>
              <a:buFontTx/>
              <a:buNone/>
              <a:tabLst/>
              <a:defRPr/>
            </a:pPr>
            <a:r>
              <a:rPr kumimoji="0" lang="zh-CN" altLang="zh-CN" sz="18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将形成在国际上独具特色、极具竞争力的</a:t>
            </a:r>
            <a:r>
              <a:rPr kumimoji="0" lang="zh-CN" altLang="en-US" sz="18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丰中子</a:t>
            </a:r>
            <a:r>
              <a:rPr kumimoji="0" lang="zh-CN" altLang="zh-CN" sz="18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超重核素合成</a:t>
            </a:r>
            <a:r>
              <a:rPr kumimoji="0" lang="zh-CN" altLang="en-US" sz="18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及其</a:t>
            </a:r>
            <a:r>
              <a:rPr kumimoji="0" lang="zh-CN" altLang="zh-CN" sz="1800" b="1"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rPr>
              <a:t>衰变性质研究、超重元素化学性质研究、超重原子结构研究综合实验平台</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421288371"/>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051598" y="130293"/>
            <a:ext cx="200823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总结</a:t>
            </a:r>
          </a:p>
        </p:txBody>
      </p:sp>
      <p:sp>
        <p:nvSpPr>
          <p:cNvPr id="8" name="文本框 7">
            <a:extLst>
              <a:ext uri="{FF2B5EF4-FFF2-40B4-BE49-F238E27FC236}">
                <a16:creationId xmlns:a16="http://schemas.microsoft.com/office/drawing/2014/main" id="{93125D7C-E93C-4751-91B6-5B147C5197A9}"/>
              </a:ext>
            </a:extLst>
          </p:cNvPr>
          <p:cNvSpPr txBox="1"/>
          <p:nvPr/>
        </p:nvSpPr>
        <p:spPr>
          <a:xfrm>
            <a:off x="395536" y="836712"/>
            <a:ext cx="8928992" cy="195752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新元素：</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力争合成</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号新元素</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建造强流专用重离子加速器（</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Ti-Ni:5~10 </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建造新充气反冲核分离器（效率</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20% </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 40%</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寻求靶材料、解决靶（承受强流）技术</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a:extLst>
              <a:ext uri="{FF2B5EF4-FFF2-40B4-BE49-F238E27FC236}">
                <a16:creationId xmlns:a16="http://schemas.microsoft.com/office/drawing/2014/main" id="{8A786D6C-29DD-4771-9BC2-8535FFF0A992}"/>
              </a:ext>
            </a:extLst>
          </p:cNvPr>
          <p:cNvSpPr txBox="1"/>
          <p:nvPr/>
        </p:nvSpPr>
        <p:spPr>
          <a:xfrm>
            <a:off x="411034" y="2798062"/>
            <a:ext cx="8532440" cy="149585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超重核稳定岛：</a:t>
            </a:r>
            <a:r>
              <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成为探索稳定岛的先行者</a:t>
            </a:r>
            <a:endParaRPr kumimoji="0" lang="en-US" altLang="zh-CN"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产生</a:t>
            </a:r>
            <a:r>
              <a:rPr kumimoji="0" lang="en-US" altLang="zh-CN" sz="20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238</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U</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3000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243</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Am</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强流极重离子束（</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p</a:t>
            </a:r>
            <a:r>
              <a:rPr kumimoji="0" lang="en-US" altLang="zh-CN" sz="2000" b="0" i="0" u="none" strike="noStrike" kern="1200" cap="none" spc="0" normalizeH="0" baseline="0" noProof="0" dirty="0" err="1">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研发分离多核子转移反应产物关键技术、确定技术路线</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med" advClick="0" advTm="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043647" y="130293"/>
            <a:ext cx="1018295"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总结</a:t>
            </a:r>
          </a:p>
        </p:txBody>
      </p:sp>
      <p:sp>
        <p:nvSpPr>
          <p:cNvPr id="5" name="矩形 4">
            <a:extLst>
              <a:ext uri="{FF2B5EF4-FFF2-40B4-BE49-F238E27FC236}">
                <a16:creationId xmlns:a16="http://schemas.microsoft.com/office/drawing/2014/main" id="{79C955B6-0635-4F3F-87FF-DA34110F75CD}"/>
              </a:ext>
            </a:extLst>
          </p:cNvPr>
          <p:cNvSpPr/>
          <p:nvPr/>
        </p:nvSpPr>
        <p:spPr>
          <a:xfrm>
            <a:off x="611560" y="915566"/>
            <a:ext cx="8461128" cy="3730317"/>
          </a:xfrm>
          <a:prstGeom prst="rect">
            <a:avLst/>
          </a:prstGeom>
        </p:spPr>
        <p:txBody>
          <a:bodyPr wrap="square">
            <a:spAutoFit/>
          </a:bodyPr>
          <a:lstStyle/>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存在多少种化学元素、元素周期表有终结点么</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存在长寿命的超重核素么（他们的寿命究竟有多长）？</a:t>
            </a:r>
            <a:endPar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如何产生、鉴别位于超重核稳定岛上的核素？</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什么因素决定着超重核素的稳定性？</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在天体环境中能够产生超重核素么（天体环境、产生过程）</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在超重原子的极强库仑场中电子是如何排列的</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在什么位置超重元素的化学性质偏离周期</a:t>
            </a:r>
            <a:r>
              <a:rPr lang="zh-CN" altLang="en-US" sz="2000"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率</a:t>
            </a:r>
            <a:r>
              <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的预期</a:t>
            </a: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252000" marR="0" lvl="0" indent="-252000" algn="l" defTabSz="914400" rtl="0" eaLnBrk="1" fontAlgn="base" latinLnBrk="0" hangingPunct="1">
              <a:lnSpc>
                <a:spcPct val="150000"/>
              </a:lnSpc>
              <a:spcBef>
                <a:spcPct val="0"/>
              </a:spcBef>
              <a:spcAft>
                <a:spcPct val="0"/>
              </a:spcAft>
              <a:buClr>
                <a:srgbClr val="FF0000"/>
              </a:buClr>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0" i="0" u="none" strike="noStrike" kern="1200" cap="none" spc="0" normalizeH="0" baseline="0" noProof="0" dirty="0">
              <a:ln>
                <a:noFill/>
              </a:ln>
              <a:solidFill>
                <a:srgbClr val="003366"/>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195327079"/>
      </p:ext>
    </p:extLst>
  </p:cSld>
  <p:clrMapOvr>
    <a:masterClrMapping/>
  </p:clrMapOvr>
  <p:transition spd="med" advClick="0" advTm="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44DD42A7-ABC9-4C71-8352-FE82B8218948}"/>
              </a:ext>
            </a:extLst>
          </p:cNvPr>
          <p:cNvSpPr txBox="1"/>
          <p:nvPr/>
        </p:nvSpPr>
        <p:spPr>
          <a:xfrm>
            <a:off x="539552" y="4369526"/>
            <a:ext cx="8062348" cy="369332"/>
          </a:xfrm>
          <a:prstGeom prst="rect">
            <a:avLst/>
          </a:prstGeom>
          <a:noFill/>
        </p:spPr>
        <p:txBody>
          <a:bodyPr wrap="square" lIns="0" tIns="0" rIns="0" bIns="0" rtlCol="0">
            <a:spAutoFit/>
          </a:bodyPr>
          <a:lstStyle/>
          <a:p>
            <a:pPr algn="ctr"/>
            <a:r>
              <a:rPr lang="zh-CN" altLang="en-US" sz="2400" b="1" dirty="0">
                <a:solidFill>
                  <a:srgbClr val="FF0000"/>
                </a:solidFill>
                <a:latin typeface="黑体" panose="02010609060101010101" pitchFamily="49" charset="-122"/>
                <a:ea typeface="黑体" panose="02010609060101010101" pitchFamily="49" charset="-122"/>
              </a:rPr>
              <a:t>希望同学们对扩展周期表做出贡献，谢谢</a:t>
            </a:r>
            <a:r>
              <a:rPr lang="zh-CN" altLang="en-US" sz="2400" b="1" dirty="0">
                <a:solidFill>
                  <a:schemeClr val="accent6"/>
                </a:solidFill>
                <a:latin typeface="黑体" panose="02010609060101010101" pitchFamily="49" charset="-122"/>
                <a:ea typeface="黑体" panose="02010609060101010101" pitchFamily="49" charset="-122"/>
              </a:rPr>
              <a:t>！</a:t>
            </a:r>
          </a:p>
        </p:txBody>
      </p:sp>
      <p:pic>
        <p:nvPicPr>
          <p:cNvPr id="3" name="图片 2">
            <a:extLst>
              <a:ext uri="{FF2B5EF4-FFF2-40B4-BE49-F238E27FC236}">
                <a16:creationId xmlns:a16="http://schemas.microsoft.com/office/drawing/2014/main" id="{1D2B737B-834C-4C2C-8D86-B485400C2372}"/>
              </a:ext>
            </a:extLst>
          </p:cNvPr>
          <p:cNvPicPr>
            <a:picLocks noChangeAspect="1"/>
          </p:cNvPicPr>
          <p:nvPr/>
        </p:nvPicPr>
        <p:blipFill>
          <a:blip r:embed="rId3"/>
          <a:stretch>
            <a:fillRect/>
          </a:stretch>
        </p:blipFill>
        <p:spPr>
          <a:xfrm>
            <a:off x="639017" y="915566"/>
            <a:ext cx="4680520" cy="3474804"/>
          </a:xfrm>
          <a:prstGeom prst="rect">
            <a:avLst/>
          </a:prstGeom>
        </p:spPr>
      </p:pic>
      <p:sp>
        <p:nvSpPr>
          <p:cNvPr id="4" name="标题 1">
            <a:extLst>
              <a:ext uri="{FF2B5EF4-FFF2-40B4-BE49-F238E27FC236}">
                <a16:creationId xmlns:a16="http://schemas.microsoft.com/office/drawing/2014/main" id="{85D03A33-352A-4264-93B8-465F1F23BC90}"/>
              </a:ext>
            </a:extLst>
          </p:cNvPr>
          <p:cNvSpPr>
            <a:spLocks noGrp="1"/>
          </p:cNvSpPr>
          <p:nvPr>
            <p:ph type="title"/>
          </p:nvPr>
        </p:nvSpPr>
        <p:spPr>
          <a:xfrm>
            <a:off x="1051598" y="130293"/>
            <a:ext cx="2008234" cy="621451"/>
          </a:xfrm>
          <a:ln>
            <a:noFill/>
          </a:ln>
        </p:spPr>
        <p:txBody>
          <a:bodyPr/>
          <a:lstStyle/>
          <a:p>
            <a:r>
              <a:rPr lang="zh-CN" altLang="en-US" sz="3200" dirty="0">
                <a:solidFill>
                  <a:srgbClr val="003366"/>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总结</a:t>
            </a:r>
          </a:p>
        </p:txBody>
      </p:sp>
      <p:sp>
        <p:nvSpPr>
          <p:cNvPr id="2" name="矩形 1">
            <a:extLst>
              <a:ext uri="{FF2B5EF4-FFF2-40B4-BE49-F238E27FC236}">
                <a16:creationId xmlns:a16="http://schemas.microsoft.com/office/drawing/2014/main" id="{D3A4686F-48E2-41AF-ABF2-B23128FA3F46}"/>
              </a:ext>
            </a:extLst>
          </p:cNvPr>
          <p:cNvSpPr/>
          <p:nvPr/>
        </p:nvSpPr>
        <p:spPr>
          <a:xfrm>
            <a:off x="783033" y="987574"/>
            <a:ext cx="21602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ECA63D22-0D0F-4C22-9BC8-AEAE322AD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089" y="1443583"/>
            <a:ext cx="1608584" cy="1306975"/>
          </a:xfrm>
          <a:prstGeom prst="rect">
            <a:avLst/>
          </a:prstGeom>
        </p:spPr>
      </p:pic>
      <p:sp>
        <p:nvSpPr>
          <p:cNvPr id="7" name="文本框 6">
            <a:extLst>
              <a:ext uri="{FF2B5EF4-FFF2-40B4-BE49-F238E27FC236}">
                <a16:creationId xmlns:a16="http://schemas.microsoft.com/office/drawing/2014/main" id="{DC832BB2-CE06-41BD-991B-3B07C40D40B9}"/>
              </a:ext>
            </a:extLst>
          </p:cNvPr>
          <p:cNvSpPr txBox="1"/>
          <p:nvPr/>
        </p:nvSpPr>
        <p:spPr>
          <a:xfrm>
            <a:off x="5508104" y="1430485"/>
            <a:ext cx="3093796" cy="880049"/>
          </a:xfrm>
          <a:prstGeom prst="rect">
            <a:avLst/>
          </a:prstGeom>
          <a:noFill/>
        </p:spPr>
        <p:txBody>
          <a:bodyPr wrap="none" lIns="0" tIns="0" rIns="0" bIns="0" rtlCol="0">
            <a:spAutoFit/>
          </a:bodyPr>
          <a:lstStyle/>
          <a:p>
            <a:pPr>
              <a:lnSpc>
                <a:spcPct val="125000"/>
              </a:lnSpc>
            </a:pPr>
            <a:r>
              <a:rPr lang="zh-CN" altLang="en-US" sz="24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以国家名命名新元素！</a:t>
            </a:r>
            <a:endParaRPr lang="en-US" altLang="zh-CN" sz="24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pPr>
            <a:r>
              <a:rPr lang="en-US" altLang="zh-CN" sz="2400" b="1" dirty="0" err="1">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Chinium</a:t>
            </a:r>
            <a:r>
              <a:rPr lang="zh-CN" altLang="en-US" sz="24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rPr>
              <a:t>Ch</a:t>
            </a:r>
            <a:endParaRPr lang="zh-CN" altLang="en-US" sz="2400" b="1" dirty="0">
              <a:solidFill>
                <a:schemeClr val="accent6"/>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a:extLst>
              <a:ext uri="{FF2B5EF4-FFF2-40B4-BE49-F238E27FC236}">
                <a16:creationId xmlns:a16="http://schemas.microsoft.com/office/drawing/2014/main" id="{1567AF49-896D-4CBC-A89A-558FE2D383F2}"/>
              </a:ext>
            </a:extLst>
          </p:cNvPr>
          <p:cNvPicPr>
            <a:picLocks noChangeAspect="1"/>
          </p:cNvPicPr>
          <p:nvPr/>
        </p:nvPicPr>
        <p:blipFill rotWithShape="1">
          <a:blip r:embed="rId5"/>
          <a:srcRect l="81036" t="41754" r="15622" b="46362"/>
          <a:stretch/>
        </p:blipFill>
        <p:spPr>
          <a:xfrm>
            <a:off x="6156176" y="2355726"/>
            <a:ext cx="1386386" cy="1386386"/>
          </a:xfrm>
          <a:prstGeom prst="rect">
            <a:avLst/>
          </a:prstGeom>
        </p:spPr>
      </p:pic>
    </p:spTree>
    <p:extLst>
      <p:ext uri="{BB962C8B-B14F-4D97-AF65-F5344CB8AC3E}">
        <p14:creationId xmlns:p14="http://schemas.microsoft.com/office/powerpoint/2010/main" val="69238122"/>
      </p:ext>
    </p:extLst>
  </p:cSld>
  <p:clrMapOvr>
    <a:masterClrMapping/>
  </p:clrMapOvr>
  <p:transition spd="med" advClick="0" advTm="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491AC687-453A-4EDF-9ADC-2730E09051C9}"/>
              </a:ext>
            </a:extLst>
          </p:cNvPr>
          <p:cNvSpPr>
            <a:spLocks noChangeArrowheads="1"/>
          </p:cNvSpPr>
          <p:nvPr/>
        </p:nvSpPr>
        <p:spPr bwMode="auto">
          <a:xfrm>
            <a:off x="1064634" y="155967"/>
            <a:ext cx="8072942" cy="609600"/>
          </a:xfrm>
          <a:prstGeom prst="rect">
            <a:avLst/>
          </a:prstGeom>
          <a:noFill/>
          <a:ln w="9525">
            <a:noFill/>
            <a:miter lim="800000"/>
            <a:headEnd/>
            <a:tailEnd/>
          </a:ln>
          <a:effectLst/>
        </p:spPr>
        <p:txBody>
          <a:bodyPr anchor="ct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rPr>
              <a:t>元素合成：</a:t>
            </a:r>
            <a:r>
              <a:rPr lang="zh-CN"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发现中子</a:t>
            </a:r>
            <a:endParaRPr lang="en-US" altLang="zh-CN"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2">
                <a:extLst>
                  <a:ext uri="{FF2B5EF4-FFF2-40B4-BE49-F238E27FC236}">
                    <a16:creationId xmlns:a16="http://schemas.microsoft.com/office/drawing/2014/main" id="{5CFAFFE8-EAD7-42BA-845A-1384CE974FE6}"/>
                  </a:ext>
                </a:extLst>
              </p:cNvPr>
              <p:cNvSpPr>
                <a:spLocks noChangeArrowheads="1"/>
              </p:cNvSpPr>
              <p:nvPr/>
            </p:nvSpPr>
            <p:spPr bwMode="auto">
              <a:xfrm>
                <a:off x="359532" y="987574"/>
                <a:ext cx="8424936" cy="2884755"/>
              </a:xfrm>
              <a:prstGeom prst="rect">
                <a:avLst/>
              </a:prstGeom>
              <a:solidFill>
                <a:srgbClr val="FFFFFF"/>
              </a:solid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57132" rIns="0" bIns="85698"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nSpc>
                    <a:spcPct val="150000"/>
                  </a:lnSpc>
                  <a:buClr>
                    <a:srgbClr val="003366"/>
                  </a:buClr>
                  <a:buFont typeface="Wingdings" panose="05000000000000000000" pitchFamily="2" charset="2"/>
                  <a:buChar char="Ø"/>
                </a:pPr>
                <a:r>
                  <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1920</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年，卢瑟福预言可能存在一种质量与质子相近的中性粒子，命名为“</a:t>
                </a:r>
                <a:r>
                  <a:rPr lang="zh-CN"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中子</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nSpc>
                    <a:spcPct val="150000"/>
                  </a:lnSpc>
                  <a:buClr>
                    <a:srgbClr val="003366"/>
                  </a:buClr>
                  <a:buFont typeface="Wingdings" panose="05000000000000000000" pitchFamily="2" charset="2"/>
                  <a:buChar char="Ø"/>
                </a:pP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1932年2月，当</a:t>
                </a:r>
                <a:r>
                  <a:rPr lang="zh-CN"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查德威克</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读到</a:t>
                </a:r>
                <a:r>
                  <a:rPr lang="zh-CN" altLang="zh-CN"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约里奥·居里</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夫妇关于“用</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粒子</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轰击铍会产生穿透力很强的不</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带电粒子</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”的论文时，觉察到</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这不是</a:t>
                </a:r>
                <a14:m>
                  <m:oMath xmlns:m="http://schemas.openxmlformats.org/officeDocument/2006/math">
                    <m:r>
                      <a:rPr kumimoji="0" lang="zh-CN" altLang="en-US" b="0" i="1" strike="noStrike" cap="none" smtClean="0">
                        <a:ln>
                          <a:noFill/>
                        </a:ln>
                        <a:solidFill>
                          <a:srgbClr val="003366"/>
                        </a:solidFill>
                        <a:effectLst/>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m:t>
                    </m:r>
                    <m:r>
                      <a:rPr lang="zh-CN" altLang="en-US" i="1">
                        <a:solidFill>
                          <a:srgbClr val="003366"/>
                        </a:solidFill>
                        <a:latin typeface="Cambria Math" panose="02040503050406030204" pitchFamily="18" charset="0"/>
                        <a:ea typeface="黑体" panose="02010609060101010101" pitchFamily="49" charset="-122"/>
                        <a:cs typeface="Times New Roman" panose="02020603050405020304" pitchFamily="18" charset="0"/>
                        <a:sym typeface="Symbol" panose="05050102010706020507" pitchFamily="18" charset="2"/>
                      </a:rPr>
                      <m:t>射线</m:t>
                    </m:r>
                  </m:oMath>
                </a14:m>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的</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康普顿效应</a:t>
                </a:r>
                <a:endParaRPr kumimoji="0" lang="en-US"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nSpc>
                    <a:spcPct val="150000"/>
                  </a:lnSpc>
                  <a:buClr>
                    <a:srgbClr val="003366"/>
                  </a:buClr>
                  <a:buFont typeface="Wingdings" panose="05000000000000000000" pitchFamily="2" charset="2"/>
                  <a:buChar char="Ø"/>
                </a:pP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查德威克先后用这种射线辐照不同的</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材料</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发现</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密度越小的物质越容易吸收它；当这种射线轰击氢原子时，会被反弹回来，说明它是具有一定质量的</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中性粒子</a:t>
                </a:r>
                <a:endParaRPr kumimoji="0" lang="en-US"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nSpc>
                    <a:spcPct val="150000"/>
                  </a:lnSpc>
                  <a:buClr>
                    <a:srgbClr val="003366"/>
                  </a:buClr>
                  <a:buFont typeface="Wingdings" panose="05000000000000000000" pitchFamily="2" charset="2"/>
                  <a:buChar char="Ø"/>
                </a:pP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查德威克</a:t>
                </a:r>
                <a:r>
                  <a:rPr kumimoji="0" lang="zh-CN" altLang="en-US"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测量了反冲核</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动量，利用</a:t>
                </a:r>
                <a:r>
                  <a:rPr lang="zh-CN" altLang="en-US" dirty="0">
                    <a:solidFill>
                      <a:srgbClr val="003366"/>
                    </a:solidFill>
                    <a:latin typeface="Times New Roman" panose="02020603050405020304" pitchFamily="18" charset="0"/>
                    <a:ea typeface="黑体" panose="02010609060101010101" pitchFamily="49" charset="-122"/>
                    <a:cs typeface="Times New Roman" panose="02020603050405020304" pitchFamily="18" charset="0"/>
                  </a:rPr>
                  <a:t>动量守恒</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，估算出其质量几乎与质子的相同</a:t>
                </a:r>
                <a:endParaRPr kumimoji="0" lang="en-US"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285750" lvl="0" indent="-285750">
                  <a:lnSpc>
                    <a:spcPct val="150000"/>
                  </a:lnSpc>
                  <a:buClr>
                    <a:srgbClr val="003366"/>
                  </a:buClr>
                  <a:buFont typeface="Wingdings" panose="05000000000000000000" pitchFamily="2" charset="2"/>
                  <a:buChar char="Ø"/>
                </a:pP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1932年2月17日，查德威克宣布发现“</a:t>
                </a:r>
                <a:r>
                  <a:rPr kumimoji="0" lang="zh-CN" altLang="zh-CN" b="1" i="0" strike="noStrike" cap="none"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中子</a:t>
                </a:r>
                <a:r>
                  <a:rPr kumimoji="0" lang="zh-CN" altLang="zh-CN" b="0" i="0" strike="noStrike" cap="none" dirty="0">
                    <a:ln>
                      <a:noFill/>
                    </a:ln>
                    <a:solidFill>
                      <a:srgbClr val="003366"/>
                    </a:solidFill>
                    <a:effectLst/>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zh-CN" sz="1800" b="0" i="0" u="none" strike="noStrike" cap="none" dirty="0">
                  <a:ln>
                    <a:noFill/>
                  </a:ln>
                  <a:solidFill>
                    <a:srgbClr val="003366"/>
                  </a:solidFill>
                  <a:effectLst/>
                  <a:latin typeface="Arial" panose="020B0604020202020204" pitchFamily="34" charset="0"/>
                </a:endParaRPr>
              </a:p>
            </p:txBody>
          </p:sp>
        </mc:Choice>
        <mc:Fallback xmlns="">
          <p:sp>
            <p:nvSpPr>
              <p:cNvPr id="7" name="Rectangle 2">
                <a:extLst>
                  <a:ext uri="{FF2B5EF4-FFF2-40B4-BE49-F238E27FC236}">
                    <a16:creationId xmlns:a16="http://schemas.microsoft.com/office/drawing/2014/main" id="{5CFAFFE8-EAD7-42BA-845A-1384CE974FE6}"/>
                  </a:ext>
                </a:extLst>
              </p:cNvPr>
              <p:cNvSpPr>
                <a:spLocks noRot="1" noChangeAspect="1" noMove="1" noResize="1" noEditPoints="1" noAdjustHandles="1" noChangeArrowheads="1" noChangeShapeType="1" noTextEdit="1"/>
              </p:cNvSpPr>
              <p:nvPr/>
            </p:nvSpPr>
            <p:spPr bwMode="auto">
              <a:xfrm>
                <a:off x="359532" y="987574"/>
                <a:ext cx="8424936" cy="2884755"/>
              </a:xfrm>
              <a:prstGeom prst="rect">
                <a:avLst/>
              </a:prstGeom>
              <a:blipFill>
                <a:blip r:embed="rId2"/>
                <a:stretch>
                  <a:fillRect l="-1592" t="-1903" r="-1520" b="-2114"/>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6455364C-1FE3-46A6-90CF-9F619435D080}"/>
              </a:ext>
            </a:extLst>
          </p:cNvPr>
          <p:cNvPicPr>
            <a:picLocks noChangeAspect="1"/>
          </p:cNvPicPr>
          <p:nvPr/>
        </p:nvPicPr>
        <p:blipFill rotWithShape="1">
          <a:blip r:embed="rId3">
            <a:extLst>
              <a:ext uri="{28A0092B-C50C-407E-A947-70E740481C1C}">
                <a14:useLocalDpi xmlns:a14="http://schemas.microsoft.com/office/drawing/2010/main" val="0"/>
              </a:ext>
            </a:extLst>
          </a:blip>
          <a:srcRect t="20581" b="7564"/>
          <a:stretch/>
        </p:blipFill>
        <p:spPr>
          <a:xfrm>
            <a:off x="5220072" y="3453485"/>
            <a:ext cx="3371542" cy="1281701"/>
          </a:xfrm>
          <a:prstGeom prst="rect">
            <a:avLst/>
          </a:prstGeom>
        </p:spPr>
      </p:pic>
      <p:sp>
        <p:nvSpPr>
          <p:cNvPr id="13" name="矩形 12">
            <a:extLst>
              <a:ext uri="{FF2B5EF4-FFF2-40B4-BE49-F238E27FC236}">
                <a16:creationId xmlns:a16="http://schemas.microsoft.com/office/drawing/2014/main" id="{5CC07198-5E23-4334-8985-B954CE4DC64D}"/>
              </a:ext>
            </a:extLst>
          </p:cNvPr>
          <p:cNvSpPr/>
          <p:nvPr/>
        </p:nvSpPr>
        <p:spPr>
          <a:xfrm>
            <a:off x="3203848" y="4011910"/>
            <a:ext cx="2145139" cy="400110"/>
          </a:xfrm>
          <a:prstGeom prst="rect">
            <a:avLst/>
          </a:prstGeom>
        </p:spPr>
        <p:txBody>
          <a:bodyPr wrap="none">
            <a:spAutoFit/>
          </a:bodyPr>
          <a:lstStyle/>
          <a:p>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0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b="1" baseline="30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 n</a:t>
            </a:r>
            <a:endParaRPr lang="zh-CN"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819970"/>
      </p:ext>
    </p:extLst>
  </p:cSld>
  <p:clrMapOvr>
    <a:masterClrMapping/>
  </p:clrMapOvr>
  <p:transition spd="med" advClick="0" advTm="0">
    <p:fade/>
  </p:transition>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077242a4-dd99-44d7-8f4d-404672cc6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72,&quot;width&quot;:7268}"/>
</p:tagLst>
</file>

<file path=ppt/theme/theme1.xml><?xml version="1.0" encoding="utf-8"?>
<a:theme xmlns:a="http://schemas.openxmlformats.org/drawingml/2006/main" name="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9029</Words>
  <Application>Microsoft Office PowerPoint</Application>
  <PresentationFormat>全屏显示(16:9)</PresentationFormat>
  <Paragraphs>1036</Paragraphs>
  <Slides>101</Slides>
  <Notes>48</Notes>
  <HiddenSlides>0</HiddenSlides>
  <MMClips>0</MMClips>
  <ScaleCrop>false</ScaleCrop>
  <HeadingPairs>
    <vt:vector size="8" baseType="variant">
      <vt:variant>
        <vt:lpstr>已用的字体</vt:lpstr>
      </vt:variant>
      <vt:variant>
        <vt:i4>13</vt:i4>
      </vt:variant>
      <vt:variant>
        <vt:lpstr>主题</vt:lpstr>
      </vt:variant>
      <vt:variant>
        <vt:i4>9</vt:i4>
      </vt:variant>
      <vt:variant>
        <vt:lpstr>嵌入 OLE 服务器</vt:lpstr>
      </vt:variant>
      <vt:variant>
        <vt:i4>3</vt:i4>
      </vt:variant>
      <vt:variant>
        <vt:lpstr>幻灯片标题</vt:lpstr>
      </vt:variant>
      <vt:variant>
        <vt:i4>101</vt:i4>
      </vt:variant>
    </vt:vector>
  </HeadingPairs>
  <TitlesOfParts>
    <vt:vector size="126" baseType="lpstr">
      <vt:lpstr>CMR10</vt:lpstr>
      <vt:lpstr>FMJBI M+ Times</vt:lpstr>
      <vt:lpstr>等线</vt:lpstr>
      <vt:lpstr>黑体</vt:lpstr>
      <vt:lpstr>楷体_GB2312</vt:lpstr>
      <vt:lpstr>宋体</vt:lpstr>
      <vt:lpstr>微软雅黑</vt:lpstr>
      <vt:lpstr>Arial</vt:lpstr>
      <vt:lpstr>Calibri</vt:lpstr>
      <vt:lpstr>Cambria Math</vt:lpstr>
      <vt:lpstr>Symbol</vt:lpstr>
      <vt:lpstr>Times New Roman</vt:lpstr>
      <vt:lpstr>Wingdings</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CorelDRAW</vt:lpstr>
      <vt:lpstr>Equation</vt:lpstr>
      <vt:lpstr>公式</vt:lpstr>
      <vt:lpstr>PowerPoint 演示文稿</vt:lpstr>
      <vt:lpstr>报告提纲</vt:lpstr>
      <vt:lpstr>PowerPoint 演示文稿</vt:lpstr>
      <vt:lpstr>PowerPoint 演示文稿</vt:lpstr>
      <vt:lpstr>PowerPoint 演示文稿</vt:lpstr>
      <vt:lpstr>元素存在的极限？</vt:lpstr>
      <vt:lpstr>元素存在的极限？</vt:lpstr>
      <vt:lpstr>元素存在的极限？</vt:lpstr>
      <vt:lpstr>元素存在的极限？</vt:lpstr>
      <vt:lpstr>元素存在的极限？</vt:lpstr>
      <vt:lpstr>元素存在的极限？</vt:lpstr>
      <vt:lpstr>元素存在的极限？</vt:lpstr>
      <vt:lpstr>元素存在的极限？</vt:lpstr>
      <vt:lpstr>元素存在的极限？</vt:lpstr>
      <vt:lpstr>什么是超重元素和核素？</vt:lpstr>
      <vt:lpstr>PowerPoint 演示文稿</vt:lpstr>
      <vt:lpstr>科学问题：存在多少种元素？</vt:lpstr>
      <vt:lpstr>科学问题：超重元素的化学性质？</vt:lpstr>
      <vt:lpstr>科学问题：是否存在长寿命超重核？</vt:lpstr>
      <vt:lpstr>PowerPoint 演示文稿</vt:lpstr>
      <vt:lpstr>重离子熔合反应</vt:lpstr>
      <vt:lpstr>超重核素产生</vt:lpstr>
      <vt:lpstr>传统熔合反应</vt:lpstr>
      <vt:lpstr>传统熔合反应</vt:lpstr>
      <vt:lpstr>传统熔合反应</vt:lpstr>
      <vt:lpstr>超重核素产生</vt:lpstr>
      <vt:lpstr>技术路线</vt:lpstr>
      <vt:lpstr>分离技术和方法</vt:lpstr>
      <vt:lpstr>速度选择器</vt:lpstr>
      <vt:lpstr>充气反冲核分离器</vt:lpstr>
      <vt:lpstr>充气反冲核分离器</vt:lpstr>
      <vt:lpstr>鉴别技术和方法：单原子核测量</vt:lpstr>
      <vt:lpstr>PowerPoint 演示文稿</vt:lpstr>
      <vt:lpstr>主要实验室工作简介：GSI</vt:lpstr>
      <vt:lpstr>主要实验室工作简介：GSI</vt:lpstr>
      <vt:lpstr>主要实验室工作简介：RIKEN</vt:lpstr>
      <vt:lpstr>超重研究：冷熔合反应</vt:lpstr>
      <vt:lpstr>超重研究：冷熔合反应</vt:lpstr>
      <vt:lpstr>超重研究：冷熔合反应</vt:lpstr>
      <vt:lpstr>主要实验室工作简介：DUBNA</vt:lpstr>
      <vt:lpstr>主要实验室工作简介：DUBNA</vt:lpstr>
      <vt:lpstr>主要实验室工作简介：DUBNA</vt:lpstr>
      <vt:lpstr>主要实验室工作简介：DUBNA</vt:lpstr>
      <vt:lpstr>主要实验室工作简介：DUBNA</vt:lpstr>
      <vt:lpstr>超重元素和核素合成</vt:lpstr>
      <vt:lpstr>超重元素和核素合成</vt:lpstr>
      <vt:lpstr>超重核性质</vt:lpstr>
      <vt:lpstr>超重核性质</vt:lpstr>
      <vt:lpstr>PowerPoint 演示文稿</vt:lpstr>
      <vt:lpstr>超重核合成：现状</vt:lpstr>
      <vt:lpstr>超重元素合成：现状</vt:lpstr>
      <vt:lpstr>超重元素合成：现状</vt:lpstr>
      <vt:lpstr>超重元素合成：现状</vt:lpstr>
      <vt:lpstr>超重新元素合成：困难</vt:lpstr>
      <vt:lpstr>超重新元素合成：困难</vt:lpstr>
      <vt:lpstr>超重新元素合成：展望</vt:lpstr>
      <vt:lpstr>超重新元素合成：展望</vt:lpstr>
      <vt:lpstr>探索超重核稳定岛：现状</vt:lpstr>
      <vt:lpstr>探索超重核稳定岛：现状</vt:lpstr>
      <vt:lpstr>探索超重核稳定岛：困难</vt:lpstr>
      <vt:lpstr>探索超重核稳定岛：展望</vt:lpstr>
      <vt:lpstr>探索超重核稳定岛：展望</vt:lpstr>
      <vt:lpstr>PowerPoint 演示文稿</vt:lpstr>
      <vt:lpstr>SHANS: Spectrometer for Heavy Atoms and Nuclear Structure</vt:lpstr>
      <vt:lpstr>重质量缺中子新核素合成</vt:lpstr>
      <vt:lpstr>研究工作进展</vt:lpstr>
      <vt:lpstr>原子核衰变</vt:lpstr>
      <vt:lpstr>研究工作进展</vt:lpstr>
      <vt:lpstr>研究工作进展</vt:lpstr>
      <vt:lpstr>研究工作进展</vt:lpstr>
      <vt:lpstr>研究工作进展</vt:lpstr>
      <vt:lpstr>研究工作进展</vt:lpstr>
      <vt:lpstr>研究工作进展</vt:lpstr>
      <vt:lpstr>研究工作进展</vt:lpstr>
      <vt:lpstr>研究工作进展</vt:lpstr>
      <vt:lpstr>重质量缺中子新核素合成</vt:lpstr>
      <vt:lpstr>PowerPoint 演示文稿</vt:lpstr>
      <vt:lpstr>PowerPoint 演示文稿</vt:lpstr>
      <vt:lpstr>HIAF项目进展</vt:lpstr>
      <vt:lpstr>HIAF装置总体布局</vt:lpstr>
      <vt:lpstr>工程建设进展</vt:lpstr>
      <vt:lpstr>工程建设进展</vt:lpstr>
      <vt:lpstr>PowerPoint 演示文稿</vt:lpstr>
      <vt:lpstr>先导B核心科学目标</vt:lpstr>
      <vt:lpstr>先导B进展</vt:lpstr>
      <vt:lpstr>先导B进展</vt:lpstr>
      <vt:lpstr>先导B进展</vt:lpstr>
      <vt:lpstr>先导B进展</vt:lpstr>
      <vt:lpstr>先导B进展</vt:lpstr>
      <vt:lpstr>先导B进展</vt:lpstr>
      <vt:lpstr>研究计划、内容、目标</vt:lpstr>
      <vt:lpstr>研究计划、内容、目标</vt:lpstr>
      <vt:lpstr>研究计划、内容、目标</vt:lpstr>
      <vt:lpstr>研究计划、内容、目标</vt:lpstr>
      <vt:lpstr>研究计划、内容、目标</vt:lpstr>
      <vt:lpstr>总结</vt:lpstr>
      <vt:lpstr>总结</vt:lpstr>
      <vt:lpstr>总结</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专项名称：核物质相结构与重元素产生的研究</dc:title>
  <dc:creator/>
  <cp:lastModifiedBy/>
  <cp:revision>40</cp:revision>
  <cp:lastPrinted>2019-10-26T00:18:00Z</cp:lastPrinted>
  <dcterms:created xsi:type="dcterms:W3CDTF">2019-04-25T10:06:00Z</dcterms:created>
  <dcterms:modified xsi:type="dcterms:W3CDTF">2021-07-19T03:18:08Z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2052-11.1.0.9145</vt:lpwstr>
  </property>
</Properties>
</file>