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9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0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1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2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3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4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15.xml" ContentType="application/vnd.openxmlformats-officedocument.theme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16.xml" ContentType="application/vnd.openxmlformats-officedocument.theme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theme/theme17.xml" ContentType="application/vnd.openxmlformats-officedocument.theme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18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19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theme/theme20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theme/theme21.xml" ContentType="application/vnd.openxmlformats-officedocument.theme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theme/theme22.xml" ContentType="application/vnd.openxmlformats-officedocument.theme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theme/theme23.xml" ContentType="application/vnd.openxmlformats-officedocument.theme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theme/theme24.xml" ContentType="application/vnd.openxmlformats-officedocument.theme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theme/theme25.xml" ContentType="application/vnd.openxmlformats-officedocument.theme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theme/theme26.xml" ContentType="application/vnd.openxmlformats-officedocument.theme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theme/theme27.xml" ContentType="application/vnd.openxmlformats-officedocument.theme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theme/theme28.xml" ContentType="application/vnd.openxmlformats-officedocument.theme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theme/theme29.xml" ContentType="application/vnd.openxmlformats-officedocument.theme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theme/theme30.xml" ContentType="application/vnd.openxmlformats-officedocument.theme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theme/theme31.xml" ContentType="application/vnd.openxmlformats-officedocument.theme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theme/theme32.xml" ContentType="application/vnd.openxmlformats-officedocument.theme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theme/theme33.xml" ContentType="application/vnd.openxmlformats-officedocument.theme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theme/theme34.xml" ContentType="application/vnd.openxmlformats-officedocument.theme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theme/theme35.xml" ContentType="application/vnd.openxmlformats-officedocument.theme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theme/theme36.xml" ContentType="application/vnd.openxmlformats-officedocument.theme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theme/theme37.xml" ContentType="application/vnd.openxmlformats-officedocument.theme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theme/theme38.xml" ContentType="application/vnd.openxmlformats-officedocument.theme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theme/theme39.xml" ContentType="application/vnd.openxmlformats-officedocument.theme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theme/theme40.xml" ContentType="application/vnd.openxmlformats-officedocument.theme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theme/theme41.xml" ContentType="application/vnd.openxmlformats-officedocument.theme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theme/theme42.xml" ContentType="application/vnd.openxmlformats-officedocument.theme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theme/theme43.xml" ContentType="application/vnd.openxmlformats-officedocument.theme+xml"/>
  <Override PartName="/ppt/theme/theme4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7" r:id="rId3"/>
    <p:sldMasterId id="2147483746" r:id="rId4"/>
    <p:sldMasterId id="2147483804" r:id="rId5"/>
    <p:sldMasterId id="2147483847" r:id="rId6"/>
    <p:sldMasterId id="2147483876" r:id="rId7"/>
    <p:sldMasterId id="2147483889" r:id="rId8"/>
    <p:sldMasterId id="2147483902" r:id="rId9"/>
    <p:sldMasterId id="2147483915" r:id="rId10"/>
    <p:sldMasterId id="2147484055" r:id="rId11"/>
    <p:sldMasterId id="2147484069" r:id="rId12"/>
    <p:sldMasterId id="2147484082" r:id="rId13"/>
    <p:sldMasterId id="2147484095" r:id="rId14"/>
    <p:sldMasterId id="2147484108" r:id="rId15"/>
    <p:sldMasterId id="2147484121" r:id="rId16"/>
    <p:sldMasterId id="2147484134" r:id="rId17"/>
    <p:sldMasterId id="2147484147" r:id="rId18"/>
    <p:sldMasterId id="2147484160" r:id="rId19"/>
    <p:sldMasterId id="2147484173" r:id="rId20"/>
    <p:sldMasterId id="2147484186" r:id="rId21"/>
    <p:sldMasterId id="2147484199" r:id="rId22"/>
    <p:sldMasterId id="2147484212" r:id="rId23"/>
    <p:sldMasterId id="2147484225" r:id="rId24"/>
    <p:sldMasterId id="2147484238" r:id="rId25"/>
    <p:sldMasterId id="2147484252" r:id="rId26"/>
    <p:sldMasterId id="2147484321" r:id="rId27"/>
    <p:sldMasterId id="2147484333" r:id="rId28"/>
    <p:sldMasterId id="2147484359" r:id="rId29"/>
    <p:sldMasterId id="2147484387" r:id="rId30"/>
    <p:sldMasterId id="2147484399" r:id="rId31"/>
    <p:sldMasterId id="2147484411" r:id="rId32"/>
    <p:sldMasterId id="2147484424" r:id="rId33"/>
    <p:sldMasterId id="2147484437" r:id="rId34"/>
    <p:sldMasterId id="2147484450" r:id="rId35"/>
    <p:sldMasterId id="2147484462" r:id="rId36"/>
    <p:sldMasterId id="2147484474" r:id="rId37"/>
    <p:sldMasterId id="2147484487" r:id="rId38"/>
    <p:sldMasterId id="2147484500" r:id="rId39"/>
    <p:sldMasterId id="2147484513" r:id="rId40"/>
    <p:sldMasterId id="2147484525" r:id="rId41"/>
    <p:sldMasterId id="2147484537" r:id="rId42"/>
    <p:sldMasterId id="2147484549" r:id="rId43"/>
  </p:sldMasterIdLst>
  <p:notesMasterIdLst>
    <p:notesMasterId r:id="rId126"/>
  </p:notesMasterIdLst>
  <p:sldIdLst>
    <p:sldId id="528" r:id="rId44"/>
    <p:sldId id="603" r:id="rId45"/>
    <p:sldId id="604" r:id="rId46"/>
    <p:sldId id="681" r:id="rId47"/>
    <p:sldId id="614" r:id="rId48"/>
    <p:sldId id="615" r:id="rId49"/>
    <p:sldId id="619" r:id="rId50"/>
    <p:sldId id="613" r:id="rId51"/>
    <p:sldId id="621" r:id="rId52"/>
    <p:sldId id="628" r:id="rId53"/>
    <p:sldId id="682" r:id="rId54"/>
    <p:sldId id="683" r:id="rId55"/>
    <p:sldId id="630" r:id="rId56"/>
    <p:sldId id="684" r:id="rId57"/>
    <p:sldId id="685" r:id="rId58"/>
    <p:sldId id="631" r:id="rId59"/>
    <p:sldId id="598" r:id="rId60"/>
    <p:sldId id="553" r:id="rId61"/>
    <p:sldId id="567" r:id="rId62"/>
    <p:sldId id="632" r:id="rId63"/>
    <p:sldId id="635" r:id="rId64"/>
    <p:sldId id="636" r:id="rId65"/>
    <p:sldId id="637" r:id="rId66"/>
    <p:sldId id="640" r:id="rId67"/>
    <p:sldId id="641" r:id="rId68"/>
    <p:sldId id="642" r:id="rId69"/>
    <p:sldId id="643" r:id="rId70"/>
    <p:sldId id="686" r:id="rId71"/>
    <p:sldId id="687" r:id="rId72"/>
    <p:sldId id="688" r:id="rId73"/>
    <p:sldId id="689" r:id="rId74"/>
    <p:sldId id="690" r:id="rId75"/>
    <p:sldId id="691" r:id="rId76"/>
    <p:sldId id="692" r:id="rId77"/>
    <p:sldId id="693" r:id="rId78"/>
    <p:sldId id="694" r:id="rId79"/>
    <p:sldId id="644" r:id="rId80"/>
    <p:sldId id="695" r:id="rId81"/>
    <p:sldId id="696" r:id="rId82"/>
    <p:sldId id="646" r:id="rId83"/>
    <p:sldId id="660" r:id="rId84"/>
    <p:sldId id="704" r:id="rId85"/>
    <p:sldId id="700" r:id="rId86"/>
    <p:sldId id="701" r:id="rId87"/>
    <p:sldId id="708" r:id="rId88"/>
    <p:sldId id="709" r:id="rId89"/>
    <p:sldId id="710" r:id="rId90"/>
    <p:sldId id="711" r:id="rId91"/>
    <p:sldId id="714" r:id="rId92"/>
    <p:sldId id="712" r:id="rId93"/>
    <p:sldId id="698" r:id="rId94"/>
    <p:sldId id="715" r:id="rId95"/>
    <p:sldId id="716" r:id="rId96"/>
    <p:sldId id="717" r:id="rId97"/>
    <p:sldId id="718" r:id="rId98"/>
    <p:sldId id="719" r:id="rId99"/>
    <p:sldId id="720" r:id="rId100"/>
    <p:sldId id="721" r:id="rId101"/>
    <p:sldId id="743" r:id="rId102"/>
    <p:sldId id="722" r:id="rId103"/>
    <p:sldId id="723" r:id="rId104"/>
    <p:sldId id="724" r:id="rId105"/>
    <p:sldId id="725" r:id="rId106"/>
    <p:sldId id="726" r:id="rId107"/>
    <p:sldId id="727" r:id="rId108"/>
    <p:sldId id="728" r:id="rId109"/>
    <p:sldId id="729" r:id="rId110"/>
    <p:sldId id="730" r:id="rId111"/>
    <p:sldId id="731" r:id="rId112"/>
    <p:sldId id="732" r:id="rId113"/>
    <p:sldId id="733" r:id="rId114"/>
    <p:sldId id="734" r:id="rId115"/>
    <p:sldId id="735" r:id="rId116"/>
    <p:sldId id="736" r:id="rId117"/>
    <p:sldId id="737" r:id="rId118"/>
    <p:sldId id="738" r:id="rId119"/>
    <p:sldId id="739" r:id="rId120"/>
    <p:sldId id="740" r:id="rId121"/>
    <p:sldId id="741" r:id="rId122"/>
    <p:sldId id="742" r:id="rId123"/>
    <p:sldId id="593" r:id="rId124"/>
    <p:sldId id="596" r:id="rId125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3366"/>
    <a:srgbClr val="003399"/>
    <a:srgbClr val="0000FF"/>
    <a:srgbClr val="FF00FF"/>
    <a:srgbClr val="339966"/>
    <a:srgbClr val="AADFF0"/>
    <a:srgbClr val="336699"/>
    <a:srgbClr val="006600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7AC3CCA-C797-4891-BE02-D94E43425B78}" styleName="中度样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40" autoAdjust="0"/>
    <p:restoredTop sz="95434" autoAdjust="0"/>
  </p:normalViewPr>
  <p:slideViewPr>
    <p:cSldViewPr>
      <p:cViewPr varScale="1">
        <p:scale>
          <a:sx n="91" d="100"/>
          <a:sy n="91" d="100"/>
        </p:scale>
        <p:origin x="75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3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117" Type="http://schemas.openxmlformats.org/officeDocument/2006/relationships/slide" Target="slides/slide74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47" Type="http://schemas.openxmlformats.org/officeDocument/2006/relationships/slide" Target="slides/slide4.xml"/><Relationship Id="rId63" Type="http://schemas.openxmlformats.org/officeDocument/2006/relationships/slide" Target="slides/slide20.xml"/><Relationship Id="rId68" Type="http://schemas.openxmlformats.org/officeDocument/2006/relationships/slide" Target="slides/slide25.xml"/><Relationship Id="rId84" Type="http://schemas.openxmlformats.org/officeDocument/2006/relationships/slide" Target="slides/slide41.xml"/><Relationship Id="rId89" Type="http://schemas.openxmlformats.org/officeDocument/2006/relationships/slide" Target="slides/slide46.xml"/><Relationship Id="rId112" Type="http://schemas.openxmlformats.org/officeDocument/2006/relationships/slide" Target="slides/slide69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64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" Target="slides/slide10.xml"/><Relationship Id="rId58" Type="http://schemas.openxmlformats.org/officeDocument/2006/relationships/slide" Target="slides/slide15.xml"/><Relationship Id="rId74" Type="http://schemas.openxmlformats.org/officeDocument/2006/relationships/slide" Target="slides/slide31.xml"/><Relationship Id="rId79" Type="http://schemas.openxmlformats.org/officeDocument/2006/relationships/slide" Target="slides/slide36.xml"/><Relationship Id="rId102" Type="http://schemas.openxmlformats.org/officeDocument/2006/relationships/slide" Target="slides/slide59.xml"/><Relationship Id="rId123" Type="http://schemas.openxmlformats.org/officeDocument/2006/relationships/slide" Target="slides/slide80.xml"/><Relationship Id="rId12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47.xml"/><Relationship Id="rId95" Type="http://schemas.openxmlformats.org/officeDocument/2006/relationships/slide" Target="slides/slide52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Master" Target="slideMasters/slideMaster43.xml"/><Relationship Id="rId48" Type="http://schemas.openxmlformats.org/officeDocument/2006/relationships/slide" Target="slides/slide5.xml"/><Relationship Id="rId56" Type="http://schemas.openxmlformats.org/officeDocument/2006/relationships/slide" Target="slides/slide13.xml"/><Relationship Id="rId64" Type="http://schemas.openxmlformats.org/officeDocument/2006/relationships/slide" Target="slides/slide21.xml"/><Relationship Id="rId69" Type="http://schemas.openxmlformats.org/officeDocument/2006/relationships/slide" Target="slides/slide26.xml"/><Relationship Id="rId77" Type="http://schemas.openxmlformats.org/officeDocument/2006/relationships/slide" Target="slides/slide34.xml"/><Relationship Id="rId100" Type="http://schemas.openxmlformats.org/officeDocument/2006/relationships/slide" Target="slides/slide57.xml"/><Relationship Id="rId105" Type="http://schemas.openxmlformats.org/officeDocument/2006/relationships/slide" Target="slides/slide62.xml"/><Relationship Id="rId113" Type="http://schemas.openxmlformats.org/officeDocument/2006/relationships/slide" Target="slides/slide70.xml"/><Relationship Id="rId118" Type="http://schemas.openxmlformats.org/officeDocument/2006/relationships/slide" Target="slides/slide75.xml"/><Relationship Id="rId126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8.xml"/><Relationship Id="rId72" Type="http://schemas.openxmlformats.org/officeDocument/2006/relationships/slide" Target="slides/slide29.xml"/><Relationship Id="rId80" Type="http://schemas.openxmlformats.org/officeDocument/2006/relationships/slide" Target="slides/slide37.xml"/><Relationship Id="rId85" Type="http://schemas.openxmlformats.org/officeDocument/2006/relationships/slide" Target="slides/slide42.xml"/><Relationship Id="rId93" Type="http://schemas.openxmlformats.org/officeDocument/2006/relationships/slide" Target="slides/slide50.xml"/><Relationship Id="rId98" Type="http://schemas.openxmlformats.org/officeDocument/2006/relationships/slide" Target="slides/slide55.xml"/><Relationship Id="rId121" Type="http://schemas.openxmlformats.org/officeDocument/2006/relationships/slide" Target="slides/slide7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" Target="slides/slide3.xml"/><Relationship Id="rId59" Type="http://schemas.openxmlformats.org/officeDocument/2006/relationships/slide" Target="slides/slide16.xml"/><Relationship Id="rId67" Type="http://schemas.openxmlformats.org/officeDocument/2006/relationships/slide" Target="slides/slide24.xml"/><Relationship Id="rId103" Type="http://schemas.openxmlformats.org/officeDocument/2006/relationships/slide" Target="slides/slide60.xml"/><Relationship Id="rId108" Type="http://schemas.openxmlformats.org/officeDocument/2006/relationships/slide" Target="slides/slide65.xml"/><Relationship Id="rId116" Type="http://schemas.openxmlformats.org/officeDocument/2006/relationships/slide" Target="slides/slide73.xml"/><Relationship Id="rId124" Type="http://schemas.openxmlformats.org/officeDocument/2006/relationships/slide" Target="slides/slide81.xml"/><Relationship Id="rId129" Type="http://schemas.openxmlformats.org/officeDocument/2006/relationships/theme" Target="theme/theme1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54" Type="http://schemas.openxmlformats.org/officeDocument/2006/relationships/slide" Target="slides/slide11.xml"/><Relationship Id="rId62" Type="http://schemas.openxmlformats.org/officeDocument/2006/relationships/slide" Target="slides/slide19.xml"/><Relationship Id="rId70" Type="http://schemas.openxmlformats.org/officeDocument/2006/relationships/slide" Target="slides/slide27.xml"/><Relationship Id="rId75" Type="http://schemas.openxmlformats.org/officeDocument/2006/relationships/slide" Target="slides/slide32.xml"/><Relationship Id="rId83" Type="http://schemas.openxmlformats.org/officeDocument/2006/relationships/slide" Target="slides/slide40.xml"/><Relationship Id="rId88" Type="http://schemas.openxmlformats.org/officeDocument/2006/relationships/slide" Target="slides/slide45.xml"/><Relationship Id="rId91" Type="http://schemas.openxmlformats.org/officeDocument/2006/relationships/slide" Target="slides/slide48.xml"/><Relationship Id="rId96" Type="http://schemas.openxmlformats.org/officeDocument/2006/relationships/slide" Target="slides/slide53.xml"/><Relationship Id="rId111" Type="http://schemas.openxmlformats.org/officeDocument/2006/relationships/slide" Target="slides/slide6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" Target="slides/slide6.xml"/><Relationship Id="rId57" Type="http://schemas.openxmlformats.org/officeDocument/2006/relationships/slide" Target="slides/slide14.xml"/><Relationship Id="rId106" Type="http://schemas.openxmlformats.org/officeDocument/2006/relationships/slide" Target="slides/slide63.xml"/><Relationship Id="rId114" Type="http://schemas.openxmlformats.org/officeDocument/2006/relationships/slide" Target="slides/slide71.xml"/><Relationship Id="rId119" Type="http://schemas.openxmlformats.org/officeDocument/2006/relationships/slide" Target="slides/slide76.xml"/><Relationship Id="rId127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1.xml"/><Relationship Id="rId52" Type="http://schemas.openxmlformats.org/officeDocument/2006/relationships/slide" Target="slides/slide9.xml"/><Relationship Id="rId60" Type="http://schemas.openxmlformats.org/officeDocument/2006/relationships/slide" Target="slides/slide17.xml"/><Relationship Id="rId65" Type="http://schemas.openxmlformats.org/officeDocument/2006/relationships/slide" Target="slides/slide22.xml"/><Relationship Id="rId73" Type="http://schemas.openxmlformats.org/officeDocument/2006/relationships/slide" Target="slides/slide30.xml"/><Relationship Id="rId78" Type="http://schemas.openxmlformats.org/officeDocument/2006/relationships/slide" Target="slides/slide35.xml"/><Relationship Id="rId81" Type="http://schemas.openxmlformats.org/officeDocument/2006/relationships/slide" Target="slides/slide38.xml"/><Relationship Id="rId86" Type="http://schemas.openxmlformats.org/officeDocument/2006/relationships/slide" Target="slides/slide43.xml"/><Relationship Id="rId94" Type="http://schemas.openxmlformats.org/officeDocument/2006/relationships/slide" Target="slides/slide51.xml"/><Relationship Id="rId99" Type="http://schemas.openxmlformats.org/officeDocument/2006/relationships/slide" Target="slides/slide56.xml"/><Relationship Id="rId101" Type="http://schemas.openxmlformats.org/officeDocument/2006/relationships/slide" Target="slides/slide58.xml"/><Relationship Id="rId122" Type="http://schemas.openxmlformats.org/officeDocument/2006/relationships/slide" Target="slides/slide79.xml"/><Relationship Id="rId13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" Target="slides/slide66.xml"/><Relationship Id="rId34" Type="http://schemas.openxmlformats.org/officeDocument/2006/relationships/slideMaster" Target="slideMasters/slideMaster34.xml"/><Relationship Id="rId50" Type="http://schemas.openxmlformats.org/officeDocument/2006/relationships/slide" Target="slides/slide7.xml"/><Relationship Id="rId55" Type="http://schemas.openxmlformats.org/officeDocument/2006/relationships/slide" Target="slides/slide12.xml"/><Relationship Id="rId76" Type="http://schemas.openxmlformats.org/officeDocument/2006/relationships/slide" Target="slides/slide33.xml"/><Relationship Id="rId97" Type="http://schemas.openxmlformats.org/officeDocument/2006/relationships/slide" Target="slides/slide54.xml"/><Relationship Id="rId104" Type="http://schemas.openxmlformats.org/officeDocument/2006/relationships/slide" Target="slides/slide61.xml"/><Relationship Id="rId120" Type="http://schemas.openxmlformats.org/officeDocument/2006/relationships/slide" Target="slides/slide77.xml"/><Relationship Id="rId125" Type="http://schemas.openxmlformats.org/officeDocument/2006/relationships/slide" Target="slides/slide82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28.xml"/><Relationship Id="rId92" Type="http://schemas.openxmlformats.org/officeDocument/2006/relationships/slide" Target="slides/slide49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" Target="slides/slide2.xml"/><Relationship Id="rId66" Type="http://schemas.openxmlformats.org/officeDocument/2006/relationships/slide" Target="slides/slide23.xml"/><Relationship Id="rId87" Type="http://schemas.openxmlformats.org/officeDocument/2006/relationships/slide" Target="slides/slide44.xml"/><Relationship Id="rId110" Type="http://schemas.openxmlformats.org/officeDocument/2006/relationships/slide" Target="slides/slide67.xml"/><Relationship Id="rId115" Type="http://schemas.openxmlformats.org/officeDocument/2006/relationships/slide" Target="slides/slide72.xml"/><Relationship Id="rId61" Type="http://schemas.openxmlformats.org/officeDocument/2006/relationships/slide" Target="slides/slide18.xml"/><Relationship Id="rId82" Type="http://schemas.openxmlformats.org/officeDocument/2006/relationships/slide" Target="slides/slide3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&#23454;&#39564;&#29289;&#29702;&#20013;&#24515;\MASS\2021-66Se\&#21442;&#32771;&#25991;&#29486;\&#36136;&#23376;&#20998;&#31163;&#33021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sp!$H$4:$H$10</c:f>
              <c:numCache>
                <c:formatCode>General</c:formatCode>
                <c:ptCount val="7"/>
                <c:pt idx="0">
                  <c:v>60</c:v>
                </c:pt>
                <c:pt idx="1">
                  <c:v>61</c:v>
                </c:pt>
                <c:pt idx="2">
                  <c:v>62</c:v>
                </c:pt>
                <c:pt idx="3">
                  <c:v>63</c:v>
                </c:pt>
                <c:pt idx="4">
                  <c:v>64</c:v>
                </c:pt>
                <c:pt idx="5">
                  <c:v>65</c:v>
                </c:pt>
                <c:pt idx="6">
                  <c:v>66</c:v>
                </c:pt>
              </c:numCache>
            </c:numRef>
          </c:xVal>
          <c:yVal>
            <c:numRef>
              <c:f>sp!$I$4:$I$10</c:f>
              <c:numCache>
                <c:formatCode>General</c:formatCode>
                <c:ptCount val="7"/>
                <c:pt idx="0">
                  <c:v>9532</c:v>
                </c:pt>
                <c:pt idx="1">
                  <c:v>4800</c:v>
                </c:pt>
                <c:pt idx="2">
                  <c:v>6473</c:v>
                </c:pt>
                <c:pt idx="3">
                  <c:v>2668</c:v>
                </c:pt>
                <c:pt idx="4">
                  <c:v>5054</c:v>
                </c:pt>
                <c:pt idx="5">
                  <c:v>-90</c:v>
                </c:pt>
                <c:pt idx="6">
                  <c:v>2454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119-481E-9BE7-90559283D7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6839576"/>
        <c:axId val="206839248"/>
      </c:scatterChart>
      <c:valAx>
        <c:axId val="2068395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06839248"/>
        <c:crosses val="autoZero"/>
        <c:crossBetween val="midCat"/>
      </c:valAx>
      <c:valAx>
        <c:axId val="206839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06839576"/>
        <c:crosses val="autoZero"/>
        <c:crossBetween val="midCat"/>
      </c:valAx>
      <c:spPr>
        <a:noFill/>
        <a:ln w="19050">
          <a:solidFill>
            <a:srgbClr val="003399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981E3E-D157-4C4A-99D2-0737841C6474}" type="doc">
      <dgm:prSet loTypeId="urn:microsoft.com/office/officeart/2005/8/layout/cycle6" loCatId="cycle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zh-CN" altLang="en-US"/>
        </a:p>
      </dgm:t>
    </dgm:pt>
    <dgm:pt modelId="{369EDC0F-95AF-432A-B096-716756E47DBF}">
      <dgm:prSet phldrT="[文本]"/>
      <dgm:spPr/>
      <dgm:t>
        <a:bodyPr/>
        <a:lstStyle/>
        <a:p>
          <a:r>
            <a:rPr lang="en-US" altLang="zh-CN" b="1" dirty="0" smtClean="0">
              <a:latin typeface="Times New Roman" pitchFamily="18" charset="0"/>
              <a:ea typeface="黑体" pitchFamily="49" charset="-122"/>
            </a:rPr>
            <a:t>GSI</a:t>
          </a:r>
          <a:endParaRPr lang="zh-CN" altLang="en-US" dirty="0"/>
        </a:p>
      </dgm:t>
    </dgm:pt>
    <dgm:pt modelId="{D0555533-7028-4F94-BD89-511F9DFA1D4D}" type="parTrans" cxnId="{CA6764F6-A0E0-49E1-95E6-5A899AD03000}">
      <dgm:prSet/>
      <dgm:spPr/>
      <dgm:t>
        <a:bodyPr/>
        <a:lstStyle/>
        <a:p>
          <a:endParaRPr lang="zh-CN" altLang="en-US"/>
        </a:p>
      </dgm:t>
    </dgm:pt>
    <dgm:pt modelId="{E3C547F8-94B9-4598-84CC-E77E1527EFEF}" type="sibTrans" cxnId="{CA6764F6-A0E0-49E1-95E6-5A899AD03000}">
      <dgm:prSet/>
      <dgm:spPr/>
      <dgm:t>
        <a:bodyPr/>
        <a:lstStyle/>
        <a:p>
          <a:endParaRPr lang="zh-CN" altLang="en-US"/>
        </a:p>
      </dgm:t>
    </dgm:pt>
    <dgm:pt modelId="{2665B474-96FF-4AFF-B1A5-4E515E79A68F}">
      <dgm:prSet phldrT="[文本]"/>
      <dgm:spPr>
        <a:solidFill>
          <a:schemeClr val="bg1"/>
        </a:solidFill>
      </dgm:spPr>
      <dgm:t>
        <a:bodyPr/>
        <a:lstStyle/>
        <a:p>
          <a:r>
            <a:rPr lang="en-US" altLang="zh-CN" b="1" dirty="0" smtClean="0">
              <a:latin typeface="Times New Roman" pitchFamily="18" charset="0"/>
              <a:ea typeface="黑体" pitchFamily="49" charset="-122"/>
            </a:rPr>
            <a:t>RIKEN</a:t>
          </a:r>
          <a:endParaRPr lang="zh-CN" altLang="en-US" dirty="0"/>
        </a:p>
      </dgm:t>
    </dgm:pt>
    <dgm:pt modelId="{BC243B66-EB38-4D06-9010-BC36774A7B97}" type="parTrans" cxnId="{75659F57-0DA5-4845-9D0E-FD1198278880}">
      <dgm:prSet/>
      <dgm:spPr/>
      <dgm:t>
        <a:bodyPr/>
        <a:lstStyle/>
        <a:p>
          <a:endParaRPr lang="zh-CN" altLang="en-US"/>
        </a:p>
      </dgm:t>
    </dgm:pt>
    <dgm:pt modelId="{75DA550E-A271-4398-83DA-F067BEF37099}" type="sibTrans" cxnId="{75659F57-0DA5-4845-9D0E-FD1198278880}">
      <dgm:prSet/>
      <dgm:spPr/>
      <dgm:t>
        <a:bodyPr/>
        <a:lstStyle/>
        <a:p>
          <a:endParaRPr lang="zh-CN" altLang="en-US"/>
        </a:p>
      </dgm:t>
    </dgm:pt>
    <dgm:pt modelId="{F721D9C1-E5A3-4A4B-9993-244C8EBDD846}">
      <dgm:prSet phldrT="[文本]"/>
      <dgm:spPr>
        <a:solidFill>
          <a:schemeClr val="bg1"/>
        </a:solidFill>
      </dgm:spPr>
      <dgm:t>
        <a:bodyPr/>
        <a:lstStyle/>
        <a:p>
          <a:r>
            <a:rPr lang="en-US" altLang="zh-CN" b="1" dirty="0" smtClean="0">
              <a:latin typeface="Times New Roman" pitchFamily="18" charset="0"/>
              <a:ea typeface="黑体" pitchFamily="49" charset="-122"/>
            </a:rPr>
            <a:t>Domestic</a:t>
          </a:r>
          <a:r>
            <a:rPr lang="zh-CN" altLang="en-US" b="1" dirty="0" smtClean="0">
              <a:latin typeface="Times New Roman" pitchFamily="18" charset="0"/>
              <a:ea typeface="黑体" pitchFamily="49" charset="-122"/>
            </a:rPr>
            <a:t> </a:t>
          </a:r>
          <a:endParaRPr lang="zh-CN" altLang="en-US" dirty="0"/>
        </a:p>
      </dgm:t>
    </dgm:pt>
    <dgm:pt modelId="{D31D741A-1379-40AD-AE41-8E80B1FEF83C}" type="parTrans" cxnId="{B76BA8B4-5110-44D7-B1FC-9E440CE6E17A}">
      <dgm:prSet/>
      <dgm:spPr/>
      <dgm:t>
        <a:bodyPr/>
        <a:lstStyle/>
        <a:p>
          <a:endParaRPr lang="zh-CN" altLang="en-US"/>
        </a:p>
      </dgm:t>
    </dgm:pt>
    <dgm:pt modelId="{779DE95B-8FD2-434B-90D8-A1307967D223}" type="sibTrans" cxnId="{B76BA8B4-5110-44D7-B1FC-9E440CE6E17A}">
      <dgm:prSet/>
      <dgm:spPr/>
      <dgm:t>
        <a:bodyPr/>
        <a:lstStyle/>
        <a:p>
          <a:endParaRPr lang="zh-CN" altLang="en-US"/>
        </a:p>
      </dgm:t>
    </dgm:pt>
    <dgm:pt modelId="{9D47B7DB-7514-4E6E-AF15-11FC99AEF3CC}">
      <dgm:prSet phldrT="[文本]"/>
      <dgm:spPr>
        <a:solidFill>
          <a:schemeClr val="accent2"/>
        </a:solidFill>
      </dgm:spPr>
      <dgm:t>
        <a:bodyPr/>
        <a:lstStyle/>
        <a:p>
          <a:r>
            <a:rPr lang="en-US" altLang="zh-CN" b="1" dirty="0" smtClean="0">
              <a:latin typeface="Times New Roman" pitchFamily="18" charset="0"/>
              <a:ea typeface="黑体" pitchFamily="49" charset="-122"/>
            </a:rPr>
            <a:t>MPIK </a:t>
          </a:r>
          <a:endParaRPr lang="zh-CN" altLang="en-US" dirty="0"/>
        </a:p>
      </dgm:t>
    </dgm:pt>
    <dgm:pt modelId="{FD4F33CC-8D28-4033-8CE6-E802D6D01946}" type="parTrans" cxnId="{5D2288EB-8B8A-40AB-9869-A727B0CF686F}">
      <dgm:prSet/>
      <dgm:spPr/>
      <dgm:t>
        <a:bodyPr/>
        <a:lstStyle/>
        <a:p>
          <a:endParaRPr lang="zh-CN" altLang="en-US"/>
        </a:p>
      </dgm:t>
    </dgm:pt>
    <dgm:pt modelId="{0C142A89-524E-42BB-AC17-D9053A8B3783}" type="sibTrans" cxnId="{5D2288EB-8B8A-40AB-9869-A727B0CF686F}">
      <dgm:prSet/>
      <dgm:spPr/>
      <dgm:t>
        <a:bodyPr/>
        <a:lstStyle/>
        <a:p>
          <a:endParaRPr lang="zh-CN" altLang="en-US"/>
        </a:p>
      </dgm:t>
    </dgm:pt>
    <dgm:pt modelId="{BFB65CF3-1A91-4644-A7FF-D0598579C79E}">
      <dgm:prSet phldrT="[文本]"/>
      <dgm:spPr>
        <a:solidFill>
          <a:schemeClr val="accent6"/>
        </a:solidFill>
      </dgm:spPr>
      <dgm:t>
        <a:bodyPr/>
        <a:lstStyle/>
        <a:p>
          <a:r>
            <a:rPr lang="en-US" altLang="zh-CN" b="1" dirty="0" err="1" smtClean="0">
              <a:latin typeface="Times New Roman" pitchFamily="18" charset="0"/>
              <a:ea typeface="黑体" pitchFamily="49" charset="-122"/>
            </a:rPr>
            <a:t>Orsay</a:t>
          </a:r>
          <a:endParaRPr lang="zh-CN" altLang="en-US" dirty="0"/>
        </a:p>
      </dgm:t>
    </dgm:pt>
    <dgm:pt modelId="{D5F7E095-63EE-4B44-830E-8129B1F42753}" type="parTrans" cxnId="{261C3A87-A430-495D-8A5F-57CF2B845303}">
      <dgm:prSet/>
      <dgm:spPr/>
      <dgm:t>
        <a:bodyPr/>
        <a:lstStyle/>
        <a:p>
          <a:endParaRPr lang="zh-CN" altLang="en-US"/>
        </a:p>
      </dgm:t>
    </dgm:pt>
    <dgm:pt modelId="{29FDF520-6EA0-4682-94A1-A2B78FFDC3C5}" type="sibTrans" cxnId="{261C3A87-A430-495D-8A5F-57CF2B845303}">
      <dgm:prSet/>
      <dgm:spPr/>
      <dgm:t>
        <a:bodyPr/>
        <a:lstStyle/>
        <a:p>
          <a:endParaRPr lang="zh-CN" altLang="en-US"/>
        </a:p>
      </dgm:t>
    </dgm:pt>
    <dgm:pt modelId="{68122F2B-9686-40DD-B841-8355E1D5CE59}">
      <dgm:prSet phldrT="[文本]"/>
      <dgm:spPr>
        <a:solidFill>
          <a:schemeClr val="bg1"/>
        </a:solidFill>
      </dgm:spPr>
      <dgm:t>
        <a:bodyPr/>
        <a:lstStyle/>
        <a:p>
          <a:r>
            <a:rPr lang="en-US" altLang="zh-CN" b="1" dirty="0" smtClean="0">
              <a:latin typeface="Times New Roman" pitchFamily="18" charset="0"/>
              <a:ea typeface="黑体" pitchFamily="49" charset="-122"/>
            </a:rPr>
            <a:t>MSU</a:t>
          </a:r>
          <a:endParaRPr lang="zh-CN" altLang="en-US" dirty="0"/>
        </a:p>
      </dgm:t>
    </dgm:pt>
    <dgm:pt modelId="{C61118D0-1B5F-4FC1-B141-D786CBED98B2}" type="parTrans" cxnId="{46824AB6-09F9-4F0C-B24A-DB02F1FF3037}">
      <dgm:prSet/>
      <dgm:spPr/>
      <dgm:t>
        <a:bodyPr/>
        <a:lstStyle/>
        <a:p>
          <a:endParaRPr lang="zh-CN" altLang="en-US"/>
        </a:p>
      </dgm:t>
    </dgm:pt>
    <dgm:pt modelId="{34A5E0E4-9ECA-48B7-A360-42141D1226DD}" type="sibTrans" cxnId="{46824AB6-09F9-4F0C-B24A-DB02F1FF3037}">
      <dgm:prSet/>
      <dgm:spPr/>
      <dgm:t>
        <a:bodyPr/>
        <a:lstStyle/>
        <a:p>
          <a:endParaRPr lang="zh-CN" altLang="en-US"/>
        </a:p>
      </dgm:t>
    </dgm:pt>
    <dgm:pt modelId="{7A02249E-6A50-43CD-8BBC-E9AA11038878}" type="pres">
      <dgm:prSet presAssocID="{7A981E3E-D157-4C4A-99D2-0737841C647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DFA6B224-9290-47CF-BE7D-462A431A5177}" type="pres">
      <dgm:prSet presAssocID="{369EDC0F-95AF-432A-B096-716756E47DBF}" presName="node" presStyleLbl="node1" presStyleIdx="0" presStyleCnt="6" custScaleX="15615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51B6B03-ABB5-4063-8698-6FFD6344A646}" type="pres">
      <dgm:prSet presAssocID="{369EDC0F-95AF-432A-B096-716756E47DBF}" presName="spNode" presStyleCnt="0"/>
      <dgm:spPr/>
    </dgm:pt>
    <dgm:pt modelId="{CED7CE5B-8170-4872-B6EF-FB31D79FB7A3}" type="pres">
      <dgm:prSet presAssocID="{E3C547F8-94B9-4598-84CC-E77E1527EFEF}" presName="sibTrans" presStyleLbl="sibTrans1D1" presStyleIdx="0" presStyleCnt="6"/>
      <dgm:spPr/>
      <dgm:t>
        <a:bodyPr/>
        <a:lstStyle/>
        <a:p>
          <a:endParaRPr lang="zh-CN" altLang="en-US"/>
        </a:p>
      </dgm:t>
    </dgm:pt>
    <dgm:pt modelId="{BD947141-59CE-4118-A265-B9AA26BDFAF9}" type="pres">
      <dgm:prSet presAssocID="{68122F2B-9686-40DD-B841-8355E1D5CE59}" presName="node" presStyleLbl="node1" presStyleIdx="1" presStyleCnt="6" custScaleX="15615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BF697E0-ED4E-44D1-B761-7172BEB261A9}" type="pres">
      <dgm:prSet presAssocID="{68122F2B-9686-40DD-B841-8355E1D5CE59}" presName="spNode" presStyleCnt="0"/>
      <dgm:spPr/>
    </dgm:pt>
    <dgm:pt modelId="{925F1A6A-C1B0-490C-9802-9B472D08476F}" type="pres">
      <dgm:prSet presAssocID="{34A5E0E4-9ECA-48B7-A360-42141D1226DD}" presName="sibTrans" presStyleLbl="sibTrans1D1" presStyleIdx="1" presStyleCnt="6"/>
      <dgm:spPr/>
      <dgm:t>
        <a:bodyPr/>
        <a:lstStyle/>
        <a:p>
          <a:endParaRPr lang="zh-CN" altLang="en-US"/>
        </a:p>
      </dgm:t>
    </dgm:pt>
    <dgm:pt modelId="{D15BBA6A-0567-4987-8DF3-FAD62E6ED057}" type="pres">
      <dgm:prSet presAssocID="{2665B474-96FF-4AFF-B1A5-4E515E79A68F}" presName="node" presStyleLbl="node1" presStyleIdx="2" presStyleCnt="6" custScaleX="15615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2E9DC47-0DA5-445C-A6FC-5A7F88841840}" type="pres">
      <dgm:prSet presAssocID="{2665B474-96FF-4AFF-B1A5-4E515E79A68F}" presName="spNode" presStyleCnt="0"/>
      <dgm:spPr/>
    </dgm:pt>
    <dgm:pt modelId="{436990EF-C420-41F5-863E-33AF20B2B18D}" type="pres">
      <dgm:prSet presAssocID="{75DA550E-A271-4398-83DA-F067BEF37099}" presName="sibTrans" presStyleLbl="sibTrans1D1" presStyleIdx="2" presStyleCnt="6"/>
      <dgm:spPr/>
      <dgm:t>
        <a:bodyPr/>
        <a:lstStyle/>
        <a:p>
          <a:endParaRPr lang="zh-CN" altLang="en-US"/>
        </a:p>
      </dgm:t>
    </dgm:pt>
    <dgm:pt modelId="{9C90E2E6-4389-464E-B2A8-46338A4160E7}" type="pres">
      <dgm:prSet presAssocID="{F721D9C1-E5A3-4A4B-9993-244C8EBDD846}" presName="node" presStyleLbl="node1" presStyleIdx="3" presStyleCnt="6" custScaleX="15615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C7574ED-7E8C-4530-A219-C0A44EF3E36D}" type="pres">
      <dgm:prSet presAssocID="{F721D9C1-E5A3-4A4B-9993-244C8EBDD846}" presName="spNode" presStyleCnt="0"/>
      <dgm:spPr/>
    </dgm:pt>
    <dgm:pt modelId="{8B7B0CC4-3613-4451-B54E-707E519DFFEF}" type="pres">
      <dgm:prSet presAssocID="{779DE95B-8FD2-434B-90D8-A1307967D223}" presName="sibTrans" presStyleLbl="sibTrans1D1" presStyleIdx="3" presStyleCnt="6"/>
      <dgm:spPr/>
      <dgm:t>
        <a:bodyPr/>
        <a:lstStyle/>
        <a:p>
          <a:endParaRPr lang="zh-CN" altLang="en-US"/>
        </a:p>
      </dgm:t>
    </dgm:pt>
    <dgm:pt modelId="{E2C7A834-9ABB-404C-96FE-6C536E95B20E}" type="pres">
      <dgm:prSet presAssocID="{9D47B7DB-7514-4E6E-AF15-11FC99AEF3CC}" presName="node" presStyleLbl="node1" presStyleIdx="4" presStyleCnt="6" custScaleX="15615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DE8C8FC-4E92-44F4-8AA9-99D26C780E3A}" type="pres">
      <dgm:prSet presAssocID="{9D47B7DB-7514-4E6E-AF15-11FC99AEF3CC}" presName="spNode" presStyleCnt="0"/>
      <dgm:spPr/>
    </dgm:pt>
    <dgm:pt modelId="{159A536C-883E-4E4F-996C-CB46E8863D5F}" type="pres">
      <dgm:prSet presAssocID="{0C142A89-524E-42BB-AC17-D9053A8B3783}" presName="sibTrans" presStyleLbl="sibTrans1D1" presStyleIdx="4" presStyleCnt="6"/>
      <dgm:spPr/>
      <dgm:t>
        <a:bodyPr/>
        <a:lstStyle/>
        <a:p>
          <a:endParaRPr lang="zh-CN" altLang="en-US"/>
        </a:p>
      </dgm:t>
    </dgm:pt>
    <dgm:pt modelId="{99CAE07D-3BE2-4230-8896-EFA4042B058C}" type="pres">
      <dgm:prSet presAssocID="{BFB65CF3-1A91-4644-A7FF-D0598579C79E}" presName="node" presStyleLbl="node1" presStyleIdx="5" presStyleCnt="6" custScaleX="15615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312F8F8-5136-4611-B342-2FACE0E43688}" type="pres">
      <dgm:prSet presAssocID="{BFB65CF3-1A91-4644-A7FF-D0598579C79E}" presName="spNode" presStyleCnt="0"/>
      <dgm:spPr/>
    </dgm:pt>
    <dgm:pt modelId="{E5AE1CA6-025D-4024-9132-0D11278FECB8}" type="pres">
      <dgm:prSet presAssocID="{29FDF520-6EA0-4682-94A1-A2B78FFDC3C5}" presName="sibTrans" presStyleLbl="sibTrans1D1" presStyleIdx="5" presStyleCnt="6"/>
      <dgm:spPr/>
      <dgm:t>
        <a:bodyPr/>
        <a:lstStyle/>
        <a:p>
          <a:endParaRPr lang="zh-CN" altLang="en-US"/>
        </a:p>
      </dgm:t>
    </dgm:pt>
  </dgm:ptLst>
  <dgm:cxnLst>
    <dgm:cxn modelId="{CA269063-2B86-4419-A7F9-67C65A4281E3}" type="presOf" srcId="{68122F2B-9686-40DD-B841-8355E1D5CE59}" destId="{BD947141-59CE-4118-A265-B9AA26BDFAF9}" srcOrd="0" destOrd="0" presId="urn:microsoft.com/office/officeart/2005/8/layout/cycle6"/>
    <dgm:cxn modelId="{1CC44ADF-3BE5-4DDA-9C43-3CC6773D37D4}" type="presOf" srcId="{7A981E3E-D157-4C4A-99D2-0737841C6474}" destId="{7A02249E-6A50-43CD-8BBC-E9AA11038878}" srcOrd="0" destOrd="0" presId="urn:microsoft.com/office/officeart/2005/8/layout/cycle6"/>
    <dgm:cxn modelId="{980C4223-8CDC-4C92-9780-DECCF12D4A86}" type="presOf" srcId="{BFB65CF3-1A91-4644-A7FF-D0598579C79E}" destId="{99CAE07D-3BE2-4230-8896-EFA4042B058C}" srcOrd="0" destOrd="0" presId="urn:microsoft.com/office/officeart/2005/8/layout/cycle6"/>
    <dgm:cxn modelId="{5D2288EB-8B8A-40AB-9869-A727B0CF686F}" srcId="{7A981E3E-D157-4C4A-99D2-0737841C6474}" destId="{9D47B7DB-7514-4E6E-AF15-11FC99AEF3CC}" srcOrd="4" destOrd="0" parTransId="{FD4F33CC-8D28-4033-8CE6-E802D6D01946}" sibTransId="{0C142A89-524E-42BB-AC17-D9053A8B3783}"/>
    <dgm:cxn modelId="{326CE240-550C-44B7-AB65-DC3B17300A5D}" type="presOf" srcId="{9D47B7DB-7514-4E6E-AF15-11FC99AEF3CC}" destId="{E2C7A834-9ABB-404C-96FE-6C536E95B20E}" srcOrd="0" destOrd="0" presId="urn:microsoft.com/office/officeart/2005/8/layout/cycle6"/>
    <dgm:cxn modelId="{A44E5508-4E17-4B36-A3CF-F70ABFA6C5DA}" type="presOf" srcId="{75DA550E-A271-4398-83DA-F067BEF37099}" destId="{436990EF-C420-41F5-863E-33AF20B2B18D}" srcOrd="0" destOrd="0" presId="urn:microsoft.com/office/officeart/2005/8/layout/cycle6"/>
    <dgm:cxn modelId="{834EB5F2-6AE0-4D3D-B081-3DF518E51244}" type="presOf" srcId="{0C142A89-524E-42BB-AC17-D9053A8B3783}" destId="{159A536C-883E-4E4F-996C-CB46E8863D5F}" srcOrd="0" destOrd="0" presId="urn:microsoft.com/office/officeart/2005/8/layout/cycle6"/>
    <dgm:cxn modelId="{4EEDF65A-EF96-4DF1-B6AD-09F004595A42}" type="presOf" srcId="{369EDC0F-95AF-432A-B096-716756E47DBF}" destId="{DFA6B224-9290-47CF-BE7D-462A431A5177}" srcOrd="0" destOrd="0" presId="urn:microsoft.com/office/officeart/2005/8/layout/cycle6"/>
    <dgm:cxn modelId="{B76BA8B4-5110-44D7-B1FC-9E440CE6E17A}" srcId="{7A981E3E-D157-4C4A-99D2-0737841C6474}" destId="{F721D9C1-E5A3-4A4B-9993-244C8EBDD846}" srcOrd="3" destOrd="0" parTransId="{D31D741A-1379-40AD-AE41-8E80B1FEF83C}" sibTransId="{779DE95B-8FD2-434B-90D8-A1307967D223}"/>
    <dgm:cxn modelId="{0012CEFE-58D4-4C39-94BB-C067810D9B38}" type="presOf" srcId="{2665B474-96FF-4AFF-B1A5-4E515E79A68F}" destId="{D15BBA6A-0567-4987-8DF3-FAD62E6ED057}" srcOrd="0" destOrd="0" presId="urn:microsoft.com/office/officeart/2005/8/layout/cycle6"/>
    <dgm:cxn modelId="{2A8571DD-8BEA-4595-98E9-BCA7CAD1641C}" type="presOf" srcId="{E3C547F8-94B9-4598-84CC-E77E1527EFEF}" destId="{CED7CE5B-8170-4872-B6EF-FB31D79FB7A3}" srcOrd="0" destOrd="0" presId="urn:microsoft.com/office/officeart/2005/8/layout/cycle6"/>
    <dgm:cxn modelId="{3083A206-7431-4644-BC66-D116B3BF8CD8}" type="presOf" srcId="{779DE95B-8FD2-434B-90D8-A1307967D223}" destId="{8B7B0CC4-3613-4451-B54E-707E519DFFEF}" srcOrd="0" destOrd="0" presId="urn:microsoft.com/office/officeart/2005/8/layout/cycle6"/>
    <dgm:cxn modelId="{CA6764F6-A0E0-49E1-95E6-5A899AD03000}" srcId="{7A981E3E-D157-4C4A-99D2-0737841C6474}" destId="{369EDC0F-95AF-432A-B096-716756E47DBF}" srcOrd="0" destOrd="0" parTransId="{D0555533-7028-4F94-BD89-511F9DFA1D4D}" sibTransId="{E3C547F8-94B9-4598-84CC-E77E1527EFEF}"/>
    <dgm:cxn modelId="{75659F57-0DA5-4845-9D0E-FD1198278880}" srcId="{7A981E3E-D157-4C4A-99D2-0737841C6474}" destId="{2665B474-96FF-4AFF-B1A5-4E515E79A68F}" srcOrd="2" destOrd="0" parTransId="{BC243B66-EB38-4D06-9010-BC36774A7B97}" sibTransId="{75DA550E-A271-4398-83DA-F067BEF37099}"/>
    <dgm:cxn modelId="{46824AB6-09F9-4F0C-B24A-DB02F1FF3037}" srcId="{7A981E3E-D157-4C4A-99D2-0737841C6474}" destId="{68122F2B-9686-40DD-B841-8355E1D5CE59}" srcOrd="1" destOrd="0" parTransId="{C61118D0-1B5F-4FC1-B141-D786CBED98B2}" sibTransId="{34A5E0E4-9ECA-48B7-A360-42141D1226DD}"/>
    <dgm:cxn modelId="{261C3A87-A430-495D-8A5F-57CF2B845303}" srcId="{7A981E3E-D157-4C4A-99D2-0737841C6474}" destId="{BFB65CF3-1A91-4644-A7FF-D0598579C79E}" srcOrd="5" destOrd="0" parTransId="{D5F7E095-63EE-4B44-830E-8129B1F42753}" sibTransId="{29FDF520-6EA0-4682-94A1-A2B78FFDC3C5}"/>
    <dgm:cxn modelId="{773C480B-BF1C-495C-A78D-9ED697D54C0F}" type="presOf" srcId="{F721D9C1-E5A3-4A4B-9993-244C8EBDD846}" destId="{9C90E2E6-4389-464E-B2A8-46338A4160E7}" srcOrd="0" destOrd="0" presId="urn:microsoft.com/office/officeart/2005/8/layout/cycle6"/>
    <dgm:cxn modelId="{3860467B-43DD-42E4-8F34-542F0F3BE802}" type="presOf" srcId="{29FDF520-6EA0-4682-94A1-A2B78FFDC3C5}" destId="{E5AE1CA6-025D-4024-9132-0D11278FECB8}" srcOrd="0" destOrd="0" presId="urn:microsoft.com/office/officeart/2005/8/layout/cycle6"/>
    <dgm:cxn modelId="{B2B339B5-CE34-405E-99D7-2D13CFAE55DA}" type="presOf" srcId="{34A5E0E4-9ECA-48B7-A360-42141D1226DD}" destId="{925F1A6A-C1B0-490C-9802-9B472D08476F}" srcOrd="0" destOrd="0" presId="urn:microsoft.com/office/officeart/2005/8/layout/cycle6"/>
    <dgm:cxn modelId="{A9400BE1-231F-4732-807B-7D6522940278}" type="presParOf" srcId="{7A02249E-6A50-43CD-8BBC-E9AA11038878}" destId="{DFA6B224-9290-47CF-BE7D-462A431A5177}" srcOrd="0" destOrd="0" presId="urn:microsoft.com/office/officeart/2005/8/layout/cycle6"/>
    <dgm:cxn modelId="{22073123-426C-49B9-B8AA-572ECEEF65F2}" type="presParOf" srcId="{7A02249E-6A50-43CD-8BBC-E9AA11038878}" destId="{951B6B03-ABB5-4063-8698-6FFD6344A646}" srcOrd="1" destOrd="0" presId="urn:microsoft.com/office/officeart/2005/8/layout/cycle6"/>
    <dgm:cxn modelId="{69EBE17F-0B6C-447A-B771-34F476CF421A}" type="presParOf" srcId="{7A02249E-6A50-43CD-8BBC-E9AA11038878}" destId="{CED7CE5B-8170-4872-B6EF-FB31D79FB7A3}" srcOrd="2" destOrd="0" presId="urn:microsoft.com/office/officeart/2005/8/layout/cycle6"/>
    <dgm:cxn modelId="{AC6C18C4-2224-437A-B346-ACBD49F19C81}" type="presParOf" srcId="{7A02249E-6A50-43CD-8BBC-E9AA11038878}" destId="{BD947141-59CE-4118-A265-B9AA26BDFAF9}" srcOrd="3" destOrd="0" presId="urn:microsoft.com/office/officeart/2005/8/layout/cycle6"/>
    <dgm:cxn modelId="{C671FC37-8ADE-41E5-97A4-EF1CC6F381D6}" type="presParOf" srcId="{7A02249E-6A50-43CD-8BBC-E9AA11038878}" destId="{0BF697E0-ED4E-44D1-B761-7172BEB261A9}" srcOrd="4" destOrd="0" presId="urn:microsoft.com/office/officeart/2005/8/layout/cycle6"/>
    <dgm:cxn modelId="{76B75BC5-3432-4A1A-923E-EC688222000C}" type="presParOf" srcId="{7A02249E-6A50-43CD-8BBC-E9AA11038878}" destId="{925F1A6A-C1B0-490C-9802-9B472D08476F}" srcOrd="5" destOrd="0" presId="urn:microsoft.com/office/officeart/2005/8/layout/cycle6"/>
    <dgm:cxn modelId="{0D84A7B9-C157-4B30-8DE7-6E2AA2C1757E}" type="presParOf" srcId="{7A02249E-6A50-43CD-8BBC-E9AA11038878}" destId="{D15BBA6A-0567-4987-8DF3-FAD62E6ED057}" srcOrd="6" destOrd="0" presId="urn:microsoft.com/office/officeart/2005/8/layout/cycle6"/>
    <dgm:cxn modelId="{3BBE4218-819F-485C-BC35-77FD13188D9E}" type="presParOf" srcId="{7A02249E-6A50-43CD-8BBC-E9AA11038878}" destId="{82E9DC47-0DA5-445C-A6FC-5A7F88841840}" srcOrd="7" destOrd="0" presId="urn:microsoft.com/office/officeart/2005/8/layout/cycle6"/>
    <dgm:cxn modelId="{5C551416-2AF0-42C5-B2F7-235E4487B064}" type="presParOf" srcId="{7A02249E-6A50-43CD-8BBC-E9AA11038878}" destId="{436990EF-C420-41F5-863E-33AF20B2B18D}" srcOrd="8" destOrd="0" presId="urn:microsoft.com/office/officeart/2005/8/layout/cycle6"/>
    <dgm:cxn modelId="{C55DC019-1ED5-4929-B8A0-D8759D8A12F7}" type="presParOf" srcId="{7A02249E-6A50-43CD-8BBC-E9AA11038878}" destId="{9C90E2E6-4389-464E-B2A8-46338A4160E7}" srcOrd="9" destOrd="0" presId="urn:microsoft.com/office/officeart/2005/8/layout/cycle6"/>
    <dgm:cxn modelId="{479E0AE7-BFE8-427B-B63B-1CB1B8FC81D3}" type="presParOf" srcId="{7A02249E-6A50-43CD-8BBC-E9AA11038878}" destId="{BC7574ED-7E8C-4530-A219-C0A44EF3E36D}" srcOrd="10" destOrd="0" presId="urn:microsoft.com/office/officeart/2005/8/layout/cycle6"/>
    <dgm:cxn modelId="{8452A88E-703B-406B-8D42-171498216D1D}" type="presParOf" srcId="{7A02249E-6A50-43CD-8BBC-E9AA11038878}" destId="{8B7B0CC4-3613-4451-B54E-707E519DFFEF}" srcOrd="11" destOrd="0" presId="urn:microsoft.com/office/officeart/2005/8/layout/cycle6"/>
    <dgm:cxn modelId="{5F254F09-344A-4452-B085-4959F238C0B1}" type="presParOf" srcId="{7A02249E-6A50-43CD-8BBC-E9AA11038878}" destId="{E2C7A834-9ABB-404C-96FE-6C536E95B20E}" srcOrd="12" destOrd="0" presId="urn:microsoft.com/office/officeart/2005/8/layout/cycle6"/>
    <dgm:cxn modelId="{F4B09689-EB91-44B6-9D73-4014EBC28CE5}" type="presParOf" srcId="{7A02249E-6A50-43CD-8BBC-E9AA11038878}" destId="{3DE8C8FC-4E92-44F4-8AA9-99D26C780E3A}" srcOrd="13" destOrd="0" presId="urn:microsoft.com/office/officeart/2005/8/layout/cycle6"/>
    <dgm:cxn modelId="{EF77CB26-1C4D-430E-AD97-E67EA8ADD4B0}" type="presParOf" srcId="{7A02249E-6A50-43CD-8BBC-E9AA11038878}" destId="{159A536C-883E-4E4F-996C-CB46E8863D5F}" srcOrd="14" destOrd="0" presId="urn:microsoft.com/office/officeart/2005/8/layout/cycle6"/>
    <dgm:cxn modelId="{4A5F71A9-18A9-4013-A02B-85104830AF4E}" type="presParOf" srcId="{7A02249E-6A50-43CD-8BBC-E9AA11038878}" destId="{99CAE07D-3BE2-4230-8896-EFA4042B058C}" srcOrd="15" destOrd="0" presId="urn:microsoft.com/office/officeart/2005/8/layout/cycle6"/>
    <dgm:cxn modelId="{99C3F0B1-7138-4D46-A1FB-FC1A11418CBB}" type="presParOf" srcId="{7A02249E-6A50-43CD-8BBC-E9AA11038878}" destId="{1312F8F8-5136-4611-B342-2FACE0E43688}" srcOrd="16" destOrd="0" presId="urn:microsoft.com/office/officeart/2005/8/layout/cycle6"/>
    <dgm:cxn modelId="{9BE5B6E1-2B40-4F8E-96A9-C362319F210A}" type="presParOf" srcId="{7A02249E-6A50-43CD-8BBC-E9AA11038878}" destId="{E5AE1CA6-025D-4024-9132-0D11278FECB8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A6B224-9290-47CF-BE7D-462A431A5177}">
      <dsp:nvSpPr>
        <dsp:cNvPr id="0" name=""/>
        <dsp:cNvSpPr/>
      </dsp:nvSpPr>
      <dsp:spPr>
        <a:xfrm>
          <a:off x="1999751" y="1773"/>
          <a:ext cx="1568777" cy="65300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600" b="1" kern="1200" dirty="0" smtClean="0">
              <a:latin typeface="Times New Roman" pitchFamily="18" charset="0"/>
              <a:ea typeface="黑体" pitchFamily="49" charset="-122"/>
            </a:rPr>
            <a:t>GSI</a:t>
          </a:r>
          <a:endParaRPr lang="zh-CN" altLang="en-US" sz="2600" kern="1200" dirty="0"/>
        </a:p>
      </dsp:txBody>
      <dsp:txXfrm>
        <a:off x="2031628" y="33650"/>
        <a:ext cx="1505023" cy="589254"/>
      </dsp:txXfrm>
    </dsp:sp>
    <dsp:sp modelId="{CED7CE5B-8170-4872-B6EF-FB31D79FB7A3}">
      <dsp:nvSpPr>
        <dsp:cNvPr id="0" name=""/>
        <dsp:cNvSpPr/>
      </dsp:nvSpPr>
      <dsp:spPr>
        <a:xfrm>
          <a:off x="1246311" y="328277"/>
          <a:ext cx="3075657" cy="3075657"/>
        </a:xfrm>
        <a:custGeom>
          <a:avLst/>
          <a:gdLst/>
          <a:ahLst/>
          <a:cxnLst/>
          <a:rect l="0" t="0" r="0" b="0"/>
          <a:pathLst>
            <a:path>
              <a:moveTo>
                <a:pt x="2325418" y="216988"/>
              </a:moveTo>
              <a:arcTo wR="1537828" hR="1537828" stAng="18048405" swAng="817855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947141-59CE-4118-A265-B9AA26BDFAF9}">
      <dsp:nvSpPr>
        <dsp:cNvPr id="0" name=""/>
        <dsp:cNvSpPr/>
      </dsp:nvSpPr>
      <dsp:spPr>
        <a:xfrm>
          <a:off x="3331549" y="770687"/>
          <a:ext cx="1568777" cy="653008"/>
        </a:xfrm>
        <a:prstGeom prst="roundRect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600" b="1" kern="1200" dirty="0" smtClean="0">
              <a:latin typeface="Times New Roman" pitchFamily="18" charset="0"/>
              <a:ea typeface="黑体" pitchFamily="49" charset="-122"/>
            </a:rPr>
            <a:t>MSU</a:t>
          </a:r>
          <a:endParaRPr lang="zh-CN" altLang="en-US" sz="2600" kern="1200" dirty="0"/>
        </a:p>
      </dsp:txBody>
      <dsp:txXfrm>
        <a:off x="3363426" y="802564"/>
        <a:ext cx="1505023" cy="589254"/>
      </dsp:txXfrm>
    </dsp:sp>
    <dsp:sp modelId="{925F1A6A-C1B0-490C-9802-9B472D08476F}">
      <dsp:nvSpPr>
        <dsp:cNvPr id="0" name=""/>
        <dsp:cNvSpPr/>
      </dsp:nvSpPr>
      <dsp:spPr>
        <a:xfrm>
          <a:off x="1246311" y="328277"/>
          <a:ext cx="3075657" cy="3075657"/>
        </a:xfrm>
        <a:custGeom>
          <a:avLst/>
          <a:gdLst/>
          <a:ahLst/>
          <a:cxnLst/>
          <a:rect l="0" t="0" r="0" b="0"/>
          <a:pathLst>
            <a:path>
              <a:moveTo>
                <a:pt x="3013166" y="1103900"/>
              </a:moveTo>
              <a:arcTo wR="1537828" hR="1537828" stAng="20616616" swAng="1966769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5BBA6A-0567-4987-8DF3-FAD62E6ED057}">
      <dsp:nvSpPr>
        <dsp:cNvPr id="0" name=""/>
        <dsp:cNvSpPr/>
      </dsp:nvSpPr>
      <dsp:spPr>
        <a:xfrm>
          <a:off x="3331549" y="2308516"/>
          <a:ext cx="1568777" cy="653008"/>
        </a:xfrm>
        <a:prstGeom prst="roundRect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600" b="1" kern="1200" dirty="0" smtClean="0">
              <a:latin typeface="Times New Roman" pitchFamily="18" charset="0"/>
              <a:ea typeface="黑体" pitchFamily="49" charset="-122"/>
            </a:rPr>
            <a:t>RIKEN</a:t>
          </a:r>
          <a:endParaRPr lang="zh-CN" altLang="en-US" sz="2600" kern="1200" dirty="0"/>
        </a:p>
      </dsp:txBody>
      <dsp:txXfrm>
        <a:off x="3363426" y="2340393"/>
        <a:ext cx="1505023" cy="589254"/>
      </dsp:txXfrm>
    </dsp:sp>
    <dsp:sp modelId="{436990EF-C420-41F5-863E-33AF20B2B18D}">
      <dsp:nvSpPr>
        <dsp:cNvPr id="0" name=""/>
        <dsp:cNvSpPr/>
      </dsp:nvSpPr>
      <dsp:spPr>
        <a:xfrm>
          <a:off x="1246311" y="328277"/>
          <a:ext cx="3075657" cy="3075657"/>
        </a:xfrm>
        <a:custGeom>
          <a:avLst/>
          <a:gdLst/>
          <a:ahLst/>
          <a:cxnLst/>
          <a:rect l="0" t="0" r="0" b="0"/>
          <a:pathLst>
            <a:path>
              <a:moveTo>
                <a:pt x="2614513" y="2635857"/>
              </a:moveTo>
              <a:arcTo wR="1537828" hR="1537828" stAng="2733740" swAng="817855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90E2E6-4389-464E-B2A8-46338A4160E7}">
      <dsp:nvSpPr>
        <dsp:cNvPr id="0" name=""/>
        <dsp:cNvSpPr/>
      </dsp:nvSpPr>
      <dsp:spPr>
        <a:xfrm>
          <a:off x="1999751" y="3077430"/>
          <a:ext cx="1568777" cy="653008"/>
        </a:xfrm>
        <a:prstGeom prst="roundRect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600" b="1" kern="1200" dirty="0" smtClean="0">
              <a:latin typeface="Times New Roman" pitchFamily="18" charset="0"/>
              <a:ea typeface="黑体" pitchFamily="49" charset="-122"/>
            </a:rPr>
            <a:t>Domestic</a:t>
          </a:r>
          <a:r>
            <a:rPr lang="zh-CN" altLang="en-US" sz="2600" b="1" kern="1200" dirty="0" smtClean="0">
              <a:latin typeface="Times New Roman" pitchFamily="18" charset="0"/>
              <a:ea typeface="黑体" pitchFamily="49" charset="-122"/>
            </a:rPr>
            <a:t> </a:t>
          </a:r>
          <a:endParaRPr lang="zh-CN" altLang="en-US" sz="2600" kern="1200" dirty="0"/>
        </a:p>
      </dsp:txBody>
      <dsp:txXfrm>
        <a:off x="2031628" y="3109307"/>
        <a:ext cx="1505023" cy="589254"/>
      </dsp:txXfrm>
    </dsp:sp>
    <dsp:sp modelId="{8B7B0CC4-3613-4451-B54E-707E519DFFEF}">
      <dsp:nvSpPr>
        <dsp:cNvPr id="0" name=""/>
        <dsp:cNvSpPr/>
      </dsp:nvSpPr>
      <dsp:spPr>
        <a:xfrm>
          <a:off x="1246311" y="328277"/>
          <a:ext cx="3075657" cy="3075657"/>
        </a:xfrm>
        <a:custGeom>
          <a:avLst/>
          <a:gdLst/>
          <a:ahLst/>
          <a:cxnLst/>
          <a:rect l="0" t="0" r="0" b="0"/>
          <a:pathLst>
            <a:path>
              <a:moveTo>
                <a:pt x="750239" y="2858669"/>
              </a:moveTo>
              <a:arcTo wR="1537828" hR="1537828" stAng="7248405" swAng="817855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C7A834-9ABB-404C-96FE-6C536E95B20E}">
      <dsp:nvSpPr>
        <dsp:cNvPr id="0" name=""/>
        <dsp:cNvSpPr/>
      </dsp:nvSpPr>
      <dsp:spPr>
        <a:xfrm>
          <a:off x="667952" y="2308516"/>
          <a:ext cx="1568777" cy="653008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600" b="1" kern="1200" dirty="0" smtClean="0">
              <a:latin typeface="Times New Roman" pitchFamily="18" charset="0"/>
              <a:ea typeface="黑体" pitchFamily="49" charset="-122"/>
            </a:rPr>
            <a:t>MPIK </a:t>
          </a:r>
          <a:endParaRPr lang="zh-CN" altLang="en-US" sz="2600" kern="1200" dirty="0"/>
        </a:p>
      </dsp:txBody>
      <dsp:txXfrm>
        <a:off x="699829" y="2340393"/>
        <a:ext cx="1505023" cy="589254"/>
      </dsp:txXfrm>
    </dsp:sp>
    <dsp:sp modelId="{159A536C-883E-4E4F-996C-CB46E8863D5F}">
      <dsp:nvSpPr>
        <dsp:cNvPr id="0" name=""/>
        <dsp:cNvSpPr/>
      </dsp:nvSpPr>
      <dsp:spPr>
        <a:xfrm>
          <a:off x="1246311" y="328277"/>
          <a:ext cx="3075657" cy="3075657"/>
        </a:xfrm>
        <a:custGeom>
          <a:avLst/>
          <a:gdLst/>
          <a:ahLst/>
          <a:cxnLst/>
          <a:rect l="0" t="0" r="0" b="0"/>
          <a:pathLst>
            <a:path>
              <a:moveTo>
                <a:pt x="62490" y="1971757"/>
              </a:moveTo>
              <a:arcTo wR="1537828" hR="1537828" stAng="9816616" swAng="1966769"/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CAE07D-3BE2-4230-8896-EFA4042B058C}">
      <dsp:nvSpPr>
        <dsp:cNvPr id="0" name=""/>
        <dsp:cNvSpPr/>
      </dsp:nvSpPr>
      <dsp:spPr>
        <a:xfrm>
          <a:off x="667952" y="770687"/>
          <a:ext cx="1568777" cy="653008"/>
        </a:xfrm>
        <a:prstGeom prst="roundRect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600" b="1" kern="1200" dirty="0" err="1" smtClean="0">
              <a:latin typeface="Times New Roman" pitchFamily="18" charset="0"/>
              <a:ea typeface="黑体" pitchFamily="49" charset="-122"/>
            </a:rPr>
            <a:t>Orsay</a:t>
          </a:r>
          <a:endParaRPr lang="zh-CN" altLang="en-US" sz="2600" kern="1200" dirty="0"/>
        </a:p>
      </dsp:txBody>
      <dsp:txXfrm>
        <a:off x="699829" y="802564"/>
        <a:ext cx="1505023" cy="589254"/>
      </dsp:txXfrm>
    </dsp:sp>
    <dsp:sp modelId="{E5AE1CA6-025D-4024-9132-0D11278FECB8}">
      <dsp:nvSpPr>
        <dsp:cNvPr id="0" name=""/>
        <dsp:cNvSpPr/>
      </dsp:nvSpPr>
      <dsp:spPr>
        <a:xfrm>
          <a:off x="1246311" y="328277"/>
          <a:ext cx="3075657" cy="3075657"/>
        </a:xfrm>
        <a:custGeom>
          <a:avLst/>
          <a:gdLst/>
          <a:ahLst/>
          <a:cxnLst/>
          <a:rect l="0" t="0" r="0" b="0"/>
          <a:pathLst>
            <a:path>
              <a:moveTo>
                <a:pt x="461144" y="439799"/>
              </a:moveTo>
              <a:arcTo wR="1537828" hR="1537828" stAng="13533740" swAng="817855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65.wmf"/><Relationship Id="rId1" Type="http://schemas.openxmlformats.org/officeDocument/2006/relationships/image" Target="../media/image6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wmf"/><Relationship Id="rId2" Type="http://schemas.openxmlformats.org/officeDocument/2006/relationships/image" Target="../media/image177.wmf"/><Relationship Id="rId1" Type="http://schemas.openxmlformats.org/officeDocument/2006/relationships/image" Target="../media/image176.wmf"/><Relationship Id="rId4" Type="http://schemas.openxmlformats.org/officeDocument/2006/relationships/image" Target="../media/image17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9E7199-63A7-47C7-8D44-873A5FE0AB0D}" type="datetimeFigureOut">
              <a:rPr lang="zh-CN" altLang="en-US" smtClean="0"/>
              <a:pPr/>
              <a:t>2021/7/20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3619B9-6B83-49E1-95BB-C7EECB7CE60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927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We established an active international collaboration, including s</a:t>
            </a:r>
            <a:r>
              <a:rPr lang="en-US" altLang="zh-CN" baseline="0" dirty="0" smtClean="0"/>
              <a:t>ome famous or experienced scientists deeply involved in program. </a:t>
            </a:r>
            <a:r>
              <a:rPr lang="en-US" altLang="zh-CN" dirty="0" smtClean="0"/>
              <a:t>We have worked together on developing</a:t>
            </a:r>
            <a:r>
              <a:rPr lang="en-US" altLang="zh-CN" baseline="0" dirty="0" smtClean="0"/>
              <a:t> the experimental techniques and setups, conducting experiments, analyzing data, and publishing papers.  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D88573-96AE-4112-8DAE-3EB8715A04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321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smtClean="0"/>
              <a:t>对称性</a:t>
            </a:r>
            <a:r>
              <a:rPr lang="en-US" altLang="zh-CN" smtClean="0"/>
              <a:t>--〉</a:t>
            </a:r>
            <a:r>
              <a:rPr lang="zh-CN" altLang="en-US" smtClean="0"/>
              <a:t>守恒量</a:t>
            </a:r>
            <a:endParaRPr lang="en-US" altLang="zh-CN" smtClean="0"/>
          </a:p>
          <a:p>
            <a:r>
              <a:rPr lang="zh-CN" altLang="en-US" smtClean="0"/>
              <a:t>同位旋对称性</a:t>
            </a:r>
            <a:r>
              <a:rPr lang="en-US" altLang="zh-CN" smtClean="0"/>
              <a:t>--〉</a:t>
            </a:r>
            <a:r>
              <a:rPr lang="zh-CN" altLang="en-US" smtClean="0"/>
              <a:t>相同质量</a:t>
            </a:r>
            <a:endParaRPr lang="en-US" altLang="zh-CN" smtClean="0"/>
          </a:p>
          <a:p>
            <a:endParaRPr lang="en-US" altLang="zh-CN" smtClean="0"/>
          </a:p>
          <a:p>
            <a:r>
              <a:rPr lang="zh-CN" altLang="en-US" smtClean="0"/>
              <a:t>由于</a:t>
            </a:r>
            <a:r>
              <a:rPr lang="en-US" altLang="zh-CN" smtClean="0"/>
              <a:t>n</a:t>
            </a:r>
            <a:r>
              <a:rPr lang="zh-CN" altLang="en-US" smtClean="0"/>
              <a:t>，</a:t>
            </a:r>
            <a:r>
              <a:rPr lang="en-US" altLang="zh-CN" smtClean="0"/>
              <a:t>p</a:t>
            </a:r>
            <a:r>
              <a:rPr lang="zh-CN" altLang="en-US" smtClean="0"/>
              <a:t>，</a:t>
            </a:r>
            <a:endParaRPr lang="en-US" altLang="zh-CN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A71C4-A0EE-4D84-928C-B369E76B69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7042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smtClean="0"/>
              <a:t>对称性</a:t>
            </a:r>
            <a:r>
              <a:rPr lang="en-US" altLang="zh-CN" smtClean="0"/>
              <a:t>--〉</a:t>
            </a:r>
            <a:r>
              <a:rPr lang="zh-CN" altLang="en-US" smtClean="0"/>
              <a:t>守恒量</a:t>
            </a:r>
            <a:endParaRPr lang="en-US" altLang="zh-CN" smtClean="0"/>
          </a:p>
          <a:p>
            <a:r>
              <a:rPr lang="zh-CN" altLang="en-US" smtClean="0"/>
              <a:t>同位旋对称性</a:t>
            </a:r>
            <a:r>
              <a:rPr lang="en-US" altLang="zh-CN" smtClean="0"/>
              <a:t>--〉</a:t>
            </a:r>
            <a:r>
              <a:rPr lang="zh-CN" altLang="en-US" smtClean="0"/>
              <a:t>相同质量</a:t>
            </a:r>
            <a:endParaRPr lang="en-US" altLang="zh-CN" smtClean="0"/>
          </a:p>
          <a:p>
            <a:endParaRPr lang="en-US" altLang="zh-CN" smtClean="0"/>
          </a:p>
          <a:p>
            <a:r>
              <a:rPr lang="zh-CN" altLang="en-US" smtClean="0"/>
              <a:t>由于</a:t>
            </a:r>
            <a:r>
              <a:rPr lang="en-US" altLang="zh-CN" smtClean="0"/>
              <a:t>n</a:t>
            </a:r>
            <a:r>
              <a:rPr lang="zh-CN" altLang="en-US" smtClean="0"/>
              <a:t>，</a:t>
            </a:r>
            <a:r>
              <a:rPr lang="en-US" altLang="zh-CN" smtClean="0"/>
              <a:t>p</a:t>
            </a:r>
            <a:r>
              <a:rPr lang="zh-CN" altLang="en-US" smtClean="0"/>
              <a:t>，</a:t>
            </a:r>
            <a:endParaRPr lang="en-US" altLang="zh-CN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A71C4-A0EE-4D84-928C-B369E76B69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31024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smtClean="0"/>
              <a:t>对称性</a:t>
            </a:r>
            <a:r>
              <a:rPr lang="en-US" altLang="zh-CN" smtClean="0"/>
              <a:t>--〉</a:t>
            </a:r>
            <a:r>
              <a:rPr lang="zh-CN" altLang="en-US" smtClean="0"/>
              <a:t>守恒量</a:t>
            </a:r>
            <a:endParaRPr lang="en-US" altLang="zh-CN" smtClean="0"/>
          </a:p>
          <a:p>
            <a:r>
              <a:rPr lang="zh-CN" altLang="en-US" smtClean="0"/>
              <a:t>同位旋对称性</a:t>
            </a:r>
            <a:r>
              <a:rPr lang="en-US" altLang="zh-CN" smtClean="0"/>
              <a:t>--〉</a:t>
            </a:r>
            <a:r>
              <a:rPr lang="zh-CN" altLang="en-US" smtClean="0"/>
              <a:t>相同质量</a:t>
            </a:r>
            <a:endParaRPr lang="en-US" altLang="zh-CN" smtClean="0"/>
          </a:p>
          <a:p>
            <a:endParaRPr lang="en-US" altLang="zh-CN" smtClean="0"/>
          </a:p>
          <a:p>
            <a:r>
              <a:rPr lang="zh-CN" altLang="en-US" smtClean="0"/>
              <a:t>由于</a:t>
            </a:r>
            <a:r>
              <a:rPr lang="en-US" altLang="zh-CN" smtClean="0"/>
              <a:t>n</a:t>
            </a:r>
            <a:r>
              <a:rPr lang="zh-CN" altLang="en-US" smtClean="0"/>
              <a:t>，</a:t>
            </a:r>
            <a:r>
              <a:rPr lang="en-US" altLang="zh-CN" smtClean="0"/>
              <a:t>p</a:t>
            </a:r>
            <a:r>
              <a:rPr lang="zh-CN" altLang="en-US" smtClean="0"/>
              <a:t>，</a:t>
            </a:r>
            <a:endParaRPr lang="en-US" altLang="zh-CN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A71C4-A0EE-4D84-928C-B369E76B69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4874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smtClean="0"/>
              <a:t>对称性</a:t>
            </a:r>
            <a:r>
              <a:rPr lang="en-US" altLang="zh-CN" smtClean="0"/>
              <a:t>--〉</a:t>
            </a:r>
            <a:r>
              <a:rPr lang="zh-CN" altLang="en-US" smtClean="0"/>
              <a:t>守恒量</a:t>
            </a:r>
            <a:endParaRPr lang="en-US" altLang="zh-CN" smtClean="0"/>
          </a:p>
          <a:p>
            <a:r>
              <a:rPr lang="zh-CN" altLang="en-US" smtClean="0"/>
              <a:t>同位旋对称性</a:t>
            </a:r>
            <a:r>
              <a:rPr lang="en-US" altLang="zh-CN" smtClean="0"/>
              <a:t>--〉</a:t>
            </a:r>
            <a:r>
              <a:rPr lang="zh-CN" altLang="en-US" smtClean="0"/>
              <a:t>相同质量</a:t>
            </a:r>
            <a:endParaRPr lang="en-US" altLang="zh-CN" smtClean="0"/>
          </a:p>
          <a:p>
            <a:endParaRPr lang="en-US" altLang="zh-CN" smtClean="0"/>
          </a:p>
          <a:p>
            <a:r>
              <a:rPr lang="zh-CN" altLang="en-US" smtClean="0"/>
              <a:t>由于</a:t>
            </a:r>
            <a:r>
              <a:rPr lang="en-US" altLang="zh-CN" smtClean="0"/>
              <a:t>n</a:t>
            </a:r>
            <a:r>
              <a:rPr lang="zh-CN" altLang="en-US" smtClean="0"/>
              <a:t>，</a:t>
            </a:r>
            <a:r>
              <a:rPr lang="en-US" altLang="zh-CN" smtClean="0"/>
              <a:t>p</a:t>
            </a:r>
            <a:r>
              <a:rPr lang="zh-CN" altLang="en-US" smtClean="0"/>
              <a:t>，</a:t>
            </a:r>
            <a:endParaRPr lang="en-US" altLang="zh-CN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A71C4-A0EE-4D84-928C-B369E76B69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94791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smtClean="0"/>
              <a:t>对称性</a:t>
            </a:r>
            <a:r>
              <a:rPr lang="en-US" altLang="zh-CN" smtClean="0"/>
              <a:t>--〉</a:t>
            </a:r>
            <a:r>
              <a:rPr lang="zh-CN" altLang="en-US" smtClean="0"/>
              <a:t>守恒量</a:t>
            </a:r>
            <a:endParaRPr lang="en-US" altLang="zh-CN" smtClean="0"/>
          </a:p>
          <a:p>
            <a:r>
              <a:rPr lang="zh-CN" altLang="en-US" smtClean="0"/>
              <a:t>同位旋对称性</a:t>
            </a:r>
            <a:r>
              <a:rPr lang="en-US" altLang="zh-CN" smtClean="0"/>
              <a:t>--〉</a:t>
            </a:r>
            <a:r>
              <a:rPr lang="zh-CN" altLang="en-US" smtClean="0"/>
              <a:t>相同质量</a:t>
            </a:r>
            <a:endParaRPr lang="en-US" altLang="zh-CN" smtClean="0"/>
          </a:p>
          <a:p>
            <a:endParaRPr lang="en-US" altLang="zh-CN" smtClean="0"/>
          </a:p>
          <a:p>
            <a:r>
              <a:rPr lang="zh-CN" altLang="en-US" smtClean="0"/>
              <a:t>由于</a:t>
            </a:r>
            <a:r>
              <a:rPr lang="en-US" altLang="zh-CN" smtClean="0"/>
              <a:t>n</a:t>
            </a:r>
            <a:r>
              <a:rPr lang="zh-CN" altLang="en-US" smtClean="0"/>
              <a:t>，</a:t>
            </a:r>
            <a:r>
              <a:rPr lang="en-US" altLang="zh-CN" smtClean="0"/>
              <a:t>p</a:t>
            </a:r>
            <a:r>
              <a:rPr lang="zh-CN" altLang="en-US" smtClean="0"/>
              <a:t>，</a:t>
            </a:r>
            <a:endParaRPr lang="en-US" altLang="zh-CN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A71C4-A0EE-4D84-928C-B369E76B69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8036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smtClean="0"/>
              <a:t>对称性</a:t>
            </a:r>
            <a:r>
              <a:rPr lang="en-US" altLang="zh-CN" smtClean="0"/>
              <a:t>--〉</a:t>
            </a:r>
            <a:r>
              <a:rPr lang="zh-CN" altLang="en-US" smtClean="0"/>
              <a:t>守恒量</a:t>
            </a:r>
            <a:endParaRPr lang="en-US" altLang="zh-CN" smtClean="0"/>
          </a:p>
          <a:p>
            <a:r>
              <a:rPr lang="zh-CN" altLang="en-US" smtClean="0"/>
              <a:t>同位旋对称性</a:t>
            </a:r>
            <a:r>
              <a:rPr lang="en-US" altLang="zh-CN" smtClean="0"/>
              <a:t>--〉</a:t>
            </a:r>
            <a:r>
              <a:rPr lang="zh-CN" altLang="en-US" smtClean="0"/>
              <a:t>相同质量</a:t>
            </a:r>
            <a:endParaRPr lang="en-US" altLang="zh-CN" smtClean="0"/>
          </a:p>
          <a:p>
            <a:endParaRPr lang="en-US" altLang="zh-CN" smtClean="0"/>
          </a:p>
          <a:p>
            <a:r>
              <a:rPr lang="zh-CN" altLang="en-US" smtClean="0"/>
              <a:t>由于</a:t>
            </a:r>
            <a:r>
              <a:rPr lang="en-US" altLang="zh-CN" smtClean="0"/>
              <a:t>n</a:t>
            </a:r>
            <a:r>
              <a:rPr lang="zh-CN" altLang="en-US" smtClean="0"/>
              <a:t>，</a:t>
            </a:r>
            <a:r>
              <a:rPr lang="en-US" altLang="zh-CN" smtClean="0"/>
              <a:t>p</a:t>
            </a:r>
            <a:r>
              <a:rPr lang="zh-CN" altLang="en-US" smtClean="0"/>
              <a:t>，</a:t>
            </a:r>
            <a:endParaRPr lang="en-US" altLang="zh-CN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A71C4-A0EE-4D84-928C-B369E76B69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40909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smtClean="0"/>
              <a:t>对称性</a:t>
            </a:r>
            <a:r>
              <a:rPr lang="en-US" altLang="zh-CN" smtClean="0"/>
              <a:t>--〉</a:t>
            </a:r>
            <a:r>
              <a:rPr lang="zh-CN" altLang="en-US" smtClean="0"/>
              <a:t>守恒量</a:t>
            </a:r>
            <a:endParaRPr lang="en-US" altLang="zh-CN" smtClean="0"/>
          </a:p>
          <a:p>
            <a:r>
              <a:rPr lang="zh-CN" altLang="en-US" smtClean="0"/>
              <a:t>同位旋对称性</a:t>
            </a:r>
            <a:r>
              <a:rPr lang="en-US" altLang="zh-CN" smtClean="0"/>
              <a:t>--〉</a:t>
            </a:r>
            <a:r>
              <a:rPr lang="zh-CN" altLang="en-US" smtClean="0"/>
              <a:t>相同质量</a:t>
            </a:r>
            <a:endParaRPr lang="en-US" altLang="zh-CN" smtClean="0"/>
          </a:p>
          <a:p>
            <a:endParaRPr lang="en-US" altLang="zh-CN" smtClean="0"/>
          </a:p>
          <a:p>
            <a:r>
              <a:rPr lang="zh-CN" altLang="en-US" smtClean="0"/>
              <a:t>由于</a:t>
            </a:r>
            <a:r>
              <a:rPr lang="en-US" altLang="zh-CN" smtClean="0"/>
              <a:t>n</a:t>
            </a:r>
            <a:r>
              <a:rPr lang="zh-CN" altLang="en-US" smtClean="0"/>
              <a:t>，</a:t>
            </a:r>
            <a:r>
              <a:rPr lang="en-US" altLang="zh-CN" smtClean="0"/>
              <a:t>p</a:t>
            </a:r>
            <a:r>
              <a:rPr lang="zh-CN" altLang="en-US" smtClean="0"/>
              <a:t>，</a:t>
            </a:r>
            <a:endParaRPr lang="en-US" altLang="zh-CN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A71C4-A0EE-4D84-928C-B369E76B69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8099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565CE-850C-4C05-B7EF-5205B4A46D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835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565CE-850C-4C05-B7EF-5205B4A46D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1484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565CE-850C-4C05-B7EF-5205B4A46D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808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smtClean="0"/>
              <a:t>质量：基本性质，反映核力</a:t>
            </a:r>
            <a:endParaRPr lang="en-US" altLang="zh-CN" smtClean="0"/>
          </a:p>
          <a:p>
            <a:endParaRPr lang="en-US" altLang="zh-CN" smtClean="0"/>
          </a:p>
          <a:p>
            <a:r>
              <a:rPr lang="zh-CN" altLang="en-US" smtClean="0"/>
              <a:t>理论预言：</a:t>
            </a:r>
            <a:r>
              <a:rPr lang="en-US" altLang="zh-CN" smtClean="0"/>
              <a:t>8000</a:t>
            </a:r>
            <a:r>
              <a:rPr lang="zh-CN" altLang="en-US" smtClean="0"/>
              <a:t>；发现：</a:t>
            </a:r>
            <a:r>
              <a:rPr lang="en-US" altLang="zh-CN" smtClean="0"/>
              <a:t>3000</a:t>
            </a:r>
            <a:r>
              <a:rPr lang="zh-CN" altLang="en-US" smtClean="0"/>
              <a:t>；</a:t>
            </a:r>
            <a:endParaRPr lang="en-US" altLang="zh-CN" smtClean="0"/>
          </a:p>
          <a:p>
            <a:endParaRPr lang="en-US" altLang="zh-CN" smtClean="0"/>
          </a:p>
          <a:p>
            <a:r>
              <a:rPr lang="zh-CN" altLang="en-US" smtClean="0"/>
              <a:t>如果精确描述核力，利用多体理论，可以预言所有原子核的所有性质。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9247B5-39CE-48BA-A805-E7753E39D8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8147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565CE-850C-4C05-B7EF-5205B4A46D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60703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565CE-850C-4C05-B7EF-5205B4A46D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5624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565CE-850C-4C05-B7EF-5205B4A46D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3653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565CE-850C-4C05-B7EF-5205B4A46D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4357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565CE-850C-4C05-B7EF-5205B4A46D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2780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565CE-850C-4C05-B7EF-5205B4A46D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8122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565CE-850C-4C05-B7EF-5205B4A46D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1998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565CE-850C-4C05-B7EF-5205B4A46D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2483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In the following,</a:t>
            </a:r>
            <a:r>
              <a:rPr lang="en-US" altLang="zh-CN" baseline="0" dirty="0" smtClean="0"/>
              <a:t> I shall pick up several new mass values obtained from our work, and try to connect them to the physics of current investigations. These concern with some issues in nuclear </a:t>
            </a:r>
            <a:r>
              <a:rPr lang="en-US" altLang="zh-CN" baseline="0" dirty="0" err="1" smtClean="0"/>
              <a:t>astro</a:t>
            </a:r>
            <a:r>
              <a:rPr lang="en-US" altLang="zh-CN" baseline="0" dirty="0" smtClean="0"/>
              <a:t>-physics and nuclear structure as outlined in this slide.  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D88573-96AE-4112-8DAE-3EB8715A04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6621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In the following,</a:t>
            </a:r>
            <a:r>
              <a:rPr lang="en-US" altLang="zh-CN" baseline="0" dirty="0" smtClean="0"/>
              <a:t> I shall pick up several new mass values obtained from our work, and try to connect them to the physics of current investigations. These concern with some issues in nuclear </a:t>
            </a:r>
            <a:r>
              <a:rPr lang="en-US" altLang="zh-CN" baseline="0" dirty="0" err="1" smtClean="0"/>
              <a:t>astro</a:t>
            </a:r>
            <a:r>
              <a:rPr lang="en-US" altLang="zh-CN" baseline="0" dirty="0" smtClean="0"/>
              <a:t>-physics and nuclear structure as outlined in this slide.  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D88573-96AE-4112-8DAE-3EB8715A04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642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smtClean="0"/>
              <a:t>质量：基本性质，反映核力</a:t>
            </a:r>
            <a:endParaRPr lang="en-US" altLang="zh-CN" smtClean="0"/>
          </a:p>
          <a:p>
            <a:endParaRPr lang="en-US" altLang="zh-CN" smtClean="0"/>
          </a:p>
          <a:p>
            <a:r>
              <a:rPr lang="zh-CN" altLang="en-US" smtClean="0"/>
              <a:t>理论预言：</a:t>
            </a:r>
            <a:r>
              <a:rPr lang="en-US" altLang="zh-CN" smtClean="0"/>
              <a:t>8000</a:t>
            </a:r>
            <a:r>
              <a:rPr lang="zh-CN" altLang="en-US" smtClean="0"/>
              <a:t>；发现：</a:t>
            </a:r>
            <a:r>
              <a:rPr lang="en-US" altLang="zh-CN" smtClean="0"/>
              <a:t>3000</a:t>
            </a:r>
            <a:r>
              <a:rPr lang="zh-CN" altLang="en-US" smtClean="0"/>
              <a:t>；</a:t>
            </a:r>
            <a:endParaRPr lang="en-US" altLang="zh-CN" smtClean="0"/>
          </a:p>
          <a:p>
            <a:endParaRPr lang="en-US" altLang="zh-CN" smtClean="0"/>
          </a:p>
          <a:p>
            <a:r>
              <a:rPr lang="zh-CN" altLang="en-US" smtClean="0"/>
              <a:t>如果精确描述核力，利用多体理论，可以预言所有原子核的所有性质。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9247B5-39CE-48BA-A805-E7753E39D8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6364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1267E1-ACB4-4284-AA5E-726EF2001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1314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1267E1-ACB4-4284-AA5E-726EF2001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73924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1267E1-ACB4-4284-AA5E-726EF2001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6946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1267E1-ACB4-4284-AA5E-726EF2001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50261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8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1267E1-ACB4-4284-AA5E-726EF2001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318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096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1267E1-ACB4-4284-AA5E-726EF2001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7146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1267E1-ACB4-4284-AA5E-726EF2001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77344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1267E1-ACB4-4284-AA5E-726EF2001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420664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1267E1-ACB4-4284-AA5E-726EF2001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609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1267E1-ACB4-4284-AA5E-726EF2001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87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smtClean="0"/>
              <a:t>质量：基本性质，反映核力</a:t>
            </a:r>
            <a:endParaRPr lang="en-US" altLang="zh-CN" smtClean="0"/>
          </a:p>
          <a:p>
            <a:endParaRPr lang="en-US" altLang="zh-CN" smtClean="0"/>
          </a:p>
          <a:p>
            <a:r>
              <a:rPr lang="zh-CN" altLang="en-US" smtClean="0"/>
              <a:t>理论预言：</a:t>
            </a:r>
            <a:r>
              <a:rPr lang="en-US" altLang="zh-CN" smtClean="0"/>
              <a:t>8000</a:t>
            </a:r>
            <a:r>
              <a:rPr lang="zh-CN" altLang="en-US" smtClean="0"/>
              <a:t>；发现：</a:t>
            </a:r>
            <a:r>
              <a:rPr lang="en-US" altLang="zh-CN" smtClean="0"/>
              <a:t>3000</a:t>
            </a:r>
            <a:r>
              <a:rPr lang="zh-CN" altLang="en-US" smtClean="0"/>
              <a:t>；</a:t>
            </a:r>
            <a:endParaRPr lang="en-US" altLang="zh-CN" smtClean="0"/>
          </a:p>
          <a:p>
            <a:endParaRPr lang="en-US" altLang="zh-CN" smtClean="0"/>
          </a:p>
          <a:p>
            <a:r>
              <a:rPr lang="zh-CN" altLang="en-US" smtClean="0"/>
              <a:t>如果精确描述核力，利用多体理论，可以预言所有原子核的所有性质。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9247B5-39CE-48BA-A805-E7753E39D8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24662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619B9-6B83-49E1-95BB-C7EECB7CE60A}" type="slidenum">
              <a:rPr lang="zh-CN" altLang="en-US" smtClean="0"/>
              <a:pPr/>
              <a:t>81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5215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565CE-850C-4C05-B7EF-5205B4A46D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525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565CE-850C-4C05-B7EF-5205B4A46D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7121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565CE-850C-4C05-B7EF-5205B4A46D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011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565CE-850C-4C05-B7EF-5205B4A46D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60323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smtClean="0"/>
              <a:t>对称性</a:t>
            </a:r>
            <a:r>
              <a:rPr lang="en-US" altLang="zh-CN" smtClean="0"/>
              <a:t>--〉</a:t>
            </a:r>
            <a:r>
              <a:rPr lang="zh-CN" altLang="en-US" smtClean="0"/>
              <a:t>守恒量</a:t>
            </a:r>
            <a:endParaRPr lang="en-US" altLang="zh-CN" smtClean="0"/>
          </a:p>
          <a:p>
            <a:r>
              <a:rPr lang="zh-CN" altLang="en-US" smtClean="0"/>
              <a:t>同位旋对称性</a:t>
            </a:r>
            <a:r>
              <a:rPr lang="en-US" altLang="zh-CN" smtClean="0"/>
              <a:t>--〉</a:t>
            </a:r>
            <a:r>
              <a:rPr lang="zh-CN" altLang="en-US" smtClean="0"/>
              <a:t>相同质量</a:t>
            </a:r>
            <a:endParaRPr lang="en-US" altLang="zh-CN" smtClean="0"/>
          </a:p>
          <a:p>
            <a:endParaRPr lang="en-US" altLang="zh-CN" smtClean="0"/>
          </a:p>
          <a:p>
            <a:r>
              <a:rPr lang="zh-CN" altLang="en-US" smtClean="0"/>
              <a:t>由于</a:t>
            </a:r>
            <a:r>
              <a:rPr lang="en-US" altLang="zh-CN" smtClean="0"/>
              <a:t>n</a:t>
            </a:r>
            <a:r>
              <a:rPr lang="zh-CN" altLang="en-US" smtClean="0"/>
              <a:t>，</a:t>
            </a:r>
            <a:r>
              <a:rPr lang="en-US" altLang="zh-CN" smtClean="0"/>
              <a:t>p</a:t>
            </a:r>
            <a:r>
              <a:rPr lang="zh-CN" altLang="en-US" smtClean="0"/>
              <a:t>，</a:t>
            </a:r>
            <a:endParaRPr lang="en-US" altLang="zh-CN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A71C4-A0EE-4D84-928C-B369E76B69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783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4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6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8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9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1DB676-7319-43BB-B1BE-C41D6F2BDA0B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DB785-6A34-4F80-8945-AE9C477E1147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806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590693-FDFA-48CA-A838-E8A76E5241C8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1383F-45D0-4F7B-83A8-DEEF17D95E90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42073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/>
          <p:cNvPicPr preferRelativeResize="0">
            <a:picLocks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9050" y="-9525"/>
            <a:ext cx="91440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椭圆 4"/>
          <p:cNvSpPr/>
          <p:nvPr userDrawn="1"/>
        </p:nvSpPr>
        <p:spPr>
          <a:xfrm>
            <a:off x="341313" y="-3175"/>
            <a:ext cx="581025" cy="6492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0"/>
            <a:ext cx="684213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" name="Picture 11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9063" y="-19050"/>
            <a:ext cx="67310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chemeClr val="bg2">
                <a:alpha val="50000"/>
              </a:scheme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marL="495300" indent="-495300" algn="ctr" rtl="0" fontAlgn="base">
              <a:spcBef>
                <a:spcPct val="10000"/>
              </a:spcBef>
              <a:spcAft>
                <a:spcPct val="0"/>
              </a:spcAft>
              <a:buClr>
                <a:srgbClr val="F1AF00"/>
              </a:buClr>
              <a:defRPr lang="zh-CN" altLang="en-US" sz="2400" b="1" kern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黑体" pitchFamily="49" charset="-122"/>
                <a:cs typeface="+mn-cs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495300" indent="-495300" algn="ctr" rtl="0" fontAlgn="base">
              <a:spcBef>
                <a:spcPct val="10000"/>
              </a:spcBef>
              <a:spcAft>
                <a:spcPct val="0"/>
              </a:spcAft>
              <a:buClr>
                <a:srgbClr val="F1AF00"/>
              </a:buClr>
              <a:buNone/>
              <a:defRPr lang="zh-CN" altLang="en-US" sz="2400" kern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黑体" pitchFamily="49" charset="-122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10"/>
          </p:nvPr>
        </p:nvSpPr>
        <p:spPr>
          <a:xfrm>
            <a:off x="11113" y="6467475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651E9033-F5A5-47A0-B2C5-49744F7B486E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989763" y="6467475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5247380A-ACA7-4738-A016-511861817B2E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10834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A20BEF3B-C872-45BB-A604-7B42043D7E39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36FBD9F0-4D7B-48DD-8145-2C0ED0202583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54019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lang="zh-CN" altLang="en-US" sz="2200" kern="12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黑体" pitchFamily="49" charset="-122"/>
                <a:cs typeface="Times New Roman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E9357C87-79FD-485B-A835-499BD5DA90F3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23E126B3-4AD0-4C04-AB07-9ECBA5456E14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05108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7B5890C0-CA96-4060-9C5B-A556E5C442CE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56E32C54-5713-4307-A0F1-EA1054B5DF96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7212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5D2A2E08-49F1-47E8-AE90-4D48E54A7BF8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803CBFD9-7347-44D9-8FEE-1DAB2295473A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94814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E1C7AF0E-FE1F-4F15-B14F-9BAA10323D02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7809757-277B-4544-B705-99F5E64640D4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19585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F4BAC2E-FCBD-4E68-85E2-7B8A7D27EE6E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95980205-85A4-4C13-A4FA-ED14ED3CAC30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44991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C78DF5D8-1A40-4370-BDBB-197F3911605F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F116057A-8CA9-4185-AAA6-1603858C4E89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19206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0659B076-57DC-4DB2-A615-AAB8062A303B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7A225AA-6DBB-49C1-BF3D-EC1484F31C04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10532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52BBACF5-418C-4281-BDAA-AA9D5CC835FD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006691AE-B00F-43C7-9CB1-BE92D0E451E4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405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8806CC-12C3-4A31-A507-EF837429485A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8286B-D873-423B-8C55-01FA9235732E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82656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7C09D2AC-745A-4544-9D6B-671A6BFD4967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094FACAD-7718-4D8A-9B52-883CDEBF1BC9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021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AEE50E-A434-4F37-A9D4-C6EB8ED72AC3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49468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1E117-F8F4-458C-B830-321DF2F3399C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77295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13CC46-1290-4F15-A42F-B232A6BBD462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19687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E5F63A-86C9-460E-A6B0-769E7F8D529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71279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685EB8-0625-4A9A-B086-26F4FC6D0C2C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10341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82F85E-CB36-45EB-B99A-6672A2F768B9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05842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91E487-C7D2-4D9F-9030-A48999529093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70673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4FC654-CC93-47CE-8212-AE0D4E00C3A3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66739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EA0BA2-C1A3-4392-863F-DAD707976609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439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B6738-0C4D-4C7D-8724-DE3671586819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95356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CAB3EB-2CD1-4651-A2BE-E8D51F2BE33C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55433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D5407B-4767-40C7-8035-499D9E14E8FF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09283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88022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AEE50E-A434-4F37-A9D4-C6EB8ED72AC3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73283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1E117-F8F4-458C-B830-321DF2F3399C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75824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13CC46-1290-4F15-A42F-B232A6BBD462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1712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E5F63A-86C9-460E-A6B0-769E7F8D529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11873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685EB8-0625-4A9A-B086-26F4FC6D0C2C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98259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82F85E-CB36-45EB-B99A-6672A2F768B9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9479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/>
          <p:cNvPicPr preferRelativeResize="0">
            <a:picLocks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9050" y="-9525"/>
            <a:ext cx="91440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椭圆 4"/>
          <p:cNvSpPr/>
          <p:nvPr userDrawn="1"/>
        </p:nvSpPr>
        <p:spPr>
          <a:xfrm>
            <a:off x="341313" y="-3175"/>
            <a:ext cx="581025" cy="6492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0" y="0"/>
            <a:ext cx="684213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7" name="Picture 11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9063" y="-19050"/>
            <a:ext cx="67310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chemeClr val="bg2">
                <a:alpha val="50000"/>
              </a:scheme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marL="495300" indent="-495300" algn="ctr" rtl="0" fontAlgn="base">
              <a:spcBef>
                <a:spcPct val="10000"/>
              </a:spcBef>
              <a:spcAft>
                <a:spcPct val="0"/>
              </a:spcAft>
              <a:buClr>
                <a:srgbClr val="F1AF00"/>
              </a:buClr>
              <a:defRPr lang="zh-CN" altLang="en-US" sz="2400" b="1" kern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黑体" pitchFamily="49" charset="-122"/>
                <a:cs typeface="+mn-cs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495300" indent="-495300" algn="ctr" rtl="0" fontAlgn="base">
              <a:spcBef>
                <a:spcPct val="10000"/>
              </a:spcBef>
              <a:spcAft>
                <a:spcPct val="0"/>
              </a:spcAft>
              <a:buClr>
                <a:srgbClr val="F1AF00"/>
              </a:buClr>
              <a:buNone/>
              <a:defRPr lang="zh-CN" altLang="en-US" sz="2400" kern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黑体" pitchFamily="49" charset="-122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10"/>
          </p:nvPr>
        </p:nvSpPr>
        <p:spPr>
          <a:xfrm>
            <a:off x="11113" y="6467475"/>
            <a:ext cx="2133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C6851DA1-DA60-4F8D-9A6C-6A1B9C615748}" type="datetimeFigureOut">
              <a:rPr lang="zh-CN" altLang="en-US"/>
              <a:pPr>
                <a:defRPr/>
              </a:pPr>
              <a:t>2021/7/20</a:t>
            </a:fld>
            <a:endParaRPr lang="zh-CN" altLang="en-US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989763" y="64674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fld id="{7D14C21C-4BE4-4ADF-8B95-0B1F7FFFF48D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91E487-C7D2-4D9F-9030-A48999529093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91746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4FC654-CC93-47CE-8212-AE0D4E00C3A3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67431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EA0BA2-C1A3-4392-863F-DAD707976609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14471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B6738-0C4D-4C7D-8724-DE3671586819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28430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CAB3EB-2CD1-4651-A2BE-E8D51F2BE33C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8415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D5407B-4767-40C7-8035-499D9E14E8FF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7876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853997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81133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/>
          <p:cNvPicPr preferRelativeResize="0">
            <a:picLocks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9050" y="-9525"/>
            <a:ext cx="91440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椭圆 4"/>
          <p:cNvSpPr/>
          <p:nvPr userDrawn="1"/>
        </p:nvSpPr>
        <p:spPr>
          <a:xfrm>
            <a:off x="341313" y="-3175"/>
            <a:ext cx="581025" cy="6492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0"/>
            <a:ext cx="684213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" name="Picture 11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9063" y="-19050"/>
            <a:ext cx="67310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chemeClr val="bg2">
                <a:alpha val="50000"/>
              </a:scheme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marL="495300" indent="-495300" algn="ctr" rtl="0" fontAlgn="base">
              <a:spcBef>
                <a:spcPct val="10000"/>
              </a:spcBef>
              <a:spcAft>
                <a:spcPct val="0"/>
              </a:spcAft>
              <a:buClr>
                <a:srgbClr val="F1AF00"/>
              </a:buClr>
              <a:defRPr lang="zh-CN" altLang="en-US" sz="2400" b="1" kern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黑体" pitchFamily="49" charset="-122"/>
                <a:cs typeface="+mn-cs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495300" indent="-495300" algn="ctr" rtl="0" fontAlgn="base">
              <a:spcBef>
                <a:spcPct val="10000"/>
              </a:spcBef>
              <a:spcAft>
                <a:spcPct val="0"/>
              </a:spcAft>
              <a:buClr>
                <a:srgbClr val="F1AF00"/>
              </a:buClr>
              <a:buNone/>
              <a:defRPr lang="zh-CN" altLang="en-US" sz="2400" kern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黑体" pitchFamily="49" charset="-122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10"/>
          </p:nvPr>
        </p:nvSpPr>
        <p:spPr>
          <a:xfrm>
            <a:off x="11113" y="6467475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651E9033-F5A5-47A0-B2C5-49744F7B486E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989763" y="6467475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5247380A-ACA7-4738-A016-511861817B2E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29348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A20BEF3B-C872-45BB-A604-7B42043D7E39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36FBD9F0-4D7B-48DD-8145-2C0ED0202583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6918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92A61ED9-8FDE-4758-9A36-C23B476EABC8}" type="datetimeFigureOut">
              <a:rPr lang="zh-CN" altLang="en-US"/>
              <a:pPr>
                <a:defRPr/>
              </a:pPr>
              <a:t>2021/7/20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fld id="{DBC23A15-47ED-4FE0-A7F1-049FCDB0B0B1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lang="zh-CN" altLang="en-US" sz="2200" kern="12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黑体" pitchFamily="49" charset="-122"/>
                <a:cs typeface="Times New Roman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E9357C87-79FD-485B-A835-499BD5DA90F3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23E126B3-4AD0-4C04-AB07-9ECBA5456E14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25545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7B5890C0-CA96-4060-9C5B-A556E5C442CE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56E32C54-5713-4307-A0F1-EA1054B5DF96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21213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5D2A2E08-49F1-47E8-AE90-4D48E54A7BF8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803CBFD9-7347-44D9-8FEE-1DAB2295473A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44619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E1C7AF0E-FE1F-4F15-B14F-9BAA10323D02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7809757-277B-4544-B705-99F5E64640D4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41076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F4BAC2E-FCBD-4E68-85E2-7B8A7D27EE6E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95980205-85A4-4C13-A4FA-ED14ED3CAC30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51616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C78DF5D8-1A40-4370-BDBB-197F3911605F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F116057A-8CA9-4185-AAA6-1603858C4E89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09304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0659B076-57DC-4DB2-A615-AAB8062A303B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7A225AA-6DBB-49C1-BF3D-EC1484F31C04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74584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52BBACF5-418C-4281-BDAA-AA9D5CC835FD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006691AE-B00F-43C7-9CB1-BE92D0E451E4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70311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7C09D2AC-745A-4544-9D6B-671A6BFD4967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094FACAD-7718-4D8A-9B52-883CDEBF1BC9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01880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7930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lang="zh-CN" altLang="en-US" sz="2200" kern="12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黑体" pitchFamily="49" charset="-122"/>
                <a:cs typeface="Times New Roman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8FA48462-CED7-4449-94B1-DEBD688AA96C}" type="datetimeFigureOut">
              <a:rPr lang="zh-CN" altLang="en-US"/>
              <a:pPr>
                <a:defRPr/>
              </a:pPr>
              <a:t>2021/7/20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fld id="{8E799345-72A9-41D0-B3FD-B41FC0597363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/>
          <p:cNvPicPr preferRelativeResize="0">
            <a:picLocks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9050" y="-9525"/>
            <a:ext cx="91440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椭圆 4"/>
          <p:cNvSpPr/>
          <p:nvPr userDrawn="1"/>
        </p:nvSpPr>
        <p:spPr>
          <a:xfrm>
            <a:off x="341313" y="-3175"/>
            <a:ext cx="581025" cy="6492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0"/>
            <a:ext cx="684213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" name="Picture 11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9063" y="-19050"/>
            <a:ext cx="67310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chemeClr val="bg2">
                <a:alpha val="50000"/>
              </a:scheme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marL="495300" indent="-495300" algn="ctr" rtl="0" fontAlgn="base">
              <a:spcBef>
                <a:spcPct val="10000"/>
              </a:spcBef>
              <a:spcAft>
                <a:spcPct val="0"/>
              </a:spcAft>
              <a:buClr>
                <a:srgbClr val="F1AF00"/>
              </a:buClr>
              <a:defRPr lang="zh-CN" altLang="en-US" sz="2400" b="1" kern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黑体" pitchFamily="49" charset="-122"/>
                <a:cs typeface="+mn-cs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495300" indent="-495300" algn="ctr" rtl="0" fontAlgn="base">
              <a:spcBef>
                <a:spcPct val="10000"/>
              </a:spcBef>
              <a:spcAft>
                <a:spcPct val="0"/>
              </a:spcAft>
              <a:buClr>
                <a:srgbClr val="F1AF00"/>
              </a:buClr>
              <a:buNone/>
              <a:defRPr lang="zh-CN" altLang="en-US" sz="2400" kern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黑体" pitchFamily="49" charset="-122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10"/>
          </p:nvPr>
        </p:nvSpPr>
        <p:spPr>
          <a:xfrm>
            <a:off x="11113" y="6467475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651E9033-F5A5-47A0-B2C5-49744F7B486E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989763" y="6467475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5247380A-ACA7-4738-A016-511861817B2E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70335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A20BEF3B-C872-45BB-A604-7B42043D7E39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36FBD9F0-4D7B-48DD-8145-2C0ED0202583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39475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lang="zh-CN" altLang="en-US" sz="2200" kern="12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黑体" pitchFamily="49" charset="-122"/>
                <a:cs typeface="Times New Roman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E9357C87-79FD-485B-A835-499BD5DA90F3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23E126B3-4AD0-4C04-AB07-9ECBA5456E14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5087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7B5890C0-CA96-4060-9C5B-A556E5C442CE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56E32C54-5713-4307-A0F1-EA1054B5DF96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70013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5D2A2E08-49F1-47E8-AE90-4D48E54A7BF8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803CBFD9-7347-44D9-8FEE-1DAB2295473A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23813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E1C7AF0E-FE1F-4F15-B14F-9BAA10323D02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7809757-277B-4544-B705-99F5E64640D4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18528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F4BAC2E-FCBD-4E68-85E2-7B8A7D27EE6E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95980205-85A4-4C13-A4FA-ED14ED3CAC30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94159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C78DF5D8-1A40-4370-BDBB-197F3911605F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F116057A-8CA9-4185-AAA6-1603858C4E89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71230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0659B076-57DC-4DB2-A615-AAB8062A303B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7A225AA-6DBB-49C1-BF3D-EC1484F31C04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2342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52BBACF5-418C-4281-BDAA-AA9D5CC835FD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006691AE-B00F-43C7-9CB1-BE92D0E451E4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0333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31A8DCF4-0715-44A2-83F6-EB770A9B40F1}" type="datetimeFigureOut">
              <a:rPr lang="zh-CN" altLang="en-US"/>
              <a:pPr>
                <a:defRPr/>
              </a:pPr>
              <a:t>2021/7/20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fld id="{0E9BEF55-0530-4F66-B26C-92FB3BA56B82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7C09D2AC-745A-4544-9D6B-671A6BFD4967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094FACAD-7718-4D8A-9B52-883CDEBF1BC9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12541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338555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/>
          <p:cNvPicPr preferRelativeResize="0">
            <a:picLocks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9050" y="-9525"/>
            <a:ext cx="91440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椭圆 4"/>
          <p:cNvSpPr/>
          <p:nvPr userDrawn="1"/>
        </p:nvSpPr>
        <p:spPr>
          <a:xfrm>
            <a:off x="341313" y="-3175"/>
            <a:ext cx="581025" cy="6492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0"/>
            <a:ext cx="684213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" name="Picture 11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9063" y="-19050"/>
            <a:ext cx="67310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chemeClr val="bg2">
                <a:alpha val="50000"/>
              </a:scheme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marL="495300" indent="-495300" algn="ctr" rtl="0" fontAlgn="base">
              <a:spcBef>
                <a:spcPct val="10000"/>
              </a:spcBef>
              <a:spcAft>
                <a:spcPct val="0"/>
              </a:spcAft>
              <a:buClr>
                <a:srgbClr val="F1AF00"/>
              </a:buClr>
              <a:defRPr lang="zh-CN" altLang="en-US" sz="2400" b="1" kern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黑体" pitchFamily="49" charset="-122"/>
                <a:cs typeface="+mn-cs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495300" indent="-495300" algn="ctr" rtl="0" fontAlgn="base">
              <a:spcBef>
                <a:spcPct val="10000"/>
              </a:spcBef>
              <a:spcAft>
                <a:spcPct val="0"/>
              </a:spcAft>
              <a:buClr>
                <a:srgbClr val="F1AF00"/>
              </a:buClr>
              <a:buNone/>
              <a:defRPr lang="zh-CN" altLang="en-US" sz="2400" kern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黑体" pitchFamily="49" charset="-122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10"/>
          </p:nvPr>
        </p:nvSpPr>
        <p:spPr>
          <a:xfrm>
            <a:off x="11113" y="6467475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651E9033-F5A5-47A0-B2C5-49744F7B486E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989763" y="6467475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5247380A-ACA7-4738-A016-511861817B2E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81436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A20BEF3B-C872-45BB-A604-7B42043D7E39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36FBD9F0-4D7B-48DD-8145-2C0ED0202583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23607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lang="zh-CN" altLang="en-US" sz="2200" kern="12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黑体" pitchFamily="49" charset="-122"/>
                <a:cs typeface="Times New Roman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E9357C87-79FD-485B-A835-499BD5DA90F3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23E126B3-4AD0-4C04-AB07-9ECBA5456E14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60360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7B5890C0-CA96-4060-9C5B-A556E5C442CE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56E32C54-5713-4307-A0F1-EA1054B5DF96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36088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5D2A2E08-49F1-47E8-AE90-4D48E54A7BF8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803CBFD9-7347-44D9-8FEE-1DAB2295473A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23878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E1C7AF0E-FE1F-4F15-B14F-9BAA10323D02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7809757-277B-4544-B705-99F5E64640D4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1204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F4BAC2E-FCBD-4E68-85E2-7B8A7D27EE6E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95980205-85A4-4C13-A4FA-ED14ED3CAC30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81525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C78DF5D8-1A40-4370-BDBB-197F3911605F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F116057A-8CA9-4185-AAA6-1603858C4E89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060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F23D0CC9-5950-4E63-9874-64766BF9CEE8}" type="datetimeFigureOut">
              <a:rPr lang="zh-CN" altLang="en-US"/>
              <a:pPr>
                <a:defRPr/>
              </a:pPr>
              <a:t>2021/7/20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fld id="{3AFE2CA9-A8E1-4DEC-A18A-8AD144D340D6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0659B076-57DC-4DB2-A615-AAB8062A303B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7A225AA-6DBB-49C1-BF3D-EC1484F31C04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83685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52BBACF5-418C-4281-BDAA-AA9D5CC835FD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006691AE-B00F-43C7-9CB1-BE92D0E451E4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76382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7C09D2AC-745A-4544-9D6B-671A6BFD4967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094FACAD-7718-4D8A-9B52-883CDEBF1BC9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18534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868619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/>
          <p:cNvPicPr preferRelativeResize="0">
            <a:picLocks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9050" y="-9525"/>
            <a:ext cx="91440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椭圆 4"/>
          <p:cNvSpPr/>
          <p:nvPr userDrawn="1"/>
        </p:nvSpPr>
        <p:spPr>
          <a:xfrm>
            <a:off x="341313" y="-3175"/>
            <a:ext cx="581025" cy="6492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0"/>
            <a:ext cx="684213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" name="Picture 11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9063" y="-19050"/>
            <a:ext cx="67310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chemeClr val="bg2">
                <a:alpha val="50000"/>
              </a:scheme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marL="495300" indent="-495300" algn="ctr" rtl="0" fontAlgn="base">
              <a:spcBef>
                <a:spcPct val="10000"/>
              </a:spcBef>
              <a:spcAft>
                <a:spcPct val="0"/>
              </a:spcAft>
              <a:buClr>
                <a:srgbClr val="F1AF00"/>
              </a:buClr>
              <a:defRPr lang="zh-CN" altLang="en-US" sz="2400" b="1" kern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黑体" pitchFamily="49" charset="-122"/>
                <a:cs typeface="+mn-cs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495300" indent="-495300" algn="ctr" rtl="0" fontAlgn="base">
              <a:spcBef>
                <a:spcPct val="10000"/>
              </a:spcBef>
              <a:spcAft>
                <a:spcPct val="0"/>
              </a:spcAft>
              <a:buClr>
                <a:srgbClr val="F1AF00"/>
              </a:buClr>
              <a:buNone/>
              <a:defRPr lang="zh-CN" altLang="en-US" sz="2400" kern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黑体" pitchFamily="49" charset="-122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10"/>
          </p:nvPr>
        </p:nvSpPr>
        <p:spPr>
          <a:xfrm>
            <a:off x="11113" y="6467475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651E9033-F5A5-47A0-B2C5-49744F7B486E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989763" y="6467475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5247380A-ACA7-4738-A016-511861817B2E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15516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A20BEF3B-C872-45BB-A604-7B42043D7E39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36FBD9F0-4D7B-48DD-8145-2C0ED0202583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39377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lang="zh-CN" altLang="en-US" sz="2200" kern="12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黑体" pitchFamily="49" charset="-122"/>
                <a:cs typeface="Times New Roman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E9357C87-79FD-485B-A835-499BD5DA90F3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23E126B3-4AD0-4C04-AB07-9ECBA5456E14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35763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7B5890C0-CA96-4060-9C5B-A556E5C442CE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56E32C54-5713-4307-A0F1-EA1054B5DF96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3468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5D2A2E08-49F1-47E8-AE90-4D48E54A7BF8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803CBFD9-7347-44D9-8FEE-1DAB2295473A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32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E1C7AF0E-FE1F-4F15-B14F-9BAA10323D02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7809757-277B-4544-B705-99F5E64640D4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5601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7027BD54-A9BC-4580-8FAC-9DDF98577FBF}" type="datetimeFigureOut">
              <a:rPr lang="zh-CN" altLang="en-US"/>
              <a:pPr>
                <a:defRPr/>
              </a:pPr>
              <a:t>2021/7/20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fld id="{6515543A-1BF7-46FA-B1DE-E7A03ECB6C20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F4BAC2E-FCBD-4E68-85E2-7B8A7D27EE6E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95980205-85A4-4C13-A4FA-ED14ED3CAC30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66849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C78DF5D8-1A40-4370-BDBB-197F3911605F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F116057A-8CA9-4185-AAA6-1603858C4E89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4067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0659B076-57DC-4DB2-A615-AAB8062A303B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7A225AA-6DBB-49C1-BF3D-EC1484F31C04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56833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52BBACF5-418C-4281-BDAA-AA9D5CC835FD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006691AE-B00F-43C7-9CB1-BE92D0E451E4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64005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7C09D2AC-745A-4544-9D6B-671A6BFD4967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094FACAD-7718-4D8A-9B52-883CDEBF1BC9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08982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620660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/>
          <p:cNvPicPr preferRelativeResize="0">
            <a:picLocks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9050" y="-9525"/>
            <a:ext cx="91440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椭圆 4"/>
          <p:cNvSpPr/>
          <p:nvPr userDrawn="1"/>
        </p:nvSpPr>
        <p:spPr>
          <a:xfrm>
            <a:off x="341313" y="-3175"/>
            <a:ext cx="581025" cy="6492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0"/>
            <a:ext cx="684213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" name="Picture 11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9063" y="-19050"/>
            <a:ext cx="67310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chemeClr val="bg2">
                <a:alpha val="50000"/>
              </a:scheme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marL="495300" indent="-495300" algn="ctr" rtl="0" fontAlgn="base">
              <a:spcBef>
                <a:spcPct val="10000"/>
              </a:spcBef>
              <a:spcAft>
                <a:spcPct val="0"/>
              </a:spcAft>
              <a:buClr>
                <a:srgbClr val="F1AF00"/>
              </a:buClr>
              <a:defRPr lang="zh-CN" altLang="en-US" sz="2400" b="1" kern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黑体" pitchFamily="49" charset="-122"/>
                <a:cs typeface="+mn-cs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495300" indent="-495300" algn="ctr" rtl="0" fontAlgn="base">
              <a:spcBef>
                <a:spcPct val="10000"/>
              </a:spcBef>
              <a:spcAft>
                <a:spcPct val="0"/>
              </a:spcAft>
              <a:buClr>
                <a:srgbClr val="F1AF00"/>
              </a:buClr>
              <a:buNone/>
              <a:defRPr lang="zh-CN" altLang="en-US" sz="2400" kern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黑体" pitchFamily="49" charset="-122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10"/>
          </p:nvPr>
        </p:nvSpPr>
        <p:spPr>
          <a:xfrm>
            <a:off x="11113" y="6467475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651E9033-F5A5-47A0-B2C5-49744F7B486E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989763" y="6467475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5247380A-ACA7-4738-A016-511861817B2E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83951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A20BEF3B-C872-45BB-A604-7B42043D7E39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36FBD9F0-4D7B-48DD-8145-2C0ED0202583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06335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lang="zh-CN" altLang="en-US" sz="2200" kern="12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黑体" pitchFamily="49" charset="-122"/>
                <a:cs typeface="Times New Roman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E9357C87-79FD-485B-A835-499BD5DA90F3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23E126B3-4AD0-4C04-AB07-9ECBA5456E14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24705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7B5890C0-CA96-4060-9C5B-A556E5C442CE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56E32C54-5713-4307-A0F1-EA1054B5DF96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911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EDC69C44-2C8D-4C80-B9C0-658AEA5809BA}" type="datetimeFigureOut">
              <a:rPr lang="zh-CN" altLang="en-US"/>
              <a:pPr>
                <a:defRPr/>
              </a:pPr>
              <a:t>2021/7/20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fld id="{159E853E-2D45-4AD6-981C-D59E198819DB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5D2A2E08-49F1-47E8-AE90-4D48E54A7BF8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803CBFD9-7347-44D9-8FEE-1DAB2295473A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31493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E1C7AF0E-FE1F-4F15-B14F-9BAA10323D02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7809757-277B-4544-B705-99F5E64640D4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25030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F4BAC2E-FCBD-4E68-85E2-7B8A7D27EE6E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95980205-85A4-4C13-A4FA-ED14ED3CAC30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99177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C78DF5D8-1A40-4370-BDBB-197F3911605F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F116057A-8CA9-4185-AAA6-1603858C4E89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28916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0659B076-57DC-4DB2-A615-AAB8062A303B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7A225AA-6DBB-49C1-BF3D-EC1484F31C04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65320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52BBACF5-418C-4281-BDAA-AA9D5CC835FD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006691AE-B00F-43C7-9CB1-BE92D0E451E4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83715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7C09D2AC-745A-4544-9D6B-671A6BFD4967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094FACAD-7718-4D8A-9B52-883CDEBF1BC9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8031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303612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/>
          <p:cNvPicPr preferRelativeResize="0">
            <a:picLocks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9050" y="-9525"/>
            <a:ext cx="91440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椭圆 4"/>
          <p:cNvSpPr/>
          <p:nvPr userDrawn="1"/>
        </p:nvSpPr>
        <p:spPr>
          <a:xfrm>
            <a:off x="341313" y="-3175"/>
            <a:ext cx="581025" cy="6492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0"/>
            <a:ext cx="684213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" name="Picture 11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9063" y="-19050"/>
            <a:ext cx="67310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chemeClr val="bg2">
                <a:alpha val="50000"/>
              </a:scheme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marL="495300" indent="-495300" algn="ctr" rtl="0" fontAlgn="base">
              <a:spcBef>
                <a:spcPct val="10000"/>
              </a:spcBef>
              <a:spcAft>
                <a:spcPct val="0"/>
              </a:spcAft>
              <a:buClr>
                <a:srgbClr val="F1AF00"/>
              </a:buClr>
              <a:defRPr lang="zh-CN" altLang="en-US" sz="2400" b="1" kern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黑体" pitchFamily="49" charset="-122"/>
                <a:cs typeface="+mn-cs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495300" indent="-495300" algn="ctr" rtl="0" fontAlgn="base">
              <a:spcBef>
                <a:spcPct val="10000"/>
              </a:spcBef>
              <a:spcAft>
                <a:spcPct val="0"/>
              </a:spcAft>
              <a:buClr>
                <a:srgbClr val="F1AF00"/>
              </a:buClr>
              <a:buNone/>
              <a:defRPr lang="zh-CN" altLang="en-US" sz="2400" kern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黑体" pitchFamily="49" charset="-122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10"/>
          </p:nvPr>
        </p:nvSpPr>
        <p:spPr>
          <a:xfrm>
            <a:off x="11113" y="6467475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651E9033-F5A5-47A0-B2C5-49744F7B486E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989763" y="6467475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5247380A-ACA7-4738-A016-511861817B2E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09178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A20BEF3B-C872-45BB-A604-7B42043D7E39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36FBD9F0-4D7B-48DD-8145-2C0ED0202583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7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99C52-85DF-4403-99CC-44D033C06946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8BF49-8010-48DB-B966-1647F5F4A7E5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7599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DD422A5A-7D83-47CA-B083-B637DC299464}" type="datetimeFigureOut">
              <a:rPr lang="zh-CN" altLang="en-US"/>
              <a:pPr>
                <a:defRPr/>
              </a:pPr>
              <a:t>2021/7/20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fld id="{92377343-0AC8-42F0-90FA-E4F260789DC5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lang="zh-CN" altLang="en-US" sz="2200" kern="12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黑体" pitchFamily="49" charset="-122"/>
                <a:cs typeface="Times New Roman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E9357C87-79FD-485B-A835-499BD5DA90F3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23E126B3-4AD0-4C04-AB07-9ECBA5456E14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406814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7B5890C0-CA96-4060-9C5B-A556E5C442CE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56E32C54-5713-4307-A0F1-EA1054B5DF96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28900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5D2A2E08-49F1-47E8-AE90-4D48E54A7BF8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803CBFD9-7347-44D9-8FEE-1DAB2295473A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8057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E1C7AF0E-FE1F-4F15-B14F-9BAA10323D02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7809757-277B-4544-B705-99F5E64640D4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98865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F4BAC2E-FCBD-4E68-85E2-7B8A7D27EE6E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95980205-85A4-4C13-A4FA-ED14ED3CAC30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18961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C78DF5D8-1A40-4370-BDBB-197F3911605F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F116057A-8CA9-4185-AAA6-1603858C4E89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61282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0659B076-57DC-4DB2-A615-AAB8062A303B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7A225AA-6DBB-49C1-BF3D-EC1484F31C04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3195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52BBACF5-418C-4281-BDAA-AA9D5CC835FD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006691AE-B00F-43C7-9CB1-BE92D0E451E4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384807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7C09D2AC-745A-4544-9D6B-671A6BFD4967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094FACAD-7718-4D8A-9B52-883CDEBF1BC9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145465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89507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633283E6-CE35-45DC-917A-BA174690160E}" type="datetimeFigureOut">
              <a:rPr lang="zh-CN" altLang="en-US"/>
              <a:pPr>
                <a:defRPr/>
              </a:pPr>
              <a:t>2021/7/20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fld id="{93732234-1889-40A3-8559-061BC3EF2C27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/>
          <p:cNvPicPr preferRelativeResize="0">
            <a:picLocks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9050" y="-9525"/>
            <a:ext cx="91440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椭圆 4"/>
          <p:cNvSpPr/>
          <p:nvPr userDrawn="1"/>
        </p:nvSpPr>
        <p:spPr>
          <a:xfrm>
            <a:off x="341313" y="-3175"/>
            <a:ext cx="581025" cy="6492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0"/>
            <a:ext cx="684213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" name="Picture 11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9063" y="-19050"/>
            <a:ext cx="67310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chemeClr val="bg2">
                <a:alpha val="50000"/>
              </a:scheme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marL="495300" indent="-495300" algn="ctr" rtl="0" fontAlgn="base">
              <a:spcBef>
                <a:spcPct val="10000"/>
              </a:spcBef>
              <a:spcAft>
                <a:spcPct val="0"/>
              </a:spcAft>
              <a:buClr>
                <a:srgbClr val="F1AF00"/>
              </a:buClr>
              <a:defRPr lang="zh-CN" altLang="en-US" sz="2400" b="1" kern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黑体" pitchFamily="49" charset="-122"/>
                <a:cs typeface="+mn-cs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495300" indent="-495300" algn="ctr" rtl="0" fontAlgn="base">
              <a:spcBef>
                <a:spcPct val="10000"/>
              </a:spcBef>
              <a:spcAft>
                <a:spcPct val="0"/>
              </a:spcAft>
              <a:buClr>
                <a:srgbClr val="F1AF00"/>
              </a:buClr>
              <a:buNone/>
              <a:defRPr lang="zh-CN" altLang="en-US" sz="2400" kern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黑体" pitchFamily="49" charset="-122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10"/>
          </p:nvPr>
        </p:nvSpPr>
        <p:spPr>
          <a:xfrm>
            <a:off x="11113" y="6467475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651E9033-F5A5-47A0-B2C5-49744F7B486E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989763" y="6467475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5247380A-ACA7-4738-A016-511861817B2E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82303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A20BEF3B-C872-45BB-A604-7B42043D7E39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36FBD9F0-4D7B-48DD-8145-2C0ED0202583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33654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lang="zh-CN" altLang="en-US" sz="2200" kern="12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黑体" pitchFamily="49" charset="-122"/>
                <a:cs typeface="Times New Roman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E9357C87-79FD-485B-A835-499BD5DA90F3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23E126B3-4AD0-4C04-AB07-9ECBA5456E14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064297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7B5890C0-CA96-4060-9C5B-A556E5C442CE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56E32C54-5713-4307-A0F1-EA1054B5DF96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823394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5D2A2E08-49F1-47E8-AE90-4D48E54A7BF8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803CBFD9-7347-44D9-8FEE-1DAB2295473A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797700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E1C7AF0E-FE1F-4F15-B14F-9BAA10323D02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7809757-277B-4544-B705-99F5E64640D4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80207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F4BAC2E-FCBD-4E68-85E2-7B8A7D27EE6E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95980205-85A4-4C13-A4FA-ED14ED3CAC30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807358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C78DF5D8-1A40-4370-BDBB-197F3911605F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F116057A-8CA9-4185-AAA6-1603858C4E89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72079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0659B076-57DC-4DB2-A615-AAB8062A303B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7A225AA-6DBB-49C1-BF3D-EC1484F31C04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30349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52BBACF5-418C-4281-BDAA-AA9D5CC835FD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006691AE-B00F-43C7-9CB1-BE92D0E451E4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8473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79CE88A2-45A1-4DAC-BB36-571B7222E88C}" type="datetimeFigureOut">
              <a:rPr lang="zh-CN" altLang="en-US"/>
              <a:pPr>
                <a:defRPr/>
              </a:pPr>
              <a:t>2021/7/20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fld id="{EA3F41F8-1310-4E6B-AE41-6E0DEBB79B69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7C09D2AC-745A-4544-9D6B-671A6BFD4967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094FACAD-7718-4D8A-9B52-883CDEBF1BC9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551765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1831671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/>
          <p:cNvPicPr preferRelativeResize="0">
            <a:picLocks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9050" y="-9525"/>
            <a:ext cx="91440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椭圆 4"/>
          <p:cNvSpPr/>
          <p:nvPr userDrawn="1"/>
        </p:nvSpPr>
        <p:spPr>
          <a:xfrm>
            <a:off x="341313" y="-3175"/>
            <a:ext cx="581025" cy="6492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0"/>
            <a:ext cx="684213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" name="Picture 11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9063" y="-19050"/>
            <a:ext cx="67310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chemeClr val="bg2">
                <a:alpha val="50000"/>
              </a:scheme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marL="495300" indent="-495300" algn="ctr" rtl="0" fontAlgn="base">
              <a:spcBef>
                <a:spcPct val="10000"/>
              </a:spcBef>
              <a:spcAft>
                <a:spcPct val="0"/>
              </a:spcAft>
              <a:buClr>
                <a:srgbClr val="F1AF00"/>
              </a:buClr>
              <a:defRPr lang="zh-CN" altLang="en-US" sz="2400" b="1" kern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黑体" pitchFamily="49" charset="-122"/>
                <a:cs typeface="+mn-cs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495300" indent="-495300" algn="ctr" rtl="0" fontAlgn="base">
              <a:spcBef>
                <a:spcPct val="10000"/>
              </a:spcBef>
              <a:spcAft>
                <a:spcPct val="0"/>
              </a:spcAft>
              <a:buClr>
                <a:srgbClr val="F1AF00"/>
              </a:buClr>
              <a:buNone/>
              <a:defRPr lang="zh-CN" altLang="en-US" sz="2400" kern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黑体" pitchFamily="49" charset="-122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10"/>
          </p:nvPr>
        </p:nvSpPr>
        <p:spPr>
          <a:xfrm>
            <a:off x="11113" y="6467475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651E9033-F5A5-47A0-B2C5-49744F7B486E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989763" y="6467475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5247380A-ACA7-4738-A016-511861817B2E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09869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A20BEF3B-C872-45BB-A604-7B42043D7E39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36FBD9F0-4D7B-48DD-8145-2C0ED0202583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467507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lang="zh-CN" altLang="en-US" sz="2200" kern="12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黑体" pitchFamily="49" charset="-122"/>
                <a:cs typeface="Times New Roman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E9357C87-79FD-485B-A835-499BD5DA90F3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23E126B3-4AD0-4C04-AB07-9ECBA5456E14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453884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7B5890C0-CA96-4060-9C5B-A556E5C442CE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56E32C54-5713-4307-A0F1-EA1054B5DF96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572512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5D2A2E08-49F1-47E8-AE90-4D48E54A7BF8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803CBFD9-7347-44D9-8FEE-1DAB2295473A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620905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E1C7AF0E-FE1F-4F15-B14F-9BAA10323D02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7809757-277B-4544-B705-99F5E64640D4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752664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F4BAC2E-FCBD-4E68-85E2-7B8A7D27EE6E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95980205-85A4-4C13-A4FA-ED14ED3CAC30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98999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C78DF5D8-1A40-4370-BDBB-197F3911605F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F116057A-8CA9-4185-AAA6-1603858C4E89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799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EA2E0221-7F6A-4E57-A58C-8FA317931B5A}" type="datetimeFigureOut">
              <a:rPr lang="zh-CN" altLang="en-US"/>
              <a:pPr>
                <a:defRPr/>
              </a:pPr>
              <a:t>2021/7/20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fld id="{3282C486-B177-4434-82FB-68ECE3A2B38C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0659B076-57DC-4DB2-A615-AAB8062A303B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7A225AA-6DBB-49C1-BF3D-EC1484F31C04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566125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52BBACF5-418C-4281-BDAA-AA9D5CC835FD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006691AE-B00F-43C7-9CB1-BE92D0E451E4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1250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7C09D2AC-745A-4544-9D6B-671A6BFD4967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094FACAD-7718-4D8A-9B52-883CDEBF1BC9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099891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7582273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/>
          <p:cNvPicPr preferRelativeResize="0">
            <a:picLocks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" y="-9525"/>
            <a:ext cx="91440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椭圆 4"/>
          <p:cNvSpPr/>
          <p:nvPr userDrawn="1"/>
        </p:nvSpPr>
        <p:spPr>
          <a:xfrm>
            <a:off x="341313" y="-3175"/>
            <a:ext cx="581025" cy="6492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0"/>
            <a:ext cx="684213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" name="Picture 11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9063" y="-19050"/>
            <a:ext cx="67310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chemeClr val="bg2">
                <a:alpha val="50000"/>
              </a:scheme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marL="495300" indent="-495300" algn="ctr" rtl="0" fontAlgn="base">
              <a:spcBef>
                <a:spcPct val="10000"/>
              </a:spcBef>
              <a:spcAft>
                <a:spcPct val="0"/>
              </a:spcAft>
              <a:buClr>
                <a:srgbClr val="F1AF00"/>
              </a:buClr>
              <a:defRPr lang="zh-CN" altLang="en-US" sz="2400" b="1" kern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黑体" pitchFamily="49" charset="-122"/>
                <a:cs typeface="+mn-cs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495300" indent="-495300" algn="ctr" rtl="0" fontAlgn="base">
              <a:spcBef>
                <a:spcPct val="10000"/>
              </a:spcBef>
              <a:spcAft>
                <a:spcPct val="0"/>
              </a:spcAft>
              <a:buClr>
                <a:srgbClr val="F1AF00"/>
              </a:buClr>
              <a:buNone/>
              <a:defRPr lang="zh-CN" altLang="en-US" sz="2400" kern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黑体" pitchFamily="49" charset="-122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10"/>
          </p:nvPr>
        </p:nvSpPr>
        <p:spPr>
          <a:xfrm>
            <a:off x="11113" y="6467475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94914320-922A-4366-B01F-3271F2CBC963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989763" y="6467475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EDDC46ED-09EC-46C7-8567-7C3DFBE5B37E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566796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2AF11687-212F-47AC-8DC5-4857978ED830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BF08F126-F71D-4027-AC70-28AAD0FBC163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689182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lang="zh-CN" altLang="en-US" sz="2200" kern="12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黑体" pitchFamily="49" charset="-122"/>
                <a:cs typeface="Times New Roman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3B2E0106-7DA2-4B45-8CFA-8A19949C4F62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FB5F7B04-CA83-4745-83CA-65601F96E925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064307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63AE7399-DDA3-46CA-BF96-09E95F1E73BC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D3088159-95A5-4D90-9A96-5A7AE4DD5E56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858053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9EF0637-D1DE-42C1-8485-3C5E67A8FF71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9FD648D2-9685-4D0F-A65D-F5349BAD4A52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31514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93AFE96-BC55-46AE-B793-D4EBEEA47AB2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858D8A75-ECC5-41A4-AA3A-699B0259C222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4685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5835016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2EBC0949-9180-4728-8EE6-5309D53C2002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29894F48-301F-438B-9BBE-0C5F9251A8D7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091015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B88F9E6B-E40C-4507-8458-4ADD31927E52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6F24CAD0-80AC-4745-A371-593DA67F9451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78459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2C40D55C-9164-4B75-AB24-BFFF5E987896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F3335DBF-0811-4430-841D-C99CD860CDE9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832976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A08D3274-22AB-4B9C-94E2-2F21657B49D8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CC0A5B1D-12DD-40D9-9FA2-7CE269D35791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354741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95F039C5-A830-43A9-B8CD-0123B9312E68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7A763689-3419-4A57-A598-46EB0108276A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996229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6442294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/>
          <p:cNvPicPr preferRelativeResize="0">
            <a:picLocks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9050" y="-9525"/>
            <a:ext cx="91440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椭圆 4"/>
          <p:cNvSpPr/>
          <p:nvPr userDrawn="1"/>
        </p:nvSpPr>
        <p:spPr>
          <a:xfrm>
            <a:off x="341313" y="-3175"/>
            <a:ext cx="581025" cy="6492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0"/>
            <a:ext cx="684213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" name="Picture 11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9063" y="-19050"/>
            <a:ext cx="67310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chemeClr val="bg2">
                <a:alpha val="50000"/>
              </a:scheme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marL="495300" indent="-495300" algn="ctr" rtl="0" fontAlgn="base">
              <a:spcBef>
                <a:spcPct val="10000"/>
              </a:spcBef>
              <a:spcAft>
                <a:spcPct val="0"/>
              </a:spcAft>
              <a:buClr>
                <a:srgbClr val="F1AF00"/>
              </a:buClr>
              <a:defRPr lang="zh-CN" altLang="en-US" sz="2400" b="1" kern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黑体" pitchFamily="49" charset="-122"/>
                <a:cs typeface="+mn-cs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495300" indent="-495300" algn="ctr" rtl="0" fontAlgn="base">
              <a:spcBef>
                <a:spcPct val="10000"/>
              </a:spcBef>
              <a:spcAft>
                <a:spcPct val="0"/>
              </a:spcAft>
              <a:buClr>
                <a:srgbClr val="F1AF00"/>
              </a:buClr>
              <a:buNone/>
              <a:defRPr lang="zh-CN" altLang="en-US" sz="2400" kern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黑体" pitchFamily="49" charset="-122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10"/>
          </p:nvPr>
        </p:nvSpPr>
        <p:spPr>
          <a:xfrm>
            <a:off x="11113" y="6467475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651E9033-F5A5-47A0-B2C5-49744F7B486E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989763" y="6467475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5247380A-ACA7-4738-A016-511861817B2E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536483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A20BEF3B-C872-45BB-A604-7B42043D7E39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36FBD9F0-4D7B-48DD-8145-2C0ED0202583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644900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lang="zh-CN" altLang="en-US" sz="2200" kern="12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黑体" pitchFamily="49" charset="-122"/>
                <a:cs typeface="Times New Roman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E9357C87-79FD-485B-A835-499BD5DA90F3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23E126B3-4AD0-4C04-AB07-9ECBA5456E14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407087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7B5890C0-CA96-4060-9C5B-A556E5C442CE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56E32C54-5713-4307-A0F1-EA1054B5DF96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4541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/>
          <p:cNvPicPr preferRelativeResize="0">
            <a:picLocks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9050" y="-9525"/>
            <a:ext cx="91440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椭圆 4"/>
          <p:cNvSpPr/>
          <p:nvPr userDrawn="1"/>
        </p:nvSpPr>
        <p:spPr>
          <a:xfrm>
            <a:off x="341313" y="-3175"/>
            <a:ext cx="581025" cy="6492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0"/>
            <a:ext cx="684213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" name="Picture 11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9063" y="-19050"/>
            <a:ext cx="67310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chemeClr val="bg2">
                <a:alpha val="50000"/>
              </a:scheme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marL="495300" indent="-495300" algn="ctr" rtl="0" fontAlgn="base">
              <a:spcBef>
                <a:spcPct val="10000"/>
              </a:spcBef>
              <a:spcAft>
                <a:spcPct val="0"/>
              </a:spcAft>
              <a:buClr>
                <a:srgbClr val="F1AF00"/>
              </a:buClr>
              <a:defRPr lang="zh-CN" altLang="en-US" sz="2400" b="1" kern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黑体" pitchFamily="49" charset="-122"/>
                <a:cs typeface="+mn-cs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495300" indent="-495300" algn="ctr" rtl="0" fontAlgn="base">
              <a:spcBef>
                <a:spcPct val="10000"/>
              </a:spcBef>
              <a:spcAft>
                <a:spcPct val="0"/>
              </a:spcAft>
              <a:buClr>
                <a:srgbClr val="F1AF00"/>
              </a:buClr>
              <a:buNone/>
              <a:defRPr lang="zh-CN" altLang="en-US" sz="2400" kern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黑体" pitchFamily="49" charset="-122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10"/>
          </p:nvPr>
        </p:nvSpPr>
        <p:spPr>
          <a:xfrm>
            <a:off x="11113" y="6467475"/>
            <a:ext cx="2133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C6851DA1-DA60-4F8D-9A6C-6A1B9C615748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989763" y="64674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D14C21C-4BE4-4ADF-8B95-0B1F7FFFF48D}" type="slidenum">
              <a:rPr lang="zh-CN" alt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653760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5D2A2E08-49F1-47E8-AE90-4D48E54A7BF8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803CBFD9-7347-44D9-8FEE-1DAB2295473A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951257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E1C7AF0E-FE1F-4F15-B14F-9BAA10323D02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7809757-277B-4544-B705-99F5E64640D4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533424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F4BAC2E-FCBD-4E68-85E2-7B8A7D27EE6E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95980205-85A4-4C13-A4FA-ED14ED3CAC30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352667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C78DF5D8-1A40-4370-BDBB-197F3911605F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F116057A-8CA9-4185-AAA6-1603858C4E89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777254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0659B076-57DC-4DB2-A615-AAB8062A303B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7A225AA-6DBB-49C1-BF3D-EC1484F31C04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58626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52BBACF5-418C-4281-BDAA-AA9D5CC835FD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006691AE-B00F-43C7-9CB1-BE92D0E451E4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249394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7C09D2AC-745A-4544-9D6B-671A6BFD4967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094FACAD-7718-4D8A-9B52-883CDEBF1BC9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035756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2998831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/>
          <p:cNvPicPr preferRelativeResize="0">
            <a:picLocks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" y="-9525"/>
            <a:ext cx="91440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椭圆 4"/>
          <p:cNvSpPr/>
          <p:nvPr userDrawn="1"/>
        </p:nvSpPr>
        <p:spPr>
          <a:xfrm>
            <a:off x="341313" y="-3175"/>
            <a:ext cx="581025" cy="6492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0"/>
            <a:ext cx="684213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" name="Picture 11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9063" y="-19050"/>
            <a:ext cx="67310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chemeClr val="bg2">
                <a:alpha val="50000"/>
              </a:scheme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marL="495300" indent="-495300" algn="ctr" rtl="0" fontAlgn="base">
              <a:spcBef>
                <a:spcPct val="10000"/>
              </a:spcBef>
              <a:spcAft>
                <a:spcPct val="0"/>
              </a:spcAft>
              <a:buClr>
                <a:srgbClr val="F1AF00"/>
              </a:buClr>
              <a:defRPr lang="zh-CN" altLang="en-US" sz="2400" b="1" kern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黑体" pitchFamily="49" charset="-122"/>
                <a:cs typeface="+mn-cs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495300" indent="-495300" algn="ctr" rtl="0" fontAlgn="base">
              <a:spcBef>
                <a:spcPct val="10000"/>
              </a:spcBef>
              <a:spcAft>
                <a:spcPct val="0"/>
              </a:spcAft>
              <a:buClr>
                <a:srgbClr val="F1AF00"/>
              </a:buClr>
              <a:buNone/>
              <a:defRPr lang="zh-CN" altLang="en-US" sz="2400" kern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黑体" pitchFamily="49" charset="-122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10"/>
          </p:nvPr>
        </p:nvSpPr>
        <p:spPr>
          <a:xfrm>
            <a:off x="11113" y="6467475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94914320-922A-4366-B01F-3271F2CBC963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989763" y="6467475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EDDC46ED-09EC-46C7-8567-7C3DFBE5B37E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747021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2AF11687-212F-47AC-8DC5-4857978ED830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BF08F126-F71D-4027-AC70-28AAD0FBC163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2810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92A61ED9-8FDE-4758-9A36-C23B476EABC8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BC23A15-47ED-4FE0-A7F1-049FCDB0B0B1}" type="slidenum">
              <a:rPr lang="zh-CN" alt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694872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lang="zh-CN" altLang="en-US" sz="2200" kern="12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黑体" pitchFamily="49" charset="-122"/>
                <a:cs typeface="Times New Roman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3B2E0106-7DA2-4B45-8CFA-8A19949C4F62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FB5F7B04-CA83-4745-83CA-65601F96E925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122280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63AE7399-DDA3-46CA-BF96-09E95F1E73BC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D3088159-95A5-4D90-9A96-5A7AE4DD5E56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540481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9EF0637-D1DE-42C1-8485-3C5E67A8FF71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9FD648D2-9685-4D0F-A65D-F5349BAD4A52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353106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93AFE96-BC55-46AE-B793-D4EBEEA47AB2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858D8A75-ECC5-41A4-AA3A-699B0259C222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811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2EBC0949-9180-4728-8EE6-5309D53C2002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29894F48-301F-438B-9BBE-0C5F9251A8D7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421997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B88F9E6B-E40C-4507-8458-4ADD31927E52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6F24CAD0-80AC-4745-A371-593DA67F9451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927881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2C40D55C-9164-4B75-AB24-BFFF5E987896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F3335DBF-0811-4430-841D-C99CD860CDE9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990376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A08D3274-22AB-4B9C-94E2-2F21657B49D8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CC0A5B1D-12DD-40D9-9FA2-7CE269D35791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21962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95F039C5-A830-43A9-B8CD-0123B9312E68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7A763689-3419-4A57-A598-46EB0108276A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48852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72876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lang="zh-CN" altLang="en-US" sz="2200" kern="12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黑体" pitchFamily="49" charset="-122"/>
                <a:cs typeface="Times New Roman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8FA48462-CED7-4449-94B1-DEBD688AA96C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E799345-72A9-41D0-B3FD-B41FC0597363}" type="slidenum">
              <a:rPr lang="zh-CN" alt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993502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/>
          <p:cNvPicPr preferRelativeResize="0">
            <a:picLocks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" y="-9525"/>
            <a:ext cx="91440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椭圆 4"/>
          <p:cNvSpPr/>
          <p:nvPr userDrawn="1"/>
        </p:nvSpPr>
        <p:spPr>
          <a:xfrm>
            <a:off x="341313" y="-3175"/>
            <a:ext cx="581025" cy="6492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0"/>
            <a:ext cx="684213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" name="Picture 11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9063" y="-19050"/>
            <a:ext cx="67310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chemeClr val="bg2">
                <a:alpha val="50000"/>
              </a:scheme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marL="495300" indent="-495300" algn="ctr" rtl="0" fontAlgn="base">
              <a:spcBef>
                <a:spcPct val="10000"/>
              </a:spcBef>
              <a:spcAft>
                <a:spcPct val="0"/>
              </a:spcAft>
              <a:buClr>
                <a:srgbClr val="F1AF00"/>
              </a:buClr>
              <a:defRPr lang="zh-CN" altLang="en-US" sz="2400" b="1" kern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黑体" pitchFamily="49" charset="-122"/>
                <a:cs typeface="+mn-cs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495300" indent="-495300" algn="ctr" rtl="0" fontAlgn="base">
              <a:spcBef>
                <a:spcPct val="10000"/>
              </a:spcBef>
              <a:spcAft>
                <a:spcPct val="0"/>
              </a:spcAft>
              <a:buClr>
                <a:srgbClr val="F1AF00"/>
              </a:buClr>
              <a:buNone/>
              <a:defRPr lang="zh-CN" altLang="en-US" sz="2400" kern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黑体" pitchFamily="49" charset="-122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10"/>
          </p:nvPr>
        </p:nvSpPr>
        <p:spPr>
          <a:xfrm>
            <a:off x="11113" y="6467475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94914320-922A-4366-B01F-3271F2CBC963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989763" y="6467475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EDDC46ED-09EC-46C7-8567-7C3DFBE5B37E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911882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2AF11687-212F-47AC-8DC5-4857978ED830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BF08F126-F71D-4027-AC70-28AAD0FBC163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057341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lang="zh-CN" altLang="en-US" sz="2200" kern="12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黑体" pitchFamily="49" charset="-122"/>
                <a:cs typeface="Times New Roman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3B2E0106-7DA2-4B45-8CFA-8A19949C4F62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FB5F7B04-CA83-4745-83CA-65601F96E925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258810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63AE7399-DDA3-46CA-BF96-09E95F1E73BC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D3088159-95A5-4D90-9A96-5A7AE4DD5E56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554955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9EF0637-D1DE-42C1-8485-3C5E67A8FF71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9FD648D2-9685-4D0F-A65D-F5349BAD4A52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346485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93AFE96-BC55-46AE-B793-D4EBEEA47AB2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858D8A75-ECC5-41A4-AA3A-699B0259C222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064419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2EBC0949-9180-4728-8EE6-5309D53C2002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29894F48-301F-438B-9BBE-0C5F9251A8D7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684017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B88F9E6B-E40C-4507-8458-4ADD31927E52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6F24CAD0-80AC-4745-A371-593DA67F9451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929324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2C40D55C-9164-4B75-AB24-BFFF5E987896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F3335DBF-0811-4430-841D-C99CD860CDE9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423776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A08D3274-22AB-4B9C-94E2-2F21657B49D8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CC0A5B1D-12DD-40D9-9FA2-7CE269D35791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0136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31A8DCF4-0715-44A2-83F6-EB770A9B40F1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E9BEF55-0530-4F66-B26C-92FB3BA56B82}" type="slidenum">
              <a:rPr lang="zh-CN" alt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544797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95F039C5-A830-43A9-B8CD-0123B9312E68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7A763689-3419-4A57-A598-46EB0108276A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902964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6830387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/>
          <p:cNvPicPr preferRelativeResize="0">
            <a:picLocks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9050" y="-9525"/>
            <a:ext cx="91440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椭圆 4"/>
          <p:cNvSpPr/>
          <p:nvPr userDrawn="1"/>
        </p:nvSpPr>
        <p:spPr>
          <a:xfrm>
            <a:off x="341313" y="-3175"/>
            <a:ext cx="581025" cy="6492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0"/>
            <a:ext cx="684213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" name="Picture 11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9063" y="-19050"/>
            <a:ext cx="67310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chemeClr val="bg2">
                <a:alpha val="50000"/>
              </a:scheme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marL="495300" indent="-495300" algn="ctr" rtl="0" fontAlgn="base">
              <a:spcBef>
                <a:spcPct val="10000"/>
              </a:spcBef>
              <a:spcAft>
                <a:spcPct val="0"/>
              </a:spcAft>
              <a:buClr>
                <a:srgbClr val="F1AF00"/>
              </a:buClr>
              <a:defRPr lang="zh-CN" altLang="en-US" sz="2400" b="1" kern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黑体" pitchFamily="49" charset="-122"/>
                <a:cs typeface="+mn-cs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495300" indent="-495300" algn="ctr" rtl="0" fontAlgn="base">
              <a:spcBef>
                <a:spcPct val="10000"/>
              </a:spcBef>
              <a:spcAft>
                <a:spcPct val="0"/>
              </a:spcAft>
              <a:buClr>
                <a:srgbClr val="F1AF00"/>
              </a:buClr>
              <a:buNone/>
              <a:defRPr lang="zh-CN" altLang="en-US" sz="2400" kern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黑体" pitchFamily="49" charset="-122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10"/>
          </p:nvPr>
        </p:nvSpPr>
        <p:spPr>
          <a:xfrm>
            <a:off x="11113" y="6467475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651E9033-F5A5-47A0-B2C5-49744F7B486E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989763" y="6467475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5247380A-ACA7-4738-A016-511861817B2E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380697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A20BEF3B-C872-45BB-A604-7B42043D7E39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36FBD9F0-4D7B-48DD-8145-2C0ED0202583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698243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lang="zh-CN" altLang="en-US" sz="2200" kern="12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黑体" pitchFamily="49" charset="-122"/>
                <a:cs typeface="Times New Roman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E9357C87-79FD-485B-A835-499BD5DA90F3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23E126B3-4AD0-4C04-AB07-9ECBA5456E14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67759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7B5890C0-CA96-4060-9C5B-A556E5C442CE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56E32C54-5713-4307-A0F1-EA1054B5DF96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284189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5D2A2E08-49F1-47E8-AE90-4D48E54A7BF8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803CBFD9-7347-44D9-8FEE-1DAB2295473A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104923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E1C7AF0E-FE1F-4F15-B14F-9BAA10323D02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7809757-277B-4544-B705-99F5E64640D4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407237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F4BAC2E-FCBD-4E68-85E2-7B8A7D27EE6E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95980205-85A4-4C13-A4FA-ED14ED3CAC30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349860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C78DF5D8-1A40-4370-BDBB-197F3911605F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F116057A-8CA9-4185-AAA6-1603858C4E89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985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F23D0CC9-5950-4E63-9874-64766BF9CEE8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AFE2CA9-A8E1-4DEC-A18A-8AD144D340D6}" type="slidenum">
              <a:rPr lang="zh-CN" alt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08894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0659B076-57DC-4DB2-A615-AAB8062A303B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7A225AA-6DBB-49C1-BF3D-EC1484F31C04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426421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52BBACF5-418C-4281-BDAA-AA9D5CC835FD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006691AE-B00F-43C7-9CB1-BE92D0E451E4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624185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7C09D2AC-745A-4544-9D6B-671A6BFD4967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094FACAD-7718-4D8A-9B52-883CDEBF1BC9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131543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1766251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7664623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882666176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209242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5107703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9599725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828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3622E-F6CC-4B02-937A-A5A30BE99A9E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F0AAE-9017-42B5-8A0D-D3FFDE6C5B70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8142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7027BD54-A9BC-4580-8FAC-9DDF98577FBF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15543A-1BF7-46FA-B1DE-E7A03ECB6C20}" type="slidenum">
              <a:rPr lang="zh-CN" alt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736856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892378472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752749030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4836300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1842630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8977613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4413573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7927547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/>
          <p:cNvPicPr preferRelativeResize="0">
            <a:picLocks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" y="-9525"/>
            <a:ext cx="91440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椭圆 4"/>
          <p:cNvSpPr/>
          <p:nvPr userDrawn="1"/>
        </p:nvSpPr>
        <p:spPr>
          <a:xfrm>
            <a:off x="341313" y="-3175"/>
            <a:ext cx="581025" cy="6492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0"/>
            <a:ext cx="684213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" name="Picture 11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9063" y="-19050"/>
            <a:ext cx="67310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chemeClr val="bg2">
                <a:alpha val="50000"/>
              </a:scheme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marL="495300" indent="-495300" algn="ctr" rtl="0" fontAlgn="base">
              <a:spcBef>
                <a:spcPct val="10000"/>
              </a:spcBef>
              <a:spcAft>
                <a:spcPct val="0"/>
              </a:spcAft>
              <a:buClr>
                <a:srgbClr val="F1AF00"/>
              </a:buClr>
              <a:defRPr lang="zh-CN" altLang="en-US" sz="2400" b="1" kern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黑体" pitchFamily="49" charset="-122"/>
                <a:cs typeface="+mn-cs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495300" indent="-495300" algn="ctr" rtl="0" fontAlgn="base">
              <a:spcBef>
                <a:spcPct val="10000"/>
              </a:spcBef>
              <a:spcAft>
                <a:spcPct val="0"/>
              </a:spcAft>
              <a:buClr>
                <a:srgbClr val="F1AF00"/>
              </a:buClr>
              <a:buNone/>
              <a:defRPr lang="zh-CN" altLang="en-US" sz="2400" kern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黑体" pitchFamily="49" charset="-122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10"/>
          </p:nvPr>
        </p:nvSpPr>
        <p:spPr>
          <a:xfrm>
            <a:off x="11113" y="6467475"/>
            <a:ext cx="2133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7F1A78E-FEF8-4453-99F7-DAA8F56DE51E}" type="datetimeFigureOut">
              <a:rPr lang="zh-CN" altLang="en-US"/>
              <a:pPr>
                <a:defRPr/>
              </a:pPr>
              <a:t>2021/7/20</a:t>
            </a:fld>
            <a:endParaRPr lang="zh-CN" altLang="en-US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989763" y="64674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645602-367C-4814-8953-C2AC86CB57CE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874761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6A03397-F29F-4F5D-AE4D-FFF9548612B0}" type="datetimeFigureOut">
              <a:rPr lang="zh-CN" altLang="en-US"/>
              <a:pPr>
                <a:defRPr/>
              </a:pPr>
              <a:t>2021/7/20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37E972-18C3-4FBA-98B5-DC13665C7657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9909205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lang="zh-CN" altLang="en-US" sz="2200" kern="12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黑体" pitchFamily="49" charset="-122"/>
                <a:cs typeface="Times New Roman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1CB6B72-5739-4557-99D6-4CDA7B069448}" type="datetimeFigureOut">
              <a:rPr lang="zh-CN" altLang="en-US"/>
              <a:pPr>
                <a:defRPr/>
              </a:pPr>
              <a:t>2021/7/20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23F1D0-4EDD-42C9-AC9C-E45F06693578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09891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EDC69C44-2C8D-4C80-B9C0-658AEA5809BA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59E853E-2D45-4AD6-981C-D59E198819DB}" type="slidenum">
              <a:rPr lang="zh-CN" alt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572791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C8FC007-05A1-4667-909B-40D86C0B8D63}" type="datetimeFigureOut">
              <a:rPr lang="zh-CN" altLang="en-US"/>
              <a:pPr>
                <a:defRPr/>
              </a:pPr>
              <a:t>2021/7/20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6121C3-5A96-4115-B52E-5191A294E270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0661443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6D6620D-4DEA-451C-AB5B-6986A1BAB086}" type="datetimeFigureOut">
              <a:rPr lang="zh-CN" altLang="en-US"/>
              <a:pPr>
                <a:defRPr/>
              </a:pPr>
              <a:t>2021/7/20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98ED799-6463-45E5-86C0-03765798382B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2969208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DB46850-69F1-4976-B9FF-2F2DD19A96DA}" type="datetimeFigureOut">
              <a:rPr lang="zh-CN" altLang="en-US"/>
              <a:pPr>
                <a:defRPr/>
              </a:pPr>
              <a:t>2021/7/20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B83480-A989-4EEA-9CF2-E6A28B8E0238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0410258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5C02A82-1930-4CC0-9FCF-43BE970FB01C}" type="datetimeFigureOut">
              <a:rPr lang="zh-CN" altLang="en-US"/>
              <a:pPr>
                <a:defRPr/>
              </a:pPr>
              <a:t>2021/7/20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9863BC-B87E-4E04-9A8B-ECBA3E776EEB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7475122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AD200DD-F01D-4FF3-BF81-2033F1015728}" type="datetimeFigureOut">
              <a:rPr lang="zh-CN" altLang="en-US"/>
              <a:pPr>
                <a:defRPr/>
              </a:pPr>
              <a:t>2021/7/20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282B20C-7B66-476E-8511-86F2AE8A66CC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947046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B78E3E7E-7787-4EE7-BE97-06EBC8B044EF}" type="datetimeFigureOut">
              <a:rPr lang="zh-CN" altLang="en-US"/>
              <a:pPr>
                <a:defRPr/>
              </a:pPr>
              <a:t>2021/7/20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E89D7D-1F22-4EDD-BA21-19882AB80BBE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7143591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7529193-68D0-4C6B-A22C-DD6B17C70B21}" type="datetimeFigureOut">
              <a:rPr lang="zh-CN" altLang="en-US"/>
              <a:pPr>
                <a:defRPr/>
              </a:pPr>
              <a:t>2021/7/20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9AAC83B-EB55-4D1B-9FDD-26B445FB15BB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635693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AD60D09-AEAE-4C89-B3BD-ECDDD1D862AF}" type="datetimeFigureOut">
              <a:rPr lang="zh-CN" altLang="en-US"/>
              <a:pPr>
                <a:defRPr/>
              </a:pPr>
              <a:t>2021/7/20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FB0122-C6CF-4C58-91EA-14B6E5623648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655203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5056945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8267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DD422A5A-7D83-47CA-B083-B637DC299464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377343-0AC8-42F0-90FA-E4F260789DC5}" type="slidenum">
              <a:rPr lang="zh-CN" alt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25435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16966788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144549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579942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4782817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0691585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004371558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876045549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2349978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7880320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46458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633283E6-CE35-45DC-917A-BA174690160E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3732234-1889-40A3-8559-061BC3EF2C27}" type="slidenum">
              <a:rPr lang="zh-CN" alt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378114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/>
          <p:cNvPicPr preferRelativeResize="0">
            <a:picLocks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9050" y="-9525"/>
            <a:ext cx="91440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椭圆 4"/>
          <p:cNvSpPr/>
          <p:nvPr userDrawn="1"/>
        </p:nvSpPr>
        <p:spPr>
          <a:xfrm>
            <a:off x="341313" y="-3175"/>
            <a:ext cx="581025" cy="6492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0"/>
            <a:ext cx="684213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Picture 11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9063" y="-19050"/>
            <a:ext cx="67310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chemeClr val="bg2">
                <a:alpha val="50000"/>
              </a:scheme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marL="495300" indent="-495300" algn="ctr" rtl="0" fontAlgn="base">
              <a:spcBef>
                <a:spcPct val="10000"/>
              </a:spcBef>
              <a:spcAft>
                <a:spcPct val="0"/>
              </a:spcAft>
              <a:buClr>
                <a:srgbClr val="F1AF00"/>
              </a:buClr>
              <a:defRPr lang="zh-CN" altLang="en-US" sz="2400" b="1" kern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黑体" pitchFamily="49" charset="-122"/>
                <a:cs typeface="+mn-cs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495300" indent="-495300" algn="ctr" rtl="0" fontAlgn="base">
              <a:spcBef>
                <a:spcPct val="10000"/>
              </a:spcBef>
              <a:spcAft>
                <a:spcPct val="0"/>
              </a:spcAft>
              <a:buClr>
                <a:srgbClr val="F1AF00"/>
              </a:buClr>
              <a:buNone/>
              <a:defRPr lang="zh-CN" altLang="en-US" sz="2400" kern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黑体" pitchFamily="49" charset="-122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10"/>
          </p:nvPr>
        </p:nvSpPr>
        <p:spPr>
          <a:xfrm>
            <a:off x="11113" y="6467475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4A28B6-838A-430B-8767-CF0DDFA1519B}" type="datetimeFigureOut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989763" y="6467475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3EAD39-9AC1-4F7E-B9D8-A99B4D790011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542627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73E736-6E14-4641-AC30-A35E4B14A777}" type="datetimeFigureOut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4C224-1B34-4DFD-B6C8-4206A8269A22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987222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lang="zh-CN" altLang="en-US" sz="2200" kern="12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黑体" pitchFamily="49" charset="-122"/>
                <a:cs typeface="Times New Roman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53E331-2294-4425-9BFB-3519D97E9481}" type="datetimeFigureOut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FF05D3-9175-43AD-A6B7-E038F91EF31B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6143259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B30374-2084-4424-9EBB-E2C58D47BAD9}" type="datetimeFigureOut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25529-7CE0-4A4C-B70E-28B2338ACEF5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322960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7F70E-45F3-412B-B6D8-BE1564D865C4}" type="datetimeFigureOut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11387F-57A0-46D2-95BC-4E41F5F52284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047513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DBAEF7-C68D-4DF0-9E60-66C6AFEFE088}" type="datetimeFigureOut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DBA405-0B31-4EBD-BF6C-17073C27D88A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051499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E1C4E-B757-423A-868E-1460047A940D}" type="datetimeFigureOut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84917F-EC37-4BA8-94C2-89B82D53BED2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622032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C3D246-583E-4843-A51C-2383A9D1E66C}" type="datetimeFigureOut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C1DC9-A6A8-4319-80EF-ADEDABBEEF82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274587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BCFC0C-3283-4CB7-BCC8-E56C6BB29CC8}" type="datetimeFigureOut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66AED6-6D8F-435C-8B94-22D79F07D0AC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965478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C9F99B-73A3-45E2-9C24-1A3E41A9AEA0}" type="datetimeFigureOut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D8D4F-300C-40C2-BE17-C1A40061544E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3716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79CE88A2-45A1-4DAC-BB36-571B7222E88C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A3F41F8-1310-4E6B-AE41-6E0DEBB79B69}" type="slidenum">
              <a:rPr lang="zh-CN" alt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672551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1ED119-7FD4-40C6-9244-01A7C890A384}" type="datetimeFigureOut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A4886-814A-43A7-AF30-06597FFE53F0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3633411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34301115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/>
          <p:cNvPicPr preferRelativeResize="0">
            <a:picLocks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9050" y="-9525"/>
            <a:ext cx="91440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椭圆 4"/>
          <p:cNvSpPr/>
          <p:nvPr userDrawn="1"/>
        </p:nvSpPr>
        <p:spPr>
          <a:xfrm>
            <a:off x="341313" y="-3175"/>
            <a:ext cx="581025" cy="6492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0"/>
            <a:ext cx="684213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Picture 11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9063" y="-19050"/>
            <a:ext cx="67310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chemeClr val="bg2">
                <a:alpha val="50000"/>
              </a:scheme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marL="495300" indent="-495300" algn="ctr" rtl="0" fontAlgn="base">
              <a:spcBef>
                <a:spcPct val="10000"/>
              </a:spcBef>
              <a:spcAft>
                <a:spcPct val="0"/>
              </a:spcAft>
              <a:buClr>
                <a:srgbClr val="F1AF00"/>
              </a:buClr>
              <a:defRPr lang="zh-CN" altLang="en-US" sz="2400" b="1" kern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黑体" pitchFamily="49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495300" indent="-495300" algn="ctr" rtl="0" fontAlgn="base">
              <a:spcBef>
                <a:spcPct val="10000"/>
              </a:spcBef>
              <a:spcAft>
                <a:spcPct val="0"/>
              </a:spcAft>
              <a:buClr>
                <a:srgbClr val="F1AF00"/>
              </a:buClr>
              <a:buNone/>
              <a:defRPr lang="zh-CN" altLang="en-US" sz="2400" kern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黑体" pitchFamily="49" charset="-122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10"/>
          </p:nvPr>
        </p:nvSpPr>
        <p:spPr>
          <a:xfrm>
            <a:off x="11113" y="6467475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1E9033-F5A5-47A0-B2C5-49744F7B486E}" type="datetimeFigureOut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989763" y="6467475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47380A-ACA7-4738-A016-511861817B2E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974987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0BEF3B-C872-45BB-A604-7B42043D7E39}" type="datetimeFigureOut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FBD9F0-4D7B-48DD-8145-2C0ED0202583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650965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lang="zh-CN" altLang="en-US" sz="2200" kern="12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黑体" pitchFamily="49" charset="-122"/>
                <a:cs typeface="Times New Roman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57C87-79FD-485B-A835-499BD5DA90F3}" type="datetimeFigureOut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E126B3-4AD0-4C04-AB07-9ECBA5456E14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005091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5890C0-CA96-4060-9C5B-A556E5C442CE}" type="datetimeFigureOut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E32C54-5713-4307-A0F1-EA1054B5DF96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928648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2A2E08-49F1-47E8-AE90-4D48E54A7BF8}" type="datetimeFigureOut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3CBFD9-7347-44D9-8FEE-1DAB2295473A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449644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C7AF0E-FE1F-4F15-B14F-9BAA10323D02}" type="datetimeFigureOut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09757-277B-4544-B705-99F5E64640D4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585223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4BAC2E-FCBD-4E68-85E2-7B8A7D27EE6E}" type="datetimeFigureOut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980205-85A4-4C13-A4FA-ED14ED3CAC30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585532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8DF5D8-1A40-4370-BDBB-197F3911605F}" type="datetimeFigureOut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16057A-8CA9-4185-AAA6-1603858C4E89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3972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EA2E0221-7F6A-4E57-A58C-8FA317931B5A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282C486-B177-4434-82FB-68ECE3A2B38C}" type="slidenum">
              <a:rPr lang="zh-CN" alt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967005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59B076-57DC-4DB2-A615-AAB8062A303B}" type="datetimeFigureOut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A225AA-6DBB-49C1-BF3D-EC1484F31C04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093383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BBACF5-418C-4281-BDAA-AA9D5CC835FD}" type="datetimeFigureOut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691AE-B00F-43C7-9CB1-BE92D0E451E4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987722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09D2AC-745A-4544-9D6B-671A6BFD4967}" type="datetimeFigureOut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4FACAD-7718-4D8A-9B52-883CDEBF1BC9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421478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 vert="horz" lIns="91407" tIns="45704" rIns="91407" bIns="45704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 lIns="91407" tIns="45704" rIns="91407" bIns="45704"/>
          <a:lstStyle>
            <a:lvl1pPr marL="0" indent="0" algn="ctr">
              <a:buNone/>
              <a:defRPr/>
            </a:lvl1pPr>
            <a:lvl2pPr marL="457035" indent="0" algn="ctr">
              <a:buNone/>
              <a:defRPr/>
            </a:lvl2pPr>
            <a:lvl3pPr marL="914071" indent="0" algn="ctr">
              <a:buNone/>
              <a:defRPr/>
            </a:lvl3pPr>
            <a:lvl4pPr marL="1371110" indent="0" algn="ctr">
              <a:buNone/>
              <a:defRPr/>
            </a:lvl4pPr>
            <a:lvl5pPr marL="1828146" indent="0" algn="ctr">
              <a:buNone/>
              <a:defRPr/>
            </a:lvl5pPr>
            <a:lvl6pPr marL="2285181" indent="0" algn="ctr">
              <a:buNone/>
              <a:defRPr/>
            </a:lvl6pPr>
            <a:lvl7pPr marL="2742219" indent="0" algn="ctr">
              <a:buNone/>
              <a:defRPr/>
            </a:lvl7pPr>
            <a:lvl8pPr marL="3199252" indent="0" algn="ctr">
              <a:buNone/>
              <a:defRPr/>
            </a:lvl8pPr>
            <a:lvl9pPr marL="365629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467275"/>
      </p:ext>
    </p:extLst>
  </p:cSld>
  <p:clrMapOvr>
    <a:masterClrMapping/>
  </p:clrMapOvr>
  <p:transition/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07" tIns="45704" rIns="91407" bIns="45704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7"/>
            <a:ext cx="8229600" cy="4525963"/>
          </a:xfrm>
          <a:prstGeom prst="rect">
            <a:avLst/>
          </a:prstGeom>
        </p:spPr>
        <p:txBody>
          <a:bodyPr vert="horz" lIns="91407" tIns="45704" rIns="91407" bIns="45704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898895"/>
      </p:ext>
    </p:extLst>
  </p:cSld>
  <p:clrMapOvr>
    <a:masterClrMapping/>
  </p:clrMapOvr>
  <p:transition/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  <a:prstGeom prst="rect">
            <a:avLst/>
          </a:prstGeom>
        </p:spPr>
        <p:txBody>
          <a:bodyPr vert="horz" lIns="91407" tIns="45704" rIns="91407" bIns="45704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0"/>
            <a:ext cx="7772400" cy="1500187"/>
          </a:xfrm>
          <a:prstGeom prst="rect">
            <a:avLst/>
          </a:prstGeom>
        </p:spPr>
        <p:txBody>
          <a:bodyPr vert="horz" lIns="91407" tIns="45704" rIns="91407" bIns="45704" anchor="b"/>
          <a:lstStyle>
            <a:lvl1pPr marL="0" indent="0">
              <a:buNone/>
              <a:defRPr sz="2000"/>
            </a:lvl1pPr>
            <a:lvl2pPr marL="457035" indent="0">
              <a:buNone/>
              <a:defRPr sz="1800"/>
            </a:lvl2pPr>
            <a:lvl3pPr marL="914071" indent="0">
              <a:buNone/>
              <a:defRPr sz="1600"/>
            </a:lvl3pPr>
            <a:lvl4pPr marL="1371110" indent="0">
              <a:buNone/>
              <a:defRPr sz="1400"/>
            </a:lvl4pPr>
            <a:lvl5pPr marL="1828146" indent="0">
              <a:buNone/>
              <a:defRPr sz="1400"/>
            </a:lvl5pPr>
            <a:lvl6pPr marL="2285181" indent="0">
              <a:buNone/>
              <a:defRPr sz="1400"/>
            </a:lvl6pPr>
            <a:lvl7pPr marL="2742219" indent="0">
              <a:buNone/>
              <a:defRPr sz="1400"/>
            </a:lvl7pPr>
            <a:lvl8pPr marL="3199252" indent="0">
              <a:buNone/>
              <a:defRPr sz="1400"/>
            </a:lvl8pPr>
            <a:lvl9pPr marL="365629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1335113"/>
      </p:ext>
    </p:extLst>
  </p:cSld>
  <p:clrMapOvr>
    <a:masterClrMapping/>
  </p:clrMapOvr>
  <p:transition/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07" tIns="45704" rIns="91407" bIns="45704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7"/>
            <a:ext cx="4038600" cy="4525963"/>
          </a:xfrm>
          <a:prstGeom prst="rect">
            <a:avLst/>
          </a:prstGeom>
        </p:spPr>
        <p:txBody>
          <a:bodyPr vert="horz" lIns="91407" tIns="45704" rIns="91407" bIns="45704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7"/>
            <a:ext cx="4038600" cy="4525963"/>
          </a:xfrm>
          <a:prstGeom prst="rect">
            <a:avLst/>
          </a:prstGeom>
        </p:spPr>
        <p:txBody>
          <a:bodyPr vert="horz" lIns="91407" tIns="45704" rIns="91407" bIns="45704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473631"/>
      </p:ext>
    </p:extLst>
  </p:cSld>
  <p:clrMapOvr>
    <a:masterClrMapping/>
  </p:clrMapOvr>
  <p:transition/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07" tIns="45704" rIns="91407" bIns="45704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lIns="91407" tIns="45704" rIns="91407" bIns="45704"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 lIns="91407" tIns="45704" rIns="91407" bIns="45704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vert="horz" lIns="91407" tIns="45704" rIns="91407" bIns="45704"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 vert="horz" lIns="91407" tIns="45704" rIns="91407" bIns="45704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483349"/>
      </p:ext>
    </p:extLst>
  </p:cSld>
  <p:clrMapOvr>
    <a:masterClrMapping/>
  </p:clrMapOvr>
  <p:transition/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07" tIns="45704" rIns="91407" bIns="45704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971478"/>
      </p:ext>
    </p:extLst>
  </p:cSld>
  <p:clrMapOvr>
    <a:masterClrMapping/>
  </p:clrMapOvr>
  <p:transition/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499937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8146545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vert="horz" lIns="91407" tIns="45704" rIns="91407" bIns="45704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  <a:prstGeom prst="rect">
            <a:avLst/>
          </a:prstGeom>
        </p:spPr>
        <p:txBody>
          <a:bodyPr vert="horz" lIns="91407" tIns="45704" rIns="91407" bIns="45704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  <a:prstGeom prst="rect">
            <a:avLst/>
          </a:prstGeom>
        </p:spPr>
        <p:txBody>
          <a:bodyPr vert="horz" lIns="91407" tIns="45704" rIns="91407" bIns="45704"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0274865"/>
      </p:ext>
    </p:extLst>
  </p:cSld>
  <p:clrMapOvr>
    <a:masterClrMapping/>
  </p:clrMapOvr>
  <p:transition/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lIns="91407" tIns="45704" rIns="91407" bIns="45704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 lIns="91407" tIns="45704" rIns="91407" bIns="45704"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pPr lvl="0"/>
            <a:endParaRPr lang="en-US" noProof="0" smtClean="0">
              <a:sym typeface="Tahom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 lIns="91407" tIns="45704" rIns="91407" bIns="45704"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2267949"/>
      </p:ext>
    </p:extLst>
  </p:cSld>
  <p:clrMapOvr>
    <a:masterClrMapping/>
  </p:clrMapOvr>
  <p:transition/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07" tIns="45704" rIns="91407" bIns="45704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7"/>
            <a:ext cx="8229600" cy="4525963"/>
          </a:xfrm>
          <a:prstGeom prst="rect">
            <a:avLst/>
          </a:prstGeom>
        </p:spPr>
        <p:txBody>
          <a:bodyPr vert="eaVert" lIns="91407" tIns="45704" rIns="91407" bIns="45704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535645"/>
      </p:ext>
    </p:extLst>
  </p:cSld>
  <p:clrMapOvr>
    <a:masterClrMapping/>
  </p:clrMapOvr>
  <p:transition/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5"/>
            <a:ext cx="2057400" cy="5851525"/>
          </a:xfrm>
          <a:prstGeom prst="rect">
            <a:avLst/>
          </a:prstGeom>
        </p:spPr>
        <p:txBody>
          <a:bodyPr vert="eaVert" lIns="91407" tIns="45704" rIns="91407" bIns="45704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5"/>
            <a:ext cx="6019800" cy="5851525"/>
          </a:xfrm>
          <a:prstGeom prst="rect">
            <a:avLst/>
          </a:prstGeom>
        </p:spPr>
        <p:txBody>
          <a:bodyPr vert="eaVert" lIns="91407" tIns="45704" rIns="91407" bIns="45704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75549"/>
      </p:ext>
    </p:extLst>
  </p:cSld>
  <p:clrMapOvr>
    <a:masterClrMapping/>
  </p:clrMapOvr>
  <p:transition/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 vert="horz" lIns="91407" tIns="45704" rIns="91407" bIns="45704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 lIns="91407" tIns="45704" rIns="91407" bIns="45704"/>
          <a:lstStyle>
            <a:lvl1pPr marL="0" indent="0" algn="ctr">
              <a:buNone/>
              <a:defRPr/>
            </a:lvl1pPr>
            <a:lvl2pPr marL="457035" indent="0" algn="ctr">
              <a:buNone/>
              <a:defRPr/>
            </a:lvl2pPr>
            <a:lvl3pPr marL="914071" indent="0" algn="ctr">
              <a:buNone/>
              <a:defRPr/>
            </a:lvl3pPr>
            <a:lvl4pPr marL="1371110" indent="0" algn="ctr">
              <a:buNone/>
              <a:defRPr/>
            </a:lvl4pPr>
            <a:lvl5pPr marL="1828146" indent="0" algn="ctr">
              <a:buNone/>
              <a:defRPr/>
            </a:lvl5pPr>
            <a:lvl6pPr marL="2285181" indent="0" algn="ctr">
              <a:buNone/>
              <a:defRPr/>
            </a:lvl6pPr>
            <a:lvl7pPr marL="2742219" indent="0" algn="ctr">
              <a:buNone/>
              <a:defRPr/>
            </a:lvl7pPr>
            <a:lvl8pPr marL="3199252" indent="0" algn="ctr">
              <a:buNone/>
              <a:defRPr/>
            </a:lvl8pPr>
            <a:lvl9pPr marL="365629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916276"/>
      </p:ext>
    </p:extLst>
  </p:cSld>
  <p:clrMapOvr>
    <a:masterClrMapping/>
  </p:clrMapOvr>
  <p:transition/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07" tIns="45704" rIns="91407" bIns="45704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7"/>
            <a:ext cx="8229600" cy="4525963"/>
          </a:xfrm>
          <a:prstGeom prst="rect">
            <a:avLst/>
          </a:prstGeom>
        </p:spPr>
        <p:txBody>
          <a:bodyPr vert="horz" lIns="91407" tIns="45704" rIns="91407" bIns="45704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982388"/>
      </p:ext>
    </p:extLst>
  </p:cSld>
  <p:clrMapOvr>
    <a:masterClrMapping/>
  </p:clrMapOvr>
  <p:transition/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  <a:prstGeom prst="rect">
            <a:avLst/>
          </a:prstGeom>
        </p:spPr>
        <p:txBody>
          <a:bodyPr vert="horz" lIns="91407" tIns="45704" rIns="91407" bIns="45704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0"/>
            <a:ext cx="7772400" cy="1500187"/>
          </a:xfrm>
          <a:prstGeom prst="rect">
            <a:avLst/>
          </a:prstGeom>
        </p:spPr>
        <p:txBody>
          <a:bodyPr vert="horz" lIns="91407" tIns="45704" rIns="91407" bIns="45704" anchor="b"/>
          <a:lstStyle>
            <a:lvl1pPr marL="0" indent="0">
              <a:buNone/>
              <a:defRPr sz="2000"/>
            </a:lvl1pPr>
            <a:lvl2pPr marL="457035" indent="0">
              <a:buNone/>
              <a:defRPr sz="1800"/>
            </a:lvl2pPr>
            <a:lvl3pPr marL="914071" indent="0">
              <a:buNone/>
              <a:defRPr sz="1600"/>
            </a:lvl3pPr>
            <a:lvl4pPr marL="1371110" indent="0">
              <a:buNone/>
              <a:defRPr sz="1400"/>
            </a:lvl4pPr>
            <a:lvl5pPr marL="1828146" indent="0">
              <a:buNone/>
              <a:defRPr sz="1400"/>
            </a:lvl5pPr>
            <a:lvl6pPr marL="2285181" indent="0">
              <a:buNone/>
              <a:defRPr sz="1400"/>
            </a:lvl6pPr>
            <a:lvl7pPr marL="2742219" indent="0">
              <a:buNone/>
              <a:defRPr sz="1400"/>
            </a:lvl7pPr>
            <a:lvl8pPr marL="3199252" indent="0">
              <a:buNone/>
              <a:defRPr sz="1400"/>
            </a:lvl8pPr>
            <a:lvl9pPr marL="365629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9947295"/>
      </p:ext>
    </p:extLst>
  </p:cSld>
  <p:clrMapOvr>
    <a:masterClrMapping/>
  </p:clrMapOvr>
  <p:transition/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07" tIns="45704" rIns="91407" bIns="45704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7"/>
            <a:ext cx="4038600" cy="4525963"/>
          </a:xfrm>
          <a:prstGeom prst="rect">
            <a:avLst/>
          </a:prstGeom>
        </p:spPr>
        <p:txBody>
          <a:bodyPr vert="horz" lIns="91407" tIns="45704" rIns="91407" bIns="45704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7"/>
            <a:ext cx="4038600" cy="4525963"/>
          </a:xfrm>
          <a:prstGeom prst="rect">
            <a:avLst/>
          </a:prstGeom>
        </p:spPr>
        <p:txBody>
          <a:bodyPr vert="horz" lIns="91407" tIns="45704" rIns="91407" bIns="45704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825273"/>
      </p:ext>
    </p:extLst>
  </p:cSld>
  <p:clrMapOvr>
    <a:masterClrMapping/>
  </p:clrMapOvr>
  <p:transition/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07" tIns="45704" rIns="91407" bIns="45704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lIns="91407" tIns="45704" rIns="91407" bIns="45704"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 lIns="91407" tIns="45704" rIns="91407" bIns="45704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vert="horz" lIns="91407" tIns="45704" rIns="91407" bIns="45704"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 vert="horz" lIns="91407" tIns="45704" rIns="91407" bIns="45704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887453"/>
      </p:ext>
    </p:extLst>
  </p:cSld>
  <p:clrMapOvr>
    <a:masterClrMapping/>
  </p:clrMapOvr>
  <p:transition/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07" tIns="45704" rIns="91407" bIns="45704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159288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/>
          <p:cNvPicPr preferRelativeResize="0">
            <a:picLocks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" y="-9525"/>
            <a:ext cx="91440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椭圆 4"/>
          <p:cNvSpPr/>
          <p:nvPr userDrawn="1"/>
        </p:nvSpPr>
        <p:spPr>
          <a:xfrm>
            <a:off x="341313" y="-3175"/>
            <a:ext cx="581025" cy="6492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0"/>
            <a:ext cx="684213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" name="Picture 11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9063" y="-19050"/>
            <a:ext cx="67310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chemeClr val="bg2">
                <a:alpha val="50000"/>
              </a:scheme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marL="495300" indent="-495300" algn="ctr" rtl="0" fontAlgn="base">
              <a:spcBef>
                <a:spcPct val="10000"/>
              </a:spcBef>
              <a:spcAft>
                <a:spcPct val="0"/>
              </a:spcAft>
              <a:buClr>
                <a:srgbClr val="F1AF00"/>
              </a:buClr>
              <a:defRPr lang="zh-CN" altLang="en-US" sz="2400" b="1" kern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黑体" pitchFamily="49" charset="-122"/>
                <a:cs typeface="+mn-cs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495300" indent="-495300" algn="ctr" rtl="0" fontAlgn="base">
              <a:spcBef>
                <a:spcPct val="10000"/>
              </a:spcBef>
              <a:spcAft>
                <a:spcPct val="0"/>
              </a:spcAft>
              <a:buClr>
                <a:srgbClr val="F1AF00"/>
              </a:buClr>
              <a:buNone/>
              <a:defRPr lang="zh-CN" altLang="en-US" sz="2400" kern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黑体" pitchFamily="49" charset="-122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10"/>
          </p:nvPr>
        </p:nvSpPr>
        <p:spPr>
          <a:xfrm>
            <a:off x="11113" y="6467475"/>
            <a:ext cx="2133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C6851DA1-DA60-4F8D-9A6C-6A1B9C615748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989763" y="64674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fld id="{7D14C21C-4BE4-4ADF-8B95-0B1F7FFFF48D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119622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7696145"/>
      </p:ext>
    </p:extLst>
  </p:cSld>
  <p:clrMapOvr>
    <a:masterClrMapping/>
  </p:clrMapOvr>
  <p:transition/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vert="horz" lIns="91407" tIns="45704" rIns="91407" bIns="45704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  <a:prstGeom prst="rect">
            <a:avLst/>
          </a:prstGeom>
        </p:spPr>
        <p:txBody>
          <a:bodyPr vert="horz" lIns="91407" tIns="45704" rIns="91407" bIns="45704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  <a:prstGeom prst="rect">
            <a:avLst/>
          </a:prstGeom>
        </p:spPr>
        <p:txBody>
          <a:bodyPr vert="horz" lIns="91407" tIns="45704" rIns="91407" bIns="45704"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7041130"/>
      </p:ext>
    </p:extLst>
  </p:cSld>
  <p:clrMapOvr>
    <a:masterClrMapping/>
  </p:clrMapOvr>
  <p:transition/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lIns="91407" tIns="45704" rIns="91407" bIns="45704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 lIns="91407" tIns="45704" rIns="91407" bIns="45704"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pPr lvl="0"/>
            <a:endParaRPr lang="en-US" noProof="0" smtClean="0">
              <a:sym typeface="Tahom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 lIns="91407" tIns="45704" rIns="91407" bIns="45704"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3765580"/>
      </p:ext>
    </p:extLst>
  </p:cSld>
  <p:clrMapOvr>
    <a:masterClrMapping/>
  </p:clrMapOvr>
  <p:transition/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07" tIns="45704" rIns="91407" bIns="45704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7"/>
            <a:ext cx="8229600" cy="4525963"/>
          </a:xfrm>
          <a:prstGeom prst="rect">
            <a:avLst/>
          </a:prstGeom>
        </p:spPr>
        <p:txBody>
          <a:bodyPr vert="eaVert" lIns="91407" tIns="45704" rIns="91407" bIns="45704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172237"/>
      </p:ext>
    </p:extLst>
  </p:cSld>
  <p:clrMapOvr>
    <a:masterClrMapping/>
  </p:clrMapOvr>
  <p:transition/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5"/>
            <a:ext cx="2057400" cy="5851525"/>
          </a:xfrm>
          <a:prstGeom prst="rect">
            <a:avLst/>
          </a:prstGeom>
        </p:spPr>
        <p:txBody>
          <a:bodyPr vert="eaVert" lIns="91407" tIns="45704" rIns="91407" bIns="45704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5"/>
            <a:ext cx="6019800" cy="5851525"/>
          </a:xfrm>
          <a:prstGeom prst="rect">
            <a:avLst/>
          </a:prstGeom>
        </p:spPr>
        <p:txBody>
          <a:bodyPr vert="eaVert" lIns="91407" tIns="45704" rIns="91407" bIns="45704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312928"/>
      </p:ext>
    </p:extLst>
  </p:cSld>
  <p:clrMapOvr>
    <a:masterClrMapping/>
  </p:clrMapOvr>
  <p:transition/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D1D299-8A0A-412F-BBF2-1000FB2050C3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668072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0F7D62-595A-446A-A139-6E832715767E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700738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707737-5129-4147-A822-D1C3E7C89138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248756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03B91C-6BDA-4C68-8977-BF56034805F0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2215825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AE6DC4-0670-4AC4-AC10-E72976DD612A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6225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92A61ED9-8FDE-4758-9A36-C23B476EABC8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fld id="{DBC23A15-47ED-4FE0-A7F1-049FCDB0B0B1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908994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4B4B5B-2E4A-4FE5-99B9-8F684B0CABAE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1128302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1CFB14-D960-4E01-96E7-55A248DB67D5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1580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33D567-E3CD-477A-96FA-C51DAAC56707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7299651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420578-F378-42A7-AF1D-8E3E0716FD8A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8845449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71FB59-13F5-4661-B9C5-25029B497F53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140168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A9D6F7-DAD7-457F-8306-BD0EAA1B891C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735631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88CE9E-0AA9-4DBE-AA2F-2820D5CC65A8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971882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D1D299-8A0A-412F-BBF2-1000FB2050C3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815890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0F7D62-595A-446A-A139-6E832715767E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833606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707737-5129-4147-A822-D1C3E7C89138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55143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lang="zh-CN" altLang="en-US" sz="2200" kern="12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黑体" pitchFamily="49" charset="-122"/>
                <a:cs typeface="Times New Roman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8FA48462-CED7-4449-94B1-DEBD688AA96C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fld id="{8E799345-72A9-41D0-B3FD-B41FC0597363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521389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03B91C-6BDA-4C68-8977-BF56034805F0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312826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AE6DC4-0670-4AC4-AC10-E72976DD612A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154391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4B4B5B-2E4A-4FE5-99B9-8F684B0CABAE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9364060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1CFB14-D960-4E01-96E7-55A248DB67D5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518598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33D567-E3CD-477A-96FA-C51DAAC56707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353009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420578-F378-42A7-AF1D-8E3E0716FD8A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7955239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71FB59-13F5-4661-B9C5-25029B497F53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27875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A9D6F7-DAD7-457F-8306-BD0EAA1B891C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301123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88CE9E-0AA9-4DBE-AA2F-2820D5CC65A8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366433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4C8B5B-EC60-4AB3-89EC-448004347F14}" type="slidenum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395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0BE45-4090-4DFE-B6A1-1C6C49E86315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D320C-8482-4034-946F-71B5AA72EFEF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1369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31A8DCF4-0715-44A2-83F6-EB770A9B40F1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fld id="{0E9BEF55-0530-4F66-B26C-92FB3BA56B82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308408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0CE352-38CE-4E40-BC13-0F5895B9F612}" type="slidenum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163649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6B4A04-226B-4977-B301-CAC9060884C8}" type="slidenum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0272388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938468-EF04-4DB8-B557-7D2E0823F753}" type="slidenum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818684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598DA7-5A51-4587-B9EC-1A7621CC4A3C}" type="slidenum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255900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BEFCE0-7328-4923-86D2-7565B6893A2C}" type="slidenum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3830546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A20949-967A-4A01-9725-60CFE4C91A03}" type="slidenum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1825019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30B352-7CB1-435A-A5F6-9D3B4F981A71}" type="slidenum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5298751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60AD2B-A31F-49F0-884F-76D7F68A3851}" type="slidenum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803496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C2D277-82E9-4F85-9EDB-7B15934374C1}" type="slidenum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971181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8FD5D0-6062-45B3-99A8-EE73235CC411}" type="slidenum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0509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F23D0CC9-5950-4E63-9874-64766BF9CEE8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fld id="{3AFE2CA9-A8E1-4DEC-A18A-8AD144D340D6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609078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2707996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4C8B5B-EC60-4AB3-89EC-448004347F14}" type="slidenum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792509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0CE352-38CE-4E40-BC13-0F5895B9F612}" type="slidenum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959937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6B4A04-226B-4977-B301-CAC9060884C8}" type="slidenum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7554178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938468-EF04-4DB8-B557-7D2E0823F753}" type="slidenum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2850544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598DA7-5A51-4587-B9EC-1A7621CC4A3C}" type="slidenum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437514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BEFCE0-7328-4923-86D2-7565B6893A2C}" type="slidenum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76554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A20949-967A-4A01-9725-60CFE4C91A03}" type="slidenum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5720373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30B352-7CB1-435A-A5F6-9D3B4F981A71}" type="slidenum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497436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60AD2B-A31F-49F0-884F-76D7F68A3851}" type="slidenum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1384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7027BD54-A9BC-4580-8FAC-9DDF98577FBF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fld id="{6515543A-1BF7-46FA-B1DE-E7A03ECB6C20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570336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C2D277-82E9-4F85-9EDB-7B15934374C1}" type="slidenum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251752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8FD5D0-6062-45B3-99A8-EE73235CC411}" type="slidenum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85721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2021/7/20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2401053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2021/7/20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971916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2021/7/20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356128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2021/7/20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139169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2021/7/20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6554745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2021/7/20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981097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2021/7/20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5825300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2021/7/20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08467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EDC69C44-2C8D-4C80-B9C0-658AEA5809BA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fld id="{159E853E-2D45-4AD6-981C-D59E198819DB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874506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2021/7/20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77538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2021/7/20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625449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2021/7/20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3208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98CBB3-87A2-43FC-957F-E35E28838988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062320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B96DF7-0E92-4C30-8D5F-9F0F3F62C159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722412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E53192-B28F-4FA1-95CE-87A9181C9C23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330822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C71EDC-5F7D-45A4-A776-E6A9D82290C2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6848942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A349B3-3BA2-4454-A954-8F10AA427A36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1018786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CB5853-ADF2-4C45-B1D2-B1236E25F254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986914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2CB654-E0B2-4DFF-AFA6-380FFA7B6385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8438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DD422A5A-7D83-47CA-B083-B637DC299464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fld id="{92377343-0AC8-42F0-90FA-E4F260789DC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642270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DE6B3D-7FF7-4745-92F4-05C2ECDFE4E6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715368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427FBE-7F03-44D4-ADDE-B01F2445BFD5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4925584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652BA6-1BDC-47C2-80E1-7706E8F173D7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723613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AEF404-38A5-44B4-8056-973C7F4E7B3B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3951882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89A3A4-E8AC-48FA-B43E-D7303039D872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601108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C143ED-BFC6-4D80-8542-0C9C3F72772A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794782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48519B-D927-4788-847C-46DC9A2368FB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379749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0B199C-5E65-41FC-B9C6-7C0FBC93448D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951711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BF591E1-F0D6-41EE-98C6-7E2AA7522CF8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1719795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40F0DE-D414-44AA-A804-D0748AC1E5CA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02454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633283E6-CE35-45DC-917A-BA174690160E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fld id="{93732234-1889-40A3-8559-061BC3EF2C27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684104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F1F91C-BF16-46C9-B154-D3C3EF0E5992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9803392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E2AA28-AEF2-4300-A9CF-FF78E8C13C3B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80204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0CA39A-44F5-4207-930D-1CE7E0019E8F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580584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B3386-2A03-42AF-A803-99AEBE3820AA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828575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B358A7-552A-4124-ACAC-4981AC2DBA1B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5663526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5656B9-E793-49FB-8AFD-6087D015B544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120455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22C19E-F2CD-4E85-9D06-F07E327DFE78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1789334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C143ED-BFC6-4D80-8542-0C9C3F72772A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71109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48519B-D927-4788-847C-46DC9A2368FB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929746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0B199C-5E65-41FC-B9C6-7C0FBC93448D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1443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79CE88A2-45A1-4DAC-BB36-571B7222E88C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fld id="{EA3F41F8-1310-4E6B-AE41-6E0DEBB79B69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244873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BF591E1-F0D6-41EE-98C6-7E2AA7522CF8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7944160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40F0DE-D414-44AA-A804-D0748AC1E5CA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011130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F1F91C-BF16-46C9-B154-D3C3EF0E5992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874210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E2AA28-AEF2-4300-A9CF-FF78E8C13C3B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057013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0CA39A-44F5-4207-930D-1CE7E0019E8F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55250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B3386-2A03-42AF-A803-99AEBE3820AA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777445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B358A7-552A-4124-ACAC-4981AC2DBA1B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3371312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5656B9-E793-49FB-8AFD-6087D015B544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4232965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22C19E-F2CD-4E85-9D06-F07E327DFE78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26830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2021/7/20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26451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EA2E0221-7F6A-4E57-A58C-8FA317931B5A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fld id="{3282C486-B177-4434-82FB-68ECE3A2B38C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868160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2021/7/20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0933985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2021/7/20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650935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2021/7/20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5880566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2021/7/20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3566359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2021/7/20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2879988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2021/7/20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119112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2021/7/20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426352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2021/7/20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536230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2021/7/20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3002561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2021/7/20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24233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 descr="1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 descr="2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9144000" cy="234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1905000" y="5410200"/>
            <a:ext cx="51816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600"/>
            </a:lvl1pPr>
          </a:lstStyle>
          <a:p>
            <a:r>
              <a:rPr lang="zh-CN" altLang="en-US" smtClean="0"/>
              <a:t>单击此处编辑母版副标题样式</a:t>
            </a:r>
            <a:endParaRPr lang="en-US" altLang="zh-CN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3568" y="2636912"/>
            <a:ext cx="7924800" cy="6858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altLang="zh-CN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sz="120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fld id="{785F8AFA-46EA-495C-A3B1-E7449C917275}" type="datetime1">
              <a:rPr lang="zh-CN" altLang="en-US">
                <a:solidFill>
                  <a:prstClr val="white"/>
                </a:solidFill>
              </a:rPr>
              <a:pPr>
                <a:defRPr/>
              </a:pPr>
              <a:t>2021/7/20</a:t>
            </a:fld>
            <a:endParaRPr lang="en-US" altLang="zh-CN">
              <a:solidFill>
                <a:prstClr val="white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C830A5F-5266-47A5-B48F-EF394E30FA78}" type="slidenum">
              <a:rPr lang="en-US" altLang="zh-CN">
                <a:solidFill>
                  <a:prstClr val="white"/>
                </a:solidFill>
              </a:rPr>
              <a:pPr/>
              <a:t>‹#›</a:t>
            </a:fld>
            <a:endParaRPr lang="en-US" altLang="zh-C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405810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2021/7/20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0491108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2021/7/20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897628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2021/7/20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456294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2021/7/20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251820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2021/7/20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2312628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2021/7/20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723036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2021/7/20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6394333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2021/7/20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598828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2021/7/20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7568559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2021/7/20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8967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79469-C56C-4675-9F82-9767BE0EBC2C}" type="datetime1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77F1C8-B452-4570-8C99-65EB9E8575A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4331157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2021/7/20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0609041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4C8B5B-EC60-4AB3-89EC-448004347F14}" type="slidenum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048484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0CE352-38CE-4E40-BC13-0F5895B9F612}" type="slidenum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0810410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6B4A04-226B-4977-B301-CAC9060884C8}" type="slidenum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8548763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938468-EF04-4DB8-B557-7D2E0823F753}" type="slidenum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165694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598DA7-5A51-4587-B9EC-1A7621CC4A3C}" type="slidenum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549043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BEFCE0-7328-4923-86D2-7565B6893A2C}" type="slidenum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793235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A20949-967A-4A01-9725-60CFE4C91A03}" type="slidenum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759091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30B352-7CB1-435A-A5F6-9D3B4F981A71}" type="slidenum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57056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60AD2B-A31F-49F0-884F-76D7F68A3851}" type="slidenum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925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77186-1D86-49F1-8F86-ACF629A92220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C9081-B2D6-4A26-97F8-5F256AA2A981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7397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8"/>
          <p:cNvSpPr>
            <a:spLocks noChangeArrowheads="1"/>
          </p:cNvSpPr>
          <p:nvPr userDrawn="1"/>
        </p:nvSpPr>
        <p:spPr bwMode="gray">
          <a:xfrm>
            <a:off x="0" y="0"/>
            <a:ext cx="8229600" cy="57467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zh-CN" alt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Rectangle 17"/>
          <p:cNvSpPr>
            <a:spLocks noChangeArrowheads="1"/>
          </p:cNvSpPr>
          <p:nvPr userDrawn="1"/>
        </p:nvSpPr>
        <p:spPr bwMode="gray">
          <a:xfrm>
            <a:off x="0" y="0"/>
            <a:ext cx="9144000" cy="576263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tint val="12549"/>
                  <a:invGamma/>
                  <a:alpha val="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zh-CN" alt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4016" y="0"/>
            <a:ext cx="6660232" cy="548680"/>
          </a:xfrm>
        </p:spPr>
        <p:txBody>
          <a:bodyPr/>
          <a:lstStyle>
            <a:lvl1pPr algn="l">
              <a:defRPr sz="2800">
                <a:solidFill>
                  <a:srgbClr val="FFFFCC"/>
                </a:solidFill>
                <a:latin typeface="黑体" pitchFamily="2" charset="-122"/>
                <a:ea typeface="黑体" pitchFamily="2" charset="-122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ED5A2-B67D-4117-A431-801454B3D289}" type="datetime1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07225" y="650240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DA9022E3-7CE4-4C8B-9822-E2B1C07E0C1B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2494258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C2D277-82E9-4F85-9EDB-7B15934374C1}" type="slidenum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642173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8FD5D0-6062-45B3-99A8-EE73235CC411}" type="slidenum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933270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2021/7/20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820510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2021/7/20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156728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2021/7/20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715173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2021/7/20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957486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2021/7/20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109109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2021/7/20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25720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2021/7/20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62086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2021/7/20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5676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0F3258-61AD-4D4E-B2B5-F5AA0AB8AE29}" type="datetime1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3119BB-5E62-4C09-86EC-B710A1F3151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8901457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2021/7/20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5306948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2021/7/20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268421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2021/7/20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2532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49C7B-5F5C-4170-81ED-67B7235700B8}" type="datetime1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35E26A-D606-4DBB-BEBF-1CFFE4106EC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33711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05243-5D65-4895-B313-DFA3E5CDF707}" type="datetime1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6EE997-42FC-4799-8A17-A558A791854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09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6F1FE-3B9B-4C23-937E-071BDDCAB47F}" type="datetime1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0B4320-F86C-4392-AB3D-DC27E58412D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9803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7169C2-CED0-4A9E-AB5B-E1CB26DD40C1}" type="datetime1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223BE4-844E-4548-BFAF-3A6199C7DBF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47702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8F4E4-4DB8-42F7-93F1-CF66726596FC}" type="datetime1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DE166B-BF66-41A4-B6D9-A6ECC7B78B9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1819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68E79-BB87-4D42-808F-46BF6F221411}" type="datetime1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DC36A4-AA5B-46A0-B7B8-604DB04BBCF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61875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057B9-0E29-4EB8-9E20-793EE5C2AF54}" type="datetime1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298849-2AA8-4829-A0EE-DC6B6180E67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31047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EE613-D3B7-4DBB-A3A2-C98CCD8A7E36}" type="datetime1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1A5B29-25AA-4C8A-B454-B5195936D00B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3859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783DB-E156-4624-8C12-B1DB6870D6CD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1A8A6F-EC99-41DD-B11B-68872622001F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8250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9BABF-CC82-4C98-85D7-6A94B34AB1D0}" type="datetime1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2021/7/20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6DEAD9-06C6-499D-8039-5350D436A0B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868273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海淀"/>
          <p:cNvPicPr>
            <a:picLocks noChangeAspect="1" noChangeArrowheads="1"/>
          </p:cNvPicPr>
          <p:nvPr userDrawn="1"/>
        </p:nvPicPr>
        <p:blipFill>
          <a:blip r:embed="rId2" cstate="print">
            <a:lum bright="42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2463"/>
            <a:ext cx="9144000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3546A-32C2-4842-B4EA-49596204D7C1}" type="datetime1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6C9CDD-9700-4998-B3A7-D995BCF633B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73143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9758977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71039-15E3-4BC3-8DCD-61561A3560AA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6205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FC4BE2-C8FB-45DC-9182-47827EF43CB7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8362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F106E0-DC78-4DBD-8A73-BA53FF0CC20D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887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56887-284E-43E0-B9C4-1E29616136BF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6862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3FCDD3-C2DE-4844-A874-18D436FBB958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0306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5ACEE-AAFC-4CEB-810F-E2E3E70FB1FF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96738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A85A1-0FBE-4212-924C-E1D2C1540DE0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394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D6E5D-0ABE-4AEC-B2F8-DFF7FF386F62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6A4A1-7895-411C-AF34-8597A3997E4D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93264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DF6835-C015-4635-889C-511472802A4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16032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1B0690-B80F-47BF-B8F6-2601168BDB66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31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AD6117-B29D-4F3A-AA14-EB59B8BD5E0D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59202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028DA5-0DD0-402D-8AE2-1499ED04C7CC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44348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245681" y="928586"/>
            <a:ext cx="7775028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687197" y="2143506"/>
            <a:ext cx="3821823" cy="19875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35062" y="2143506"/>
            <a:ext cx="3821824" cy="19875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87197" y="4275082"/>
            <a:ext cx="3821823" cy="198750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35062" y="4275082"/>
            <a:ext cx="3821824" cy="198750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45AAF13-0207-49E9-8081-85E1FEF9629F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64459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848977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/>
          <p:cNvPicPr preferRelativeResize="0">
            <a:picLocks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9050" y="-9525"/>
            <a:ext cx="91440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椭圆 4"/>
          <p:cNvSpPr/>
          <p:nvPr userDrawn="1"/>
        </p:nvSpPr>
        <p:spPr>
          <a:xfrm>
            <a:off x="341313" y="-3175"/>
            <a:ext cx="581025" cy="6492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0"/>
            <a:ext cx="684213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" name="Picture 11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9063" y="-19050"/>
            <a:ext cx="67310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chemeClr val="bg2">
                <a:alpha val="50000"/>
              </a:scheme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marL="495300" indent="-495300" algn="ctr" rtl="0" fontAlgn="base">
              <a:spcBef>
                <a:spcPct val="10000"/>
              </a:spcBef>
              <a:spcAft>
                <a:spcPct val="0"/>
              </a:spcAft>
              <a:buClr>
                <a:srgbClr val="F1AF00"/>
              </a:buClr>
              <a:defRPr lang="zh-CN" altLang="en-US" sz="2400" b="1" kern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黑体" pitchFamily="49" charset="-122"/>
                <a:cs typeface="+mn-cs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495300" indent="-495300" algn="ctr" rtl="0" fontAlgn="base">
              <a:spcBef>
                <a:spcPct val="10000"/>
              </a:spcBef>
              <a:spcAft>
                <a:spcPct val="0"/>
              </a:spcAft>
              <a:buClr>
                <a:srgbClr val="F1AF00"/>
              </a:buClr>
              <a:buNone/>
              <a:defRPr lang="zh-CN" altLang="en-US" sz="2400" kern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黑体" pitchFamily="49" charset="-122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10"/>
          </p:nvPr>
        </p:nvSpPr>
        <p:spPr>
          <a:xfrm>
            <a:off x="11113" y="6467475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651E9033-F5A5-47A0-B2C5-49744F7B486E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989763" y="6467475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5247380A-ACA7-4738-A016-511861817B2E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7732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A20BEF3B-C872-45BB-A604-7B42043D7E39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36FBD9F0-4D7B-48DD-8145-2C0ED0202583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7054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lang="zh-CN" altLang="en-US" sz="2200" kern="12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黑体" pitchFamily="49" charset="-122"/>
                <a:cs typeface="Times New Roman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E9357C87-79FD-485B-A835-499BD5DA90F3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23E126B3-4AD0-4C04-AB07-9ECBA5456E14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73097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7B5890C0-CA96-4060-9C5B-A556E5C442CE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56E32C54-5713-4307-A0F1-EA1054B5DF96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259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52BBFC-71FE-4F25-BE8D-BA459080F9C7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F0F6F-DF34-467D-A192-319DD844E150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00760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5D2A2E08-49F1-47E8-AE90-4D48E54A7BF8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803CBFD9-7347-44D9-8FEE-1DAB2295473A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87772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E1C7AF0E-FE1F-4F15-B14F-9BAA10323D02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7809757-277B-4544-B705-99F5E64640D4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78641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F4BAC2E-FCBD-4E68-85E2-7B8A7D27EE6E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95980205-85A4-4C13-A4FA-ED14ED3CAC30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15311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C78DF5D8-1A40-4370-BDBB-197F3911605F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F116057A-8CA9-4185-AAA6-1603858C4E89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41196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0659B076-57DC-4DB2-A615-AAB8062A303B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7A225AA-6DBB-49C1-BF3D-EC1484F31C04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27411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52BBACF5-418C-4281-BDAA-AA9D5CC835FD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006691AE-B00F-43C7-9CB1-BE92D0E451E4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25215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7C09D2AC-745A-4544-9D6B-671A6BFD4967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094FACAD-7718-4D8A-9B52-883CDEBF1BC9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04704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028080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/>
          <p:cNvPicPr preferRelativeResize="0">
            <a:picLocks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9050" y="-9525"/>
            <a:ext cx="91440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椭圆 4"/>
          <p:cNvSpPr/>
          <p:nvPr userDrawn="1"/>
        </p:nvSpPr>
        <p:spPr>
          <a:xfrm>
            <a:off x="341313" y="-3175"/>
            <a:ext cx="581025" cy="6492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0"/>
            <a:ext cx="684213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" name="Picture 11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9063" y="-19050"/>
            <a:ext cx="67310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chemeClr val="bg2">
                <a:alpha val="50000"/>
              </a:scheme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marL="495300" indent="-495300" algn="ctr" rtl="0" fontAlgn="base">
              <a:spcBef>
                <a:spcPct val="10000"/>
              </a:spcBef>
              <a:spcAft>
                <a:spcPct val="0"/>
              </a:spcAft>
              <a:buClr>
                <a:srgbClr val="F1AF00"/>
              </a:buClr>
              <a:defRPr lang="zh-CN" altLang="en-US" sz="2400" b="1" kern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黑体" pitchFamily="49" charset="-122"/>
                <a:cs typeface="+mn-cs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495300" indent="-495300" algn="ctr" rtl="0" fontAlgn="base">
              <a:spcBef>
                <a:spcPct val="10000"/>
              </a:spcBef>
              <a:spcAft>
                <a:spcPct val="0"/>
              </a:spcAft>
              <a:buClr>
                <a:srgbClr val="F1AF00"/>
              </a:buClr>
              <a:buNone/>
              <a:defRPr lang="zh-CN" altLang="en-US" sz="2400" kern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黑体" pitchFamily="49" charset="-122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10"/>
          </p:nvPr>
        </p:nvSpPr>
        <p:spPr>
          <a:xfrm>
            <a:off x="11113" y="6467475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651E9033-F5A5-47A0-B2C5-49744F7B486E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989763" y="6467475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5247380A-ACA7-4738-A016-511861817B2E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90070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A20BEF3B-C872-45BB-A604-7B42043D7E39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36FBD9F0-4D7B-48DD-8145-2C0ED0202583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807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B75D00-3FA2-474B-B089-7D5BFACB4B4F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9061A-1F7A-4300-A458-2F0680A13B56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7416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lang="zh-CN" altLang="en-US" sz="2200" kern="12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黑体" pitchFamily="49" charset="-122"/>
                <a:cs typeface="Times New Roman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E9357C87-79FD-485B-A835-499BD5DA90F3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23E126B3-4AD0-4C04-AB07-9ECBA5456E14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46798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7B5890C0-CA96-4060-9C5B-A556E5C442CE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56E32C54-5713-4307-A0F1-EA1054B5DF96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18197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5D2A2E08-49F1-47E8-AE90-4D48E54A7BF8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803CBFD9-7347-44D9-8FEE-1DAB2295473A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41539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E1C7AF0E-FE1F-4F15-B14F-9BAA10323D02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7809757-277B-4544-B705-99F5E64640D4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95916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F4BAC2E-FCBD-4E68-85E2-7B8A7D27EE6E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95980205-85A4-4C13-A4FA-ED14ED3CAC30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20637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C78DF5D8-1A40-4370-BDBB-197F3911605F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F116057A-8CA9-4185-AAA6-1603858C4E89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81577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0659B076-57DC-4DB2-A615-AAB8062A303B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7A225AA-6DBB-49C1-BF3D-EC1484F31C04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327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52BBACF5-418C-4281-BDAA-AA9D5CC835FD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006691AE-B00F-43C7-9CB1-BE92D0E451E4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79341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7C09D2AC-745A-4544-9D6B-671A6BFD4967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094FACAD-7718-4D8A-9B52-883CDEBF1BC9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10555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8058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Relationship Id="rId14" Type="http://schemas.openxmlformats.org/officeDocument/2006/relationships/image" Target="../media/image2.jpe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60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Relationship Id="rId14" Type="http://schemas.openxmlformats.org/officeDocument/2006/relationships/image" Target="../media/image2.jpe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slideLayout" Target="../slideLayouts/slideLayout172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Relationship Id="rId14" Type="http://schemas.openxmlformats.org/officeDocument/2006/relationships/image" Target="../media/image2.jpe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slideLayout" Target="../slideLayouts/slideLayout184.xml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Relationship Id="rId14" Type="http://schemas.openxmlformats.org/officeDocument/2006/relationships/image" Target="../media/image2.jpe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2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87.xml"/><Relationship Id="rId7" Type="http://schemas.openxmlformats.org/officeDocument/2006/relationships/slideLayout" Target="../slideLayouts/slideLayout191.xml"/><Relationship Id="rId12" Type="http://schemas.openxmlformats.org/officeDocument/2006/relationships/slideLayout" Target="../slideLayouts/slideLayout196.xml"/><Relationship Id="rId2" Type="http://schemas.openxmlformats.org/officeDocument/2006/relationships/slideLayout" Target="../slideLayouts/slideLayout186.xml"/><Relationship Id="rId1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90.xml"/><Relationship Id="rId11" Type="http://schemas.openxmlformats.org/officeDocument/2006/relationships/slideLayout" Target="../slideLayouts/slideLayout195.xml"/><Relationship Id="rId5" Type="http://schemas.openxmlformats.org/officeDocument/2006/relationships/slideLayout" Target="../slideLayouts/slideLayout189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94.xml"/><Relationship Id="rId4" Type="http://schemas.openxmlformats.org/officeDocument/2006/relationships/slideLayout" Target="../slideLayouts/slideLayout188.xml"/><Relationship Id="rId9" Type="http://schemas.openxmlformats.org/officeDocument/2006/relationships/slideLayout" Target="../slideLayouts/slideLayout193.xml"/><Relationship Id="rId14" Type="http://schemas.openxmlformats.org/officeDocument/2006/relationships/image" Target="../media/image2.jpe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4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99.xml"/><Relationship Id="rId7" Type="http://schemas.openxmlformats.org/officeDocument/2006/relationships/slideLayout" Target="../slideLayouts/slideLayout203.xml"/><Relationship Id="rId12" Type="http://schemas.openxmlformats.org/officeDocument/2006/relationships/slideLayout" Target="../slideLayouts/slideLayout208.xml"/><Relationship Id="rId2" Type="http://schemas.openxmlformats.org/officeDocument/2006/relationships/slideLayout" Target="../slideLayouts/slideLayout198.xml"/><Relationship Id="rId1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202.xml"/><Relationship Id="rId11" Type="http://schemas.openxmlformats.org/officeDocument/2006/relationships/slideLayout" Target="../slideLayouts/slideLayout207.xml"/><Relationship Id="rId5" Type="http://schemas.openxmlformats.org/officeDocument/2006/relationships/slideLayout" Target="../slideLayouts/slideLayout201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06.xml"/><Relationship Id="rId4" Type="http://schemas.openxmlformats.org/officeDocument/2006/relationships/slideLayout" Target="../slideLayouts/slideLayout200.xml"/><Relationship Id="rId9" Type="http://schemas.openxmlformats.org/officeDocument/2006/relationships/slideLayout" Target="../slideLayouts/slideLayout205.xml"/><Relationship Id="rId14" Type="http://schemas.openxmlformats.org/officeDocument/2006/relationships/image" Target="../media/image2.jpe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6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211.xml"/><Relationship Id="rId7" Type="http://schemas.openxmlformats.org/officeDocument/2006/relationships/slideLayout" Target="../slideLayouts/slideLayout215.xml"/><Relationship Id="rId12" Type="http://schemas.openxmlformats.org/officeDocument/2006/relationships/slideLayout" Target="../slideLayouts/slideLayout220.xml"/><Relationship Id="rId2" Type="http://schemas.openxmlformats.org/officeDocument/2006/relationships/slideLayout" Target="../slideLayouts/slideLayout210.xml"/><Relationship Id="rId1" Type="http://schemas.openxmlformats.org/officeDocument/2006/relationships/slideLayout" Target="../slideLayouts/slideLayout209.xml"/><Relationship Id="rId6" Type="http://schemas.openxmlformats.org/officeDocument/2006/relationships/slideLayout" Target="../slideLayouts/slideLayout214.xml"/><Relationship Id="rId11" Type="http://schemas.openxmlformats.org/officeDocument/2006/relationships/slideLayout" Target="../slideLayouts/slideLayout219.xml"/><Relationship Id="rId5" Type="http://schemas.openxmlformats.org/officeDocument/2006/relationships/slideLayout" Target="../slideLayouts/slideLayout213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18.xml"/><Relationship Id="rId4" Type="http://schemas.openxmlformats.org/officeDocument/2006/relationships/slideLayout" Target="../slideLayouts/slideLayout212.xml"/><Relationship Id="rId9" Type="http://schemas.openxmlformats.org/officeDocument/2006/relationships/slideLayout" Target="../slideLayouts/slideLayout217.xml"/><Relationship Id="rId14" Type="http://schemas.openxmlformats.org/officeDocument/2006/relationships/image" Target="../media/image2.jpe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slideLayout" Target="../slideLayouts/slideLayout232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0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35.xml"/><Relationship Id="rId7" Type="http://schemas.openxmlformats.org/officeDocument/2006/relationships/slideLayout" Target="../slideLayouts/slideLayout239.xml"/><Relationship Id="rId12" Type="http://schemas.openxmlformats.org/officeDocument/2006/relationships/slideLayout" Target="../slideLayouts/slideLayout244.xml"/><Relationship Id="rId2" Type="http://schemas.openxmlformats.org/officeDocument/2006/relationships/slideLayout" Target="../slideLayouts/slideLayout234.xml"/><Relationship Id="rId1" Type="http://schemas.openxmlformats.org/officeDocument/2006/relationships/slideLayout" Target="../slideLayouts/slideLayout233.xml"/><Relationship Id="rId6" Type="http://schemas.openxmlformats.org/officeDocument/2006/relationships/slideLayout" Target="../slideLayouts/slideLayout238.xml"/><Relationship Id="rId11" Type="http://schemas.openxmlformats.org/officeDocument/2006/relationships/slideLayout" Target="../slideLayouts/slideLayout243.xml"/><Relationship Id="rId5" Type="http://schemas.openxmlformats.org/officeDocument/2006/relationships/slideLayout" Target="../slideLayouts/slideLayout237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42.xml"/><Relationship Id="rId4" Type="http://schemas.openxmlformats.org/officeDocument/2006/relationships/slideLayout" Target="../slideLayouts/slideLayout236.xml"/><Relationship Id="rId9" Type="http://schemas.openxmlformats.org/officeDocument/2006/relationships/slideLayout" Target="../slideLayouts/slideLayout241.xml"/><Relationship Id="rId14" Type="http://schemas.openxmlformats.org/officeDocument/2006/relationships/image" Target="../media/image2.jpe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2.xml"/><Relationship Id="rId13" Type="http://schemas.openxmlformats.org/officeDocument/2006/relationships/theme" Target="../theme/theme21.xml"/><Relationship Id="rId3" Type="http://schemas.openxmlformats.org/officeDocument/2006/relationships/slideLayout" Target="../slideLayouts/slideLayout247.xml"/><Relationship Id="rId7" Type="http://schemas.openxmlformats.org/officeDocument/2006/relationships/slideLayout" Target="../slideLayouts/slideLayout251.xml"/><Relationship Id="rId12" Type="http://schemas.openxmlformats.org/officeDocument/2006/relationships/slideLayout" Target="../slideLayouts/slideLayout256.xml"/><Relationship Id="rId2" Type="http://schemas.openxmlformats.org/officeDocument/2006/relationships/slideLayout" Target="../slideLayouts/slideLayout246.xml"/><Relationship Id="rId1" Type="http://schemas.openxmlformats.org/officeDocument/2006/relationships/slideLayout" Target="../slideLayouts/slideLayout245.xml"/><Relationship Id="rId6" Type="http://schemas.openxmlformats.org/officeDocument/2006/relationships/slideLayout" Target="../slideLayouts/slideLayout250.xml"/><Relationship Id="rId11" Type="http://schemas.openxmlformats.org/officeDocument/2006/relationships/slideLayout" Target="../slideLayouts/slideLayout255.xml"/><Relationship Id="rId5" Type="http://schemas.openxmlformats.org/officeDocument/2006/relationships/slideLayout" Target="../slideLayouts/slideLayout249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54.xml"/><Relationship Id="rId4" Type="http://schemas.openxmlformats.org/officeDocument/2006/relationships/slideLayout" Target="../slideLayouts/slideLayout248.xml"/><Relationship Id="rId9" Type="http://schemas.openxmlformats.org/officeDocument/2006/relationships/slideLayout" Target="../slideLayouts/slideLayout253.xml"/><Relationship Id="rId14" Type="http://schemas.openxmlformats.org/officeDocument/2006/relationships/image" Target="../media/image2.jpeg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4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259.xml"/><Relationship Id="rId7" Type="http://schemas.openxmlformats.org/officeDocument/2006/relationships/slideLayout" Target="../slideLayouts/slideLayout263.xml"/><Relationship Id="rId12" Type="http://schemas.openxmlformats.org/officeDocument/2006/relationships/slideLayout" Target="../slideLayouts/slideLayout268.xml"/><Relationship Id="rId2" Type="http://schemas.openxmlformats.org/officeDocument/2006/relationships/slideLayout" Target="../slideLayouts/slideLayout258.xml"/><Relationship Id="rId1" Type="http://schemas.openxmlformats.org/officeDocument/2006/relationships/slideLayout" Target="../slideLayouts/slideLayout257.xml"/><Relationship Id="rId6" Type="http://schemas.openxmlformats.org/officeDocument/2006/relationships/slideLayout" Target="../slideLayouts/slideLayout262.xml"/><Relationship Id="rId11" Type="http://schemas.openxmlformats.org/officeDocument/2006/relationships/slideLayout" Target="../slideLayouts/slideLayout267.xml"/><Relationship Id="rId5" Type="http://schemas.openxmlformats.org/officeDocument/2006/relationships/slideLayout" Target="../slideLayouts/slideLayout261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66.xml"/><Relationship Id="rId4" Type="http://schemas.openxmlformats.org/officeDocument/2006/relationships/slideLayout" Target="../slideLayouts/slideLayout260.xml"/><Relationship Id="rId9" Type="http://schemas.openxmlformats.org/officeDocument/2006/relationships/slideLayout" Target="../slideLayouts/slideLayout265.xml"/><Relationship Id="rId14" Type="http://schemas.openxmlformats.org/officeDocument/2006/relationships/image" Target="../media/image2.jpeg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6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71.xml"/><Relationship Id="rId7" Type="http://schemas.openxmlformats.org/officeDocument/2006/relationships/slideLayout" Target="../slideLayouts/slideLayout275.xml"/><Relationship Id="rId12" Type="http://schemas.openxmlformats.org/officeDocument/2006/relationships/slideLayout" Target="../slideLayouts/slideLayout280.xml"/><Relationship Id="rId2" Type="http://schemas.openxmlformats.org/officeDocument/2006/relationships/slideLayout" Target="../slideLayouts/slideLayout270.xml"/><Relationship Id="rId1" Type="http://schemas.openxmlformats.org/officeDocument/2006/relationships/slideLayout" Target="../slideLayouts/slideLayout269.xml"/><Relationship Id="rId6" Type="http://schemas.openxmlformats.org/officeDocument/2006/relationships/slideLayout" Target="../slideLayouts/slideLayout274.xml"/><Relationship Id="rId11" Type="http://schemas.openxmlformats.org/officeDocument/2006/relationships/slideLayout" Target="../slideLayouts/slideLayout279.xml"/><Relationship Id="rId5" Type="http://schemas.openxmlformats.org/officeDocument/2006/relationships/slideLayout" Target="../slideLayouts/slideLayout273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78.xml"/><Relationship Id="rId4" Type="http://schemas.openxmlformats.org/officeDocument/2006/relationships/slideLayout" Target="../slideLayouts/slideLayout272.xml"/><Relationship Id="rId9" Type="http://schemas.openxmlformats.org/officeDocument/2006/relationships/slideLayout" Target="../slideLayouts/slideLayout277.xml"/><Relationship Id="rId14" Type="http://schemas.openxmlformats.org/officeDocument/2006/relationships/image" Target="../media/image2.jpeg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8.xml"/><Relationship Id="rId13" Type="http://schemas.openxmlformats.org/officeDocument/2006/relationships/theme" Target="../theme/theme24.xml"/><Relationship Id="rId3" Type="http://schemas.openxmlformats.org/officeDocument/2006/relationships/slideLayout" Target="../slideLayouts/slideLayout283.xml"/><Relationship Id="rId7" Type="http://schemas.openxmlformats.org/officeDocument/2006/relationships/slideLayout" Target="../slideLayouts/slideLayout287.xml"/><Relationship Id="rId12" Type="http://schemas.openxmlformats.org/officeDocument/2006/relationships/slideLayout" Target="../slideLayouts/slideLayout292.xml"/><Relationship Id="rId2" Type="http://schemas.openxmlformats.org/officeDocument/2006/relationships/slideLayout" Target="../slideLayouts/slideLayout282.xml"/><Relationship Id="rId1" Type="http://schemas.openxmlformats.org/officeDocument/2006/relationships/slideLayout" Target="../slideLayouts/slideLayout281.xml"/><Relationship Id="rId6" Type="http://schemas.openxmlformats.org/officeDocument/2006/relationships/slideLayout" Target="../slideLayouts/slideLayout286.xml"/><Relationship Id="rId11" Type="http://schemas.openxmlformats.org/officeDocument/2006/relationships/slideLayout" Target="../slideLayouts/slideLayout291.xml"/><Relationship Id="rId5" Type="http://schemas.openxmlformats.org/officeDocument/2006/relationships/slideLayout" Target="../slideLayouts/slideLayout28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90.xml"/><Relationship Id="rId4" Type="http://schemas.openxmlformats.org/officeDocument/2006/relationships/slideLayout" Target="../slideLayouts/slideLayout284.xml"/><Relationship Id="rId9" Type="http://schemas.openxmlformats.org/officeDocument/2006/relationships/slideLayout" Target="../slideLayouts/slideLayout289.xml"/><Relationship Id="rId14" Type="http://schemas.openxmlformats.org/officeDocument/2006/relationships/image" Target="../media/image2.jpeg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0.xml"/><Relationship Id="rId13" Type="http://schemas.openxmlformats.org/officeDocument/2006/relationships/slideLayout" Target="../slideLayouts/slideLayout305.xml"/><Relationship Id="rId3" Type="http://schemas.openxmlformats.org/officeDocument/2006/relationships/slideLayout" Target="../slideLayouts/slideLayout295.xml"/><Relationship Id="rId7" Type="http://schemas.openxmlformats.org/officeDocument/2006/relationships/slideLayout" Target="../slideLayouts/slideLayout299.xml"/><Relationship Id="rId12" Type="http://schemas.openxmlformats.org/officeDocument/2006/relationships/slideLayout" Target="../slideLayouts/slideLayout304.xml"/><Relationship Id="rId2" Type="http://schemas.openxmlformats.org/officeDocument/2006/relationships/slideLayout" Target="../slideLayouts/slideLayout294.xml"/><Relationship Id="rId1" Type="http://schemas.openxmlformats.org/officeDocument/2006/relationships/slideLayout" Target="../slideLayouts/slideLayout293.xml"/><Relationship Id="rId6" Type="http://schemas.openxmlformats.org/officeDocument/2006/relationships/slideLayout" Target="../slideLayouts/slideLayout298.xml"/><Relationship Id="rId11" Type="http://schemas.openxmlformats.org/officeDocument/2006/relationships/slideLayout" Target="../slideLayouts/slideLayout303.xml"/><Relationship Id="rId5" Type="http://schemas.openxmlformats.org/officeDocument/2006/relationships/slideLayout" Target="../slideLayouts/slideLayout297.xml"/><Relationship Id="rId10" Type="http://schemas.openxmlformats.org/officeDocument/2006/relationships/slideLayout" Target="../slideLayouts/slideLayout302.xml"/><Relationship Id="rId4" Type="http://schemas.openxmlformats.org/officeDocument/2006/relationships/slideLayout" Target="../slideLayouts/slideLayout296.xml"/><Relationship Id="rId9" Type="http://schemas.openxmlformats.org/officeDocument/2006/relationships/slideLayout" Target="../slideLayouts/slideLayout301.xml"/><Relationship Id="rId14" Type="http://schemas.openxmlformats.org/officeDocument/2006/relationships/theme" Target="../theme/theme25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3.xml"/><Relationship Id="rId13" Type="http://schemas.openxmlformats.org/officeDocument/2006/relationships/theme" Target="../theme/theme26.xml"/><Relationship Id="rId3" Type="http://schemas.openxmlformats.org/officeDocument/2006/relationships/slideLayout" Target="../slideLayouts/slideLayout308.xml"/><Relationship Id="rId7" Type="http://schemas.openxmlformats.org/officeDocument/2006/relationships/slideLayout" Target="../slideLayouts/slideLayout312.xml"/><Relationship Id="rId12" Type="http://schemas.openxmlformats.org/officeDocument/2006/relationships/slideLayout" Target="../slideLayouts/slideLayout317.xml"/><Relationship Id="rId2" Type="http://schemas.openxmlformats.org/officeDocument/2006/relationships/slideLayout" Target="../slideLayouts/slideLayout307.xml"/><Relationship Id="rId1" Type="http://schemas.openxmlformats.org/officeDocument/2006/relationships/slideLayout" Target="../slideLayouts/slideLayout306.xml"/><Relationship Id="rId6" Type="http://schemas.openxmlformats.org/officeDocument/2006/relationships/slideLayout" Target="../slideLayouts/slideLayout311.xml"/><Relationship Id="rId11" Type="http://schemas.openxmlformats.org/officeDocument/2006/relationships/slideLayout" Target="../slideLayouts/slideLayout316.xml"/><Relationship Id="rId5" Type="http://schemas.openxmlformats.org/officeDocument/2006/relationships/slideLayout" Target="../slideLayouts/slideLayout310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315.xml"/><Relationship Id="rId4" Type="http://schemas.openxmlformats.org/officeDocument/2006/relationships/slideLayout" Target="../slideLayouts/slideLayout309.xml"/><Relationship Id="rId9" Type="http://schemas.openxmlformats.org/officeDocument/2006/relationships/slideLayout" Target="../slideLayouts/slideLayout314.xml"/><Relationship Id="rId14" Type="http://schemas.openxmlformats.org/officeDocument/2006/relationships/image" Target="../media/image2.jpeg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5.xml"/><Relationship Id="rId3" Type="http://schemas.openxmlformats.org/officeDocument/2006/relationships/slideLayout" Target="../slideLayouts/slideLayout320.xml"/><Relationship Id="rId7" Type="http://schemas.openxmlformats.org/officeDocument/2006/relationships/slideLayout" Target="../slideLayouts/slideLayout324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319.xml"/><Relationship Id="rId1" Type="http://schemas.openxmlformats.org/officeDocument/2006/relationships/slideLayout" Target="../slideLayouts/slideLayout318.xml"/><Relationship Id="rId6" Type="http://schemas.openxmlformats.org/officeDocument/2006/relationships/slideLayout" Target="../slideLayouts/slideLayout323.xml"/><Relationship Id="rId11" Type="http://schemas.openxmlformats.org/officeDocument/2006/relationships/slideLayout" Target="../slideLayouts/slideLayout328.xml"/><Relationship Id="rId5" Type="http://schemas.openxmlformats.org/officeDocument/2006/relationships/slideLayout" Target="../slideLayouts/slideLayout322.xml"/><Relationship Id="rId10" Type="http://schemas.openxmlformats.org/officeDocument/2006/relationships/slideLayout" Target="../slideLayouts/slideLayout327.xml"/><Relationship Id="rId4" Type="http://schemas.openxmlformats.org/officeDocument/2006/relationships/slideLayout" Target="../slideLayouts/slideLayout321.xml"/><Relationship Id="rId9" Type="http://schemas.openxmlformats.org/officeDocument/2006/relationships/slideLayout" Target="../slideLayouts/slideLayout326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6.xml"/><Relationship Id="rId13" Type="http://schemas.openxmlformats.org/officeDocument/2006/relationships/theme" Target="../theme/theme28.xml"/><Relationship Id="rId3" Type="http://schemas.openxmlformats.org/officeDocument/2006/relationships/slideLayout" Target="../slideLayouts/slideLayout331.xml"/><Relationship Id="rId7" Type="http://schemas.openxmlformats.org/officeDocument/2006/relationships/slideLayout" Target="../slideLayouts/slideLayout335.xml"/><Relationship Id="rId12" Type="http://schemas.openxmlformats.org/officeDocument/2006/relationships/slideLayout" Target="../slideLayouts/slideLayout340.xml"/><Relationship Id="rId2" Type="http://schemas.openxmlformats.org/officeDocument/2006/relationships/slideLayout" Target="../slideLayouts/slideLayout330.xml"/><Relationship Id="rId1" Type="http://schemas.openxmlformats.org/officeDocument/2006/relationships/slideLayout" Target="../slideLayouts/slideLayout329.xml"/><Relationship Id="rId6" Type="http://schemas.openxmlformats.org/officeDocument/2006/relationships/slideLayout" Target="../slideLayouts/slideLayout334.xml"/><Relationship Id="rId11" Type="http://schemas.openxmlformats.org/officeDocument/2006/relationships/slideLayout" Target="../slideLayouts/slideLayout339.xml"/><Relationship Id="rId5" Type="http://schemas.openxmlformats.org/officeDocument/2006/relationships/slideLayout" Target="../slideLayouts/slideLayout333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338.xml"/><Relationship Id="rId4" Type="http://schemas.openxmlformats.org/officeDocument/2006/relationships/slideLayout" Target="../slideLayouts/slideLayout332.xml"/><Relationship Id="rId9" Type="http://schemas.openxmlformats.org/officeDocument/2006/relationships/slideLayout" Target="../slideLayouts/slideLayout337.xml"/><Relationship Id="rId14" Type="http://schemas.openxmlformats.org/officeDocument/2006/relationships/image" Target="../media/image2.jpeg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8.xml"/><Relationship Id="rId13" Type="http://schemas.openxmlformats.org/officeDocument/2006/relationships/theme" Target="../theme/theme29.xml"/><Relationship Id="rId3" Type="http://schemas.openxmlformats.org/officeDocument/2006/relationships/slideLayout" Target="../slideLayouts/slideLayout343.xml"/><Relationship Id="rId7" Type="http://schemas.openxmlformats.org/officeDocument/2006/relationships/slideLayout" Target="../slideLayouts/slideLayout347.xml"/><Relationship Id="rId12" Type="http://schemas.openxmlformats.org/officeDocument/2006/relationships/slideLayout" Target="../slideLayouts/slideLayout352.xml"/><Relationship Id="rId2" Type="http://schemas.openxmlformats.org/officeDocument/2006/relationships/slideLayout" Target="../slideLayouts/slideLayout342.xml"/><Relationship Id="rId1" Type="http://schemas.openxmlformats.org/officeDocument/2006/relationships/slideLayout" Target="../slideLayouts/slideLayout341.xml"/><Relationship Id="rId6" Type="http://schemas.openxmlformats.org/officeDocument/2006/relationships/slideLayout" Target="../slideLayouts/slideLayout346.xml"/><Relationship Id="rId11" Type="http://schemas.openxmlformats.org/officeDocument/2006/relationships/slideLayout" Target="../slideLayouts/slideLayout351.xml"/><Relationship Id="rId5" Type="http://schemas.openxmlformats.org/officeDocument/2006/relationships/slideLayout" Target="../slideLayouts/slideLayout34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350.xml"/><Relationship Id="rId4" Type="http://schemas.openxmlformats.org/officeDocument/2006/relationships/slideLayout" Target="../slideLayouts/slideLayout344.xml"/><Relationship Id="rId9" Type="http://schemas.openxmlformats.org/officeDocument/2006/relationships/slideLayout" Target="../slideLayouts/slideLayout349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jpeg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0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355.xml"/><Relationship Id="rId7" Type="http://schemas.openxmlformats.org/officeDocument/2006/relationships/slideLayout" Target="../slideLayouts/slideLayout359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54.xml"/><Relationship Id="rId1" Type="http://schemas.openxmlformats.org/officeDocument/2006/relationships/slideLayout" Target="../slideLayouts/slideLayout353.xml"/><Relationship Id="rId6" Type="http://schemas.openxmlformats.org/officeDocument/2006/relationships/slideLayout" Target="../slideLayouts/slideLayout358.xml"/><Relationship Id="rId11" Type="http://schemas.openxmlformats.org/officeDocument/2006/relationships/slideLayout" Target="../slideLayouts/slideLayout363.xml"/><Relationship Id="rId5" Type="http://schemas.openxmlformats.org/officeDocument/2006/relationships/slideLayout" Target="../slideLayouts/slideLayout357.xml"/><Relationship Id="rId10" Type="http://schemas.openxmlformats.org/officeDocument/2006/relationships/slideLayout" Target="../slideLayouts/slideLayout362.xml"/><Relationship Id="rId4" Type="http://schemas.openxmlformats.org/officeDocument/2006/relationships/slideLayout" Target="../slideLayouts/slideLayout356.xml"/><Relationship Id="rId9" Type="http://schemas.openxmlformats.org/officeDocument/2006/relationships/slideLayout" Target="../slideLayouts/slideLayout361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1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366.xml"/><Relationship Id="rId7" Type="http://schemas.openxmlformats.org/officeDocument/2006/relationships/slideLayout" Target="../slideLayouts/slideLayout370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65.xml"/><Relationship Id="rId1" Type="http://schemas.openxmlformats.org/officeDocument/2006/relationships/slideLayout" Target="../slideLayouts/slideLayout364.xml"/><Relationship Id="rId6" Type="http://schemas.openxmlformats.org/officeDocument/2006/relationships/slideLayout" Target="../slideLayouts/slideLayout369.xml"/><Relationship Id="rId11" Type="http://schemas.openxmlformats.org/officeDocument/2006/relationships/slideLayout" Target="../slideLayouts/slideLayout374.xml"/><Relationship Id="rId5" Type="http://schemas.openxmlformats.org/officeDocument/2006/relationships/slideLayout" Target="../slideLayouts/slideLayout368.xml"/><Relationship Id="rId10" Type="http://schemas.openxmlformats.org/officeDocument/2006/relationships/slideLayout" Target="../slideLayouts/slideLayout373.xml"/><Relationship Id="rId4" Type="http://schemas.openxmlformats.org/officeDocument/2006/relationships/slideLayout" Target="../slideLayouts/slideLayout367.xml"/><Relationship Id="rId9" Type="http://schemas.openxmlformats.org/officeDocument/2006/relationships/slideLayout" Target="../slideLayouts/slideLayout372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2.xml"/><Relationship Id="rId13" Type="http://schemas.openxmlformats.org/officeDocument/2006/relationships/theme" Target="../theme/theme32.xml"/><Relationship Id="rId3" Type="http://schemas.openxmlformats.org/officeDocument/2006/relationships/slideLayout" Target="../slideLayouts/slideLayout377.xml"/><Relationship Id="rId7" Type="http://schemas.openxmlformats.org/officeDocument/2006/relationships/slideLayout" Target="../slideLayouts/slideLayout381.xml"/><Relationship Id="rId12" Type="http://schemas.openxmlformats.org/officeDocument/2006/relationships/slideLayout" Target="../slideLayouts/slideLayout386.xml"/><Relationship Id="rId2" Type="http://schemas.openxmlformats.org/officeDocument/2006/relationships/slideLayout" Target="../slideLayouts/slideLayout376.xml"/><Relationship Id="rId1" Type="http://schemas.openxmlformats.org/officeDocument/2006/relationships/slideLayout" Target="../slideLayouts/slideLayout375.xml"/><Relationship Id="rId6" Type="http://schemas.openxmlformats.org/officeDocument/2006/relationships/slideLayout" Target="../slideLayouts/slideLayout380.xml"/><Relationship Id="rId11" Type="http://schemas.openxmlformats.org/officeDocument/2006/relationships/slideLayout" Target="../slideLayouts/slideLayout385.xml"/><Relationship Id="rId5" Type="http://schemas.openxmlformats.org/officeDocument/2006/relationships/slideLayout" Target="../slideLayouts/slideLayout379.xml"/><Relationship Id="rId10" Type="http://schemas.openxmlformats.org/officeDocument/2006/relationships/slideLayout" Target="../slideLayouts/slideLayout384.xml"/><Relationship Id="rId4" Type="http://schemas.openxmlformats.org/officeDocument/2006/relationships/slideLayout" Target="../slideLayouts/slideLayout378.xml"/><Relationship Id="rId9" Type="http://schemas.openxmlformats.org/officeDocument/2006/relationships/slideLayout" Target="../slideLayouts/slideLayout383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4.xml"/><Relationship Id="rId13" Type="http://schemas.openxmlformats.org/officeDocument/2006/relationships/theme" Target="../theme/theme33.xml"/><Relationship Id="rId3" Type="http://schemas.openxmlformats.org/officeDocument/2006/relationships/slideLayout" Target="../slideLayouts/slideLayout389.xml"/><Relationship Id="rId7" Type="http://schemas.openxmlformats.org/officeDocument/2006/relationships/slideLayout" Target="../slideLayouts/slideLayout393.xml"/><Relationship Id="rId12" Type="http://schemas.openxmlformats.org/officeDocument/2006/relationships/slideLayout" Target="../slideLayouts/slideLayout398.xml"/><Relationship Id="rId2" Type="http://schemas.openxmlformats.org/officeDocument/2006/relationships/slideLayout" Target="../slideLayouts/slideLayout388.xml"/><Relationship Id="rId1" Type="http://schemas.openxmlformats.org/officeDocument/2006/relationships/slideLayout" Target="../slideLayouts/slideLayout387.xml"/><Relationship Id="rId6" Type="http://schemas.openxmlformats.org/officeDocument/2006/relationships/slideLayout" Target="../slideLayouts/slideLayout392.xml"/><Relationship Id="rId11" Type="http://schemas.openxmlformats.org/officeDocument/2006/relationships/slideLayout" Target="../slideLayouts/slideLayout397.xml"/><Relationship Id="rId5" Type="http://schemas.openxmlformats.org/officeDocument/2006/relationships/slideLayout" Target="../slideLayouts/slideLayout391.xml"/><Relationship Id="rId10" Type="http://schemas.openxmlformats.org/officeDocument/2006/relationships/slideLayout" Target="../slideLayouts/slideLayout396.xml"/><Relationship Id="rId4" Type="http://schemas.openxmlformats.org/officeDocument/2006/relationships/slideLayout" Target="../slideLayouts/slideLayout390.xml"/><Relationship Id="rId9" Type="http://schemas.openxmlformats.org/officeDocument/2006/relationships/slideLayout" Target="../slideLayouts/slideLayout395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6.xml"/><Relationship Id="rId13" Type="http://schemas.openxmlformats.org/officeDocument/2006/relationships/theme" Target="../theme/theme34.xml"/><Relationship Id="rId3" Type="http://schemas.openxmlformats.org/officeDocument/2006/relationships/slideLayout" Target="../slideLayouts/slideLayout401.xml"/><Relationship Id="rId7" Type="http://schemas.openxmlformats.org/officeDocument/2006/relationships/slideLayout" Target="../slideLayouts/slideLayout405.xml"/><Relationship Id="rId12" Type="http://schemas.openxmlformats.org/officeDocument/2006/relationships/slideLayout" Target="../slideLayouts/slideLayout410.xml"/><Relationship Id="rId2" Type="http://schemas.openxmlformats.org/officeDocument/2006/relationships/slideLayout" Target="../slideLayouts/slideLayout400.xml"/><Relationship Id="rId1" Type="http://schemas.openxmlformats.org/officeDocument/2006/relationships/slideLayout" Target="../slideLayouts/slideLayout399.xml"/><Relationship Id="rId6" Type="http://schemas.openxmlformats.org/officeDocument/2006/relationships/slideLayout" Target="../slideLayouts/slideLayout404.xml"/><Relationship Id="rId11" Type="http://schemas.openxmlformats.org/officeDocument/2006/relationships/slideLayout" Target="../slideLayouts/slideLayout409.xml"/><Relationship Id="rId5" Type="http://schemas.openxmlformats.org/officeDocument/2006/relationships/slideLayout" Target="../slideLayouts/slideLayout403.xml"/><Relationship Id="rId10" Type="http://schemas.openxmlformats.org/officeDocument/2006/relationships/slideLayout" Target="../slideLayouts/slideLayout408.xml"/><Relationship Id="rId4" Type="http://schemas.openxmlformats.org/officeDocument/2006/relationships/slideLayout" Target="../slideLayouts/slideLayout402.xml"/><Relationship Id="rId9" Type="http://schemas.openxmlformats.org/officeDocument/2006/relationships/slideLayout" Target="../slideLayouts/slideLayout407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8.xml"/><Relationship Id="rId3" Type="http://schemas.openxmlformats.org/officeDocument/2006/relationships/slideLayout" Target="../slideLayouts/slideLayout413.xml"/><Relationship Id="rId7" Type="http://schemas.openxmlformats.org/officeDocument/2006/relationships/slideLayout" Target="../slideLayouts/slideLayout417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412.xml"/><Relationship Id="rId1" Type="http://schemas.openxmlformats.org/officeDocument/2006/relationships/slideLayout" Target="../slideLayouts/slideLayout411.xml"/><Relationship Id="rId6" Type="http://schemas.openxmlformats.org/officeDocument/2006/relationships/slideLayout" Target="../slideLayouts/slideLayout416.xml"/><Relationship Id="rId11" Type="http://schemas.openxmlformats.org/officeDocument/2006/relationships/slideLayout" Target="../slideLayouts/slideLayout421.xml"/><Relationship Id="rId5" Type="http://schemas.openxmlformats.org/officeDocument/2006/relationships/slideLayout" Target="../slideLayouts/slideLayout415.xml"/><Relationship Id="rId10" Type="http://schemas.openxmlformats.org/officeDocument/2006/relationships/slideLayout" Target="../slideLayouts/slideLayout420.xml"/><Relationship Id="rId4" Type="http://schemas.openxmlformats.org/officeDocument/2006/relationships/slideLayout" Target="../slideLayouts/slideLayout414.xml"/><Relationship Id="rId9" Type="http://schemas.openxmlformats.org/officeDocument/2006/relationships/slideLayout" Target="../slideLayouts/slideLayout419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9.xml"/><Relationship Id="rId3" Type="http://schemas.openxmlformats.org/officeDocument/2006/relationships/slideLayout" Target="../slideLayouts/slideLayout424.xml"/><Relationship Id="rId7" Type="http://schemas.openxmlformats.org/officeDocument/2006/relationships/slideLayout" Target="../slideLayouts/slideLayout428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423.xml"/><Relationship Id="rId1" Type="http://schemas.openxmlformats.org/officeDocument/2006/relationships/slideLayout" Target="../slideLayouts/slideLayout422.xml"/><Relationship Id="rId6" Type="http://schemas.openxmlformats.org/officeDocument/2006/relationships/slideLayout" Target="../slideLayouts/slideLayout427.xml"/><Relationship Id="rId11" Type="http://schemas.openxmlformats.org/officeDocument/2006/relationships/slideLayout" Target="../slideLayouts/slideLayout432.xml"/><Relationship Id="rId5" Type="http://schemas.openxmlformats.org/officeDocument/2006/relationships/slideLayout" Target="../slideLayouts/slideLayout426.xml"/><Relationship Id="rId10" Type="http://schemas.openxmlformats.org/officeDocument/2006/relationships/slideLayout" Target="../slideLayouts/slideLayout431.xml"/><Relationship Id="rId4" Type="http://schemas.openxmlformats.org/officeDocument/2006/relationships/slideLayout" Target="../slideLayouts/slideLayout425.xml"/><Relationship Id="rId9" Type="http://schemas.openxmlformats.org/officeDocument/2006/relationships/slideLayout" Target="../slideLayouts/slideLayout430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0.xml"/><Relationship Id="rId13" Type="http://schemas.openxmlformats.org/officeDocument/2006/relationships/theme" Target="../theme/theme37.xml"/><Relationship Id="rId3" Type="http://schemas.openxmlformats.org/officeDocument/2006/relationships/slideLayout" Target="../slideLayouts/slideLayout435.xml"/><Relationship Id="rId7" Type="http://schemas.openxmlformats.org/officeDocument/2006/relationships/slideLayout" Target="../slideLayouts/slideLayout439.xml"/><Relationship Id="rId12" Type="http://schemas.openxmlformats.org/officeDocument/2006/relationships/slideLayout" Target="../slideLayouts/slideLayout444.xml"/><Relationship Id="rId2" Type="http://schemas.openxmlformats.org/officeDocument/2006/relationships/slideLayout" Target="../slideLayouts/slideLayout434.xml"/><Relationship Id="rId1" Type="http://schemas.openxmlformats.org/officeDocument/2006/relationships/slideLayout" Target="../slideLayouts/slideLayout433.xml"/><Relationship Id="rId6" Type="http://schemas.openxmlformats.org/officeDocument/2006/relationships/slideLayout" Target="../slideLayouts/slideLayout438.xml"/><Relationship Id="rId11" Type="http://schemas.openxmlformats.org/officeDocument/2006/relationships/slideLayout" Target="../slideLayouts/slideLayout443.xml"/><Relationship Id="rId5" Type="http://schemas.openxmlformats.org/officeDocument/2006/relationships/slideLayout" Target="../slideLayouts/slideLayout437.xml"/><Relationship Id="rId10" Type="http://schemas.openxmlformats.org/officeDocument/2006/relationships/slideLayout" Target="../slideLayouts/slideLayout442.xml"/><Relationship Id="rId4" Type="http://schemas.openxmlformats.org/officeDocument/2006/relationships/slideLayout" Target="../slideLayouts/slideLayout436.xml"/><Relationship Id="rId9" Type="http://schemas.openxmlformats.org/officeDocument/2006/relationships/slideLayout" Target="../slideLayouts/slideLayout441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2.xml"/><Relationship Id="rId13" Type="http://schemas.openxmlformats.org/officeDocument/2006/relationships/theme" Target="../theme/theme38.xml"/><Relationship Id="rId3" Type="http://schemas.openxmlformats.org/officeDocument/2006/relationships/slideLayout" Target="../slideLayouts/slideLayout447.xml"/><Relationship Id="rId7" Type="http://schemas.openxmlformats.org/officeDocument/2006/relationships/slideLayout" Target="../slideLayouts/slideLayout451.xml"/><Relationship Id="rId12" Type="http://schemas.openxmlformats.org/officeDocument/2006/relationships/slideLayout" Target="../slideLayouts/slideLayout456.xml"/><Relationship Id="rId2" Type="http://schemas.openxmlformats.org/officeDocument/2006/relationships/slideLayout" Target="../slideLayouts/slideLayout446.xml"/><Relationship Id="rId1" Type="http://schemas.openxmlformats.org/officeDocument/2006/relationships/slideLayout" Target="../slideLayouts/slideLayout445.xml"/><Relationship Id="rId6" Type="http://schemas.openxmlformats.org/officeDocument/2006/relationships/slideLayout" Target="../slideLayouts/slideLayout450.xml"/><Relationship Id="rId11" Type="http://schemas.openxmlformats.org/officeDocument/2006/relationships/slideLayout" Target="../slideLayouts/slideLayout455.xml"/><Relationship Id="rId5" Type="http://schemas.openxmlformats.org/officeDocument/2006/relationships/slideLayout" Target="../slideLayouts/slideLayout449.xml"/><Relationship Id="rId10" Type="http://schemas.openxmlformats.org/officeDocument/2006/relationships/slideLayout" Target="../slideLayouts/slideLayout454.xml"/><Relationship Id="rId4" Type="http://schemas.openxmlformats.org/officeDocument/2006/relationships/slideLayout" Target="../slideLayouts/slideLayout448.xml"/><Relationship Id="rId9" Type="http://schemas.openxmlformats.org/officeDocument/2006/relationships/slideLayout" Target="../slideLayouts/slideLayout453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4.xml"/><Relationship Id="rId13" Type="http://schemas.openxmlformats.org/officeDocument/2006/relationships/theme" Target="../theme/theme39.xml"/><Relationship Id="rId3" Type="http://schemas.openxmlformats.org/officeDocument/2006/relationships/slideLayout" Target="../slideLayouts/slideLayout459.xml"/><Relationship Id="rId7" Type="http://schemas.openxmlformats.org/officeDocument/2006/relationships/slideLayout" Target="../slideLayouts/slideLayout463.xml"/><Relationship Id="rId12" Type="http://schemas.openxmlformats.org/officeDocument/2006/relationships/slideLayout" Target="../slideLayouts/slideLayout468.xml"/><Relationship Id="rId2" Type="http://schemas.openxmlformats.org/officeDocument/2006/relationships/slideLayout" Target="../slideLayouts/slideLayout458.xml"/><Relationship Id="rId1" Type="http://schemas.openxmlformats.org/officeDocument/2006/relationships/slideLayout" Target="../slideLayouts/slideLayout457.xml"/><Relationship Id="rId6" Type="http://schemas.openxmlformats.org/officeDocument/2006/relationships/slideLayout" Target="../slideLayouts/slideLayout462.xml"/><Relationship Id="rId11" Type="http://schemas.openxmlformats.org/officeDocument/2006/relationships/slideLayout" Target="../slideLayouts/slideLayout467.xml"/><Relationship Id="rId5" Type="http://schemas.openxmlformats.org/officeDocument/2006/relationships/slideLayout" Target="../slideLayouts/slideLayout461.xml"/><Relationship Id="rId10" Type="http://schemas.openxmlformats.org/officeDocument/2006/relationships/slideLayout" Target="../slideLayouts/slideLayout466.xml"/><Relationship Id="rId4" Type="http://schemas.openxmlformats.org/officeDocument/2006/relationships/slideLayout" Target="../slideLayouts/slideLayout460.xml"/><Relationship Id="rId9" Type="http://schemas.openxmlformats.org/officeDocument/2006/relationships/slideLayout" Target="../slideLayouts/slideLayout46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2.jpeg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6.xml"/><Relationship Id="rId3" Type="http://schemas.openxmlformats.org/officeDocument/2006/relationships/slideLayout" Target="../slideLayouts/slideLayout471.xml"/><Relationship Id="rId7" Type="http://schemas.openxmlformats.org/officeDocument/2006/relationships/slideLayout" Target="../slideLayouts/slideLayout475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470.xml"/><Relationship Id="rId1" Type="http://schemas.openxmlformats.org/officeDocument/2006/relationships/slideLayout" Target="../slideLayouts/slideLayout469.xml"/><Relationship Id="rId6" Type="http://schemas.openxmlformats.org/officeDocument/2006/relationships/slideLayout" Target="../slideLayouts/slideLayout474.xml"/><Relationship Id="rId11" Type="http://schemas.openxmlformats.org/officeDocument/2006/relationships/slideLayout" Target="../slideLayouts/slideLayout479.xml"/><Relationship Id="rId5" Type="http://schemas.openxmlformats.org/officeDocument/2006/relationships/slideLayout" Target="../slideLayouts/slideLayout473.xml"/><Relationship Id="rId10" Type="http://schemas.openxmlformats.org/officeDocument/2006/relationships/slideLayout" Target="../slideLayouts/slideLayout478.xml"/><Relationship Id="rId4" Type="http://schemas.openxmlformats.org/officeDocument/2006/relationships/slideLayout" Target="../slideLayouts/slideLayout472.xml"/><Relationship Id="rId9" Type="http://schemas.openxmlformats.org/officeDocument/2006/relationships/slideLayout" Target="../slideLayouts/slideLayout477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7.xml"/><Relationship Id="rId3" Type="http://schemas.openxmlformats.org/officeDocument/2006/relationships/slideLayout" Target="../slideLayouts/slideLayout482.xml"/><Relationship Id="rId7" Type="http://schemas.openxmlformats.org/officeDocument/2006/relationships/slideLayout" Target="../slideLayouts/slideLayout486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481.xml"/><Relationship Id="rId1" Type="http://schemas.openxmlformats.org/officeDocument/2006/relationships/slideLayout" Target="../slideLayouts/slideLayout480.xml"/><Relationship Id="rId6" Type="http://schemas.openxmlformats.org/officeDocument/2006/relationships/slideLayout" Target="../slideLayouts/slideLayout485.xml"/><Relationship Id="rId11" Type="http://schemas.openxmlformats.org/officeDocument/2006/relationships/slideLayout" Target="../slideLayouts/slideLayout490.xml"/><Relationship Id="rId5" Type="http://schemas.openxmlformats.org/officeDocument/2006/relationships/slideLayout" Target="../slideLayouts/slideLayout484.xml"/><Relationship Id="rId10" Type="http://schemas.openxmlformats.org/officeDocument/2006/relationships/slideLayout" Target="../slideLayouts/slideLayout489.xml"/><Relationship Id="rId4" Type="http://schemas.openxmlformats.org/officeDocument/2006/relationships/slideLayout" Target="../slideLayouts/slideLayout483.xml"/><Relationship Id="rId9" Type="http://schemas.openxmlformats.org/officeDocument/2006/relationships/slideLayout" Target="../slideLayouts/slideLayout488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8.xml"/><Relationship Id="rId3" Type="http://schemas.openxmlformats.org/officeDocument/2006/relationships/slideLayout" Target="../slideLayouts/slideLayout493.xml"/><Relationship Id="rId7" Type="http://schemas.openxmlformats.org/officeDocument/2006/relationships/slideLayout" Target="../slideLayouts/slideLayout497.xml"/><Relationship Id="rId12" Type="http://schemas.openxmlformats.org/officeDocument/2006/relationships/theme" Target="../theme/theme42.xml"/><Relationship Id="rId2" Type="http://schemas.openxmlformats.org/officeDocument/2006/relationships/slideLayout" Target="../slideLayouts/slideLayout492.xml"/><Relationship Id="rId1" Type="http://schemas.openxmlformats.org/officeDocument/2006/relationships/slideLayout" Target="../slideLayouts/slideLayout491.xml"/><Relationship Id="rId6" Type="http://schemas.openxmlformats.org/officeDocument/2006/relationships/slideLayout" Target="../slideLayouts/slideLayout496.xml"/><Relationship Id="rId11" Type="http://schemas.openxmlformats.org/officeDocument/2006/relationships/slideLayout" Target="../slideLayouts/slideLayout501.xml"/><Relationship Id="rId5" Type="http://schemas.openxmlformats.org/officeDocument/2006/relationships/slideLayout" Target="../slideLayouts/slideLayout495.xml"/><Relationship Id="rId10" Type="http://schemas.openxmlformats.org/officeDocument/2006/relationships/slideLayout" Target="../slideLayouts/slideLayout500.xml"/><Relationship Id="rId4" Type="http://schemas.openxmlformats.org/officeDocument/2006/relationships/slideLayout" Target="../slideLayouts/slideLayout494.xml"/><Relationship Id="rId9" Type="http://schemas.openxmlformats.org/officeDocument/2006/relationships/slideLayout" Target="../slideLayouts/slideLayout499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9.xml"/><Relationship Id="rId3" Type="http://schemas.openxmlformats.org/officeDocument/2006/relationships/slideLayout" Target="../slideLayouts/slideLayout504.xml"/><Relationship Id="rId7" Type="http://schemas.openxmlformats.org/officeDocument/2006/relationships/slideLayout" Target="../slideLayouts/slideLayout508.xml"/><Relationship Id="rId12" Type="http://schemas.openxmlformats.org/officeDocument/2006/relationships/theme" Target="../theme/theme43.xml"/><Relationship Id="rId2" Type="http://schemas.openxmlformats.org/officeDocument/2006/relationships/slideLayout" Target="../slideLayouts/slideLayout503.xml"/><Relationship Id="rId1" Type="http://schemas.openxmlformats.org/officeDocument/2006/relationships/slideLayout" Target="../slideLayouts/slideLayout502.xml"/><Relationship Id="rId6" Type="http://schemas.openxmlformats.org/officeDocument/2006/relationships/slideLayout" Target="../slideLayouts/slideLayout507.xml"/><Relationship Id="rId11" Type="http://schemas.openxmlformats.org/officeDocument/2006/relationships/slideLayout" Target="../slideLayouts/slideLayout512.xml"/><Relationship Id="rId5" Type="http://schemas.openxmlformats.org/officeDocument/2006/relationships/slideLayout" Target="../slideLayouts/slideLayout506.xml"/><Relationship Id="rId10" Type="http://schemas.openxmlformats.org/officeDocument/2006/relationships/slideLayout" Target="../slideLayouts/slideLayout511.xml"/><Relationship Id="rId4" Type="http://schemas.openxmlformats.org/officeDocument/2006/relationships/slideLayout" Target="../slideLayouts/slideLayout505.xml"/><Relationship Id="rId9" Type="http://schemas.openxmlformats.org/officeDocument/2006/relationships/slideLayout" Target="../slideLayouts/slideLayout51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image" Target="../media/image2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image" Target="../media/image2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E3CDC51-BD1F-4011-AB62-B7B0DE4F93EC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2021/7/20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2C5A1BE-CAF7-4289-9592-D0234144451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813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spcAft>
                <a:spcPct val="0"/>
              </a:spcAft>
              <a:buFontTx/>
              <a:buNone/>
              <a:defRPr sz="1400" b="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 fontAlgn="base"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  <a:defRPr sz="1400" b="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 fontAlgn="base"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spcAft>
                <a:spcPct val="0"/>
              </a:spcAft>
              <a:buFontTx/>
              <a:buNone/>
              <a:defRPr sz="1400" b="0" smtClean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fontAlgn="base">
              <a:defRPr/>
            </a:pPr>
            <a:fld id="{5AB7534E-A1E0-4FBC-B6A7-432C10A1BCED}" type="slidenum">
              <a:rPr lang="en-US" altLang="zh-CN">
                <a:solidFill>
                  <a:srgbClr val="000000"/>
                </a:solidFill>
              </a:rPr>
              <a:pPr fontAlgn="base"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028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  <p:sldLayoutId id="2147483927" r:id="rId12"/>
    <p:sldLayoutId id="214748392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spcAft>
                <a:spcPct val="0"/>
              </a:spcAft>
              <a:buFontTx/>
              <a:buNone/>
              <a:defRPr sz="1400" b="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 fontAlgn="base"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  <a:defRPr sz="1400" b="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 fontAlgn="base"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spcAft>
                <a:spcPct val="0"/>
              </a:spcAft>
              <a:buFontTx/>
              <a:buNone/>
              <a:defRPr sz="1400" b="0" smtClean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fontAlgn="base">
              <a:defRPr/>
            </a:pPr>
            <a:fld id="{5AB7534E-A1E0-4FBC-B6A7-432C10A1BCED}" type="slidenum">
              <a:rPr lang="en-US" altLang="zh-CN">
                <a:solidFill>
                  <a:srgbClr val="000000"/>
                </a:solidFill>
              </a:rPr>
              <a:pPr fontAlgn="base"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327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6" r:id="rId1"/>
    <p:sldLayoutId id="2147484057" r:id="rId2"/>
    <p:sldLayoutId id="2147484058" r:id="rId3"/>
    <p:sldLayoutId id="2147484059" r:id="rId4"/>
    <p:sldLayoutId id="2147484060" r:id="rId5"/>
    <p:sldLayoutId id="2147484061" r:id="rId6"/>
    <p:sldLayoutId id="2147484062" r:id="rId7"/>
    <p:sldLayoutId id="2147484063" r:id="rId8"/>
    <p:sldLayoutId id="2147484064" r:id="rId9"/>
    <p:sldLayoutId id="2147484065" r:id="rId10"/>
    <p:sldLayoutId id="2147484066" r:id="rId11"/>
    <p:sldLayoutId id="2147484067" r:id="rId12"/>
    <p:sldLayoutId id="214748406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8"/>
          <p:cNvPicPr>
            <a:picLocks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椭圆 13"/>
          <p:cNvSpPr/>
          <p:nvPr userDrawn="1"/>
        </p:nvSpPr>
        <p:spPr>
          <a:xfrm>
            <a:off x="461963" y="0"/>
            <a:ext cx="581025" cy="6492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211638" y="0"/>
            <a:ext cx="4911725" cy="620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1029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0"/>
            <a:ext cx="684213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031" name="图片 6"/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144463" y="0"/>
            <a:ext cx="6572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47369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0" r:id="rId1"/>
    <p:sldLayoutId id="2147484071" r:id="rId2"/>
    <p:sldLayoutId id="2147484072" r:id="rId3"/>
    <p:sldLayoutId id="2147484073" r:id="rId4"/>
    <p:sldLayoutId id="2147484074" r:id="rId5"/>
    <p:sldLayoutId id="2147484075" r:id="rId6"/>
    <p:sldLayoutId id="2147484076" r:id="rId7"/>
    <p:sldLayoutId id="2147484077" r:id="rId8"/>
    <p:sldLayoutId id="2147484078" r:id="rId9"/>
    <p:sldLayoutId id="2147484079" r:id="rId10"/>
    <p:sldLayoutId id="2147484080" r:id="rId11"/>
    <p:sldLayoutId id="2147484081" r:id="rId12"/>
  </p:sldLayoutIdLst>
  <p:txStyles>
    <p:titleStyle>
      <a:lvl1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lang="zh-CN" altLang="en-US" sz="2800" b="1" kern="1200" dirty="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  <a:ea typeface="黑体" pitchFamily="49" charset="-122"/>
          <a:cs typeface="+mn-cs"/>
        </a:defRPr>
      </a:lvl1pPr>
      <a:lvl2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2pPr>
      <a:lvl3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3pPr>
      <a:lvl4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4pPr>
      <a:lvl5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5pPr>
      <a:lvl6pPr marL="9525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6pPr>
      <a:lvl7pPr marL="14097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7pPr>
      <a:lvl8pPr marL="18669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8pPr>
      <a:lvl9pPr marL="23241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lang="zh-CN" altLang="en-US" sz="22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lang="zh-CN" altLang="en-US" sz="24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lang="zh-CN" altLang="en-US" sz="20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lang="zh-CN" altLang="en-US" sz="20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lang="zh-CN" altLang="en-US" sz="20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8"/>
          <p:cNvPicPr>
            <a:picLocks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椭圆 13"/>
          <p:cNvSpPr/>
          <p:nvPr userDrawn="1"/>
        </p:nvSpPr>
        <p:spPr>
          <a:xfrm>
            <a:off x="461963" y="0"/>
            <a:ext cx="581025" cy="6492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211638" y="0"/>
            <a:ext cx="4911725" cy="620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1029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0"/>
            <a:ext cx="684213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031" name="图片 6"/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144463" y="0"/>
            <a:ext cx="6572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52589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3" r:id="rId1"/>
    <p:sldLayoutId id="2147484084" r:id="rId2"/>
    <p:sldLayoutId id="2147484085" r:id="rId3"/>
    <p:sldLayoutId id="2147484086" r:id="rId4"/>
    <p:sldLayoutId id="2147484087" r:id="rId5"/>
    <p:sldLayoutId id="2147484088" r:id="rId6"/>
    <p:sldLayoutId id="2147484089" r:id="rId7"/>
    <p:sldLayoutId id="2147484090" r:id="rId8"/>
    <p:sldLayoutId id="2147484091" r:id="rId9"/>
    <p:sldLayoutId id="2147484092" r:id="rId10"/>
    <p:sldLayoutId id="2147484093" r:id="rId11"/>
    <p:sldLayoutId id="2147484094" r:id="rId12"/>
  </p:sldLayoutIdLst>
  <p:txStyles>
    <p:titleStyle>
      <a:lvl1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lang="zh-CN" altLang="en-US" sz="2800" b="1" kern="1200" dirty="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  <a:ea typeface="黑体" pitchFamily="49" charset="-122"/>
          <a:cs typeface="+mn-cs"/>
        </a:defRPr>
      </a:lvl1pPr>
      <a:lvl2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2pPr>
      <a:lvl3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3pPr>
      <a:lvl4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4pPr>
      <a:lvl5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5pPr>
      <a:lvl6pPr marL="9525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6pPr>
      <a:lvl7pPr marL="14097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7pPr>
      <a:lvl8pPr marL="18669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8pPr>
      <a:lvl9pPr marL="23241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lang="zh-CN" altLang="en-US" sz="22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lang="zh-CN" altLang="en-US" sz="24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lang="zh-CN" altLang="en-US" sz="20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lang="zh-CN" altLang="en-US" sz="20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lang="zh-CN" altLang="en-US" sz="20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8"/>
          <p:cNvPicPr>
            <a:picLocks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椭圆 13"/>
          <p:cNvSpPr/>
          <p:nvPr userDrawn="1"/>
        </p:nvSpPr>
        <p:spPr>
          <a:xfrm>
            <a:off x="461963" y="0"/>
            <a:ext cx="581025" cy="6492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211638" y="0"/>
            <a:ext cx="4911725" cy="620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1029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0"/>
            <a:ext cx="684213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031" name="图片 6"/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144463" y="0"/>
            <a:ext cx="6572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18948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6" r:id="rId1"/>
    <p:sldLayoutId id="2147484097" r:id="rId2"/>
    <p:sldLayoutId id="2147484098" r:id="rId3"/>
    <p:sldLayoutId id="2147484099" r:id="rId4"/>
    <p:sldLayoutId id="2147484100" r:id="rId5"/>
    <p:sldLayoutId id="2147484101" r:id="rId6"/>
    <p:sldLayoutId id="2147484102" r:id="rId7"/>
    <p:sldLayoutId id="2147484103" r:id="rId8"/>
    <p:sldLayoutId id="2147484104" r:id="rId9"/>
    <p:sldLayoutId id="2147484105" r:id="rId10"/>
    <p:sldLayoutId id="2147484106" r:id="rId11"/>
    <p:sldLayoutId id="2147484107" r:id="rId12"/>
  </p:sldLayoutIdLst>
  <p:txStyles>
    <p:titleStyle>
      <a:lvl1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lang="zh-CN" altLang="en-US" sz="2800" b="1" kern="1200" dirty="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  <a:ea typeface="黑体" pitchFamily="49" charset="-122"/>
          <a:cs typeface="+mn-cs"/>
        </a:defRPr>
      </a:lvl1pPr>
      <a:lvl2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2pPr>
      <a:lvl3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3pPr>
      <a:lvl4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4pPr>
      <a:lvl5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5pPr>
      <a:lvl6pPr marL="9525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6pPr>
      <a:lvl7pPr marL="14097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7pPr>
      <a:lvl8pPr marL="18669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8pPr>
      <a:lvl9pPr marL="23241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lang="zh-CN" altLang="en-US" sz="22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lang="zh-CN" altLang="en-US" sz="24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lang="zh-CN" altLang="en-US" sz="20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lang="zh-CN" altLang="en-US" sz="20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lang="zh-CN" altLang="en-US" sz="20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8"/>
          <p:cNvPicPr>
            <a:picLocks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椭圆 13"/>
          <p:cNvSpPr/>
          <p:nvPr userDrawn="1"/>
        </p:nvSpPr>
        <p:spPr>
          <a:xfrm>
            <a:off x="461963" y="0"/>
            <a:ext cx="581025" cy="6492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211638" y="0"/>
            <a:ext cx="4911725" cy="620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1029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0"/>
            <a:ext cx="684213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031" name="图片 6"/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144463" y="0"/>
            <a:ext cx="6572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7959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9" r:id="rId1"/>
    <p:sldLayoutId id="2147484110" r:id="rId2"/>
    <p:sldLayoutId id="2147484111" r:id="rId3"/>
    <p:sldLayoutId id="2147484112" r:id="rId4"/>
    <p:sldLayoutId id="2147484113" r:id="rId5"/>
    <p:sldLayoutId id="2147484114" r:id="rId6"/>
    <p:sldLayoutId id="2147484115" r:id="rId7"/>
    <p:sldLayoutId id="2147484116" r:id="rId8"/>
    <p:sldLayoutId id="2147484117" r:id="rId9"/>
    <p:sldLayoutId id="2147484118" r:id="rId10"/>
    <p:sldLayoutId id="2147484119" r:id="rId11"/>
    <p:sldLayoutId id="2147484120" r:id="rId12"/>
  </p:sldLayoutIdLst>
  <p:txStyles>
    <p:titleStyle>
      <a:lvl1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lang="zh-CN" altLang="en-US" sz="2800" b="1" kern="1200" dirty="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  <a:ea typeface="黑体" pitchFamily="49" charset="-122"/>
          <a:cs typeface="+mn-cs"/>
        </a:defRPr>
      </a:lvl1pPr>
      <a:lvl2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2pPr>
      <a:lvl3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3pPr>
      <a:lvl4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4pPr>
      <a:lvl5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5pPr>
      <a:lvl6pPr marL="9525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6pPr>
      <a:lvl7pPr marL="14097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7pPr>
      <a:lvl8pPr marL="18669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8pPr>
      <a:lvl9pPr marL="23241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lang="zh-CN" altLang="en-US" sz="22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lang="zh-CN" altLang="en-US" sz="24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lang="zh-CN" altLang="en-US" sz="20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lang="zh-CN" altLang="en-US" sz="20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lang="zh-CN" altLang="en-US" sz="20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8"/>
          <p:cNvPicPr>
            <a:picLocks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椭圆 13"/>
          <p:cNvSpPr/>
          <p:nvPr userDrawn="1"/>
        </p:nvSpPr>
        <p:spPr>
          <a:xfrm>
            <a:off x="461963" y="0"/>
            <a:ext cx="581025" cy="6492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211638" y="0"/>
            <a:ext cx="4911725" cy="620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1029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0"/>
            <a:ext cx="684213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031" name="图片 6"/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144463" y="0"/>
            <a:ext cx="6572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04162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2" r:id="rId1"/>
    <p:sldLayoutId id="2147484123" r:id="rId2"/>
    <p:sldLayoutId id="2147484124" r:id="rId3"/>
    <p:sldLayoutId id="2147484125" r:id="rId4"/>
    <p:sldLayoutId id="2147484126" r:id="rId5"/>
    <p:sldLayoutId id="2147484127" r:id="rId6"/>
    <p:sldLayoutId id="2147484128" r:id="rId7"/>
    <p:sldLayoutId id="2147484129" r:id="rId8"/>
    <p:sldLayoutId id="2147484130" r:id="rId9"/>
    <p:sldLayoutId id="2147484131" r:id="rId10"/>
    <p:sldLayoutId id="2147484132" r:id="rId11"/>
    <p:sldLayoutId id="2147484133" r:id="rId12"/>
  </p:sldLayoutIdLst>
  <p:txStyles>
    <p:titleStyle>
      <a:lvl1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lang="zh-CN" altLang="en-US" sz="2800" b="1" kern="1200" dirty="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  <a:ea typeface="黑体" pitchFamily="49" charset="-122"/>
          <a:cs typeface="+mn-cs"/>
        </a:defRPr>
      </a:lvl1pPr>
      <a:lvl2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2pPr>
      <a:lvl3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3pPr>
      <a:lvl4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4pPr>
      <a:lvl5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5pPr>
      <a:lvl6pPr marL="9525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6pPr>
      <a:lvl7pPr marL="14097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7pPr>
      <a:lvl8pPr marL="18669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8pPr>
      <a:lvl9pPr marL="23241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lang="zh-CN" altLang="en-US" sz="22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lang="zh-CN" altLang="en-US" sz="24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lang="zh-CN" altLang="en-US" sz="20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lang="zh-CN" altLang="en-US" sz="20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lang="zh-CN" altLang="en-US" sz="20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8"/>
          <p:cNvPicPr>
            <a:picLocks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椭圆 13"/>
          <p:cNvSpPr/>
          <p:nvPr userDrawn="1"/>
        </p:nvSpPr>
        <p:spPr>
          <a:xfrm>
            <a:off x="461963" y="0"/>
            <a:ext cx="581025" cy="6492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211638" y="0"/>
            <a:ext cx="4911725" cy="620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1029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0"/>
            <a:ext cx="684213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031" name="图片 6"/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144463" y="0"/>
            <a:ext cx="6572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74944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5" r:id="rId1"/>
    <p:sldLayoutId id="2147484136" r:id="rId2"/>
    <p:sldLayoutId id="2147484137" r:id="rId3"/>
    <p:sldLayoutId id="2147484138" r:id="rId4"/>
    <p:sldLayoutId id="2147484139" r:id="rId5"/>
    <p:sldLayoutId id="2147484140" r:id="rId6"/>
    <p:sldLayoutId id="2147484141" r:id="rId7"/>
    <p:sldLayoutId id="2147484142" r:id="rId8"/>
    <p:sldLayoutId id="2147484143" r:id="rId9"/>
    <p:sldLayoutId id="2147484144" r:id="rId10"/>
    <p:sldLayoutId id="2147484145" r:id="rId11"/>
    <p:sldLayoutId id="2147484146" r:id="rId12"/>
  </p:sldLayoutIdLst>
  <p:txStyles>
    <p:titleStyle>
      <a:lvl1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lang="zh-CN" altLang="en-US" sz="2800" b="1" kern="1200" dirty="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  <a:ea typeface="黑体" pitchFamily="49" charset="-122"/>
          <a:cs typeface="+mn-cs"/>
        </a:defRPr>
      </a:lvl1pPr>
      <a:lvl2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2pPr>
      <a:lvl3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3pPr>
      <a:lvl4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4pPr>
      <a:lvl5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5pPr>
      <a:lvl6pPr marL="9525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6pPr>
      <a:lvl7pPr marL="14097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7pPr>
      <a:lvl8pPr marL="18669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8pPr>
      <a:lvl9pPr marL="23241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lang="zh-CN" altLang="en-US" sz="22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lang="zh-CN" altLang="en-US" sz="24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lang="zh-CN" altLang="en-US" sz="20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lang="zh-CN" altLang="en-US" sz="20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lang="zh-CN" altLang="en-US" sz="20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8"/>
          <p:cNvPicPr>
            <a:picLocks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椭圆 13"/>
          <p:cNvSpPr/>
          <p:nvPr userDrawn="1"/>
        </p:nvSpPr>
        <p:spPr>
          <a:xfrm>
            <a:off x="461963" y="0"/>
            <a:ext cx="581025" cy="6492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211638" y="0"/>
            <a:ext cx="4911725" cy="620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1029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0"/>
            <a:ext cx="684213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031" name="图片 6"/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144463" y="0"/>
            <a:ext cx="6572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48339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8" r:id="rId1"/>
    <p:sldLayoutId id="2147484149" r:id="rId2"/>
    <p:sldLayoutId id="2147484150" r:id="rId3"/>
    <p:sldLayoutId id="2147484151" r:id="rId4"/>
    <p:sldLayoutId id="2147484152" r:id="rId5"/>
    <p:sldLayoutId id="2147484153" r:id="rId6"/>
    <p:sldLayoutId id="2147484154" r:id="rId7"/>
    <p:sldLayoutId id="2147484155" r:id="rId8"/>
    <p:sldLayoutId id="2147484156" r:id="rId9"/>
    <p:sldLayoutId id="2147484157" r:id="rId10"/>
    <p:sldLayoutId id="2147484158" r:id="rId11"/>
    <p:sldLayoutId id="2147484159" r:id="rId12"/>
  </p:sldLayoutIdLst>
  <p:txStyles>
    <p:titleStyle>
      <a:lvl1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lang="zh-CN" altLang="en-US" sz="2800" b="1" kern="1200" dirty="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  <a:ea typeface="黑体" pitchFamily="49" charset="-122"/>
          <a:cs typeface="+mn-cs"/>
        </a:defRPr>
      </a:lvl1pPr>
      <a:lvl2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2pPr>
      <a:lvl3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3pPr>
      <a:lvl4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4pPr>
      <a:lvl5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5pPr>
      <a:lvl6pPr marL="9525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6pPr>
      <a:lvl7pPr marL="14097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7pPr>
      <a:lvl8pPr marL="18669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8pPr>
      <a:lvl9pPr marL="23241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lang="zh-CN" altLang="en-US" sz="22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lang="zh-CN" altLang="en-US" sz="24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lang="zh-CN" altLang="en-US" sz="20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lang="zh-CN" altLang="en-US" sz="20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lang="zh-CN" altLang="en-US" sz="20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8"/>
          <p:cNvPicPr>
            <a:picLocks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椭圆 13"/>
          <p:cNvSpPr/>
          <p:nvPr userDrawn="1"/>
        </p:nvSpPr>
        <p:spPr>
          <a:xfrm>
            <a:off x="461963" y="0"/>
            <a:ext cx="581025" cy="6492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211638" y="0"/>
            <a:ext cx="4911725" cy="620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1029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0"/>
            <a:ext cx="684213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031" name="图片 6"/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144463" y="0"/>
            <a:ext cx="6572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67849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1" r:id="rId1"/>
    <p:sldLayoutId id="2147484162" r:id="rId2"/>
    <p:sldLayoutId id="2147484163" r:id="rId3"/>
    <p:sldLayoutId id="2147484164" r:id="rId4"/>
    <p:sldLayoutId id="2147484165" r:id="rId5"/>
    <p:sldLayoutId id="2147484166" r:id="rId6"/>
    <p:sldLayoutId id="2147484167" r:id="rId7"/>
    <p:sldLayoutId id="2147484168" r:id="rId8"/>
    <p:sldLayoutId id="2147484169" r:id="rId9"/>
    <p:sldLayoutId id="2147484170" r:id="rId10"/>
    <p:sldLayoutId id="2147484171" r:id="rId11"/>
    <p:sldLayoutId id="2147484172" r:id="rId12"/>
  </p:sldLayoutIdLst>
  <p:txStyles>
    <p:titleStyle>
      <a:lvl1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lang="zh-CN" altLang="en-US" sz="2800" b="1" kern="1200" dirty="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  <a:ea typeface="黑体" pitchFamily="49" charset="-122"/>
          <a:cs typeface="+mn-cs"/>
        </a:defRPr>
      </a:lvl1pPr>
      <a:lvl2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2pPr>
      <a:lvl3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3pPr>
      <a:lvl4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4pPr>
      <a:lvl5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5pPr>
      <a:lvl6pPr marL="9525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6pPr>
      <a:lvl7pPr marL="14097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7pPr>
      <a:lvl8pPr marL="18669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8pPr>
      <a:lvl9pPr marL="23241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lang="zh-CN" altLang="en-US" sz="22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lang="zh-CN" altLang="en-US" sz="24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lang="zh-CN" altLang="en-US" sz="20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lang="zh-CN" altLang="en-US" sz="20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lang="zh-CN" altLang="en-US" sz="20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8"/>
          <p:cNvPicPr>
            <a:picLocks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椭圆 13"/>
          <p:cNvSpPr/>
          <p:nvPr userDrawn="1"/>
        </p:nvSpPr>
        <p:spPr>
          <a:xfrm>
            <a:off x="461963" y="0"/>
            <a:ext cx="581025" cy="6492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211638" y="0"/>
            <a:ext cx="4911725" cy="620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1029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0"/>
            <a:ext cx="684213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1031" name="图片 6"/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144463" y="0"/>
            <a:ext cx="6572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lang="zh-CN" altLang="en-US" sz="2800" b="1" kern="1200" dirty="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  <a:ea typeface="黑体" pitchFamily="49" charset="-122"/>
          <a:cs typeface="+mn-cs"/>
        </a:defRPr>
      </a:lvl1pPr>
      <a:lvl2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2pPr>
      <a:lvl3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3pPr>
      <a:lvl4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4pPr>
      <a:lvl5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5pPr>
      <a:lvl6pPr marL="9525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6pPr>
      <a:lvl7pPr marL="14097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7pPr>
      <a:lvl8pPr marL="18669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8pPr>
      <a:lvl9pPr marL="23241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lang="zh-CN" altLang="en-US" sz="22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lang="zh-CN" altLang="en-US" sz="24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lang="zh-CN" altLang="en-US" sz="20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lang="zh-CN" altLang="en-US" sz="20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lang="zh-CN" altLang="en-US" sz="20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8"/>
          <p:cNvPicPr>
            <a:picLocks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椭圆 13"/>
          <p:cNvSpPr/>
          <p:nvPr userDrawn="1"/>
        </p:nvSpPr>
        <p:spPr>
          <a:xfrm>
            <a:off x="461963" y="0"/>
            <a:ext cx="581025" cy="6492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211638" y="0"/>
            <a:ext cx="4911725" cy="620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1029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0"/>
            <a:ext cx="684213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031" name="图片 6"/>
          <p:cNvPicPr>
            <a:picLocks noChangeAspect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44463" y="0"/>
            <a:ext cx="6572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3894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4" r:id="rId1"/>
    <p:sldLayoutId id="2147484175" r:id="rId2"/>
    <p:sldLayoutId id="2147484176" r:id="rId3"/>
    <p:sldLayoutId id="2147484177" r:id="rId4"/>
    <p:sldLayoutId id="2147484178" r:id="rId5"/>
    <p:sldLayoutId id="2147484179" r:id="rId6"/>
    <p:sldLayoutId id="2147484180" r:id="rId7"/>
    <p:sldLayoutId id="2147484181" r:id="rId8"/>
    <p:sldLayoutId id="2147484182" r:id="rId9"/>
    <p:sldLayoutId id="2147484183" r:id="rId10"/>
    <p:sldLayoutId id="2147484184" r:id="rId11"/>
    <p:sldLayoutId id="2147484185" r:id="rId12"/>
  </p:sldLayoutIdLst>
  <p:txStyles>
    <p:titleStyle>
      <a:lvl1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lang="zh-CN" altLang="en-US" sz="2800" b="1" kern="1200" dirty="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  <a:ea typeface="黑体" pitchFamily="49" charset="-122"/>
          <a:cs typeface="+mn-cs"/>
        </a:defRPr>
      </a:lvl1pPr>
      <a:lvl2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2pPr>
      <a:lvl3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3pPr>
      <a:lvl4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4pPr>
      <a:lvl5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5pPr>
      <a:lvl6pPr marL="9525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6pPr>
      <a:lvl7pPr marL="14097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7pPr>
      <a:lvl8pPr marL="18669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8pPr>
      <a:lvl9pPr marL="23241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lang="zh-CN" altLang="en-US" sz="22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zh-CN" altLang="en-US" sz="24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lang="zh-CN" altLang="en-US" sz="20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zh-CN" altLang="en-US" sz="20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lang="zh-CN" altLang="en-US" sz="20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8"/>
          <p:cNvPicPr>
            <a:picLocks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椭圆 13"/>
          <p:cNvSpPr/>
          <p:nvPr userDrawn="1"/>
        </p:nvSpPr>
        <p:spPr>
          <a:xfrm>
            <a:off x="461963" y="0"/>
            <a:ext cx="581025" cy="6492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211638" y="0"/>
            <a:ext cx="4911725" cy="620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1029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0"/>
            <a:ext cx="684213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031" name="图片 6"/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144463" y="0"/>
            <a:ext cx="6572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20278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7" r:id="rId1"/>
    <p:sldLayoutId id="2147484188" r:id="rId2"/>
    <p:sldLayoutId id="2147484189" r:id="rId3"/>
    <p:sldLayoutId id="2147484190" r:id="rId4"/>
    <p:sldLayoutId id="2147484191" r:id="rId5"/>
    <p:sldLayoutId id="2147484192" r:id="rId6"/>
    <p:sldLayoutId id="2147484193" r:id="rId7"/>
    <p:sldLayoutId id="2147484194" r:id="rId8"/>
    <p:sldLayoutId id="2147484195" r:id="rId9"/>
    <p:sldLayoutId id="2147484196" r:id="rId10"/>
    <p:sldLayoutId id="2147484197" r:id="rId11"/>
    <p:sldLayoutId id="2147484198" r:id="rId12"/>
  </p:sldLayoutIdLst>
  <p:txStyles>
    <p:titleStyle>
      <a:lvl1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lang="zh-CN" altLang="en-US" sz="2800" b="1" kern="1200" dirty="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  <a:ea typeface="黑体" pitchFamily="49" charset="-122"/>
          <a:cs typeface="+mn-cs"/>
        </a:defRPr>
      </a:lvl1pPr>
      <a:lvl2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2pPr>
      <a:lvl3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3pPr>
      <a:lvl4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4pPr>
      <a:lvl5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5pPr>
      <a:lvl6pPr marL="9525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6pPr>
      <a:lvl7pPr marL="14097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7pPr>
      <a:lvl8pPr marL="18669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8pPr>
      <a:lvl9pPr marL="23241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lang="zh-CN" altLang="en-US" sz="22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lang="zh-CN" altLang="en-US" sz="24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lang="zh-CN" altLang="en-US" sz="20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lang="zh-CN" altLang="en-US" sz="20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lang="zh-CN" altLang="en-US" sz="20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8"/>
          <p:cNvPicPr>
            <a:picLocks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椭圆 13"/>
          <p:cNvSpPr/>
          <p:nvPr userDrawn="1"/>
        </p:nvSpPr>
        <p:spPr>
          <a:xfrm>
            <a:off x="461963" y="0"/>
            <a:ext cx="581025" cy="6492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211638" y="0"/>
            <a:ext cx="4911725" cy="620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1029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0"/>
            <a:ext cx="684213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031" name="图片 6"/>
          <p:cNvPicPr>
            <a:picLocks noChangeAspect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44463" y="0"/>
            <a:ext cx="6572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37993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0" r:id="rId1"/>
    <p:sldLayoutId id="2147484201" r:id="rId2"/>
    <p:sldLayoutId id="2147484202" r:id="rId3"/>
    <p:sldLayoutId id="2147484203" r:id="rId4"/>
    <p:sldLayoutId id="2147484204" r:id="rId5"/>
    <p:sldLayoutId id="2147484205" r:id="rId6"/>
    <p:sldLayoutId id="2147484206" r:id="rId7"/>
    <p:sldLayoutId id="2147484207" r:id="rId8"/>
    <p:sldLayoutId id="2147484208" r:id="rId9"/>
    <p:sldLayoutId id="2147484209" r:id="rId10"/>
    <p:sldLayoutId id="2147484210" r:id="rId11"/>
    <p:sldLayoutId id="2147484211" r:id="rId12"/>
  </p:sldLayoutIdLst>
  <p:txStyles>
    <p:titleStyle>
      <a:lvl1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lang="zh-CN" altLang="en-US" sz="2800" b="1" kern="1200" dirty="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  <a:ea typeface="黑体" pitchFamily="49" charset="-122"/>
          <a:cs typeface="+mn-cs"/>
        </a:defRPr>
      </a:lvl1pPr>
      <a:lvl2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2pPr>
      <a:lvl3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3pPr>
      <a:lvl4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4pPr>
      <a:lvl5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5pPr>
      <a:lvl6pPr marL="9525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6pPr>
      <a:lvl7pPr marL="14097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7pPr>
      <a:lvl8pPr marL="18669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8pPr>
      <a:lvl9pPr marL="23241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lang="zh-CN" altLang="en-US" sz="22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zh-CN" altLang="en-US" sz="24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lang="zh-CN" altLang="en-US" sz="20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zh-CN" altLang="en-US" sz="20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lang="zh-CN" altLang="en-US" sz="20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8"/>
          <p:cNvPicPr>
            <a:picLocks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椭圆 13"/>
          <p:cNvSpPr/>
          <p:nvPr userDrawn="1"/>
        </p:nvSpPr>
        <p:spPr>
          <a:xfrm>
            <a:off x="461963" y="0"/>
            <a:ext cx="581025" cy="6492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211638" y="0"/>
            <a:ext cx="4911725" cy="620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1029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0"/>
            <a:ext cx="684213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031" name="图片 6"/>
          <p:cNvPicPr>
            <a:picLocks noChangeAspect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44463" y="0"/>
            <a:ext cx="6572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42529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3" r:id="rId1"/>
    <p:sldLayoutId id="2147484214" r:id="rId2"/>
    <p:sldLayoutId id="2147484215" r:id="rId3"/>
    <p:sldLayoutId id="2147484216" r:id="rId4"/>
    <p:sldLayoutId id="2147484217" r:id="rId5"/>
    <p:sldLayoutId id="2147484218" r:id="rId6"/>
    <p:sldLayoutId id="2147484219" r:id="rId7"/>
    <p:sldLayoutId id="2147484220" r:id="rId8"/>
    <p:sldLayoutId id="2147484221" r:id="rId9"/>
    <p:sldLayoutId id="2147484222" r:id="rId10"/>
    <p:sldLayoutId id="2147484223" r:id="rId11"/>
    <p:sldLayoutId id="2147484224" r:id="rId12"/>
  </p:sldLayoutIdLst>
  <p:txStyles>
    <p:titleStyle>
      <a:lvl1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lang="zh-CN" altLang="en-US" sz="2800" b="1" kern="1200" dirty="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  <a:ea typeface="黑体" pitchFamily="49" charset="-122"/>
          <a:cs typeface="+mn-cs"/>
        </a:defRPr>
      </a:lvl1pPr>
      <a:lvl2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2pPr>
      <a:lvl3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3pPr>
      <a:lvl4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4pPr>
      <a:lvl5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5pPr>
      <a:lvl6pPr marL="9525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6pPr>
      <a:lvl7pPr marL="14097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7pPr>
      <a:lvl8pPr marL="18669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8pPr>
      <a:lvl9pPr marL="23241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lang="zh-CN" altLang="en-US" sz="22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zh-CN" altLang="en-US" sz="24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lang="zh-CN" altLang="en-US" sz="20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zh-CN" altLang="en-US" sz="20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lang="zh-CN" altLang="en-US" sz="20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8"/>
          <p:cNvPicPr>
            <a:picLocks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椭圆 13"/>
          <p:cNvSpPr/>
          <p:nvPr userDrawn="1"/>
        </p:nvSpPr>
        <p:spPr>
          <a:xfrm>
            <a:off x="461963" y="0"/>
            <a:ext cx="581025" cy="6492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211638" y="0"/>
            <a:ext cx="4911725" cy="620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1029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0"/>
            <a:ext cx="684213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031" name="图片 6"/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144463" y="0"/>
            <a:ext cx="6572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56612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6" r:id="rId1"/>
    <p:sldLayoutId id="2147484227" r:id="rId2"/>
    <p:sldLayoutId id="2147484228" r:id="rId3"/>
    <p:sldLayoutId id="2147484229" r:id="rId4"/>
    <p:sldLayoutId id="2147484230" r:id="rId5"/>
    <p:sldLayoutId id="2147484231" r:id="rId6"/>
    <p:sldLayoutId id="2147484232" r:id="rId7"/>
    <p:sldLayoutId id="2147484233" r:id="rId8"/>
    <p:sldLayoutId id="2147484234" r:id="rId9"/>
    <p:sldLayoutId id="2147484235" r:id="rId10"/>
    <p:sldLayoutId id="2147484236" r:id="rId11"/>
    <p:sldLayoutId id="2147484237" r:id="rId12"/>
  </p:sldLayoutIdLst>
  <p:txStyles>
    <p:titleStyle>
      <a:lvl1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lang="zh-CN" altLang="en-US" sz="2800" b="1" kern="1200" dirty="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  <a:ea typeface="黑体" pitchFamily="49" charset="-122"/>
          <a:cs typeface="+mn-cs"/>
        </a:defRPr>
      </a:lvl1pPr>
      <a:lvl2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2pPr>
      <a:lvl3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3pPr>
      <a:lvl4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4pPr>
      <a:lvl5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5pPr>
      <a:lvl6pPr marL="9525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6pPr>
      <a:lvl7pPr marL="14097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7pPr>
      <a:lvl8pPr marL="18669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8pPr>
      <a:lvl9pPr marL="23241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lang="zh-CN" altLang="en-US" sz="22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lang="zh-CN" altLang="en-US" sz="24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lang="zh-CN" altLang="en-US" sz="20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lang="zh-CN" altLang="en-US" sz="20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lang="zh-CN" altLang="en-US" sz="20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588815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239" r:id="rId1"/>
    <p:sldLayoutId id="2147484240" r:id="rId2"/>
    <p:sldLayoutId id="2147484241" r:id="rId3"/>
    <p:sldLayoutId id="2147484242" r:id="rId4"/>
    <p:sldLayoutId id="2147484243" r:id="rId5"/>
    <p:sldLayoutId id="2147484244" r:id="rId6"/>
    <p:sldLayoutId id="2147484245" r:id="rId7"/>
    <p:sldLayoutId id="2147484246" r:id="rId8"/>
    <p:sldLayoutId id="2147484247" r:id="rId9"/>
    <p:sldLayoutId id="2147484248" r:id="rId10"/>
    <p:sldLayoutId id="2147484249" r:id="rId11"/>
    <p:sldLayoutId id="2147484250" r:id="rId12"/>
    <p:sldLayoutId id="214748425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8"/>
          <p:cNvPicPr>
            <a:picLocks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椭圆 13"/>
          <p:cNvSpPr/>
          <p:nvPr userDrawn="1"/>
        </p:nvSpPr>
        <p:spPr>
          <a:xfrm>
            <a:off x="461963" y="0"/>
            <a:ext cx="581025" cy="6492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211638" y="0"/>
            <a:ext cx="4911725" cy="620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5125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0"/>
            <a:ext cx="684213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127" name="图片 6"/>
          <p:cNvPicPr>
            <a:picLocks noChangeAspect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44463" y="0"/>
            <a:ext cx="6572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53154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3" r:id="rId1"/>
    <p:sldLayoutId id="2147484254" r:id="rId2"/>
    <p:sldLayoutId id="2147484255" r:id="rId3"/>
    <p:sldLayoutId id="2147484256" r:id="rId4"/>
    <p:sldLayoutId id="2147484257" r:id="rId5"/>
    <p:sldLayoutId id="2147484258" r:id="rId6"/>
    <p:sldLayoutId id="2147484259" r:id="rId7"/>
    <p:sldLayoutId id="2147484260" r:id="rId8"/>
    <p:sldLayoutId id="2147484261" r:id="rId9"/>
    <p:sldLayoutId id="2147484262" r:id="rId10"/>
    <p:sldLayoutId id="2147484263" r:id="rId11"/>
    <p:sldLayoutId id="2147484264" r:id="rId12"/>
  </p:sldLayoutIdLst>
  <p:txStyles>
    <p:titleStyle>
      <a:lvl1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lang="zh-CN" altLang="en-US" sz="2800" b="1" kern="1200" dirty="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  <a:ea typeface="黑体" pitchFamily="49" charset="-122"/>
          <a:cs typeface="+mn-cs"/>
        </a:defRPr>
      </a:lvl1pPr>
      <a:lvl2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2pPr>
      <a:lvl3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3pPr>
      <a:lvl4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4pPr>
      <a:lvl5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5pPr>
      <a:lvl6pPr marL="9525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6pPr>
      <a:lvl7pPr marL="14097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7pPr>
      <a:lvl8pPr marL="18669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8pPr>
      <a:lvl9pPr marL="23241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lang="zh-CN" altLang="en-US" sz="22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lang="zh-CN" altLang="en-US" sz="24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lang="zh-CN" altLang="en-US" sz="20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lang="zh-CN" altLang="en-US" sz="20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lang="zh-CN" altLang="en-US" sz="20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079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2" r:id="rId1"/>
    <p:sldLayoutId id="2147484323" r:id="rId2"/>
    <p:sldLayoutId id="2147484324" r:id="rId3"/>
    <p:sldLayoutId id="2147484325" r:id="rId4"/>
    <p:sldLayoutId id="2147484326" r:id="rId5"/>
    <p:sldLayoutId id="2147484327" r:id="rId6"/>
    <p:sldLayoutId id="2147484328" r:id="rId7"/>
    <p:sldLayoutId id="2147484329" r:id="rId8"/>
    <p:sldLayoutId id="2147484330" r:id="rId9"/>
    <p:sldLayoutId id="2147484331" r:id="rId10"/>
    <p:sldLayoutId id="21474843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8"/>
          <p:cNvPicPr>
            <a:picLocks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椭圆 13"/>
          <p:cNvSpPr/>
          <p:nvPr userDrawn="1"/>
        </p:nvSpPr>
        <p:spPr>
          <a:xfrm>
            <a:off x="461963" y="0"/>
            <a:ext cx="581025" cy="6492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211638" y="0"/>
            <a:ext cx="4911725" cy="620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1029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0"/>
            <a:ext cx="684213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31" name="图片 6"/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144463" y="0"/>
            <a:ext cx="6572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38239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4" r:id="rId1"/>
    <p:sldLayoutId id="2147484335" r:id="rId2"/>
    <p:sldLayoutId id="2147484336" r:id="rId3"/>
    <p:sldLayoutId id="2147484337" r:id="rId4"/>
    <p:sldLayoutId id="2147484338" r:id="rId5"/>
    <p:sldLayoutId id="2147484339" r:id="rId6"/>
    <p:sldLayoutId id="2147484340" r:id="rId7"/>
    <p:sldLayoutId id="2147484341" r:id="rId8"/>
    <p:sldLayoutId id="2147484342" r:id="rId9"/>
    <p:sldLayoutId id="2147484343" r:id="rId10"/>
    <p:sldLayoutId id="2147484344" r:id="rId11"/>
    <p:sldLayoutId id="2147484345" r:id="rId12"/>
  </p:sldLayoutIdLst>
  <p:txStyles>
    <p:titleStyle>
      <a:lvl1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lang="zh-CN" altLang="en-US" sz="2800" b="1" kern="1200" dirty="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  <a:ea typeface="黑体" pitchFamily="49" charset="-122"/>
          <a:cs typeface="+mn-cs"/>
        </a:defRPr>
      </a:lvl1pPr>
      <a:lvl2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2pPr>
      <a:lvl3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3pPr>
      <a:lvl4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4pPr>
      <a:lvl5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5pPr>
      <a:lvl6pPr marL="9525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6pPr>
      <a:lvl7pPr marL="14097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7pPr>
      <a:lvl8pPr marL="18669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8pPr>
      <a:lvl9pPr marL="23241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lang="zh-CN" altLang="en-US" sz="22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zh-CN" altLang="en-US" sz="24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lang="zh-CN" altLang="en-US" sz="20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zh-CN" altLang="en-US" sz="20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lang="zh-CN" altLang="en-US" sz="20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8"/>
          <p:cNvPicPr>
            <a:picLocks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椭圆 13"/>
          <p:cNvSpPr/>
          <p:nvPr userDrawn="1"/>
        </p:nvSpPr>
        <p:spPr>
          <a:xfrm>
            <a:off x="461963" y="0"/>
            <a:ext cx="581025" cy="6492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211638" y="0"/>
            <a:ext cx="4911725" cy="620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029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0"/>
            <a:ext cx="684213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31" name="图片 6"/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144463" y="0"/>
            <a:ext cx="6572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0559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0" r:id="rId1"/>
    <p:sldLayoutId id="2147484361" r:id="rId2"/>
    <p:sldLayoutId id="2147484362" r:id="rId3"/>
    <p:sldLayoutId id="2147484363" r:id="rId4"/>
    <p:sldLayoutId id="2147484364" r:id="rId5"/>
    <p:sldLayoutId id="2147484365" r:id="rId6"/>
    <p:sldLayoutId id="2147484366" r:id="rId7"/>
    <p:sldLayoutId id="2147484367" r:id="rId8"/>
    <p:sldLayoutId id="2147484368" r:id="rId9"/>
    <p:sldLayoutId id="2147484369" r:id="rId10"/>
    <p:sldLayoutId id="2147484370" r:id="rId11"/>
    <p:sldLayoutId id="2147484371" r:id="rId12"/>
  </p:sldLayoutIdLst>
  <p:txStyles>
    <p:titleStyle>
      <a:lvl1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lang="zh-CN" altLang="en-US" sz="2800" b="1" kern="1200" dirty="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  <a:ea typeface="黑体" pitchFamily="49" charset="-122"/>
          <a:cs typeface="+mn-cs"/>
        </a:defRPr>
      </a:lvl1pPr>
      <a:lvl2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2pPr>
      <a:lvl3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3pPr>
      <a:lvl4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4pPr>
      <a:lvl5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5pPr>
      <a:lvl6pPr marL="9525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6pPr>
      <a:lvl7pPr marL="14097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7pPr>
      <a:lvl8pPr marL="18669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8pPr>
      <a:lvl9pPr marL="23241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lang="zh-CN" altLang="en-US" sz="22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lang="zh-CN" altLang="en-US" sz="24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lang="zh-CN" altLang="en-US" sz="20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lang="zh-CN" altLang="en-US" sz="20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lang="zh-CN" altLang="en-US" sz="20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8"/>
          <p:cNvPicPr>
            <a:picLocks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椭圆 13"/>
          <p:cNvSpPr/>
          <p:nvPr userDrawn="1"/>
        </p:nvSpPr>
        <p:spPr>
          <a:xfrm>
            <a:off x="461963" y="0"/>
            <a:ext cx="581025" cy="6492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211638" y="0"/>
            <a:ext cx="4911725" cy="620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1029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0"/>
            <a:ext cx="684213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031" name="图片 6"/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144463" y="0"/>
            <a:ext cx="6572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59463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lang="zh-CN" altLang="en-US" sz="2800" b="1" kern="1200" dirty="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  <a:ea typeface="黑体" pitchFamily="49" charset="-122"/>
          <a:cs typeface="+mn-cs"/>
        </a:defRPr>
      </a:lvl1pPr>
      <a:lvl2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2pPr>
      <a:lvl3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3pPr>
      <a:lvl4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4pPr>
      <a:lvl5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5pPr>
      <a:lvl6pPr marL="9525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6pPr>
      <a:lvl7pPr marL="14097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7pPr>
      <a:lvl8pPr marL="18669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8pPr>
      <a:lvl9pPr marL="23241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lang="zh-CN" altLang="en-US" sz="22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lang="zh-CN" altLang="en-US" sz="24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lang="zh-CN" altLang="en-US" sz="20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lang="zh-CN" altLang="en-US" sz="20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lang="zh-CN" altLang="en-US" sz="20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784731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388" r:id="rId1"/>
    <p:sldLayoutId id="2147484389" r:id="rId2"/>
    <p:sldLayoutId id="2147484390" r:id="rId3"/>
    <p:sldLayoutId id="2147484391" r:id="rId4"/>
    <p:sldLayoutId id="2147484392" r:id="rId5"/>
    <p:sldLayoutId id="2147484393" r:id="rId6"/>
    <p:sldLayoutId id="2147484394" r:id="rId7"/>
    <p:sldLayoutId id="2147484395" r:id="rId8"/>
    <p:sldLayoutId id="2147484396" r:id="rId9"/>
    <p:sldLayoutId id="2147484397" r:id="rId10"/>
    <p:sldLayoutId id="2147484398" r:id="rId11"/>
  </p:sldLayoutIdLst>
  <p:transition/>
  <p:txStyles>
    <p:titleStyle>
      <a:lvl1pPr marL="38100" indent="-381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5FFFF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  <a:sym typeface="Tahoma" panose="020B0604030504040204" pitchFamily="34" charset="0"/>
        </a:defRPr>
      </a:lvl1pPr>
      <a:lvl2pPr marL="38100" indent="-381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5FFFF"/>
          </a:solidFill>
          <a:effectLst>
            <a:outerShdw blurRad="38100" dist="38100" dir="2700000" algn="tl">
              <a:srgbClr val="FFFFFF"/>
            </a:outerShdw>
          </a:effectLst>
          <a:latin typeface="Tahoma" charset="0"/>
          <a:ea typeface="ヒラギノ角ゴ ProN W3" charset="0"/>
          <a:cs typeface="ヒラギノ角ゴ ProN W3" charset="0"/>
          <a:sym typeface="Tahoma" panose="020B0604030504040204" pitchFamily="34" charset="0"/>
        </a:defRPr>
      </a:lvl2pPr>
      <a:lvl3pPr marL="38100" indent="-381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5FFFF"/>
          </a:solidFill>
          <a:effectLst>
            <a:outerShdw blurRad="38100" dist="38100" dir="2700000" algn="tl">
              <a:srgbClr val="FFFFFF"/>
            </a:outerShdw>
          </a:effectLst>
          <a:latin typeface="Tahoma" charset="0"/>
          <a:ea typeface="ヒラギノ角ゴ ProN W3" charset="0"/>
          <a:cs typeface="ヒラギノ角ゴ ProN W3" charset="0"/>
          <a:sym typeface="Tahoma" panose="020B0604030504040204" pitchFamily="34" charset="0"/>
        </a:defRPr>
      </a:lvl3pPr>
      <a:lvl4pPr marL="38100" indent="-381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5FFFF"/>
          </a:solidFill>
          <a:effectLst>
            <a:outerShdw blurRad="38100" dist="38100" dir="2700000" algn="tl">
              <a:srgbClr val="FFFFFF"/>
            </a:outerShdw>
          </a:effectLst>
          <a:latin typeface="Tahoma" charset="0"/>
          <a:ea typeface="ヒラギノ角ゴ ProN W3" charset="0"/>
          <a:cs typeface="ヒラギノ角ゴ ProN W3" charset="0"/>
          <a:sym typeface="Tahoma" panose="020B0604030504040204" pitchFamily="34" charset="0"/>
        </a:defRPr>
      </a:lvl4pPr>
      <a:lvl5pPr marL="38100" indent="-381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5FFFF"/>
          </a:solidFill>
          <a:effectLst>
            <a:outerShdw blurRad="38100" dist="38100" dir="2700000" algn="tl">
              <a:srgbClr val="FFFFFF"/>
            </a:outerShdw>
          </a:effectLst>
          <a:latin typeface="Tahoma" charset="0"/>
          <a:ea typeface="ヒラギノ角ゴ ProN W3" charset="0"/>
          <a:cs typeface="ヒラギノ角ゴ ProN W3" charset="0"/>
          <a:sym typeface="Tahoma" panose="020B0604030504040204" pitchFamily="34" charset="0"/>
        </a:defRPr>
      </a:lvl5pPr>
      <a:lvl6pPr marL="496706" algn="ctr" rtl="0" fontAlgn="base">
        <a:spcBef>
          <a:spcPct val="0"/>
        </a:spcBef>
        <a:spcAft>
          <a:spcPct val="0"/>
        </a:spcAft>
        <a:defRPr sz="4400">
          <a:solidFill>
            <a:srgbClr val="E5FFFF"/>
          </a:solidFill>
          <a:effectLst>
            <a:outerShdw blurRad="38100" dist="38100" dir="2700000" algn="tl">
              <a:srgbClr val="FFFFFF"/>
            </a:outerShdw>
          </a:effectLst>
          <a:latin typeface="Tahoma" charset="0"/>
          <a:ea typeface="ヒラギノ角ゴ ProN W3" charset="0"/>
          <a:cs typeface="ヒラギノ角ゴ ProN W3" charset="0"/>
          <a:sym typeface="Tahoma" charset="0"/>
        </a:defRPr>
      </a:lvl6pPr>
      <a:lvl7pPr marL="953746" algn="ctr" rtl="0" fontAlgn="base">
        <a:spcBef>
          <a:spcPct val="0"/>
        </a:spcBef>
        <a:spcAft>
          <a:spcPct val="0"/>
        </a:spcAft>
        <a:defRPr sz="4400">
          <a:solidFill>
            <a:srgbClr val="E5FFFF"/>
          </a:solidFill>
          <a:effectLst>
            <a:outerShdw blurRad="38100" dist="38100" dir="2700000" algn="tl">
              <a:srgbClr val="FFFFFF"/>
            </a:outerShdw>
          </a:effectLst>
          <a:latin typeface="Tahoma" charset="0"/>
          <a:ea typeface="ヒラギノ角ゴ ProN W3" charset="0"/>
          <a:cs typeface="ヒラギノ角ゴ ProN W3" charset="0"/>
          <a:sym typeface="Tahoma" charset="0"/>
        </a:defRPr>
      </a:lvl7pPr>
      <a:lvl8pPr marL="1410783" algn="ctr" rtl="0" fontAlgn="base">
        <a:spcBef>
          <a:spcPct val="0"/>
        </a:spcBef>
        <a:spcAft>
          <a:spcPct val="0"/>
        </a:spcAft>
        <a:defRPr sz="4400">
          <a:solidFill>
            <a:srgbClr val="E5FFFF"/>
          </a:solidFill>
          <a:effectLst>
            <a:outerShdw blurRad="38100" dist="38100" dir="2700000" algn="tl">
              <a:srgbClr val="FFFFFF"/>
            </a:outerShdw>
          </a:effectLst>
          <a:latin typeface="Tahoma" charset="0"/>
          <a:ea typeface="ヒラギノ角ゴ ProN W3" charset="0"/>
          <a:cs typeface="ヒラギノ角ゴ ProN W3" charset="0"/>
          <a:sym typeface="Tahoma" charset="0"/>
        </a:defRPr>
      </a:lvl8pPr>
      <a:lvl9pPr marL="1867820" algn="ctr" rtl="0" fontAlgn="base">
        <a:spcBef>
          <a:spcPct val="0"/>
        </a:spcBef>
        <a:spcAft>
          <a:spcPct val="0"/>
        </a:spcAft>
        <a:defRPr sz="4400">
          <a:solidFill>
            <a:srgbClr val="E5FFFF"/>
          </a:solidFill>
          <a:effectLst>
            <a:outerShdw blurRad="38100" dist="38100" dir="2700000" algn="tl">
              <a:srgbClr val="FFFFFF"/>
            </a:outerShdw>
          </a:effectLst>
          <a:latin typeface="Tahoma" charset="0"/>
          <a:ea typeface="ヒラギノ角ゴ ProN W3" charset="0"/>
          <a:cs typeface="ヒラギノ角ゴ ProN W3" charset="0"/>
          <a:sym typeface="Tahoma" charset="0"/>
        </a:defRPr>
      </a:lvl9pPr>
    </p:titleStyle>
    <p:bodyStyle>
      <a:lvl1pPr marL="381000" indent="-341313" algn="l" rtl="0" eaLnBrk="0" fontAlgn="base" hangingPunct="0">
        <a:spcBef>
          <a:spcPts val="800"/>
        </a:spcBef>
        <a:spcAft>
          <a:spcPct val="0"/>
        </a:spcAft>
        <a:buClr>
          <a:srgbClr val="00CCFF"/>
        </a:buClr>
        <a:buSzPct val="64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808080"/>
            </a:outerShdw>
          </a:effectLst>
          <a:latin typeface="+mn-lt"/>
          <a:ea typeface="+mn-ea"/>
          <a:cs typeface="+mn-cs"/>
          <a:sym typeface="Tahoma" panose="020B0604030504040204" pitchFamily="34" charset="0"/>
        </a:defRPr>
      </a:lvl1pPr>
      <a:lvl2pPr marL="781050" indent="-284163" algn="l" rtl="0" eaLnBrk="0" fontAlgn="base" hangingPunct="0">
        <a:spcBef>
          <a:spcPts val="700"/>
        </a:spcBef>
        <a:spcAft>
          <a:spcPct val="0"/>
        </a:spcAft>
        <a:buClr>
          <a:srgbClr val="FFCC00"/>
        </a:buClr>
        <a:buSzPct val="64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808080"/>
            </a:outerShdw>
          </a:effectLst>
          <a:latin typeface="+mn-lt"/>
          <a:ea typeface="+mn-ea"/>
          <a:cs typeface="+mn-cs"/>
          <a:sym typeface="Tahoma" panose="020B0604030504040204" pitchFamily="34" charset="0"/>
        </a:defRPr>
      </a:lvl2pPr>
      <a:lvl3pPr marL="1181100" indent="-227013" algn="l" rtl="0" eaLnBrk="0" fontAlgn="base" hangingPunct="0">
        <a:spcBef>
          <a:spcPts val="600"/>
        </a:spcBef>
        <a:spcAft>
          <a:spcPct val="0"/>
        </a:spcAft>
        <a:buClr>
          <a:srgbClr val="00CCFF"/>
        </a:buClr>
        <a:buSzPct val="64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808080"/>
            </a:outerShdw>
          </a:effectLst>
          <a:latin typeface="+mn-lt"/>
          <a:ea typeface="+mn-ea"/>
          <a:cs typeface="+mn-cs"/>
          <a:sym typeface="Tahoma" panose="020B0604030504040204" pitchFamily="34" charset="0"/>
        </a:defRPr>
      </a:lvl3pPr>
      <a:lvl4pPr marL="1638300" indent="-227013" algn="l" rtl="0" eaLnBrk="0" fontAlgn="base" hangingPunct="0">
        <a:spcBef>
          <a:spcPts val="500"/>
        </a:spcBef>
        <a:spcAft>
          <a:spcPct val="0"/>
        </a:spcAft>
        <a:buClr>
          <a:srgbClr val="FFCC00"/>
        </a:buClr>
        <a:buSzPct val="64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808080"/>
            </a:outerShdw>
          </a:effectLst>
          <a:latin typeface="+mn-lt"/>
          <a:ea typeface="+mn-ea"/>
          <a:cs typeface="+mn-cs"/>
          <a:sym typeface="Tahoma" panose="020B0604030504040204" pitchFamily="34" charset="0"/>
        </a:defRPr>
      </a:lvl4pPr>
      <a:lvl5pPr marL="2095500" indent="-227013" algn="l" rtl="0" eaLnBrk="0" fontAlgn="base" hangingPunct="0">
        <a:spcBef>
          <a:spcPts val="500"/>
        </a:spcBef>
        <a:spcAft>
          <a:spcPct val="0"/>
        </a:spcAft>
        <a:buClr>
          <a:srgbClr val="00CCFF"/>
        </a:buClr>
        <a:buSzPct val="64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808080"/>
            </a:outerShdw>
          </a:effectLst>
          <a:latin typeface="+mn-lt"/>
          <a:ea typeface="+mn-ea"/>
          <a:cs typeface="+mn-cs"/>
          <a:sym typeface="Tahoma" panose="020B0604030504040204" pitchFamily="34" charset="0"/>
        </a:defRPr>
      </a:lvl5pPr>
      <a:lvl6pPr marL="2553372" indent="-228517" algn="l" rtl="0" fontAlgn="base">
        <a:spcBef>
          <a:spcPts val="500"/>
        </a:spcBef>
        <a:spcAft>
          <a:spcPct val="0"/>
        </a:spcAft>
        <a:buClr>
          <a:srgbClr val="00CCFF"/>
        </a:buClr>
        <a:buSzPct val="64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808080"/>
            </a:outerShdw>
          </a:effectLst>
          <a:latin typeface="+mn-lt"/>
          <a:ea typeface="+mn-ea"/>
          <a:cs typeface="+mn-cs"/>
          <a:sym typeface="Tahoma" charset="0"/>
        </a:defRPr>
      </a:lvl6pPr>
      <a:lvl7pPr marL="3010410" indent="-228517" algn="l" rtl="0" fontAlgn="base">
        <a:spcBef>
          <a:spcPts val="500"/>
        </a:spcBef>
        <a:spcAft>
          <a:spcPct val="0"/>
        </a:spcAft>
        <a:buClr>
          <a:srgbClr val="00CCFF"/>
        </a:buClr>
        <a:buSzPct val="64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808080"/>
            </a:outerShdw>
          </a:effectLst>
          <a:latin typeface="+mn-lt"/>
          <a:ea typeface="+mn-ea"/>
          <a:cs typeface="+mn-cs"/>
          <a:sym typeface="Tahoma" charset="0"/>
        </a:defRPr>
      </a:lvl7pPr>
      <a:lvl8pPr marL="3467445" indent="-228517" algn="l" rtl="0" fontAlgn="base">
        <a:spcBef>
          <a:spcPts val="500"/>
        </a:spcBef>
        <a:spcAft>
          <a:spcPct val="0"/>
        </a:spcAft>
        <a:buClr>
          <a:srgbClr val="00CCFF"/>
        </a:buClr>
        <a:buSzPct val="64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808080"/>
            </a:outerShdw>
          </a:effectLst>
          <a:latin typeface="+mn-lt"/>
          <a:ea typeface="+mn-ea"/>
          <a:cs typeface="+mn-cs"/>
          <a:sym typeface="Tahoma" charset="0"/>
        </a:defRPr>
      </a:lvl8pPr>
      <a:lvl9pPr marL="3924481" indent="-228517" algn="l" rtl="0" fontAlgn="base">
        <a:spcBef>
          <a:spcPts val="500"/>
        </a:spcBef>
        <a:spcAft>
          <a:spcPct val="0"/>
        </a:spcAft>
        <a:buClr>
          <a:srgbClr val="00CCFF"/>
        </a:buClr>
        <a:buSzPct val="64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808080"/>
            </a:outerShdw>
          </a:effectLst>
          <a:latin typeface="+mn-lt"/>
          <a:ea typeface="+mn-ea"/>
          <a:cs typeface="+mn-cs"/>
          <a:sym typeface="Tahoma" charset="0"/>
        </a:defRPr>
      </a:lvl9pPr>
    </p:bodyStyle>
    <p:otherStyle>
      <a:defPPr>
        <a:defRPr lang="en-US"/>
      </a:defPPr>
      <a:lvl1pPr marL="0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473594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400" r:id="rId1"/>
    <p:sldLayoutId id="2147484401" r:id="rId2"/>
    <p:sldLayoutId id="2147484402" r:id="rId3"/>
    <p:sldLayoutId id="2147484403" r:id="rId4"/>
    <p:sldLayoutId id="2147484404" r:id="rId5"/>
    <p:sldLayoutId id="2147484405" r:id="rId6"/>
    <p:sldLayoutId id="2147484406" r:id="rId7"/>
    <p:sldLayoutId id="2147484407" r:id="rId8"/>
    <p:sldLayoutId id="2147484408" r:id="rId9"/>
    <p:sldLayoutId id="2147484409" r:id="rId10"/>
    <p:sldLayoutId id="2147484410" r:id="rId11"/>
  </p:sldLayoutIdLst>
  <p:transition/>
  <p:txStyles>
    <p:titleStyle>
      <a:lvl1pPr marL="38100" indent="-381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effectLst>
            <a:outerShdw blurRad="38100" dist="38100" dir="2700000" algn="tl">
              <a:srgbClr val="808080"/>
            </a:outerShdw>
          </a:effectLst>
          <a:latin typeface="+mj-lt"/>
          <a:ea typeface="+mj-ea"/>
          <a:cs typeface="+mj-cs"/>
          <a:sym typeface="Tahoma" panose="020B0604030504040204" pitchFamily="34" charset="0"/>
        </a:defRPr>
      </a:lvl1pPr>
      <a:lvl2pPr marL="38100" indent="-381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effectLst>
            <a:outerShdw blurRad="38100" dist="38100" dir="2700000" algn="tl">
              <a:srgbClr val="808080"/>
            </a:outerShdw>
          </a:effectLst>
          <a:latin typeface="Tahoma" charset="0"/>
          <a:ea typeface="ヒラギノ角ゴ ProN W6" charset="0"/>
          <a:cs typeface="ヒラギノ角ゴ ProN W6" charset="0"/>
          <a:sym typeface="Tahoma" panose="020B0604030504040204" pitchFamily="34" charset="0"/>
        </a:defRPr>
      </a:lvl2pPr>
      <a:lvl3pPr marL="38100" indent="-381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effectLst>
            <a:outerShdw blurRad="38100" dist="38100" dir="2700000" algn="tl">
              <a:srgbClr val="808080"/>
            </a:outerShdw>
          </a:effectLst>
          <a:latin typeface="Tahoma" charset="0"/>
          <a:ea typeface="ヒラギノ角ゴ ProN W6" charset="0"/>
          <a:cs typeface="ヒラギノ角ゴ ProN W6" charset="0"/>
          <a:sym typeface="Tahoma" panose="020B0604030504040204" pitchFamily="34" charset="0"/>
        </a:defRPr>
      </a:lvl3pPr>
      <a:lvl4pPr marL="38100" indent="-381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effectLst>
            <a:outerShdw blurRad="38100" dist="38100" dir="2700000" algn="tl">
              <a:srgbClr val="808080"/>
            </a:outerShdw>
          </a:effectLst>
          <a:latin typeface="Tahoma" charset="0"/>
          <a:ea typeface="ヒラギノ角ゴ ProN W6" charset="0"/>
          <a:cs typeface="ヒラギノ角ゴ ProN W6" charset="0"/>
          <a:sym typeface="Tahoma" panose="020B0604030504040204" pitchFamily="34" charset="0"/>
        </a:defRPr>
      </a:lvl4pPr>
      <a:lvl5pPr marL="38100" indent="-381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effectLst>
            <a:outerShdw blurRad="38100" dist="38100" dir="2700000" algn="tl">
              <a:srgbClr val="808080"/>
            </a:outerShdw>
          </a:effectLst>
          <a:latin typeface="Tahoma" charset="0"/>
          <a:ea typeface="ヒラギノ角ゴ ProN W6" charset="0"/>
          <a:cs typeface="ヒラギノ角ゴ ProN W6" charset="0"/>
          <a:sym typeface="Tahoma" panose="020B0604030504040204" pitchFamily="34" charset="0"/>
        </a:defRPr>
      </a:lvl5pPr>
      <a:lvl6pPr marL="496706" algn="ctr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effectLst>
            <a:outerShdw blurRad="38100" dist="38100" dir="2700000" algn="tl">
              <a:srgbClr val="808080"/>
            </a:outerShdw>
          </a:effectLst>
          <a:latin typeface="Tahoma" charset="0"/>
          <a:ea typeface="ヒラギノ角ゴ ProN W6" charset="0"/>
          <a:cs typeface="ヒラギノ角ゴ ProN W6" charset="0"/>
          <a:sym typeface="Tahoma" charset="0"/>
        </a:defRPr>
      </a:lvl6pPr>
      <a:lvl7pPr marL="953746" algn="ctr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effectLst>
            <a:outerShdw blurRad="38100" dist="38100" dir="2700000" algn="tl">
              <a:srgbClr val="808080"/>
            </a:outerShdw>
          </a:effectLst>
          <a:latin typeface="Tahoma" charset="0"/>
          <a:ea typeface="ヒラギノ角ゴ ProN W6" charset="0"/>
          <a:cs typeface="ヒラギノ角ゴ ProN W6" charset="0"/>
          <a:sym typeface="Tahoma" charset="0"/>
        </a:defRPr>
      </a:lvl7pPr>
      <a:lvl8pPr marL="1410783" algn="ctr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effectLst>
            <a:outerShdw blurRad="38100" dist="38100" dir="2700000" algn="tl">
              <a:srgbClr val="808080"/>
            </a:outerShdw>
          </a:effectLst>
          <a:latin typeface="Tahoma" charset="0"/>
          <a:ea typeface="ヒラギノ角ゴ ProN W6" charset="0"/>
          <a:cs typeface="ヒラギノ角ゴ ProN W6" charset="0"/>
          <a:sym typeface="Tahoma" charset="0"/>
        </a:defRPr>
      </a:lvl8pPr>
      <a:lvl9pPr marL="1867820" algn="ctr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effectLst>
            <a:outerShdw blurRad="38100" dist="38100" dir="2700000" algn="tl">
              <a:srgbClr val="808080"/>
            </a:outerShdw>
          </a:effectLst>
          <a:latin typeface="Tahoma" charset="0"/>
          <a:ea typeface="ヒラギノ角ゴ ProN W6" charset="0"/>
          <a:cs typeface="ヒラギノ角ゴ ProN W6" charset="0"/>
          <a:sym typeface="Tahoma" charset="0"/>
        </a:defRPr>
      </a:lvl9pPr>
    </p:titleStyle>
    <p:bodyStyle>
      <a:lvl1pPr marL="38100" indent="-38100" algn="ctr" rtl="0" eaLnBrk="0" fontAlgn="base" hangingPunct="0">
        <a:spcBef>
          <a:spcPts val="800"/>
        </a:spcBef>
        <a:spcAft>
          <a:spcPct val="0"/>
        </a:spcAft>
        <a:defRPr sz="3200">
          <a:solidFill>
            <a:schemeClr val="tx1"/>
          </a:solidFill>
          <a:effectLst>
            <a:outerShdw blurRad="38100" dist="38100" dir="2700000" algn="tl">
              <a:srgbClr val="808080"/>
            </a:outerShdw>
          </a:effectLst>
          <a:latin typeface="+mn-lt"/>
          <a:ea typeface="+mn-ea"/>
          <a:cs typeface="+mn-cs"/>
          <a:sym typeface="Tahoma" panose="020B0604030504040204" pitchFamily="34" charset="0"/>
        </a:defRPr>
      </a:lvl1pPr>
      <a:lvl2pPr marL="495300" indent="-38100" algn="ctr" rtl="0" eaLnBrk="0" fontAlgn="base" hangingPunct="0">
        <a:spcBef>
          <a:spcPts val="70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808080"/>
            </a:outerShdw>
          </a:effectLst>
          <a:latin typeface="+mn-lt"/>
          <a:ea typeface="+mn-ea"/>
          <a:cs typeface="+mn-cs"/>
          <a:sym typeface="Tahoma" panose="020B0604030504040204" pitchFamily="34" charset="0"/>
        </a:defRPr>
      </a:lvl2pPr>
      <a:lvl3pPr marL="952500" indent="-38100" algn="ctr" rtl="0" eaLnBrk="0" fontAlgn="base" hangingPunct="0">
        <a:spcBef>
          <a:spcPts val="600"/>
        </a:spcBef>
        <a:spcAft>
          <a:spcPct val="0"/>
        </a:spcAft>
        <a:defRPr sz="2400">
          <a:solidFill>
            <a:schemeClr val="tx1"/>
          </a:solidFill>
          <a:effectLst>
            <a:outerShdw blurRad="38100" dist="38100" dir="2700000" algn="tl">
              <a:srgbClr val="808080"/>
            </a:outerShdw>
          </a:effectLst>
          <a:latin typeface="+mn-lt"/>
          <a:ea typeface="+mn-ea"/>
          <a:cs typeface="+mn-cs"/>
          <a:sym typeface="Tahoma" panose="020B0604030504040204" pitchFamily="34" charset="0"/>
        </a:defRPr>
      </a:lvl3pPr>
      <a:lvl4pPr marL="1409700" indent="-38100" algn="ctr" rtl="0" eaLnBrk="0" fontAlgn="base" hangingPunct="0">
        <a:spcBef>
          <a:spcPts val="500"/>
        </a:spcBef>
        <a:spcAft>
          <a:spcPct val="0"/>
        </a:spcAft>
        <a:defRPr sz="2000">
          <a:solidFill>
            <a:schemeClr val="tx1"/>
          </a:solidFill>
          <a:effectLst>
            <a:outerShdw blurRad="38100" dist="38100" dir="2700000" algn="tl">
              <a:srgbClr val="808080"/>
            </a:outerShdw>
          </a:effectLst>
          <a:latin typeface="+mn-lt"/>
          <a:ea typeface="+mn-ea"/>
          <a:cs typeface="+mn-cs"/>
          <a:sym typeface="Tahoma" panose="020B0604030504040204" pitchFamily="34" charset="0"/>
        </a:defRPr>
      </a:lvl4pPr>
      <a:lvl5pPr marL="1866900" indent="-38100" algn="ctr" rtl="0" eaLnBrk="0" fontAlgn="base" hangingPunct="0">
        <a:spcBef>
          <a:spcPts val="500"/>
        </a:spcBef>
        <a:spcAft>
          <a:spcPct val="0"/>
        </a:spcAft>
        <a:defRPr sz="2000">
          <a:solidFill>
            <a:schemeClr val="tx1"/>
          </a:solidFill>
          <a:effectLst>
            <a:outerShdw blurRad="38100" dist="38100" dir="2700000" algn="tl">
              <a:srgbClr val="808080"/>
            </a:outerShdw>
          </a:effectLst>
          <a:latin typeface="+mn-lt"/>
          <a:ea typeface="+mn-ea"/>
          <a:cs typeface="+mn-cs"/>
          <a:sym typeface="Tahoma" panose="020B0604030504040204" pitchFamily="34" charset="0"/>
        </a:defRPr>
      </a:lvl5pPr>
      <a:lvl6pPr marL="2324855" algn="ctr" rtl="0" fontAlgn="base">
        <a:spcBef>
          <a:spcPts val="500"/>
        </a:spcBef>
        <a:spcAft>
          <a:spcPct val="0"/>
        </a:spcAft>
        <a:defRPr sz="2000">
          <a:solidFill>
            <a:schemeClr val="tx1"/>
          </a:solidFill>
          <a:effectLst>
            <a:outerShdw blurRad="38100" dist="38100" dir="2700000" algn="tl">
              <a:srgbClr val="808080"/>
            </a:outerShdw>
          </a:effectLst>
          <a:latin typeface="+mn-lt"/>
          <a:ea typeface="+mn-ea"/>
          <a:cs typeface="+mn-cs"/>
          <a:sym typeface="Tahoma" charset="0"/>
        </a:defRPr>
      </a:lvl6pPr>
      <a:lvl7pPr marL="2781892" algn="ctr" rtl="0" fontAlgn="base">
        <a:spcBef>
          <a:spcPts val="500"/>
        </a:spcBef>
        <a:spcAft>
          <a:spcPct val="0"/>
        </a:spcAft>
        <a:defRPr sz="2000">
          <a:solidFill>
            <a:schemeClr val="tx1"/>
          </a:solidFill>
          <a:effectLst>
            <a:outerShdw blurRad="38100" dist="38100" dir="2700000" algn="tl">
              <a:srgbClr val="808080"/>
            </a:outerShdw>
          </a:effectLst>
          <a:latin typeface="+mn-lt"/>
          <a:ea typeface="+mn-ea"/>
          <a:cs typeface="+mn-cs"/>
          <a:sym typeface="Tahoma" charset="0"/>
        </a:defRPr>
      </a:lvl7pPr>
      <a:lvl8pPr marL="3238926" algn="ctr" rtl="0" fontAlgn="base">
        <a:spcBef>
          <a:spcPts val="500"/>
        </a:spcBef>
        <a:spcAft>
          <a:spcPct val="0"/>
        </a:spcAft>
        <a:defRPr sz="2000">
          <a:solidFill>
            <a:schemeClr val="tx1"/>
          </a:solidFill>
          <a:effectLst>
            <a:outerShdw blurRad="38100" dist="38100" dir="2700000" algn="tl">
              <a:srgbClr val="808080"/>
            </a:outerShdw>
          </a:effectLst>
          <a:latin typeface="+mn-lt"/>
          <a:ea typeface="+mn-ea"/>
          <a:cs typeface="+mn-cs"/>
          <a:sym typeface="Tahoma" charset="0"/>
        </a:defRPr>
      </a:lvl8pPr>
      <a:lvl9pPr marL="3695965" algn="ctr" rtl="0" fontAlgn="base">
        <a:spcBef>
          <a:spcPts val="500"/>
        </a:spcBef>
        <a:spcAft>
          <a:spcPct val="0"/>
        </a:spcAft>
        <a:defRPr sz="2000">
          <a:solidFill>
            <a:schemeClr val="tx1"/>
          </a:solidFill>
          <a:effectLst>
            <a:outerShdw blurRad="38100" dist="38100" dir="2700000" algn="tl">
              <a:srgbClr val="808080"/>
            </a:outerShdw>
          </a:effectLst>
          <a:latin typeface="+mn-lt"/>
          <a:ea typeface="+mn-ea"/>
          <a:cs typeface="+mn-cs"/>
          <a:sym typeface="Tahoma" charset="0"/>
        </a:defRPr>
      </a:lvl9pPr>
    </p:bodyStyle>
    <p:otherStyle>
      <a:defPPr>
        <a:defRPr lang="en-US"/>
      </a:defPPr>
      <a:lvl1pPr marL="0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spcAft>
                <a:spcPct val="0"/>
              </a:spcAft>
              <a:buFontTx/>
              <a:buNone/>
              <a:defRPr sz="1400" b="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spcAft>
                <a:spcPct val="0"/>
              </a:spcAft>
              <a:buFontTx/>
              <a:buNone/>
              <a:defRPr sz="1400" b="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spcAft>
                <a:spcPct val="0"/>
              </a:spcAft>
              <a:buFontTx/>
              <a:buNone/>
              <a:defRPr sz="14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577EE8-C57F-4961-8596-5249B67D2070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459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2" r:id="rId1"/>
    <p:sldLayoutId id="2147484413" r:id="rId2"/>
    <p:sldLayoutId id="2147484414" r:id="rId3"/>
    <p:sldLayoutId id="2147484415" r:id="rId4"/>
    <p:sldLayoutId id="2147484416" r:id="rId5"/>
    <p:sldLayoutId id="2147484417" r:id="rId6"/>
    <p:sldLayoutId id="2147484418" r:id="rId7"/>
    <p:sldLayoutId id="2147484419" r:id="rId8"/>
    <p:sldLayoutId id="2147484420" r:id="rId9"/>
    <p:sldLayoutId id="2147484421" r:id="rId10"/>
    <p:sldLayoutId id="2147484422" r:id="rId11"/>
    <p:sldLayoutId id="214748442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spcAft>
                <a:spcPct val="0"/>
              </a:spcAft>
              <a:buFontTx/>
              <a:buNone/>
              <a:defRPr sz="1400" b="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spcAft>
                <a:spcPct val="0"/>
              </a:spcAft>
              <a:buFontTx/>
              <a:buNone/>
              <a:defRPr sz="1400" b="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spcAft>
                <a:spcPct val="0"/>
              </a:spcAft>
              <a:buFontTx/>
              <a:buNone/>
              <a:defRPr sz="14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577EE8-C57F-4961-8596-5249B67D2070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915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5" r:id="rId1"/>
    <p:sldLayoutId id="2147484426" r:id="rId2"/>
    <p:sldLayoutId id="2147484427" r:id="rId3"/>
    <p:sldLayoutId id="2147484428" r:id="rId4"/>
    <p:sldLayoutId id="2147484429" r:id="rId5"/>
    <p:sldLayoutId id="2147484430" r:id="rId6"/>
    <p:sldLayoutId id="2147484431" r:id="rId7"/>
    <p:sldLayoutId id="2147484432" r:id="rId8"/>
    <p:sldLayoutId id="2147484433" r:id="rId9"/>
    <p:sldLayoutId id="2147484434" r:id="rId10"/>
    <p:sldLayoutId id="2147484435" r:id="rId11"/>
    <p:sldLayoutId id="214748443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a typeface="宋体" panose="02010600030101010101" pitchFamily="2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a typeface="宋体" panose="02010600030101010101" pitchFamily="2" charset="-122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D2ACAD-A99F-4C46-A7EB-284F1F843387}" type="slidenum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442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8" r:id="rId1"/>
    <p:sldLayoutId id="2147484439" r:id="rId2"/>
    <p:sldLayoutId id="2147484440" r:id="rId3"/>
    <p:sldLayoutId id="2147484441" r:id="rId4"/>
    <p:sldLayoutId id="2147484442" r:id="rId5"/>
    <p:sldLayoutId id="2147484443" r:id="rId6"/>
    <p:sldLayoutId id="2147484444" r:id="rId7"/>
    <p:sldLayoutId id="2147484445" r:id="rId8"/>
    <p:sldLayoutId id="2147484446" r:id="rId9"/>
    <p:sldLayoutId id="2147484447" r:id="rId10"/>
    <p:sldLayoutId id="2147484448" r:id="rId11"/>
    <p:sldLayoutId id="214748444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a typeface="宋体" panose="02010600030101010101" pitchFamily="2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a typeface="宋体" panose="02010600030101010101" pitchFamily="2" charset="-122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D2ACAD-A99F-4C46-A7EB-284F1F843387}" type="slidenum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60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1" r:id="rId1"/>
    <p:sldLayoutId id="2147484452" r:id="rId2"/>
    <p:sldLayoutId id="2147484453" r:id="rId3"/>
    <p:sldLayoutId id="2147484454" r:id="rId4"/>
    <p:sldLayoutId id="2147484455" r:id="rId5"/>
    <p:sldLayoutId id="2147484456" r:id="rId6"/>
    <p:sldLayoutId id="2147484457" r:id="rId7"/>
    <p:sldLayoutId id="2147484458" r:id="rId8"/>
    <p:sldLayoutId id="2147484459" r:id="rId9"/>
    <p:sldLayoutId id="2147484460" r:id="rId10"/>
    <p:sldLayoutId id="21474844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581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3" r:id="rId1"/>
    <p:sldLayoutId id="2147484464" r:id="rId2"/>
    <p:sldLayoutId id="2147484465" r:id="rId3"/>
    <p:sldLayoutId id="2147484466" r:id="rId4"/>
    <p:sldLayoutId id="2147484467" r:id="rId5"/>
    <p:sldLayoutId id="2147484468" r:id="rId6"/>
    <p:sldLayoutId id="2147484469" r:id="rId7"/>
    <p:sldLayoutId id="2147484470" r:id="rId8"/>
    <p:sldLayoutId id="2147484471" r:id="rId9"/>
    <p:sldLayoutId id="2147484472" r:id="rId10"/>
    <p:sldLayoutId id="214748447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DF6BBE-79A6-4107-95C3-0F91B4716300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307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5" r:id="rId1"/>
    <p:sldLayoutId id="2147484476" r:id="rId2"/>
    <p:sldLayoutId id="2147484477" r:id="rId3"/>
    <p:sldLayoutId id="2147484478" r:id="rId4"/>
    <p:sldLayoutId id="2147484479" r:id="rId5"/>
    <p:sldLayoutId id="2147484480" r:id="rId6"/>
    <p:sldLayoutId id="2147484481" r:id="rId7"/>
    <p:sldLayoutId id="2147484482" r:id="rId8"/>
    <p:sldLayoutId id="2147484483" r:id="rId9"/>
    <p:sldLayoutId id="2147484484" r:id="rId10"/>
    <p:sldLayoutId id="2147484485" r:id="rId11"/>
    <p:sldLayoutId id="2147484486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spcAft>
                <a:spcPct val="0"/>
              </a:spcAft>
              <a:buFontTx/>
              <a:buNone/>
              <a:defRPr sz="1400" b="0" smtClean="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spcAft>
                <a:spcPct val="0"/>
              </a:spcAft>
              <a:buFontTx/>
              <a:buNone/>
              <a:defRPr sz="1400" b="0" smtClean="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spcAft>
                <a:spcPct val="0"/>
              </a:spcAft>
              <a:buFontTx/>
              <a:buNone/>
              <a:defRPr sz="14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B8CDD1-0DF1-423D-9798-1ECB9E7DAE76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5568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8" r:id="rId1"/>
    <p:sldLayoutId id="2147484489" r:id="rId2"/>
    <p:sldLayoutId id="2147484490" r:id="rId3"/>
    <p:sldLayoutId id="2147484491" r:id="rId4"/>
    <p:sldLayoutId id="2147484492" r:id="rId5"/>
    <p:sldLayoutId id="2147484493" r:id="rId6"/>
    <p:sldLayoutId id="2147484494" r:id="rId7"/>
    <p:sldLayoutId id="2147484495" r:id="rId8"/>
    <p:sldLayoutId id="2147484496" r:id="rId9"/>
    <p:sldLayoutId id="2147484497" r:id="rId10"/>
    <p:sldLayoutId id="2147484498" r:id="rId11"/>
    <p:sldLayoutId id="214748449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spcAft>
                <a:spcPct val="0"/>
              </a:spcAft>
              <a:buFontTx/>
              <a:buNone/>
              <a:defRPr sz="1400" b="0" smtClean="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spcAft>
                <a:spcPct val="0"/>
              </a:spcAft>
              <a:buFontTx/>
              <a:buNone/>
              <a:defRPr sz="1400" b="0" smtClean="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spcAft>
                <a:spcPct val="0"/>
              </a:spcAft>
              <a:buFontTx/>
              <a:buNone/>
              <a:defRPr sz="14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B8CDD1-0DF1-423D-9798-1ECB9E7DAE76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890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1" r:id="rId1"/>
    <p:sldLayoutId id="2147484502" r:id="rId2"/>
    <p:sldLayoutId id="2147484503" r:id="rId3"/>
    <p:sldLayoutId id="2147484504" r:id="rId4"/>
    <p:sldLayoutId id="2147484505" r:id="rId5"/>
    <p:sldLayoutId id="2147484506" r:id="rId6"/>
    <p:sldLayoutId id="2147484507" r:id="rId7"/>
    <p:sldLayoutId id="2147484508" r:id="rId8"/>
    <p:sldLayoutId id="2147484509" r:id="rId9"/>
    <p:sldLayoutId id="2147484510" r:id="rId10"/>
    <p:sldLayoutId id="2147484511" r:id="rId11"/>
    <p:sldLayoutId id="214748451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8"/>
          <p:cNvPicPr>
            <a:picLocks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椭圆 13"/>
          <p:cNvSpPr/>
          <p:nvPr userDrawn="1"/>
        </p:nvSpPr>
        <p:spPr>
          <a:xfrm>
            <a:off x="461963" y="0"/>
            <a:ext cx="581025" cy="6492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211638" y="0"/>
            <a:ext cx="4911725" cy="620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1029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0"/>
            <a:ext cx="684213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031" name="图片 6"/>
          <p:cNvPicPr>
            <a:picLocks noChangeAspect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44463" y="0"/>
            <a:ext cx="6572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56536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</p:sldLayoutIdLst>
  <p:txStyles>
    <p:titleStyle>
      <a:lvl1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lang="zh-CN" altLang="en-US" sz="2800" b="1" kern="1200" dirty="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  <a:ea typeface="黑体" pitchFamily="49" charset="-122"/>
          <a:cs typeface="+mn-cs"/>
        </a:defRPr>
      </a:lvl1pPr>
      <a:lvl2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2pPr>
      <a:lvl3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3pPr>
      <a:lvl4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4pPr>
      <a:lvl5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5pPr>
      <a:lvl6pPr marL="9525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6pPr>
      <a:lvl7pPr marL="14097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7pPr>
      <a:lvl8pPr marL="18669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8pPr>
      <a:lvl9pPr marL="23241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lang="zh-CN" altLang="en-US" sz="22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lang="zh-CN" altLang="en-US" sz="24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lang="zh-CN" altLang="en-US" sz="20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lang="zh-CN" altLang="en-US" sz="20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lang="zh-CN" altLang="en-US" sz="20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9578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4" r:id="rId1"/>
    <p:sldLayoutId id="2147484515" r:id="rId2"/>
    <p:sldLayoutId id="2147484516" r:id="rId3"/>
    <p:sldLayoutId id="2147484517" r:id="rId4"/>
    <p:sldLayoutId id="2147484518" r:id="rId5"/>
    <p:sldLayoutId id="2147484519" r:id="rId6"/>
    <p:sldLayoutId id="2147484520" r:id="rId7"/>
    <p:sldLayoutId id="2147484521" r:id="rId8"/>
    <p:sldLayoutId id="2147484522" r:id="rId9"/>
    <p:sldLayoutId id="2147484523" r:id="rId10"/>
    <p:sldLayoutId id="21474845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708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6" r:id="rId1"/>
    <p:sldLayoutId id="2147484527" r:id="rId2"/>
    <p:sldLayoutId id="2147484528" r:id="rId3"/>
    <p:sldLayoutId id="2147484529" r:id="rId4"/>
    <p:sldLayoutId id="2147484530" r:id="rId5"/>
    <p:sldLayoutId id="2147484531" r:id="rId6"/>
    <p:sldLayoutId id="2147484532" r:id="rId7"/>
    <p:sldLayoutId id="2147484533" r:id="rId8"/>
    <p:sldLayoutId id="2147484534" r:id="rId9"/>
    <p:sldLayoutId id="2147484535" r:id="rId10"/>
    <p:sldLayoutId id="214748453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a typeface="宋体" panose="02010600030101010101" pitchFamily="2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a typeface="宋体" panose="02010600030101010101" pitchFamily="2" charset="-122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D2ACAD-A99F-4C46-A7EB-284F1F843387}" type="slidenum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255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8" r:id="rId1"/>
    <p:sldLayoutId id="2147484539" r:id="rId2"/>
    <p:sldLayoutId id="2147484540" r:id="rId3"/>
    <p:sldLayoutId id="2147484541" r:id="rId4"/>
    <p:sldLayoutId id="2147484542" r:id="rId5"/>
    <p:sldLayoutId id="2147484543" r:id="rId6"/>
    <p:sldLayoutId id="2147484544" r:id="rId7"/>
    <p:sldLayoutId id="2147484545" r:id="rId8"/>
    <p:sldLayoutId id="2147484546" r:id="rId9"/>
    <p:sldLayoutId id="2147484547" r:id="rId10"/>
    <p:sldLayoutId id="214748454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546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0" r:id="rId1"/>
    <p:sldLayoutId id="2147484551" r:id="rId2"/>
    <p:sldLayoutId id="2147484552" r:id="rId3"/>
    <p:sldLayoutId id="2147484553" r:id="rId4"/>
    <p:sldLayoutId id="2147484554" r:id="rId5"/>
    <p:sldLayoutId id="2147484555" r:id="rId6"/>
    <p:sldLayoutId id="2147484556" r:id="rId7"/>
    <p:sldLayoutId id="2147484557" r:id="rId8"/>
    <p:sldLayoutId id="2147484558" r:id="rId9"/>
    <p:sldLayoutId id="2147484559" r:id="rId10"/>
    <p:sldLayoutId id="214748456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宋体" pitchFamily="2" charset="-122"/>
              </a:defRPr>
            </a:lvl1pPr>
          </a:lstStyle>
          <a:p>
            <a:pPr eaLnBrk="1" hangingPunct="1">
              <a:defRPr/>
            </a:pPr>
            <a:fld id="{97EF0022-F064-4518-8240-AB3D42CD0A3A}" type="datetime1">
              <a:rPr lang="zh-CN" altLang="en-US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2021/7/20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宋体" pitchFamily="2" charset="-122"/>
              </a:defRPr>
            </a:lvl1pPr>
          </a:lstStyle>
          <a:p>
            <a:pPr eaLnBrk="1" hangingPunct="1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eaLnBrk="1" hangingPunct="1"/>
            <a:fld id="{C3126D20-76CA-4C5F-B938-329EBD2DD576}" type="slidenum">
              <a:rPr lang="zh-CN" altLang="en-US" smtClean="0"/>
              <a:pPr eaLnBrk="1" hangingPunct="1"/>
              <a:t>‹#›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1924266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宋体" pitchFamily="2" charset="-122"/>
              </a:defRPr>
            </a:lvl1pPr>
          </a:lstStyle>
          <a:p>
            <a:pPr eaLnBrk="1" hangingPunct="1">
              <a:defRPr/>
            </a:pPr>
            <a:endParaRPr lang="en-US" altLang="zh-CN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宋体" pitchFamily="2" charset="-122"/>
              </a:defRPr>
            </a:lvl1pPr>
          </a:lstStyle>
          <a:p>
            <a:pPr eaLnBrk="1" hangingPunct="1">
              <a:defRPr/>
            </a:pPr>
            <a:endParaRPr lang="en-US" altLang="zh-CN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宋体" pitchFamily="2" charset="-122"/>
              </a:defRPr>
            </a:lvl1pPr>
          </a:lstStyle>
          <a:p>
            <a:pPr eaLnBrk="1" hangingPunct="1">
              <a:defRPr/>
            </a:pPr>
            <a:fld id="{9A7158C3-4E11-409F-8FAB-28621D522779}" type="slidenum">
              <a:rPr lang="en-US" altLang="zh-CN">
                <a:solidFill>
                  <a:srgbClr val="000000"/>
                </a:solidFill>
                <a:latin typeface="Arial" charset="0"/>
              </a:rPr>
              <a:pPr eaLnBrk="1" hangingPunct="1">
                <a:defRPr/>
              </a:pPr>
              <a:t>‹#›</a:t>
            </a:fld>
            <a:endParaRPr lang="en-US" altLang="zh-CN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782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  <p:sldLayoutId id="214748385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8"/>
          <p:cNvPicPr>
            <a:picLocks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椭圆 13"/>
          <p:cNvSpPr/>
          <p:nvPr userDrawn="1"/>
        </p:nvSpPr>
        <p:spPr>
          <a:xfrm>
            <a:off x="461963" y="0"/>
            <a:ext cx="581025" cy="6492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211638" y="0"/>
            <a:ext cx="4911725" cy="620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1029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0"/>
            <a:ext cx="684213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031" name="图片 6"/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144463" y="0"/>
            <a:ext cx="6572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7806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</p:sldLayoutIdLst>
  <p:txStyles>
    <p:titleStyle>
      <a:lvl1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lang="zh-CN" altLang="en-US" sz="2800" b="1" kern="1200" dirty="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  <a:ea typeface="黑体" pitchFamily="49" charset="-122"/>
          <a:cs typeface="+mn-cs"/>
        </a:defRPr>
      </a:lvl1pPr>
      <a:lvl2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2pPr>
      <a:lvl3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3pPr>
      <a:lvl4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4pPr>
      <a:lvl5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5pPr>
      <a:lvl6pPr marL="9525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6pPr>
      <a:lvl7pPr marL="14097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7pPr>
      <a:lvl8pPr marL="18669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8pPr>
      <a:lvl9pPr marL="23241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lang="zh-CN" altLang="en-US" sz="22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lang="zh-CN" altLang="en-US" sz="24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lang="zh-CN" altLang="en-US" sz="20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lang="zh-CN" altLang="en-US" sz="20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lang="zh-CN" altLang="en-US" sz="20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8"/>
          <p:cNvPicPr>
            <a:picLocks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椭圆 13"/>
          <p:cNvSpPr/>
          <p:nvPr userDrawn="1"/>
        </p:nvSpPr>
        <p:spPr>
          <a:xfrm>
            <a:off x="461963" y="0"/>
            <a:ext cx="581025" cy="6492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211638" y="0"/>
            <a:ext cx="4911725" cy="620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1029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0"/>
            <a:ext cx="684213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031" name="图片 6"/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144463" y="0"/>
            <a:ext cx="6572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34367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  <p:sldLayoutId id="2147483901" r:id="rId12"/>
  </p:sldLayoutIdLst>
  <p:txStyles>
    <p:titleStyle>
      <a:lvl1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lang="zh-CN" altLang="en-US" sz="2800" b="1" kern="1200" dirty="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  <a:ea typeface="黑体" pitchFamily="49" charset="-122"/>
          <a:cs typeface="+mn-cs"/>
        </a:defRPr>
      </a:lvl1pPr>
      <a:lvl2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2pPr>
      <a:lvl3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3pPr>
      <a:lvl4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4pPr>
      <a:lvl5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5pPr>
      <a:lvl6pPr marL="9525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6pPr>
      <a:lvl7pPr marL="14097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7pPr>
      <a:lvl8pPr marL="18669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8pPr>
      <a:lvl9pPr marL="23241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lang="zh-CN" altLang="en-US" sz="22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lang="zh-CN" altLang="en-US" sz="24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lang="zh-CN" altLang="en-US" sz="20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lang="zh-CN" altLang="en-US" sz="20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lang="zh-CN" altLang="en-US" sz="20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8"/>
          <p:cNvPicPr>
            <a:picLocks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椭圆 13"/>
          <p:cNvSpPr/>
          <p:nvPr userDrawn="1"/>
        </p:nvSpPr>
        <p:spPr>
          <a:xfrm>
            <a:off x="461963" y="0"/>
            <a:ext cx="581025" cy="6492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211638" y="0"/>
            <a:ext cx="4911725" cy="620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1029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0"/>
            <a:ext cx="684213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031" name="图片 6"/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144463" y="0"/>
            <a:ext cx="6572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90450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  <p:sldLayoutId id="2147483914" r:id="rId12"/>
  </p:sldLayoutIdLst>
  <p:txStyles>
    <p:titleStyle>
      <a:lvl1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lang="zh-CN" altLang="en-US" sz="2800" b="1" kern="1200" dirty="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  <a:ea typeface="黑体" pitchFamily="49" charset="-122"/>
          <a:cs typeface="+mn-cs"/>
        </a:defRPr>
      </a:lvl1pPr>
      <a:lvl2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2pPr>
      <a:lvl3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3pPr>
      <a:lvl4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4pPr>
      <a:lvl5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5pPr>
      <a:lvl6pPr marL="9525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6pPr>
      <a:lvl7pPr marL="14097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7pPr>
      <a:lvl8pPr marL="18669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8pPr>
      <a:lvl9pPr marL="23241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lang="zh-CN" altLang="en-US" sz="22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lang="zh-CN" altLang="en-US" sz="24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lang="zh-CN" altLang="en-US" sz="20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lang="zh-CN" altLang="en-US" sz="20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lang="zh-CN" altLang="en-US" sz="20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5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54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51.wmf"/><Relationship Id="rId4" Type="http://schemas.openxmlformats.org/officeDocument/2006/relationships/image" Target="../media/image5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slideLayout" Target="../slideLayouts/slideLayout77.xml"/><Relationship Id="rId1" Type="http://schemas.openxmlformats.org/officeDocument/2006/relationships/tags" Target="../tags/tag2.xml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0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119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diagramData" Target="../diagrams/data1.xml"/><Relationship Id="rId21" Type="http://schemas.openxmlformats.org/officeDocument/2006/relationships/image" Target="../media/image23.jpeg"/><Relationship Id="rId7" Type="http://schemas.microsoft.com/office/2007/relationships/diagramDrawing" Target="../diagrams/drawing1.xml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jpeg"/><Relationship Id="rId20" Type="http://schemas.openxmlformats.org/officeDocument/2006/relationships/image" Target="../media/image22.jpeg"/><Relationship Id="rId1" Type="http://schemas.openxmlformats.org/officeDocument/2006/relationships/slideLayout" Target="../slideLayouts/slideLayout294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3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7.jpeg"/><Relationship Id="rId23" Type="http://schemas.openxmlformats.org/officeDocument/2006/relationships/image" Target="../media/image25.jpeg"/><Relationship Id="rId10" Type="http://schemas.openxmlformats.org/officeDocument/2006/relationships/image" Target="../media/image12.png"/><Relationship Id="rId19" Type="http://schemas.openxmlformats.org/officeDocument/2006/relationships/image" Target="../media/image21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12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1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61.png"/><Relationship Id="rId7" Type="http://schemas.openxmlformats.org/officeDocument/2006/relationships/image" Target="../media/image65.wmf"/><Relationship Id="rId2" Type="http://schemas.openxmlformats.org/officeDocument/2006/relationships/slideLayout" Target="../slideLayouts/slideLayout13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29.png"/><Relationship Id="rId5" Type="http://schemas.openxmlformats.org/officeDocument/2006/relationships/image" Target="../media/image64.wmf"/><Relationship Id="rId10" Type="http://schemas.openxmlformats.org/officeDocument/2006/relationships/image" Target="../media/image67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66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8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8.xml"/><Relationship Id="rId6" Type="http://schemas.openxmlformats.org/officeDocument/2006/relationships/image" Target="../media/image75.wmf"/><Relationship Id="rId5" Type="http://schemas.openxmlformats.org/officeDocument/2006/relationships/image" Target="../media/image74.wmf"/><Relationship Id="rId4" Type="http://schemas.openxmlformats.org/officeDocument/2006/relationships/image" Target="../media/image73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8.xml"/><Relationship Id="rId6" Type="http://schemas.openxmlformats.org/officeDocument/2006/relationships/image" Target="../media/image141.png"/><Relationship Id="rId5" Type="http://schemas.openxmlformats.org/officeDocument/2006/relationships/image" Target="../media/image79.png"/><Relationship Id="rId4" Type="http://schemas.openxmlformats.org/officeDocument/2006/relationships/image" Target="../media/image7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0.png"/><Relationship Id="rId7" Type="http://schemas.openxmlformats.org/officeDocument/2006/relationships/image" Target="../media/image8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82.png"/><Relationship Id="rId5" Type="http://schemas.openxmlformats.org/officeDocument/2006/relationships/image" Target="../media/image81.jpeg"/><Relationship Id="rId4" Type="http://schemas.openxmlformats.org/officeDocument/2006/relationships/image" Target="../media/image1190.png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84.png"/><Relationship Id="rId5" Type="http://schemas.openxmlformats.org/officeDocument/2006/relationships/image" Target="../media/image147.png"/><Relationship Id="rId4" Type="http://schemas.openxmlformats.org/officeDocument/2006/relationships/image" Target="../media/image1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78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image" Target="../media/image86.png"/><Relationship Id="rId7" Type="http://schemas.openxmlformats.org/officeDocument/2006/relationships/image" Target="../media/image17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87.jpeg"/><Relationship Id="rId5" Type="http://schemas.openxmlformats.org/officeDocument/2006/relationships/image" Target="../media/image171.png"/><Relationship Id="rId10" Type="http://schemas.openxmlformats.org/officeDocument/2006/relationships/image" Target="../media/image200.png"/><Relationship Id="rId4" Type="http://schemas.openxmlformats.org/officeDocument/2006/relationships/image" Target="../media/image170.png"/><Relationship Id="rId9" Type="http://schemas.openxmlformats.org/officeDocument/2006/relationships/image" Target="../media/image19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88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91.png"/><Relationship Id="rId5" Type="http://schemas.openxmlformats.org/officeDocument/2006/relationships/image" Target="../media/image173.png"/><Relationship Id="rId4" Type="http://schemas.openxmlformats.org/officeDocument/2006/relationships/image" Target="../media/image9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178.png"/><Relationship Id="rId4" Type="http://schemas.openxmlformats.org/officeDocument/2006/relationships/image" Target="../media/image94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98.png"/><Relationship Id="rId4" Type="http://schemas.openxmlformats.org/officeDocument/2006/relationships/image" Target="../media/image97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48.xml"/><Relationship Id="rId6" Type="http://schemas.openxmlformats.org/officeDocument/2006/relationships/image" Target="../media/image55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48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4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6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4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4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4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48.xml"/><Relationship Id="rId6" Type="http://schemas.openxmlformats.org/officeDocument/2006/relationships/image" Target="../media/image110.jpeg"/><Relationship Id="rId5" Type="http://schemas.openxmlformats.org/officeDocument/2006/relationships/hyperlink" Target="//upload.wikimedia.org/wikipedia/commons/d/d4/Keplers_supernova.jpg" TargetMode="External"/><Relationship Id="rId4" Type="http://schemas.openxmlformats.org/officeDocument/2006/relationships/image" Target="../media/image109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48.xml"/><Relationship Id="rId6" Type="http://schemas.openxmlformats.org/officeDocument/2006/relationships/image" Target="../media/image110.jpeg"/><Relationship Id="rId5" Type="http://schemas.openxmlformats.org/officeDocument/2006/relationships/hyperlink" Target="//upload.wikimedia.org/wikipedia/commons/d/d4/Keplers_supernova.jpg" TargetMode="External"/><Relationship Id="rId4" Type="http://schemas.openxmlformats.org/officeDocument/2006/relationships/image" Target="../media/image109.wm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wmf"/><Relationship Id="rId1" Type="http://schemas.openxmlformats.org/officeDocument/2006/relationships/slideLayout" Target="../slideLayouts/slideLayout38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wmf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39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39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gif"/><Relationship Id="rId1" Type="http://schemas.openxmlformats.org/officeDocument/2006/relationships/slideLayout" Target="../slideLayouts/slideLayout405.xml"/><Relationship Id="rId5" Type="http://schemas.openxmlformats.org/officeDocument/2006/relationships/image" Target="../media/image119.emf"/><Relationship Id="rId4" Type="http://schemas.openxmlformats.org/officeDocument/2006/relationships/image" Target="../media/image118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48.xml"/><Relationship Id="rId6" Type="http://schemas.openxmlformats.org/officeDocument/2006/relationships/image" Target="../media/image124.wmf"/><Relationship Id="rId5" Type="http://schemas.openxmlformats.org/officeDocument/2006/relationships/image" Target="../media/image123.png"/><Relationship Id="rId4" Type="http://schemas.openxmlformats.org/officeDocument/2006/relationships/image" Target="../media/image1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31.wmf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18.emf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48.xml"/><Relationship Id="rId6" Type="http://schemas.openxmlformats.org/officeDocument/2006/relationships/chart" Target="../charts/chart1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48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2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g"/><Relationship Id="rId3" Type="http://schemas.openxmlformats.org/officeDocument/2006/relationships/image" Target="../media/image21.jpeg"/><Relationship Id="rId7" Type="http://schemas.openxmlformats.org/officeDocument/2006/relationships/image" Target="../media/image1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17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28.xml"/><Relationship Id="rId5" Type="http://schemas.openxmlformats.org/officeDocument/2006/relationships/image" Target="../media/image142.png"/><Relationship Id="rId4" Type="http://schemas.openxmlformats.org/officeDocument/2006/relationships/image" Target="../media/image140.em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43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wmf"/><Relationship Id="rId2" Type="http://schemas.openxmlformats.org/officeDocument/2006/relationships/image" Target="../media/image124.wmf"/><Relationship Id="rId1" Type="http://schemas.openxmlformats.org/officeDocument/2006/relationships/slideLayout" Target="../slideLayouts/slideLayout446.xml"/><Relationship Id="rId5" Type="http://schemas.openxmlformats.org/officeDocument/2006/relationships/image" Target="../media/image123.png"/><Relationship Id="rId4" Type="http://schemas.openxmlformats.org/officeDocument/2006/relationships/image" Target="../media/image121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45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wmf"/><Relationship Id="rId1" Type="http://schemas.openxmlformats.org/officeDocument/2006/relationships/slideLayout" Target="../slideLayouts/slideLayout45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wmf"/><Relationship Id="rId1" Type="http://schemas.openxmlformats.org/officeDocument/2006/relationships/slideLayout" Target="../slideLayouts/slideLayout45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emf"/><Relationship Id="rId1" Type="http://schemas.openxmlformats.org/officeDocument/2006/relationships/slideLayout" Target="../slideLayouts/slideLayout37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wmf"/><Relationship Id="rId2" Type="http://schemas.openxmlformats.org/officeDocument/2006/relationships/image" Target="../media/image148.wmf"/><Relationship Id="rId1" Type="http://schemas.openxmlformats.org/officeDocument/2006/relationships/slideLayout" Target="../slideLayouts/slideLayout446.xml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69.xml"/><Relationship Id="rId5" Type="http://schemas.openxmlformats.org/officeDocument/2006/relationships/image" Target="../media/image154.jpeg"/><Relationship Id="rId4" Type="http://schemas.openxmlformats.org/officeDocument/2006/relationships/image" Target="../media/image15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69.xml"/><Relationship Id="rId4" Type="http://schemas.openxmlformats.org/officeDocument/2006/relationships/image" Target="../media/image156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69.xml"/><Relationship Id="rId4" Type="http://schemas.openxmlformats.org/officeDocument/2006/relationships/image" Target="../media/image158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69.xml"/><Relationship Id="rId4" Type="http://schemas.openxmlformats.org/officeDocument/2006/relationships/image" Target="../media/image160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69.xml"/><Relationship Id="rId4" Type="http://schemas.openxmlformats.org/officeDocument/2006/relationships/image" Target="../media/image162.emf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emf"/><Relationship Id="rId1" Type="http://schemas.openxmlformats.org/officeDocument/2006/relationships/slideLayout" Target="../slideLayouts/slideLayout470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emf"/><Relationship Id="rId1" Type="http://schemas.openxmlformats.org/officeDocument/2006/relationships/slideLayout" Target="../slideLayouts/slideLayout47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69.xml"/><Relationship Id="rId4" Type="http://schemas.openxmlformats.org/officeDocument/2006/relationships/image" Target="../media/image16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jpeg"/><Relationship Id="rId7" Type="http://schemas.openxmlformats.org/officeDocument/2006/relationships/image" Target="../media/image37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330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hyperlink" Target="http://www.google.com.hk/url?sa=i&amp;rct=j&amp;q=gold&amp;source=images&amp;cd=&amp;cad=rja&amp;docid=FBKCMeySsVrK6M&amp;tbnid=Ip3vJojhQ2YHPM:&amp;ved=0CAUQjRw&amp;url=http://jewellerstrade.com.au/2012/impressive-year-for-gold/&amp;ei=j8enUcHiC83QlAWrrIGgDg&amp;psig=AFQjCNHGjEyZAhgrsh-TBPPDvcQt8z4wLQ&amp;ust=1370036479228195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69.xml"/><Relationship Id="rId4" Type="http://schemas.openxmlformats.org/officeDocument/2006/relationships/image" Target="../media/image168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6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6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emf"/><Relationship Id="rId2" Type="http://schemas.openxmlformats.org/officeDocument/2006/relationships/image" Target="../media/image170.emf"/><Relationship Id="rId1" Type="http://schemas.openxmlformats.org/officeDocument/2006/relationships/slideLayout" Target="../slideLayouts/slideLayout470.xml"/><Relationship Id="rId4" Type="http://schemas.openxmlformats.org/officeDocument/2006/relationships/image" Target="../media/image172.emf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6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emf"/><Relationship Id="rId1" Type="http://schemas.openxmlformats.org/officeDocument/2006/relationships/slideLayout" Target="../slideLayouts/slideLayout48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emf"/><Relationship Id="rId2" Type="http://schemas.openxmlformats.org/officeDocument/2006/relationships/image" Target="../media/image174.emf"/><Relationship Id="rId1" Type="http://schemas.openxmlformats.org/officeDocument/2006/relationships/slideLayout" Target="../slideLayouts/slideLayout481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180.gif"/><Relationship Id="rId7" Type="http://schemas.openxmlformats.org/officeDocument/2006/relationships/image" Target="../media/image177.wmf"/><Relationship Id="rId2" Type="http://schemas.openxmlformats.org/officeDocument/2006/relationships/slideLayout" Target="../slideLayouts/slideLayout48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179.wmf"/><Relationship Id="rId5" Type="http://schemas.openxmlformats.org/officeDocument/2006/relationships/image" Target="../media/image176.wmf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178.wmf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50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1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503.xml"/><Relationship Id="rId4" Type="http://schemas.openxmlformats.org/officeDocument/2006/relationships/image" Target="../media/image186.jp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3" Type="http://schemas.openxmlformats.org/officeDocument/2006/relationships/image" Target="../media/image187.jpeg"/><Relationship Id="rId7" Type="http://schemas.openxmlformats.org/officeDocument/2006/relationships/image" Target="../media/image19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94.xml"/><Relationship Id="rId6" Type="http://schemas.openxmlformats.org/officeDocument/2006/relationships/image" Target="../media/image190.emf"/><Relationship Id="rId11" Type="http://schemas.openxmlformats.org/officeDocument/2006/relationships/image" Target="../media/image195.jpeg"/><Relationship Id="rId5" Type="http://schemas.openxmlformats.org/officeDocument/2006/relationships/image" Target="../media/image189.emf"/><Relationship Id="rId10" Type="http://schemas.openxmlformats.org/officeDocument/2006/relationships/image" Target="../media/image194.emf"/><Relationship Id="rId4" Type="http://schemas.openxmlformats.org/officeDocument/2006/relationships/image" Target="../media/image188.png"/><Relationship Id="rId9" Type="http://schemas.openxmlformats.org/officeDocument/2006/relationships/image" Target="../media/image193.emf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slideLayout" Target="../slideLayouts/slideLayout235.xml"/><Relationship Id="rId1" Type="http://schemas.openxmlformats.org/officeDocument/2006/relationships/tags" Target="../tags/tag1.xml"/><Relationship Id="rId4" Type="http://schemas.openxmlformats.org/officeDocument/2006/relationships/image" Target="../media/image4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6512" y="1218456"/>
            <a:ext cx="9144000" cy="914400"/>
          </a:xfrm>
        </p:spPr>
        <p:txBody>
          <a:bodyPr/>
          <a:lstStyle/>
          <a:p>
            <a:pPr eaLnBrk="1" hangingPunct="1"/>
            <a:r>
              <a:rPr lang="zh-CN" altLang="zh-CN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基于重离子储存环原子核质量精确</a:t>
            </a:r>
            <a:r>
              <a:rPr lang="zh-CN" altLang="zh-CN" sz="28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测量</a:t>
            </a:r>
            <a:r>
              <a:rPr lang="en-US" altLang="zh-CN" sz="28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/>
            </a:r>
            <a:br>
              <a:rPr lang="en-US" altLang="zh-CN" sz="28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zh-CN" altLang="en-US" sz="28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及天体核合成若干问题</a:t>
            </a:r>
          </a:p>
        </p:txBody>
      </p:sp>
      <p:sp>
        <p:nvSpPr>
          <p:cNvPr id="5123" name="Text Box 4"/>
          <p:cNvSpPr txBox="1">
            <a:spLocks noChangeArrowheads="1"/>
          </p:cNvSpPr>
          <p:nvPr/>
        </p:nvSpPr>
        <p:spPr bwMode="auto">
          <a:xfrm>
            <a:off x="36512" y="4610511"/>
            <a:ext cx="9144000" cy="978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15000"/>
              </a:spcBef>
              <a:spcAft>
                <a:spcPct val="25000"/>
              </a:spcAft>
              <a:buFontTx/>
              <a:buNone/>
            </a:pPr>
            <a:r>
              <a:rPr lang="zh-CN" altLang="en-US" sz="2400" dirty="0">
                <a:latin typeface="Times New Roman" panose="02020603050405020304" pitchFamily="18" charset="0"/>
                <a:ea typeface="黑体" panose="02010609060101010101" pitchFamily="49" charset="-122"/>
              </a:rPr>
              <a:t>张玉</a:t>
            </a:r>
            <a:r>
              <a:rPr lang="zh-CN" altLang="en-US" sz="2400" dirty="0" smtClean="0">
                <a:latin typeface="Times New Roman" panose="02020603050405020304" pitchFamily="18" charset="0"/>
                <a:ea typeface="黑体" panose="02010609060101010101" pitchFamily="49" charset="-122"/>
              </a:rPr>
              <a:t>虎</a:t>
            </a:r>
            <a:endParaRPr lang="en-US" altLang="zh-CN" sz="2400" dirty="0" smtClean="0"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 algn="ctr" eaLnBrk="1" hangingPunct="1">
              <a:spcBef>
                <a:spcPct val="15000"/>
              </a:spcBef>
              <a:spcAft>
                <a:spcPct val="25000"/>
              </a:spcAft>
              <a:buFontTx/>
              <a:buNone/>
            </a:pPr>
            <a:r>
              <a:rPr lang="zh-CN" altLang="en-US" sz="2400" dirty="0" smtClean="0">
                <a:latin typeface="Times New Roman" panose="02020603050405020304" pitchFamily="18" charset="0"/>
                <a:ea typeface="黑体" panose="02010609060101010101" pitchFamily="49" charset="-122"/>
              </a:rPr>
              <a:t>中科院近代物理研究所</a:t>
            </a:r>
            <a:endParaRPr lang="zh-CN" altLang="en-US" sz="2400" dirty="0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835696" y="2454451"/>
            <a:ext cx="6408712" cy="1766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 eaLnBrk="1" hangingPunct="1">
              <a:lnSpc>
                <a:spcPts val="2400"/>
              </a:lnSpc>
              <a:spcBef>
                <a:spcPct val="15000"/>
              </a:spcBef>
              <a:spcAft>
                <a:spcPct val="25000"/>
              </a:spcAft>
              <a:buFontTx/>
              <a:buNone/>
            </a:pPr>
            <a:r>
              <a:rPr lang="en-US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1. 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原子核质量测量的科学意义</a:t>
            </a:r>
          </a:p>
          <a:p>
            <a:pPr marL="609600" indent="-609600" eaLnBrk="1" hangingPunct="1">
              <a:lnSpc>
                <a:spcPts val="2400"/>
              </a:lnSpc>
              <a:spcBef>
                <a:spcPct val="15000"/>
              </a:spcBef>
              <a:spcAft>
                <a:spcPct val="25000"/>
              </a:spcAft>
              <a:buFontTx/>
              <a:buNone/>
            </a:pPr>
            <a:r>
              <a:rPr lang="en-US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2. 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实验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测量的基本原理和方法</a:t>
            </a:r>
          </a:p>
          <a:p>
            <a:pPr marL="609600" indent="-609600" eaLnBrk="1" hangingPunct="1">
              <a:lnSpc>
                <a:spcPts val="2400"/>
              </a:lnSpc>
              <a:spcBef>
                <a:spcPct val="15000"/>
              </a:spcBef>
              <a:spcAft>
                <a:spcPct val="25000"/>
              </a:spcAft>
              <a:buNone/>
            </a:pP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en-US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. 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新型等时性质谱术</a:t>
            </a:r>
            <a:r>
              <a:rPr lang="en-US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(B</a:t>
            </a:r>
            <a:r>
              <a:rPr lang="en-US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  <a:sym typeface="Symbol" panose="05050102010706020507" pitchFamily="18" charset="2"/>
              </a:rPr>
              <a:t></a:t>
            </a:r>
            <a:r>
              <a:rPr lang="en-US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-recognized IMS) </a:t>
            </a:r>
            <a:endParaRPr lang="zh-CN" altLang="en-GB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609600" indent="-609600" eaLnBrk="1" hangingPunct="1">
              <a:lnSpc>
                <a:spcPts val="2400"/>
              </a:lnSpc>
              <a:spcBef>
                <a:spcPct val="15000"/>
              </a:spcBef>
              <a:spcAft>
                <a:spcPct val="25000"/>
              </a:spcAft>
              <a:buFontTx/>
              <a:buNone/>
            </a:pPr>
            <a:r>
              <a:rPr lang="en-US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4. CSR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核质量测量与天体核合成若干问题研究</a:t>
            </a:r>
          </a:p>
        </p:txBody>
      </p:sp>
      <p:pic>
        <p:nvPicPr>
          <p:cNvPr id="5" name="Picture 2" descr="http://www.imp.cas.cn/images/cn74img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1" y="5742878"/>
            <a:ext cx="9156593" cy="11151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73362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2021</a:t>
            </a:r>
            <a:r>
              <a:rPr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年湖州暑期</a:t>
            </a:r>
            <a:r>
              <a:rPr lang="zh-CN" altLang="en-US" sz="2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讲习班，</a:t>
            </a:r>
            <a:r>
              <a:rPr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上海 </a:t>
            </a:r>
            <a:r>
              <a:rPr lang="en-US" altLang="zh-CN" sz="2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2021-7-22</a:t>
            </a:r>
            <a:endParaRPr lang="zh-CN" altLang="en-US" sz="24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6333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"/>
          <p:cNvSpPr txBox="1">
            <a:spLocks noChangeArrowheads="1"/>
          </p:cNvSpPr>
          <p:nvPr/>
        </p:nvSpPr>
        <p:spPr bwMode="auto">
          <a:xfrm>
            <a:off x="1259632" y="1340767"/>
            <a:ext cx="7632848" cy="4896544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4" rIns="40625" bIns="45704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5866" kern="1200">
                <a:solidFill>
                  <a:schemeClr val="tx1"/>
                </a:solidFill>
                <a:latin typeface="+mj-lt"/>
                <a:ea typeface="微软雅黑" panose="020B0503020204020204" pitchFamily="34" charset="-122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5866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5866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5866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5866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609539" algn="ctr" rtl="0" fontAlgn="base">
              <a:spcBef>
                <a:spcPct val="0"/>
              </a:spcBef>
              <a:spcAft>
                <a:spcPct val="0"/>
              </a:spcAft>
              <a:defRPr sz="5866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1219078" algn="ctr" rtl="0" fontAlgn="base">
              <a:spcBef>
                <a:spcPct val="0"/>
              </a:spcBef>
              <a:spcAft>
                <a:spcPct val="0"/>
              </a:spcAft>
              <a:defRPr sz="5866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1828617" algn="ctr" rtl="0" fontAlgn="base">
              <a:spcBef>
                <a:spcPct val="0"/>
              </a:spcBef>
              <a:spcAft>
                <a:spcPct val="0"/>
              </a:spcAft>
              <a:defRPr sz="5866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2438156" algn="ctr" rtl="0" fontAlgn="base">
              <a:spcBef>
                <a:spcPct val="0"/>
              </a:spcBef>
              <a:spcAft>
                <a:spcPct val="0"/>
              </a:spcAft>
              <a:defRPr sz="5866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38100" algn="l"/>
            <a:r>
              <a:rPr lang="en-US" altLang="zh-CN" sz="2800" b="1" dirty="0" smtClean="0">
                <a:solidFill>
                  <a:srgbClr val="003399"/>
                </a:solidFill>
                <a:latin typeface="Calibri"/>
                <a:ea typeface="宋体" panose="02010600030101010101" pitchFamily="2" charset="-122"/>
              </a:rPr>
              <a:t>1950-60</a:t>
            </a:r>
            <a:r>
              <a:rPr lang="zh-CN" altLang="en-US" sz="2800" b="1" dirty="0" smtClean="0">
                <a:solidFill>
                  <a:srgbClr val="003399"/>
                </a:solidFill>
                <a:latin typeface="Calibri"/>
                <a:ea typeface="宋体" panose="02010600030101010101" pitchFamily="2" charset="-122"/>
              </a:rPr>
              <a:t>：</a:t>
            </a:r>
            <a:r>
              <a:rPr lang="en-US" altLang="zh-CN" sz="2800" b="1" dirty="0" smtClean="0">
                <a:solidFill>
                  <a:srgbClr val="003399"/>
                </a:solidFill>
                <a:latin typeface="Calibri"/>
                <a:ea typeface="宋体" panose="02010600030101010101" pitchFamily="2" charset="-122"/>
              </a:rPr>
              <a:t> Development of magnetic and electric  </a:t>
            </a:r>
            <a:br>
              <a:rPr lang="en-US" altLang="zh-CN" sz="2800" b="1" dirty="0" smtClean="0">
                <a:solidFill>
                  <a:srgbClr val="003399"/>
                </a:solidFill>
                <a:latin typeface="Calibri"/>
                <a:ea typeface="宋体" panose="02010600030101010101" pitchFamily="2" charset="-122"/>
              </a:rPr>
            </a:br>
            <a:r>
              <a:rPr lang="en-US" altLang="zh-CN" sz="2800" b="1" dirty="0">
                <a:solidFill>
                  <a:srgbClr val="003399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2800" b="1" dirty="0" smtClean="0">
                <a:solidFill>
                  <a:srgbClr val="003399"/>
                </a:solidFill>
                <a:latin typeface="Calibri"/>
                <a:ea typeface="宋体" panose="02010600030101010101" pitchFamily="2" charset="-122"/>
              </a:rPr>
              <a:t>                   sector-field separators</a:t>
            </a:r>
            <a:r>
              <a:rPr lang="en-US" altLang="zh-CN" sz="2800" b="1" dirty="0" smtClean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/>
            </a:r>
            <a:br>
              <a:rPr lang="en-US" altLang="zh-CN" sz="2800" b="1" dirty="0" smtClean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</a:br>
            <a:r>
              <a:rPr lang="en-US" altLang="zh-CN" sz="2800" b="1" dirty="0" smtClean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                   </a:t>
            </a:r>
            <a:r>
              <a:rPr lang="en-US" altLang="zh-CN" sz="2800" b="1" dirty="0" smtClean="0">
                <a:solidFill>
                  <a:srgbClr val="FF0000"/>
                </a:solidFill>
                <a:latin typeface="Calibri"/>
                <a:ea typeface="宋体" panose="02010600030101010101" pitchFamily="2" charset="-122"/>
              </a:rPr>
              <a:t>Q-Value Measurements</a:t>
            </a:r>
            <a:r>
              <a:rPr lang="en-US" altLang="zh-CN" sz="2800" b="1" dirty="0" smtClean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/>
            </a:r>
            <a:br>
              <a:rPr lang="en-US" altLang="zh-CN" sz="2800" b="1" dirty="0" smtClean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</a:br>
            <a:endParaRPr lang="en-US" altLang="zh-CN" sz="1800" b="1" dirty="0" smtClean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  <a:p>
            <a:pPr marL="38100" algn="l"/>
            <a:r>
              <a:rPr lang="en-US" altLang="zh-CN" sz="2800" b="1" dirty="0" smtClean="0">
                <a:solidFill>
                  <a:srgbClr val="003399"/>
                </a:solidFill>
                <a:latin typeface="Calibri"/>
                <a:ea typeface="宋体" panose="02010600030101010101" pitchFamily="2" charset="-122"/>
              </a:rPr>
              <a:t>1960-80</a:t>
            </a:r>
            <a:r>
              <a:rPr lang="zh-CN" altLang="en-US" sz="2800" b="1" dirty="0" smtClean="0">
                <a:solidFill>
                  <a:srgbClr val="003399"/>
                </a:solidFill>
                <a:latin typeface="Calibri"/>
                <a:ea typeface="宋体" panose="02010600030101010101" pitchFamily="2" charset="-122"/>
              </a:rPr>
              <a:t>：</a:t>
            </a:r>
            <a:r>
              <a:rPr lang="en-US" altLang="zh-CN" sz="2800" b="1" dirty="0" smtClean="0">
                <a:solidFill>
                  <a:srgbClr val="003399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2800" b="1" dirty="0" err="1" smtClean="0">
                <a:solidFill>
                  <a:srgbClr val="003399"/>
                </a:solidFill>
                <a:latin typeface="Calibri"/>
                <a:ea typeface="宋体" panose="02010600030101010101" pitchFamily="2" charset="-122"/>
              </a:rPr>
              <a:t>Mattauch</a:t>
            </a:r>
            <a:r>
              <a:rPr lang="en-US" altLang="zh-CN" sz="2800" b="1" dirty="0" smtClean="0">
                <a:solidFill>
                  <a:srgbClr val="003399"/>
                </a:solidFill>
                <a:latin typeface="Calibri"/>
                <a:ea typeface="宋体" panose="02010600030101010101" pitchFamily="2" charset="-122"/>
              </a:rPr>
              <a:t>-Herzog mass-spectrometer </a:t>
            </a:r>
            <a:br>
              <a:rPr lang="en-US" altLang="zh-CN" sz="2800" b="1" dirty="0" smtClean="0">
                <a:solidFill>
                  <a:srgbClr val="003399"/>
                </a:solidFill>
                <a:latin typeface="Calibri"/>
                <a:ea typeface="宋体" panose="02010600030101010101" pitchFamily="2" charset="-122"/>
              </a:rPr>
            </a:br>
            <a:r>
              <a:rPr lang="en-US" altLang="zh-CN" sz="2800" b="1" dirty="0" smtClean="0">
                <a:solidFill>
                  <a:srgbClr val="003399"/>
                </a:solidFill>
                <a:latin typeface="Calibri"/>
                <a:ea typeface="宋体" panose="02010600030101010101" pitchFamily="2" charset="-122"/>
              </a:rPr>
              <a:t>                    (quite low resolving power )</a:t>
            </a:r>
            <a:endParaRPr lang="en-US" altLang="zh-CN" sz="2800" b="1" dirty="0">
              <a:solidFill>
                <a:srgbClr val="003399"/>
              </a:solidFill>
              <a:latin typeface="Calibri"/>
              <a:ea typeface="宋体" panose="02010600030101010101" pitchFamily="2" charset="-122"/>
            </a:endParaRPr>
          </a:p>
          <a:p>
            <a:pPr marL="38100" algn="l"/>
            <a:r>
              <a:rPr lang="en-US" altLang="zh-CN" sz="2000" b="1" dirty="0" smtClean="0">
                <a:solidFill>
                  <a:srgbClr val="003399"/>
                </a:solidFill>
                <a:latin typeface="Calibri"/>
                <a:ea typeface="宋体" panose="02010600030101010101" pitchFamily="2" charset="-122"/>
              </a:rPr>
              <a:t>   </a:t>
            </a:r>
          </a:p>
          <a:p>
            <a:pPr marL="38100" algn="l"/>
            <a:r>
              <a:rPr lang="en-US" altLang="zh-CN" sz="2800" b="1" dirty="0" smtClean="0">
                <a:solidFill>
                  <a:srgbClr val="003399"/>
                </a:solidFill>
                <a:latin typeface="Calibri"/>
                <a:ea typeface="宋体" panose="02010600030101010101" pitchFamily="2" charset="-122"/>
              </a:rPr>
              <a:t>1980-90</a:t>
            </a:r>
            <a:r>
              <a:rPr lang="zh-CN" altLang="en-US" sz="2800" b="1" dirty="0" smtClean="0">
                <a:solidFill>
                  <a:srgbClr val="003399"/>
                </a:solidFill>
                <a:latin typeface="Calibri"/>
                <a:ea typeface="宋体" panose="02010600030101010101" pitchFamily="2" charset="-122"/>
              </a:rPr>
              <a:t>：</a:t>
            </a:r>
            <a:r>
              <a:rPr lang="en-US" altLang="zh-CN" sz="2800" b="1" dirty="0" smtClean="0">
                <a:solidFill>
                  <a:srgbClr val="003399"/>
                </a:solidFill>
                <a:latin typeface="Calibri"/>
                <a:ea typeface="宋体" panose="02010600030101010101" pitchFamily="2" charset="-122"/>
              </a:rPr>
              <a:t> Time-of-Flight spectrometers</a:t>
            </a:r>
            <a:br>
              <a:rPr lang="en-US" altLang="zh-CN" sz="2800" b="1" dirty="0" smtClean="0">
                <a:solidFill>
                  <a:srgbClr val="003399"/>
                </a:solidFill>
                <a:latin typeface="Calibri"/>
                <a:ea typeface="宋体" panose="02010600030101010101" pitchFamily="2" charset="-122"/>
              </a:rPr>
            </a:br>
            <a:r>
              <a:rPr lang="en-US" altLang="zh-CN" sz="2800" b="1" dirty="0">
                <a:solidFill>
                  <a:srgbClr val="003399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2800" b="1" dirty="0" smtClean="0">
                <a:solidFill>
                  <a:srgbClr val="003399"/>
                </a:solidFill>
                <a:latin typeface="Calibri"/>
                <a:ea typeface="宋体" panose="02010600030101010101" pitchFamily="2" charset="-122"/>
              </a:rPr>
              <a:t>                   (quite low accuracy)</a:t>
            </a:r>
            <a:br>
              <a:rPr lang="en-US" altLang="zh-CN" sz="2800" b="1" dirty="0" smtClean="0">
                <a:solidFill>
                  <a:srgbClr val="003399"/>
                </a:solidFill>
                <a:latin typeface="Calibri"/>
                <a:ea typeface="宋体" panose="02010600030101010101" pitchFamily="2" charset="-122"/>
              </a:rPr>
            </a:br>
            <a:r>
              <a:rPr lang="en-US" altLang="zh-CN" sz="2000" b="1" dirty="0" smtClean="0">
                <a:solidFill>
                  <a:srgbClr val="003399"/>
                </a:solidFill>
                <a:latin typeface="Calibri"/>
                <a:ea typeface="宋体" panose="02010600030101010101" pitchFamily="2" charset="-122"/>
              </a:rPr>
              <a:t/>
            </a:r>
            <a:br>
              <a:rPr lang="en-US" altLang="zh-CN" sz="2000" b="1" dirty="0" smtClean="0">
                <a:solidFill>
                  <a:srgbClr val="003399"/>
                </a:solidFill>
                <a:latin typeface="Calibri"/>
                <a:ea typeface="宋体" panose="02010600030101010101" pitchFamily="2" charset="-122"/>
              </a:rPr>
            </a:br>
            <a:r>
              <a:rPr lang="en-US" altLang="zh-CN" sz="2800" b="1" dirty="0" smtClean="0">
                <a:solidFill>
                  <a:srgbClr val="003399"/>
                </a:solidFill>
                <a:latin typeface="Calibri"/>
                <a:ea typeface="宋体" panose="02010600030101010101" pitchFamily="2" charset="-122"/>
              </a:rPr>
              <a:t>1990-Today</a:t>
            </a:r>
            <a:r>
              <a:rPr lang="zh-CN" altLang="en-US" sz="2800" b="1" dirty="0" smtClean="0">
                <a:solidFill>
                  <a:srgbClr val="003399"/>
                </a:solidFill>
                <a:latin typeface="Calibri"/>
                <a:ea typeface="宋体" panose="02010600030101010101" pitchFamily="2" charset="-122"/>
              </a:rPr>
              <a:t>：</a:t>
            </a:r>
            <a:r>
              <a:rPr lang="en-US" altLang="zh-CN" sz="2800" b="1" dirty="0" smtClean="0">
                <a:solidFill>
                  <a:srgbClr val="003399"/>
                </a:solidFill>
                <a:latin typeface="Calibri"/>
                <a:ea typeface="宋体" panose="02010600030101010101" pitchFamily="2" charset="-122"/>
              </a:rPr>
              <a:t>Penning traps, storage rings, MR-</a:t>
            </a:r>
            <a:r>
              <a:rPr lang="en-US" altLang="zh-CN" sz="2800" b="1" dirty="0" err="1" smtClean="0">
                <a:solidFill>
                  <a:srgbClr val="003399"/>
                </a:solidFill>
                <a:latin typeface="Calibri"/>
                <a:ea typeface="宋体" panose="02010600030101010101" pitchFamily="2" charset="-122"/>
              </a:rPr>
              <a:t>ToF</a:t>
            </a:r>
            <a:endParaRPr lang="en-US" altLang="zh-CN" sz="2800" b="1" dirty="0">
              <a:solidFill>
                <a:srgbClr val="003399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 bwMode="auto">
          <a:xfrm>
            <a:off x="323528" y="1340767"/>
            <a:ext cx="595035" cy="4524315"/>
          </a:xfrm>
          <a:prstGeom prst="rect">
            <a:avLst/>
          </a:prstGeom>
          <a:solidFill>
            <a:srgbClr val="1B2946">
              <a:lumMod val="25000"/>
              <a:lumOff val="75000"/>
            </a:srgbClr>
          </a:solidFill>
          <a:ln w="25400" cap="flat" cmpd="sng" algn="ctr">
            <a:noFill/>
            <a:prstDash val="solid"/>
          </a:ln>
          <a:effectLst/>
          <a:extLst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直</a:t>
            </a:r>
            <a:endParaRPr kumimoji="0" lang="en-US" altLang="zh-CN" sz="3200" b="0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接</a:t>
            </a:r>
            <a:endParaRPr kumimoji="0" lang="en-US" altLang="zh-CN" sz="3200" b="0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测</a:t>
            </a:r>
            <a:endParaRPr kumimoji="0" lang="en-US" altLang="zh-CN" sz="3200" b="0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量</a:t>
            </a:r>
            <a:endParaRPr kumimoji="0" lang="en-US" altLang="zh-CN" sz="3200" b="0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与</a:t>
            </a:r>
            <a:endParaRPr kumimoji="0" lang="en-US" altLang="zh-CN" sz="3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间</a:t>
            </a:r>
            <a:endParaRPr kumimoji="0" lang="en-US" altLang="zh-CN" sz="32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接</a:t>
            </a:r>
            <a:endParaRPr kumimoji="0" lang="en-US" altLang="zh-CN" sz="32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测</a:t>
            </a:r>
            <a:endParaRPr kumimoji="0" lang="en-US" altLang="zh-CN" sz="32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量</a:t>
            </a:r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2D5C8A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2D5C8A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-76200" y="76200"/>
            <a:ext cx="9296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实验测量的基本原理和方法</a:t>
            </a:r>
            <a:endParaRPr kumimoji="0" lang="zh-CN" altLang="en-GB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5754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0" y="90488"/>
            <a:ext cx="9144000" cy="1509712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Ins="81251" numCol="1" anchor="ctr" anchorCtr="0" compatLnSpc="1">
            <a:prstTxWarp prst="textNoShape">
              <a:avLst/>
            </a:prstTxWarp>
          </a:bodyPr>
          <a:lstStyle/>
          <a:p>
            <a:pPr indent="0" eaLnBrk="1" hangingPunct="1"/>
            <a:r>
              <a:rPr lang="en-US" altLang="zh-CN" sz="2800" b="1" smtClean="0"/>
              <a:t>1913 - J. Thompson, Discovery of Isotopes </a:t>
            </a:r>
            <a:br>
              <a:rPr lang="en-US" altLang="zh-CN" sz="2800" b="1" smtClean="0"/>
            </a:br>
            <a:r>
              <a:rPr lang="en-US" altLang="zh-CN" sz="2800" b="1" smtClean="0"/>
              <a:t>(Nobel prize 1906)</a:t>
            </a:r>
          </a:p>
        </p:txBody>
      </p:sp>
      <p:pic>
        <p:nvPicPr>
          <p:cNvPr id="8499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7650"/>
            <a:ext cx="9220200" cy="438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69798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5025"/>
            <a:ext cx="3533775" cy="419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18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029200"/>
            <a:ext cx="8763000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Rectangle 3"/>
          <p:cNvSpPr>
            <a:spLocks/>
          </p:cNvSpPr>
          <p:nvPr/>
        </p:nvSpPr>
        <p:spPr bwMode="auto">
          <a:xfrm>
            <a:off x="1754188" y="6569075"/>
            <a:ext cx="56673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25" bIns="0" anchor="ctr">
            <a:spAutoFit/>
          </a:bodyPr>
          <a:lstStyle>
            <a:lvl1pPr marL="381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381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E5FFFF"/>
                </a:solidFill>
                <a:effectLst/>
                <a:uLnTx/>
                <a:uFillTx/>
                <a:latin typeface="Times New Roman Italic" panose="02020503050405090304" pitchFamily="18" charset="0"/>
                <a:ea typeface="MS PGothic" panose="020B0600070205080204" pitchFamily="34" charset="-128"/>
                <a:sym typeface="Times New Roman Italic" panose="02020503050405090304" pitchFamily="18" charset="0"/>
              </a:rPr>
              <a:t>Aston's mass spectra for neon and chlorine, results from the first mass spectrograph in 1920</a:t>
            </a:r>
            <a:r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E5FFFF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sym typeface="Times New Roman" panose="02020603050405020304" pitchFamily="18" charset="0"/>
              </a:rPr>
              <a:t> </a:t>
            </a:r>
          </a:p>
        </p:txBody>
      </p:sp>
      <p:pic>
        <p:nvPicPr>
          <p:cNvPr id="86020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685800"/>
            <a:ext cx="13335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1" name="Rectangle 5"/>
          <p:cNvSpPr>
            <a:spLocks/>
          </p:cNvSpPr>
          <p:nvPr/>
        </p:nvSpPr>
        <p:spPr bwMode="auto">
          <a:xfrm>
            <a:off x="4419600" y="1339850"/>
            <a:ext cx="222408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25" bIns="0" anchor="ctr">
            <a:spAutoFit/>
          </a:bodyPr>
          <a:lstStyle>
            <a:lvl1pPr marL="381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381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E5FFFF"/>
                </a:solidFill>
                <a:effectLst/>
                <a:uLnTx/>
                <a:uFillTx/>
                <a:latin typeface="Times New Roman Bold Italic" panose="02020703060505090304" pitchFamily="18" charset="0"/>
                <a:ea typeface="MS PGothic" panose="020B0600070205080204" pitchFamily="34" charset="-128"/>
                <a:sym typeface="Times New Roman Bold Italic" panose="02020703060505090304" pitchFamily="18" charset="0"/>
              </a:rPr>
              <a:t>Francis William Aston (1875-1945)</a:t>
            </a:r>
          </a:p>
        </p:txBody>
      </p:sp>
      <p:pic>
        <p:nvPicPr>
          <p:cNvPr id="86022" name="Picture 6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819400"/>
            <a:ext cx="424815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3" name="Rectangle 7"/>
          <p:cNvSpPr>
            <a:spLocks/>
          </p:cNvSpPr>
          <p:nvPr/>
        </p:nvSpPr>
        <p:spPr bwMode="auto">
          <a:xfrm>
            <a:off x="0" y="-106363"/>
            <a:ext cx="915670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81251" bIns="0" anchor="ctr"/>
          <a:lstStyle>
            <a:lvl1pPr marL="381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3810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smtClean="0">
                <a:ln>
                  <a:noFill/>
                </a:ln>
                <a:solidFill>
                  <a:srgbClr val="E5FF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  <a:sym typeface="Tahoma" panose="020B0604030504040204" pitchFamily="34" charset="0"/>
              </a:rPr>
              <a:t>1915-1925 – F.W. Aston  Mass defect </a:t>
            </a:r>
            <a:br>
              <a:rPr kumimoji="0" lang="en-US" altLang="zh-CN" sz="2800" b="1" i="0" u="none" strike="noStrike" kern="1200" cap="none" spc="0" normalizeH="0" baseline="0" noProof="0" smtClean="0">
                <a:ln>
                  <a:noFill/>
                </a:ln>
                <a:solidFill>
                  <a:srgbClr val="E5FF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  <a:sym typeface="Tahoma" panose="020B0604030504040204" pitchFamily="34" charset="0"/>
              </a:rPr>
            </a:br>
            <a:r>
              <a:rPr kumimoji="0" lang="en-US" altLang="zh-CN" sz="2800" b="1" i="0" u="none" strike="noStrike" kern="1200" cap="none" spc="0" normalizeH="0" baseline="0" noProof="0" smtClean="0">
                <a:ln>
                  <a:noFill/>
                </a:ln>
                <a:solidFill>
                  <a:srgbClr val="E5FF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  <a:sym typeface="Tahoma" panose="020B0604030504040204" pitchFamily="34" charset="0"/>
              </a:rPr>
              <a:t>(Nobel prize 1922)</a:t>
            </a:r>
          </a:p>
        </p:txBody>
      </p:sp>
    </p:spTree>
    <p:extLst>
      <p:ext uri="{BB962C8B-B14F-4D97-AF65-F5344CB8AC3E}">
        <p14:creationId xmlns:p14="http://schemas.microsoft.com/office/powerpoint/2010/main" val="24213083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 bwMode="auto">
          <a:xfrm>
            <a:off x="1187624" y="3111064"/>
            <a:ext cx="1261884" cy="52322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rgbClr val="808080">
                <a:alpha val="50000"/>
              </a:srgbClr>
            </a:prstShdw>
          </a:effectLst>
          <a:extLst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潘宁阱</a:t>
            </a:r>
          </a:p>
        </p:txBody>
      </p:sp>
      <p:pic>
        <p:nvPicPr>
          <p:cNvPr id="17" name="Picture 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51" y="901809"/>
            <a:ext cx="1833853" cy="2155799"/>
          </a:xfrm>
          <a:prstGeom prst="rect">
            <a:avLst/>
          </a:prstGeom>
          <a:noFill/>
          <a:ln w="1587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 cstate="print"/>
          <a:srcRect t="12476" r="28788" b="12669"/>
          <a:stretch>
            <a:fillRect/>
          </a:stretch>
        </p:blipFill>
        <p:spPr bwMode="auto">
          <a:xfrm>
            <a:off x="179512" y="4230734"/>
            <a:ext cx="4786313" cy="14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166980"/>
            <a:ext cx="5536031" cy="162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SMS_IM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9" r="54979" b="14634"/>
          <a:stretch/>
        </p:blipFill>
        <p:spPr>
          <a:xfrm>
            <a:off x="5364088" y="3276878"/>
            <a:ext cx="2668542" cy="305840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文本框 1"/>
          <p:cNvSpPr txBox="1"/>
          <p:nvPr/>
        </p:nvSpPr>
        <p:spPr bwMode="auto">
          <a:xfrm>
            <a:off x="8186469" y="4135508"/>
            <a:ext cx="545342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02E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储</a:t>
            </a:r>
            <a:endParaRPr kumimoji="0" lang="en-US" altLang="zh-CN" sz="2800" b="1" i="0" u="none" strike="noStrike" kern="1200" cap="none" spc="0" normalizeH="0" baseline="0" noProof="0" dirty="0" smtClean="0">
              <a:ln>
                <a:noFill/>
              </a:ln>
              <a:solidFill>
                <a:srgbClr val="0D02E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02E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存</a:t>
            </a:r>
            <a:endParaRPr kumimoji="0" lang="en-US" altLang="zh-CN" sz="2800" b="1" i="0" u="none" strike="noStrike" kern="1200" cap="none" spc="0" normalizeH="0" baseline="0" noProof="0" dirty="0" smtClean="0">
              <a:ln>
                <a:noFill/>
              </a:ln>
              <a:solidFill>
                <a:srgbClr val="0D02E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02E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环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D02E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292080" y="838867"/>
            <a:ext cx="12298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altLang="zh-CN" sz="2800" b="1" kern="0" dirty="0">
                <a:solidFill>
                  <a:srgbClr val="0000CC"/>
                </a:solidFill>
              </a:rPr>
              <a:t>B</a:t>
            </a:r>
            <a:r>
              <a:rPr lang="en-US" altLang="zh-CN" sz="2800" b="1" kern="0" dirty="0">
                <a:solidFill>
                  <a:srgbClr val="0000CC"/>
                </a:solidFill>
                <a:sym typeface="Symbol" panose="05050102010706020507" pitchFamily="18" charset="2"/>
              </a:rPr>
              <a:t></a:t>
            </a:r>
            <a:r>
              <a:rPr lang="en-US" altLang="zh-CN" sz="2800" b="1" kern="0" dirty="0">
                <a:solidFill>
                  <a:srgbClr val="0000CC"/>
                </a:solidFill>
              </a:rPr>
              <a:t>-</a:t>
            </a:r>
            <a:r>
              <a:rPr lang="en-US" altLang="zh-CN" sz="2800" b="1" kern="0" dirty="0" err="1">
                <a:solidFill>
                  <a:srgbClr val="0000CC"/>
                </a:solidFill>
              </a:rPr>
              <a:t>ToF</a:t>
            </a:r>
            <a:endParaRPr lang="zh-CN" altLang="en-US" sz="2800" b="1" kern="0" dirty="0">
              <a:solidFill>
                <a:srgbClr val="0000CC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195736" y="5718314"/>
            <a:ext cx="13468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altLang="zh-CN" sz="2800" b="1" kern="0" dirty="0">
                <a:solidFill>
                  <a:srgbClr val="0000CC"/>
                </a:solidFill>
              </a:rPr>
              <a:t>MR-</a:t>
            </a:r>
            <a:r>
              <a:rPr lang="en-US" altLang="zh-CN" sz="2800" b="1" kern="0" dirty="0" err="1">
                <a:solidFill>
                  <a:srgbClr val="0000CC"/>
                </a:solidFill>
              </a:rPr>
              <a:t>ToF</a:t>
            </a:r>
            <a:endParaRPr lang="zh-CN" altLang="en-US" sz="2800" b="1" kern="0" dirty="0">
              <a:solidFill>
                <a:srgbClr val="0000CC"/>
              </a:solidFill>
            </a:endParaRPr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2D5C8A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2D5C8A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-76200" y="76200"/>
            <a:ext cx="9296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实验测量的基本原理和方法</a:t>
            </a:r>
            <a:endParaRPr kumimoji="0" lang="zh-CN" altLang="en-GB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2409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95975" y="3355975"/>
            <a:ext cx="1890713" cy="222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98" descr="未命名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92725" y="1052513"/>
            <a:ext cx="309721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Text Box 99"/>
          <p:cNvSpPr txBox="1">
            <a:spLocks noChangeArrowheads="1"/>
          </p:cNvSpPr>
          <p:nvPr/>
        </p:nvSpPr>
        <p:spPr bwMode="auto">
          <a:xfrm>
            <a:off x="5689600" y="2044700"/>
            <a:ext cx="26050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存储环 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（短寿命，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10</a:t>
            </a:r>
            <a:r>
              <a:rPr kumimoji="0" lang="en-US" altLang="zh-CN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Symbol" pitchFamily="18" charset="2"/>
              </a:rPr>
              <a:t>5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Symbol" pitchFamily="18" charset="2"/>
              </a:rPr>
              <a:t>~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10</a:t>
            </a:r>
            <a:r>
              <a:rPr kumimoji="0" lang="en-US" altLang="zh-CN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Symbol" pitchFamily="18" charset="2"/>
              </a:rPr>
              <a:t>7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）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611188" y="2349500"/>
          <a:ext cx="3816350" cy="40052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4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58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6420">
                <a:tc>
                  <a:txBody>
                    <a:bodyPr/>
                    <a:lstStyle/>
                    <a:p>
                      <a:r>
                        <a:rPr lang="zh-CN" altLang="en-US" sz="2400" b="1" dirty="0" smtClean="0">
                          <a:solidFill>
                            <a:schemeClr val="bg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研究的物理</a:t>
                      </a:r>
                      <a:endParaRPr lang="zh-CN" altLang="en-US" sz="2400" b="1" dirty="0">
                        <a:solidFill>
                          <a:schemeClr val="bg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23" marR="91423" marT="45712" marB="45712" anchor="ctr"/>
                </a:tc>
                <a:tc>
                  <a:txBody>
                    <a:bodyPr/>
                    <a:lstStyle/>
                    <a:p>
                      <a:r>
                        <a:rPr lang="zh-CN" altLang="en-US" sz="2400" b="1" dirty="0" smtClean="0">
                          <a:solidFill>
                            <a:schemeClr val="bg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质量精度</a:t>
                      </a:r>
                      <a:endParaRPr lang="zh-CN" altLang="en-US" sz="2400" b="1" dirty="0">
                        <a:solidFill>
                          <a:schemeClr val="bg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23" marR="91423" marT="45712" marB="45712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509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普通物理与化学</a:t>
                      </a:r>
                      <a:endParaRPr kumimoji="0" lang="en-US" altLang="zh-C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23" marR="91423" marT="0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Symbol" pitchFamily="18" charset="2"/>
                        </a:rPr>
                        <a:t> </a:t>
                      </a: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10</a:t>
                      </a:r>
                      <a:r>
                        <a:rPr kumimoji="0" lang="en-US" altLang="zh-CN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-5</a:t>
                      </a:r>
                    </a:p>
                  </a:txBody>
                  <a:tcPr marL="91423" marR="91423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509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核结构物理</a:t>
                      </a:r>
                      <a:endParaRPr kumimoji="0" lang="en-US" altLang="zh-C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23" marR="91423" marT="0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Symbol" pitchFamily="18" charset="2"/>
                        </a:rPr>
                        <a:t> </a:t>
                      </a: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10</a:t>
                      </a:r>
                      <a:r>
                        <a:rPr kumimoji="0" lang="en-US" altLang="zh-CN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-6</a:t>
                      </a:r>
                    </a:p>
                  </a:txBody>
                  <a:tcPr marL="91423" marR="91423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509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核天体物理</a:t>
                      </a: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</a:t>
                      </a:r>
                    </a:p>
                  </a:txBody>
                  <a:tcPr marL="91423" marR="91423" marT="0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Symbol" pitchFamily="18" charset="2"/>
                        </a:rPr>
                        <a:t> </a:t>
                      </a: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10</a:t>
                      </a:r>
                      <a:r>
                        <a:rPr kumimoji="0" lang="en-US" altLang="zh-CN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-7</a:t>
                      </a:r>
                    </a:p>
                  </a:txBody>
                  <a:tcPr marL="91423" marR="91423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509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弱相互作用</a:t>
                      </a:r>
                      <a:endParaRPr kumimoji="0" lang="en-US" altLang="zh-C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23" marR="91423" marT="0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Symbol" pitchFamily="18" charset="2"/>
                        </a:rPr>
                        <a:t>  </a:t>
                      </a: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kumimoji="0" lang="en-US" altLang="zh-CN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-8</a:t>
                      </a:r>
                    </a:p>
                  </a:txBody>
                  <a:tcPr marL="91423" marR="91423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827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基本常数</a:t>
                      </a: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/>
                      </a:r>
                      <a:b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中微子物理</a:t>
                      </a:r>
                      <a:endParaRPr kumimoji="0" lang="en-US" altLang="zh-C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23" marR="91423" marT="0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Symbol" pitchFamily="18" charset="2"/>
                        </a:rPr>
                        <a:t> </a:t>
                      </a: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10</a:t>
                      </a:r>
                      <a:r>
                        <a:rPr kumimoji="0" lang="en-US" altLang="zh-CN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-9</a:t>
                      </a:r>
                    </a:p>
                  </a:txBody>
                  <a:tcPr marL="91423" marR="91423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509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CPT </a:t>
                      </a:r>
                      <a:r>
                        <a:rPr kumimoji="0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检验</a:t>
                      </a:r>
                      <a:endParaRPr kumimoji="0" lang="en-US" altLang="zh-C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23" marR="91423" marT="0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Symbol" pitchFamily="18" charset="2"/>
                        </a:rPr>
                        <a:t> </a:t>
                      </a: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10</a:t>
                      </a:r>
                      <a:r>
                        <a:rPr kumimoji="0" lang="en-US" altLang="zh-CN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-10</a:t>
                      </a:r>
                    </a:p>
                  </a:txBody>
                  <a:tcPr marL="91423" marR="91423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509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QED</a:t>
                      </a:r>
                      <a:r>
                        <a:rPr kumimoji="0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检验</a:t>
                      </a:r>
                      <a:endParaRPr kumimoji="0" lang="en-US" altLang="zh-C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23" marR="91423" marT="0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Symbol" pitchFamily="18" charset="2"/>
                        </a:rPr>
                        <a:t> </a:t>
                      </a: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10</a:t>
                      </a:r>
                      <a:r>
                        <a:rPr kumimoji="0" lang="en-US" altLang="zh-CN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-11</a:t>
                      </a:r>
                    </a:p>
                  </a:txBody>
                  <a:tcPr marL="91423" marR="91423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1539" name="Text Box 99"/>
          <p:cNvSpPr txBox="1">
            <a:spLocks noChangeArrowheads="1"/>
          </p:cNvSpPr>
          <p:nvPr/>
        </p:nvSpPr>
        <p:spPr bwMode="auto">
          <a:xfrm>
            <a:off x="5662613" y="5618163"/>
            <a:ext cx="26828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离子阱 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（长寿命，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10</a:t>
            </a:r>
            <a:r>
              <a:rPr kumimoji="0" lang="en-US" altLang="zh-CN" sz="1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Symbol" pitchFamily="18" charset="2"/>
              </a:rPr>
              <a:t>7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Symbol" pitchFamily="18" charset="2"/>
              </a:rPr>
              <a:t>~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10</a:t>
            </a:r>
            <a:r>
              <a:rPr kumimoji="0" lang="en-US" altLang="zh-CN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Symbol" pitchFamily="18" charset="2"/>
              </a:rPr>
              <a:t>11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）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21540" name="矩形 7"/>
          <p:cNvSpPr>
            <a:spLocks noChangeArrowheads="1"/>
          </p:cNvSpPr>
          <p:nvPr/>
        </p:nvSpPr>
        <p:spPr bwMode="auto">
          <a:xfrm>
            <a:off x="612775" y="1196975"/>
            <a:ext cx="367188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黑体" pitchFamily="49" charset="-122"/>
                <a:ea typeface="黑体" pitchFamily="49" charset="-122"/>
                <a:cs typeface="Times New Roman" pitchFamily="18" charset="0"/>
              </a:rPr>
              <a:t>不同的精度可解决不同层次的重要物理问题</a:t>
            </a:r>
          </a:p>
        </p:txBody>
      </p:sp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2D5C8A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2D5C8A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-76200" y="76200"/>
            <a:ext cx="9296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实验测量的基本原理和方法</a:t>
            </a:r>
            <a:endParaRPr kumimoji="0" lang="zh-CN" altLang="en-GB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837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1219200" y="3998913"/>
            <a:ext cx="6827838" cy="2743200"/>
            <a:chOff x="768" y="240"/>
            <a:chExt cx="4301" cy="1728"/>
          </a:xfrm>
        </p:grpSpPr>
        <p:pic>
          <p:nvPicPr>
            <p:cNvPr id="8" name="Picture 3" descr="A38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2" b="26385"/>
            <a:stretch>
              <a:fillRect/>
            </a:stretch>
          </p:blipFill>
          <p:spPr bwMode="auto">
            <a:xfrm>
              <a:off x="768" y="240"/>
              <a:ext cx="4301" cy="1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2016" y="1776"/>
              <a:ext cx="13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280,000 kg</a:t>
              </a:r>
            </a:p>
          </p:txBody>
        </p:sp>
      </p:grpSp>
      <p:grpSp>
        <p:nvGrpSpPr>
          <p:cNvPr id="11" name="Group 5"/>
          <p:cNvGrpSpPr>
            <a:grpSpLocks/>
          </p:cNvGrpSpPr>
          <p:nvPr/>
        </p:nvGrpSpPr>
        <p:grpSpPr bwMode="auto">
          <a:xfrm>
            <a:off x="539750" y="1412875"/>
            <a:ext cx="8410575" cy="2303463"/>
            <a:chOff x="96" y="2267"/>
            <a:chExt cx="5298" cy="1451"/>
          </a:xfrm>
        </p:grpSpPr>
        <p:grpSp>
          <p:nvGrpSpPr>
            <p:cNvPr id="12" name="Group 6"/>
            <p:cNvGrpSpPr>
              <a:grpSpLocks/>
            </p:cNvGrpSpPr>
            <p:nvPr/>
          </p:nvGrpSpPr>
          <p:grpSpPr bwMode="auto">
            <a:xfrm>
              <a:off x="96" y="2267"/>
              <a:ext cx="1181" cy="1450"/>
              <a:chOff x="96" y="2267"/>
              <a:chExt cx="1181" cy="1450"/>
            </a:xfrm>
          </p:grpSpPr>
          <p:pic>
            <p:nvPicPr>
              <p:cNvPr id="22" name="Picture 7" descr="计算机图片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25" r="14063"/>
              <a:stretch>
                <a:fillRect/>
              </a:stretch>
            </p:blipFill>
            <p:spPr bwMode="auto">
              <a:xfrm>
                <a:off x="96" y="2584"/>
                <a:ext cx="1181" cy="1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Text Box 8"/>
              <p:cNvSpPr txBox="1">
                <a:spLocks noChangeArrowheads="1"/>
              </p:cNvSpPr>
              <p:nvPr/>
            </p:nvSpPr>
            <p:spPr bwMode="auto">
              <a:xfrm>
                <a:off x="576" y="2267"/>
                <a:ext cx="384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rPr>
                  <a:t>10</a:t>
                </a:r>
                <a:r>
                  <a:rPr kumimoji="0" lang="en-US" altLang="zh-CN" sz="2000" b="0" i="0" u="none" strike="noStrike" kern="1200" cap="none" spc="0" normalizeH="0" baseline="30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rPr>
                  <a:t>-5</a:t>
                </a:r>
              </a:p>
            </p:txBody>
          </p:sp>
        </p:grpSp>
        <p:grpSp>
          <p:nvGrpSpPr>
            <p:cNvPr id="13" name="Group 9"/>
            <p:cNvGrpSpPr>
              <a:grpSpLocks/>
            </p:cNvGrpSpPr>
            <p:nvPr/>
          </p:nvGrpSpPr>
          <p:grpSpPr bwMode="auto">
            <a:xfrm>
              <a:off x="1506" y="2267"/>
              <a:ext cx="1134" cy="1451"/>
              <a:chOff x="1506" y="2267"/>
              <a:chExt cx="1134" cy="1451"/>
            </a:xfrm>
          </p:grpSpPr>
          <p:pic>
            <p:nvPicPr>
              <p:cNvPr id="20" name="Picture 10" descr="排球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06" y="2584"/>
                <a:ext cx="1134" cy="1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Text Box 11"/>
              <p:cNvSpPr txBox="1">
                <a:spLocks noChangeArrowheads="1"/>
              </p:cNvSpPr>
              <p:nvPr/>
            </p:nvSpPr>
            <p:spPr bwMode="auto">
              <a:xfrm>
                <a:off x="1928" y="2267"/>
                <a:ext cx="384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rPr>
                  <a:t>10</a:t>
                </a:r>
                <a:r>
                  <a:rPr kumimoji="0" lang="en-US" altLang="zh-CN" sz="2000" b="0" i="0" u="none" strike="noStrike" kern="1200" cap="none" spc="0" normalizeH="0" baseline="30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rPr>
                  <a:t>-6</a:t>
                </a:r>
              </a:p>
            </p:txBody>
          </p:sp>
        </p:grpSp>
        <p:grpSp>
          <p:nvGrpSpPr>
            <p:cNvPr id="14" name="Group 12"/>
            <p:cNvGrpSpPr>
              <a:grpSpLocks/>
            </p:cNvGrpSpPr>
            <p:nvPr/>
          </p:nvGrpSpPr>
          <p:grpSpPr bwMode="auto">
            <a:xfrm>
              <a:off x="2880" y="2267"/>
              <a:ext cx="1134" cy="1451"/>
              <a:chOff x="2880" y="2267"/>
              <a:chExt cx="1134" cy="1451"/>
            </a:xfrm>
          </p:grpSpPr>
          <p:pic>
            <p:nvPicPr>
              <p:cNvPr id="18" name="Picture 13" descr="U盘2个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0" y="2584"/>
                <a:ext cx="1134" cy="1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Text Box 14"/>
              <p:cNvSpPr txBox="1">
                <a:spLocks noChangeArrowheads="1"/>
              </p:cNvSpPr>
              <p:nvPr/>
            </p:nvSpPr>
            <p:spPr bwMode="auto">
              <a:xfrm>
                <a:off x="3296" y="2267"/>
                <a:ext cx="384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rPr>
                  <a:t>10</a:t>
                </a:r>
                <a:r>
                  <a:rPr kumimoji="0" lang="en-US" altLang="zh-CN" sz="2000" b="0" i="0" u="none" strike="noStrike" kern="1200" cap="none" spc="0" normalizeH="0" baseline="30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rPr>
                  <a:t>-7</a:t>
                </a:r>
              </a:p>
            </p:txBody>
          </p:sp>
        </p:grpSp>
        <p:grpSp>
          <p:nvGrpSpPr>
            <p:cNvPr id="15" name="Group 15"/>
            <p:cNvGrpSpPr>
              <a:grpSpLocks/>
            </p:cNvGrpSpPr>
            <p:nvPr/>
          </p:nvGrpSpPr>
          <p:grpSpPr bwMode="auto">
            <a:xfrm>
              <a:off x="4272" y="2267"/>
              <a:ext cx="1122" cy="1450"/>
              <a:chOff x="4272" y="2267"/>
              <a:chExt cx="1122" cy="1450"/>
            </a:xfrm>
          </p:grpSpPr>
          <p:pic>
            <p:nvPicPr>
              <p:cNvPr id="16" name="Picture 16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72" y="2584"/>
                <a:ext cx="1122" cy="1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Text Box 17"/>
              <p:cNvSpPr txBox="1">
                <a:spLocks noChangeArrowheads="1"/>
              </p:cNvSpPr>
              <p:nvPr/>
            </p:nvSpPr>
            <p:spPr bwMode="auto">
              <a:xfrm>
                <a:off x="4656" y="2267"/>
                <a:ext cx="384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rPr>
                  <a:t>10</a:t>
                </a:r>
                <a:r>
                  <a:rPr kumimoji="0" lang="en-US" altLang="zh-CN" sz="2000" b="0" i="0" u="none" strike="noStrike" kern="1200" cap="none" spc="0" normalizeH="0" baseline="30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rPr>
                  <a:t>-8</a:t>
                </a:r>
              </a:p>
            </p:txBody>
          </p:sp>
        </p:grpSp>
      </p:grp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2D5C8A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25" name="Rectangle 1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2D5C8A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27" name="Rectangle 3"/>
          <p:cNvSpPr>
            <a:spLocks noChangeArrowheads="1"/>
          </p:cNvSpPr>
          <p:nvPr/>
        </p:nvSpPr>
        <p:spPr bwMode="auto">
          <a:xfrm>
            <a:off x="-76200" y="76200"/>
            <a:ext cx="9296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实验测量的基本原理和方法</a:t>
            </a:r>
            <a:endParaRPr kumimoji="0" lang="zh-CN" altLang="en-GB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9357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8076000" cy="5680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文本框 3"/>
          <p:cNvSpPr txBox="1">
            <a:spLocks noChangeArrowheads="1"/>
          </p:cNvSpPr>
          <p:nvPr/>
        </p:nvSpPr>
        <p:spPr bwMode="auto">
          <a:xfrm>
            <a:off x="2266496" y="4653136"/>
            <a:ext cx="316304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zh-CN" altLang="en-US" sz="2000" b="0" dirty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来自</a:t>
            </a:r>
            <a:r>
              <a:rPr lang="zh-CN" altLang="en-US" sz="2000" b="0" dirty="0">
                <a:solidFill>
                  <a:srgbClr val="0000CC"/>
                </a:solidFill>
                <a:ea typeface="+mn-ea"/>
              </a:rPr>
              <a:t> </a:t>
            </a:r>
            <a:r>
              <a:rPr lang="en-US" altLang="zh-CN" sz="2000" b="0" dirty="0">
                <a:solidFill>
                  <a:srgbClr val="0000CC"/>
                </a:solidFill>
                <a:ea typeface="+mn-ea"/>
              </a:rPr>
              <a:t>Zachary Paul </a:t>
            </a:r>
            <a:r>
              <a:rPr lang="en-US" altLang="zh-CN" sz="2000" b="0" dirty="0" err="1">
                <a:solidFill>
                  <a:srgbClr val="0000CC"/>
                </a:solidFill>
                <a:ea typeface="+mn-ea"/>
              </a:rPr>
              <a:t>Meisel</a:t>
            </a:r>
            <a:r>
              <a:rPr lang="en-US" altLang="zh-CN" sz="2000" b="0" dirty="0">
                <a:solidFill>
                  <a:srgbClr val="0000CC"/>
                </a:solidFill>
                <a:ea typeface="+mn-ea"/>
              </a:rPr>
              <a:t> </a:t>
            </a:r>
            <a:endParaRPr lang="en-US" altLang="zh-CN" sz="2000" b="0" dirty="0" smtClean="0">
              <a:solidFill>
                <a:srgbClr val="0000CC"/>
              </a:solidFill>
              <a:ea typeface="+mn-ea"/>
            </a:endParaRPr>
          </a:p>
          <a:p>
            <a:pPr algn="ctr" eaLnBrk="0" hangingPunct="0"/>
            <a:r>
              <a:rPr lang="zh-CN" altLang="en-US" sz="2000" b="0" dirty="0" smtClean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博士论文 </a:t>
            </a:r>
            <a:r>
              <a:rPr lang="en-US" altLang="zh-CN" sz="2000" b="0" dirty="0" smtClean="0">
                <a:solidFill>
                  <a:srgbClr val="0000CC"/>
                </a:solidFill>
                <a:ea typeface="+mn-ea"/>
              </a:rPr>
              <a:t>2015</a:t>
            </a:r>
            <a:r>
              <a:rPr lang="zh-CN" altLang="en-US" sz="2000" b="0" dirty="0">
                <a:solidFill>
                  <a:srgbClr val="0000CC"/>
                </a:solidFill>
                <a:ea typeface="+mn-ea"/>
              </a:rPr>
              <a:t>，</a:t>
            </a:r>
            <a:r>
              <a:rPr lang="en-US" altLang="zh-CN" sz="2000" b="0" dirty="0">
                <a:solidFill>
                  <a:srgbClr val="0000CC"/>
                </a:solidFill>
                <a:ea typeface="+mn-ea"/>
              </a:rPr>
              <a:t>MSU</a:t>
            </a:r>
            <a:endParaRPr lang="zh-CN" altLang="en-US" sz="2000" b="0" dirty="0">
              <a:solidFill>
                <a:srgbClr val="0000CC"/>
              </a:solidFill>
              <a:ea typeface="+mn-ea"/>
            </a:endParaRPr>
          </a:p>
        </p:txBody>
      </p:sp>
      <p:sp>
        <p:nvSpPr>
          <p:cNvPr id="21" name="文本框 20"/>
          <p:cNvSpPr txBox="1"/>
          <p:nvPr/>
        </p:nvSpPr>
        <p:spPr bwMode="auto">
          <a:xfrm>
            <a:off x="6082920" y="1484784"/>
            <a:ext cx="2031326" cy="64633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技术特点</a:t>
            </a:r>
          </a:p>
        </p:txBody>
      </p:sp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2D5C8A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2D5C8A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-76200" y="76200"/>
            <a:ext cx="9296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实验测量的基本原理和方法</a:t>
            </a:r>
            <a:endParaRPr kumimoji="0" lang="zh-CN" altLang="en-GB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799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组合 12"/>
          <p:cNvGrpSpPr>
            <a:grpSpLocks/>
          </p:cNvGrpSpPr>
          <p:nvPr/>
        </p:nvGrpSpPr>
        <p:grpSpPr bwMode="auto">
          <a:xfrm>
            <a:off x="38100" y="838200"/>
            <a:ext cx="9105900" cy="5907088"/>
            <a:chOff x="38100" y="838200"/>
            <a:chExt cx="9105900" cy="5907088"/>
          </a:xfrm>
        </p:grpSpPr>
        <p:pic>
          <p:nvPicPr>
            <p:cNvPr id="20487" name="Picture 3" descr="TRAP世界分布图+storage ri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8100" y="838200"/>
              <a:ext cx="9105900" cy="5907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椭圆 8"/>
            <p:cNvSpPr/>
            <p:nvPr/>
          </p:nvSpPr>
          <p:spPr>
            <a:xfrm>
              <a:off x="3078163" y="2276475"/>
              <a:ext cx="1079500" cy="576263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400" b="1" dirty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ESR</a:t>
              </a:r>
              <a:endParaRPr lang="zh-CN" alt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7308850" y="4508500"/>
              <a:ext cx="1150938" cy="576263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400" b="1" dirty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CSR</a:t>
              </a:r>
              <a:endParaRPr lang="zh-CN" alt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0483" name="Text Box 6"/>
          <p:cNvSpPr txBox="1">
            <a:spLocks noChangeArrowheads="1"/>
          </p:cNvSpPr>
          <p:nvPr/>
        </p:nvSpPr>
        <p:spPr bwMode="auto">
          <a:xfrm>
            <a:off x="107950" y="5926138"/>
            <a:ext cx="4176713" cy="70802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rgbClr val="FFFF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离子阱技术：精度高（</a:t>
            </a:r>
            <a:r>
              <a:rPr lang="en-US" altLang="zh-CN" sz="2000" b="1">
                <a:solidFill>
                  <a:srgbClr val="FFFF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10</a:t>
            </a:r>
            <a:r>
              <a:rPr lang="en-US" altLang="zh-CN" sz="2000" b="1" baseline="30000">
                <a:solidFill>
                  <a:srgbClr val="FFFF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-7</a:t>
            </a:r>
            <a:r>
              <a:rPr lang="en-US" altLang="zh-CN" sz="2000" b="1">
                <a:solidFill>
                  <a:srgbClr val="FFFF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-10</a:t>
            </a:r>
            <a:r>
              <a:rPr lang="en-US" altLang="zh-CN" sz="2000" b="1" baseline="30000">
                <a:solidFill>
                  <a:srgbClr val="FFFF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-11 </a:t>
            </a:r>
            <a:r>
              <a:rPr lang="zh-CN" altLang="en-US" sz="2000" b="1">
                <a:solidFill>
                  <a:srgbClr val="FFFF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）但受制于短寿命及产额</a:t>
            </a:r>
            <a:endParaRPr lang="en-US" altLang="zh-CN" sz="2000" b="1">
              <a:solidFill>
                <a:srgbClr val="FFFF0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20485" name="TextBox 1"/>
          <p:cNvSpPr txBox="1">
            <a:spLocks noChangeArrowheads="1"/>
          </p:cNvSpPr>
          <p:nvPr/>
        </p:nvSpPr>
        <p:spPr bwMode="auto">
          <a:xfrm>
            <a:off x="976313" y="5397500"/>
            <a:ext cx="6837362" cy="461963"/>
          </a:xfrm>
          <a:prstGeom prst="rect">
            <a:avLst/>
          </a:prstGeom>
          <a:solidFill>
            <a:schemeClr val="tx2"/>
          </a:solidFill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prstClr val="white"/>
                </a:solidFill>
                <a:latin typeface="黑体" pitchFamily="49" charset="-122"/>
                <a:ea typeface="黑体" pitchFamily="49" charset="-122"/>
                <a:cs typeface="Times New Roman" pitchFamily="18" charset="0"/>
              </a:rPr>
              <a:t>两种方法互补（十几台离子阱，</a:t>
            </a:r>
            <a:r>
              <a:rPr lang="en-US" altLang="zh-CN" sz="2400" b="1">
                <a:solidFill>
                  <a:prstClr val="white"/>
                </a:solidFill>
                <a:latin typeface="黑体" pitchFamily="49" charset="-122"/>
                <a:ea typeface="黑体" pitchFamily="49" charset="-122"/>
                <a:cs typeface="Times New Roman" pitchFamily="18" charset="0"/>
              </a:rPr>
              <a:t>2</a:t>
            </a:r>
            <a:r>
              <a:rPr lang="zh-CN" altLang="en-US" sz="2400" b="1">
                <a:solidFill>
                  <a:prstClr val="white"/>
                </a:solidFill>
                <a:latin typeface="黑体" pitchFamily="49" charset="-122"/>
                <a:ea typeface="黑体" pitchFamily="49" charset="-122"/>
                <a:cs typeface="Times New Roman" pitchFamily="18" charset="0"/>
              </a:rPr>
              <a:t>个存储环装置）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4824413" y="5929313"/>
            <a:ext cx="4176712" cy="70802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rgbClr val="FFFF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存储环技术：精度适中</a:t>
            </a:r>
            <a:endParaRPr lang="en-US" altLang="zh-CN" sz="2000" b="1">
              <a:solidFill>
                <a:srgbClr val="FFFF0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rgbClr val="FFFF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特别有利于短寿命、低产额</a:t>
            </a:r>
            <a:endParaRPr lang="en-US" altLang="zh-CN" sz="2000" b="1">
              <a:solidFill>
                <a:srgbClr val="FFFF0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2D5C8A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2D5C8A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-76200" y="76200"/>
            <a:ext cx="9296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实验测量的基本原理和方法</a:t>
            </a:r>
            <a:endParaRPr kumimoji="0" lang="zh-CN" altLang="en-GB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4548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图片 2" descr="加速器系统1.jpg"/>
          <p:cNvPicPr>
            <a:picLocks noChangeAspect="1"/>
          </p:cNvPicPr>
          <p:nvPr/>
        </p:nvPicPr>
        <p:blipFill>
          <a:blip r:embed="rId2"/>
          <a:srcRect t="9048"/>
          <a:stretch>
            <a:fillRect/>
          </a:stretch>
        </p:blipFill>
        <p:spPr bwMode="auto">
          <a:xfrm>
            <a:off x="1588" y="2244725"/>
            <a:ext cx="9142412" cy="430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34"/>
          <p:cNvSpPr>
            <a:spLocks noChangeArrowheads="1"/>
          </p:cNvSpPr>
          <p:nvPr/>
        </p:nvSpPr>
        <p:spPr bwMode="auto">
          <a:xfrm>
            <a:off x="6419850" y="2817813"/>
            <a:ext cx="1428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4" rIns="91427" bIns="45714">
            <a:spAutoFit/>
          </a:bodyPr>
          <a:lstStyle/>
          <a:p>
            <a:pPr algn="ctr"/>
            <a:r>
              <a:rPr kumimoji="1" lang="en-US" altLang="zh-CN" sz="2400">
                <a:solidFill>
                  <a:srgbClr val="FF0000"/>
                </a:solidFill>
                <a:ea typeface="楷体_GB2312"/>
                <a:cs typeface="Arial" pitchFamily="34" charset="0"/>
              </a:rPr>
              <a:t>CSRe</a:t>
            </a:r>
          </a:p>
        </p:txBody>
      </p:sp>
      <p:sp>
        <p:nvSpPr>
          <p:cNvPr id="21508" name="Rectangle 34"/>
          <p:cNvSpPr>
            <a:spLocks noChangeArrowheads="1"/>
          </p:cNvSpPr>
          <p:nvPr/>
        </p:nvSpPr>
        <p:spPr bwMode="auto">
          <a:xfrm>
            <a:off x="1524000" y="4433888"/>
            <a:ext cx="54102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4" rIns="91427" bIns="45714">
            <a:spAutoFit/>
          </a:bodyPr>
          <a:lstStyle/>
          <a:p>
            <a:pPr algn="ctr"/>
            <a:r>
              <a:rPr kumimoji="1" lang="en-US" altLang="zh-CN" sz="2400">
                <a:solidFill>
                  <a:srgbClr val="FF0000"/>
                </a:solidFill>
                <a:ea typeface="楷体_GB2312"/>
                <a:cs typeface="Arial" pitchFamily="34" charset="0"/>
              </a:rPr>
              <a:t>CSRm </a:t>
            </a:r>
          </a:p>
          <a:p>
            <a:pPr algn="ctr"/>
            <a:r>
              <a:rPr kumimoji="1" lang="en-US" altLang="zh-CN" sz="1400">
                <a:solidFill>
                  <a:srgbClr val="FF0000"/>
                </a:solidFill>
                <a:ea typeface="楷体_GB2312"/>
                <a:cs typeface="Arial" pitchFamily="34" charset="0"/>
              </a:rPr>
              <a:t>1000 AMeV (H.I.), </a:t>
            </a:r>
            <a:r>
              <a:rPr kumimoji="1" lang="en-US" altLang="zh-CN" sz="1400">
                <a:solidFill>
                  <a:srgbClr val="FF0000"/>
                </a:solidFill>
                <a:ea typeface="楷体_GB2312"/>
                <a:cs typeface="Arial" pitchFamily="34" charset="0"/>
                <a:sym typeface="Symbol" pitchFamily="18" charset="2"/>
              </a:rPr>
              <a:t> 2.8 GeV (p)</a:t>
            </a:r>
          </a:p>
        </p:txBody>
      </p:sp>
      <p:sp>
        <p:nvSpPr>
          <p:cNvPr id="21509" name="Rectangle 8"/>
          <p:cNvSpPr>
            <a:spLocks noChangeArrowheads="1"/>
          </p:cNvSpPr>
          <p:nvPr/>
        </p:nvSpPr>
        <p:spPr bwMode="auto">
          <a:xfrm>
            <a:off x="762000" y="3460750"/>
            <a:ext cx="1966913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1" lang="en-US" altLang="zh-CN" sz="2000">
                <a:solidFill>
                  <a:srgbClr val="FF0000"/>
                </a:solidFill>
                <a:cs typeface="Times New Roman" pitchFamily="18" charset="0"/>
              </a:rPr>
              <a:t>RIBLL1</a:t>
            </a:r>
          </a:p>
          <a:p>
            <a:pPr algn="ctr">
              <a:spcBef>
                <a:spcPct val="20000"/>
              </a:spcBef>
            </a:pPr>
            <a:r>
              <a:rPr kumimoji="1" lang="en-US" altLang="zh-CN" sz="1400">
                <a:solidFill>
                  <a:srgbClr val="FF0000"/>
                </a:solidFill>
                <a:cs typeface="Times New Roman" pitchFamily="18" charset="0"/>
              </a:rPr>
              <a:t>RIBs at tens of AMeV</a:t>
            </a:r>
          </a:p>
        </p:txBody>
      </p:sp>
      <p:sp>
        <p:nvSpPr>
          <p:cNvPr id="21510" name="Rectangle 9"/>
          <p:cNvSpPr>
            <a:spLocks noChangeArrowheads="1"/>
          </p:cNvSpPr>
          <p:nvPr/>
        </p:nvSpPr>
        <p:spPr bwMode="auto">
          <a:xfrm>
            <a:off x="5791200" y="3427413"/>
            <a:ext cx="2409825" cy="95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1" lang="en-US" altLang="zh-CN" sz="2000">
                <a:solidFill>
                  <a:srgbClr val="FF0000"/>
                </a:solidFill>
                <a:cs typeface="Times New Roman" pitchFamily="18" charset="0"/>
              </a:rPr>
              <a:t>RIBLL2</a:t>
            </a:r>
          </a:p>
          <a:p>
            <a:pPr algn="ctr">
              <a:spcBef>
                <a:spcPct val="20000"/>
              </a:spcBef>
            </a:pPr>
            <a:r>
              <a:rPr kumimoji="1" lang="en-US" altLang="zh-CN" sz="1400">
                <a:solidFill>
                  <a:srgbClr val="FF0000"/>
                </a:solidFill>
                <a:cs typeface="Times New Roman" pitchFamily="18" charset="0"/>
              </a:rPr>
              <a:t>RIBs at hundreds</a:t>
            </a:r>
            <a:r>
              <a:rPr kumimoji="1" lang="en-US" altLang="zh-CN" sz="1400" i="1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kumimoji="1" lang="en-US" altLang="zh-CN" sz="1400">
                <a:solidFill>
                  <a:srgbClr val="FF0000"/>
                </a:solidFill>
                <a:cs typeface="Times New Roman" pitchFamily="18" charset="0"/>
              </a:rPr>
              <a:t>of AMeV</a:t>
            </a:r>
          </a:p>
          <a:p>
            <a:pPr algn="ctr"/>
            <a:endParaRPr kumimoji="1" lang="en-US" altLang="zh-CN" sz="200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90479" name="Text Box 15"/>
          <p:cNvSpPr txBox="1">
            <a:spLocks noChangeArrowheads="1"/>
          </p:cNvSpPr>
          <p:nvPr/>
        </p:nvSpPr>
        <p:spPr bwMode="auto">
          <a:xfrm>
            <a:off x="157163" y="942801"/>
            <a:ext cx="8824912" cy="1262063"/>
          </a:xfrm>
          <a:prstGeom prst="rect">
            <a:avLst/>
          </a:prstGeom>
          <a:noFill/>
          <a:ln w="38100">
            <a:solidFill>
              <a:srgbClr val="006699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2800" b="1" dirty="0">
                <a:solidFill>
                  <a:srgbClr val="003366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立足于“九五”大科学装置：</a:t>
            </a:r>
            <a:r>
              <a:rPr lang="en-US" altLang="zh-CN" sz="2800" b="1" dirty="0">
                <a:solidFill>
                  <a:srgbClr val="003366"/>
                </a:solidFill>
                <a:ea typeface="黑体" pitchFamily="49" charset="-122"/>
                <a:cs typeface="Arial" pitchFamily="34" charset="0"/>
              </a:rPr>
              <a:t>HIRFL-C</a:t>
            </a:r>
            <a:r>
              <a:rPr lang="en-US" altLang="zh-CN" sz="2800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itchFamily="49" charset="-122"/>
                <a:cs typeface="Arial" pitchFamily="34" charset="0"/>
              </a:rPr>
              <a:t>SR</a:t>
            </a:r>
          </a:p>
          <a:p>
            <a:pPr algn="ctr">
              <a:defRPr/>
            </a:pPr>
            <a:r>
              <a:rPr lang="zh-CN" altLang="en-US" sz="2400" b="1" dirty="0">
                <a:solidFill>
                  <a:srgbClr val="003366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以短寿命核素质量测量为突破口，不断进行技术和方法创新，</a:t>
            </a:r>
            <a:endParaRPr lang="en-US" altLang="zh-CN" sz="2400" b="1" dirty="0">
              <a:solidFill>
                <a:srgbClr val="003366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 algn="ctr">
              <a:defRPr/>
            </a:pPr>
            <a:r>
              <a:rPr lang="zh-CN" altLang="en-US" sz="2400" b="1" dirty="0">
                <a:solidFill>
                  <a:srgbClr val="003366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开展核物理及核天体物理前沿科学问题研究。</a:t>
            </a:r>
          </a:p>
        </p:txBody>
      </p:sp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2D5C8A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2D5C8A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-76200" y="76200"/>
            <a:ext cx="9296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实验测量的基本原理和方法</a:t>
            </a:r>
            <a:endParaRPr kumimoji="0" lang="zh-CN" altLang="en-GB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2489073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2484438" y="2420938"/>
            <a:ext cx="4751387" cy="259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15000"/>
              </a:spcBef>
              <a:spcAft>
                <a:spcPct val="25000"/>
              </a:spcAft>
            </a:pPr>
            <a:endParaRPr lang="zh-CN" altLang="en-US" sz="2800" b="1" smtClean="0">
              <a:solidFill>
                <a:srgbClr val="0099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604" name="Rectangle 3"/>
          <p:cNvSpPr>
            <a:spLocks noChangeArrowheads="1"/>
          </p:cNvSpPr>
          <p:nvPr/>
        </p:nvSpPr>
        <p:spPr bwMode="auto">
          <a:xfrm>
            <a:off x="2411413" y="2349500"/>
            <a:ext cx="4608512" cy="280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15000"/>
              </a:spcBef>
              <a:spcAft>
                <a:spcPct val="25000"/>
              </a:spcAft>
            </a:pPr>
            <a:endParaRPr lang="zh-CN" altLang="en-US" sz="2800" b="1" smtClean="0">
              <a:solidFill>
                <a:srgbClr val="00999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5605" name="Picture 4" descr="未命名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3" y="923925"/>
            <a:ext cx="7648575" cy="54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Line 5"/>
          <p:cNvSpPr>
            <a:spLocks noChangeShapeType="1"/>
          </p:cNvSpPr>
          <p:nvPr/>
        </p:nvSpPr>
        <p:spPr bwMode="auto">
          <a:xfrm flipV="1">
            <a:off x="1258888" y="1700213"/>
            <a:ext cx="720725" cy="360362"/>
          </a:xfrm>
          <a:prstGeom prst="line">
            <a:avLst/>
          </a:prstGeom>
          <a:noFill/>
          <a:ln w="5080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800" b="1" smtClean="0">
              <a:solidFill>
                <a:srgbClr val="009999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25607" name="Text Box 6"/>
          <p:cNvSpPr txBox="1">
            <a:spLocks noChangeArrowheads="1"/>
          </p:cNvSpPr>
          <p:nvPr/>
        </p:nvSpPr>
        <p:spPr bwMode="auto">
          <a:xfrm rot="-1529701">
            <a:off x="822325" y="1481138"/>
            <a:ext cx="1233488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15000"/>
              </a:spcBef>
              <a:spcAft>
                <a:spcPct val="25000"/>
              </a:spcAft>
              <a:buFontTx/>
              <a:buNone/>
            </a:pPr>
            <a:r>
              <a:rPr lang="en-US" altLang="zh-CN" sz="2000" b="1" smtClean="0">
                <a:solidFill>
                  <a:srgbClr val="990033"/>
                </a:solidFill>
              </a:rPr>
              <a:t>Injection</a:t>
            </a:r>
          </a:p>
        </p:txBody>
      </p:sp>
      <p:sp>
        <p:nvSpPr>
          <p:cNvPr id="25608" name="Text Box 7"/>
          <p:cNvSpPr txBox="1">
            <a:spLocks noChangeArrowheads="1"/>
          </p:cNvSpPr>
          <p:nvPr/>
        </p:nvSpPr>
        <p:spPr bwMode="auto">
          <a:xfrm rot="-2987808">
            <a:off x="7132637" y="1022351"/>
            <a:ext cx="9937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15000"/>
              </a:spcBef>
              <a:spcAft>
                <a:spcPct val="25000"/>
              </a:spcAft>
              <a:buFontTx/>
              <a:buNone/>
            </a:pPr>
            <a:r>
              <a:rPr lang="en-US" altLang="zh-CN" sz="3600" b="1" smtClean="0">
                <a:solidFill>
                  <a:srgbClr val="990033"/>
                </a:solidFill>
              </a:rPr>
              <a:t>ToF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/>
              <p:cNvSpPr/>
              <p:nvPr/>
            </p:nvSpPr>
            <p:spPr>
              <a:xfrm>
                <a:off x="3621225" y="2276475"/>
                <a:ext cx="2337767" cy="14631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i="1" kern="0" smtClean="0">
                          <a:solidFill>
                            <a:prstClr val="black"/>
                          </a:solidFill>
                          <a:latin typeface="Cambria Math"/>
                        </a:rPr>
                        <m:t>𝑩</m:t>
                      </m:r>
                      <m:r>
                        <a:rPr lang="en-US" altLang="zh-CN" sz="2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</m:t>
                      </m:r>
                      <m:r>
                        <a:rPr lang="en-US" altLang="zh-CN" sz="2800" b="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=</m:t>
                      </m:r>
                      <m:f>
                        <m:fPr>
                          <m:ctrlPr>
                            <a:rPr kumimoji="0" lang="en-US" altLang="zh-CN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altLang="zh-CN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𝒎</m:t>
                          </m:r>
                        </m:num>
                        <m:den>
                          <m:r>
                            <a:rPr kumimoji="0" lang="en-US" altLang="zh-CN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𝒒</m:t>
                          </m:r>
                        </m:den>
                      </m:f>
                      <m:r>
                        <a:rPr kumimoji="0" lang="en-US" altLang="zh-CN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∙</m:t>
                      </m:r>
                      <m:r>
                        <a:rPr lang="en-US" altLang="zh-CN" sz="2800" i="1" kern="0">
                          <a:solidFill>
                            <a:prstClr val="black"/>
                          </a:solidFill>
                          <a:latin typeface="Cambria Math"/>
                        </a:rPr>
                        <m:t>𝜸</m:t>
                      </m:r>
                      <m:r>
                        <a:rPr lang="en-US" altLang="zh-CN" sz="2800" i="1" kern="0">
                          <a:solidFill>
                            <a:prstClr val="black"/>
                          </a:solidFill>
                          <a:latin typeface="Cambria Math"/>
                        </a:rPr>
                        <m:t>𝒗</m:t>
                      </m:r>
                    </m:oMath>
                  </m:oMathPara>
                </a14:m>
                <a:endParaRPr kumimoji="0" lang="zh-CN" alt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lvl="0" algn="ctr">
                  <a:defRPr/>
                </a:pPr>
                <a:endParaRPr lang="en-US" altLang="zh-CN" sz="800" b="1" i="1" kern="0" dirty="0" smtClean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1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𝑳</m:t>
                      </m:r>
                      <m:r>
                        <a:rPr kumimoji="0" lang="en-US" altLang="zh-CN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kumimoji="0" lang="en-US" altLang="zh-CN" sz="2800" b="0" i="1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r>
                        <a:rPr lang="en-US" altLang="zh-CN" sz="2800" i="1" kern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𝑻</m:t>
                      </m:r>
                    </m:oMath>
                  </m:oMathPara>
                </a14:m>
                <a:endParaRPr kumimoji="0" lang="zh-CN" alt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矩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1225" y="2276475"/>
                <a:ext cx="2337767" cy="146315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/>
              <p:cNvSpPr txBox="1"/>
              <p:nvPr/>
            </p:nvSpPr>
            <p:spPr>
              <a:xfrm>
                <a:off x="2771800" y="4172183"/>
                <a:ext cx="3947312" cy="1273041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altLang="zh-CN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fPr>
                        <m:num>
                          <m:r>
                            <a:rPr kumimoji="0" lang="en-US" altLang="zh-CN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𝒎</m:t>
                          </m:r>
                        </m:num>
                        <m:den>
                          <m:r>
                            <a:rPr kumimoji="0" lang="en-US" altLang="zh-CN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𝒒</m:t>
                          </m:r>
                        </m:den>
                      </m:f>
                      <m:r>
                        <a:rPr kumimoji="0" lang="en-US" altLang="zh-CN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=</m:t>
                      </m:r>
                      <m:r>
                        <a:rPr kumimoji="0" lang="en-US" altLang="zh-CN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𝑩</m:t>
                      </m:r>
                      <m:r>
                        <a:rPr kumimoji="0" lang="en-US" altLang="zh-CN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Symbol" panose="05050102010706020507" pitchFamily="18" charset="2"/>
                        </a:rPr>
                        <m:t></m:t>
                      </m:r>
                      <m:rad>
                        <m:radPr>
                          <m:degHide m:val="on"/>
                          <m:ctrlPr>
                            <a:rPr kumimoji="0" lang="en-US" altLang="zh-CN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Symbol" panose="05050102010706020507" pitchFamily="18" charset="2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kumimoji="0" lang="en-US" altLang="zh-CN" sz="2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0" lang="en-US" altLang="zh-CN" sz="2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kumimoji="0" lang="en-US" altLang="zh-CN" sz="28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0" lang="en-US" altLang="zh-CN" sz="28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</a:rPr>
                                        <m:t>𝑻</m:t>
                                      </m:r>
                                    </m:num>
                                    <m:den>
                                      <m:r>
                                        <a:rPr kumimoji="0" lang="en-US" altLang="zh-CN" sz="28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</a:rPr>
                                        <m:t>𝑳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kumimoji="0" lang="en-US" altLang="zh-CN" sz="2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  <m:t>𝟐</m:t>
                              </m:r>
                            </m:sup>
                          </m:sSup>
                          <m:r>
                            <a:rPr kumimoji="0" lang="en-US" altLang="zh-CN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−</m:t>
                          </m:r>
                          <m:sSup>
                            <m:sSupPr>
                              <m:ctrlPr>
                                <a:rPr kumimoji="0" lang="en-US" altLang="zh-CN" sz="2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0" lang="en-US" altLang="zh-CN" sz="2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kumimoji="0" lang="en-US" altLang="zh-CN" sz="28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0" lang="en-US" altLang="zh-CN" sz="28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</a:rPr>
                                        <m:t>𝟏</m:t>
                                      </m:r>
                                    </m:num>
                                    <m:den>
                                      <m:r>
                                        <a:rPr kumimoji="0" lang="en-US" altLang="zh-CN" sz="28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</a:rPr>
                                        <m:t>𝒄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kumimoji="0" lang="en-US" altLang="zh-CN" sz="2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  <m:t>𝟐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kumimoji="0" lang="zh-CN" alt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21" name="文本框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1800" y="4172183"/>
                <a:ext cx="3947312" cy="12730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2D5C8A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2D5C8A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-76200" y="76200"/>
            <a:ext cx="9296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实验测量的基本原理和方法</a:t>
            </a:r>
            <a:endParaRPr kumimoji="0" lang="zh-CN" altLang="en-GB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8246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图示 1"/>
          <p:cNvGraphicFramePr/>
          <p:nvPr/>
        </p:nvGraphicFramePr>
        <p:xfrm>
          <a:off x="1714994" y="2009062"/>
          <a:ext cx="5568280" cy="3732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68538" y="2009775"/>
            <a:ext cx="13414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70013" y="4313238"/>
            <a:ext cx="72072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94500" y="3221038"/>
            <a:ext cx="1820863" cy="43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92900" y="4146550"/>
            <a:ext cx="1169988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227138" y="2814638"/>
            <a:ext cx="94297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901950" y="5111750"/>
            <a:ext cx="755650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334000" y="5105400"/>
            <a:ext cx="755650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4" name="Picture 25" descr="Audi"/>
          <p:cNvPicPr preferRelativeResize="0">
            <a:picLocks noChangeArrowheads="1"/>
          </p:cNvPicPr>
          <p:nvPr/>
        </p:nvPicPr>
        <p:blipFill>
          <a:blip r:embed="rId15" cstate="print"/>
          <a:srcRect l="27242" t="20325" r="60335" b="51944"/>
          <a:stretch>
            <a:fillRect/>
          </a:stretch>
        </p:blipFill>
        <p:spPr bwMode="auto">
          <a:xfrm>
            <a:off x="1476375" y="1535113"/>
            <a:ext cx="719138" cy="112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5" name="Picture 21" descr="Litvinov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140200" y="990600"/>
            <a:ext cx="776288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6" name="TextBox 4"/>
          <p:cNvSpPr txBox="1">
            <a:spLocks noChangeArrowheads="1"/>
          </p:cNvSpPr>
          <p:nvPr/>
        </p:nvSpPr>
        <p:spPr bwMode="auto">
          <a:xfrm>
            <a:off x="4897639" y="1350575"/>
            <a:ext cx="128618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宋体" charset="-122"/>
                <a:cs typeface="Arial"/>
              </a:rPr>
              <a:t>Yu. A. </a:t>
            </a:r>
            <a:r>
              <a:rPr kumimoji="0" lang="en-US" altLang="zh-CN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宋体" charset="-122"/>
                <a:cs typeface="Arial"/>
              </a:rPr>
              <a:t>Litvinov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charset="0"/>
              <a:ea typeface="宋体" charset="-122"/>
              <a:cs typeface="Arial"/>
            </a:endParaRPr>
          </a:p>
        </p:txBody>
      </p:sp>
      <p:sp>
        <p:nvSpPr>
          <p:cNvPr id="16397" name="TextBox 6"/>
          <p:cNvSpPr txBox="1">
            <a:spLocks noChangeArrowheads="1"/>
          </p:cNvSpPr>
          <p:nvPr/>
        </p:nvSpPr>
        <p:spPr bwMode="auto">
          <a:xfrm>
            <a:off x="609600" y="2009001"/>
            <a:ext cx="10350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宋体" charset="-122"/>
                <a:cs typeface="Arial"/>
              </a:rPr>
              <a:t>G. </a:t>
            </a:r>
            <a:r>
              <a:rPr kumimoji="0" lang="en-US" altLang="zh-CN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宋体" charset="-122"/>
                <a:cs typeface="Arial"/>
              </a:rPr>
              <a:t>Audi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charset="0"/>
              <a:ea typeface="宋体" charset="-122"/>
              <a:cs typeface="Arial"/>
            </a:endParaRPr>
          </a:p>
        </p:txBody>
      </p:sp>
      <p:sp>
        <p:nvSpPr>
          <p:cNvPr id="16398" name="TextBox 7"/>
          <p:cNvSpPr txBox="1">
            <a:spLocks noChangeArrowheads="1"/>
          </p:cNvSpPr>
          <p:nvPr/>
        </p:nvSpPr>
        <p:spPr bwMode="auto">
          <a:xfrm>
            <a:off x="315099" y="5016843"/>
            <a:ext cx="80823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宋体" charset="-122"/>
                <a:cs typeface="Arial"/>
              </a:rPr>
              <a:t>K.Blaum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charset="0"/>
              <a:ea typeface="宋体" charset="-122"/>
              <a:cs typeface="Arial"/>
            </a:endParaRPr>
          </a:p>
        </p:txBody>
      </p:sp>
      <p:sp>
        <p:nvSpPr>
          <p:cNvPr id="16399" name="TextBox 21"/>
          <p:cNvSpPr txBox="1">
            <a:spLocks noChangeArrowheads="1"/>
          </p:cNvSpPr>
          <p:nvPr/>
        </p:nvSpPr>
        <p:spPr bwMode="auto">
          <a:xfrm>
            <a:off x="7086600" y="4752201"/>
            <a:ext cx="88415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宋体" charset="-122"/>
                <a:cs typeface="Arial"/>
              </a:rPr>
              <a:t>T. </a:t>
            </a:r>
            <a:r>
              <a:rPr kumimoji="0" lang="en-US" altLang="zh-CN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宋体" charset="-122"/>
                <a:cs typeface="Arial"/>
              </a:rPr>
              <a:t>Uesaka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charset="0"/>
              <a:ea typeface="宋体" charset="-122"/>
              <a:cs typeface="Arial"/>
            </a:endParaRPr>
          </a:p>
        </p:txBody>
      </p:sp>
      <p:sp>
        <p:nvSpPr>
          <p:cNvPr id="16400" name="TextBox 22"/>
          <p:cNvSpPr txBox="1">
            <a:spLocks noChangeArrowheads="1"/>
          </p:cNvSpPr>
          <p:nvPr/>
        </p:nvSpPr>
        <p:spPr bwMode="auto">
          <a:xfrm>
            <a:off x="6892925" y="2738438"/>
            <a:ext cx="15700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宋体" charset="-122"/>
                <a:cs typeface="Arial"/>
              </a:rPr>
              <a:t>H. </a:t>
            </a:r>
            <a:r>
              <a:rPr kumimoji="0" lang="en-US" altLang="zh-CN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宋体" charset="-122"/>
                <a:cs typeface="Arial"/>
              </a:rPr>
              <a:t>Schatz  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charset="0"/>
              <a:ea typeface="宋体" charset="-122"/>
              <a:cs typeface="Arial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宋体" charset="-122"/>
                <a:cs typeface="Arial"/>
              </a:rPr>
              <a:t>B. A. </a:t>
            </a:r>
            <a:r>
              <a:rPr kumimoji="0" lang="en-US" altLang="zh-CN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宋体" charset="-122"/>
                <a:cs typeface="Arial"/>
              </a:rPr>
              <a:t>Brown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charset="0"/>
              <a:ea typeface="宋体" charset="-122"/>
              <a:cs typeface="Arial"/>
            </a:endParaRPr>
          </a:p>
        </p:txBody>
      </p:sp>
      <p:grpSp>
        <p:nvGrpSpPr>
          <p:cNvPr id="3" name="组合 23"/>
          <p:cNvGrpSpPr>
            <a:grpSpLocks/>
          </p:cNvGrpSpPr>
          <p:nvPr/>
        </p:nvGrpSpPr>
        <p:grpSpPr bwMode="auto">
          <a:xfrm>
            <a:off x="3860800" y="3309938"/>
            <a:ext cx="1271588" cy="1271587"/>
            <a:chOff x="3929548" y="2406220"/>
            <a:chExt cx="1290634" cy="1290634"/>
          </a:xfrm>
        </p:grpSpPr>
        <p:sp>
          <p:nvSpPr>
            <p:cNvPr id="25" name="椭圆 24"/>
            <p:cNvSpPr/>
            <p:nvPr/>
          </p:nvSpPr>
          <p:spPr>
            <a:xfrm>
              <a:off x="3929548" y="2406220"/>
              <a:ext cx="1290634" cy="1290634"/>
            </a:xfrm>
            <a:prstGeom prst="ellipse">
              <a:avLst/>
            </a:prstGeom>
            <a:gradFill>
              <a:gsLst>
                <a:gs pos="88000">
                  <a:schemeClr val="tx2">
                    <a:lumMod val="45000"/>
                    <a:lumOff val="55000"/>
                  </a:schemeClr>
                </a:gs>
                <a:gs pos="0">
                  <a:schemeClr val="tx2">
                    <a:alpha val="0"/>
                    <a:lumMod val="50000"/>
                    <a:lumOff val="50000"/>
                  </a:schemeClr>
                </a:gs>
                <a:gs pos="100000">
                  <a:schemeClr val="tx2">
                    <a:lumMod val="90000"/>
                    <a:lumOff val="10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Arial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3981109" y="2457781"/>
              <a:ext cx="1187512" cy="1187512"/>
            </a:xfrm>
            <a:prstGeom prst="ellipse">
              <a:avLst/>
            </a:prstGeom>
            <a:gradFill>
              <a:gsLst>
                <a:gs pos="0">
                  <a:schemeClr val="tx2">
                    <a:lumMod val="10000"/>
                    <a:lumOff val="90000"/>
                  </a:schemeClr>
                </a:gs>
                <a:gs pos="100000">
                  <a:schemeClr val="tx2">
                    <a:lumMod val="95000"/>
                  </a:schemeClr>
                </a:gs>
                <a:gs pos="88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Arial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3982049" y="2458534"/>
              <a:ext cx="1186006" cy="1186006"/>
            </a:xfrm>
            <a:prstGeom prst="ellipse">
              <a:avLst/>
            </a:prstGeom>
            <a:gradFill>
              <a:gsLst>
                <a:gs pos="88000">
                  <a:schemeClr val="tx2">
                    <a:lumMod val="45000"/>
                    <a:lumOff val="55000"/>
                  </a:schemeClr>
                </a:gs>
                <a:gs pos="0">
                  <a:schemeClr val="tx2">
                    <a:alpha val="0"/>
                    <a:lumMod val="50000"/>
                    <a:lumOff val="50000"/>
                  </a:schemeClr>
                </a:gs>
                <a:gs pos="100000">
                  <a:schemeClr val="tx2">
                    <a:lumMod val="90000"/>
                    <a:lumOff val="10000"/>
                  </a:schemeClr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Arial"/>
              </a:endParaRPr>
            </a:p>
          </p:txBody>
        </p:sp>
        <p:pic>
          <p:nvPicPr>
            <p:cNvPr id="16417" name="图片 27"/>
            <p:cNvPicPr>
              <a:picLocks noChangeAspect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4110340" y="2569552"/>
              <a:ext cx="923320" cy="923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" name="Rectangle 2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黑体" panose="02010609060101010101" pitchFamily="49" charset="-122"/>
                <a:cs typeface="Arial"/>
              </a:rPr>
              <a:t>原子核质量测量国际合作组</a:t>
            </a:r>
            <a:endParaRPr kumimoji="0" lang="zh-C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/>
              <a:ea typeface="黑体" panose="02010609060101010101" pitchFamily="49" charset="-122"/>
              <a:cs typeface="Arial"/>
            </a:endParaRPr>
          </a:p>
        </p:txBody>
      </p:sp>
      <p:pic>
        <p:nvPicPr>
          <p:cNvPr id="16403" name="Picture 2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28600" y="3729038"/>
            <a:ext cx="1028700" cy="129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4" name="图片 2"/>
          <p:cNvPicPr>
            <a:picLocks noChangeAspect="1"/>
          </p:cNvPicPr>
          <p:nvPr/>
        </p:nvPicPr>
        <p:blipFill>
          <a:blip r:embed="rId19" cstate="print"/>
          <a:srcRect l="18738" r="30498" b="33533"/>
          <a:stretch>
            <a:fillRect/>
          </a:stretch>
        </p:blipFill>
        <p:spPr bwMode="auto">
          <a:xfrm>
            <a:off x="7083425" y="1603375"/>
            <a:ext cx="919163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5" name="Picture 4" descr="Tomohiro  Uesaka(D.Sci.)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924800" y="3962400"/>
            <a:ext cx="887412" cy="126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6" name="Picture 8" descr="http://physics.buaa.edu.cn/upload/2010_03/10031615599824.jpg"/>
          <p:cNvPicPr>
            <a:picLocks noChangeAspect="1" noChangeArrowheads="1"/>
          </p:cNvPicPr>
          <p:nvPr/>
        </p:nvPicPr>
        <p:blipFill>
          <a:blip r:embed="rId21" cstate="print"/>
          <a:srcRect l="35194" t="12436" r="52501" b="64713"/>
          <a:stretch>
            <a:fillRect/>
          </a:stretch>
        </p:blipFill>
        <p:spPr bwMode="auto">
          <a:xfrm>
            <a:off x="2209800" y="5791200"/>
            <a:ext cx="8001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7" name="Picture 10" descr="http://www.physics.sjtu.edu.cn/sites/www.physics.sjtu.edu.cn/files/yang%20sun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162675" y="5791200"/>
            <a:ext cx="847725" cy="101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08" name="AutoShape 12" descr="http://redirect.sogou.com/proxy?url=aHR0cDovL3d3dy5waHkucGt1LmVkdS5jbi9wZXJzb25uZWwvZHRwL2ZyeHVfc21hbGwuanBn&amp;md5=4b1cadecef96c059314002a0a61e9483"/>
          <p:cNvSpPr>
            <a:spLocks noChangeAspect="1" noChangeArrowheads="1"/>
          </p:cNvSpPr>
          <p:nvPr/>
        </p:nvSpPr>
        <p:spPr bwMode="auto">
          <a:xfrm>
            <a:off x="155575" y="-1211263"/>
            <a:ext cx="1905000" cy="2533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宋体" charset="-122"/>
              <a:cs typeface="Arial"/>
            </a:endParaRPr>
          </a:p>
        </p:txBody>
      </p:sp>
      <p:pic>
        <p:nvPicPr>
          <p:cNvPr id="16409" name="图片 9"/>
          <p:cNvPicPr>
            <a:picLocks noChangeAspect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4114800" y="5754688"/>
            <a:ext cx="801688" cy="106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Box 7"/>
          <p:cNvSpPr txBox="1">
            <a:spLocks noChangeArrowheads="1"/>
          </p:cNvSpPr>
          <p:nvPr/>
        </p:nvSpPr>
        <p:spPr bwMode="auto">
          <a:xfrm>
            <a:off x="1294109" y="6200001"/>
            <a:ext cx="87075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宋体" charset="-122"/>
                <a:cs typeface="Arial"/>
              </a:rPr>
              <a:t>B. H. Sun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charset="0"/>
              <a:ea typeface="宋体" charset="-122"/>
              <a:cs typeface="Arial"/>
            </a:endParaRPr>
          </a:p>
        </p:txBody>
      </p:sp>
      <p:sp>
        <p:nvSpPr>
          <p:cNvPr id="32" name="TextBox 7"/>
          <p:cNvSpPr txBox="1">
            <a:spLocks noChangeArrowheads="1"/>
          </p:cNvSpPr>
          <p:nvPr/>
        </p:nvSpPr>
        <p:spPr bwMode="auto">
          <a:xfrm>
            <a:off x="3264233" y="6172200"/>
            <a:ext cx="7430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宋体" charset="-122"/>
                <a:cs typeface="Arial"/>
              </a:rPr>
              <a:t>F. R. Xu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charset="0"/>
              <a:ea typeface="宋体" charset="-122"/>
              <a:cs typeface="Arial"/>
            </a:endParaRPr>
          </a:p>
        </p:txBody>
      </p:sp>
      <p:sp>
        <p:nvSpPr>
          <p:cNvPr id="33" name="TextBox 7"/>
          <p:cNvSpPr txBox="1">
            <a:spLocks noChangeArrowheads="1"/>
          </p:cNvSpPr>
          <p:nvPr/>
        </p:nvSpPr>
        <p:spPr bwMode="auto">
          <a:xfrm>
            <a:off x="5400198" y="6172200"/>
            <a:ext cx="64851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宋体" charset="-122"/>
                <a:cs typeface="Arial"/>
              </a:rPr>
              <a:t>Y. Sun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charset="0"/>
              <a:ea typeface="宋体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949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2484438" y="2420938"/>
            <a:ext cx="4751387" cy="259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15000"/>
              </a:spcBef>
              <a:spcAft>
                <a:spcPct val="25000"/>
              </a:spcAft>
            </a:pPr>
            <a:endParaRPr lang="zh-CN" altLang="en-US" sz="2800" b="1" smtClean="0">
              <a:solidFill>
                <a:srgbClr val="0099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604" name="Rectangle 3"/>
          <p:cNvSpPr>
            <a:spLocks noChangeArrowheads="1"/>
          </p:cNvSpPr>
          <p:nvPr/>
        </p:nvSpPr>
        <p:spPr bwMode="auto">
          <a:xfrm>
            <a:off x="2411413" y="2349500"/>
            <a:ext cx="4608512" cy="280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15000"/>
              </a:spcBef>
              <a:spcAft>
                <a:spcPct val="25000"/>
              </a:spcAft>
            </a:pPr>
            <a:endParaRPr lang="zh-CN" altLang="en-US" sz="2800" b="1" smtClean="0">
              <a:solidFill>
                <a:srgbClr val="00999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5605" name="Picture 4" descr="未命名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3" y="923925"/>
            <a:ext cx="7648575" cy="54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Line 5"/>
          <p:cNvSpPr>
            <a:spLocks noChangeShapeType="1"/>
          </p:cNvSpPr>
          <p:nvPr/>
        </p:nvSpPr>
        <p:spPr bwMode="auto">
          <a:xfrm flipV="1">
            <a:off x="1258888" y="1700213"/>
            <a:ext cx="720725" cy="360362"/>
          </a:xfrm>
          <a:prstGeom prst="line">
            <a:avLst/>
          </a:prstGeom>
          <a:noFill/>
          <a:ln w="5080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800" b="1" smtClean="0">
              <a:solidFill>
                <a:srgbClr val="009999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25607" name="Text Box 6"/>
          <p:cNvSpPr txBox="1">
            <a:spLocks noChangeArrowheads="1"/>
          </p:cNvSpPr>
          <p:nvPr/>
        </p:nvSpPr>
        <p:spPr bwMode="auto">
          <a:xfrm rot="-1529701">
            <a:off x="822325" y="1481138"/>
            <a:ext cx="1233488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15000"/>
              </a:spcBef>
              <a:spcAft>
                <a:spcPct val="25000"/>
              </a:spcAft>
              <a:buFontTx/>
              <a:buNone/>
            </a:pPr>
            <a:r>
              <a:rPr lang="en-US" altLang="zh-CN" sz="2000" b="1" smtClean="0">
                <a:solidFill>
                  <a:srgbClr val="990033"/>
                </a:solidFill>
              </a:rPr>
              <a:t>Injection</a:t>
            </a:r>
          </a:p>
        </p:txBody>
      </p:sp>
      <p:sp>
        <p:nvSpPr>
          <p:cNvPr id="25608" name="Text Box 7"/>
          <p:cNvSpPr txBox="1">
            <a:spLocks noChangeArrowheads="1"/>
          </p:cNvSpPr>
          <p:nvPr/>
        </p:nvSpPr>
        <p:spPr bwMode="auto">
          <a:xfrm rot="-2987808">
            <a:off x="7132637" y="1022351"/>
            <a:ext cx="9937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15000"/>
              </a:spcBef>
              <a:spcAft>
                <a:spcPct val="25000"/>
              </a:spcAft>
              <a:buFontTx/>
              <a:buNone/>
            </a:pPr>
            <a:r>
              <a:rPr lang="en-US" altLang="zh-CN" sz="3600" b="1" smtClean="0">
                <a:solidFill>
                  <a:srgbClr val="990033"/>
                </a:solidFill>
              </a:rPr>
              <a:t>ToF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2267744" y="2795269"/>
                <a:ext cx="5047472" cy="988732"/>
              </a:xfrm>
              <a:prstGeom prst="rect">
                <a:avLst/>
              </a:prstGeom>
              <a:solidFill>
                <a:schemeClr val="accent5">
                  <a:lumMod val="9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28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8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CN" sz="28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𝑻</m:t>
                          </m:r>
                        </m:num>
                        <m:den>
                          <m:r>
                            <a:rPr lang="en-US" altLang="zh-CN" sz="28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den>
                      </m:f>
                      <m:r>
                        <a:rPr lang="en-US" altLang="zh-CN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sSubSup>
                            <m:sSubSupPr>
                              <m:ctrlPr>
                                <a:rPr lang="en-US" altLang="zh-CN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sz="2800" b="1" i="1" smtClean="0">
                                  <a:latin typeface="Cambria Math" panose="02040503050406030204" pitchFamily="18" charset="0"/>
                                </a:rPr>
                                <m:t>𝜸</m:t>
                              </m:r>
                            </m:e>
                            <m:sub>
                              <m:r>
                                <a:rPr lang="en-US" altLang="zh-CN" sz="2800" b="1" i="1" smtClean="0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sub>
                            <m:sup>
                              <m:r>
                                <a:rPr lang="en-US" altLang="zh-CN" sz="28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</m:den>
                      </m:f>
                      <m:f>
                        <m:fPr>
                          <m:ctrlPr>
                            <a:rPr lang="en-US" altLang="zh-CN" sz="2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∆(</m:t>
                          </m:r>
                          <m:r>
                            <a:rPr lang="en-US" altLang="zh-CN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𝒎</m:t>
                          </m:r>
                          <m:r>
                            <a:rPr lang="en-US" altLang="zh-CN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US" altLang="zh-CN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</m:t>
                          </m:r>
                          <m:r>
                            <a:rPr lang="en-US" altLang="zh-CN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altLang="zh-CN" sz="28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  <m:r>
                            <a:rPr lang="en-US" altLang="zh-CN" sz="2800" b="1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altLang="zh-CN" sz="2800" b="1" i="1" smtClean="0">
                              <a:latin typeface="Cambria Math" panose="02040503050406030204" pitchFamily="18" charset="0"/>
                            </a:rPr>
                            <m:t>𝒒</m:t>
                          </m:r>
                        </m:den>
                      </m:f>
                      <m:r>
                        <a:rPr lang="en-US" altLang="zh-CN" sz="2800" b="1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altLang="zh-CN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altLang="zh-CN" sz="2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sz="28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2800" b="1" i="1" smtClean="0">
                                      <a:latin typeface="Cambria Math" panose="02040503050406030204" pitchFamily="18" charset="0"/>
                                    </a:rPr>
                                    <m:t>𝜸</m:t>
                                  </m:r>
                                </m:e>
                                <m:sup>
                                  <m:r>
                                    <a:rPr lang="en-US" altLang="zh-CN" sz="2800" b="1" i="1" smtClean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num>
                            <m:den>
                              <m:sSubSup>
                                <m:sSubSupPr>
                                  <m:ctrlPr>
                                    <a:rPr lang="en-US" altLang="zh-CN" sz="28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zh-CN" altLang="en-US" sz="2800" b="1" i="1" smtClean="0">
                                      <a:latin typeface="Cambria Math" panose="02040503050406030204" pitchFamily="18" charset="0"/>
                                    </a:rPr>
                                    <m:t>𝜸</m:t>
                                  </m:r>
                                </m:e>
                                <m:sub>
                                  <m:r>
                                    <a:rPr lang="en-US" altLang="zh-CN" sz="2800" b="1" i="1" smtClean="0"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sub>
                                <m:sup>
                                  <m:r>
                                    <a:rPr lang="en-US" altLang="zh-CN" sz="2800" b="1" i="1" smtClean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  <m:f>
                        <m:fPr>
                          <m:ctrlPr>
                            <a:rPr lang="en-US" altLang="zh-CN" sz="2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CN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𝒗</m:t>
                          </m:r>
                        </m:num>
                        <m:den>
                          <m:r>
                            <a:rPr lang="en-US" altLang="zh-CN" sz="2800" b="1" i="1" smtClean="0">
                              <a:latin typeface="Cambria Math" panose="02040503050406030204" pitchFamily="18" charset="0"/>
                            </a:rPr>
                            <m:t>𝒗</m:t>
                          </m:r>
                        </m:den>
                      </m:f>
                    </m:oMath>
                  </m:oMathPara>
                </a14:m>
                <a:endParaRPr lang="zh-CN" altLang="en-US" sz="2800" b="1" dirty="0"/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7744" y="2795269"/>
                <a:ext cx="5047472" cy="9887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1475656" y="4123928"/>
            <a:ext cx="6769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2400" b="1" dirty="0" smtClean="0">
                <a:solidFill>
                  <a:srgbClr val="0D02E0"/>
                </a:solidFill>
              </a:rPr>
              <a:t>Isochronous Mass Spectrometry IMS </a:t>
            </a:r>
          </a:p>
        </p:txBody>
      </p:sp>
      <p:sp>
        <p:nvSpPr>
          <p:cNvPr id="22" name="Oval 10"/>
          <p:cNvSpPr>
            <a:spLocks noChangeArrowheads="1"/>
          </p:cNvSpPr>
          <p:nvPr/>
        </p:nvSpPr>
        <p:spPr bwMode="auto">
          <a:xfrm>
            <a:off x="3562970" y="4744052"/>
            <a:ext cx="2089150" cy="845188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15000"/>
              </a:spcBef>
              <a:spcAft>
                <a:spcPct val="25000"/>
              </a:spcAft>
            </a:pPr>
            <a:endParaRPr lang="zh-CN" altLang="en-US" sz="2800" b="1" smtClean="0">
              <a:solidFill>
                <a:srgbClr val="009999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5436096" y="2795269"/>
            <a:ext cx="1879120" cy="967900"/>
            <a:chOff x="5436096" y="2795269"/>
            <a:chExt cx="1879120" cy="967900"/>
          </a:xfrm>
        </p:grpSpPr>
        <p:cxnSp>
          <p:nvCxnSpPr>
            <p:cNvPr id="8" name="直接连接符 7"/>
            <p:cNvCxnSpPr/>
            <p:nvPr/>
          </p:nvCxnSpPr>
          <p:spPr bwMode="auto">
            <a:xfrm>
              <a:off x="5436096" y="2795269"/>
              <a:ext cx="1879120" cy="896462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" name="直接连接符 27"/>
            <p:cNvCxnSpPr/>
            <p:nvPr/>
          </p:nvCxnSpPr>
          <p:spPr bwMode="auto">
            <a:xfrm flipV="1">
              <a:off x="5436096" y="2809866"/>
              <a:ext cx="1879120" cy="953303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/>
              <p:cNvSpPr txBox="1"/>
              <p:nvPr/>
            </p:nvSpPr>
            <p:spPr>
              <a:xfrm>
                <a:off x="4033193" y="4869160"/>
                <a:ext cx="128381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3200" b="1" i="1" smtClean="0">
                          <a:latin typeface="Cambria Math" panose="02040503050406030204" pitchFamily="18" charset="0"/>
                        </a:rPr>
                        <m:t>𝜸</m:t>
                      </m:r>
                      <m:r>
                        <a:rPr lang="en-US" altLang="zh-CN" sz="3200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3200" b="1" i="1" smtClean="0">
                              <a:latin typeface="Cambria Math" panose="02040503050406030204" pitchFamily="18" charset="0"/>
                            </a:rPr>
                            <m:t>𝜸</m:t>
                          </m:r>
                        </m:e>
                        <m:sub>
                          <m:r>
                            <a:rPr lang="en-US" altLang="zh-CN" sz="3200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</m:sub>
                      </m:sSub>
                    </m:oMath>
                  </m:oMathPara>
                </a14:m>
                <a:endParaRPr lang="zh-CN" altLang="en-US" sz="3200" b="1" dirty="0"/>
              </a:p>
            </p:txBody>
          </p:sp>
        </mc:Choice>
        <mc:Fallback xmlns="">
          <p:sp>
            <p:nvSpPr>
              <p:cNvPr id="19" name="文本框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193" y="4869160"/>
                <a:ext cx="1283813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1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2D5C8A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2D5C8A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25" name="Rectangle 3"/>
          <p:cNvSpPr>
            <a:spLocks noChangeArrowheads="1"/>
          </p:cNvSpPr>
          <p:nvPr/>
        </p:nvSpPr>
        <p:spPr bwMode="auto">
          <a:xfrm>
            <a:off x="-76200" y="76200"/>
            <a:ext cx="9296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实验测量的基本原理和方法</a:t>
            </a:r>
            <a:endParaRPr kumimoji="0" lang="zh-CN" altLang="en-GB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5878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2484438" y="2420938"/>
            <a:ext cx="4751387" cy="259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25000"/>
              </a:spcAft>
              <a:buClrTx/>
              <a:buSzTx/>
              <a:buFontTx/>
              <a:buChar char="•"/>
              <a:tabLst/>
              <a:defRPr/>
            </a:pPr>
            <a:endParaRPr kumimoji="0" lang="zh-CN" altLang="en-US" sz="2800" b="1" i="0" u="none" strike="noStrike" kern="1200" cap="none" spc="0" normalizeH="0" baseline="0" noProof="0" smtClean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604" name="Rectangle 3"/>
          <p:cNvSpPr>
            <a:spLocks noChangeArrowheads="1"/>
          </p:cNvSpPr>
          <p:nvPr/>
        </p:nvSpPr>
        <p:spPr bwMode="auto">
          <a:xfrm>
            <a:off x="2411413" y="2349500"/>
            <a:ext cx="4608512" cy="280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25000"/>
              </a:spcAft>
              <a:buClrTx/>
              <a:buSzTx/>
              <a:buFontTx/>
              <a:buChar char="•"/>
              <a:tabLst/>
              <a:defRPr/>
            </a:pPr>
            <a:endParaRPr kumimoji="0" lang="zh-CN" altLang="en-US" sz="2800" b="1" i="0" u="none" strike="noStrike" kern="1200" cap="none" spc="0" normalizeH="0" baseline="0" noProof="0" smtClean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5605" name="Picture 4" descr="未命名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3" y="923503"/>
            <a:ext cx="7648575" cy="54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Line 5"/>
          <p:cNvSpPr>
            <a:spLocks noChangeShapeType="1"/>
          </p:cNvSpPr>
          <p:nvPr/>
        </p:nvSpPr>
        <p:spPr bwMode="auto">
          <a:xfrm flipV="1">
            <a:off x="1258888" y="1700213"/>
            <a:ext cx="720725" cy="360362"/>
          </a:xfrm>
          <a:prstGeom prst="line">
            <a:avLst/>
          </a:prstGeom>
          <a:noFill/>
          <a:ln w="5080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 smtClean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5607" name="Text Box 6"/>
          <p:cNvSpPr txBox="1">
            <a:spLocks noChangeArrowheads="1"/>
          </p:cNvSpPr>
          <p:nvPr/>
        </p:nvSpPr>
        <p:spPr bwMode="auto">
          <a:xfrm rot="-1529701">
            <a:off x="822325" y="1481138"/>
            <a:ext cx="1233488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25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Injection</a:t>
            </a:r>
          </a:p>
        </p:txBody>
      </p:sp>
      <p:sp>
        <p:nvSpPr>
          <p:cNvPr id="25608" name="Text Box 7"/>
          <p:cNvSpPr txBox="1">
            <a:spLocks noChangeArrowheads="1"/>
          </p:cNvSpPr>
          <p:nvPr/>
        </p:nvSpPr>
        <p:spPr bwMode="auto">
          <a:xfrm rot="-2987808">
            <a:off x="7132637" y="1022351"/>
            <a:ext cx="9937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25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ToF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2267744" y="2795269"/>
                <a:ext cx="5047472" cy="988732"/>
              </a:xfrm>
              <a:prstGeom prst="rect">
                <a:avLst/>
              </a:prstGeom>
              <a:solidFill>
                <a:schemeClr val="accent5">
                  <a:lumMod val="9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altLang="zh-CN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zh-CN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∆</m:t>
                          </m:r>
                          <m:r>
                            <a:rPr kumimoji="0" lang="en-US" altLang="zh-CN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𝑻</m:t>
                          </m:r>
                        </m:num>
                        <m:den>
                          <m:r>
                            <a:rPr kumimoji="0" lang="en-US" altLang="zh-CN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𝑻</m:t>
                          </m:r>
                        </m:den>
                      </m:f>
                      <m:r>
                        <a:rPr kumimoji="0" lang="en-US" altLang="zh-CN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altLang="zh-CN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zh-CN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𝟏</m:t>
                          </m:r>
                        </m:num>
                        <m:den>
                          <m:sSubSup>
                            <m:sSubSupPr>
                              <m:ctrlPr>
                                <a:rPr kumimoji="0" lang="en-US" altLang="zh-CN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zh-CN" altLang="en-US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𝜸</m:t>
                              </m:r>
                            </m:e>
                            <m:sub>
                              <m:r>
                                <a:rPr kumimoji="0" lang="en-US" altLang="zh-CN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𝒕</m:t>
                              </m:r>
                            </m:sub>
                            <m:sup>
                              <m:r>
                                <a:rPr kumimoji="0" lang="en-US" altLang="zh-CN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𝟐</m:t>
                              </m:r>
                            </m:sup>
                          </m:sSubSup>
                        </m:den>
                      </m:f>
                      <m:f>
                        <m:fPr>
                          <m:ctrlPr>
                            <a:rPr kumimoji="0" lang="en-US" altLang="zh-CN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zh-CN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∆(</m:t>
                          </m:r>
                          <m:r>
                            <a:rPr kumimoji="0" lang="en-US" altLang="zh-CN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𝒎</m:t>
                          </m:r>
                          <m:r>
                            <a:rPr kumimoji="0" lang="en-US" altLang="zh-CN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/</m:t>
                          </m:r>
                          <m:r>
                            <a:rPr kumimoji="0" lang="en-US" altLang="zh-CN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𝒒</m:t>
                          </m:r>
                          <m:r>
                            <a:rPr kumimoji="0" lang="en-US" altLang="zh-CN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)</m:t>
                          </m:r>
                        </m:num>
                        <m:den>
                          <m:r>
                            <a:rPr kumimoji="0" lang="en-US" altLang="zh-CN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𝒎</m:t>
                          </m:r>
                          <m:r>
                            <a:rPr kumimoji="0" lang="en-US" altLang="zh-CN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/</m:t>
                          </m:r>
                          <m:r>
                            <a:rPr kumimoji="0" lang="en-US" altLang="zh-CN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𝒒</m:t>
                          </m:r>
                        </m:den>
                      </m:f>
                      <m:r>
                        <a:rPr kumimoji="0" lang="en-US" altLang="zh-CN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−</m:t>
                      </m:r>
                      <m:d>
                        <m:dPr>
                          <m:ctrlPr>
                            <a:rPr kumimoji="0" lang="en-US" altLang="zh-CN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altLang="zh-CN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𝟏</m:t>
                          </m:r>
                          <m:r>
                            <a:rPr kumimoji="0" lang="en-US" altLang="zh-CN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en-US" altLang="zh-CN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0" lang="en-US" altLang="zh-CN" sz="2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zh-CN" altLang="en-US" sz="2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𝜸</m:t>
                                  </m:r>
                                </m:e>
                                <m:sup>
                                  <m:r>
                                    <a:rPr kumimoji="0" lang="en-US" altLang="zh-CN" sz="2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𝟐</m:t>
                                  </m:r>
                                </m:sup>
                              </m:sSup>
                            </m:num>
                            <m:den>
                              <m:sSubSup>
                                <m:sSubSupPr>
                                  <m:ctrlPr>
                                    <a:rPr kumimoji="0" lang="en-US" altLang="zh-CN" sz="2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zh-CN" altLang="en-US" sz="2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𝜸</m:t>
                                  </m:r>
                                </m:e>
                                <m:sub>
                                  <m:r>
                                    <a:rPr kumimoji="0" lang="en-US" altLang="zh-CN" sz="2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𝒕</m:t>
                                  </m:r>
                                </m:sub>
                                <m:sup>
                                  <m:r>
                                    <a:rPr kumimoji="0" lang="en-US" altLang="zh-CN" sz="2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𝟐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  <m:f>
                        <m:fPr>
                          <m:ctrlPr>
                            <a:rPr kumimoji="0" lang="en-US" altLang="zh-CN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zh-CN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∆</m:t>
                          </m:r>
                          <m:r>
                            <a:rPr kumimoji="0" lang="en-US" altLang="zh-CN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𝒗</m:t>
                          </m:r>
                        </m:num>
                        <m:den>
                          <m:r>
                            <a:rPr kumimoji="0" lang="en-US" altLang="zh-CN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𝒗</m:t>
                          </m:r>
                        </m:den>
                      </m:f>
                    </m:oMath>
                  </m:oMathPara>
                </a14:m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+mn-cs"/>
                </a:endParaRPr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7744" y="2795269"/>
                <a:ext cx="5047472" cy="9887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组合 16"/>
          <p:cNvGrpSpPr/>
          <p:nvPr/>
        </p:nvGrpSpPr>
        <p:grpSpPr>
          <a:xfrm>
            <a:off x="5436096" y="2795269"/>
            <a:ext cx="1879120" cy="967900"/>
            <a:chOff x="5436096" y="2795269"/>
            <a:chExt cx="1879120" cy="967900"/>
          </a:xfrm>
        </p:grpSpPr>
        <p:cxnSp>
          <p:nvCxnSpPr>
            <p:cNvPr id="8" name="直接连接符 7"/>
            <p:cNvCxnSpPr/>
            <p:nvPr/>
          </p:nvCxnSpPr>
          <p:spPr bwMode="auto">
            <a:xfrm>
              <a:off x="5436096" y="2795269"/>
              <a:ext cx="1879120" cy="896462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" name="直接连接符 27"/>
            <p:cNvCxnSpPr/>
            <p:nvPr/>
          </p:nvCxnSpPr>
          <p:spPr bwMode="auto">
            <a:xfrm flipV="1">
              <a:off x="5436096" y="2809866"/>
              <a:ext cx="1879120" cy="953303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1692275" y="4005064"/>
            <a:ext cx="619209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2400" b="1" dirty="0" err="1" smtClean="0">
                <a:solidFill>
                  <a:srgbClr val="FF0000"/>
                </a:solidFill>
              </a:rPr>
              <a:t>Schottky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 Mass Spectrometry SMS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/>
              <p:cNvSpPr txBox="1"/>
              <p:nvPr/>
            </p:nvSpPr>
            <p:spPr>
              <a:xfrm>
                <a:off x="4033193" y="4725144"/>
                <a:ext cx="1206228" cy="8094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2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CN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𝒗</m:t>
                          </m:r>
                        </m:num>
                        <m:den>
                          <m:r>
                            <a:rPr lang="en-US" altLang="zh-CN" sz="2800" b="1" i="1" smtClean="0">
                              <a:latin typeface="Cambria Math" panose="02040503050406030204" pitchFamily="18" charset="0"/>
                            </a:rPr>
                            <m:t>𝒗</m:t>
                          </m:r>
                        </m:den>
                      </m:f>
                      <m:r>
                        <a:rPr lang="en-US" altLang="zh-CN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altLang="zh-CN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zh-CN" altLang="en-US" sz="2800" b="1" dirty="0"/>
              </a:p>
            </p:txBody>
          </p:sp>
        </mc:Choice>
        <mc:Fallback xmlns="">
          <p:sp>
            <p:nvSpPr>
              <p:cNvPr id="25" name="文本框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193" y="4725144"/>
                <a:ext cx="1206228" cy="80945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Oval 10"/>
          <p:cNvSpPr>
            <a:spLocks noChangeArrowheads="1"/>
          </p:cNvSpPr>
          <p:nvPr/>
        </p:nvSpPr>
        <p:spPr bwMode="auto">
          <a:xfrm>
            <a:off x="3527425" y="4653136"/>
            <a:ext cx="2089150" cy="1009381"/>
          </a:xfrm>
          <a:prstGeom prst="ellipse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15000"/>
              </a:spcBef>
              <a:spcAft>
                <a:spcPct val="25000"/>
              </a:spcAft>
            </a:pPr>
            <a:endParaRPr lang="zh-CN" altLang="en-US" sz="2800" b="1" smtClean="0">
              <a:solidFill>
                <a:srgbClr val="009999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21" name="Rectangle 1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2D5C8A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2D5C8A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-76200" y="76200"/>
            <a:ext cx="9296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实验测量的基本原理和方法</a:t>
            </a:r>
            <a:endParaRPr kumimoji="0" lang="zh-CN" altLang="en-GB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7508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2484438" y="2420938"/>
            <a:ext cx="4751387" cy="259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25000"/>
              </a:spcAft>
              <a:buClrTx/>
              <a:buSzTx/>
              <a:buFontTx/>
              <a:buChar char="•"/>
              <a:tabLst/>
              <a:defRPr/>
            </a:pPr>
            <a:endParaRPr kumimoji="0" lang="zh-CN" altLang="en-US" sz="2800" b="1" i="0" u="none" strike="noStrike" kern="1200" cap="none" spc="0" normalizeH="0" baseline="0" noProof="0" smtClean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604" name="Rectangle 3"/>
          <p:cNvSpPr>
            <a:spLocks noChangeArrowheads="1"/>
          </p:cNvSpPr>
          <p:nvPr/>
        </p:nvSpPr>
        <p:spPr bwMode="auto">
          <a:xfrm>
            <a:off x="2411413" y="2349500"/>
            <a:ext cx="4608512" cy="280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25000"/>
              </a:spcAft>
              <a:buClrTx/>
              <a:buSzTx/>
              <a:buFontTx/>
              <a:buChar char="•"/>
              <a:tabLst/>
              <a:defRPr/>
            </a:pPr>
            <a:endParaRPr kumimoji="0" lang="zh-CN" altLang="en-US" sz="2800" b="1" i="0" u="none" strike="noStrike" kern="1200" cap="none" spc="0" normalizeH="0" baseline="0" noProof="0" smtClean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5605" name="Picture 4" descr="未命名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3" y="923503"/>
            <a:ext cx="7648575" cy="54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Line 5"/>
          <p:cNvSpPr>
            <a:spLocks noChangeShapeType="1"/>
          </p:cNvSpPr>
          <p:nvPr/>
        </p:nvSpPr>
        <p:spPr bwMode="auto">
          <a:xfrm flipV="1">
            <a:off x="1258888" y="1700213"/>
            <a:ext cx="720725" cy="360362"/>
          </a:xfrm>
          <a:prstGeom prst="line">
            <a:avLst/>
          </a:prstGeom>
          <a:noFill/>
          <a:ln w="5080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 smtClean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5607" name="Text Box 6"/>
          <p:cNvSpPr txBox="1">
            <a:spLocks noChangeArrowheads="1"/>
          </p:cNvSpPr>
          <p:nvPr/>
        </p:nvSpPr>
        <p:spPr bwMode="auto">
          <a:xfrm rot="-1529701">
            <a:off x="822325" y="1481138"/>
            <a:ext cx="1233488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25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Injection</a:t>
            </a:r>
          </a:p>
        </p:txBody>
      </p:sp>
      <p:sp>
        <p:nvSpPr>
          <p:cNvPr id="25608" name="Text Box 7"/>
          <p:cNvSpPr txBox="1">
            <a:spLocks noChangeArrowheads="1"/>
          </p:cNvSpPr>
          <p:nvPr/>
        </p:nvSpPr>
        <p:spPr bwMode="auto">
          <a:xfrm rot="-2987808">
            <a:off x="7132637" y="1022351"/>
            <a:ext cx="9937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25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ToF</a:t>
            </a:r>
          </a:p>
        </p:txBody>
      </p:sp>
      <p:pic>
        <p:nvPicPr>
          <p:cNvPr id="20" name="Picture 3" descr="tof_de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575" y="2780779"/>
            <a:ext cx="3059390" cy="2448421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folie_neu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4" r="6820"/>
          <a:stretch/>
        </p:blipFill>
        <p:spPr bwMode="auto">
          <a:xfrm>
            <a:off x="2230515" y="2998443"/>
            <a:ext cx="1906162" cy="1799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4"/>
          <p:cNvSpPr txBox="1"/>
          <p:nvPr/>
        </p:nvSpPr>
        <p:spPr>
          <a:xfrm>
            <a:off x="3041011" y="2317527"/>
            <a:ext cx="33493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 smtClean="0">
                <a:solidFill>
                  <a:srgbClr val="FF0000"/>
                </a:solidFill>
                <a:latin typeface="微软雅黑"/>
                <a:ea typeface="微软雅黑"/>
                <a:cs typeface="Times New Roman" panose="02020603050405020304" pitchFamily="18" charset="0"/>
              </a:rPr>
              <a:t>高性能飞行时间探测器</a:t>
            </a:r>
            <a:r>
              <a:rPr lang="en-US" altLang="zh-CN" sz="2000" b="1" dirty="0" smtClean="0">
                <a:solidFill>
                  <a:srgbClr val="FF0000"/>
                </a:solidFill>
                <a:latin typeface="微软雅黑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FF0000"/>
                </a:solidFill>
                <a:latin typeface="微软雅黑"/>
                <a:ea typeface="微软雅黑"/>
                <a:cs typeface="Times New Roman" panose="02020603050405020304" pitchFamily="18" charset="0"/>
              </a:rPr>
              <a:t>ToF</a:t>
            </a:r>
            <a:r>
              <a:rPr lang="en-US" altLang="zh-CN" sz="2000" b="1" dirty="0">
                <a:solidFill>
                  <a:srgbClr val="FF0000"/>
                </a:solidFill>
                <a:latin typeface="微软雅黑"/>
                <a:ea typeface="微软雅黑"/>
                <a:cs typeface="Times New Roman" panose="02020603050405020304" pitchFamily="18" charset="0"/>
              </a:rPr>
              <a:t> </a:t>
            </a:r>
            <a:endParaRPr lang="zh-CN" altLang="en-US" sz="2000" b="1" dirty="0">
              <a:solidFill>
                <a:srgbClr val="FF0000"/>
              </a:solidFill>
              <a:latin typeface="微软雅黑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3" name="右箭头 2"/>
          <p:cNvSpPr/>
          <p:nvPr/>
        </p:nvSpPr>
        <p:spPr bwMode="auto">
          <a:xfrm rot="18645502">
            <a:off x="6133877" y="2774618"/>
            <a:ext cx="1177034" cy="183311"/>
          </a:xfrm>
          <a:prstGeom prst="rightArrow">
            <a:avLst/>
          </a:prstGeom>
          <a:solidFill>
            <a:srgbClr val="0066CC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25000"/>
              </a:spcAft>
              <a:buClrTx/>
              <a:buSzTx/>
              <a:buFontTx/>
              <a:buChar char="•"/>
              <a:tabLst/>
            </a:pPr>
            <a:endParaRPr kumimoji="0" lang="zh-CN" altLang="en-US" sz="2800" b="1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Times New Roman" pitchFamily="18" charset="0"/>
              <a:ea typeface="黑体" pitchFamily="2" charset="-122"/>
            </a:endParaRPr>
          </a:p>
        </p:txBody>
      </p:sp>
      <p:sp>
        <p:nvSpPr>
          <p:cNvPr id="18" name="Rectangle 1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2D5C8A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2D5C8A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-76200" y="76200"/>
            <a:ext cx="9296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实验测量的基本原理和方法</a:t>
            </a:r>
            <a:endParaRPr kumimoji="0" lang="zh-CN" altLang="en-GB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5505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2484438" y="2420938"/>
            <a:ext cx="4751387" cy="259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25000"/>
              </a:spcAft>
              <a:buClrTx/>
              <a:buSzTx/>
              <a:buFontTx/>
              <a:buChar char="•"/>
              <a:tabLst/>
              <a:defRPr/>
            </a:pPr>
            <a:endParaRPr kumimoji="0" lang="zh-CN" altLang="en-US" sz="2800" b="1" i="0" u="none" strike="noStrike" kern="1200" cap="none" spc="0" normalizeH="0" baseline="0" noProof="0" smtClean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604" name="Rectangle 3"/>
          <p:cNvSpPr>
            <a:spLocks noChangeArrowheads="1"/>
          </p:cNvSpPr>
          <p:nvPr/>
        </p:nvSpPr>
        <p:spPr bwMode="auto">
          <a:xfrm>
            <a:off x="2411413" y="2349500"/>
            <a:ext cx="4608512" cy="280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25000"/>
              </a:spcAft>
              <a:buClrTx/>
              <a:buSzTx/>
              <a:buFontTx/>
              <a:buChar char="•"/>
              <a:tabLst/>
              <a:defRPr/>
            </a:pPr>
            <a:endParaRPr kumimoji="0" lang="zh-CN" altLang="en-US" sz="2800" b="1" i="0" u="none" strike="noStrike" kern="1200" cap="none" spc="0" normalizeH="0" baseline="0" noProof="0" smtClean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5605" name="Picture 4" descr="未命名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3" y="923503"/>
            <a:ext cx="7648575" cy="54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Line 5"/>
          <p:cNvSpPr>
            <a:spLocks noChangeShapeType="1"/>
          </p:cNvSpPr>
          <p:nvPr/>
        </p:nvSpPr>
        <p:spPr bwMode="auto">
          <a:xfrm flipV="1">
            <a:off x="1258888" y="1700213"/>
            <a:ext cx="720725" cy="360362"/>
          </a:xfrm>
          <a:prstGeom prst="line">
            <a:avLst/>
          </a:prstGeom>
          <a:noFill/>
          <a:ln w="5080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 smtClean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5607" name="Text Box 6"/>
          <p:cNvSpPr txBox="1">
            <a:spLocks noChangeArrowheads="1"/>
          </p:cNvSpPr>
          <p:nvPr/>
        </p:nvSpPr>
        <p:spPr bwMode="auto">
          <a:xfrm rot="-1529701">
            <a:off x="822325" y="1481138"/>
            <a:ext cx="1233488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25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Injection</a:t>
            </a:r>
          </a:p>
        </p:txBody>
      </p:sp>
      <p:sp>
        <p:nvSpPr>
          <p:cNvPr id="25608" name="Text Box 7"/>
          <p:cNvSpPr txBox="1">
            <a:spLocks noChangeArrowheads="1"/>
          </p:cNvSpPr>
          <p:nvPr/>
        </p:nvSpPr>
        <p:spPr bwMode="auto">
          <a:xfrm rot="-2987808">
            <a:off x="7132637" y="1022351"/>
            <a:ext cx="9937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25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ToF</a:t>
            </a:r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2484438" y="2411413"/>
            <a:ext cx="4751387" cy="259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15000"/>
              </a:spcBef>
              <a:spcAft>
                <a:spcPct val="25000"/>
              </a:spcAft>
            </a:pPr>
            <a:endParaRPr lang="zh-CN" altLang="en-US" sz="2800" b="1" smtClean="0">
              <a:solidFill>
                <a:srgbClr val="009999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2411413" y="2339975"/>
            <a:ext cx="4608512" cy="280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15000"/>
              </a:spcBef>
              <a:spcAft>
                <a:spcPct val="25000"/>
              </a:spcAft>
            </a:pPr>
            <a:endParaRPr lang="zh-CN" altLang="en-US" sz="2800" b="1" smtClean="0">
              <a:solidFill>
                <a:srgbClr val="009999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graphicFrame>
        <p:nvGraphicFramePr>
          <p:cNvPr id="19" name="Object 9"/>
          <p:cNvGraphicFramePr>
            <a:graphicFrameLocks noGrp="1" noChangeAspect="1"/>
          </p:cNvGraphicFramePr>
          <p:nvPr>
            <p:ph/>
          </p:nvPr>
        </p:nvGraphicFramePr>
        <p:xfrm>
          <a:off x="2484438" y="2411413"/>
          <a:ext cx="4554537" cy="114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923" name="公式" r:id="rId4" imgW="1916868" imgH="482391" progId="Equation.3">
                  <p:embed/>
                </p:oleObj>
              </mc:Choice>
              <mc:Fallback>
                <p:oleObj name="公式" r:id="rId4" imgW="1916868" imgH="482391" progId="Equation.3">
                  <p:embed/>
                  <p:pic>
                    <p:nvPicPr>
                      <p:cNvPr id="28681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4438" y="2411413"/>
                        <a:ext cx="4554537" cy="1146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10"/>
          <p:cNvGraphicFramePr>
            <a:graphicFrameLocks noChangeAspect="1"/>
          </p:cNvGraphicFramePr>
          <p:nvPr/>
        </p:nvGraphicFramePr>
        <p:xfrm>
          <a:off x="5795963" y="3995738"/>
          <a:ext cx="1366837" cy="79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924" name="公式" r:id="rId6" imgW="393529" imgH="228501" progId="Equation.3">
                  <p:embed/>
                </p:oleObj>
              </mc:Choice>
              <mc:Fallback>
                <p:oleObj name="公式" r:id="rId6" imgW="393529" imgH="228501" progId="Equation.3">
                  <p:embed/>
                  <p:pic>
                    <p:nvPicPr>
                      <p:cNvPr id="28682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5963" y="3995738"/>
                        <a:ext cx="1366837" cy="793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8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11"/>
          <p:cNvGraphicFramePr>
            <a:graphicFrameLocks noChangeAspect="1"/>
          </p:cNvGraphicFramePr>
          <p:nvPr/>
        </p:nvGraphicFramePr>
        <p:xfrm>
          <a:off x="2555875" y="3995738"/>
          <a:ext cx="1368425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925" name="公式" r:id="rId8" imgW="761669" imgH="482391" progId="Equation.3">
                  <p:embed/>
                </p:oleObj>
              </mc:Choice>
              <mc:Fallback>
                <p:oleObj name="公式" r:id="rId8" imgW="761669" imgH="482391" progId="Equation.3">
                  <p:embed/>
                  <p:pic>
                    <p:nvPicPr>
                      <p:cNvPr id="28683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875" y="3995738"/>
                        <a:ext cx="1368425" cy="866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Line 12"/>
          <p:cNvSpPr>
            <a:spLocks noChangeShapeType="1"/>
          </p:cNvSpPr>
          <p:nvPr/>
        </p:nvSpPr>
        <p:spPr bwMode="auto">
          <a:xfrm>
            <a:off x="2916238" y="3995738"/>
            <a:ext cx="865187" cy="863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800" b="1" smtClean="0">
              <a:solidFill>
                <a:srgbClr val="009999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26" name="Line 13"/>
          <p:cNvSpPr>
            <a:spLocks noChangeShapeType="1"/>
          </p:cNvSpPr>
          <p:nvPr/>
        </p:nvSpPr>
        <p:spPr bwMode="auto">
          <a:xfrm flipH="1">
            <a:off x="4356100" y="4427538"/>
            <a:ext cx="936625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800" b="1" smtClean="0">
              <a:solidFill>
                <a:srgbClr val="009999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pic>
        <p:nvPicPr>
          <p:cNvPr id="27" name="Picture 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352675"/>
            <a:ext cx="4648200" cy="328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/>
              <p:cNvSpPr txBox="1"/>
              <p:nvPr/>
            </p:nvSpPr>
            <p:spPr>
              <a:xfrm>
                <a:off x="2783627" y="4079817"/>
                <a:ext cx="4168769" cy="816827"/>
              </a:xfrm>
              <a:prstGeom prst="rect">
                <a:avLst/>
              </a:prstGeom>
              <a:solidFill>
                <a:schemeClr val="bg1"/>
              </a:solidFill>
              <a:ln w="15875">
                <a:solidFill>
                  <a:srgbClr val="00B05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num>
                        <m:den>
                          <m:r>
                            <a:rPr lang="en-US" altLang="zh-CN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𝒒</m:t>
                          </m:r>
                        </m:den>
                      </m:f>
                      <m:r>
                        <a:rPr lang="en-US" altLang="zh-CN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altLang="zh-CN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altLang="zh-CN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altLang="zh-CN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𝑻</m:t>
                      </m:r>
                      <m:r>
                        <a:rPr lang="en-US" altLang="zh-CN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CN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𝒄</m:t>
                      </m:r>
                      <m:r>
                        <a:rPr lang="en-US" altLang="zh-CN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CN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𝑻</m:t>
                          </m:r>
                        </m:e>
                        <m:sup>
                          <m:r>
                            <a:rPr lang="en-US" altLang="zh-CN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altLang="zh-CN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+∙</m:t>
                      </m:r>
                      <m:r>
                        <a:rPr lang="en-US" altLang="zh-CN" sz="28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∙∙</m:t>
                      </m:r>
                    </m:oMath>
                  </m:oMathPara>
                </a14:m>
                <a:endParaRPr lang="zh-CN" altLang="en-US" sz="2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0" name="文本框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3627" y="4079817"/>
                <a:ext cx="4168769" cy="81682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15875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1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2D5C8A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31" name="Rectangle 1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2D5C8A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32" name="Rectangle 3"/>
          <p:cNvSpPr>
            <a:spLocks noChangeArrowheads="1"/>
          </p:cNvSpPr>
          <p:nvPr/>
        </p:nvSpPr>
        <p:spPr bwMode="auto">
          <a:xfrm>
            <a:off x="-76200" y="76200"/>
            <a:ext cx="9296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实验测量的基本原理和方法</a:t>
            </a:r>
            <a:endParaRPr kumimoji="0" lang="zh-CN" altLang="en-GB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1621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HIRFL-总装置三维效果图.JPG"/>
          <p:cNvPicPr>
            <a:picLocks noChangeAspect="1"/>
          </p:cNvPicPr>
          <p:nvPr/>
        </p:nvPicPr>
        <p:blipFill>
          <a:blip r:embed="rId3" cstate="print"/>
          <a:srcRect l="7895" r="7894"/>
          <a:stretch>
            <a:fillRect/>
          </a:stretch>
        </p:blipFill>
        <p:spPr>
          <a:xfrm>
            <a:off x="0" y="1623869"/>
            <a:ext cx="9144000" cy="5581269"/>
          </a:xfrm>
          <a:prstGeom prst="rect">
            <a:avLst/>
          </a:prstGeom>
        </p:spPr>
      </p:pic>
      <p:sp>
        <p:nvSpPr>
          <p:cNvPr id="23555" name="Rectangle 34"/>
          <p:cNvSpPr>
            <a:spLocks noChangeArrowheads="1"/>
          </p:cNvSpPr>
          <p:nvPr/>
        </p:nvSpPr>
        <p:spPr bwMode="auto">
          <a:xfrm rot="21252369">
            <a:off x="6786578" y="4919122"/>
            <a:ext cx="1428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20700000"/>
            </a:camera>
            <a:lightRig rig="threePt" dir="t"/>
          </a:scene3d>
        </p:spPr>
        <p:txBody>
          <a:bodyPr lIns="91427" tIns="45714" rIns="91427" bIns="45714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楷体_GB2312" pitchFamily="49" charset="-122"/>
                <a:cs typeface="Arial" charset="0"/>
              </a:rPr>
              <a:t>CSRe</a:t>
            </a:r>
            <a:endParaRPr kumimoji="1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楷体_GB2312" pitchFamily="49" charset="-122"/>
              <a:cs typeface="Arial" charset="0"/>
            </a:endParaRPr>
          </a:p>
        </p:txBody>
      </p:sp>
      <p:sp>
        <p:nvSpPr>
          <p:cNvPr id="23556" name="Rectangle 34"/>
          <p:cNvSpPr>
            <a:spLocks noChangeArrowheads="1"/>
          </p:cNvSpPr>
          <p:nvPr/>
        </p:nvSpPr>
        <p:spPr bwMode="auto">
          <a:xfrm rot="21258342">
            <a:off x="980565" y="5582453"/>
            <a:ext cx="4857784" cy="461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20700000"/>
            </a:camera>
            <a:lightRig rig="threePt" dir="t"/>
          </a:scene3d>
        </p:spPr>
        <p:txBody>
          <a:bodyPr wrap="square" lIns="91427" tIns="45714" rIns="91427" bIns="45714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楷体_GB2312" pitchFamily="49" charset="-122"/>
                <a:cs typeface="Arial" charset="0"/>
              </a:rPr>
              <a:t>CSRm</a:t>
            </a: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楷体_GB2312" pitchFamily="49" charset="-122"/>
                <a:cs typeface="Arial" charset="0"/>
              </a:rPr>
              <a:t> </a:t>
            </a:r>
            <a:endParaRPr kumimoji="1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楷体_GB2312" pitchFamily="49" charset="-122"/>
              <a:cs typeface="Arial" charset="0"/>
              <a:sym typeface="Symbol" pitchFamily="18" charset="2"/>
            </a:endParaRPr>
          </a:p>
        </p:txBody>
      </p:sp>
      <p:sp>
        <p:nvSpPr>
          <p:cNvPr id="23558" name="Rectangle 9"/>
          <p:cNvSpPr>
            <a:spLocks noChangeArrowheads="1"/>
          </p:cNvSpPr>
          <p:nvPr/>
        </p:nvSpPr>
        <p:spPr bwMode="auto">
          <a:xfrm>
            <a:off x="4211960" y="4797152"/>
            <a:ext cx="24098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3600000"/>
            </a:camera>
            <a:lightRig rig="threePt" dir="t"/>
          </a:scene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Times New Roman" pitchFamily="18" charset="0"/>
              </a:rPr>
              <a:t>RIBLL2</a:t>
            </a:r>
          </a:p>
        </p:txBody>
      </p:sp>
      <p:sp>
        <p:nvSpPr>
          <p:cNvPr id="14" name="椭圆 13"/>
          <p:cNvSpPr/>
          <p:nvPr/>
        </p:nvSpPr>
        <p:spPr>
          <a:xfrm>
            <a:off x="4858892" y="6227716"/>
            <a:ext cx="144016" cy="141625"/>
          </a:xfrm>
          <a:prstGeom prst="ellipse">
            <a:avLst/>
          </a:prstGeom>
          <a:solidFill>
            <a:srgbClr val="CC00FF"/>
          </a:solidFill>
          <a:ln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rgbClr val="FF0000"/>
                </a:solidFill>
              </a:ln>
              <a:solidFill>
                <a:srgbClr val="CC00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4714876" y="6299355"/>
            <a:ext cx="144016" cy="14162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rgbClr val="FF0000"/>
                </a:solidFill>
              </a:ln>
              <a:solidFill>
                <a:srgbClr val="CC00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5011292" y="6152948"/>
            <a:ext cx="144016" cy="141625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rgbClr val="FF0000"/>
                </a:solidFill>
              </a:ln>
              <a:solidFill>
                <a:srgbClr val="CC00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7215206" y="4507830"/>
            <a:ext cx="144016" cy="14162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rgbClr val="FF0000"/>
                </a:solidFill>
              </a:ln>
              <a:solidFill>
                <a:srgbClr val="CC00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7428945" y="4538617"/>
            <a:ext cx="144016" cy="141625"/>
          </a:xfrm>
          <a:prstGeom prst="ellipse">
            <a:avLst/>
          </a:prstGeom>
          <a:solidFill>
            <a:srgbClr val="CC00FF"/>
          </a:solidFill>
          <a:ln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rgbClr val="FF0000"/>
                </a:solidFill>
              </a:ln>
              <a:solidFill>
                <a:srgbClr val="CC00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4" name="Group 25"/>
          <p:cNvGrpSpPr>
            <a:grpSpLocks/>
          </p:cNvGrpSpPr>
          <p:nvPr/>
        </p:nvGrpSpPr>
        <p:grpSpPr bwMode="auto">
          <a:xfrm>
            <a:off x="-10838086" y="1032289"/>
            <a:ext cx="16778238" cy="1100567"/>
            <a:chOff x="-1928" y="837"/>
            <a:chExt cx="11204" cy="860"/>
          </a:xfrm>
        </p:grpSpPr>
        <p:pic>
          <p:nvPicPr>
            <p:cNvPr id="25" name="Picture 26" descr="Graphic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1928" y="845"/>
              <a:ext cx="1633" cy="8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27" descr="Graphic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295" y="845"/>
              <a:ext cx="1633" cy="8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28" descr="Graphic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292" y="845"/>
              <a:ext cx="1633" cy="8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29" descr="Graphic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880" y="845"/>
              <a:ext cx="1633" cy="8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30" descr="Graphic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468" y="845"/>
              <a:ext cx="1633" cy="8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32" descr="Graphic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643" y="837"/>
              <a:ext cx="1633" cy="8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31" descr="Graphic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55" y="845"/>
              <a:ext cx="1633" cy="8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70302" y="836712"/>
            <a:ext cx="2953878" cy="151834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852624"/>
            <a:ext cx="5849267" cy="1280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Oval 64"/>
          <p:cNvSpPr>
            <a:spLocks noChangeArrowheads="1"/>
          </p:cNvSpPr>
          <p:nvPr/>
        </p:nvSpPr>
        <p:spPr bwMode="auto">
          <a:xfrm>
            <a:off x="6156176" y="2353787"/>
            <a:ext cx="542697" cy="49914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35" name="Line 65"/>
          <p:cNvSpPr>
            <a:spLocks noChangeShapeType="1"/>
          </p:cNvSpPr>
          <p:nvPr/>
        </p:nvSpPr>
        <p:spPr bwMode="auto">
          <a:xfrm>
            <a:off x="6555168" y="2547643"/>
            <a:ext cx="282447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36" name="Oval 67"/>
          <p:cNvSpPr>
            <a:spLocks noChangeArrowheads="1"/>
          </p:cNvSpPr>
          <p:nvPr/>
        </p:nvSpPr>
        <p:spPr bwMode="auto">
          <a:xfrm rot="19419643">
            <a:off x="6637670" y="2404792"/>
            <a:ext cx="140868" cy="13216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37" name="Text Box 88"/>
          <p:cNvSpPr txBox="1">
            <a:spLocks noChangeArrowheads="1"/>
          </p:cNvSpPr>
          <p:nvPr/>
        </p:nvSpPr>
        <p:spPr bwMode="auto">
          <a:xfrm>
            <a:off x="6645080" y="2545159"/>
            <a:ext cx="9366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C foil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7338348" y="2502097"/>
            <a:ext cx="432048" cy="62807"/>
            <a:chOff x="8292545" y="3037391"/>
            <a:chExt cx="650875" cy="25624"/>
          </a:xfrm>
        </p:grpSpPr>
        <p:sp>
          <p:nvSpPr>
            <p:cNvPr id="33" name="Line 61"/>
            <p:cNvSpPr>
              <a:spLocks noChangeShapeType="1"/>
            </p:cNvSpPr>
            <p:nvPr/>
          </p:nvSpPr>
          <p:spPr bwMode="auto">
            <a:xfrm>
              <a:off x="8292545" y="3037391"/>
              <a:ext cx="649287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endParaRPr>
            </a:p>
          </p:txBody>
        </p:sp>
        <p:sp>
          <p:nvSpPr>
            <p:cNvPr id="38" name="Line 89"/>
            <p:cNvSpPr>
              <a:spLocks noChangeShapeType="1"/>
            </p:cNvSpPr>
            <p:nvPr/>
          </p:nvSpPr>
          <p:spPr bwMode="auto">
            <a:xfrm>
              <a:off x="8294131" y="3063015"/>
              <a:ext cx="649289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endParaRPr>
            </a:p>
          </p:txBody>
        </p:sp>
      </p:grpSp>
      <p:sp>
        <p:nvSpPr>
          <p:cNvPr id="39" name="Text Box 94"/>
          <p:cNvSpPr txBox="1">
            <a:spLocks noChangeArrowheads="1"/>
          </p:cNvSpPr>
          <p:nvPr/>
        </p:nvSpPr>
        <p:spPr bwMode="auto">
          <a:xfrm>
            <a:off x="6134287" y="2833191"/>
            <a:ext cx="66396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CSRe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grpSp>
        <p:nvGrpSpPr>
          <p:cNvPr id="40" name="Group 101"/>
          <p:cNvGrpSpPr>
            <a:grpSpLocks/>
          </p:cNvGrpSpPr>
          <p:nvPr/>
        </p:nvGrpSpPr>
        <p:grpSpPr bwMode="auto">
          <a:xfrm>
            <a:off x="6515687" y="2237697"/>
            <a:ext cx="290957" cy="471223"/>
            <a:chOff x="2323" y="634"/>
            <a:chExt cx="244" cy="392"/>
          </a:xfrm>
        </p:grpSpPr>
        <p:sp>
          <p:nvSpPr>
            <p:cNvPr id="41" name="Oval 97"/>
            <p:cNvSpPr>
              <a:spLocks noChangeArrowheads="1"/>
            </p:cNvSpPr>
            <p:nvPr/>
          </p:nvSpPr>
          <p:spPr bwMode="auto">
            <a:xfrm>
              <a:off x="2426" y="981"/>
              <a:ext cx="45" cy="45"/>
            </a:xfrm>
            <a:prstGeom prst="ellipse">
              <a:avLst/>
            </a:prstGeom>
            <a:solidFill>
              <a:srgbClr val="FF00FF"/>
            </a:soli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endParaRPr>
            </a:p>
          </p:txBody>
        </p:sp>
        <p:sp>
          <p:nvSpPr>
            <p:cNvPr id="42" name="Oval 98"/>
            <p:cNvSpPr>
              <a:spLocks noChangeArrowheads="1"/>
            </p:cNvSpPr>
            <p:nvPr/>
          </p:nvSpPr>
          <p:spPr bwMode="auto">
            <a:xfrm>
              <a:off x="2426" y="890"/>
              <a:ext cx="45" cy="45"/>
            </a:xfrm>
            <a:prstGeom prst="ellipse">
              <a:avLst/>
            </a:prstGeom>
            <a:solidFill>
              <a:srgbClr val="FF00FF"/>
            </a:soli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endParaRPr>
            </a:p>
          </p:txBody>
        </p:sp>
        <p:sp>
          <p:nvSpPr>
            <p:cNvPr id="43" name="Oval 99"/>
            <p:cNvSpPr>
              <a:spLocks noChangeArrowheads="1"/>
            </p:cNvSpPr>
            <p:nvPr/>
          </p:nvSpPr>
          <p:spPr bwMode="auto">
            <a:xfrm>
              <a:off x="2472" y="935"/>
              <a:ext cx="45" cy="45"/>
            </a:xfrm>
            <a:prstGeom prst="ellipse">
              <a:avLst/>
            </a:prstGeom>
            <a:solidFill>
              <a:srgbClr val="FF00FF"/>
            </a:soli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endParaRPr>
            </a:p>
          </p:txBody>
        </p:sp>
        <p:sp>
          <p:nvSpPr>
            <p:cNvPr id="44" name="Text Box 100"/>
            <p:cNvSpPr txBox="1">
              <a:spLocks noChangeArrowheads="1"/>
            </p:cNvSpPr>
            <p:nvPr/>
          </p:nvSpPr>
          <p:spPr bwMode="auto">
            <a:xfrm>
              <a:off x="2323" y="634"/>
              <a:ext cx="24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Arial" pitchFamily="34" charset="0"/>
                  <a:ea typeface="宋体" pitchFamily="2" charset="-122"/>
                  <a:cs typeface="+mn-cs"/>
                </a:rPr>
                <a:t>e-</a:t>
              </a:r>
            </a:p>
          </p:txBody>
        </p:sp>
      </p:grpSp>
      <p:sp>
        <p:nvSpPr>
          <p:cNvPr id="51" name="Text Box 147"/>
          <p:cNvSpPr txBox="1">
            <a:spLocks noChangeArrowheads="1"/>
          </p:cNvSpPr>
          <p:nvPr/>
        </p:nvSpPr>
        <p:spPr bwMode="auto">
          <a:xfrm>
            <a:off x="6302621" y="3081619"/>
            <a:ext cx="182517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TOF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3" name="Freeform 103"/>
          <p:cNvSpPr>
            <a:spLocks/>
          </p:cNvSpPr>
          <p:nvPr/>
        </p:nvSpPr>
        <p:spPr bwMode="auto">
          <a:xfrm>
            <a:off x="7202929" y="2752714"/>
            <a:ext cx="256790" cy="172230"/>
          </a:xfrm>
          <a:custGeom>
            <a:avLst/>
            <a:gdLst>
              <a:gd name="T0" fmla="*/ 0 w 454"/>
              <a:gd name="T1" fmla="*/ 7 h 332"/>
              <a:gd name="T2" fmla="*/ 136 w 454"/>
              <a:gd name="T3" fmla="*/ 7 h 332"/>
              <a:gd name="T4" fmla="*/ 227 w 454"/>
              <a:gd name="T5" fmla="*/ 7 h 332"/>
              <a:gd name="T6" fmla="*/ 227 w 454"/>
              <a:gd name="T7" fmla="*/ 52 h 332"/>
              <a:gd name="T8" fmla="*/ 227 w 454"/>
              <a:gd name="T9" fmla="*/ 188 h 332"/>
              <a:gd name="T10" fmla="*/ 227 w 454"/>
              <a:gd name="T11" fmla="*/ 324 h 332"/>
              <a:gd name="T12" fmla="*/ 272 w 454"/>
              <a:gd name="T13" fmla="*/ 234 h 332"/>
              <a:gd name="T14" fmla="*/ 318 w 454"/>
              <a:gd name="T15" fmla="*/ 52 h 332"/>
              <a:gd name="T16" fmla="*/ 363 w 454"/>
              <a:gd name="T17" fmla="*/ 7 h 332"/>
              <a:gd name="T18" fmla="*/ 454 w 454"/>
              <a:gd name="T19" fmla="*/ 7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4" h="332">
                <a:moveTo>
                  <a:pt x="0" y="7"/>
                </a:moveTo>
                <a:cubicBezTo>
                  <a:pt x="49" y="7"/>
                  <a:pt x="98" y="7"/>
                  <a:pt x="136" y="7"/>
                </a:cubicBezTo>
                <a:cubicBezTo>
                  <a:pt x="174" y="7"/>
                  <a:pt x="212" y="0"/>
                  <a:pt x="227" y="7"/>
                </a:cubicBezTo>
                <a:cubicBezTo>
                  <a:pt x="242" y="14"/>
                  <a:pt x="227" y="22"/>
                  <a:pt x="227" y="52"/>
                </a:cubicBezTo>
                <a:cubicBezTo>
                  <a:pt x="227" y="82"/>
                  <a:pt x="227" y="143"/>
                  <a:pt x="227" y="188"/>
                </a:cubicBezTo>
                <a:cubicBezTo>
                  <a:pt x="227" y="233"/>
                  <a:pt x="220" y="316"/>
                  <a:pt x="227" y="324"/>
                </a:cubicBezTo>
                <a:cubicBezTo>
                  <a:pt x="234" y="332"/>
                  <a:pt x="257" y="279"/>
                  <a:pt x="272" y="234"/>
                </a:cubicBezTo>
                <a:cubicBezTo>
                  <a:pt x="287" y="189"/>
                  <a:pt x="303" y="90"/>
                  <a:pt x="318" y="52"/>
                </a:cubicBezTo>
                <a:cubicBezTo>
                  <a:pt x="333" y="14"/>
                  <a:pt x="340" y="14"/>
                  <a:pt x="363" y="7"/>
                </a:cubicBezTo>
                <a:cubicBezTo>
                  <a:pt x="386" y="0"/>
                  <a:pt x="420" y="3"/>
                  <a:pt x="454" y="7"/>
                </a:cubicBezTo>
              </a:path>
            </a:pathLst>
          </a:custGeom>
          <a:noFill/>
          <a:ln w="25400">
            <a:solidFill>
              <a:srgbClr val="00B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7" name="等腰三角形 6"/>
          <p:cNvSpPr/>
          <p:nvPr/>
        </p:nvSpPr>
        <p:spPr>
          <a:xfrm rot="10800000">
            <a:off x="7454436" y="2587154"/>
            <a:ext cx="196583" cy="193774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6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34672" y="3403521"/>
            <a:ext cx="1209328" cy="114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" name="Text Box 146"/>
          <p:cNvSpPr txBox="1">
            <a:spLocks noChangeArrowheads="1"/>
          </p:cNvSpPr>
          <p:nvPr/>
        </p:nvSpPr>
        <p:spPr bwMode="auto">
          <a:xfrm>
            <a:off x="7595815" y="2564904"/>
            <a:ext cx="9366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MCP</a:t>
            </a:r>
          </a:p>
        </p:txBody>
      </p:sp>
      <p:sp>
        <p:nvSpPr>
          <p:cNvPr id="10" name="矩形 9"/>
          <p:cNvSpPr/>
          <p:nvPr/>
        </p:nvSpPr>
        <p:spPr>
          <a:xfrm>
            <a:off x="8599820" y="733345"/>
            <a:ext cx="649674" cy="16155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圆角矩形标注 7"/>
          <p:cNvSpPr/>
          <p:nvPr/>
        </p:nvSpPr>
        <p:spPr>
          <a:xfrm>
            <a:off x="5203750" y="789168"/>
            <a:ext cx="3520430" cy="2279849"/>
          </a:xfrm>
          <a:prstGeom prst="wedgeRoundRectCallout">
            <a:avLst>
              <a:gd name="adj1" fmla="val 45297"/>
              <a:gd name="adj2" fmla="val 135163"/>
              <a:gd name="adj3" fmla="val 16667"/>
            </a:avLst>
          </a:prstGeom>
          <a:noFill/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4510782" y="3776684"/>
            <a:ext cx="205234" cy="256898"/>
            <a:chOff x="-2177067" y="3283871"/>
            <a:chExt cx="205234" cy="256898"/>
          </a:xfrm>
        </p:grpSpPr>
        <p:sp>
          <p:nvSpPr>
            <p:cNvPr id="4" name="椭圆 3"/>
            <p:cNvSpPr/>
            <p:nvPr/>
          </p:nvSpPr>
          <p:spPr>
            <a:xfrm>
              <a:off x="-2177067" y="3358348"/>
              <a:ext cx="72132" cy="7952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" name="椭圆 48"/>
            <p:cNvSpPr/>
            <p:nvPr/>
          </p:nvSpPr>
          <p:spPr>
            <a:xfrm>
              <a:off x="-2043965" y="3381725"/>
              <a:ext cx="72132" cy="7952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" name="椭圆 49"/>
            <p:cNvSpPr/>
            <p:nvPr/>
          </p:nvSpPr>
          <p:spPr>
            <a:xfrm>
              <a:off x="-2124744" y="3461247"/>
              <a:ext cx="72132" cy="7952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>
              <a:off x="-2095026" y="3283871"/>
              <a:ext cx="72132" cy="7952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2483768" y="2768572"/>
            <a:ext cx="205234" cy="256898"/>
            <a:chOff x="-2177067" y="3283871"/>
            <a:chExt cx="205234" cy="256898"/>
          </a:xfrm>
        </p:grpSpPr>
        <p:sp>
          <p:nvSpPr>
            <p:cNvPr id="61" name="椭圆 60"/>
            <p:cNvSpPr/>
            <p:nvPr/>
          </p:nvSpPr>
          <p:spPr>
            <a:xfrm>
              <a:off x="-2177067" y="3358348"/>
              <a:ext cx="72132" cy="7952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2" name="椭圆 61"/>
            <p:cNvSpPr/>
            <p:nvPr/>
          </p:nvSpPr>
          <p:spPr>
            <a:xfrm>
              <a:off x="-2043965" y="3381725"/>
              <a:ext cx="72132" cy="7952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3" name="椭圆 62"/>
            <p:cNvSpPr/>
            <p:nvPr/>
          </p:nvSpPr>
          <p:spPr>
            <a:xfrm>
              <a:off x="-2124744" y="3461247"/>
              <a:ext cx="72132" cy="7952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4" name="椭圆 63"/>
            <p:cNvSpPr/>
            <p:nvPr/>
          </p:nvSpPr>
          <p:spPr>
            <a:xfrm>
              <a:off x="-2095026" y="3283871"/>
              <a:ext cx="72132" cy="7952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4006726" y="6368972"/>
            <a:ext cx="205234" cy="256898"/>
            <a:chOff x="-2177067" y="3283871"/>
            <a:chExt cx="205234" cy="256898"/>
          </a:xfrm>
        </p:grpSpPr>
        <p:sp>
          <p:nvSpPr>
            <p:cNvPr id="72" name="椭圆 71"/>
            <p:cNvSpPr/>
            <p:nvPr/>
          </p:nvSpPr>
          <p:spPr>
            <a:xfrm>
              <a:off x="-2177067" y="3358348"/>
              <a:ext cx="72132" cy="7952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3" name="椭圆 72"/>
            <p:cNvSpPr/>
            <p:nvPr/>
          </p:nvSpPr>
          <p:spPr>
            <a:xfrm>
              <a:off x="-2043965" y="3381725"/>
              <a:ext cx="72132" cy="7952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4" name="椭圆 73"/>
            <p:cNvSpPr/>
            <p:nvPr/>
          </p:nvSpPr>
          <p:spPr>
            <a:xfrm>
              <a:off x="-2124744" y="3461247"/>
              <a:ext cx="72132" cy="7952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5" name="椭圆 74"/>
            <p:cNvSpPr/>
            <p:nvPr/>
          </p:nvSpPr>
          <p:spPr>
            <a:xfrm>
              <a:off x="-2095026" y="3283871"/>
              <a:ext cx="72132" cy="7952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1990502" y="5968058"/>
            <a:ext cx="205234" cy="256898"/>
            <a:chOff x="-2177067" y="3283871"/>
            <a:chExt cx="205234" cy="256898"/>
          </a:xfrm>
        </p:grpSpPr>
        <p:sp>
          <p:nvSpPr>
            <p:cNvPr id="77" name="椭圆 76"/>
            <p:cNvSpPr/>
            <p:nvPr/>
          </p:nvSpPr>
          <p:spPr>
            <a:xfrm>
              <a:off x="-2177067" y="3358348"/>
              <a:ext cx="72132" cy="7952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8" name="椭圆 77"/>
            <p:cNvSpPr/>
            <p:nvPr/>
          </p:nvSpPr>
          <p:spPr>
            <a:xfrm>
              <a:off x="-2043965" y="3381725"/>
              <a:ext cx="72132" cy="7952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9" name="椭圆 78"/>
            <p:cNvSpPr/>
            <p:nvPr/>
          </p:nvSpPr>
          <p:spPr>
            <a:xfrm>
              <a:off x="-2124744" y="3461247"/>
              <a:ext cx="72132" cy="7952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0" name="椭圆 79"/>
            <p:cNvSpPr/>
            <p:nvPr/>
          </p:nvSpPr>
          <p:spPr>
            <a:xfrm>
              <a:off x="-2095026" y="3283871"/>
              <a:ext cx="72132" cy="7952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2" name="任意多边形 21"/>
          <p:cNvSpPr/>
          <p:nvPr/>
        </p:nvSpPr>
        <p:spPr>
          <a:xfrm>
            <a:off x="7530653" y="2237342"/>
            <a:ext cx="684629" cy="759610"/>
          </a:xfrm>
          <a:custGeom>
            <a:avLst/>
            <a:gdLst>
              <a:gd name="connsiteX0" fmla="*/ 25179 w 692489"/>
              <a:gd name="connsiteY0" fmla="*/ 654518 h 869950"/>
              <a:gd name="connsiteX1" fmla="*/ 34804 w 692489"/>
              <a:gd name="connsiteY1" fmla="*/ 798897 h 869950"/>
              <a:gd name="connsiteX2" fmla="*/ 362063 w 692489"/>
              <a:gd name="connsiteY2" fmla="*/ 866274 h 869950"/>
              <a:gd name="connsiteX3" fmla="*/ 660446 w 692489"/>
              <a:gd name="connsiteY3" fmla="*/ 693019 h 869950"/>
              <a:gd name="connsiteX4" fmla="*/ 670071 w 692489"/>
              <a:gd name="connsiteY4" fmla="*/ 0 h 869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489" h="869950">
                <a:moveTo>
                  <a:pt x="25179" y="654518"/>
                </a:moveTo>
                <a:cubicBezTo>
                  <a:pt x="1918" y="709061"/>
                  <a:pt x="-21343" y="763604"/>
                  <a:pt x="34804" y="798897"/>
                </a:cubicBezTo>
                <a:cubicBezTo>
                  <a:pt x="90951" y="834190"/>
                  <a:pt x="257790" y="883920"/>
                  <a:pt x="362063" y="866274"/>
                </a:cubicBezTo>
                <a:cubicBezTo>
                  <a:pt x="466336" y="848628"/>
                  <a:pt x="609111" y="837398"/>
                  <a:pt x="660446" y="693019"/>
                </a:cubicBezTo>
                <a:cubicBezTo>
                  <a:pt x="711781" y="548640"/>
                  <a:pt x="690926" y="274320"/>
                  <a:pt x="670071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 bwMode="auto">
          <a:xfrm>
            <a:off x="541795" y="1133194"/>
            <a:ext cx="398859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IMS Mass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M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easurements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0" name="Rectangle 1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2D5C8A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81" name="Rectangle 1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2D5C8A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82" name="Rectangle 3"/>
          <p:cNvSpPr>
            <a:spLocks noChangeArrowheads="1"/>
          </p:cNvSpPr>
          <p:nvPr/>
        </p:nvSpPr>
        <p:spPr bwMode="auto">
          <a:xfrm>
            <a:off x="-76200" y="76200"/>
            <a:ext cx="9296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实验测量的基本原理和方法</a:t>
            </a:r>
            <a:endParaRPr kumimoji="0" lang="zh-CN" altLang="en-GB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03721522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33333E-6 L -0.0375 0.00694 L -0.08645 0.0125 L -0.0875 -0.025 L -0.125 -0.03334 L -0.14479 -0.09445 L -0.15625 -0.12361 L -0.17187 -0.13473 L -0.21875 -0.14723 L -0.21875 -0.14699 L -0.21875 -0.14723 " pathEditMode="relative" rAng="0" ptsTypes="AAAAAAAAAAA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38" y="-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0.03854 0.01805 L 0.04271 0.02638 L 0.03229 0.0375 L -0.10521 0.24444 L -0.11041 0.28194 L -0.12604 0.3125 L -0.12916 0.33611 L -0.08125 0.44166 L -0.05521 0.4625 " pathEditMode="relative" rAng="0" ptsTypes="AAAAAAAAAA">
                                      <p:cBhvr>
                                        <p:cTn id="1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23" y="2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0" presetClass="pat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55556E-7 -2.59259E-6 L 0.01979 0.02639 L 0.03958 0.03611 L 0.14896 0.06945 L 0.18854 0.06806 L 0.25312 0.05 L 0.28021 0.02917 L 0.30625 -0.01389 L 0.30208 -0.05139 L 0.28021 -0.09305 L 0.26146 -0.10555 L 0.14375 -0.13889 L 0.10937 -0.1375 L 0.04062 -0.11389 L 0.01875 -0.09444 L -0.00521 -0.06111 L -0.00833 -0.04444 L 5.55556E-7 -2.59259E-6 Z " pathEditMode="relative" rAng="0" ptsTypes="AAAAAAAAAAAAAAAAAA">
                                      <p:cBhvr>
                                        <p:cTn id="27" dur="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96" y="-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07407E-6 L 0.03333 4.07407E-6 L 0.05312 -0.00417 L 0.07187 -0.01112 L 0.07916 -0.02084 L 0.07916 -0.02061 " pathEditMode="relative" rAng="0" ptsTypes="AAAAAA">
                                      <p:cBhvr>
                                        <p:cTn id="37" dur="1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-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"/>
                            </p:stCondLst>
                            <p:childTnLst>
                              <p:par>
                                <p:cTn id="49" presetID="0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3125 -0.02084 L 0.05416 -0.04028 L 0.07916 -0.0875 L 0.0875 -0.125 L 0.08125 -0.16945 L 0.10937 -0.22361 L 0.1625 -0.26528 L 0.24791 -0.27361 L 0.27708 -0.26389 L 0.27396 -0.26389 " pathEditMode="relative" ptsTypes="AAAAAAAAAAA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2084 -0.0125 L 0.0375 -0.03056 L 0.06563 -0.08056 L 0.0698 -0.11667 L 0.06667 -0.15139 L 0.07396 -0.18056 L 0.09584 -0.21667 L 0.13021 -0.24167 L 0.14584 -0.25417 L 0.23959 -0.26528 L 0.28021 -0.24445 L 0.28021 -0.24445 " pathEditMode="relative" ptsTypes="AAAAAAAAAAAAA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2188 -0.01806 L 0.05 -0.07778 L 0.05 -0.13056 L 0.04896 -0.15 L 0.04896 -0.15 " pathEditMode="relative" ptsTypes="AAAAAA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"/>
                            </p:stCondLst>
                            <p:childTnLst>
                              <p:par>
                                <p:cTn id="5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"/>
                            </p:stCondLst>
                            <p:childTnLst>
                              <p:par>
                                <p:cTn id="5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"/>
                            </p:stCondLst>
                            <p:childTnLst>
                              <p:par>
                                <p:cTn id="6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"/>
                            </p:stCondLst>
                            <p:childTnLst>
                              <p:par>
                                <p:cTn id="69" presetID="0" presetClass="pat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04167 0.01389 L 0.09896 0.03055 L 0.12187 0.03889 L 0.14792 0.08611 L 0.14375 0.11527 L 0.11667 0.13889 L 0.05729 0.15833 L 0.03542 0.15972 L -0.025 0.14166 L -0.08021 0.12361 L -0.1 0.09583 L -0.10938 0.05139 L -0.09167 0.025 L -0.04375 0.01111 L 0 0 Z " pathEditMode="relative" ptsTypes="AAAAAAAAAAAAAAAA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05834 0.02084 L 0.07917 0.02639 L 0.10209 0.03611 L 0.12709 0.08611 L 0.1198 0.1125 L 0.09271 0.14167 L 0.0375 0.15278 L -0.01145 0.14861 L -0.08125 0.12639 L -0.11041 0.10973 L -0.13229 0.05834 L -0.1177 0.02084 L -0.05833 0.00278 L -0.02083 -0.00139 L 0 0 Z " pathEditMode="relative" ptsTypes="AAAAAAAAAAAAAAAA"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66667E-6 2.96296E-6 L 1.96077 2.96296E-6 " pathEditMode="relative" rAng="0" ptsTypes="AA">
                                      <p:cBhvr>
                                        <p:cTn id="74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38" y="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05556E-6 0.01111 L -0.00104 0.02338 L -0.0066 0.03565 L -0.0158 0.04676 L -0.02726 0.05347 L -0.04202 0.05092 L -0.05504 0.04074 L -0.06146 0.02662 L -0.06337 0.01111 L -0.05903 -0.00625 L -0.05295 -0.01852 L -0.03907 -0.02431 L -0.02118 -0.02384 L -0.00799 -0.01366 L 3.05556E-6 0.01111 Z " pathEditMode="relative" rAng="0" ptsTypes="AAAAAAAAAAAAAAA">
                                      <p:cBhvr>
                                        <p:cTn id="7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7" y="347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7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2222E-6 -0.00416 L 0.02535 -0.03379 C 0.03073 -0.04051 0.03889 -0.04352 0.04705 -0.04352 C 0.05677 -0.04352 0.06441 -0.04051 0.06979 -0.03379 L 0.09566 -0.00416 " pathEditMode="relative" rAng="0" ptsTypes="AAAAA">
                                      <p:cBhvr>
                                        <p:cTn id="8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74" y="-1968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8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4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1" grpId="0" animBg="1"/>
      <p:bldP spid="21" grpId="1" animBg="1"/>
      <p:bldP spid="23" grpId="0" animBg="1"/>
      <p:bldP spid="23" grpId="1" animBg="1"/>
      <p:bldP spid="36" grpId="0" animBg="1"/>
      <p:bldP spid="36" grpId="1" animBg="1"/>
      <p:bldP spid="5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7266551" y="733345"/>
            <a:ext cx="649674" cy="16155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9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4098709"/>
            <a:ext cx="3996998" cy="2740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499" y="4142832"/>
            <a:ext cx="4997013" cy="2696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722" y="1354425"/>
            <a:ext cx="4800790" cy="2677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7" name="Text Box 6"/>
          <p:cNvSpPr txBox="1">
            <a:spLocks noChangeArrowheads="1"/>
          </p:cNvSpPr>
          <p:nvPr/>
        </p:nvSpPr>
        <p:spPr bwMode="auto">
          <a:xfrm>
            <a:off x="7136337" y="3084929"/>
            <a:ext cx="1870556" cy="402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9988" tIns="46794" rIns="89988" bIns="4679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zh-CN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实验周期谱</a:t>
            </a:r>
            <a:endParaRPr lang="en-US" altLang="zh-CN" sz="2000" b="1" dirty="0">
              <a:solidFill>
                <a:srgbClr val="000000"/>
              </a:solidFill>
              <a:latin typeface="Times New Roman" panose="02020603050405020304" pitchFamily="18" charset="0"/>
              <a:cs typeface="Arial"/>
            </a:endParaRPr>
          </a:p>
        </p:txBody>
      </p:sp>
      <p:sp>
        <p:nvSpPr>
          <p:cNvPr id="98" name="Text Box 7"/>
          <p:cNvSpPr txBox="1">
            <a:spLocks noChangeArrowheads="1"/>
          </p:cNvSpPr>
          <p:nvPr/>
        </p:nvSpPr>
        <p:spPr bwMode="auto">
          <a:xfrm>
            <a:off x="5085983" y="1452766"/>
            <a:ext cx="1584119" cy="402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988" tIns="46794" rIns="89988" bIns="4679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zh-CN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模拟周期谱</a:t>
            </a:r>
            <a:endParaRPr lang="en-US" altLang="zh-CN" sz="2000" b="1" dirty="0">
              <a:solidFill>
                <a:srgbClr val="000000"/>
              </a:solidFill>
              <a:latin typeface="Times New Roman" panose="02020603050405020304" pitchFamily="18" charset="0"/>
              <a:cs typeface="Arial"/>
            </a:endParaRPr>
          </a:p>
        </p:txBody>
      </p:sp>
      <p:sp>
        <p:nvSpPr>
          <p:cNvPr id="99" name="Text Box 8"/>
          <p:cNvSpPr txBox="1">
            <a:spLocks noChangeArrowheads="1"/>
          </p:cNvSpPr>
          <p:nvPr/>
        </p:nvSpPr>
        <p:spPr bwMode="auto">
          <a:xfrm>
            <a:off x="7534791" y="4863913"/>
            <a:ext cx="1295231" cy="463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988" tIns="46794" rIns="89988" bIns="4679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zh-CN" sz="2400" b="1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P2</a:t>
            </a:r>
          </a:p>
        </p:txBody>
      </p:sp>
      <p:pic>
        <p:nvPicPr>
          <p:cNvPr id="100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" y="1240088"/>
            <a:ext cx="4073404" cy="2649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1" name="Text Box 12"/>
          <p:cNvSpPr txBox="1">
            <a:spLocks noChangeArrowheads="1"/>
          </p:cNvSpPr>
          <p:nvPr/>
        </p:nvSpPr>
        <p:spPr bwMode="auto">
          <a:xfrm>
            <a:off x="1908972" y="5469076"/>
            <a:ext cx="159750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 dirty="0" smtClean="0">
                <a:solidFill>
                  <a:srgbClr val="000000"/>
                </a:solidFill>
                <a:cs typeface="Arial"/>
              </a:rPr>
              <a:t>示波器记录的时间信号</a:t>
            </a:r>
            <a:endParaRPr lang="en-US" altLang="zh-CN" sz="2000" b="1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102" name="AutoShape 14"/>
          <p:cNvSpPr>
            <a:spLocks noChangeArrowheads="1"/>
          </p:cNvSpPr>
          <p:nvPr/>
        </p:nvSpPr>
        <p:spPr bwMode="auto">
          <a:xfrm>
            <a:off x="6893481" y="3718497"/>
            <a:ext cx="485712" cy="504759"/>
          </a:xfrm>
          <a:prstGeom prst="upArrow">
            <a:avLst>
              <a:gd name="adj1" fmla="val 50000"/>
              <a:gd name="adj2" fmla="val 2598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/>
            </a:endParaRPr>
          </a:p>
        </p:txBody>
      </p:sp>
      <p:sp>
        <p:nvSpPr>
          <p:cNvPr id="104" name="矩形 103"/>
          <p:cNvSpPr/>
          <p:nvPr/>
        </p:nvSpPr>
        <p:spPr bwMode="auto">
          <a:xfrm>
            <a:off x="3707904" y="4438383"/>
            <a:ext cx="576852" cy="150489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28" tIns="45714" rIns="91428" bIns="45714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Arial"/>
            </a:endParaRPr>
          </a:p>
        </p:txBody>
      </p:sp>
      <p:sp>
        <p:nvSpPr>
          <p:cNvPr id="105" name="AutoShape 13"/>
          <p:cNvSpPr>
            <a:spLocks noChangeArrowheads="1"/>
          </p:cNvSpPr>
          <p:nvPr/>
        </p:nvSpPr>
        <p:spPr bwMode="auto">
          <a:xfrm>
            <a:off x="3830361" y="5084843"/>
            <a:ext cx="1064415" cy="485712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/>
            </a:endParaRPr>
          </a:p>
        </p:txBody>
      </p:sp>
      <p:sp>
        <p:nvSpPr>
          <p:cNvPr id="107" name="文本框 106"/>
          <p:cNvSpPr txBox="1"/>
          <p:nvPr/>
        </p:nvSpPr>
        <p:spPr>
          <a:xfrm>
            <a:off x="3506475" y="764704"/>
            <a:ext cx="2316661" cy="523152"/>
          </a:xfrm>
          <a:prstGeom prst="rect">
            <a:avLst/>
          </a:prstGeom>
          <a:solidFill>
            <a:srgbClr val="00999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cs typeface="Arial"/>
              </a:rPr>
              <a:t>Beam: </a:t>
            </a:r>
            <a:r>
              <a:rPr kumimoji="0" lang="en-US" altLang="zh-CN" sz="2800" b="1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cs typeface="Arial"/>
              </a:rPr>
              <a:t>78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cs typeface="Arial"/>
              </a:rPr>
              <a:t>Kr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Arial"/>
            </a:endParaRPr>
          </a:p>
        </p:txBody>
      </p:sp>
      <p:sp>
        <p:nvSpPr>
          <p:cNvPr id="108" name="AutoShape 14"/>
          <p:cNvSpPr>
            <a:spLocks noChangeArrowheads="1"/>
          </p:cNvSpPr>
          <p:nvPr/>
        </p:nvSpPr>
        <p:spPr bwMode="auto">
          <a:xfrm rot="10800000">
            <a:off x="1893661" y="3593950"/>
            <a:ext cx="485712" cy="504759"/>
          </a:xfrm>
          <a:prstGeom prst="upArrow">
            <a:avLst>
              <a:gd name="adj1" fmla="val 50000"/>
              <a:gd name="adj2" fmla="val 2598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/>
            </a:endParaRPr>
          </a:p>
        </p:txBody>
      </p:sp>
      <p:sp>
        <p:nvSpPr>
          <p:cNvPr id="21" name="Rectangle 1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2D5C8A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2D5C8A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-76200" y="76200"/>
            <a:ext cx="9296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实验测量的基本原理和方法</a:t>
            </a:r>
            <a:endParaRPr kumimoji="0" lang="zh-CN" altLang="en-GB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09266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13752"/>
            <a:ext cx="8763470" cy="319084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222456"/>
            <a:ext cx="3693608" cy="263313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3920" r="21667" b="2385"/>
          <a:stretch/>
        </p:blipFill>
        <p:spPr>
          <a:xfrm>
            <a:off x="5148064" y="4260551"/>
            <a:ext cx="3657555" cy="2624833"/>
          </a:xfrm>
          <a:prstGeom prst="rect">
            <a:avLst/>
          </a:prstGeom>
        </p:spPr>
      </p:pic>
      <p:sp>
        <p:nvSpPr>
          <p:cNvPr id="22" name="圆角矩形标注 1"/>
          <p:cNvSpPr>
            <a:spLocks noChangeArrowheads="1"/>
          </p:cNvSpPr>
          <p:nvPr/>
        </p:nvSpPr>
        <p:spPr bwMode="auto">
          <a:xfrm>
            <a:off x="2170330" y="4489964"/>
            <a:ext cx="914281" cy="457140"/>
          </a:xfrm>
          <a:prstGeom prst="wedgeRoundRectCallout">
            <a:avLst>
              <a:gd name="adj1" fmla="val -35536"/>
              <a:gd name="adj2" fmla="val 269063"/>
              <a:gd name="adj3" fmla="val 16667"/>
            </a:avLst>
          </a:prstGeom>
          <a:solidFill>
            <a:srgbClr val="003366"/>
          </a:solidFill>
          <a:ln w="9525" algn="ctr">
            <a:solidFill>
              <a:sysClr val="windowText" lastClr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altLang="zh-CN" sz="2400" kern="0" baseline="30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  <a:r>
              <a:rPr lang="en-US" altLang="zh-CN" sz="24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altLang="zh-CN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1091222" y="1093114"/>
            <a:ext cx="1742558" cy="646247"/>
          </a:xfrm>
          <a:prstGeom prst="rect">
            <a:avLst/>
          </a:prstGeom>
          <a:solidFill>
            <a:srgbClr val="9BBB59">
              <a:lumMod val="60000"/>
              <a:lumOff val="40000"/>
            </a:srgbClr>
          </a:solidFill>
          <a:ln>
            <a:solidFill>
              <a:srgbClr val="009999"/>
            </a:solidFill>
          </a:ln>
        </p:spPr>
        <p:txBody>
          <a:bodyPr wrap="none" rtlCol="0">
            <a:spAutoFit/>
          </a:bodyPr>
          <a:lstStyle/>
          <a:p>
            <a:pPr eaLnBrk="0" hangingPunct="0">
              <a:defRPr/>
            </a:pPr>
            <a:r>
              <a:rPr lang="en-US" altLang="zh-CN" kern="0" dirty="0">
                <a:solidFill>
                  <a:srgbClr val="FF0000"/>
                </a:solidFill>
                <a:latin typeface="Arial" pitchFamily="34" charset="0"/>
                <a:cs typeface="Arial"/>
              </a:rPr>
              <a:t>Red: </a:t>
            </a:r>
            <a:r>
              <a:rPr lang="en-US" altLang="zh-CN" kern="0" dirty="0" err="1">
                <a:solidFill>
                  <a:srgbClr val="FF0000"/>
                </a:solidFill>
                <a:latin typeface="Arial" pitchFamily="34" charset="0"/>
                <a:cs typeface="Arial"/>
              </a:rPr>
              <a:t>Tz</a:t>
            </a:r>
            <a:r>
              <a:rPr lang="en-US" altLang="zh-CN" kern="0" dirty="0">
                <a:solidFill>
                  <a:srgbClr val="FF0000"/>
                </a:solidFill>
                <a:latin typeface="Arial" pitchFamily="34" charset="0"/>
                <a:cs typeface="Arial"/>
              </a:rPr>
              <a:t>= -1 </a:t>
            </a:r>
          </a:p>
          <a:p>
            <a:pPr eaLnBrk="0" hangingPunct="0">
              <a:defRPr/>
            </a:pPr>
            <a:r>
              <a:rPr lang="en-US" altLang="zh-CN" kern="0" dirty="0">
                <a:solidFill>
                  <a:srgbClr val="0000CC"/>
                </a:solidFill>
                <a:latin typeface="Arial" pitchFamily="34" charset="0"/>
                <a:cs typeface="Arial"/>
              </a:rPr>
              <a:t>Blue: </a:t>
            </a:r>
            <a:r>
              <a:rPr lang="en-US" altLang="zh-CN" kern="0" dirty="0" err="1">
                <a:solidFill>
                  <a:srgbClr val="0000CC"/>
                </a:solidFill>
                <a:latin typeface="Arial" pitchFamily="34" charset="0"/>
                <a:cs typeface="Arial"/>
              </a:rPr>
              <a:t>Tz</a:t>
            </a:r>
            <a:r>
              <a:rPr lang="en-US" altLang="zh-CN" kern="0" dirty="0">
                <a:solidFill>
                  <a:srgbClr val="0000CC"/>
                </a:solidFill>
                <a:latin typeface="Arial" pitchFamily="34" charset="0"/>
                <a:cs typeface="Arial"/>
              </a:rPr>
              <a:t>= -1/2 </a:t>
            </a:r>
            <a:endParaRPr lang="zh-CN" altLang="en-US" kern="0" dirty="0">
              <a:solidFill>
                <a:srgbClr val="0000CC"/>
              </a:solidFill>
              <a:latin typeface="Arial" pitchFamily="34" charset="0"/>
              <a:cs typeface="Arial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5815005" y="2083583"/>
            <a:ext cx="152380" cy="1752372"/>
          </a:xfrm>
          <a:prstGeom prst="ellipse">
            <a:avLst/>
          </a:prstGeom>
          <a:noFill/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cxnSp>
        <p:nvCxnSpPr>
          <p:cNvPr id="25" name="直接箭头连接符 24"/>
          <p:cNvCxnSpPr/>
          <p:nvPr/>
        </p:nvCxnSpPr>
        <p:spPr>
          <a:xfrm>
            <a:off x="5967385" y="3835956"/>
            <a:ext cx="404815" cy="496588"/>
          </a:xfrm>
          <a:prstGeom prst="straightConnector1">
            <a:avLst/>
          </a:prstGeom>
          <a:noFill/>
          <a:ln w="73025" cap="flat" cmpd="sng" algn="ctr">
            <a:solidFill>
              <a:srgbClr val="00B050"/>
            </a:solidFill>
            <a:prstDash val="solid"/>
            <a:tailEnd type="triangle"/>
          </a:ln>
          <a:effectLst/>
        </p:spPr>
      </p:cxnSp>
      <p:sp>
        <p:nvSpPr>
          <p:cNvPr id="26" name="文本框 25"/>
          <p:cNvSpPr txBox="1"/>
          <p:nvPr/>
        </p:nvSpPr>
        <p:spPr bwMode="auto">
          <a:xfrm>
            <a:off x="3203848" y="5949280"/>
            <a:ext cx="1680268" cy="400110"/>
          </a:xfrm>
          <a:prstGeom prst="rect">
            <a:avLst/>
          </a:prstGeom>
          <a:solidFill>
            <a:sysClr val="window" lastClr="FFFFFF"/>
          </a:solidFill>
          <a:ln w="22225">
            <a:noFill/>
          </a:ln>
          <a:effectLst/>
          <a:extLst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zh-CN" sz="2000" kern="0" dirty="0" smtClean="0">
                <a:solidFill>
                  <a:srgbClr val="0D02E0"/>
                </a:solidFill>
                <a:latin typeface="Arial" pitchFamily="34" charset="0"/>
              </a:rPr>
              <a:t>1 </a:t>
            </a:r>
            <a:r>
              <a:rPr lang="en-US" altLang="zh-CN" sz="2000" kern="0" dirty="0" err="1" smtClean="0">
                <a:solidFill>
                  <a:srgbClr val="0D02E0"/>
                </a:solidFill>
                <a:latin typeface="Arial" pitchFamily="34" charset="0"/>
              </a:rPr>
              <a:t>ps</a:t>
            </a:r>
            <a:r>
              <a:rPr lang="en-US" altLang="zh-CN" sz="2000" kern="0" dirty="0" smtClean="0">
                <a:solidFill>
                  <a:srgbClr val="0D02E0"/>
                </a:solidFill>
                <a:latin typeface="Arial" pitchFamily="34" charset="0"/>
              </a:rPr>
              <a:t> 150 </a:t>
            </a:r>
            <a:r>
              <a:rPr lang="en-US" altLang="zh-CN" sz="2000" kern="0" dirty="0" err="1" smtClean="0">
                <a:solidFill>
                  <a:srgbClr val="0D02E0"/>
                </a:solidFill>
                <a:latin typeface="Arial" pitchFamily="34" charset="0"/>
              </a:rPr>
              <a:t>keV</a:t>
            </a:r>
            <a:endParaRPr lang="zh-CN" altLang="en-US" sz="2000" kern="0" dirty="0" smtClean="0">
              <a:solidFill>
                <a:srgbClr val="0D02E0"/>
              </a:solidFill>
              <a:latin typeface="Arial" pitchFamily="3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453115" y="917144"/>
            <a:ext cx="2154992" cy="523152"/>
          </a:xfrm>
          <a:prstGeom prst="rect">
            <a:avLst/>
          </a:prstGeom>
          <a:solidFill>
            <a:srgbClr val="4F81BD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2800" b="1" kern="0" dirty="0">
                <a:solidFill>
                  <a:srgbClr val="FFFFFF"/>
                </a:solidFill>
                <a:latin typeface="Times New Roman" pitchFamily="18" charset="0"/>
              </a:rPr>
              <a:t>Beam: </a:t>
            </a:r>
            <a:r>
              <a:rPr lang="en-US" altLang="zh-CN" sz="2800" b="1" kern="0" baseline="30000" dirty="0">
                <a:solidFill>
                  <a:srgbClr val="FFFFFF"/>
                </a:solidFill>
                <a:latin typeface="Times New Roman" pitchFamily="18" charset="0"/>
              </a:rPr>
              <a:t>58</a:t>
            </a:r>
            <a:r>
              <a:rPr lang="en-US" altLang="zh-CN" sz="2800" b="1" kern="0" dirty="0">
                <a:solidFill>
                  <a:srgbClr val="FFFFFF"/>
                </a:solidFill>
                <a:latin typeface="Times New Roman" pitchFamily="18" charset="0"/>
              </a:rPr>
              <a:t>Ni</a:t>
            </a:r>
            <a:endParaRPr lang="zh-CN" altLang="en-US" sz="2800" b="1" kern="0" dirty="0">
              <a:solidFill>
                <a:srgbClr val="FFFFFF"/>
              </a:solidFill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/>
              <p:cNvSpPr txBox="1"/>
              <p:nvPr/>
            </p:nvSpPr>
            <p:spPr>
              <a:xfrm>
                <a:off x="2469398" y="2448408"/>
                <a:ext cx="4763804" cy="933589"/>
              </a:xfrm>
              <a:prstGeom prst="rect">
                <a:avLst/>
              </a:prstGeom>
              <a:solidFill>
                <a:sysClr val="window" lastClr="FFFFFF"/>
              </a:solidFill>
              <a:ln w="15875">
                <a:solidFill>
                  <a:srgbClr val="00B05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altLang="zh-CN" sz="32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altLang="zh-CN" sz="32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𝒎</m:t>
                          </m:r>
                        </m:num>
                        <m:den>
                          <m:r>
                            <a:rPr kumimoji="0" lang="en-US" altLang="zh-CN" sz="32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𝒒</m:t>
                          </m:r>
                        </m:den>
                      </m:f>
                      <m:r>
                        <a:rPr kumimoji="0" lang="en-US" altLang="zh-CN" sz="32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0" lang="en-US" altLang="zh-CN" sz="32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kumimoji="0" lang="en-US" altLang="zh-CN" sz="32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0" lang="en-US" altLang="zh-CN" sz="32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kumimoji="0" lang="en-US" altLang="zh-CN" sz="32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kumimoji="0" lang="en-US" altLang="zh-CN" sz="32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𝑻</m:t>
                      </m:r>
                      <m:r>
                        <a:rPr kumimoji="0" lang="en-US" altLang="zh-CN" sz="32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kumimoji="0" lang="en-US" altLang="zh-CN" sz="32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𝒄</m:t>
                      </m:r>
                      <m:r>
                        <a:rPr kumimoji="0" lang="en-US" altLang="zh-CN" sz="32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kumimoji="0" lang="en-US" altLang="zh-CN" sz="32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US" altLang="zh-CN" sz="32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𝑻</m:t>
                          </m:r>
                        </m:e>
                        <m:sup>
                          <m:r>
                            <a:rPr kumimoji="0" lang="en-US" altLang="zh-CN" sz="32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kumimoji="0" lang="en-US" altLang="zh-CN" sz="32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+∙∙∙</m:t>
                      </m:r>
                    </m:oMath>
                  </m:oMathPara>
                </a14:m>
                <a:endParaRPr kumimoji="0" lang="zh-CN" alt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</mc:Choice>
        <mc:Fallback xmlns="">
          <p:sp>
            <p:nvSpPr>
              <p:cNvPr id="28" name="文本框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9398" y="2448408"/>
                <a:ext cx="4763804" cy="93358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5875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2D5C8A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2D5C8A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-76200" y="76200"/>
            <a:ext cx="9296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实验测量的基本原理和方法</a:t>
            </a:r>
            <a:endParaRPr kumimoji="0" lang="zh-CN" altLang="en-GB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04723310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1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2D5C8A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66" name="Rectangle 1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2D5C8A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67" name="Rectangle 3"/>
          <p:cNvSpPr>
            <a:spLocks noChangeArrowheads="1"/>
          </p:cNvSpPr>
          <p:nvPr/>
        </p:nvSpPr>
        <p:spPr bwMode="auto">
          <a:xfrm>
            <a:off x="-76200" y="76200"/>
            <a:ext cx="9296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实验测量的基本原理和方法</a:t>
            </a:r>
            <a:endParaRPr kumimoji="0" lang="zh-CN" altLang="en-GB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21096" y="980728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solidFill>
                  <a:srgbClr val="000000"/>
                </a:solidFill>
                <a:latin typeface="Arial" pitchFamily="34" charset="0"/>
                <a:cs typeface="Arial" panose="020B0604020202020204" pitchFamily="34" charset="0"/>
              </a:rPr>
              <a:t>Self-checking using well-known-mass nuclei</a:t>
            </a:r>
            <a:endParaRPr lang="zh-CN" altLang="en-US" sz="3200" dirty="0">
              <a:solidFill>
                <a:srgbClr val="000000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896" y="1510590"/>
            <a:ext cx="7639518" cy="5027232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1949896" y="3223433"/>
            <a:ext cx="6377609" cy="1030357"/>
          </a:xfrm>
          <a:prstGeom prst="rect">
            <a:avLst/>
          </a:prstGeom>
          <a:solidFill>
            <a:srgbClr val="2D2D8A">
              <a:lumMod val="50000"/>
              <a:alpha val="3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110125" y="1843792"/>
            <a:ext cx="2057400" cy="523220"/>
          </a:xfrm>
          <a:prstGeom prst="rect">
            <a:avLst/>
          </a:prstGeom>
          <a:solidFill>
            <a:srgbClr val="BBE0E3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2800" b="1" kern="0" dirty="0" smtClean="0">
                <a:solidFill>
                  <a:srgbClr val="000000"/>
                </a:solidFill>
                <a:latin typeface="Times New Roman" pitchFamily="18" charset="0"/>
              </a:rPr>
              <a:t>Beam: </a:t>
            </a:r>
            <a:r>
              <a:rPr lang="en-US" altLang="zh-CN" sz="2800" b="1" kern="0" baseline="30000" dirty="0" smtClean="0">
                <a:solidFill>
                  <a:srgbClr val="000000"/>
                </a:solidFill>
                <a:latin typeface="Times New Roman" pitchFamily="18" charset="0"/>
              </a:rPr>
              <a:t>58</a:t>
            </a:r>
            <a:r>
              <a:rPr lang="en-US" altLang="zh-CN" sz="2800" b="1" kern="0" dirty="0" smtClean="0">
                <a:solidFill>
                  <a:srgbClr val="000000"/>
                </a:solidFill>
                <a:latin typeface="Times New Roman" pitchFamily="18" charset="0"/>
              </a:rPr>
              <a:t>Ni </a:t>
            </a:r>
            <a:endParaRPr lang="zh-CN" altLang="en-US" sz="2800" b="1" kern="0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8094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2484438" y="2420938"/>
            <a:ext cx="4751387" cy="259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25000"/>
              </a:spcAft>
              <a:buClrTx/>
              <a:buSzTx/>
              <a:buFontTx/>
              <a:buChar char="•"/>
              <a:tabLst/>
              <a:defRPr/>
            </a:pPr>
            <a:endParaRPr kumimoji="0" lang="zh-CN" altLang="en-US" sz="2800" b="1" i="0" u="none" strike="noStrike" kern="1200" cap="none" spc="0" normalizeH="0" baseline="0" noProof="0" smtClean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604" name="Rectangle 3"/>
          <p:cNvSpPr>
            <a:spLocks noChangeArrowheads="1"/>
          </p:cNvSpPr>
          <p:nvPr/>
        </p:nvSpPr>
        <p:spPr bwMode="auto">
          <a:xfrm>
            <a:off x="2411413" y="2349500"/>
            <a:ext cx="4608512" cy="280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25000"/>
              </a:spcAft>
              <a:buClrTx/>
              <a:buSzTx/>
              <a:buFontTx/>
              <a:buChar char="•"/>
              <a:tabLst/>
              <a:defRPr/>
            </a:pPr>
            <a:endParaRPr kumimoji="0" lang="zh-CN" altLang="en-US" sz="2800" b="1" i="0" u="none" strike="noStrike" kern="1200" cap="none" spc="0" normalizeH="0" baseline="0" noProof="0" smtClean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5605" name="Picture 4" descr="未命名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3" y="923925"/>
            <a:ext cx="7648575" cy="54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Line 5"/>
          <p:cNvSpPr>
            <a:spLocks noChangeShapeType="1"/>
          </p:cNvSpPr>
          <p:nvPr/>
        </p:nvSpPr>
        <p:spPr bwMode="auto">
          <a:xfrm flipV="1">
            <a:off x="1258888" y="1700213"/>
            <a:ext cx="720725" cy="360362"/>
          </a:xfrm>
          <a:prstGeom prst="line">
            <a:avLst/>
          </a:prstGeom>
          <a:noFill/>
          <a:ln w="5080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 smtClean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5607" name="Text Box 6"/>
          <p:cNvSpPr txBox="1">
            <a:spLocks noChangeArrowheads="1"/>
          </p:cNvSpPr>
          <p:nvPr/>
        </p:nvSpPr>
        <p:spPr bwMode="auto">
          <a:xfrm rot="-1529701">
            <a:off x="822325" y="1481138"/>
            <a:ext cx="1233488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25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Injection</a:t>
            </a:r>
          </a:p>
        </p:txBody>
      </p:sp>
      <p:sp>
        <p:nvSpPr>
          <p:cNvPr id="25608" name="Text Box 7"/>
          <p:cNvSpPr txBox="1">
            <a:spLocks noChangeArrowheads="1"/>
          </p:cNvSpPr>
          <p:nvPr/>
        </p:nvSpPr>
        <p:spPr bwMode="auto">
          <a:xfrm rot="-2987808">
            <a:off x="7132637" y="1022351"/>
            <a:ext cx="9937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25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ToF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/>
              <p:cNvSpPr/>
              <p:nvPr/>
            </p:nvSpPr>
            <p:spPr>
              <a:xfrm>
                <a:off x="3621225" y="2276475"/>
                <a:ext cx="2337767" cy="14631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CN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cs typeface="+mn-cs"/>
                        </a:rPr>
                        <m:t>𝑩</m:t>
                      </m:r>
                      <m:r>
                        <a:rPr kumimoji="0" lang="en-US" altLang="zh-CN" sz="2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  <a:sym typeface="Symbol" panose="05050102010706020507" pitchFamily="18" charset="2"/>
                        </a:rPr>
                        <m:t></m:t>
                      </m:r>
                      <m:r>
                        <a:rPr kumimoji="0" lang="en-US" altLang="zh-CN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  <a:sym typeface="Symbol" panose="05050102010706020507" pitchFamily="18" charset="2"/>
                        </a:rPr>
                        <m:t>=</m:t>
                      </m:r>
                      <m:f>
                        <m:fPr>
                          <m:ctrlPr>
                            <a:rPr kumimoji="0" lang="en-US" altLang="zh-CN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zh-CN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+mn-cs"/>
                            </a:rPr>
                            <m:t>𝒎</m:t>
                          </m:r>
                        </m:num>
                        <m:den>
                          <m:r>
                            <a:rPr kumimoji="0" lang="en-US" altLang="zh-CN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+mn-cs"/>
                            </a:rPr>
                            <m:t>𝒒</m:t>
                          </m:r>
                        </m:den>
                      </m:f>
                      <m:r>
                        <a:rPr kumimoji="0" lang="en-US" altLang="zh-CN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∙</m:t>
                      </m:r>
                      <m:r>
                        <a:rPr kumimoji="0" lang="en-US" altLang="zh-CN" sz="2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cs typeface="+mn-cs"/>
                        </a:rPr>
                        <m:t>𝜸</m:t>
                      </m:r>
                      <m:r>
                        <a:rPr kumimoji="0" lang="en-US" altLang="zh-CN" sz="2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cs typeface="+mn-cs"/>
                        </a:rPr>
                        <m:t>𝒗</m:t>
                      </m:r>
                    </m:oMath>
                  </m:oMathPara>
                </a14:m>
                <a:endParaRPr kumimoji="0" lang="zh-CN" alt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8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宋体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CN" sz="28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𝑳</m:t>
                      </m:r>
                      <m:r>
                        <a:rPr kumimoji="0" lang="en-US" altLang="zh-CN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kumimoji="0" lang="en-US" altLang="zh-CN" sz="2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𝒗</m:t>
                      </m:r>
                      <m:r>
                        <a:rPr kumimoji="0" lang="en-US" altLang="zh-CN" sz="2800" b="0" i="1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r>
                        <a:rPr kumimoji="0" lang="en-US" altLang="zh-CN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𝑻</m:t>
                      </m:r>
                    </m:oMath>
                  </m:oMathPara>
                </a14:m>
                <a:endParaRPr kumimoji="0" lang="zh-CN" alt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宋体"/>
                  <a:cs typeface="+mn-cs"/>
                </a:endParaRPr>
              </a:p>
            </p:txBody>
          </p:sp>
        </mc:Choice>
        <mc:Fallback xmlns="">
          <p:sp>
            <p:nvSpPr>
              <p:cNvPr id="20" name="矩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1225" y="2276475"/>
                <a:ext cx="2337767" cy="146315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/>
              <p:cNvSpPr txBox="1"/>
              <p:nvPr/>
            </p:nvSpPr>
            <p:spPr>
              <a:xfrm>
                <a:off x="2771800" y="4172183"/>
                <a:ext cx="3947312" cy="1273041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altLang="zh-CN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zh-CN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𝒎</m:t>
                          </m:r>
                        </m:num>
                        <m:den>
                          <m:r>
                            <a:rPr kumimoji="0" lang="en-US" altLang="zh-CN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𝒒</m:t>
                          </m:r>
                        </m:den>
                      </m:f>
                      <m:r>
                        <a:rPr kumimoji="0" lang="en-US" altLang="zh-CN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altLang="zh-CN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𝑩</m:t>
                      </m:r>
                      <m:r>
                        <a:rPr kumimoji="0" lang="en-US" altLang="zh-CN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Symbol" panose="05050102010706020507" pitchFamily="18" charset="2"/>
                        </a:rPr>
                        <m:t></m:t>
                      </m:r>
                      <m:rad>
                        <m:radPr>
                          <m:degHide m:val="on"/>
                          <m:ctrlPr>
                            <a:rPr kumimoji="0" lang="en-US" altLang="zh-CN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Symbol" panose="05050102010706020507" pitchFamily="18" charset="2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kumimoji="0" lang="en-US" altLang="zh-CN" sz="2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0" lang="en-US" altLang="zh-CN" sz="2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kumimoji="0" lang="en-US" altLang="zh-CN" sz="28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0" lang="en-US" altLang="zh-CN" sz="28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𝑻</m:t>
                                      </m:r>
                                    </m:num>
                                    <m:den>
                                      <m:r>
                                        <a:rPr kumimoji="0" lang="en-US" altLang="zh-CN" sz="28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𝑳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kumimoji="0" lang="en-US" altLang="zh-CN" sz="2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𝟐</m:t>
                              </m:r>
                            </m:sup>
                          </m:sSup>
                          <m:r>
                            <a:rPr kumimoji="0" lang="en-US" altLang="zh-CN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sSup>
                            <m:sSupPr>
                              <m:ctrlPr>
                                <a:rPr kumimoji="0" lang="en-US" altLang="zh-CN" sz="2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0" lang="en-US" altLang="zh-CN" sz="2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kumimoji="0" lang="en-US" altLang="zh-CN" sz="28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0" lang="en-US" altLang="zh-CN" sz="28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𝟏</m:t>
                                      </m:r>
                                    </m:num>
                                    <m:den>
                                      <m:r>
                                        <a:rPr kumimoji="0" lang="en-US" altLang="zh-CN" sz="28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𝒄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kumimoji="0" lang="en-US" altLang="zh-CN" sz="2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𝟐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kumimoji="0" lang="zh-CN" alt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+mn-cs"/>
                </a:endParaRPr>
              </a:p>
            </p:txBody>
          </p:sp>
        </mc:Choice>
        <mc:Fallback xmlns="">
          <p:sp>
            <p:nvSpPr>
              <p:cNvPr id="21" name="文本框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1800" y="4172183"/>
                <a:ext cx="3947312" cy="12730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50" b="8001"/>
          <a:stretch/>
        </p:blipFill>
        <p:spPr>
          <a:xfrm>
            <a:off x="323528" y="2006602"/>
            <a:ext cx="8266360" cy="3760773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2593772" y="1044897"/>
            <a:ext cx="3782887" cy="5215879"/>
            <a:chOff x="694606" y="1278727"/>
            <a:chExt cx="3782887" cy="5215879"/>
          </a:xfrm>
        </p:grpSpPr>
        <p:grpSp>
          <p:nvGrpSpPr>
            <p:cNvPr id="23" name="组合 22"/>
            <p:cNvGrpSpPr/>
            <p:nvPr/>
          </p:nvGrpSpPr>
          <p:grpSpPr>
            <a:xfrm>
              <a:off x="871028" y="1278727"/>
              <a:ext cx="3489575" cy="2663266"/>
              <a:chOff x="653128" y="2852936"/>
              <a:chExt cx="4217942" cy="3240360"/>
            </a:xfrm>
          </p:grpSpPr>
          <p:pic>
            <p:nvPicPr>
              <p:cNvPr id="29" name="Picture 2" descr="Fi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3128" y="2852936"/>
                <a:ext cx="4217942" cy="3240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" name="矩形 29"/>
              <p:cNvSpPr/>
              <p:nvPr/>
            </p:nvSpPr>
            <p:spPr>
              <a:xfrm>
                <a:off x="1414686" y="5157192"/>
                <a:ext cx="3168352" cy="360040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5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2172262" y="4498709"/>
                <a:ext cx="1192746" cy="658483"/>
              </a:xfrm>
              <a:prstGeom prst="ellipse">
                <a:avLst/>
              </a:prstGeom>
              <a:noFill/>
              <a:ln w="34925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5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>
                <a:off x="2278782" y="3804982"/>
                <a:ext cx="119321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FA284B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Isocronous</a:t>
                </a:r>
                <a:r>
                  <a:rPr kumimoji="0" lang="en-US" altLang="zh-CN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A284B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 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A284B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region</a:t>
                </a:r>
                <a:endParaRPr kumimoji="0" lang="zh-CN" alt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A284B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4" name="矩形 23"/>
            <p:cNvSpPr/>
            <p:nvPr/>
          </p:nvSpPr>
          <p:spPr>
            <a:xfrm>
              <a:off x="1517581" y="1439057"/>
              <a:ext cx="253936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itchFamily="34" charset="0"/>
                  <a:ea typeface="微软雅黑" panose="020B0503020204020204" pitchFamily="34" charset="-122"/>
                  <a:cs typeface="+mn-cs"/>
                  <a:sym typeface="Wingdings 3" panose="05040102010807070707" pitchFamily="18" charset="2"/>
                </a:rPr>
                <a:t>Limited resolving power</a:t>
              </a:r>
              <a:endPara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微软雅黑" panose="020B0503020204020204" pitchFamily="34" charset="-122"/>
                <a:cs typeface="+mn-cs"/>
                <a:sym typeface="Wingdings 3" panose="05040102010807070707" pitchFamily="18" charset="2"/>
              </a:endParaRPr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694606" y="3949624"/>
              <a:ext cx="3782887" cy="2544982"/>
              <a:chOff x="7391350" y="1700808"/>
              <a:chExt cx="4680520" cy="3528392"/>
            </a:xfrm>
          </p:grpSpPr>
          <p:pic>
            <p:nvPicPr>
              <p:cNvPr id="27" name="图片 26"/>
              <p:cNvPicPr/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3" t="3641" r="3753" b="2812"/>
              <a:stretch/>
            </p:blipFill>
            <p:spPr bwMode="auto">
              <a:xfrm>
                <a:off x="7391350" y="1700808"/>
                <a:ext cx="4680520" cy="3528392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28" name="文本框 27"/>
              <p:cNvSpPr txBox="1"/>
              <p:nvPr/>
            </p:nvSpPr>
            <p:spPr>
              <a:xfrm>
                <a:off x="8396797" y="1876495"/>
                <a:ext cx="2998864" cy="384035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itchFamily="34" charset="0"/>
                    <a:ea typeface="微软雅黑" panose="020B0503020204020204" pitchFamily="34" charset="-122"/>
                    <a:cs typeface="+mn-cs"/>
                    <a:sym typeface="Wingdings 3" panose="05040102010807070707" pitchFamily="18" charset="2"/>
                  </a:rPr>
                  <a:t>Big systematic errors </a:t>
                </a:r>
              </a:p>
            </p:txBody>
          </p:sp>
        </p:grpSp>
        <p:sp>
          <p:nvSpPr>
            <p:cNvPr id="26" name="椭圆 25"/>
            <p:cNvSpPr/>
            <p:nvPr/>
          </p:nvSpPr>
          <p:spPr>
            <a:xfrm>
              <a:off x="1960532" y="4822234"/>
              <a:ext cx="986779" cy="541210"/>
            </a:xfrm>
            <a:prstGeom prst="ellipse">
              <a:avLst/>
            </a:prstGeom>
            <a:noFill/>
            <a:ln w="34925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sp>
        <p:nvSpPr>
          <p:cNvPr id="33" name="Rectangle 3"/>
          <p:cNvSpPr>
            <a:spLocks noChangeArrowheads="1"/>
          </p:cNvSpPr>
          <p:nvPr/>
        </p:nvSpPr>
        <p:spPr bwMode="auto">
          <a:xfrm>
            <a:off x="0" y="-17485"/>
            <a:ext cx="9144000" cy="710181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3.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新型等时性质谱术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(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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-recognized IMS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)</a:t>
            </a:r>
            <a:endParaRPr kumimoji="0" lang="zh-CN" altLang="en-GB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525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1337295" y="4000996"/>
            <a:ext cx="6835105" cy="2308324"/>
            <a:chOff x="5236765" y="4145012"/>
            <a:chExt cx="6835105" cy="23083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文本框 29"/>
                <p:cNvSpPr txBox="1"/>
                <p:nvPr/>
              </p:nvSpPr>
              <p:spPr>
                <a:xfrm>
                  <a:off x="5236765" y="4145012"/>
                  <a:ext cx="6835105" cy="2308324"/>
                </a:xfrm>
                <a:prstGeom prst="rect">
                  <a:avLst/>
                </a:prstGeom>
                <a:solidFill>
                  <a:srgbClr val="FA284B">
                    <a:lumMod val="20000"/>
                    <a:lumOff val="80000"/>
                  </a:srgbClr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24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Arial" pitchFamily="34" charset="0"/>
                      <a:ea typeface="微软雅黑" panose="020B0503020204020204" pitchFamily="34" charset="-122"/>
                      <a:cs typeface="+mn-cs"/>
                      <a:sym typeface="Wingdings 3" panose="05040102010807070707" pitchFamily="18" charset="2"/>
                    </a:rPr>
                    <a:t>Raisons:</a:t>
                  </a:r>
                </a:p>
                <a:p>
                  <a:pPr marL="457200" marR="0" lvl="0" indent="-45720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AutoNum type="arabicParenR"/>
                    <a:tabLst/>
                    <a:defRPr/>
                  </a:pPr>
                  <a:r>
                    <a:rPr kumimoji="0" lang="en-US" altLang="zh-CN" sz="20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itchFamily="34" charset="0"/>
                      <a:ea typeface="宋体" panose="02010600030101010101" pitchFamily="2" charset="-122"/>
                      <a:cs typeface="+mn-cs"/>
                    </a:rPr>
                    <a:t>Orbit-dependent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altLang="zh-CN" sz="2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zh-CN" altLang="en-US" sz="2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𝜸</m:t>
                          </m:r>
                        </m:e>
                        <m:sub>
                          <m:r>
                            <a:rPr kumimoji="0" lang="en-US" altLang="zh-CN" sz="2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𝒕</m:t>
                          </m:r>
                        </m:sub>
                      </m:sSub>
                    </m:oMath>
                  </a14:m>
                  <a:endParaRPr kumimoji="0" lang="en-US" altLang="zh-CN" sz="2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宋体" panose="02010600030101010101" pitchFamily="2" charset="-122"/>
                    <a:cs typeface="+mn-cs"/>
                  </a:endParaRPr>
                </a:p>
                <a:p>
                  <a:pPr marL="457200" marR="0" lvl="0" indent="-45720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AutoNum type="arabicParenR"/>
                    <a:tabLst/>
                    <a:defRPr/>
                  </a:pPr>
                  <a:r>
                    <a:rPr kumimoji="0" lang="en-US" altLang="zh-CN" sz="20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itchFamily="34" charset="0"/>
                      <a:ea typeface="宋体" panose="02010600030101010101" pitchFamily="2" charset="-122"/>
                      <a:cs typeface="+mn-cs"/>
                    </a:rPr>
                    <a:t>Asymmetric momentum distribution of stored ions</a:t>
                  </a:r>
                </a:p>
                <a:p>
                  <a:pPr marL="457200" marR="0" lvl="0" indent="-45720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AutoNum type="arabicParenR"/>
                    <a:tabLst/>
                    <a:defRPr/>
                  </a:pPr>
                  <a:r>
                    <a:rPr kumimoji="0" lang="en-US" altLang="zh-CN" sz="20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itchFamily="34" charset="0"/>
                      <a:ea typeface="宋体" panose="02010600030101010101" pitchFamily="2" charset="-122"/>
                      <a:cs typeface="+mn-cs"/>
                    </a:rPr>
                    <a:t>Phase slip factor </a:t>
                  </a:r>
                </a:p>
                <a:p>
                  <a:pPr marL="457200" marR="0" lvl="0" indent="-45720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AutoNum type="arabicParenR"/>
                    <a:tabLst/>
                    <a:defRPr/>
                  </a:pPr>
                  <a:endParaRPr kumimoji="0" lang="en-US" altLang="zh-CN" sz="2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宋体" panose="02010600030101010101" pitchFamily="2" charset="-122"/>
                    <a:cs typeface="+mn-cs"/>
                  </a:endParaRPr>
                </a:p>
                <a:p>
                  <a:pPr marL="457200" marR="0" lvl="0" indent="-45720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AutoNum type="arabicParenR"/>
                    <a:tabLst/>
                    <a:defRPr/>
                  </a:pPr>
                  <a:endParaRPr kumimoji="0" lang="en-US" altLang="zh-CN" sz="2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宋体" panose="02010600030101010101" pitchFamily="2" charset="-122"/>
                    <a:cs typeface="+mn-cs"/>
                  </a:endParaRPr>
                </a:p>
                <a:p>
                  <a:pPr marL="457200" marR="0" lvl="0" indent="-45720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AutoNum type="arabicParenR"/>
                    <a:tabLst/>
                    <a:defRPr/>
                  </a:pPr>
                  <a:r>
                    <a:rPr kumimoji="0" lang="en-US" altLang="zh-CN" sz="20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itchFamily="34" charset="0"/>
                      <a:ea typeface="宋体" panose="02010600030101010101" pitchFamily="2" charset="-122"/>
                      <a:cs typeface="+mn-cs"/>
                    </a:rPr>
                    <a:t>Energy losses of stored ions</a:t>
                  </a:r>
                </a:p>
              </p:txBody>
            </p:sp>
          </mc:Choice>
          <mc:Fallback xmlns="">
            <p:sp>
              <p:nvSpPr>
                <p:cNvPr id="118" name="文本框 1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6765" y="4145012"/>
                  <a:ext cx="6835105" cy="2308324"/>
                </a:xfrm>
                <a:prstGeom prst="rect">
                  <a:avLst/>
                </a:prstGeom>
                <a:blipFill>
                  <a:blip r:embed="rId4"/>
                  <a:stretch>
                    <a:fillRect l="-1338" t="-1847" b="-3958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矩形 30"/>
                <p:cNvSpPr/>
                <p:nvPr/>
              </p:nvSpPr>
              <p:spPr>
                <a:xfrm>
                  <a:off x="7351098" y="5299174"/>
                  <a:ext cx="3477298" cy="74719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45720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zh-CN" altLang="zh-CN" sz="2400" b="1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zh-CN" altLang="en-US" sz="2400" b="1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𝜹</m:t>
                          </m:r>
                          <m:r>
                            <a:rPr kumimoji="0" lang="en-US" altLang="zh-CN" sz="2400" b="1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𝑻</m:t>
                          </m:r>
                        </m:num>
                        <m:den>
                          <m:r>
                            <a:rPr kumimoji="0" lang="en-US" altLang="zh-CN" sz="2400" b="1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𝑻</m:t>
                          </m:r>
                        </m:den>
                      </m:f>
                      <m:r>
                        <a:rPr kumimoji="0" lang="en-US" altLang="zh-CN" sz="2400" b="1" i="1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kumimoji="0" lang="en-US" altLang="zh-CN" sz="2400" b="1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0" lang="zh-CN" altLang="zh-CN" sz="2400" b="1" i="1" u="none" strike="noStrike" kern="1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en-US" altLang="zh-CN" sz="2400" b="1" i="1" u="none" strike="noStrike" kern="1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</m:num>
                            <m:den>
                              <m:sSubSup>
                                <m:sSubSupPr>
                                  <m:ctrlPr>
                                    <a:rPr kumimoji="0" lang="zh-CN" altLang="zh-CN" sz="2400" b="1" i="1" u="none" strike="noStrike" kern="1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en-US" altLang="zh-CN" sz="2400" b="1" i="1" u="none" strike="noStrike" kern="1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𝜸</m:t>
                                  </m:r>
                                </m:e>
                                <m:sub>
                                  <m:r>
                                    <a:rPr kumimoji="0" lang="en-US" altLang="zh-CN" sz="2400" b="1" i="1" u="none" strike="noStrike" kern="1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𝒕</m:t>
                                  </m:r>
                                </m:sub>
                                <m:sup>
                                  <m:r>
                                    <a:rPr kumimoji="0" lang="en-US" altLang="zh-CN" sz="2400" b="1" i="1" u="none" strike="noStrike" kern="1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</m:den>
                          </m:f>
                          <m:r>
                            <a:rPr kumimoji="0" lang="en-US" altLang="zh-CN" sz="2400" b="1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zh-CN" altLang="zh-CN" sz="2400" b="1" i="1" u="none" strike="noStrike" kern="1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en-US" altLang="zh-CN" sz="2400" b="1" i="1" u="none" strike="noStrike" kern="1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kumimoji="0" lang="zh-CN" altLang="zh-CN" sz="2400" b="1" i="1" u="none" strike="noStrike" kern="1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altLang="zh-CN" sz="2400" b="1" i="1" u="none" strike="noStrike" kern="1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𝜸</m:t>
                                  </m:r>
                                </m:e>
                                <m:sup>
                                  <m:r>
                                    <a:rPr kumimoji="0" lang="en-US" altLang="zh-CN" sz="2400" b="1" i="1" u="none" strike="noStrike" kern="1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kumimoji="0" lang="en-US" altLang="zh-CN" sz="2400" b="1" i="1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f>
                        <m:fPr>
                          <m:ctrlPr>
                            <a:rPr kumimoji="0" lang="zh-CN" altLang="zh-CN" sz="2400" b="1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zh-CN" altLang="en-US" sz="2400" b="1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𝜹</m:t>
                          </m:r>
                          <m:d>
                            <m:dPr>
                              <m:ctrlPr>
                                <a:rPr kumimoji="0" lang="zh-CN" altLang="zh-CN" sz="2400" b="1" i="1" u="none" strike="noStrike" kern="1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altLang="zh-CN" sz="2400" b="1" i="1" u="none" strike="noStrike" kern="1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𝑩</m:t>
                              </m:r>
                              <m:r>
                                <a:rPr kumimoji="0" lang="en-US" altLang="zh-CN" sz="2400" b="1" i="1" u="none" strike="noStrike" kern="1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𝝆</m:t>
                              </m:r>
                            </m:e>
                          </m:d>
                        </m:num>
                        <m:den>
                          <m:r>
                            <a:rPr kumimoji="0" lang="en-US" altLang="zh-CN" sz="2400" b="1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𝑩</m:t>
                          </m:r>
                          <m:r>
                            <a:rPr kumimoji="0" lang="en-US" altLang="zh-CN" sz="2400" b="1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𝝆</m:t>
                          </m:r>
                        </m:den>
                      </m:f>
                    </m:oMath>
                  </a14:m>
                  <a:r>
                    <a:rPr kumimoji="0" lang="en-US" altLang="zh-CN" sz="2400" b="1" i="0" u="none" strike="noStrike" kern="100" cap="none" spc="0" normalizeH="0" baseline="0" noProof="0" dirty="0" smtClean="0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Times New Roman" panose="02020603050405020304" pitchFamily="18" charset="0"/>
                    </a:rPr>
                    <a:t>  </a:t>
                  </a:r>
                  <a:endParaRPr kumimoji="0" lang="zh-CN" altLang="zh-CN" sz="2400" b="1" i="0" u="none" strike="noStrike" kern="1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5" name="矩形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51098" y="5299174"/>
                  <a:ext cx="3477298" cy="74719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2" name="组合 31"/>
          <p:cNvGrpSpPr/>
          <p:nvPr/>
        </p:nvGrpSpPr>
        <p:grpSpPr>
          <a:xfrm>
            <a:off x="1331640" y="857058"/>
            <a:ext cx="6764241" cy="3116169"/>
            <a:chOff x="5231110" y="1001074"/>
            <a:chExt cx="6764241" cy="3116169"/>
          </a:xfrm>
        </p:grpSpPr>
        <p:grpSp>
          <p:nvGrpSpPr>
            <p:cNvPr id="33" name="组合 32"/>
            <p:cNvGrpSpPr/>
            <p:nvPr/>
          </p:nvGrpSpPr>
          <p:grpSpPr>
            <a:xfrm>
              <a:off x="5231110" y="1001074"/>
              <a:ext cx="6764241" cy="3116169"/>
              <a:chOff x="197492" y="662447"/>
              <a:chExt cx="6764241" cy="3116169"/>
            </a:xfrm>
          </p:grpSpPr>
          <p:pic>
            <p:nvPicPr>
              <p:cNvPr id="38" name="图片 3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492" y="1214811"/>
                <a:ext cx="3324790" cy="2550052"/>
              </a:xfrm>
              <a:prstGeom prst="rect">
                <a:avLst/>
              </a:prstGeom>
            </p:spPr>
          </p:pic>
          <p:pic>
            <p:nvPicPr>
              <p:cNvPr id="39" name="图片 3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01080" y="1201058"/>
                <a:ext cx="3360653" cy="2577558"/>
              </a:xfrm>
              <a:prstGeom prst="rect">
                <a:avLst/>
              </a:prstGeom>
            </p:spPr>
          </p:pic>
          <p:sp>
            <p:nvSpPr>
              <p:cNvPr id="40" name="文本框 39"/>
              <p:cNvSpPr txBox="1"/>
              <p:nvPr/>
            </p:nvSpPr>
            <p:spPr>
              <a:xfrm>
                <a:off x="746058" y="1379760"/>
                <a:ext cx="105349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宋体" panose="02010600030101010101" pitchFamily="2" charset="-122"/>
                    <a:cs typeface="+mn-cs"/>
                  </a:rPr>
                  <a:t>LISE++</a:t>
                </a:r>
                <a:endParaRPr kumimoji="0" lang="zh-CN" alt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1" name="矩形 40"/>
              <p:cNvSpPr/>
              <p:nvPr/>
            </p:nvSpPr>
            <p:spPr>
              <a:xfrm>
                <a:off x="1979058" y="1479884"/>
                <a:ext cx="207160" cy="1903516"/>
              </a:xfrm>
              <a:prstGeom prst="rect">
                <a:avLst/>
              </a:prstGeom>
              <a:solidFill>
                <a:srgbClr val="00B050">
                  <a:alpha val="43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5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42" name="矩形 41"/>
              <p:cNvSpPr/>
              <p:nvPr/>
            </p:nvSpPr>
            <p:spPr>
              <a:xfrm>
                <a:off x="2573756" y="662447"/>
                <a:ext cx="236704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sng" strike="noStrike" kern="0" cap="none" spc="0" normalizeH="0" baseline="0" noProof="0" dirty="0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imes New Roman" pitchFamily="18" charset="0"/>
                    <a:ea typeface="黑体" pitchFamily="2" charset="-122"/>
                    <a:cs typeface="+mn-cs"/>
                  </a:rPr>
                  <a:t>B</a:t>
                </a:r>
                <a:r>
                  <a:rPr kumimoji="0" lang="en-US" altLang="zh-CN" sz="2400" b="1" i="0" u="sng" strike="noStrike" kern="0" cap="none" spc="0" normalizeH="0" baseline="0" noProof="0" dirty="0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imes New Roman" pitchFamily="18" charset="0"/>
                    <a:ea typeface="黑体" pitchFamily="2" charset="-122"/>
                    <a:cs typeface="+mn-cs"/>
                    <a:sym typeface="Symbol" panose="05050102010706020507" pitchFamily="18" charset="2"/>
                  </a:rPr>
                  <a:t> acceptance </a:t>
                </a:r>
                <a:endParaRPr kumimoji="0" lang="zh-CN" altLang="en-US" sz="2400" b="1" i="0" u="sng" strike="noStrike" kern="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itchFamily="18" charset="0"/>
                  <a:ea typeface="黑体" pitchFamily="2" charset="-122"/>
                  <a:cs typeface="+mn-cs"/>
                </a:endParaRPr>
              </a:p>
            </p:txBody>
          </p:sp>
        </p:grpSp>
        <p:sp>
          <p:nvSpPr>
            <p:cNvPr id="34" name="矩形 33"/>
            <p:cNvSpPr/>
            <p:nvPr/>
          </p:nvSpPr>
          <p:spPr>
            <a:xfrm>
              <a:off x="10410609" y="1818511"/>
              <a:ext cx="207160" cy="1903516"/>
            </a:xfrm>
            <a:prstGeom prst="rect">
              <a:avLst/>
            </a:prstGeom>
            <a:solidFill>
              <a:srgbClr val="00B050">
                <a:alpha val="43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cxnSp>
          <p:nvCxnSpPr>
            <p:cNvPr id="35" name="直接箭头连接符 34"/>
            <p:cNvCxnSpPr/>
            <p:nvPr/>
          </p:nvCxnSpPr>
          <p:spPr>
            <a:xfrm flipH="1">
              <a:off x="7219836" y="1416385"/>
              <a:ext cx="607160" cy="378781"/>
            </a:xfrm>
            <a:prstGeom prst="straightConnector1">
              <a:avLst/>
            </a:prstGeom>
            <a:noFill/>
            <a:ln w="31750" cap="flat" cmpd="sng" algn="ctr">
              <a:solidFill>
                <a:srgbClr val="00B050"/>
              </a:solidFill>
              <a:prstDash val="solid"/>
              <a:tailEnd type="triangle"/>
            </a:ln>
            <a:effectLst/>
          </p:spPr>
        </p:cxnSp>
        <p:cxnSp>
          <p:nvCxnSpPr>
            <p:cNvPr id="36" name="直接箭头连接符 35"/>
            <p:cNvCxnSpPr/>
            <p:nvPr/>
          </p:nvCxnSpPr>
          <p:spPr>
            <a:xfrm>
              <a:off x="9711626" y="1397492"/>
              <a:ext cx="698983" cy="411427"/>
            </a:xfrm>
            <a:prstGeom prst="straightConnector1">
              <a:avLst/>
            </a:prstGeom>
            <a:noFill/>
            <a:ln w="31750" cap="flat" cmpd="sng" algn="ctr">
              <a:solidFill>
                <a:srgbClr val="00B050"/>
              </a:solidFill>
              <a:prstDash val="solid"/>
              <a:tailEnd type="triangle"/>
            </a:ln>
            <a:effectLst/>
          </p:spPr>
        </p:cxnSp>
        <p:sp>
          <p:nvSpPr>
            <p:cNvPr id="37" name="文本框 36"/>
            <p:cNvSpPr txBox="1"/>
            <p:nvPr/>
          </p:nvSpPr>
          <p:spPr>
            <a:xfrm>
              <a:off x="10828396" y="1702998"/>
              <a:ext cx="105349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宋体" panose="02010600030101010101" pitchFamily="2" charset="-122"/>
                  <a:cs typeface="+mn-cs"/>
                </a:rPr>
                <a:t>LISE++</a:t>
              </a:r>
              <a:endParaRPr kumimoji="0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0" y="-17485"/>
            <a:ext cx="9144000" cy="710181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3.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新型等时性质谱术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(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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-recognized IMS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)</a:t>
            </a:r>
            <a:endParaRPr kumimoji="0" lang="zh-CN" altLang="en-GB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74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4206" y="2785510"/>
            <a:ext cx="1438647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963" y="3168257"/>
            <a:ext cx="504419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71632" y="3183331"/>
            <a:ext cx="560466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extBox 6"/>
          <p:cNvSpPr txBox="1"/>
          <p:nvPr/>
        </p:nvSpPr>
        <p:spPr bwMode="auto">
          <a:xfrm>
            <a:off x="2668557" y="3135596"/>
            <a:ext cx="5688632" cy="584775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 smtClean="0">
                <a:solidFill>
                  <a:prstClr val="black"/>
                </a:solidFill>
                <a:latin typeface="Arial" pitchFamily="34" charset="0"/>
              </a:rPr>
              <a:t>= N×    + Z ×     </a:t>
            </a:r>
            <a:r>
              <a:rPr lang="zh-CN" altLang="en-US" sz="3200" b="1" dirty="0" smtClean="0">
                <a:solidFill>
                  <a:prstClr val="black"/>
                </a:solidFill>
                <a:latin typeface="Arial" pitchFamily="34" charset="0"/>
              </a:rPr>
              <a:t>－</a:t>
            </a:r>
            <a:r>
              <a:rPr lang="en-US" altLang="zh-CN" sz="3200" b="1" dirty="0" smtClean="0">
                <a:solidFill>
                  <a:prstClr val="black"/>
                </a:solidFill>
                <a:latin typeface="Arial" pitchFamily="34" charset="0"/>
              </a:rPr>
              <a:t>  </a:t>
            </a:r>
            <a:r>
              <a:rPr lang="zh-CN" altLang="en-US" sz="3200" b="1" dirty="0" smtClean="0">
                <a:solidFill>
                  <a:srgbClr val="FF0000"/>
                </a:solidFill>
                <a:latin typeface="微软雅黑"/>
                <a:ea typeface="微软雅黑"/>
              </a:rPr>
              <a:t>结合能</a:t>
            </a:r>
            <a:endParaRPr lang="zh-CN" altLang="en-US" sz="3200" b="1" dirty="0">
              <a:solidFill>
                <a:srgbClr val="FF0000"/>
              </a:solidFill>
              <a:latin typeface="微软雅黑"/>
              <a:ea typeface="微软雅黑"/>
            </a:endParaRPr>
          </a:p>
        </p:txBody>
      </p:sp>
      <p:sp>
        <p:nvSpPr>
          <p:cNvPr id="20" name="圆角矩形标注 19"/>
          <p:cNvSpPr/>
          <p:nvPr/>
        </p:nvSpPr>
        <p:spPr>
          <a:xfrm>
            <a:off x="243942" y="1684217"/>
            <a:ext cx="1562681" cy="1090603"/>
          </a:xfrm>
          <a:prstGeom prst="wedgeRoundRectCallout">
            <a:avLst>
              <a:gd name="adj1" fmla="val 46193"/>
              <a:gd name="adj2" fmla="val 91393"/>
              <a:gd name="adj3" fmla="val 16667"/>
            </a:avLst>
          </a:prstGeom>
          <a:solidFill>
            <a:srgbClr val="1B2946">
              <a:lumMod val="75000"/>
              <a:lumOff val="2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量子多体</a:t>
            </a:r>
            <a:endParaRPr kumimoji="0" lang="en-US" altLang="zh-CN" sz="2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复杂系统</a:t>
            </a:r>
            <a:endParaRPr kumimoji="0" lang="zh-CN" altLang="en-US" sz="2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6628997" y="3720371"/>
            <a:ext cx="1008113" cy="2660957"/>
            <a:chOff x="8818189" y="3354785"/>
            <a:chExt cx="1008113" cy="2660957"/>
          </a:xfrm>
        </p:grpSpPr>
        <p:sp>
          <p:nvSpPr>
            <p:cNvPr id="22" name="Text Box 7"/>
            <p:cNvSpPr txBox="1">
              <a:spLocks noChangeArrowheads="1"/>
            </p:cNvSpPr>
            <p:nvPr/>
          </p:nvSpPr>
          <p:spPr bwMode="auto">
            <a:xfrm>
              <a:off x="8818189" y="4446082"/>
              <a:ext cx="1008113" cy="1569660"/>
            </a:xfrm>
            <a:prstGeom prst="rect">
              <a:avLst/>
            </a:prstGeom>
            <a:solidFill>
              <a:srgbClr val="1B2946">
                <a:lumMod val="75000"/>
                <a:lumOff val="25000"/>
              </a:srgbClr>
            </a:solidFill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itchFamily="34" charset="0"/>
                  <a:ea typeface="黑体" panose="02010609060101010101" pitchFamily="49" charset="-122"/>
                </a:rPr>
                <a:t>核内</a:t>
              </a:r>
              <a:endPara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黑体" panose="02010609060101010101" pitchFamily="49" charset="-122"/>
              </a:endParaRP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itchFamily="34" charset="0"/>
                  <a:ea typeface="黑体" panose="02010609060101010101" pitchFamily="49" charset="-122"/>
                </a:rPr>
                <a:t>有效</a:t>
              </a:r>
              <a:endPara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黑体" panose="02010609060101010101" pitchFamily="49" charset="-122"/>
              </a:endParaRP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itchFamily="34" charset="0"/>
                  <a:ea typeface="黑体" panose="02010609060101010101" pitchFamily="49" charset="-122"/>
                </a:rPr>
                <a:t>相互</a:t>
              </a:r>
              <a:endPara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黑体" panose="02010609060101010101" pitchFamily="49" charset="-122"/>
              </a:endParaRP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itchFamily="34" charset="0"/>
                  <a:ea typeface="黑体" panose="02010609060101010101" pitchFamily="49" charset="-122"/>
                </a:rPr>
                <a:t>作用</a:t>
              </a:r>
              <a:endPara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23" name="AutoShape 37"/>
            <p:cNvSpPr>
              <a:spLocks noChangeArrowheads="1"/>
            </p:cNvSpPr>
            <p:nvPr/>
          </p:nvSpPr>
          <p:spPr bwMode="auto">
            <a:xfrm>
              <a:off x="9207660" y="3354785"/>
              <a:ext cx="282130" cy="987576"/>
            </a:xfrm>
            <a:prstGeom prst="up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</p:grpSp>
      <p:sp>
        <p:nvSpPr>
          <p:cNvPr id="24" name="圆角矩形标注 23"/>
          <p:cNvSpPr/>
          <p:nvPr/>
        </p:nvSpPr>
        <p:spPr>
          <a:xfrm>
            <a:off x="7421085" y="1770160"/>
            <a:ext cx="1543403" cy="994838"/>
          </a:xfrm>
          <a:prstGeom prst="wedgeRoundRectCallout">
            <a:avLst>
              <a:gd name="adj1" fmla="val -55854"/>
              <a:gd name="adj2" fmla="val 84910"/>
              <a:gd name="adj3" fmla="val 16667"/>
            </a:avLst>
          </a:prstGeom>
          <a:solidFill>
            <a:srgbClr val="1B2946">
              <a:lumMod val="75000"/>
              <a:lumOff val="2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原子核的</a:t>
            </a:r>
            <a:endParaRPr kumimoji="0" lang="en-US" altLang="zh-CN" sz="2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基本参量</a:t>
            </a:r>
            <a:endParaRPr kumimoji="0" lang="zh-CN" altLang="en-US" sz="2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/>
              <p:cNvSpPr txBox="1"/>
              <p:nvPr/>
            </p:nvSpPr>
            <p:spPr bwMode="auto">
              <a:xfrm>
                <a:off x="2715092" y="1192765"/>
                <a:ext cx="3841897" cy="1485728"/>
              </a:xfrm>
              <a:prstGeom prst="rect">
                <a:avLst/>
              </a:prstGeom>
              <a:solidFill>
                <a:srgbClr val="FA284B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  <a:extLst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CN" sz="28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𝑴</m:t>
                      </m:r>
                      <m:d>
                        <m:dPr>
                          <m:ctrlPr>
                            <a:rPr kumimoji="0" lang="en-US" altLang="zh-CN" sz="2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altLang="zh-CN" sz="2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𝒁</m:t>
                          </m:r>
                          <m:r>
                            <a:rPr kumimoji="0" lang="en-US" altLang="zh-CN" sz="2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,</m:t>
                          </m:r>
                          <m:r>
                            <a:rPr kumimoji="0" lang="en-US" altLang="zh-CN" sz="2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𝑵</m:t>
                          </m:r>
                        </m:e>
                      </m:d>
                      <m:r>
                        <a:rPr kumimoji="0" lang="en-US" altLang="zh-CN" sz="28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&lt;</m:t>
                      </m:r>
                      <m:nary>
                        <m:naryPr>
                          <m:chr m:val="∑"/>
                          <m:limLoc m:val="subSup"/>
                          <m:ctrlPr>
                            <a:rPr kumimoji="0" lang="en-US" altLang="zh-CN" sz="2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kumimoji="0" lang="en-US" altLang="zh-CN" sz="2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𝒊</m:t>
                          </m:r>
                        </m:sub>
                        <m:sup>
                          <m:r>
                            <a:rPr kumimoji="0" lang="en-US" altLang="zh-CN" sz="2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𝑨</m:t>
                          </m:r>
                        </m:sup>
                        <m:e>
                          <m:sSub>
                            <m:sSubPr>
                              <m:ctrlPr>
                                <a:rPr kumimoji="0" lang="en-US" altLang="zh-CN" sz="28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altLang="zh-CN" sz="28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𝒎</m:t>
                              </m:r>
                            </m:e>
                            <m:sub>
                              <m:r>
                                <a:rPr kumimoji="0" lang="en-US" altLang="zh-CN" sz="28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𝒊</m:t>
                              </m:r>
                            </m:sub>
                          </m:sSub>
                        </m:e>
                      </m:nary>
                      <m:r>
                        <a:rPr kumimoji="0" lang="en-US" altLang="zh-CN" sz="28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, </m:t>
                      </m:r>
                    </m:oMath>
                  </m:oMathPara>
                </a14:m>
                <a:endParaRPr kumimoji="0" lang="en-US" altLang="zh-CN" sz="28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CN" sz="28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𝑬</m:t>
                      </m:r>
                      <m:r>
                        <a:rPr kumimoji="0" lang="en-US" altLang="zh-CN" sz="28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=∆</m:t>
                      </m:r>
                      <m:r>
                        <a:rPr kumimoji="0" lang="en-US" altLang="zh-CN" sz="28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𝒎</m:t>
                      </m:r>
                      <m:r>
                        <a:rPr kumimoji="0" lang="en-US" altLang="zh-CN" sz="28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∙</m:t>
                      </m:r>
                      <m:sSup>
                        <m:sSupPr>
                          <m:ctrlPr>
                            <a:rPr kumimoji="0" lang="en-US" altLang="zh-CN" sz="2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altLang="zh-CN" sz="2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𝒄</m:t>
                          </m:r>
                        </m:e>
                        <m:sup>
                          <m:r>
                            <a:rPr kumimoji="0" lang="en-US" altLang="zh-CN" sz="2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kumimoji="0" lang="zh-CN" alt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25" name="文本框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15092" y="1192765"/>
                <a:ext cx="3841897" cy="148572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5400" cap="flat" cmpd="sng" algn="ctr">
                <a:noFill/>
                <a:prstDash val="solid"/>
              </a:ln>
              <a:effectLst/>
              <a:ex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组合 25"/>
          <p:cNvGrpSpPr/>
          <p:nvPr/>
        </p:nvGrpSpPr>
        <p:grpSpPr>
          <a:xfrm>
            <a:off x="410613" y="4800491"/>
            <a:ext cx="6146376" cy="1569660"/>
            <a:chOff x="714427" y="4193536"/>
            <a:chExt cx="6146376" cy="1569660"/>
          </a:xfrm>
        </p:grpSpPr>
        <p:sp>
          <p:nvSpPr>
            <p:cNvPr id="27" name="AutoShape 17"/>
            <p:cNvSpPr>
              <a:spLocks noChangeArrowheads="1"/>
            </p:cNvSpPr>
            <p:nvPr/>
          </p:nvSpPr>
          <p:spPr bwMode="auto">
            <a:xfrm>
              <a:off x="5952879" y="4899122"/>
              <a:ext cx="907924" cy="301065"/>
            </a:xfrm>
            <a:prstGeom prst="leftRightArrow">
              <a:avLst>
                <a:gd name="adj1" fmla="val 50000"/>
                <a:gd name="adj2" fmla="val 71111"/>
              </a:avLst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28" name="Text Box 5"/>
            <p:cNvSpPr txBox="1">
              <a:spLocks noChangeArrowheads="1"/>
            </p:cNvSpPr>
            <p:nvPr/>
          </p:nvSpPr>
          <p:spPr bwMode="auto">
            <a:xfrm>
              <a:off x="714427" y="4193536"/>
              <a:ext cx="5210272" cy="1569660"/>
            </a:xfrm>
            <a:prstGeom prst="rect">
              <a:avLst/>
            </a:prstGeom>
            <a:solidFill>
              <a:srgbClr val="1B2946">
                <a:lumMod val="75000"/>
                <a:lumOff val="25000"/>
              </a:srgbClr>
            </a:solidFill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核结构：壳及其演化，对能及能隙，</a:t>
              </a:r>
              <a:endPara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       </a:t>
              </a:r>
              <a:r>
                <a:rPr kumimoji="0" lang="zh-CN" alt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核模型，质量公式，形状 </a:t>
              </a:r>
              <a:r>
                <a:rPr kumimoji="0" lang="en-US" altLang="zh-CN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ea typeface="黑体" panose="02010609060101010101" pitchFamily="49" charset="-122"/>
                </a:rPr>
                <a:t>… </a:t>
              </a:r>
              <a:r>
                <a:rPr kumimoji="0" lang="de-DE" altLang="zh-CN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核天体：</a:t>
              </a:r>
              <a:r>
                <a:rPr kumimoji="0" lang="de-DE" altLang="zh-CN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ea typeface="黑体" panose="02010609060101010101" pitchFamily="49" charset="-122"/>
                </a:rPr>
                <a:t>r-process, rp-process </a:t>
              </a:r>
              <a:r>
                <a:rPr kumimoji="0" lang="en-US" altLang="zh-CN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ea typeface="黑体" panose="02010609060101010101" pitchFamily="49" charset="-122"/>
                </a:rPr>
                <a:t>… </a:t>
              </a:r>
              <a:r>
                <a:rPr kumimoji="0" lang="de-DE" altLang="zh-CN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ea typeface="黑体" panose="02010609060101010101" pitchFamily="49" charset="-122"/>
                </a:rPr>
                <a:t> </a:t>
              </a:r>
            </a:p>
          </p:txBody>
        </p:sp>
      </p:grpSp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0" y="0"/>
            <a:ext cx="9144000" cy="733622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3200" b="1" kern="0" dirty="0">
                <a:solidFill>
                  <a:schemeClr val="bg1"/>
                </a:solidFill>
                <a:latin typeface="Tahoma"/>
                <a:ea typeface="黑体" panose="02010609060101010101" pitchFamily="49" charset="-122"/>
                <a:cs typeface="Arial"/>
              </a:rPr>
              <a:t>1. </a:t>
            </a:r>
            <a:r>
              <a:rPr lang="zh-CN" altLang="en-US" sz="3200" b="1" kern="0" dirty="0">
                <a:solidFill>
                  <a:schemeClr val="bg1"/>
                </a:solidFill>
                <a:latin typeface="Tahoma"/>
                <a:ea typeface="黑体" panose="02010609060101010101" pitchFamily="49" charset="-122"/>
                <a:cs typeface="Arial"/>
              </a:rPr>
              <a:t>原子核质量测量的科学</a:t>
            </a:r>
            <a:r>
              <a:rPr lang="zh-CN" altLang="en-US" sz="3200" b="1" kern="0" dirty="0" smtClean="0">
                <a:solidFill>
                  <a:schemeClr val="bg1"/>
                </a:solidFill>
                <a:latin typeface="Tahoma"/>
                <a:ea typeface="黑体" panose="02010609060101010101" pitchFamily="49" charset="-122"/>
                <a:cs typeface="Arial"/>
              </a:rPr>
              <a:t>意义</a:t>
            </a:r>
            <a:endParaRPr lang="zh-CN" altLang="zh-CN" sz="3200" kern="0" dirty="0">
              <a:solidFill>
                <a:schemeClr val="bg1"/>
              </a:solidFill>
              <a:latin typeface="Tahoma"/>
              <a:ea typeface="黑体" panose="02010609060101010101" pitchFamily="49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915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179512" y="1999916"/>
            <a:ext cx="4032448" cy="3816424"/>
            <a:chOff x="334566" y="1430322"/>
            <a:chExt cx="5256584" cy="4443704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566" y="1430322"/>
              <a:ext cx="5256584" cy="4443704"/>
            </a:xfrm>
            <a:prstGeom prst="rect">
              <a:avLst/>
            </a:prstGeom>
          </p:spPr>
        </p:pic>
        <p:sp>
          <p:nvSpPr>
            <p:cNvPr id="26" name="圆角矩形标注 25"/>
            <p:cNvSpPr/>
            <p:nvPr/>
          </p:nvSpPr>
          <p:spPr>
            <a:xfrm>
              <a:off x="553505" y="5095644"/>
              <a:ext cx="1055502" cy="612648"/>
            </a:xfrm>
            <a:prstGeom prst="wedgeRoundRectCallout">
              <a:avLst>
                <a:gd name="adj1" fmla="val 95588"/>
                <a:gd name="adj2" fmla="val -99191"/>
                <a:gd name="adj3" fmla="val 16667"/>
              </a:avLst>
            </a:prstGeom>
            <a:solidFill>
              <a:srgbClr val="1B2946"/>
            </a:solidFill>
            <a:ln w="25400" cap="flat" cmpd="sng" algn="ctr">
              <a:solidFill>
                <a:srgbClr val="1B2946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TOF2</a:t>
              </a:r>
              <a:endParaRPr kumimoji="0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7" name="圆角矩形标注 26"/>
            <p:cNvSpPr/>
            <p:nvPr/>
          </p:nvSpPr>
          <p:spPr>
            <a:xfrm>
              <a:off x="4496729" y="5099999"/>
              <a:ext cx="1094420" cy="612648"/>
            </a:xfrm>
            <a:prstGeom prst="wedgeRoundRectCallout">
              <a:avLst>
                <a:gd name="adj1" fmla="val -92807"/>
                <a:gd name="adj2" fmla="val -95759"/>
                <a:gd name="adj3" fmla="val 16667"/>
              </a:avLst>
            </a:prstGeom>
            <a:solidFill>
              <a:srgbClr val="1B2946"/>
            </a:solidFill>
            <a:ln w="25400" cap="flat" cmpd="sng" algn="ctr">
              <a:solidFill>
                <a:srgbClr val="1B2946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TOF1</a:t>
              </a:r>
              <a:endParaRPr kumimoji="0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/>
              <p:cNvSpPr txBox="1"/>
              <p:nvPr/>
            </p:nvSpPr>
            <p:spPr>
              <a:xfrm>
                <a:off x="5364088" y="1484784"/>
                <a:ext cx="3259417" cy="109119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altLang="zh-CN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zh-CN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𝒎</m:t>
                          </m:r>
                        </m:num>
                        <m:den>
                          <m:r>
                            <a:rPr kumimoji="0" lang="en-US" altLang="zh-CN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𝒒</m:t>
                          </m:r>
                        </m:den>
                      </m:f>
                      <m:r>
                        <a:rPr kumimoji="0" lang="en-US" altLang="zh-CN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kumimoji="0" lang="en-US" altLang="zh-CN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𝑩</m:t>
                      </m:r>
                      <m:r>
                        <a:rPr kumimoji="0" lang="en-US" altLang="zh-CN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  <a:sym typeface="Symbol" panose="05050102010706020507" pitchFamily="18" charset="2"/>
                        </a:rPr>
                        <m:t></m:t>
                      </m:r>
                      <m:rad>
                        <m:radPr>
                          <m:degHide m:val="on"/>
                          <m:ctrlPr>
                            <a:rPr kumimoji="0" lang="en-US" altLang="zh-CN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  <a:sym typeface="Symbol" panose="05050102010706020507" pitchFamily="18" charset="2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kumimoji="0" lang="en-US" altLang="zh-CN" sz="2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0" lang="en-US" altLang="zh-CN" sz="24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kumimoji="0" lang="en-US" altLang="zh-CN" sz="24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0" lang="en-US" altLang="zh-CN" sz="2400" b="1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𝟏</m:t>
                                      </m:r>
                                    </m:num>
                                    <m:den>
                                      <m:r>
                                        <a:rPr kumimoji="0" lang="en-US" altLang="zh-CN" sz="2400" b="1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𝒗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kumimoji="0" lang="en-US" altLang="zh-CN" sz="2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𝟐</m:t>
                              </m:r>
                            </m:sup>
                          </m:sSup>
                          <m:r>
                            <a:rPr kumimoji="0" lang="en-US" altLang="zh-CN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−</m:t>
                          </m:r>
                          <m:sSup>
                            <m:sSupPr>
                              <m:ctrlPr>
                                <a:rPr kumimoji="0" lang="en-US" altLang="zh-CN" sz="2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0" lang="en-US" altLang="zh-CN" sz="24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kumimoji="0" lang="en-US" altLang="zh-CN" sz="24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0" lang="en-US" altLang="zh-CN" sz="2400" b="1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𝟏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kumimoji="0" lang="en-US" altLang="zh-CN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altLang="zh-CN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𝒗</m:t>
                                          </m:r>
                                        </m:e>
                                        <m:sub>
                                          <m:r>
                                            <a:rPr kumimoji="0" lang="en-US" altLang="zh-CN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𝒄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kumimoji="0" lang="en-US" altLang="zh-CN" sz="2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𝟐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mc:Choice>
        <mc:Fallback xmlns="">
          <p:sp>
            <p:nvSpPr>
              <p:cNvPr id="28" name="文本框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4088" y="1484784"/>
                <a:ext cx="3259417" cy="10911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/>
              <p:cNvSpPr txBox="1"/>
              <p:nvPr/>
            </p:nvSpPr>
            <p:spPr bwMode="auto">
              <a:xfrm>
                <a:off x="0" y="836712"/>
                <a:ext cx="9144000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  <a:cs typeface="+mn-cs"/>
                  </a:rPr>
                  <a:t>同时测量离子的周期 </a:t>
                </a:r>
                <a14:m>
                  <m:oMath xmlns:m="http://schemas.openxmlformats.org/officeDocument/2006/math">
                    <m:r>
                      <a:rPr kumimoji="0" lang="en-US" altLang="zh-CN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𝑻</m:t>
                    </m:r>
                  </m:oMath>
                </a14:m>
                <a:r>
                  <a:rPr kumimoji="0" lang="en-US" altLang="zh-CN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D02E0"/>
                    </a:solidFill>
                    <a:effectLst/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  <a:cs typeface="+mn-cs"/>
                  </a:rPr>
                  <a:t> </a:t>
                </a:r>
                <a:r>
                  <a:rPr kumimoji="0" lang="zh-CN" altLang="en-US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  <a:cs typeface="+mn-cs"/>
                  </a:rPr>
                  <a:t>和速度 </a:t>
                </a:r>
                <a14:m>
                  <m:oMath xmlns:m="http://schemas.openxmlformats.org/officeDocument/2006/math">
                    <m:r>
                      <a:rPr kumimoji="0" lang="en-US" altLang="zh-CN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𝒗</m:t>
                    </m:r>
                    <m:r>
                      <a:rPr kumimoji="0" lang="en-US" altLang="zh-CN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kumimoji="0" lang="zh-CN" altLang="en-US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D02E0"/>
                    </a:solidFill>
                    <a:effectLst/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  <a:cs typeface="+mn-cs"/>
                  </a:rPr>
                  <a:t> 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D02E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endParaRPr>
              </a:p>
            </p:txBody>
          </p:sp>
        </mc:Choice>
        <mc:Fallback xmlns=""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836712"/>
                <a:ext cx="9144000" cy="523220"/>
              </a:xfrm>
              <a:prstGeom prst="rect">
                <a:avLst/>
              </a:prstGeom>
              <a:blipFill>
                <a:blip r:embed="rId5"/>
                <a:stretch>
                  <a:fillRect t="-13953" b="-2907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4" name="组合 43"/>
          <p:cNvGrpSpPr/>
          <p:nvPr/>
        </p:nvGrpSpPr>
        <p:grpSpPr>
          <a:xfrm>
            <a:off x="4478242" y="2792004"/>
            <a:ext cx="4776466" cy="3571538"/>
            <a:chOff x="6815286" y="2161718"/>
            <a:chExt cx="5153700" cy="3859570"/>
          </a:xfrm>
        </p:grpSpPr>
        <p:grpSp>
          <p:nvGrpSpPr>
            <p:cNvPr id="45" name="组合 44"/>
            <p:cNvGrpSpPr/>
            <p:nvPr/>
          </p:nvGrpSpPr>
          <p:grpSpPr>
            <a:xfrm>
              <a:off x="6815286" y="2161718"/>
              <a:ext cx="5153700" cy="3787562"/>
              <a:chOff x="7362484" y="3209640"/>
              <a:chExt cx="5260834" cy="3762258"/>
            </a:xfrm>
          </p:grpSpPr>
          <p:pic>
            <p:nvPicPr>
              <p:cNvPr id="50" name="图片 49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620" t="8724" r="12856" b="1700"/>
              <a:stretch/>
            </p:blipFill>
            <p:spPr>
              <a:xfrm>
                <a:off x="7362484" y="3209640"/>
                <a:ext cx="4817015" cy="3762258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矩形 50"/>
                  <p:cNvSpPr/>
                  <p:nvPr/>
                </p:nvSpPr>
                <p:spPr>
                  <a:xfrm rot="19457904">
                    <a:off x="8555291" y="4692824"/>
                    <a:ext cx="4068027" cy="53010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 xmlns:m="http://schemas.openxmlformats.org/officeDocument/2006/math">
                        <m:r>
                          <a:rPr kumimoji="0" lang="en-US" altLang="zh-CN" sz="2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  <m:r>
                          <a:rPr kumimoji="0" lang="en-US" altLang="zh-CN" sz="2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𝝆</m:t>
                        </m:r>
                        <m:r>
                          <a:rPr kumimoji="0" lang="en-US" altLang="zh-CN" sz="2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kumimoji="0" lang="zh-CN" altLang="zh-CN" sz="24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kumimoji="0" lang="zh-CN" altLang="zh-CN" sz="2400" b="0" i="1" u="none" strike="noStrike" kern="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0" lang="en-US" altLang="zh-CN" sz="2400" b="1" i="1" u="none" strike="noStrike" kern="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𝑩</m:t>
                                </m:r>
                                <m:r>
                                  <a:rPr kumimoji="0" lang="en-US" altLang="zh-CN" sz="2400" b="1" i="1" u="none" strike="noStrike" kern="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𝝆</m:t>
                                </m:r>
                              </m:e>
                            </m:d>
                          </m:e>
                          <m:sub>
                            <m:r>
                              <a:rPr kumimoji="0" lang="en-US" altLang="zh-CN" sz="2400" b="1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𝟎</m:t>
                            </m:r>
                          </m:sub>
                        </m:sSub>
                        <m:sSup>
                          <m:sSupPr>
                            <m:ctrlPr>
                              <a:rPr kumimoji="0" lang="zh-CN" altLang="zh-CN" sz="24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kumimoji="0" lang="zh-CN" altLang="zh-CN" sz="2400" b="0" i="1" u="none" strike="noStrike" kern="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0" lang="en-US" altLang="zh-CN" sz="240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𝑪</m:t>
                                </m:r>
                                <m:r>
                                  <a:rPr kumimoji="0" lang="en-US" altLang="zh-CN" sz="240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/</m:t>
                                </m:r>
                                <m:sSub>
                                  <m:sSubPr>
                                    <m:ctrlPr>
                                      <a:rPr kumimoji="0" lang="zh-CN" altLang="zh-CN" sz="2400" b="0" i="1" u="none" strike="noStrike" kern="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altLang="zh-CN" sz="2400" b="1" i="1" u="none" strike="noStrike" kern="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𝑪</m:t>
                                    </m:r>
                                  </m:e>
                                  <m:sub>
                                    <m:r>
                                      <a:rPr kumimoji="0" lang="en-US" altLang="zh-CN" sz="2400" b="1" i="1" u="none" strike="noStrike" kern="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𝟎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sSubSup>
                              <m:sSubSupPr>
                                <m:ctrlPr>
                                  <a:rPr kumimoji="0" lang="en-US" altLang="zh-CN" sz="24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kumimoji="0" lang="zh-CN" altLang="en-US" sz="240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𝜸</m:t>
                                </m:r>
                              </m:e>
                              <m:sub>
                                <m:r>
                                  <a:rPr kumimoji="0" lang="en-US" altLang="zh-CN" sz="240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𝒕</m:t>
                                </m:r>
                              </m:sub>
                              <m:sup>
                                <m:r>
                                  <a:rPr kumimoji="0" lang="en-US" altLang="zh-CN" sz="240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bSup>
                          </m:sup>
                        </m:sSup>
                      </m:oMath>
                    </a14:m>
                    <a:r>
                      <a:rPr kumimoji="0" lang="en-US" altLang="zh-CN" sz="24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a:t>+ …</a:t>
                    </a:r>
                  </a:p>
                </p:txBody>
              </p:sp>
            </mc:Choice>
            <mc:Fallback xmlns="">
              <p:sp>
                <p:nvSpPr>
                  <p:cNvPr id="42" name="矩形 4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9457904">
                    <a:off x="8555291" y="4692824"/>
                    <a:ext cx="4068027" cy="530107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文本框 45"/>
                <p:cNvSpPr txBox="1"/>
                <p:nvPr/>
              </p:nvSpPr>
              <p:spPr>
                <a:xfrm rot="19519063">
                  <a:off x="7696479" y="3322488"/>
                  <a:ext cx="3694565" cy="399117"/>
                </a:xfrm>
                <a:prstGeom prst="rect">
                  <a:avLst/>
                </a:prstGeom>
                <a:solidFill>
                  <a:schemeClr val="accent5">
                    <a:lumMod val="25000"/>
                    <a:lumOff val="75000"/>
                  </a:schemeClr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24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微软雅黑" panose="020B0503020204020204" pitchFamily="34" charset="-122"/>
                      <a:cs typeface="+mn-cs"/>
                    </a:rPr>
                    <a:t>establish </a:t>
                  </a:r>
                  <a14:m>
                    <m:oMath xmlns:m="http://schemas.openxmlformats.org/officeDocument/2006/math">
                      <m:r>
                        <a:rPr kumimoji="0" lang="en-US" altLang="zh-CN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𝑩</m:t>
                      </m:r>
                      <m:r>
                        <a:rPr kumimoji="0" lang="en-US" altLang="zh-CN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𝝆</m:t>
                      </m:r>
                      <m:r>
                        <a:rPr kumimoji="0" lang="en-US" altLang="zh-CN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~</m:t>
                      </m:r>
                      <m:r>
                        <a:rPr kumimoji="0" lang="en-US" altLang="zh-CN" sz="2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𝑪</m:t>
                      </m:r>
                      <m:r>
                        <a:rPr kumimoji="0" lang="en-US" altLang="zh-CN" sz="2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kumimoji="0" lang="en-US" altLang="zh-CN" sz="2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𝒓𝒆𝒍𝒂𝒕𝒊𝒐𝒏</m:t>
                      </m:r>
                    </m:oMath>
                  </a14:m>
                  <a:endParaRPr kumimoji="0" lang="zh-CN" altLang="en-US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6" name="文本框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9519063">
                  <a:off x="7696479" y="3322488"/>
                  <a:ext cx="3694565" cy="399117"/>
                </a:xfrm>
                <a:prstGeom prst="rect">
                  <a:avLst/>
                </a:prstGeom>
                <a:blipFill>
                  <a:blip r:embed="rId8"/>
                  <a:stretch>
                    <a:fillRect l="-5433" t="-1078" r="-2213" b="-970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文本框 46"/>
                <p:cNvSpPr txBox="1"/>
                <p:nvPr/>
              </p:nvSpPr>
              <p:spPr>
                <a:xfrm rot="16200000">
                  <a:off x="5646370" y="3612503"/>
                  <a:ext cx="2720046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zh-CN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𝑩</m:t>
                        </m:r>
                        <m:r>
                          <a:rPr kumimoji="0" lang="zh-CN" alt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𝝆</m:t>
                        </m:r>
                        <m:r>
                          <a:rPr kumimoji="0" lang="en-US" altLang="zh-CN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=</m:t>
                        </m:r>
                        <m:r>
                          <a:rPr kumimoji="0" lang="en-US" altLang="zh-CN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𝒎</m:t>
                        </m:r>
                        <m:r>
                          <a:rPr kumimoji="0" lang="en-US" altLang="zh-CN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/</m:t>
                        </m:r>
                        <m:r>
                          <a:rPr kumimoji="0" lang="en-US" altLang="zh-CN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𝒒</m:t>
                        </m:r>
                        <m:r>
                          <a:rPr kumimoji="0" lang="en-US" altLang="zh-CN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∙</m:t>
                        </m:r>
                        <m:r>
                          <a:rPr kumimoji="0" lang="zh-CN" alt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𝜸</m:t>
                        </m:r>
                        <m:r>
                          <a:rPr kumimoji="0" lang="en-US" altLang="zh-CN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𝒗</m:t>
                        </m:r>
                      </m:oMath>
                    </m:oMathPara>
                  </a14:m>
                  <a:endParaRPr kumimoji="0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" name="文本框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5646370" y="3612503"/>
                  <a:ext cx="2720046" cy="369332"/>
                </a:xfrm>
                <a:prstGeom prst="rect">
                  <a:avLst/>
                </a:prstGeom>
                <a:blipFill>
                  <a:blip r:embed="rId9"/>
                  <a:stretch>
                    <a:fillRect r="-3770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文本框 47"/>
                <p:cNvSpPr txBox="1"/>
                <p:nvPr/>
              </p:nvSpPr>
              <p:spPr>
                <a:xfrm>
                  <a:off x="8588446" y="5651956"/>
                  <a:ext cx="2296652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0" lang="en-US" altLang="zh-CN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𝑪</m:t>
                      </m:r>
                      <m:r>
                        <a:rPr kumimoji="0" lang="en-US" altLang="zh-CN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kumimoji="0" lang="en-US" altLang="zh-CN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𝑻</m:t>
                      </m:r>
                      <m:r>
                        <a:rPr kumimoji="0" lang="en-US" altLang="zh-CN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∙</m:t>
                      </m:r>
                      <m:r>
                        <a:rPr kumimoji="0" lang="en-US" altLang="zh-CN" sz="24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𝒗</m:t>
                      </m:r>
                    </m:oMath>
                  </a14:m>
                  <a:r>
                    <a:rPr kumimoji="0" lang="zh-CN" alt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rPr>
                    <a:t> </a:t>
                  </a:r>
                  <a:endParaRPr kumimoji="0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" name="文本框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88446" y="5651956"/>
                  <a:ext cx="2296652" cy="369332"/>
                </a:xfrm>
                <a:prstGeom prst="rect">
                  <a:avLst/>
                </a:prstGeom>
                <a:blipFill>
                  <a:blip r:embed="rId10"/>
                  <a:stretch>
                    <a:fillRect b="-983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0" y="-17485"/>
            <a:ext cx="9144000" cy="710181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3.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新型等时性质谱术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(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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-recognized IMS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)</a:t>
            </a:r>
            <a:endParaRPr kumimoji="0" lang="zh-CN" altLang="en-GB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764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/>
              <p:cNvSpPr txBox="1"/>
              <p:nvPr/>
            </p:nvSpPr>
            <p:spPr bwMode="auto">
              <a:xfrm>
                <a:off x="0" y="961564"/>
                <a:ext cx="9144000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  <a:cs typeface="+mn-cs"/>
                  </a:rPr>
                  <a:t>同时测量离子的周期 </a:t>
                </a:r>
                <a14:m>
                  <m:oMath xmlns:m="http://schemas.openxmlformats.org/officeDocument/2006/math">
                    <m:r>
                      <a:rPr kumimoji="0" lang="en-US" altLang="zh-CN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𝑻</m:t>
                    </m:r>
                  </m:oMath>
                </a14:m>
                <a:r>
                  <a:rPr kumimoji="0" lang="en-US" altLang="zh-CN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D02E0"/>
                    </a:solidFill>
                    <a:effectLst/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  <a:cs typeface="+mn-cs"/>
                  </a:rPr>
                  <a:t> </a:t>
                </a:r>
                <a:r>
                  <a:rPr kumimoji="0" lang="zh-CN" altLang="en-US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  <a:cs typeface="+mn-cs"/>
                  </a:rPr>
                  <a:t>和速度 </a:t>
                </a:r>
                <a14:m>
                  <m:oMath xmlns:m="http://schemas.openxmlformats.org/officeDocument/2006/math">
                    <m:r>
                      <a:rPr kumimoji="0" lang="en-US" altLang="zh-CN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𝒗</m:t>
                    </m:r>
                    <m:r>
                      <a:rPr kumimoji="0" lang="en-US" altLang="zh-CN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kumimoji="0" lang="zh-CN" altLang="en-US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D02E0"/>
                    </a:solidFill>
                    <a:effectLst/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  <a:cs typeface="+mn-cs"/>
                  </a:rPr>
                  <a:t> 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D02E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endParaRPr>
              </a:p>
            </p:txBody>
          </p:sp>
        </mc:Choice>
        <mc:Fallback xmlns=""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961564"/>
                <a:ext cx="9144000" cy="523220"/>
              </a:xfrm>
              <a:prstGeom prst="rect">
                <a:avLst/>
              </a:prstGeom>
              <a:blipFill>
                <a:blip r:embed="rId3"/>
                <a:stretch>
                  <a:fillRect t="-15116" b="-2907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75" y="1736901"/>
            <a:ext cx="8216081" cy="483100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 bwMode="auto">
          <a:xfrm>
            <a:off x="6732240" y="2132856"/>
            <a:ext cx="218842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02E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相对精度 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02E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10</a:t>
            </a:r>
            <a:r>
              <a:rPr kumimoji="0" lang="en-US" altLang="zh-CN" sz="24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D02E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-5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02E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D02E0"/>
              </a:solidFill>
              <a:effectLst/>
              <a:uLnTx/>
              <a:uFillTx/>
              <a:latin typeface="Arial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-17485"/>
            <a:ext cx="9144000" cy="710181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3.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新型等时性质谱术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(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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-recognized IMS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)</a:t>
            </a:r>
            <a:endParaRPr kumimoji="0" lang="zh-CN" altLang="en-GB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943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" t="32577" r="-1" b="7776"/>
          <a:stretch/>
        </p:blipFill>
        <p:spPr bwMode="auto">
          <a:xfrm>
            <a:off x="323528" y="836713"/>
            <a:ext cx="8496944" cy="30243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图片 1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3257" r="2289" b="3898"/>
          <a:stretch/>
        </p:blipFill>
        <p:spPr bwMode="auto">
          <a:xfrm>
            <a:off x="342368" y="3933056"/>
            <a:ext cx="3744416" cy="27363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/>
              <p:cNvSpPr/>
              <p:nvPr/>
            </p:nvSpPr>
            <p:spPr>
              <a:xfrm>
                <a:off x="1331640" y="4139330"/>
                <a:ext cx="2359877" cy="4770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CN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zh-CN" alt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𝝈</m:t>
                        </m:r>
                      </m:e>
                      <m:sub>
                        <m:r>
                          <a:rPr kumimoji="0" lang="en-US" altLang="zh-CN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𝒎</m:t>
                        </m:r>
                      </m:sub>
                    </m:sSub>
                    <m:r>
                      <a:rPr kumimoji="0" lang="en-US" altLang="zh-CN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≈</m:t>
                    </m:r>
                    <m:r>
                      <a:rPr kumimoji="0" lang="en-US" altLang="zh-CN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𝟕</m:t>
                    </m:r>
                    <m:r>
                      <a:rPr kumimoji="0" lang="en-US" altLang="zh-CN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  <m:r>
                      <a:rPr kumimoji="0" lang="en-US" altLang="zh-CN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𝒒</m:t>
                    </m:r>
                    <m:r>
                      <a:rPr kumimoji="0" lang="en-US" altLang="zh-CN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kumimoji="0" lang="en-US" altLang="zh-CN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keV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mc:Choice>
        <mc:Fallback xmlns="">
          <p:sp>
            <p:nvSpPr>
              <p:cNvPr id="18" name="矩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40" y="4139330"/>
                <a:ext cx="2359877" cy="477054"/>
              </a:xfrm>
              <a:prstGeom prst="rect">
                <a:avLst/>
              </a:prstGeom>
              <a:blipFill>
                <a:blip r:embed="rId5"/>
                <a:stretch>
                  <a:fillRect b="-141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图片 18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" t="3911" r="3963" b="2564"/>
          <a:stretch/>
        </p:blipFill>
        <p:spPr bwMode="auto">
          <a:xfrm>
            <a:off x="4950736" y="3898281"/>
            <a:ext cx="3797728" cy="27710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20" name="组合 19"/>
          <p:cNvGrpSpPr/>
          <p:nvPr/>
        </p:nvGrpSpPr>
        <p:grpSpPr>
          <a:xfrm>
            <a:off x="4907666" y="3900667"/>
            <a:ext cx="3865944" cy="2768693"/>
            <a:chOff x="7391350" y="1700808"/>
            <a:chExt cx="4680520" cy="3528392"/>
          </a:xfrm>
        </p:grpSpPr>
        <p:pic>
          <p:nvPicPr>
            <p:cNvPr id="21" name="图片 20"/>
            <p:cNvPicPr/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3" t="3641" r="3753" b="2812"/>
            <a:stretch/>
          </p:blipFill>
          <p:spPr bwMode="auto">
            <a:xfrm>
              <a:off x="7391350" y="1700808"/>
              <a:ext cx="4680520" cy="352839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2" name="文本框 21"/>
            <p:cNvSpPr txBox="1"/>
            <p:nvPr/>
          </p:nvSpPr>
          <p:spPr>
            <a:xfrm>
              <a:off x="8209724" y="1846905"/>
              <a:ext cx="3649290" cy="359073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A284B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Masses from T spectrum</a:t>
              </a:r>
              <a:endParaRPr kumimoji="0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A284B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0" y="-17485"/>
            <a:ext cx="9144000" cy="710181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3.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新型等时性质谱术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(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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-recognized IMS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)</a:t>
            </a:r>
            <a:endParaRPr kumimoji="0" lang="zh-CN" altLang="en-GB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74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460375" y="955161"/>
            <a:ext cx="8064896" cy="5907360"/>
            <a:chOff x="6311230" y="1919618"/>
            <a:chExt cx="5562717" cy="4170729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1230" y="1919618"/>
              <a:ext cx="5562717" cy="4170729"/>
            </a:xfrm>
            <a:prstGeom prst="rect">
              <a:avLst/>
            </a:prstGeom>
          </p:spPr>
        </p:pic>
        <p:sp>
          <p:nvSpPr>
            <p:cNvPr id="26" name="矩形 25"/>
            <p:cNvSpPr/>
            <p:nvPr/>
          </p:nvSpPr>
          <p:spPr>
            <a:xfrm>
              <a:off x="7158137" y="3560836"/>
              <a:ext cx="4481685" cy="444146"/>
            </a:xfrm>
            <a:prstGeom prst="rect">
              <a:avLst/>
            </a:prstGeom>
            <a:solidFill>
              <a:srgbClr val="5B9BD5">
                <a:alpha val="45000"/>
              </a:srgbClr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圆角矩形标注 26"/>
            <p:cNvSpPr/>
            <p:nvPr/>
          </p:nvSpPr>
          <p:spPr>
            <a:xfrm>
              <a:off x="7309517" y="4825592"/>
              <a:ext cx="2231096" cy="444145"/>
            </a:xfrm>
            <a:prstGeom prst="wedgeRoundRectCallout">
              <a:avLst>
                <a:gd name="adj1" fmla="val 45371"/>
                <a:gd name="adj2" fmla="val -232051"/>
                <a:gd name="adj3" fmla="val 16667"/>
              </a:avLst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宋体" panose="02010600030101010101" pitchFamily="2" charset="-122"/>
                  <a:cs typeface="+mn-cs"/>
                </a:rPr>
                <a:t>5 </a:t>
              </a:r>
              <a:r>
                <a:rPr kumimoji="0" lang="en-US" altLang="zh-CN" sz="2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宋体" panose="02010600030101010101" pitchFamily="2" charset="-122"/>
                  <a:cs typeface="+mn-cs"/>
                </a:rPr>
                <a:t>keV</a:t>
              </a:r>
              <a:r>
                <a:rPr kumimoji="0" lang="en-US" altLang="zh-CN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宋体" panose="02010600030101010101" pitchFamily="2" charset="-122"/>
                  <a:cs typeface="+mn-cs"/>
                </a:rPr>
                <a:t> uncertainty</a:t>
              </a:r>
              <a:endParaRPr kumimoji="0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0" y="-17485"/>
            <a:ext cx="9144000" cy="710181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3.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新型等时性质谱术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(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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-recognized IMS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)</a:t>
            </a:r>
            <a:endParaRPr kumimoji="0" lang="zh-CN" altLang="en-GB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39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432521"/>
            <a:ext cx="3948502" cy="526252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46851" y="1097420"/>
            <a:ext cx="3781163" cy="24622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Hyperfine Interact 173: 49-54 (2006)</a:t>
            </a:r>
            <a:endParaRPr kumimoji="0" lang="zh-CN" altLang="en-US" sz="1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8014" y="2300982"/>
            <a:ext cx="4807749" cy="357629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5105524" y="1547509"/>
            <a:ext cx="286053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A284B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IMS @ GSI</a:t>
            </a:r>
            <a:endParaRPr kumimoji="0" lang="zh-CN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A284B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897966" y="1013411"/>
            <a:ext cx="380647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Eur. Phys. J. A52, 138 (2016) </a:t>
            </a:r>
            <a:endParaRPr kumimoji="0" lang="zh-CN" altLang="en-US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/>
              <p:cNvSpPr/>
              <p:nvPr/>
            </p:nvSpPr>
            <p:spPr>
              <a:xfrm>
                <a:off x="5606171" y="2627054"/>
                <a:ext cx="3087324" cy="562718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l-GR" altLang="zh-CN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zh-CN" altLang="el-GR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𝝈</m:t>
                        </m:r>
                      </m:e>
                      <m:sub>
                        <m:r>
                          <a:rPr kumimoji="0" lang="en-US" altLang="zh-CN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𝒔𝒚𝒔</m:t>
                        </m:r>
                      </m:sub>
                    </m:sSub>
                    <m:r>
                      <a:rPr kumimoji="0" lang="en-US" altLang="zh-CN" sz="28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r>
                      <a:rPr kumimoji="0" lang="en-US" altLang="zh-CN" sz="28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𝟏𝟕𝟐</m:t>
                    </m:r>
                    <m:r>
                      <a:rPr kumimoji="0" lang="en-US" altLang="zh-CN" sz="28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kumimoji="0" lang="en-US" altLang="zh-CN" sz="2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</a:t>
                </a:r>
                <a:r>
                  <a:rPr kumimoji="0" lang="en-US" altLang="zh-CN" sz="28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keV</a:t>
                </a:r>
                <a:endParaRPr kumimoji="0" lang="en-US" altLang="zh-CN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8" name="矩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6171" y="2627054"/>
                <a:ext cx="3087324" cy="562718"/>
              </a:xfrm>
              <a:prstGeom prst="rect">
                <a:avLst/>
              </a:prstGeom>
              <a:blipFill>
                <a:blip r:embed="rId5"/>
                <a:stretch>
                  <a:fillRect t="-13043" b="-217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0" y="-17485"/>
            <a:ext cx="9144000" cy="710181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3.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新型等时性质谱术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(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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-recognized IMS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)</a:t>
            </a:r>
            <a:endParaRPr kumimoji="0" lang="zh-CN" altLang="en-GB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04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79" y="2204864"/>
            <a:ext cx="8988425" cy="40443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1187624" y="2492896"/>
                <a:ext cx="5904656" cy="470000"/>
              </a:xfrm>
              <a:prstGeom prst="rect">
                <a:avLst/>
              </a:prstGeom>
              <a:solidFill>
                <a:srgbClr val="1B2946">
                  <a:lumMod val="10000"/>
                  <a:lumOff val="90000"/>
                </a:srgbClr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  <a:cs typeface="+mn-cs"/>
                  </a:rPr>
                  <a:t>加权平均相对偏差</a:t>
                </a:r>
                <a:r>
                  <a:rPr kumimoji="0" lang="en-US" altLang="zh-CN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  <a:cs typeface="+mn-cs"/>
                  </a:rPr>
                  <a:t>:</a:t>
                </a:r>
                <a:r>
                  <a:rPr kumimoji="0" lang="en-US" altLang="zh-CN" sz="2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altLang="zh-CN" sz="24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</m:t>
                    </m:r>
                    <m:r>
                      <a:rPr kumimoji="0" lang="en-US" altLang="zh-CN" sz="24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𝟐</m:t>
                    </m:r>
                    <m:r>
                      <a:rPr kumimoji="0" lang="en-US" altLang="zh-CN" sz="24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.</m:t>
                    </m:r>
                    <m:r>
                      <a:rPr kumimoji="0" lang="en-US" altLang="zh-CN" sz="24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𝟏</m:t>
                    </m:r>
                    <m:r>
                      <a:rPr kumimoji="0" lang="en-US" altLang="zh-CN" sz="24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±</m:t>
                    </m:r>
                    <m:r>
                      <a:rPr kumimoji="0" lang="en-US" altLang="zh-CN" sz="24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𝟗</m:t>
                    </m:r>
                    <m:r>
                      <a:rPr kumimoji="0" lang="en-US" altLang="zh-CN" sz="24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.</m:t>
                    </m:r>
                    <m:r>
                      <a:rPr kumimoji="0" lang="en-US" altLang="zh-CN" sz="24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𝟓</m:t>
                    </m:r>
                    <m:r>
                      <a:rPr kumimoji="0" lang="en-US" altLang="zh-CN" sz="24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)×</m:t>
                    </m:r>
                    <m:sSup>
                      <m:sSupPr>
                        <m:ctrlPr>
                          <a:rPr kumimoji="0" lang="en-US" altLang="zh-CN" sz="2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zh-CN" sz="2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𝟏𝟎</m:t>
                        </m:r>
                      </m:e>
                      <m:sup>
                        <m:r>
                          <a:rPr kumimoji="0" lang="en-US" altLang="zh-CN" sz="2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r>
                          <a:rPr kumimoji="0" lang="en-US" altLang="zh-CN" sz="2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𝟗</m:t>
                        </m:r>
                      </m:sup>
                    </m:sSup>
                  </m:oMath>
                </a14:m>
                <a:endParaRPr kumimoji="0" lang="zh-CN" alt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2492896"/>
                <a:ext cx="5904656" cy="470000"/>
              </a:xfrm>
              <a:prstGeom prst="rect">
                <a:avLst/>
              </a:prstGeom>
              <a:blipFill>
                <a:blip r:embed="rId4"/>
                <a:stretch>
                  <a:fillRect l="-1653" t="-14286" b="-2987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6586571" y="1824886"/>
                <a:ext cx="2592288" cy="470000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  </a:t>
                </a:r>
                <a14:m>
                  <m:oMath xmlns:m="http://schemas.openxmlformats.org/officeDocument/2006/math">
                    <m:r>
                      <a:rPr kumimoji="0" lang="el-GR" altLang="zh-CN" sz="24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𝝈</m:t>
                    </m:r>
                    <m:r>
                      <a:rPr kumimoji="0" lang="en-US" altLang="zh-CN" sz="24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r>
                      <a:rPr kumimoji="0" lang="en-US" altLang="zh-CN" sz="24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𝟔</m:t>
                    </m:r>
                    <m:r>
                      <a:rPr kumimoji="0" lang="en-US" altLang="zh-CN" sz="24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.</m:t>
                    </m:r>
                    <m:r>
                      <a:rPr kumimoji="0" lang="en-US" altLang="zh-CN" sz="24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𝟕</m:t>
                    </m:r>
                    <m:r>
                      <a:rPr kumimoji="0" lang="en-US" altLang="zh-CN" sz="24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  <m:sSup>
                      <m:sSupPr>
                        <m:ctrlPr>
                          <a:rPr kumimoji="0" lang="en-US" altLang="zh-CN" sz="2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zh-CN" sz="2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𝟏𝟎</m:t>
                        </m:r>
                      </m:e>
                      <m:sup>
                        <m:r>
                          <a:rPr kumimoji="0" lang="en-US" altLang="zh-CN" sz="2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r>
                          <a:rPr kumimoji="0" lang="en-US" altLang="zh-CN" sz="2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𝟖</m:t>
                        </m:r>
                      </m:sup>
                    </m:sSup>
                  </m:oMath>
                </a14:m>
                <a:endParaRPr kumimoji="0" lang="zh-CN" alt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6571" y="1824886"/>
                <a:ext cx="2592288" cy="4700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/>
          <p:cNvSpPr txBox="1"/>
          <p:nvPr/>
        </p:nvSpPr>
        <p:spPr>
          <a:xfrm>
            <a:off x="1043608" y="1606411"/>
            <a:ext cx="446449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A284B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IMS @ 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A284B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中科院近物所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-17485"/>
            <a:ext cx="9144000" cy="710181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3.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新型等时性质谱术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(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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-recognized IMS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)</a:t>
            </a:r>
            <a:endParaRPr kumimoji="0" lang="zh-CN" altLang="en-GB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465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204864"/>
            <a:ext cx="4457862" cy="339904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124" y="1770274"/>
            <a:ext cx="4015250" cy="331709"/>
          </a:xfrm>
          <a:prstGeom prst="rect">
            <a:avLst/>
          </a:prstGeom>
        </p:spPr>
      </p:pic>
      <p:pic>
        <p:nvPicPr>
          <p:cNvPr id="15" name="图片 14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" t="1476" r="3155" b="2481"/>
          <a:stretch/>
        </p:blipFill>
        <p:spPr bwMode="auto">
          <a:xfrm>
            <a:off x="4672686" y="2276274"/>
            <a:ext cx="4219794" cy="32409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文本框 15"/>
          <p:cNvSpPr txBox="1"/>
          <p:nvPr/>
        </p:nvSpPr>
        <p:spPr>
          <a:xfrm>
            <a:off x="978174" y="1226906"/>
            <a:ext cx="286053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IMS @ 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德国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GSI</a:t>
            </a:r>
            <a:endParaRPr kumimoji="0" lang="zh-CN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044633" y="1226906"/>
            <a:ext cx="384510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A284B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IMS @ </a:t>
            </a: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A284B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中科院近物所</a:t>
            </a: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0" y="-17485"/>
            <a:ext cx="9144000" cy="710181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3.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新型等时性质谱术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(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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-recognized IMS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)</a:t>
            </a:r>
            <a:endParaRPr kumimoji="0" lang="zh-CN" altLang="en-GB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71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3"/>
          <p:cNvSpPr>
            <a:spLocks noChangeArrowheads="1"/>
          </p:cNvSpPr>
          <p:nvPr/>
        </p:nvSpPr>
        <p:spPr bwMode="auto">
          <a:xfrm>
            <a:off x="0" y="0"/>
            <a:ext cx="9144000" cy="69064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4. CSR</a:t>
            </a:r>
            <a:r>
              <a:rPr lang="zh-CN" altLang="en-US" sz="2800" dirty="0" smtClean="0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核质</a:t>
            </a:r>
            <a:r>
              <a:rPr lang="zh-CN" altLang="en-US" sz="2800" dirty="0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量</a:t>
            </a:r>
            <a:r>
              <a:rPr lang="zh-CN" altLang="en-US" sz="2800" dirty="0" smtClean="0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测量</a:t>
            </a:r>
            <a:r>
              <a:rPr lang="zh-CN" altLang="en-US" sz="28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与天体核合成若干问题研究</a:t>
            </a: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 </a:t>
            </a:r>
            <a:endParaRPr lang="zh-CN" altLang="en-GB" sz="2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6704372" y="1543670"/>
            <a:ext cx="1524000" cy="609600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" lastClr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zh-CN" altLang="en-US" kern="0" smtClean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6475772" y="1848470"/>
            <a:ext cx="990600" cy="762000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" lastClr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zh-CN" altLang="en-US" kern="0" smtClean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6932972" y="1543670"/>
            <a:ext cx="914400" cy="914400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" lastClr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zh-CN" altLang="en-US" kern="0" smtClean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30053" y="764704"/>
            <a:ext cx="9144000" cy="430887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zh-CN" altLang="en-US" sz="2200" b="1" kern="0" dirty="0" smtClean="0">
                <a:solidFill>
                  <a:srgbClr val="002060"/>
                </a:solidFill>
                <a:latin typeface="Arial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利用的初级束流</a:t>
            </a:r>
            <a:r>
              <a:rPr lang="en-US" altLang="zh-CN" sz="2200" b="1" kern="0" dirty="0" smtClean="0">
                <a:solidFill>
                  <a:srgbClr val="002060"/>
                </a:solidFill>
                <a:latin typeface="Arial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: </a:t>
            </a:r>
            <a:r>
              <a:rPr lang="en-US" altLang="zh-CN" sz="2200" b="1" kern="0" baseline="30000" dirty="0" smtClean="0">
                <a:solidFill>
                  <a:srgbClr val="FF0000"/>
                </a:solidFill>
                <a:latin typeface="Arial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200" b="1" kern="0" baseline="30000" dirty="0" smtClean="0">
                <a:solidFill>
                  <a:srgbClr val="FF0000"/>
                </a:solidFill>
                <a:latin typeface="Arial" charset="0"/>
              </a:rPr>
              <a:t>36</a:t>
            </a:r>
            <a:r>
              <a:rPr lang="en-US" altLang="zh-CN" sz="2200" b="1" kern="0" dirty="0" smtClean="0">
                <a:solidFill>
                  <a:srgbClr val="FF0000"/>
                </a:solidFill>
                <a:latin typeface="Arial" charset="0"/>
              </a:rPr>
              <a:t>Ar, </a:t>
            </a:r>
            <a:r>
              <a:rPr lang="en-US" altLang="zh-CN" sz="2200" b="1" kern="0" baseline="30000" dirty="0" smtClean="0">
                <a:solidFill>
                  <a:srgbClr val="FF0000"/>
                </a:solidFill>
                <a:latin typeface="Arial" charset="0"/>
              </a:rPr>
              <a:t>40</a:t>
            </a:r>
            <a:r>
              <a:rPr lang="en-US" altLang="zh-CN" sz="2200" b="1" kern="0" dirty="0" smtClean="0">
                <a:solidFill>
                  <a:srgbClr val="FF0000"/>
                </a:solidFill>
                <a:latin typeface="Arial" charset="0"/>
              </a:rPr>
              <a:t>Ar, </a:t>
            </a:r>
            <a:r>
              <a:rPr lang="en-US" altLang="zh-CN" sz="2200" b="1" kern="0" baseline="30000" dirty="0" smtClean="0">
                <a:solidFill>
                  <a:srgbClr val="FF0000"/>
                </a:solidFill>
                <a:latin typeface="Arial" charset="0"/>
              </a:rPr>
              <a:t>58</a:t>
            </a:r>
            <a:r>
              <a:rPr lang="en-US" altLang="zh-CN" sz="2200" b="1" kern="0" dirty="0" smtClean="0">
                <a:solidFill>
                  <a:srgbClr val="FF0000"/>
                </a:solidFill>
                <a:latin typeface="Arial" charset="0"/>
              </a:rPr>
              <a:t>Ni</a:t>
            </a:r>
            <a:r>
              <a:rPr lang="en-US" altLang="zh-CN" sz="2200" b="1" kern="0" dirty="0" smtClean="0">
                <a:solidFill>
                  <a:srgbClr val="000099"/>
                </a:solidFill>
                <a:latin typeface="Arial" charset="0"/>
                <a:sym typeface="Symbol" panose="05050102010706020507" pitchFamily="18" charset="2"/>
              </a:rPr>
              <a:t>3</a:t>
            </a:r>
            <a:r>
              <a:rPr lang="en-US" altLang="zh-CN" sz="2200" b="1" kern="0" dirty="0" smtClean="0">
                <a:solidFill>
                  <a:srgbClr val="FF0000"/>
                </a:solidFill>
                <a:latin typeface="Arial" charset="0"/>
              </a:rPr>
              <a:t>, </a:t>
            </a:r>
            <a:r>
              <a:rPr lang="en-US" altLang="zh-CN" sz="2200" b="1" kern="0" baseline="30000" dirty="0" smtClean="0">
                <a:solidFill>
                  <a:srgbClr val="FF0000"/>
                </a:solidFill>
                <a:latin typeface="Arial" charset="0"/>
              </a:rPr>
              <a:t>78</a:t>
            </a:r>
            <a:r>
              <a:rPr lang="en-US" altLang="zh-CN" sz="2200" b="1" kern="0" dirty="0" smtClean="0">
                <a:solidFill>
                  <a:srgbClr val="FF0000"/>
                </a:solidFill>
                <a:latin typeface="Arial" charset="0"/>
              </a:rPr>
              <a:t>Kr</a:t>
            </a:r>
            <a:r>
              <a:rPr lang="en-US" altLang="zh-CN" sz="2200" b="1" kern="0" dirty="0" smtClean="0">
                <a:solidFill>
                  <a:srgbClr val="000099"/>
                </a:solidFill>
                <a:latin typeface="Arial" charset="0"/>
                <a:sym typeface="Symbol" panose="05050102010706020507" pitchFamily="18" charset="2"/>
              </a:rPr>
              <a:t> 2</a:t>
            </a:r>
            <a:r>
              <a:rPr lang="en-US" altLang="zh-CN" sz="2200" b="1" kern="0" dirty="0" smtClean="0">
                <a:solidFill>
                  <a:srgbClr val="FF0000"/>
                </a:solidFill>
                <a:latin typeface="Arial" charset="0"/>
              </a:rPr>
              <a:t>, </a:t>
            </a:r>
            <a:r>
              <a:rPr lang="en-US" altLang="zh-CN" sz="2200" b="1" kern="0" baseline="30000" dirty="0" smtClean="0">
                <a:solidFill>
                  <a:srgbClr val="FF0000"/>
                </a:solidFill>
                <a:latin typeface="Arial" charset="0"/>
              </a:rPr>
              <a:t>86</a:t>
            </a:r>
            <a:r>
              <a:rPr lang="en-US" altLang="zh-CN" sz="2200" b="1" kern="0" dirty="0" smtClean="0">
                <a:solidFill>
                  <a:srgbClr val="FF0000"/>
                </a:solidFill>
                <a:latin typeface="Arial" charset="0"/>
              </a:rPr>
              <a:t>Kr</a:t>
            </a:r>
            <a:r>
              <a:rPr lang="en-US" altLang="zh-CN" sz="2200" b="1" kern="0" dirty="0">
                <a:solidFill>
                  <a:srgbClr val="000099"/>
                </a:solidFill>
                <a:latin typeface="Arial" charset="0"/>
                <a:sym typeface="Symbol" panose="05050102010706020507" pitchFamily="18" charset="2"/>
              </a:rPr>
              <a:t> </a:t>
            </a:r>
            <a:r>
              <a:rPr lang="en-US" altLang="zh-CN" sz="2200" b="1" kern="0" dirty="0" smtClean="0">
                <a:solidFill>
                  <a:srgbClr val="000099"/>
                </a:solidFill>
                <a:latin typeface="Arial" charset="0"/>
                <a:sym typeface="Symbol" panose="05050102010706020507" pitchFamily="18" charset="2"/>
              </a:rPr>
              <a:t>2</a:t>
            </a:r>
            <a:r>
              <a:rPr lang="en-US" altLang="zh-CN" sz="2200" b="1" kern="0" dirty="0" smtClean="0">
                <a:solidFill>
                  <a:srgbClr val="FF0000"/>
                </a:solidFill>
                <a:latin typeface="Arial" charset="0"/>
              </a:rPr>
              <a:t>, </a:t>
            </a:r>
            <a:r>
              <a:rPr lang="en-US" altLang="zh-CN" sz="2200" b="1" kern="0" baseline="30000" dirty="0" smtClean="0">
                <a:solidFill>
                  <a:srgbClr val="FF0000"/>
                </a:solidFill>
                <a:latin typeface="Arial" charset="0"/>
              </a:rPr>
              <a:t>112</a:t>
            </a:r>
            <a:r>
              <a:rPr lang="en-US" altLang="zh-CN" sz="2200" b="1" kern="0" dirty="0" smtClean="0">
                <a:solidFill>
                  <a:srgbClr val="FF0000"/>
                </a:solidFill>
                <a:latin typeface="Arial" charset="0"/>
              </a:rPr>
              <a:t>Sn</a:t>
            </a:r>
            <a:r>
              <a:rPr lang="en-US" altLang="zh-CN" sz="2200" b="1" kern="0" dirty="0" smtClean="0">
                <a:solidFill>
                  <a:srgbClr val="000099"/>
                </a:solidFill>
                <a:latin typeface="Arial" charset="0"/>
                <a:sym typeface="Symbol" panose="05050102010706020507" pitchFamily="18" charset="2"/>
              </a:rPr>
              <a:t>2</a:t>
            </a:r>
            <a:endParaRPr lang="en-US" altLang="zh-CN" sz="2200" b="1" kern="0" dirty="0" smtClean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0" name="TextBox 1"/>
          <p:cNvSpPr txBox="1">
            <a:spLocks noChangeArrowheads="1"/>
          </p:cNvSpPr>
          <p:nvPr/>
        </p:nvSpPr>
        <p:spPr bwMode="auto">
          <a:xfrm>
            <a:off x="5015114" y="1380331"/>
            <a:ext cx="3835716" cy="400110"/>
          </a:xfrm>
          <a:prstGeom prst="rect">
            <a:avLst/>
          </a:prstGeom>
          <a:solidFill>
            <a:srgbClr val="CC0066"/>
          </a:solidFill>
          <a:ln w="317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 smtClean="0">
                <a:solidFill>
                  <a:srgbClr val="FFFF00"/>
                </a:solidFill>
                <a:latin typeface="Arial" pitchFamily="34" charset="0"/>
                <a:ea typeface="黑体" pitchFamily="49" charset="-122"/>
                <a:cs typeface="Times New Roman" pitchFamily="18" charset="0"/>
                <a:sym typeface="Symbol" panose="05050102010706020507" pitchFamily="18" charset="2"/>
              </a:rPr>
              <a:t></a:t>
            </a:r>
            <a:r>
              <a:rPr lang="en-US" altLang="zh-CN" sz="2000" b="1" dirty="0" smtClean="0">
                <a:solidFill>
                  <a:srgbClr val="FFFF00"/>
                </a:solidFill>
                <a:latin typeface="Arial" pitchFamily="34" charset="0"/>
                <a:ea typeface="黑体" pitchFamily="49" charset="-122"/>
                <a:cs typeface="Times New Roman" pitchFamily="18" charset="0"/>
                <a:sym typeface="Symbol" panose="05050102010706020507" pitchFamily="18" charset="2"/>
              </a:rPr>
              <a:t>m/m: </a:t>
            </a:r>
            <a:r>
              <a:rPr lang="en-US" altLang="zh-CN" sz="2000" b="1" dirty="0" smtClean="0">
                <a:solidFill>
                  <a:srgbClr val="FFFF00"/>
                </a:solidFill>
                <a:latin typeface="Arial" pitchFamily="34" charset="0"/>
                <a:ea typeface="黑体" pitchFamily="49" charset="-122"/>
                <a:cs typeface="Times New Roman" pitchFamily="18" charset="0"/>
              </a:rPr>
              <a:t>10</a:t>
            </a:r>
            <a:r>
              <a:rPr lang="en-US" altLang="zh-CN" sz="2000" b="1" baseline="30000" dirty="0" smtClean="0">
                <a:solidFill>
                  <a:srgbClr val="FFFF00"/>
                </a:solidFill>
                <a:latin typeface="Arial" pitchFamily="34" charset="0"/>
                <a:ea typeface="黑体" pitchFamily="49" charset="-122"/>
                <a:cs typeface="Times New Roman" pitchFamily="18" charset="0"/>
              </a:rPr>
              <a:t>-6 </a:t>
            </a:r>
            <a:r>
              <a:rPr lang="en-US" altLang="zh-CN" sz="2000" b="1" dirty="0">
                <a:solidFill>
                  <a:srgbClr val="FFFF00"/>
                </a:solidFill>
                <a:latin typeface="Arial" pitchFamily="34" charset="0"/>
                <a:ea typeface="黑体" pitchFamily="49" charset="-122"/>
                <a:cs typeface="Times New Roman" pitchFamily="18" charset="0"/>
              </a:rPr>
              <a:t>~</a:t>
            </a:r>
            <a:r>
              <a:rPr lang="en-US" altLang="zh-CN" sz="2000" b="1" dirty="0" smtClean="0">
                <a:solidFill>
                  <a:srgbClr val="FFFF00"/>
                </a:solidFill>
                <a:latin typeface="Arial" pitchFamily="34" charset="0"/>
                <a:ea typeface="黑体" pitchFamily="49" charset="-122"/>
                <a:cs typeface="Times New Roman" pitchFamily="18" charset="0"/>
              </a:rPr>
              <a:t>10</a:t>
            </a:r>
            <a:r>
              <a:rPr lang="en-US" altLang="zh-CN" sz="2000" b="1" baseline="30000" dirty="0" smtClean="0">
                <a:solidFill>
                  <a:srgbClr val="FFFF00"/>
                </a:solidFill>
                <a:latin typeface="Arial" pitchFamily="34" charset="0"/>
                <a:ea typeface="黑体" pitchFamily="49" charset="-122"/>
                <a:cs typeface="Times New Roman" pitchFamily="18" charset="0"/>
              </a:rPr>
              <a:t>-7</a:t>
            </a:r>
            <a:r>
              <a:rPr lang="en-US" altLang="zh-CN" sz="2000" b="1" dirty="0" smtClean="0">
                <a:solidFill>
                  <a:srgbClr val="FFFF00"/>
                </a:solidFill>
                <a:latin typeface="Arial" pitchFamily="34" charset="0"/>
                <a:ea typeface="黑体" pitchFamily="49" charset="-122"/>
                <a:cs typeface="Times New Roman" pitchFamily="18" charset="0"/>
              </a:rPr>
              <a:t>(10-200 </a:t>
            </a:r>
            <a:r>
              <a:rPr lang="en-US" altLang="zh-CN" sz="2000" b="1" dirty="0" err="1">
                <a:solidFill>
                  <a:srgbClr val="FFFF00"/>
                </a:solidFill>
                <a:latin typeface="Arial" pitchFamily="34" charset="0"/>
                <a:ea typeface="黑体" pitchFamily="49" charset="-122"/>
                <a:cs typeface="Times New Roman" pitchFamily="18" charset="0"/>
              </a:rPr>
              <a:t>keV</a:t>
            </a:r>
            <a:r>
              <a:rPr lang="en-US" altLang="zh-CN" sz="2000" b="1" dirty="0">
                <a:solidFill>
                  <a:srgbClr val="FFFF00"/>
                </a:solidFill>
                <a:latin typeface="Arial" pitchFamily="34" charset="0"/>
                <a:ea typeface="黑体" pitchFamily="49" charset="-122"/>
                <a:cs typeface="Times New Roman" pitchFamily="18" charset="0"/>
              </a:rPr>
              <a:t>) </a:t>
            </a:r>
            <a:endParaRPr lang="en-US" altLang="zh-CN" sz="2000" b="1" dirty="0">
              <a:solidFill>
                <a:srgbClr val="FFFFFF"/>
              </a:solidFill>
              <a:latin typeface="Arial" pitchFamily="34" charset="0"/>
              <a:ea typeface="黑体" pitchFamily="49" charset="-122"/>
              <a:cs typeface="Times New Roman" pitchFamily="18" charset="0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3907304" y="2153017"/>
            <a:ext cx="4964151" cy="4159960"/>
            <a:chOff x="6319047" y="1552811"/>
            <a:chExt cx="4964151" cy="4159960"/>
          </a:xfrm>
        </p:grpSpPr>
        <p:grpSp>
          <p:nvGrpSpPr>
            <p:cNvPr id="28" name="组合 27"/>
            <p:cNvGrpSpPr/>
            <p:nvPr/>
          </p:nvGrpSpPr>
          <p:grpSpPr>
            <a:xfrm>
              <a:off x="6319047" y="1994452"/>
              <a:ext cx="4964151" cy="3718319"/>
              <a:chOff x="5784529" y="1930696"/>
              <a:chExt cx="4964151" cy="3718319"/>
            </a:xfrm>
          </p:grpSpPr>
          <p:pic>
            <p:nvPicPr>
              <p:cNvPr id="33" name="图形 12">
                <a:extLst>
                  <a:ext uri="{FF2B5EF4-FFF2-40B4-BE49-F238E27FC236}">
                    <a16:creationId xmlns:a16="http://schemas.microsoft.com/office/drawing/2014/main" id="{02F47381-8C9C-42C2-9541-C44CE1DB26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88704" y="1930696"/>
                <a:ext cx="4359976" cy="3718319"/>
              </a:xfrm>
              <a:prstGeom prst="rect">
                <a:avLst/>
              </a:prstGeom>
            </p:spPr>
          </p:pic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5F1F5225-F6FC-4C1C-8753-8E7875304339}"/>
                  </a:ext>
                </a:extLst>
              </p:cNvPr>
              <p:cNvSpPr/>
              <p:nvPr/>
            </p:nvSpPr>
            <p:spPr>
              <a:xfrm rot="19160227">
                <a:off x="5993280" y="3187954"/>
                <a:ext cx="4603980" cy="400110"/>
              </a:xfrm>
              <a:prstGeom prst="rect">
                <a:avLst/>
              </a:prstGeom>
              <a:solidFill>
                <a:schemeClr val="bg1"/>
              </a:solidFill>
              <a:ln w="25400">
                <a:noFill/>
              </a:ln>
            </p:spPr>
            <p:txBody>
              <a:bodyPr wrap="square">
                <a:spAutoFit/>
              </a:bodyPr>
              <a:lstStyle/>
              <a:p>
                <a:pPr algn="ctr" eaLnBrk="1" hangingPunct="1"/>
                <a:r>
                  <a:rPr lang="zh-CN" altLang="en-US" sz="2000" b="1" dirty="0">
                    <a:solidFill>
                      <a:srgbClr val="003366"/>
                    </a:solidFill>
                    <a:latin typeface="黑体" pitchFamily="49" charset="-122"/>
                    <a:ea typeface="黑体" pitchFamily="49" charset="-122"/>
                  </a:rPr>
                  <a:t>在缺中子核区走到了国际最前沿</a:t>
                </a:r>
                <a:r>
                  <a:rPr lang="en-US" altLang="zh-CN" sz="2000" b="1" dirty="0">
                    <a:solidFill>
                      <a:srgbClr val="003366"/>
                    </a:solidFill>
                    <a:latin typeface="黑体" pitchFamily="49" charset="-122"/>
                    <a:ea typeface="黑体" pitchFamily="49" charset="-122"/>
                  </a:rPr>
                  <a:t>!</a:t>
                </a:r>
                <a:endParaRPr lang="zh-CN" altLang="en-US" sz="2000" b="1" dirty="0">
                  <a:solidFill>
                    <a:srgbClr val="003366"/>
                  </a:solidFill>
                  <a:latin typeface="黑体" pitchFamily="49" charset="-122"/>
                  <a:ea typeface="黑体" pitchFamily="49" charset="-122"/>
                </a:endParaRPr>
              </a:p>
            </p:txBody>
          </p:sp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AC4E65E4-A66D-4156-BB96-600D1C6C635B}"/>
                  </a:ext>
                </a:extLst>
              </p:cNvPr>
              <p:cNvSpPr/>
              <p:nvPr/>
            </p:nvSpPr>
            <p:spPr>
              <a:xfrm>
                <a:off x="5784529" y="1983164"/>
                <a:ext cx="2445489" cy="8956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>
              <a:off x="7431082" y="1552811"/>
              <a:ext cx="3474342" cy="648454"/>
              <a:chOff x="7535771" y="1486285"/>
              <a:chExt cx="3474342" cy="648454"/>
            </a:xfrm>
          </p:grpSpPr>
          <p:pic>
            <p:nvPicPr>
              <p:cNvPr id="30" name="Picture 20" descr="Graphic1-3">
                <a:extLst>
                  <a:ext uri="{FF2B5EF4-FFF2-40B4-BE49-F238E27FC236}">
                    <a16:creationId xmlns:a16="http://schemas.microsoft.com/office/drawing/2014/main" id="{FE061CE8-18D8-46C6-B6B1-E6D25EBB2E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63966" t="57852" r="32133" b="26003"/>
              <a:stretch>
                <a:fillRect/>
              </a:stretch>
            </p:blipFill>
            <p:spPr bwMode="auto">
              <a:xfrm>
                <a:off x="7535771" y="1486285"/>
                <a:ext cx="221418" cy="5792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1" name="TextBox 1">
                <a:extLst>
                  <a:ext uri="{FF2B5EF4-FFF2-40B4-BE49-F238E27FC236}">
                    <a16:creationId xmlns:a16="http://schemas.microsoft.com/office/drawing/2014/main" id="{B35A898C-7D6C-44D9-97F3-AEEEDAB1527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37568" y="1825808"/>
                <a:ext cx="3272545" cy="3089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ts val="1600"/>
                  </a:lnSpc>
                </a:pPr>
                <a:r>
                  <a:rPr lang="zh-CN" altLang="en-US" sz="2000" b="1" dirty="0" smtClean="0">
                    <a:solidFill>
                      <a:srgbClr val="FF0000"/>
                    </a:solidFill>
                  </a:rPr>
                  <a:t>首次</a:t>
                </a:r>
                <a:r>
                  <a:rPr lang="zh-CN" altLang="en-US" sz="2000" b="1" dirty="0">
                    <a:solidFill>
                      <a:srgbClr val="FF0000"/>
                    </a:solidFill>
                  </a:rPr>
                  <a:t>测量：</a:t>
                </a:r>
                <a:r>
                  <a:rPr lang="en-US" altLang="zh-CN" sz="2000" b="1" dirty="0">
                    <a:solidFill>
                      <a:srgbClr val="FF0000"/>
                    </a:solidFill>
                  </a:rPr>
                  <a:t>26 </a:t>
                </a:r>
                <a:r>
                  <a:rPr lang="zh-CN" altLang="en-US" sz="2000" b="1" dirty="0">
                    <a:solidFill>
                      <a:srgbClr val="FF0000"/>
                    </a:solidFill>
                  </a:rPr>
                  <a:t>种核素质量</a:t>
                </a:r>
              </a:p>
            </p:txBody>
          </p:sp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1A65890A-0415-43FB-8F13-F0A2B54BE0DA}"/>
                  </a:ext>
                </a:extLst>
              </p:cNvPr>
              <p:cNvSpPr/>
              <p:nvPr/>
            </p:nvSpPr>
            <p:spPr>
              <a:xfrm>
                <a:off x="7725957" y="1486285"/>
                <a:ext cx="2890535" cy="3032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ts val="1600"/>
                  </a:lnSpc>
                </a:pPr>
                <a:r>
                  <a:rPr lang="zh-CN" altLang="en-US" sz="2000" b="1" dirty="0">
                    <a:solidFill>
                      <a:srgbClr val="0000FF"/>
                    </a:solidFill>
                  </a:rPr>
                  <a:t>提高精度：</a:t>
                </a:r>
                <a:r>
                  <a:rPr lang="en-US" altLang="zh-CN" sz="2000" b="1" dirty="0">
                    <a:solidFill>
                      <a:srgbClr val="0000FF"/>
                    </a:solidFill>
                  </a:rPr>
                  <a:t>37 </a:t>
                </a:r>
                <a:r>
                  <a:rPr lang="zh-CN" altLang="en-US" sz="2000" b="1" dirty="0">
                    <a:solidFill>
                      <a:srgbClr val="0000FF"/>
                    </a:solidFill>
                  </a:rPr>
                  <a:t>种核素     </a:t>
                </a:r>
                <a:endParaRPr lang="en-US" altLang="zh-CN" sz="2000" b="1" dirty="0">
                  <a:solidFill>
                    <a:srgbClr val="0000FF"/>
                  </a:solidFill>
                </a:endParaRPr>
              </a:p>
            </p:txBody>
          </p:sp>
        </p:grpSp>
      </p:grp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323528" y="1419525"/>
            <a:ext cx="4686300" cy="526297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altLang="zh-CN" sz="1400" b="1" kern="0" dirty="0" smtClean="0">
                <a:solidFill>
                  <a:srgbClr val="003366"/>
                </a:solidFill>
                <a:ea typeface="宋体" charset="-122"/>
                <a:cs typeface="Arial"/>
              </a:rPr>
              <a:t>B. Mei et al., NIM A 624, 109 (2010) </a:t>
            </a:r>
          </a:p>
          <a:p>
            <a:pPr marL="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altLang="zh-CN" sz="1400" b="1" kern="0" dirty="0" smtClean="0">
                <a:solidFill>
                  <a:srgbClr val="FF0000"/>
                </a:solidFill>
                <a:ea typeface="宋体" charset="-122"/>
                <a:cs typeface="Arial"/>
              </a:rPr>
              <a:t>X. L. Tu et al., PRL 106, 112501 (2011)</a:t>
            </a:r>
          </a:p>
          <a:p>
            <a:pPr marL="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altLang="zh-CN" sz="1400" b="1" kern="0" dirty="0" smtClean="0">
                <a:solidFill>
                  <a:srgbClr val="003366"/>
                </a:solidFill>
                <a:ea typeface="宋体" charset="-122"/>
                <a:cs typeface="Arial"/>
              </a:rPr>
              <a:t>X. L. Tu et al., NIM A 654, 213 (2011)</a:t>
            </a:r>
          </a:p>
          <a:p>
            <a:pPr marL="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altLang="zh-CN" sz="1400" b="1" kern="0" dirty="0" smtClean="0">
                <a:solidFill>
                  <a:srgbClr val="FF0000"/>
                </a:solidFill>
                <a:ea typeface="宋体" charset="-122"/>
                <a:cs typeface="Arial"/>
              </a:rPr>
              <a:t>Y. H. Zhang et al.,  PRL 109, 102501 (2012)</a:t>
            </a:r>
          </a:p>
          <a:p>
            <a:pPr marL="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 startAt="5"/>
              <a:defRPr/>
            </a:pPr>
            <a:r>
              <a:rPr lang="en-US" altLang="zh-CN" sz="1400" b="1" kern="0" dirty="0" smtClean="0">
                <a:solidFill>
                  <a:srgbClr val="003366"/>
                </a:solidFill>
                <a:ea typeface="宋体" charset="-122"/>
                <a:cs typeface="Arial"/>
              </a:rPr>
              <a:t>X. L. Yan et al. Astrophys. J. Lett. 766, L8 (2013)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 startAt="6"/>
              <a:defRPr/>
            </a:pPr>
            <a:r>
              <a:rPr lang="en-US" altLang="zh-CN" sz="1400" b="1" kern="0" dirty="0" smtClean="0">
                <a:solidFill>
                  <a:srgbClr val="003366"/>
                </a:solidFill>
                <a:ea typeface="宋体" charset="-122"/>
                <a:cs typeface="Arial"/>
              </a:rPr>
              <a:t>H. S. Xu et al.</a:t>
            </a:r>
            <a:r>
              <a:rPr lang="en-US" altLang="zh-CN" sz="1400" b="1" kern="0" dirty="0">
                <a:solidFill>
                  <a:srgbClr val="003366"/>
                </a:solidFill>
                <a:ea typeface="宋体" charset="-122"/>
                <a:cs typeface="Arial"/>
              </a:rPr>
              <a:t>,</a:t>
            </a:r>
            <a:r>
              <a:rPr lang="en-US" altLang="zh-CN" sz="1400" b="1" kern="0" dirty="0" smtClean="0">
                <a:solidFill>
                  <a:srgbClr val="003366"/>
                </a:solidFill>
                <a:ea typeface="宋体" charset="-122"/>
                <a:cs typeface="Arial"/>
              </a:rPr>
              <a:t> IJMS 349, 162 (2013)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 startAt="6"/>
              <a:defRPr/>
            </a:pPr>
            <a:r>
              <a:rPr lang="en-US" altLang="zh-CN" sz="1400" b="1" kern="0" dirty="0" smtClean="0">
                <a:solidFill>
                  <a:srgbClr val="003366"/>
                </a:solidFill>
                <a:ea typeface="宋体" charset="-122"/>
                <a:cs typeface="Arial"/>
              </a:rPr>
              <a:t>X. L. Tu et al., J. Phys. G41, 025104 (2014)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 startAt="6"/>
              <a:defRPr/>
            </a:pPr>
            <a:r>
              <a:rPr lang="en-US" altLang="zh-CN" sz="1400" b="1" kern="0" dirty="0">
                <a:solidFill>
                  <a:srgbClr val="003366"/>
                </a:solidFill>
                <a:ea typeface="宋体" charset="-122"/>
                <a:cs typeface="Arial"/>
              </a:rPr>
              <a:t>W</a:t>
            </a:r>
            <a:r>
              <a:rPr lang="en-US" altLang="zh-CN" sz="1400" b="1" kern="0" dirty="0" smtClean="0">
                <a:solidFill>
                  <a:srgbClr val="003366"/>
                </a:solidFill>
                <a:ea typeface="宋体" charset="-122"/>
                <a:cs typeface="Arial"/>
              </a:rPr>
              <a:t>. Zhang et al., NIM A 756, 1 (2014)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 startAt="6"/>
              <a:defRPr/>
            </a:pPr>
            <a:r>
              <a:rPr lang="en-US" altLang="zh-CN" sz="1400" b="1" kern="0" dirty="0" smtClean="0">
                <a:solidFill>
                  <a:srgbClr val="003366"/>
                </a:solidFill>
                <a:ea typeface="宋体" charset="-122"/>
                <a:cs typeface="Arial"/>
              </a:rPr>
              <a:t>B. Mei et al., </a:t>
            </a:r>
            <a:r>
              <a:rPr lang="en-US" altLang="zh-CN" sz="1400" b="1" kern="0" dirty="0">
                <a:solidFill>
                  <a:srgbClr val="003366"/>
                </a:solidFill>
                <a:ea typeface="宋体" charset="-122"/>
                <a:cs typeface="Arial"/>
              </a:rPr>
              <a:t>Phys. Rev. C 89, 054612 (2014</a:t>
            </a:r>
            <a:r>
              <a:rPr lang="en-US" altLang="zh-CN" sz="1400" b="1" kern="0" dirty="0" smtClean="0">
                <a:solidFill>
                  <a:srgbClr val="003366"/>
                </a:solidFill>
                <a:ea typeface="宋体" charset="-122"/>
                <a:cs typeface="Arial"/>
              </a:rPr>
              <a:t>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 startAt="6"/>
              <a:defRPr/>
            </a:pPr>
            <a:r>
              <a:rPr lang="en-US" altLang="zh-CN" sz="1400" b="1" kern="0" dirty="0" smtClean="0">
                <a:solidFill>
                  <a:srgbClr val="FF0000"/>
                </a:solidFill>
                <a:ea typeface="宋体" charset="-122"/>
                <a:cs typeface="Arial"/>
              </a:rPr>
              <a:t>P. Shuai et al., Phys. Lett. B 735,327 (2014)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kern="0" dirty="0" smtClean="0">
                <a:solidFill>
                  <a:srgbClr val="003366"/>
                </a:solidFill>
                <a:ea typeface="宋体" charset="-122"/>
                <a:cs typeface="Arial"/>
              </a:rPr>
              <a:t>11. </a:t>
            </a:r>
            <a:r>
              <a:rPr lang="en-US" altLang="zh-CN" sz="1400" b="1" dirty="0" smtClean="0">
                <a:solidFill>
                  <a:srgbClr val="003366"/>
                </a:solidFill>
              </a:rPr>
              <a:t>J.J</a:t>
            </a:r>
            <a:r>
              <a:rPr lang="en-US" altLang="zh-CN" sz="1400" b="1" dirty="0">
                <a:solidFill>
                  <a:srgbClr val="003366"/>
                </a:solidFill>
              </a:rPr>
              <a:t>. He et al., PRC 89, 035802 (2014) 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zh-CN" sz="1400" b="1" dirty="0" smtClean="0">
                <a:solidFill>
                  <a:srgbClr val="003366"/>
                </a:solidFill>
              </a:rPr>
              <a:t>12. </a:t>
            </a:r>
            <a:r>
              <a:rPr lang="fr-FR" altLang="zh-CN" sz="1400" b="1" dirty="0">
                <a:solidFill>
                  <a:srgbClr val="003366"/>
                </a:solidFill>
              </a:rPr>
              <a:t>Y.H. Zhang et al., </a:t>
            </a:r>
            <a:r>
              <a:rPr lang="en-US" altLang="zh-CN" sz="1400" b="1" dirty="0">
                <a:solidFill>
                  <a:srgbClr val="003366"/>
                </a:solidFill>
              </a:rPr>
              <a:t>Phys. Scr. 91, 073002 (2016) 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 smtClean="0">
                <a:solidFill>
                  <a:srgbClr val="FF0000"/>
                </a:solidFill>
              </a:rPr>
              <a:t>13. </a:t>
            </a:r>
            <a:r>
              <a:rPr lang="en-US" altLang="zh-CN" sz="1400" b="1" dirty="0">
                <a:solidFill>
                  <a:srgbClr val="FF0000"/>
                </a:solidFill>
              </a:rPr>
              <a:t>X. Xu et al., PRL 117,</a:t>
            </a:r>
            <a:r>
              <a:rPr lang="zh-CN" altLang="en-US" sz="1400" b="1" dirty="0">
                <a:solidFill>
                  <a:srgbClr val="FF0000"/>
                </a:solidFill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</a:rPr>
              <a:t>182503 (2016)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 smtClean="0">
                <a:solidFill>
                  <a:srgbClr val="FF0000"/>
                </a:solidFill>
              </a:rPr>
              <a:t>14. </a:t>
            </a:r>
            <a:r>
              <a:rPr lang="en-US" altLang="zh-CN" sz="1400" b="1" dirty="0">
                <a:solidFill>
                  <a:srgbClr val="FF0000"/>
                </a:solidFill>
              </a:rPr>
              <a:t>P. Zhang et al., PLB 767, 20 (2017) </a:t>
            </a:r>
            <a:endParaRPr lang="en-US" altLang="zh-CN" sz="1400" b="1" dirty="0" smtClean="0">
              <a:solidFill>
                <a:srgbClr val="FF0000"/>
              </a:solidFill>
            </a:endParaRPr>
          </a:p>
          <a:p>
            <a:r>
              <a:rPr lang="en-US" altLang="zh-CN" sz="1400" b="1" dirty="0" smtClean="0">
                <a:solidFill>
                  <a:srgbClr val="003366"/>
                </a:solidFill>
              </a:rPr>
              <a:t>15. </a:t>
            </a:r>
            <a:r>
              <a:rPr lang="en-US" altLang="zh-CN" sz="1400" b="1" kern="0" dirty="0" smtClean="0">
                <a:solidFill>
                  <a:srgbClr val="003366"/>
                </a:solidFill>
                <a:ea typeface="宋体" charset="-122"/>
                <a:cs typeface="Arial"/>
              </a:rPr>
              <a:t>Q</a:t>
            </a:r>
            <a:r>
              <a:rPr lang="en-US" altLang="zh-CN" sz="1400" b="1" kern="0" dirty="0">
                <a:solidFill>
                  <a:srgbClr val="003366"/>
                </a:solidFill>
                <a:ea typeface="宋体" charset="-122"/>
                <a:cs typeface="Arial"/>
              </a:rPr>
              <a:t>. Zeng et al., </a:t>
            </a:r>
            <a:r>
              <a:rPr lang="en-US" altLang="zh-CN" sz="1400" b="1" kern="0" dirty="0" smtClean="0">
                <a:solidFill>
                  <a:srgbClr val="003366"/>
                </a:solidFill>
                <a:ea typeface="宋体" charset="-122"/>
                <a:cs typeface="Arial"/>
              </a:rPr>
              <a:t>PRC </a:t>
            </a:r>
            <a:r>
              <a:rPr lang="en-US" altLang="zh-CN" sz="1400" b="1" kern="0" dirty="0">
                <a:solidFill>
                  <a:srgbClr val="003366"/>
                </a:solidFill>
                <a:ea typeface="宋体" charset="-122"/>
                <a:cs typeface="Arial"/>
              </a:rPr>
              <a:t>96 (2017) 031303(R)</a:t>
            </a:r>
            <a:endParaRPr lang="zh-CN" altLang="zh-CN" sz="1400" b="1" kern="0" dirty="0">
              <a:solidFill>
                <a:srgbClr val="003366"/>
              </a:solidFill>
              <a:ea typeface="宋体" charset="-122"/>
              <a:cs typeface="Arial"/>
            </a:endParaRPr>
          </a:p>
          <a:p>
            <a:r>
              <a:rPr lang="en-US" altLang="zh-CN" sz="1400" b="1" kern="0" dirty="0" smtClean="0">
                <a:solidFill>
                  <a:srgbClr val="FF0000"/>
                </a:solidFill>
                <a:ea typeface="宋体" charset="-122"/>
                <a:cs typeface="Arial"/>
              </a:rPr>
              <a:t>16. </a:t>
            </a:r>
            <a:r>
              <a:rPr lang="en-US" altLang="zh-CN" sz="1400" b="1" kern="0" dirty="0">
                <a:solidFill>
                  <a:srgbClr val="FF0000"/>
                </a:solidFill>
                <a:ea typeface="宋体" charset="-122"/>
                <a:cs typeface="Arial"/>
              </a:rPr>
              <a:t>Y. M. Xing et al., </a:t>
            </a:r>
            <a:r>
              <a:rPr lang="en-US" altLang="zh-CN" sz="1400" b="1" kern="0" dirty="0" smtClean="0">
                <a:solidFill>
                  <a:srgbClr val="FF0000"/>
                </a:solidFill>
                <a:ea typeface="宋体" charset="-122"/>
                <a:cs typeface="Arial"/>
              </a:rPr>
              <a:t>PLB </a:t>
            </a:r>
            <a:r>
              <a:rPr lang="en-US" altLang="zh-CN" sz="1400" b="1" kern="0" dirty="0">
                <a:solidFill>
                  <a:srgbClr val="FF0000"/>
                </a:solidFill>
                <a:ea typeface="宋体" charset="-122"/>
                <a:cs typeface="Arial"/>
              </a:rPr>
              <a:t>781 (2018) 358</a:t>
            </a:r>
            <a:endParaRPr lang="zh-CN" altLang="zh-CN" sz="1400" b="1" kern="0" dirty="0">
              <a:solidFill>
                <a:srgbClr val="FF0000"/>
              </a:solidFill>
              <a:ea typeface="宋体" charset="-122"/>
              <a:cs typeface="Arial"/>
            </a:endParaRPr>
          </a:p>
          <a:p>
            <a:r>
              <a:rPr lang="en-US" altLang="zh-CN" sz="1400" b="1" kern="0" dirty="0" smtClean="0">
                <a:solidFill>
                  <a:srgbClr val="003366"/>
                </a:solidFill>
                <a:ea typeface="宋体" charset="-122"/>
                <a:cs typeface="Arial"/>
              </a:rPr>
              <a:t>17. C</a:t>
            </a:r>
            <a:r>
              <a:rPr lang="en-US" altLang="zh-CN" sz="1400" b="1" kern="0" dirty="0">
                <a:solidFill>
                  <a:srgbClr val="003366"/>
                </a:solidFill>
                <a:ea typeface="宋体" charset="-122"/>
                <a:cs typeface="Arial"/>
              </a:rPr>
              <a:t>. Y. Fu et al., </a:t>
            </a:r>
            <a:r>
              <a:rPr lang="en-US" altLang="zh-CN" sz="1400" b="1" kern="0" dirty="0" smtClean="0">
                <a:solidFill>
                  <a:srgbClr val="003366"/>
                </a:solidFill>
                <a:ea typeface="宋体" charset="-122"/>
                <a:cs typeface="Arial"/>
              </a:rPr>
              <a:t>PRC </a:t>
            </a:r>
            <a:r>
              <a:rPr lang="en-US" altLang="zh-CN" sz="1400" b="1" kern="0" dirty="0">
                <a:solidFill>
                  <a:srgbClr val="003366"/>
                </a:solidFill>
                <a:ea typeface="宋体" charset="-122"/>
                <a:cs typeface="Arial"/>
              </a:rPr>
              <a:t>98 (2018) 014315</a:t>
            </a:r>
            <a:endParaRPr lang="zh-CN" altLang="zh-CN" sz="1400" b="1" kern="0" dirty="0">
              <a:solidFill>
                <a:srgbClr val="003366"/>
              </a:solidFill>
              <a:ea typeface="宋体" charset="-122"/>
              <a:cs typeface="Arial"/>
            </a:endParaRPr>
          </a:p>
          <a:p>
            <a:r>
              <a:rPr lang="en-US" altLang="zh-CN" sz="1400" b="1" kern="0" dirty="0" smtClean="0">
                <a:solidFill>
                  <a:srgbClr val="003366"/>
                </a:solidFill>
                <a:ea typeface="宋体" charset="-122"/>
                <a:cs typeface="Arial"/>
              </a:rPr>
              <a:t>18. </a:t>
            </a:r>
            <a:r>
              <a:rPr lang="en-US" altLang="zh-CN" sz="1400" b="1" kern="0" dirty="0">
                <a:solidFill>
                  <a:srgbClr val="003366"/>
                </a:solidFill>
                <a:ea typeface="宋体" charset="-122"/>
                <a:cs typeface="Arial"/>
              </a:rPr>
              <a:t>Y. H. Zhang et al., PRC 98 (2018) </a:t>
            </a:r>
            <a:r>
              <a:rPr lang="en-US" altLang="zh-CN" sz="1400" b="1" kern="0" dirty="0" smtClean="0">
                <a:solidFill>
                  <a:srgbClr val="003366"/>
                </a:solidFill>
                <a:ea typeface="宋体" charset="-122"/>
                <a:cs typeface="Arial"/>
              </a:rPr>
              <a:t>014319</a:t>
            </a:r>
          </a:p>
          <a:p>
            <a:r>
              <a:rPr lang="en-US" altLang="zh-CN" sz="1400" b="1" kern="0" dirty="0" smtClean="0">
                <a:solidFill>
                  <a:srgbClr val="003366"/>
                </a:solidFill>
                <a:ea typeface="宋体" charset="-122"/>
                <a:cs typeface="Arial"/>
              </a:rPr>
              <a:t>19. X. Xu et al., </a:t>
            </a:r>
            <a:r>
              <a:rPr lang="en-US" altLang="zh-CN" sz="1400" b="1" kern="0" dirty="0">
                <a:solidFill>
                  <a:srgbClr val="003366"/>
                </a:solidFill>
                <a:ea typeface="宋体" charset="-122"/>
                <a:cs typeface="Arial"/>
              </a:rPr>
              <a:t>PRC </a:t>
            </a:r>
            <a:r>
              <a:rPr lang="en-US" altLang="zh-CN" sz="1400" b="1" kern="0" dirty="0" smtClean="0">
                <a:solidFill>
                  <a:srgbClr val="003366"/>
                </a:solidFill>
                <a:ea typeface="宋体" charset="-122"/>
                <a:cs typeface="Arial"/>
              </a:rPr>
              <a:t>99 </a:t>
            </a:r>
            <a:r>
              <a:rPr lang="en-US" altLang="zh-CN" sz="1400" b="1" kern="0" dirty="0">
                <a:solidFill>
                  <a:srgbClr val="003366"/>
                </a:solidFill>
                <a:ea typeface="宋体" charset="-122"/>
                <a:cs typeface="Arial"/>
              </a:rPr>
              <a:t>(</a:t>
            </a:r>
            <a:r>
              <a:rPr lang="en-US" altLang="zh-CN" sz="1400" b="1" kern="0" dirty="0" smtClean="0">
                <a:solidFill>
                  <a:srgbClr val="003366"/>
                </a:solidFill>
                <a:ea typeface="宋体" charset="-122"/>
                <a:cs typeface="Arial"/>
              </a:rPr>
              <a:t>2019) 064303</a:t>
            </a:r>
          </a:p>
          <a:p>
            <a:r>
              <a:rPr lang="en-US" altLang="zh-CN" sz="1400" b="1" kern="0" dirty="0" smtClean="0">
                <a:solidFill>
                  <a:srgbClr val="003366"/>
                </a:solidFill>
                <a:ea typeface="宋体" charset="-122"/>
                <a:cs typeface="Arial"/>
              </a:rPr>
              <a:t>20. X</a:t>
            </a:r>
            <a:r>
              <a:rPr lang="en-US" altLang="zh-CN" sz="1400" b="1" kern="0" dirty="0">
                <a:solidFill>
                  <a:srgbClr val="003366"/>
                </a:solidFill>
                <a:ea typeface="宋体" charset="-122"/>
                <a:cs typeface="Arial"/>
              </a:rPr>
              <a:t>. Xu et al., PRC 100 (2019) 051303(R)</a:t>
            </a:r>
          </a:p>
          <a:p>
            <a:r>
              <a:rPr lang="en-US" altLang="zh-CN" sz="1400" b="1" kern="0" dirty="0">
                <a:solidFill>
                  <a:srgbClr val="003366"/>
                </a:solidFill>
                <a:ea typeface="宋体" charset="-122"/>
                <a:cs typeface="Arial"/>
              </a:rPr>
              <a:t>21. Y.M. Xing et al., NIMA 941 (2019) 162331</a:t>
            </a:r>
          </a:p>
          <a:p>
            <a:r>
              <a:rPr lang="en-US" altLang="zh-CN" sz="1400" b="1" kern="0" dirty="0">
                <a:solidFill>
                  <a:srgbClr val="003366"/>
                </a:solidFill>
                <a:ea typeface="宋体" charset="-122"/>
                <a:cs typeface="Arial"/>
              </a:rPr>
              <a:t>22. C.Y. Fu et al., PRC 102, (2020) 054311 </a:t>
            </a:r>
          </a:p>
          <a:p>
            <a:r>
              <a:rPr lang="en-US" altLang="zh-CN" sz="1400" b="1" kern="0" dirty="0">
                <a:solidFill>
                  <a:srgbClr val="003366"/>
                </a:solidFill>
                <a:ea typeface="宋体" charset="-122"/>
                <a:cs typeface="Arial"/>
              </a:rPr>
              <a:t>23. X. Zhou et al., </a:t>
            </a:r>
            <a:r>
              <a:rPr lang="en-US" altLang="zh-CN" sz="1400" b="1" kern="0" dirty="0" smtClean="0">
                <a:solidFill>
                  <a:srgbClr val="003366"/>
                </a:solidFill>
                <a:ea typeface="宋体" charset="-122"/>
                <a:cs typeface="Arial"/>
              </a:rPr>
              <a:t>PRAB 24</a:t>
            </a:r>
            <a:r>
              <a:rPr lang="en-US" altLang="zh-CN" sz="1400" b="1" kern="0" dirty="0">
                <a:solidFill>
                  <a:srgbClr val="003366"/>
                </a:solidFill>
                <a:ea typeface="宋体" charset="-122"/>
                <a:cs typeface="Arial"/>
              </a:rPr>
              <a:t>, </a:t>
            </a:r>
            <a:r>
              <a:rPr lang="en-US" altLang="zh-CN" sz="1400" b="1" kern="0" dirty="0" smtClean="0">
                <a:solidFill>
                  <a:srgbClr val="003366"/>
                </a:solidFill>
                <a:ea typeface="宋体" charset="-122"/>
                <a:cs typeface="Arial"/>
              </a:rPr>
              <a:t>(</a:t>
            </a:r>
            <a:r>
              <a:rPr lang="en-US" altLang="zh-CN" sz="1400" b="1" kern="0" dirty="0">
                <a:solidFill>
                  <a:srgbClr val="003366"/>
                </a:solidFill>
                <a:ea typeface="宋体" charset="-122"/>
                <a:cs typeface="Arial"/>
              </a:rPr>
              <a:t>2021</a:t>
            </a:r>
            <a:r>
              <a:rPr lang="en-US" altLang="zh-CN" sz="1400" b="1" kern="0" dirty="0" smtClean="0">
                <a:solidFill>
                  <a:srgbClr val="003366"/>
                </a:solidFill>
                <a:ea typeface="宋体" charset="-122"/>
                <a:cs typeface="Arial"/>
              </a:rPr>
              <a:t>) </a:t>
            </a:r>
            <a:r>
              <a:rPr lang="en-US" altLang="zh-CN" sz="1400" b="1" kern="0" dirty="0">
                <a:solidFill>
                  <a:srgbClr val="003366"/>
                </a:solidFill>
                <a:ea typeface="宋体" charset="-122"/>
                <a:cs typeface="Arial"/>
              </a:rPr>
              <a:t>042802</a:t>
            </a:r>
          </a:p>
          <a:p>
            <a:r>
              <a:rPr lang="en-US" altLang="zh-CN" sz="1400" b="1" kern="0" dirty="0" smtClean="0">
                <a:solidFill>
                  <a:srgbClr val="003366"/>
                </a:solidFill>
                <a:ea typeface="宋体" charset="-122"/>
                <a:cs typeface="Arial"/>
              </a:rPr>
              <a:t>… …</a:t>
            </a:r>
            <a:endParaRPr lang="zh-CN" altLang="zh-CN" sz="1400" b="1" kern="0" dirty="0">
              <a:solidFill>
                <a:srgbClr val="003366"/>
              </a:solidFill>
              <a:ea typeface="宋体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829946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03719" y="1844824"/>
            <a:ext cx="5808441" cy="4688756"/>
            <a:chOff x="504925" y="1514848"/>
            <a:chExt cx="6228343" cy="5077797"/>
          </a:xfrm>
        </p:grpSpPr>
        <p:pic>
          <p:nvPicPr>
            <p:cNvPr id="15" name="图片 14" descr="comparison with ESR-new.jpg">
              <a:extLst>
                <a:ext uri="{FF2B5EF4-FFF2-40B4-BE49-F238E27FC236}">
                  <a16:creationId xmlns:a16="http://schemas.microsoft.com/office/drawing/2014/main" id="{28436B6A-79D3-4E8E-B7AF-DBE96221A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rcRect l="5384" b="5540"/>
            <a:stretch>
              <a:fillRect/>
            </a:stretch>
          </p:blipFill>
          <p:spPr>
            <a:xfrm>
              <a:off x="984784" y="1514848"/>
              <a:ext cx="5748484" cy="4646983"/>
            </a:xfrm>
            <a:prstGeom prst="rect">
              <a:avLst/>
            </a:prstGeom>
          </p:spPr>
        </p:pic>
        <p:sp>
          <p:nvSpPr>
            <p:cNvPr id="16" name="TextBox 11">
              <a:extLst>
                <a:ext uri="{FF2B5EF4-FFF2-40B4-BE49-F238E27FC236}">
                  <a16:creationId xmlns:a16="http://schemas.microsoft.com/office/drawing/2014/main" id="{CA78C144-E524-40DD-A117-1514B755AB66}"/>
                </a:ext>
              </a:extLst>
            </p:cNvPr>
            <p:cNvSpPr txBox="1"/>
            <p:nvPr/>
          </p:nvSpPr>
          <p:spPr>
            <a:xfrm>
              <a:off x="3215795" y="6159337"/>
              <a:ext cx="2229739" cy="4333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Times New Roman"/>
                  <a:ea typeface="黑体"/>
                  <a:cs typeface="Times New Roman" panose="02020603050405020304" pitchFamily="18" charset="0"/>
                </a:rPr>
                <a:t>原子核寿命（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Times New Roman"/>
                  <a:ea typeface="黑体"/>
                  <a:cs typeface="Times New Roman" panose="02020603050405020304" pitchFamily="18" charset="0"/>
                </a:rPr>
                <a:t>s</a:t>
              </a: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Times New Roman"/>
                  <a:ea typeface="黑体"/>
                  <a:cs typeface="Times New Roman" panose="02020603050405020304" pitchFamily="18" charset="0"/>
                </a:rPr>
                <a:t>）</a:t>
              </a:r>
            </a:p>
          </p:txBody>
        </p:sp>
        <p:sp>
          <p:nvSpPr>
            <p:cNvPr id="19" name="TextBox 12">
              <a:extLst>
                <a:ext uri="{FF2B5EF4-FFF2-40B4-BE49-F238E27FC236}">
                  <a16:creationId xmlns:a16="http://schemas.microsoft.com/office/drawing/2014/main" id="{22A353E3-8775-41EB-A06A-2E1A5016FD53}"/>
                </a:ext>
              </a:extLst>
            </p:cNvPr>
            <p:cNvSpPr txBox="1"/>
            <p:nvPr/>
          </p:nvSpPr>
          <p:spPr>
            <a:xfrm>
              <a:off x="504925" y="3059314"/>
              <a:ext cx="528043" cy="1211040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黑体" pitchFamily="49" charset="-122"/>
                  <a:ea typeface="黑体"/>
                  <a:cs typeface="+mn-cs"/>
                </a:rPr>
                <a:t>相对精度</a:t>
              </a:r>
            </a:p>
          </p:txBody>
        </p:sp>
        <p:pic>
          <p:nvPicPr>
            <p:cNvPr id="20" name="Picture 3" descr="A380">
              <a:extLst>
                <a:ext uri="{FF2B5EF4-FFF2-40B4-BE49-F238E27FC236}">
                  <a16:creationId xmlns:a16="http://schemas.microsoft.com/office/drawing/2014/main" id="{1226156A-BC1D-4DC4-B414-AF04286EC9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2" b="26385"/>
            <a:stretch>
              <a:fillRect/>
            </a:stretch>
          </p:blipFill>
          <p:spPr bwMode="auto">
            <a:xfrm>
              <a:off x="1892501" y="4913624"/>
              <a:ext cx="1556108" cy="744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3" descr="U盘2个">
              <a:extLst>
                <a:ext uri="{FF2B5EF4-FFF2-40B4-BE49-F238E27FC236}">
                  <a16:creationId xmlns:a16="http://schemas.microsoft.com/office/drawing/2014/main" id="{55974281-92B6-4EEA-8DF8-D4AF616B19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9552" y="4913624"/>
              <a:ext cx="256943" cy="257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2799D07C-BB7A-4D52-BB48-FB81517FCFB0}"/>
                    </a:ext>
                  </a:extLst>
                </p:cNvPr>
                <p:cNvSpPr txBox="1"/>
                <p:nvPr/>
              </p:nvSpPr>
              <p:spPr>
                <a:xfrm>
                  <a:off x="1892501" y="4592414"/>
                  <a:ext cx="1412181" cy="28193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zh-CN" alt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∆</m:t>
                        </m:r>
                        <m:r>
                          <a:rPr kumimoji="0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𝒎</m:t>
                        </m:r>
                        <m:r>
                          <a:rPr kumimoji="0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/</m:t>
                        </m:r>
                        <m:r>
                          <a:rPr kumimoji="0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𝒎</m:t>
                        </m:r>
                        <m:r>
                          <a:rPr kumimoji="0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~</m:t>
                        </m:r>
                        <m:sSup>
                          <m:sSupPr>
                            <m:ctrlPr>
                              <a:rPr kumimoji="0" lang="en-US" altLang="zh-C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altLang="zh-C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𝟏𝟎</m:t>
                            </m:r>
                          </m:e>
                          <m:sup>
                            <m:r>
                              <a:rPr kumimoji="0" lang="en-US" altLang="zh-C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−</m:t>
                            </m:r>
                            <m:r>
                              <a:rPr kumimoji="0" lang="en-US" altLang="zh-C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𝟕</m:t>
                            </m:r>
                          </m:sup>
                        </m:sSup>
                      </m:oMath>
                    </m:oMathPara>
                  </a14:m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/>
                    <a:ea typeface="黑体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2799D07C-BB7A-4D52-BB48-FB81517FCF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92501" y="4592414"/>
                  <a:ext cx="1412181" cy="281937"/>
                </a:xfrm>
                <a:prstGeom prst="rect">
                  <a:avLst/>
                </a:prstGeom>
                <a:blipFill>
                  <a:blip r:embed="rId6"/>
                  <a:stretch>
                    <a:fillRect l="-6481" t="-2326" r="-6019" b="-4651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FF5D33B5-F4ED-4D00-91EC-360D2FCBE87C}"/>
                </a:ext>
              </a:extLst>
            </p:cNvPr>
            <p:cNvSpPr/>
            <p:nvPr/>
          </p:nvSpPr>
          <p:spPr>
            <a:xfrm>
              <a:off x="4627473" y="3804888"/>
              <a:ext cx="1784921" cy="5840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黑体"/>
                <a:cs typeface="+mn-cs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F8107B9-D977-41BA-A4BE-018566B94949}"/>
                </a:ext>
              </a:extLst>
            </p:cNvPr>
            <p:cNvSpPr/>
            <p:nvPr/>
          </p:nvSpPr>
          <p:spPr>
            <a:xfrm>
              <a:off x="4535319" y="4446379"/>
              <a:ext cx="1784921" cy="5840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黑体"/>
                <a:cs typeface="+mn-cs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909B12CB-A6ED-4319-9BD6-B4DACF081627}"/>
                </a:ext>
              </a:extLst>
            </p:cNvPr>
            <p:cNvSpPr txBox="1"/>
            <p:nvPr/>
          </p:nvSpPr>
          <p:spPr>
            <a:xfrm>
              <a:off x="4399292" y="3761895"/>
              <a:ext cx="190148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黑体" panose="02010609060101010101" pitchFamily="49" charset="-122"/>
                  <a:cs typeface="+mn-cs"/>
                </a:rPr>
                <a:t>ESR up to now</a:t>
              </a:r>
              <a:endPara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98C1C72E-861B-446B-9059-67B4B3A9625B}"/>
                </a:ext>
              </a:extLst>
            </p:cNvPr>
            <p:cNvSpPr txBox="1"/>
            <p:nvPr/>
          </p:nvSpPr>
          <p:spPr>
            <a:xfrm>
              <a:off x="4392202" y="4031258"/>
              <a:ext cx="135165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/>
                  <a:ea typeface="黑体" panose="02010609060101010101" pitchFamily="49" charset="-122"/>
                  <a:cs typeface="+mn-cs"/>
                </a:rPr>
                <a:t>CSR 2009</a:t>
              </a:r>
              <a:endPara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3328E935-C187-4B7D-9EF8-D084C55B2D27}"/>
                </a:ext>
              </a:extLst>
            </p:cNvPr>
            <p:cNvSpPr txBox="1"/>
            <p:nvPr/>
          </p:nvSpPr>
          <p:spPr>
            <a:xfrm>
              <a:off x="4406373" y="4364414"/>
              <a:ext cx="135165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黑体" panose="02010609060101010101" pitchFamily="49" charset="-122"/>
                  <a:cs typeface="+mn-cs"/>
                </a:rPr>
                <a:t>CSR 2012</a:t>
              </a:r>
              <a:endPara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920B0679-1958-4951-BFA6-51B7F6B2042B}"/>
                </a:ext>
              </a:extLst>
            </p:cNvPr>
            <p:cNvSpPr txBox="1"/>
            <p:nvPr/>
          </p:nvSpPr>
          <p:spPr>
            <a:xfrm>
              <a:off x="4399279" y="4676305"/>
              <a:ext cx="135165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imes New Roman"/>
                  <a:ea typeface="黑体" panose="02010609060101010101" pitchFamily="49" charset="-122"/>
                  <a:cs typeface="+mn-cs"/>
                </a:rPr>
                <a:t>CSR 2018</a:t>
              </a:r>
              <a:endPara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0" name="圆角矩形 1">
              <a:extLst>
                <a:ext uri="{FF2B5EF4-FFF2-40B4-BE49-F238E27FC236}">
                  <a16:creationId xmlns:a16="http://schemas.microsoft.com/office/drawing/2014/main" id="{AA675A99-0860-4807-BCF1-F5ADB78D90C1}"/>
                </a:ext>
              </a:extLst>
            </p:cNvPr>
            <p:cNvSpPr/>
            <p:nvPr/>
          </p:nvSpPr>
          <p:spPr>
            <a:xfrm>
              <a:off x="4212399" y="4111351"/>
              <a:ext cx="1593343" cy="949864"/>
            </a:xfrm>
            <a:prstGeom prst="round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41" name="矩形 40">
            <a:extLst>
              <a:ext uri="{FF2B5EF4-FFF2-40B4-BE49-F238E27FC236}">
                <a16:creationId xmlns:a16="http://schemas.microsoft.com/office/drawing/2014/main" id="{91284DF1-E59D-43FD-B555-4D700150D26F}"/>
              </a:ext>
            </a:extLst>
          </p:cNvPr>
          <p:cNvSpPr/>
          <p:nvPr/>
        </p:nvSpPr>
        <p:spPr>
          <a:xfrm>
            <a:off x="0" y="98218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2300" marR="0" lvl="0" indent="-62230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/>
                <a:ea typeface="黑体"/>
                <a:cs typeface="Times New Roman" panose="02020603050405020304" pitchFamily="18" charset="0"/>
              </a:rPr>
              <a:t>提升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/>
                <a:ea typeface="黑体"/>
                <a:cs typeface="Times New Roman" panose="02020603050405020304" pitchFamily="18" charset="0"/>
              </a:rPr>
              <a:t>了传统等时性质谱术测量精度：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黑体"/>
                <a:cs typeface="Times New Roman" panose="02020603050405020304" pitchFamily="18" charset="0"/>
              </a:rPr>
              <a:t>同类技术最高水平</a:t>
            </a:r>
            <a:endParaRPr kumimoji="1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黑体"/>
              <a:cs typeface="Times New Roman" panose="02020603050405020304" pitchFamily="18" charset="0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5921504" y="2974570"/>
            <a:ext cx="3159149" cy="2547078"/>
            <a:chOff x="7689833" y="2760072"/>
            <a:chExt cx="3159149" cy="2547078"/>
          </a:xfrm>
        </p:grpSpPr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760DD9B2-3BA6-4428-BC32-0239D86869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7325" t="36000" r="16510" b="22001"/>
            <a:stretch/>
          </p:blipFill>
          <p:spPr>
            <a:xfrm>
              <a:off x="7689833" y="2998599"/>
              <a:ext cx="3159149" cy="2308551"/>
            </a:xfrm>
            <a:prstGeom prst="rect">
              <a:avLst/>
            </a:prstGeom>
          </p:spPr>
        </p:pic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3FD64880-E086-4EEA-B430-EFF0B3B129F1}"/>
                </a:ext>
              </a:extLst>
            </p:cNvPr>
            <p:cNvSpPr/>
            <p:nvPr/>
          </p:nvSpPr>
          <p:spPr>
            <a:xfrm>
              <a:off x="8065251" y="2760072"/>
              <a:ext cx="2754985" cy="4770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2000" b="1" dirty="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rPr>
                <a:t>ESR</a:t>
              </a:r>
              <a:r>
                <a:rPr lang="zh-CN" altLang="en-US" sz="2000" b="1" dirty="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rPr>
                <a:t>：</a:t>
              </a:r>
              <a:r>
                <a:rPr lang="zh-CN" altLang="en-US" sz="2000" dirty="0" smtClean="0">
                  <a:solidFill>
                    <a:srgbClr val="003366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德国重</a:t>
              </a:r>
              <a:r>
                <a:rPr lang="en-US" altLang="zh-CN" sz="2000" dirty="0" smtClean="0">
                  <a:solidFill>
                    <a:srgbClr val="003366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GSI</a:t>
              </a:r>
              <a:r>
                <a:rPr lang="zh-CN" altLang="en-US" sz="2000" dirty="0">
                  <a:solidFill>
                    <a:srgbClr val="003366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储存环</a:t>
              </a:r>
              <a:endParaRPr lang="en-US" altLang="zh-CN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6" name="Rectangle 3"/>
          <p:cNvSpPr>
            <a:spLocks noChangeArrowheads="1"/>
          </p:cNvSpPr>
          <p:nvPr/>
        </p:nvSpPr>
        <p:spPr bwMode="auto">
          <a:xfrm>
            <a:off x="0" y="0"/>
            <a:ext cx="9144000" cy="69064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4. CSR</a:t>
            </a:r>
            <a:r>
              <a:rPr lang="zh-CN" altLang="en-US" sz="2800" dirty="0" smtClean="0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核质</a:t>
            </a:r>
            <a:r>
              <a:rPr lang="zh-CN" altLang="en-US" sz="2800" dirty="0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量</a:t>
            </a:r>
            <a:r>
              <a:rPr lang="zh-CN" altLang="en-US" sz="2800" dirty="0" smtClean="0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测量</a:t>
            </a:r>
            <a:r>
              <a:rPr lang="zh-CN" altLang="en-US" sz="28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与天体核合成若干问题研究</a:t>
            </a: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 </a:t>
            </a:r>
            <a:endParaRPr lang="zh-CN" altLang="en-GB" sz="2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5207393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>
            <a:extLst>
              <a:ext uri="{FF2B5EF4-FFF2-40B4-BE49-F238E27FC236}">
                <a16:creationId xmlns:a16="http://schemas.microsoft.com/office/drawing/2014/main" id="{6C60B4DE-30CE-4798-B3C1-DC86C526F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900855"/>
            <a:ext cx="6120830" cy="4120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椭圆 27">
            <a:extLst>
              <a:ext uri="{FF2B5EF4-FFF2-40B4-BE49-F238E27FC236}">
                <a16:creationId xmlns:a16="http://schemas.microsoft.com/office/drawing/2014/main" id="{DE4B734B-A115-495F-973F-BE7C39434331}"/>
              </a:ext>
            </a:extLst>
          </p:cNvPr>
          <p:cNvSpPr/>
          <p:nvPr/>
        </p:nvSpPr>
        <p:spPr>
          <a:xfrm rot="19304161">
            <a:off x="2070632" y="3509797"/>
            <a:ext cx="1706801" cy="310103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黑体"/>
              <a:cs typeface="+mn-cs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0FC3F245-706A-4714-8A89-28A4C0E4A191}"/>
              </a:ext>
            </a:extLst>
          </p:cNvPr>
          <p:cNvSpPr txBox="1"/>
          <p:nvPr/>
        </p:nvSpPr>
        <p:spPr>
          <a:xfrm>
            <a:off x="1571047" y="4782363"/>
            <a:ext cx="6325433" cy="4770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2000" b="1" dirty="0">
                <a:solidFill>
                  <a:srgbClr val="003366"/>
                </a:solidFill>
                <a:latin typeface="Times New Roman"/>
              </a:rPr>
              <a:t>Courtesy to</a:t>
            </a:r>
            <a:r>
              <a:rPr lang="zh-CN" altLang="en-US" sz="2000" b="1" dirty="0">
                <a:solidFill>
                  <a:srgbClr val="003366"/>
                </a:solidFill>
                <a:latin typeface="Times New Roman"/>
              </a:rPr>
              <a:t>：</a:t>
            </a:r>
            <a:r>
              <a:rPr lang="en-US" altLang="zh-CN" sz="2000" b="1" kern="100" dirty="0">
                <a:solidFill>
                  <a:srgbClr val="003366"/>
                </a:solidFill>
                <a:latin typeface="Times New Roman"/>
                <a:ea typeface="黑体"/>
                <a:cs typeface="Times New Roman" panose="02020603050405020304" pitchFamily="18" charset="0"/>
              </a:rPr>
              <a:t>Dave </a:t>
            </a:r>
            <a:r>
              <a:rPr lang="en-US" altLang="zh-CN" sz="2000" b="1" kern="100" dirty="0" smtClean="0">
                <a:solidFill>
                  <a:srgbClr val="003366"/>
                </a:solidFill>
                <a:latin typeface="Times New Roman"/>
                <a:ea typeface="黑体"/>
                <a:cs typeface="Times New Roman" panose="02020603050405020304" pitchFamily="18" charset="0"/>
              </a:rPr>
              <a:t>Lunney</a:t>
            </a:r>
            <a:r>
              <a:rPr lang="zh-CN" altLang="en-US" sz="2000" b="1" dirty="0">
                <a:solidFill>
                  <a:srgbClr val="003366"/>
                </a:solidFill>
                <a:latin typeface="Times New Roman"/>
              </a:rPr>
              <a:t> </a:t>
            </a:r>
            <a:r>
              <a:rPr lang="zh-CN" altLang="en-US" sz="2000" b="1" dirty="0" smtClean="0">
                <a:solidFill>
                  <a:srgbClr val="003366"/>
                </a:solidFill>
                <a:latin typeface="Times New Roman"/>
              </a:rPr>
              <a:t>（法国</a:t>
            </a:r>
            <a:r>
              <a:rPr lang="zh-CN" altLang="en-US" sz="2000" b="1" dirty="0">
                <a:solidFill>
                  <a:srgbClr val="003366"/>
                </a:solidFill>
                <a:latin typeface="Times New Roman"/>
              </a:rPr>
              <a:t>知名核谱学</a:t>
            </a:r>
            <a:r>
              <a:rPr lang="zh-CN" altLang="en-US" sz="2000" b="1" dirty="0" smtClean="0">
                <a:solidFill>
                  <a:srgbClr val="003366"/>
                </a:solidFill>
                <a:latin typeface="Times New Roman"/>
              </a:rPr>
              <a:t>专家）</a:t>
            </a:r>
            <a:endParaRPr lang="zh-CN" altLang="en-US" sz="2000" b="1" dirty="0">
              <a:solidFill>
                <a:srgbClr val="003366"/>
              </a:solidFill>
              <a:latin typeface="Times New Roman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AB2CCD93-7ED2-4F21-A4CC-D95318976467}"/>
              </a:ext>
            </a:extLst>
          </p:cNvPr>
          <p:cNvSpPr/>
          <p:nvPr/>
        </p:nvSpPr>
        <p:spPr>
          <a:xfrm>
            <a:off x="323527" y="5488164"/>
            <a:ext cx="88204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kern="100" dirty="0">
                <a:solidFill>
                  <a:srgbClr val="003366"/>
                </a:solidFill>
                <a:latin typeface="Times New Roman"/>
                <a:ea typeface="黑体"/>
                <a:cs typeface="Times New Roman" panose="02020603050405020304" pitchFamily="18" charset="0"/>
              </a:rPr>
              <a:t>在国际会议综述报告中，例如</a:t>
            </a:r>
            <a:r>
              <a:rPr lang="en-US" altLang="zh-CN" sz="2000" kern="100" dirty="0">
                <a:solidFill>
                  <a:srgbClr val="003366"/>
                </a:solidFill>
                <a:latin typeface="Times New Roman"/>
                <a:ea typeface="黑体"/>
                <a:cs typeface="Times New Roman" panose="02020603050405020304" pitchFamily="18" charset="0"/>
              </a:rPr>
              <a:t>TCP 2018 </a:t>
            </a:r>
            <a:r>
              <a:rPr lang="zh-CN" altLang="en-US" sz="2000" kern="100" dirty="0">
                <a:solidFill>
                  <a:srgbClr val="003366"/>
                </a:solidFill>
                <a:latin typeface="Times New Roman"/>
                <a:ea typeface="黑体"/>
                <a:cs typeface="Times New Roman" panose="02020603050405020304" pitchFamily="18" charset="0"/>
              </a:rPr>
              <a:t>（</a:t>
            </a:r>
            <a:r>
              <a:rPr lang="en-US" altLang="zh-CN" sz="2000" kern="100" dirty="0">
                <a:solidFill>
                  <a:srgbClr val="003366"/>
                </a:solidFill>
                <a:latin typeface="Times New Roman"/>
                <a:ea typeface="黑体"/>
                <a:cs typeface="Times New Roman" panose="02020603050405020304" pitchFamily="18" charset="0"/>
              </a:rPr>
              <a:t> The 7th International Conference on Trapped Charged Particles and Fundamental Physics </a:t>
            </a:r>
            <a:r>
              <a:rPr lang="zh-CN" altLang="en-US" sz="2000" kern="100" dirty="0">
                <a:solidFill>
                  <a:srgbClr val="003366"/>
                </a:solidFill>
                <a:latin typeface="Times New Roman"/>
                <a:ea typeface="黑体"/>
                <a:cs typeface="Times New Roman" panose="02020603050405020304" pitchFamily="18" charset="0"/>
              </a:rPr>
              <a:t>）</a:t>
            </a:r>
            <a:r>
              <a:rPr lang="zh-CN" altLang="zh-CN" sz="2000" kern="100" dirty="0">
                <a:solidFill>
                  <a:srgbClr val="003366"/>
                </a:solidFill>
                <a:latin typeface="Times New Roman"/>
                <a:ea typeface="黑体"/>
                <a:cs typeface="Times New Roman" panose="02020603050405020304" pitchFamily="18" charset="0"/>
              </a:rPr>
              <a:t>，</a:t>
            </a:r>
            <a:r>
              <a:rPr lang="zh-CN" altLang="en-US" sz="2000" kern="100" dirty="0">
                <a:solidFill>
                  <a:srgbClr val="003366"/>
                </a:solidFill>
                <a:latin typeface="Times New Roman"/>
                <a:ea typeface="黑体"/>
                <a:cs typeface="Times New Roman" panose="02020603050405020304" pitchFamily="18" charset="0"/>
              </a:rPr>
              <a:t>总结质量测量进展时，指出我们</a:t>
            </a:r>
            <a:r>
              <a:rPr lang="zh-CN" altLang="en-US" sz="2000" b="1" kern="100" dirty="0">
                <a:solidFill>
                  <a:srgbClr val="FF0000"/>
                </a:solidFill>
                <a:latin typeface="Times New Roman"/>
                <a:ea typeface="黑体"/>
                <a:cs typeface="Times New Roman" panose="02020603050405020304" pitchFamily="18" charset="0"/>
              </a:rPr>
              <a:t>在缺中子原子核质量质量方面国际领先</a:t>
            </a:r>
            <a:endParaRPr lang="zh-CN" altLang="en-US" sz="2000" b="1" dirty="0">
              <a:solidFill>
                <a:srgbClr val="FF0000"/>
              </a:solidFill>
              <a:latin typeface="Times New Roman"/>
              <a:ea typeface="黑体"/>
              <a:cs typeface="Times New Roman" panose="02020603050405020304" pitchFamily="18" charset="0"/>
            </a:endParaRPr>
          </a:p>
        </p:txBody>
      </p:sp>
      <p:sp>
        <p:nvSpPr>
          <p:cNvPr id="31" name="Rectangle 3"/>
          <p:cNvSpPr>
            <a:spLocks noChangeArrowheads="1"/>
          </p:cNvSpPr>
          <p:nvPr/>
        </p:nvSpPr>
        <p:spPr bwMode="auto">
          <a:xfrm>
            <a:off x="0" y="0"/>
            <a:ext cx="9144000" cy="69064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4. CSR</a:t>
            </a:r>
            <a:r>
              <a:rPr lang="zh-CN" altLang="en-US" sz="2800" dirty="0" smtClean="0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核质</a:t>
            </a:r>
            <a:r>
              <a:rPr lang="zh-CN" altLang="en-US" sz="2800" dirty="0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量</a:t>
            </a:r>
            <a:r>
              <a:rPr lang="zh-CN" altLang="en-US" sz="2800" dirty="0" smtClean="0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测量</a:t>
            </a:r>
            <a:r>
              <a:rPr lang="zh-CN" altLang="en-US" sz="28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与天体核合成若干问题研究</a:t>
            </a: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 </a:t>
            </a:r>
            <a:endParaRPr lang="zh-CN" altLang="en-GB" sz="2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5743289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0" y="228600"/>
            <a:ext cx="9144000" cy="22479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Ins="40625" numCol="1" anchor="t" anchorCtr="0" compatLnSpc="1">
            <a:prstTxWarp prst="textNoShape">
              <a:avLst/>
            </a:prstTxWarp>
          </a:bodyPr>
          <a:lstStyle/>
          <a:p>
            <a:pPr indent="0" eaLnBrk="1" hangingPunct="1"/>
            <a:r>
              <a:rPr lang="en-US" altLang="zh-CN" sz="2800" smtClean="0"/>
              <a:t>1935-1936 H.A. Bethe, C.F. von Weizsäcker </a:t>
            </a:r>
          </a:p>
        </p:txBody>
      </p:sp>
      <p:pic>
        <p:nvPicPr>
          <p:cNvPr id="8704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8229600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43602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/>
        </p:nvSpPr>
        <p:spPr bwMode="auto">
          <a:xfrm>
            <a:off x="1043608" y="1047995"/>
            <a:ext cx="3736920" cy="1040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质量测量的特点：</a:t>
            </a:r>
            <a:endParaRPr kumimoji="0" lang="en-US" altLang="zh-CN" sz="24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defTabSz="91440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一个质量数据 </a:t>
            </a:r>
            <a:r>
              <a:rPr kumimoji="0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 3" panose="05040102010807070707" pitchFamily="18" charset="2"/>
              </a:rPr>
              <a:t> </a:t>
            </a:r>
            <a:r>
              <a:rPr kumimoji="0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 3" panose="05040102010807070707" pitchFamily="18" charset="2"/>
              </a:rPr>
              <a:t>数个物理问题</a:t>
            </a:r>
            <a:r>
              <a:rPr kumimoji="0" lang="en-US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59" name="组合 58"/>
          <p:cNvGrpSpPr/>
          <p:nvPr/>
        </p:nvGrpSpPr>
        <p:grpSpPr>
          <a:xfrm>
            <a:off x="5166539" y="836712"/>
            <a:ext cx="3582061" cy="5718830"/>
            <a:chOff x="8327454" y="901555"/>
            <a:chExt cx="3582061" cy="5718830"/>
          </a:xfrm>
          <a:solidFill>
            <a:schemeClr val="accent5">
              <a:lumMod val="60000"/>
              <a:lumOff val="40000"/>
            </a:schemeClr>
          </a:solidFill>
        </p:grpSpPr>
        <p:grpSp>
          <p:nvGrpSpPr>
            <p:cNvPr id="60" name="组合 59"/>
            <p:cNvGrpSpPr/>
            <p:nvPr/>
          </p:nvGrpSpPr>
          <p:grpSpPr>
            <a:xfrm>
              <a:off x="8327454" y="1480516"/>
              <a:ext cx="3582061" cy="5139869"/>
              <a:chOff x="8327454" y="1480516"/>
              <a:chExt cx="3582061" cy="5139869"/>
            </a:xfrm>
            <a:grpFill/>
          </p:grpSpPr>
          <p:sp>
            <p:nvSpPr>
              <p:cNvPr id="62" name="Text Box 18"/>
              <p:cNvSpPr txBox="1">
                <a:spLocks noChangeArrowheads="1"/>
              </p:cNvSpPr>
              <p:nvPr/>
            </p:nvSpPr>
            <p:spPr bwMode="auto">
              <a:xfrm>
                <a:off x="8975526" y="1480516"/>
                <a:ext cx="2933989" cy="5139869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  <a:effectLst/>
              <a:extLst/>
            </p:spPr>
            <p:txBody>
              <a:bodyPr wrap="square">
                <a:spAutoFit/>
              </a:bodyPr>
              <a:lstStyle>
                <a:lvl1pPr marL="342900" indent="-3429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sym typeface="Symbol"/>
                </a:endParaRPr>
              </a:p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charset="0"/>
                    <a:sym typeface="Symbol"/>
                  </a:rPr>
                  <a:t>  </a:t>
                </a:r>
                <a:r>
                  <a:rPr kumimoji="0" lang="en-US" altLang="zh-CN" sz="16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  <a:sym typeface="Symbol"/>
                  </a:rPr>
                  <a:t>fp</a:t>
                </a:r>
                <a:r>
                  <a:rPr kumimoji="0" lang="en-US" altLang="zh-CN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  <a:sym typeface="Symbol"/>
                  </a:rPr>
                  <a:t>-</a:t>
                </a:r>
                <a:r>
                  <a:rPr kumimoji="0" lang="zh-CN" alt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  <a:sym typeface="Symbol"/>
                  </a:rPr>
                  <a:t>壳</a:t>
                </a:r>
                <a:r>
                  <a:rPr kumimoji="0" lang="zh-CN" alt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</a:rPr>
                  <a:t>同位旋多重态质量公式</a:t>
                </a:r>
                <a:endParaRPr kumimoji="0" lang="en-US" altLang="zh-CN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</a:rPr>
                  <a:t>    IMME</a:t>
                </a:r>
                <a:r>
                  <a:rPr kumimoji="0" lang="zh-CN" alt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</a:rPr>
                  <a:t>破缺及同位旋多重态</a:t>
                </a:r>
                <a:endParaRPr kumimoji="0" lang="en-US" altLang="zh-CN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</a:rPr>
                  <a:t> </a:t>
                </a:r>
                <a:r>
                  <a:rPr kumimoji="0" lang="en-US" altLang="zh-CN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</a:rPr>
                  <a:t>  </a:t>
                </a:r>
                <a:r>
                  <a:rPr kumimoji="0" lang="zh-CN" alt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</a:rPr>
                  <a:t>指认方法</a:t>
                </a:r>
                <a:endPara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charset="0"/>
                  </a:rPr>
                  <a:t>       </a:t>
                </a:r>
                <a:r>
                  <a:rPr kumimoji="0" lang="en-US" altLang="zh-CN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Arial" charset="0"/>
                  </a:rPr>
                  <a:t>PRL </a:t>
                </a:r>
                <a:r>
                  <a:rPr kumimoji="0" lang="en-US" altLang="zh-CN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Arial" charset="0"/>
                  </a:rPr>
                  <a:t>109, 102501 (2012</a:t>
                </a:r>
                <a:r>
                  <a:rPr kumimoji="0" lang="en-US" altLang="zh-CN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Arial" charset="0"/>
                  </a:rPr>
                  <a:t>)</a:t>
                </a:r>
              </a:p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Arial" charset="0"/>
                  </a:rPr>
                  <a:t>  </a:t>
                </a:r>
                <a:r>
                  <a:rPr kumimoji="0" lang="en-US" altLang="zh-CN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Arial" charset="0"/>
                  </a:rPr>
                  <a:t>     PRL </a:t>
                </a:r>
                <a:r>
                  <a:rPr kumimoji="0" lang="en-US" altLang="zh-CN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Arial" charset="0"/>
                  </a:rPr>
                  <a:t>117, 182503 (2016</a:t>
                </a:r>
                <a:r>
                  <a:rPr kumimoji="0" lang="en-US" altLang="zh-CN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Arial" charset="0"/>
                  </a:rPr>
                  <a:t>)</a:t>
                </a:r>
              </a:p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Arial" charset="0"/>
                    <a:cs typeface="Arial"/>
                  </a:rPr>
                  <a:t>       PRC 98, 014319 </a:t>
                </a:r>
                <a:r>
                  <a:rPr kumimoji="0" lang="en-US" altLang="zh-CN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Arial" charset="0"/>
                    <a:cs typeface="Arial"/>
                  </a:rPr>
                  <a:t>(2018)</a:t>
                </a:r>
                <a:r>
                  <a:rPr kumimoji="0" lang="en-US" altLang="zh-CN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Arial" charset="0"/>
                  </a:rPr>
                  <a:t> </a:t>
                </a:r>
                <a:endPara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 charset="0"/>
                </a:endParaRPr>
              </a:p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charset="0"/>
                    <a:sym typeface="Symbol"/>
                  </a:rPr>
                  <a:t> </a:t>
                </a:r>
                <a:r>
                  <a:rPr kumimoji="0" lang="en-US" altLang="zh-CN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charset="0"/>
                    <a:sym typeface="Symbol"/>
                  </a:rPr>
                  <a:t> </a:t>
                </a:r>
                <a:r>
                  <a:rPr kumimoji="0" lang="en-US" altLang="zh-CN" sz="16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  <a:sym typeface="Symbol"/>
                  </a:rPr>
                  <a:t>fp</a:t>
                </a:r>
                <a:r>
                  <a:rPr kumimoji="0" lang="en-US" altLang="zh-CN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  <a:sym typeface="Symbol"/>
                  </a:rPr>
                  <a:t>-</a:t>
                </a:r>
                <a:r>
                  <a:rPr kumimoji="0" lang="zh-CN" alt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  <a:sym typeface="Symbol"/>
                  </a:rPr>
                  <a:t>壳同位旋非守恒力研究</a:t>
                </a:r>
                <a:r>
                  <a:rPr kumimoji="0" lang="en-US" altLang="zh-CN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</a:rPr>
                  <a:t> </a:t>
                </a:r>
                <a:endPara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charset="0"/>
                  </a:rPr>
                  <a:t>       </a:t>
                </a:r>
                <a:r>
                  <a:rPr kumimoji="0" lang="en-US" altLang="zh-CN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Arial" charset="0"/>
                  </a:rPr>
                  <a:t>PLB </a:t>
                </a:r>
                <a:r>
                  <a:rPr kumimoji="0" lang="en-US" altLang="zh-CN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Arial" charset="0"/>
                  </a:rPr>
                  <a:t>735, 327 (2014)</a:t>
                </a:r>
              </a:p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charset="0"/>
                    <a:sym typeface="Symbol"/>
                  </a:rPr>
                  <a:t> </a:t>
                </a:r>
                <a:r>
                  <a:rPr kumimoji="0" lang="en-US" altLang="zh-CN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sym typeface="Symbol"/>
                  </a:rPr>
                  <a:t> </a:t>
                </a:r>
                <a:r>
                  <a:rPr kumimoji="0" lang="en-US" altLang="zh-CN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cs typeface="Arial" panose="020B0604020202020204" pitchFamily="34" charset="0"/>
                  </a:rPr>
                  <a:t>N=32 </a:t>
                </a:r>
                <a:r>
                  <a:rPr kumimoji="0" lang="zh-CN" alt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  <a:cs typeface="Arial" panose="020B0604020202020204" pitchFamily="34" charset="0"/>
                  </a:rPr>
                  <a:t>中子新幻数及张量力</a:t>
                </a:r>
                <a:r>
                  <a:rPr kumimoji="0" lang="en-US" altLang="zh-CN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  <a:cs typeface="Arial" panose="020B0604020202020204" pitchFamily="34" charset="0"/>
                  </a:rPr>
                  <a:t>  </a:t>
                </a:r>
                <a:endPara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endParaRPr>
              </a:p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charset="0"/>
                  </a:rPr>
                  <a:t>       </a:t>
                </a:r>
                <a:r>
                  <a:rPr kumimoji="0" lang="en-US" altLang="zh-CN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Arial" charset="0"/>
                  </a:rPr>
                  <a:t>CPC 39</a:t>
                </a:r>
                <a:r>
                  <a:rPr kumimoji="0" lang="en-US" altLang="zh-CN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Arial" charset="0"/>
                  </a:rPr>
                  <a:t>, 104001 (2015</a:t>
                </a:r>
                <a:r>
                  <a:rPr kumimoji="0" lang="en-US" altLang="zh-CN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Arial" charset="0"/>
                  </a:rPr>
                  <a:t>)</a:t>
                </a:r>
              </a:p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Arial" charset="0"/>
                  </a:rPr>
                  <a:t> </a:t>
                </a:r>
                <a:r>
                  <a:rPr kumimoji="0" lang="en-US" altLang="zh-CN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Arial" charset="0"/>
                  </a:rPr>
                  <a:t>      </a:t>
                </a:r>
                <a:r>
                  <a:rPr kumimoji="0" lang="en-US" altLang="zh-CN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Arial" charset="0"/>
                    <a:cs typeface="Arial"/>
                  </a:rPr>
                  <a:t>PRC 99,</a:t>
                </a:r>
                <a:r>
                  <a:rPr kumimoji="0" lang="en-US" altLang="zh-CN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Arial" charset="0"/>
                    <a:cs typeface="Arial"/>
                  </a:rPr>
                  <a:t> </a:t>
                </a:r>
                <a:r>
                  <a:rPr kumimoji="0" lang="en-US" altLang="zh-CN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Arial" charset="0"/>
                    <a:cs typeface="Arial"/>
                  </a:rPr>
                  <a:t>064303 (2019</a:t>
                </a:r>
                <a:r>
                  <a:rPr kumimoji="0" lang="en-US" altLang="zh-CN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Arial" charset="0"/>
                    <a:cs typeface="Arial"/>
                  </a:rPr>
                  <a:t>) </a:t>
                </a:r>
                <a:r>
                  <a:rPr kumimoji="0" lang="en-US" altLang="zh-CN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Arial" charset="0"/>
                    <a:cs typeface="Arial"/>
                  </a:rPr>
                  <a:t> </a:t>
                </a:r>
              </a:p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Arial" charset="0"/>
                    <a:sym typeface="Symbol"/>
                  </a:rPr>
                  <a:t>  </a:t>
                </a:r>
                <a:r>
                  <a:rPr kumimoji="0" lang="zh-CN" alt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  <a:sym typeface="Symbol"/>
                  </a:rPr>
                  <a:t>标准模型中弱相互作用矢量</a:t>
                </a:r>
                <a:endParaRPr kumimoji="0" lang="en-US" altLang="zh-CN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sym typeface="Symbol"/>
                </a:endParaRPr>
              </a:p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  <a:sym typeface="Symbol"/>
                  </a:rPr>
                  <a:t>    </a:t>
                </a:r>
                <a:r>
                  <a:rPr kumimoji="0" lang="zh-CN" alt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  <a:sym typeface="Symbol"/>
                  </a:rPr>
                  <a:t>流守恒</a:t>
                </a:r>
                <a:r>
                  <a:rPr kumimoji="0" lang="en-US" altLang="zh-CN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  <a:sym typeface="Symbol"/>
                  </a:rPr>
                  <a:t>CVC</a:t>
                </a:r>
                <a:r>
                  <a:rPr kumimoji="0" lang="zh-CN" alt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  <a:sym typeface="Symbol"/>
                  </a:rPr>
                  <a:t>假定的检验</a:t>
                </a:r>
                <a:r>
                  <a:rPr kumimoji="0" lang="en-US" altLang="zh-CN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</a:rPr>
                  <a:t> </a:t>
                </a:r>
              </a:p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Arial" charset="0"/>
                  </a:rPr>
                  <a:t>       PLB </a:t>
                </a:r>
                <a:r>
                  <a:rPr kumimoji="0" lang="en-US" altLang="zh-CN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Arial" charset="0"/>
                  </a:rPr>
                  <a:t>767, 20 (2017)</a:t>
                </a:r>
              </a:p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Arial" charset="0"/>
                    <a:sym typeface="Symbol"/>
                  </a:rPr>
                  <a:t> </a:t>
                </a:r>
                <a:r>
                  <a:rPr kumimoji="0" lang="zh-CN" alt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  <a:sym typeface="Symbol"/>
                  </a:rPr>
                  <a:t>百微秒核态寿命和质量测量  </a:t>
                </a:r>
                <a:endParaRPr kumimoji="0" lang="en-US" altLang="zh-CN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sym typeface="Symbol"/>
                </a:endParaRPr>
              </a:p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Arial" charset="0"/>
                  </a:rPr>
                  <a:t>       PRC 96, 031303(R)(2017)</a:t>
                </a:r>
              </a:p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Arial" charset="0"/>
                    <a:sym typeface="Symbol"/>
                  </a:rPr>
                  <a:t> </a:t>
                </a:r>
                <a:r>
                  <a:rPr kumimoji="0" lang="en-US" altLang="zh-CN" sz="16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  <a:sym typeface="Symbol"/>
                  </a:rPr>
                  <a:t>s</a:t>
                </a:r>
                <a:r>
                  <a:rPr kumimoji="0" lang="en-US" altLang="zh-CN" sz="16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</a:rPr>
                  <a:t>d</a:t>
                </a:r>
                <a:r>
                  <a:rPr kumimoji="0" lang="en-US" altLang="zh-CN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</a:rPr>
                  <a:t>-</a:t>
                </a:r>
                <a:r>
                  <a:rPr kumimoji="0" lang="zh-CN" alt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</a:rPr>
                  <a:t>壳</a:t>
                </a:r>
                <a:r>
                  <a:rPr kumimoji="0" lang="zh-CN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</a:rPr>
                  <a:t>核</a:t>
                </a:r>
                <a:r>
                  <a:rPr kumimoji="0" lang="zh-CN" alt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</a:rPr>
                  <a:t>半径参数问题</a:t>
                </a:r>
                <a:endParaRPr kumimoji="0" lang="en-US" altLang="zh-CN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Arial" charset="0"/>
                    <a:cs typeface="Arial"/>
                  </a:rPr>
                  <a:t>       PRC 98, 014319</a:t>
                </a:r>
                <a:r>
                  <a:rPr kumimoji="0" lang="en-US" altLang="zh-CN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Arial" charset="0"/>
                    <a:cs typeface="Arial"/>
                  </a:rPr>
                  <a:t> (2018</a:t>
                </a:r>
                <a:r>
                  <a:rPr kumimoji="0" lang="en-US" altLang="zh-CN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Arial" charset="0"/>
                    <a:cs typeface="Arial"/>
                  </a:rPr>
                  <a:t>)</a:t>
                </a:r>
              </a:p>
              <a:p>
                <a:pPr marL="0" indent="0" eaLnBrk="1" fontAlgn="base" hangingPunct="1">
                  <a:defRPr/>
                </a:pPr>
                <a:r>
                  <a:rPr lang="en-US" altLang="zh-CN" sz="1600" b="1" kern="0" dirty="0" smtClean="0">
                    <a:solidFill>
                      <a:srgbClr val="003366"/>
                    </a:solidFill>
                    <a:sym typeface="Symbol"/>
                  </a:rPr>
                  <a:t> </a:t>
                </a:r>
                <a:r>
                  <a:rPr lang="zh-CN" altLang="en-US" sz="1600" b="1" kern="0" dirty="0" smtClean="0">
                    <a:solidFill>
                      <a:srgbClr val="FF0000"/>
                    </a:solidFill>
                    <a:sym typeface="Symbol"/>
                  </a:rPr>
                  <a:t>第二类壳演化</a:t>
                </a:r>
                <a:endParaRPr lang="en-US" altLang="zh-CN" sz="1600" kern="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marL="0" indent="0" eaLnBrk="1" fontAlgn="base" hangingPunct="1">
                  <a:defRPr/>
                </a:pPr>
                <a:r>
                  <a:rPr lang="en-US" altLang="zh-CN" sz="1600" b="1" kern="0" dirty="0">
                    <a:solidFill>
                      <a:srgbClr val="003366"/>
                    </a:solidFill>
                    <a:cs typeface="Arial"/>
                  </a:rPr>
                  <a:t>       </a:t>
                </a:r>
                <a:r>
                  <a:rPr lang="en-US" altLang="zh-CN" sz="1600" b="1" kern="0" dirty="0" smtClean="0">
                    <a:solidFill>
                      <a:srgbClr val="003366"/>
                    </a:solidFill>
                    <a:cs typeface="Arial"/>
                  </a:rPr>
                  <a:t>PRC 102, 054311 </a:t>
                </a:r>
                <a:r>
                  <a:rPr lang="en-US" altLang="zh-CN" sz="1600" b="1" kern="0" dirty="0">
                    <a:solidFill>
                      <a:srgbClr val="003366"/>
                    </a:solidFill>
                    <a:cs typeface="Arial"/>
                  </a:rPr>
                  <a:t>(</a:t>
                </a:r>
                <a:r>
                  <a:rPr lang="en-US" altLang="zh-CN" sz="1600" b="1" kern="0" dirty="0" smtClean="0">
                    <a:solidFill>
                      <a:srgbClr val="003366"/>
                    </a:solidFill>
                    <a:cs typeface="Arial"/>
                  </a:rPr>
                  <a:t>2020)</a:t>
                </a:r>
                <a:endParaRPr lang="en-US" altLang="zh-CN" sz="1600" b="1" kern="0" dirty="0">
                  <a:solidFill>
                    <a:srgbClr val="003366"/>
                  </a:solidFill>
                  <a:cs typeface="Arial"/>
                </a:endParaRPr>
              </a:p>
            </p:txBody>
          </p:sp>
          <p:sp>
            <p:nvSpPr>
              <p:cNvPr id="63" name="右箭头 62"/>
              <p:cNvSpPr/>
              <p:nvPr/>
            </p:nvSpPr>
            <p:spPr>
              <a:xfrm>
                <a:off x="8327454" y="4593387"/>
                <a:ext cx="605955" cy="484632"/>
              </a:xfrm>
              <a:prstGeom prst="rightArrow">
                <a:avLst/>
              </a:prstGeom>
              <a:grpFill/>
              <a:ln w="25400" cap="flat" cmpd="sng" algn="ctr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5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</p:grpSp>
        <p:sp>
          <p:nvSpPr>
            <p:cNvPr id="61" name="文本框 60"/>
            <p:cNvSpPr txBox="1"/>
            <p:nvPr/>
          </p:nvSpPr>
          <p:spPr bwMode="auto">
            <a:xfrm>
              <a:off x="9811578" y="901555"/>
              <a:ext cx="1261884" cy="523220"/>
            </a:xfrm>
            <a:prstGeom prst="rect">
              <a:avLst/>
            </a:prstGeom>
            <a:grpFill/>
            <a:ln w="25400" cap="flat" cmpd="sng" algn="ctr">
              <a:solidFill>
                <a:schemeClr val="accent5">
                  <a:lumMod val="60000"/>
                  <a:lumOff val="40000"/>
                </a:schemeClr>
              </a:solidFill>
              <a:prstDash val="solid"/>
            </a:ln>
            <a:effectLst/>
            <a:extLst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核结构</a:t>
              </a:r>
            </a:p>
          </p:txBody>
        </p:sp>
      </p:grpSp>
      <p:pic>
        <p:nvPicPr>
          <p:cNvPr id="64" name="图片 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282" y="2308659"/>
            <a:ext cx="4522497" cy="3407552"/>
          </a:xfrm>
          <a:prstGeom prst="rect">
            <a:avLst/>
          </a:prstGeom>
          <a:ln w="22225">
            <a:solidFill>
              <a:srgbClr val="00B050"/>
            </a:solidFill>
          </a:ln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0" y="0"/>
            <a:ext cx="9144000" cy="69064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4. CSR</a:t>
            </a:r>
            <a:r>
              <a:rPr lang="zh-CN" altLang="en-US" sz="2800" dirty="0" smtClean="0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核质</a:t>
            </a:r>
            <a:r>
              <a:rPr lang="zh-CN" altLang="en-US" sz="2800" dirty="0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量</a:t>
            </a:r>
            <a:r>
              <a:rPr lang="zh-CN" altLang="en-US" sz="2800" dirty="0" smtClean="0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测量</a:t>
            </a:r>
            <a:r>
              <a:rPr lang="zh-CN" altLang="en-US" sz="28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与天体核合成若干问题研究</a:t>
            </a: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 </a:t>
            </a:r>
            <a:endParaRPr lang="zh-CN" altLang="en-GB" sz="2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9672365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/>
        </p:nvSpPr>
        <p:spPr bwMode="auto">
          <a:xfrm>
            <a:off x="1043608" y="1047995"/>
            <a:ext cx="3736920" cy="1040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质量测量的特点：</a:t>
            </a:r>
            <a:endParaRPr kumimoji="0" lang="en-US" altLang="zh-CN" sz="24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一个质量数据 </a:t>
            </a:r>
            <a:r>
              <a:rPr kumimoji="0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 3" panose="05040102010807070707" pitchFamily="18" charset="2"/>
              </a:rPr>
              <a:t> </a:t>
            </a:r>
            <a:r>
              <a:rPr kumimoji="0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 3" panose="05040102010807070707" pitchFamily="18" charset="2"/>
              </a:rPr>
              <a:t>数个物理问题</a:t>
            </a:r>
            <a:r>
              <a:rPr kumimoji="0" lang="en-US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4" name="图片 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282" y="2308659"/>
            <a:ext cx="4522497" cy="3407552"/>
          </a:xfrm>
          <a:prstGeom prst="rect">
            <a:avLst/>
          </a:prstGeom>
          <a:ln w="22225">
            <a:solidFill>
              <a:srgbClr val="00B050"/>
            </a:solidFill>
          </a:ln>
        </p:spPr>
      </p:pic>
      <p:grpSp>
        <p:nvGrpSpPr>
          <p:cNvPr id="11" name="组合 10"/>
          <p:cNvGrpSpPr/>
          <p:nvPr/>
        </p:nvGrpSpPr>
        <p:grpSpPr>
          <a:xfrm>
            <a:off x="5818686" y="1196752"/>
            <a:ext cx="2929778" cy="5112568"/>
            <a:chOff x="6012160" y="1268760"/>
            <a:chExt cx="2929778" cy="5112568"/>
          </a:xfrm>
        </p:grpSpPr>
        <p:sp>
          <p:nvSpPr>
            <p:cNvPr id="12" name="Text Box 18"/>
            <p:cNvSpPr txBox="1">
              <a:spLocks noChangeArrowheads="1"/>
            </p:cNvSpPr>
            <p:nvPr/>
          </p:nvSpPr>
          <p:spPr bwMode="auto">
            <a:xfrm>
              <a:off x="6012160" y="1980123"/>
              <a:ext cx="2929778" cy="4401205"/>
            </a:xfrm>
            <a:prstGeom prst="rect">
              <a:avLst/>
            </a:prstGeom>
            <a:solidFill>
              <a:srgbClr val="336699"/>
            </a:solidFill>
            <a:ln w="34925">
              <a:solidFill>
                <a:srgbClr val="336699"/>
              </a:solidFill>
            </a:ln>
            <a:effectLst/>
            <a:extLst/>
          </p:spPr>
          <p:txBody>
            <a:bodyPr wrap="square">
              <a:spAutoFit/>
            </a:bodyPr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  <a:sym typeface="Symbol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  <a:sym typeface="Symbol"/>
                </a:rPr>
                <a:t></a:t>
              </a:r>
              <a:r>
                <a:rPr kumimoji="0" lang="en-US" altLang="zh-CN" sz="1600" b="1" i="0" u="none" strike="noStrike" kern="0" cap="none" spc="0" normalizeH="0" baseline="300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  <a:sym typeface="Symbol"/>
                </a:rPr>
                <a:t>  </a:t>
              </a:r>
              <a:r>
                <a:rPr kumimoji="0" lang="en-US" altLang="zh-CN" sz="1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</a:rPr>
                <a:t>rp</a:t>
              </a:r>
              <a:r>
                <a:rPr kumimoji="0" lang="en-US" altLang="zh-CN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</a:rPr>
                <a:t>-</a:t>
              </a:r>
              <a:r>
                <a:rPr kumimoji="0" lang="zh-CN" alt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过程中的等待点</a:t>
              </a:r>
              <a:r>
                <a:rPr kumimoji="0" lang="en-US" altLang="zh-CN" sz="1600" b="1" i="0" u="none" strike="noStrike" kern="0" cap="none" spc="0" normalizeH="0" baseline="3000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</a:rPr>
                <a:t>64</a:t>
              </a:r>
              <a:r>
                <a:rPr kumimoji="0" lang="en-US" altLang="zh-CN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</a:rPr>
                <a:t>Ge</a:t>
              </a:r>
              <a:r>
                <a:rPr kumimoji="0" lang="en-US" altLang="zh-CN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 </a:t>
              </a:r>
              <a:endPara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</a:rPr>
                <a:t>   </a:t>
              </a:r>
              <a:r>
                <a:rPr kumimoji="0" lang="en-US" altLang="zh-CN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</a:rPr>
                <a:t>  </a:t>
              </a:r>
              <a:r>
                <a:rPr kumimoji="0" lang="en-US" altLang="zh-CN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</a:rPr>
                <a:t>PRL </a:t>
              </a: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</a:rPr>
                <a:t>106, 112501 (2011</a:t>
              </a:r>
              <a:r>
                <a:rPr kumimoji="0" lang="en-US" altLang="zh-CN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</a:rPr>
                <a:t>)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</a:rPr>
                <a:t>     </a:t>
              </a:r>
              <a:r>
                <a:rPr kumimoji="0" lang="en-US" altLang="zh-CN" sz="1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</a:rPr>
                <a:t>ApJ</a:t>
              </a:r>
              <a:r>
                <a:rPr kumimoji="0" lang="en-US" altLang="zh-CN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</a:rPr>
                <a:t>818, 78 (2016</a:t>
              </a:r>
              <a:r>
                <a:rPr kumimoji="0" lang="en-US" altLang="zh-CN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</a:rPr>
                <a:t>)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  <a:sym typeface="Symbol"/>
                </a:rPr>
                <a:t> </a:t>
              </a:r>
              <a:r>
                <a:rPr kumimoji="0" lang="en-US" altLang="zh-CN" sz="1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</a:rPr>
                <a:t>rp</a:t>
              </a:r>
              <a:r>
                <a:rPr kumimoji="0" lang="en-US" altLang="zh-CN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</a:rPr>
                <a:t>-</a:t>
              </a:r>
              <a:r>
                <a: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过程中</a:t>
              </a:r>
              <a:r>
                <a:rPr kumimoji="0" lang="zh-CN" alt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的</a:t>
              </a:r>
              <a:r>
                <a:rPr kumimoji="0" lang="en-US" altLang="zh-CN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Ca-</a:t>
              </a:r>
              <a:r>
                <a:rPr kumimoji="0" lang="en-US" altLang="zh-CN" sz="1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Sc</a:t>
              </a:r>
              <a:r>
                <a:rPr kumimoji="0" lang="zh-CN" alt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循环问题</a:t>
              </a:r>
              <a:r>
                <a:rPr kumimoji="0" lang="en-US" altLang="zh-CN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 </a:t>
              </a:r>
              <a:endPara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</a:rPr>
                <a:t>     </a:t>
              </a:r>
              <a:r>
                <a:rPr kumimoji="0" lang="en-US" altLang="zh-CN" sz="1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</a:rPr>
                <a:t>ApJLett</a:t>
              </a: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</a:rPr>
                <a:t>. 766, </a:t>
              </a:r>
              <a:r>
                <a:rPr kumimoji="0" lang="en-US" altLang="zh-CN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</a:rPr>
                <a:t>L8 (2013)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  <a:ea typeface="宋体" panose="02010600030101010101" pitchFamily="2" charset="-122"/>
                  <a:cs typeface="Arial"/>
                </a:rPr>
                <a:t>     PRC </a:t>
              </a: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  <a:ea typeface="宋体" panose="02010600030101010101" pitchFamily="2" charset="-122"/>
                  <a:cs typeface="Arial"/>
                </a:rPr>
                <a:t>98 (2018) </a:t>
              </a:r>
              <a:r>
                <a:rPr kumimoji="0" lang="en-US" altLang="zh-CN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  <a:ea typeface="宋体" panose="02010600030101010101" pitchFamily="2" charset="-122"/>
                  <a:cs typeface="Arial"/>
                </a:rPr>
                <a:t>014319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Arial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  <a:sym typeface="Symbol"/>
                </a:rPr>
                <a:t> </a:t>
              </a:r>
              <a:r>
                <a:rPr kumimoji="0" lang="en-US" altLang="zh-CN" sz="1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</a:rPr>
                <a:t>rp</a:t>
              </a:r>
              <a:r>
                <a:rPr kumimoji="0" lang="en-US" altLang="zh-CN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</a:rPr>
                <a:t>-</a:t>
              </a:r>
              <a:r>
                <a: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过程</a:t>
              </a:r>
              <a:r>
                <a:rPr kumimoji="0" lang="zh-CN" alt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中</a:t>
              </a:r>
              <a:r>
                <a:rPr kumimoji="0" lang="zh-CN" alt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altLang="zh-CN" sz="1600" b="1" i="0" u="none" strike="noStrike" kern="0" cap="none" spc="0" normalizeH="0" baseline="3000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</a:rPr>
                <a:t>42</a:t>
              </a:r>
              <a:r>
                <a:rPr kumimoji="0" lang="en-US" altLang="zh-CN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</a:rPr>
                <a:t>Ti(</a:t>
              </a:r>
              <a:r>
                <a:rPr kumimoji="0" lang="en-US" altLang="zh-CN" sz="1600" b="1" i="1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</a:rPr>
                <a:t>p,γ</a:t>
              </a:r>
              <a:r>
                <a:rPr kumimoji="0" lang="en-US" altLang="zh-CN" sz="1600" b="1" i="1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</a:rPr>
                <a:t>)</a:t>
              </a:r>
              <a:r>
                <a:rPr kumimoji="0" lang="en-US" altLang="zh-CN" sz="1600" b="1" i="0" u="none" strike="noStrike" kern="0" cap="none" spc="0" normalizeH="0" baseline="300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</a:rPr>
                <a:t>43</a:t>
              </a: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</a:rPr>
                <a:t>V </a:t>
              </a:r>
              <a:r>
                <a:rPr kumimoji="0" lang="zh-CN" alt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反应</a:t>
              </a:r>
              <a:endParaRPr kumimoji="0" lang="en-US" altLang="zh-CN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  率的不确定性</a:t>
              </a:r>
              <a:r>
                <a:rPr kumimoji="0" lang="en-US" altLang="zh-CN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   </a:t>
              </a:r>
              <a:r>
                <a:rPr kumimoji="0" lang="en-US" altLang="zh-CN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</a:rPr>
                <a:t>             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</a:rPr>
                <a:t>     </a:t>
              </a:r>
              <a:r>
                <a:rPr kumimoji="0" lang="en-US" altLang="zh-CN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</a:rPr>
                <a:t>PRC </a:t>
              </a: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</a:rPr>
                <a:t>89, 035802 (2014) </a:t>
              </a:r>
              <a:endParaRPr kumimoji="0" lang="en-US" altLang="zh-CN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  <a:sym typeface="Symbol"/>
                </a:rPr>
                <a:t> </a:t>
              </a:r>
              <a:r>
                <a:rPr kumimoji="0" lang="en-US" altLang="zh-CN" sz="1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</a:rPr>
                <a:t>rp</a:t>
              </a:r>
              <a:r>
                <a:rPr kumimoji="0" lang="en-US" altLang="zh-CN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</a:rPr>
                <a:t>-</a:t>
              </a:r>
              <a:r>
                <a: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过程中</a:t>
              </a:r>
              <a:r>
                <a:rPr kumimoji="0" lang="en-US" altLang="zh-CN" sz="1600" b="1" i="0" u="none" strike="noStrike" kern="0" cap="none" spc="0" normalizeH="0" baseline="3000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  <a:sym typeface="Symbol"/>
                </a:rPr>
                <a:t> </a:t>
              </a:r>
              <a:r>
                <a:rPr kumimoji="0" lang="en-US" altLang="zh-CN" sz="1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</a:rPr>
                <a:t>Zr-Nb</a:t>
              </a:r>
              <a:r>
                <a:rPr kumimoji="0" lang="en-US" altLang="zh-CN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zh-CN" alt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循环问题和 </a:t>
              </a:r>
              <a:endParaRPr kumimoji="0" lang="en-US" altLang="zh-CN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1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</a:rPr>
                <a:t>  p</a:t>
              </a:r>
              <a:r>
                <a:rPr kumimoji="0" lang="en-US" altLang="zh-CN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</a:rPr>
                <a:t>-</a:t>
              </a:r>
              <a:r>
                <a:rPr kumimoji="0" lang="zh-CN" alt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核</a:t>
              </a:r>
              <a:r>
                <a:rPr kumimoji="0" lang="en-US" altLang="zh-CN" sz="1600" b="1" i="0" u="none" strike="noStrike" kern="0" cap="none" spc="0" normalizeH="0" baseline="3000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</a:rPr>
                <a:t> 84</a:t>
              </a:r>
              <a:r>
                <a:rPr kumimoji="0" lang="en-US" altLang="zh-CN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</a:rPr>
                <a:t>Sr</a:t>
              </a:r>
              <a:r>
                <a:rPr kumimoji="0" lang="zh-CN" alt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的丰度问题</a:t>
              </a:r>
              <a:r>
                <a:rPr kumimoji="0" lang="en-US" altLang="zh-CN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 </a:t>
              </a:r>
              <a:endPara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</a:rPr>
                <a:t>     </a:t>
              </a:r>
              <a:r>
                <a:rPr kumimoji="0" lang="en-US" altLang="zh-CN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</a:rPr>
                <a:t>PLB </a:t>
              </a: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</a:rPr>
                <a:t>781, 358 (2018</a:t>
              </a:r>
              <a:r>
                <a:rPr kumimoji="0" lang="en-US" altLang="zh-CN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</a:rPr>
                <a:t>)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 charset="0"/>
                  <a:ea typeface="宋体" panose="02010600030101010101" pitchFamily="2" charset="-122"/>
                  <a:cs typeface="+mn-cs"/>
                </a:rPr>
                <a:t>… …</a:t>
              </a:r>
              <a:endPara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文本框 12"/>
            <p:cNvSpPr txBox="1"/>
            <p:nvPr/>
          </p:nvSpPr>
          <p:spPr bwMode="auto">
            <a:xfrm>
              <a:off x="6853706" y="1268760"/>
              <a:ext cx="1261884" cy="523220"/>
            </a:xfrm>
            <a:prstGeom prst="rect">
              <a:avLst/>
            </a:prstGeom>
            <a:solidFill>
              <a:srgbClr val="336699"/>
            </a:solidFill>
            <a:ln w="25400" cap="flat" cmpd="sng" algn="ctr">
              <a:solidFill>
                <a:srgbClr val="336699"/>
              </a:solidFill>
              <a:prstDash val="solid"/>
            </a:ln>
            <a:effectLst/>
            <a:extLst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核天体</a:t>
              </a:r>
            </a:p>
          </p:txBody>
        </p:sp>
      </p:grpSp>
      <p:sp>
        <p:nvSpPr>
          <p:cNvPr id="14" name="右箭头 13"/>
          <p:cNvSpPr/>
          <p:nvPr/>
        </p:nvSpPr>
        <p:spPr>
          <a:xfrm>
            <a:off x="5166539" y="2924944"/>
            <a:ext cx="605955" cy="484632"/>
          </a:xfrm>
          <a:prstGeom prst="rightArrow">
            <a:avLst/>
          </a:prstGeom>
          <a:solidFill>
            <a:schemeClr val="tx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5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0" y="0"/>
            <a:ext cx="9144000" cy="69064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4. CSR</a:t>
            </a:r>
            <a:r>
              <a:rPr lang="zh-CN" altLang="en-US" sz="2800" dirty="0" smtClean="0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核质</a:t>
            </a:r>
            <a:r>
              <a:rPr lang="zh-CN" altLang="en-US" sz="2800" dirty="0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量</a:t>
            </a:r>
            <a:r>
              <a:rPr lang="zh-CN" altLang="en-US" sz="2800" dirty="0" smtClean="0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测量</a:t>
            </a:r>
            <a:r>
              <a:rPr lang="zh-CN" altLang="en-US" sz="2800" dirty="0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与天体核合成若干问题研究</a:t>
            </a:r>
            <a:r>
              <a:rPr lang="en-US" altLang="zh-CN" sz="2800" dirty="0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 </a:t>
            </a:r>
            <a:endParaRPr lang="zh-CN" altLang="en-GB" sz="2800" dirty="0">
              <a:solidFill>
                <a:srgbClr val="FFFF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2624846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0" y="0"/>
            <a:ext cx="9144000" cy="69064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4. CSR</a:t>
            </a:r>
            <a:r>
              <a:rPr kumimoji="0" lang="zh-C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核质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量</a:t>
            </a:r>
            <a:r>
              <a:rPr kumimoji="0" lang="zh-C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测量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与天体核合成若干问题研究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 </a:t>
            </a:r>
            <a:endParaRPr kumimoji="0" lang="zh-CN" altLang="en-GB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1829448"/>
            <a:ext cx="3800496" cy="3384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11"/>
          <p:cNvSpPr txBox="1"/>
          <p:nvPr/>
        </p:nvSpPr>
        <p:spPr>
          <a:xfrm>
            <a:off x="1223944" y="2084078"/>
            <a:ext cx="1425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黑体" pitchFamily="49" charset="-122"/>
                <a:cs typeface="+mn-cs"/>
              </a:rPr>
              <a:t>宇宙元素丰度</a:t>
            </a:r>
          </a:p>
        </p:txBody>
      </p:sp>
      <p:sp>
        <p:nvSpPr>
          <p:cNvPr id="5" name="矩形 4"/>
          <p:cNvSpPr/>
          <p:nvPr/>
        </p:nvSpPr>
        <p:spPr>
          <a:xfrm>
            <a:off x="2713956" y="2772661"/>
            <a:ext cx="904880" cy="180976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TextBox 14"/>
          <p:cNvSpPr txBox="1"/>
          <p:nvPr/>
        </p:nvSpPr>
        <p:spPr>
          <a:xfrm>
            <a:off x="2340737" y="2812397"/>
            <a:ext cx="9743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黑体" pitchFamily="49" charset="-122"/>
                <a:cs typeface="+mn-cs"/>
              </a:rPr>
              <a:t>           Atoms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黑体" pitchFamily="49" charset="-122"/>
                <a:cs typeface="+mn-cs"/>
              </a:rPr>
              <a:t>H           91%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黑体" pitchFamily="49" charset="-122"/>
                <a:cs typeface="+mn-cs"/>
              </a:rPr>
              <a:t>He         9%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黑体" pitchFamily="49" charset="-122"/>
                <a:cs typeface="+mn-cs"/>
              </a:rPr>
              <a:t>Others  &lt;1%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黑体" pitchFamily="49" charset="-122"/>
              <a:cs typeface="+mn-cs"/>
            </a:endParaRPr>
          </a:p>
        </p:txBody>
      </p:sp>
      <p:sp>
        <p:nvSpPr>
          <p:cNvPr id="7" name="TextBox 17"/>
          <p:cNvSpPr txBox="1"/>
          <p:nvPr/>
        </p:nvSpPr>
        <p:spPr>
          <a:xfrm>
            <a:off x="3957377" y="2093018"/>
            <a:ext cx="507911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黑体" pitchFamily="49" charset="-122"/>
                <a:ea typeface="黑体" pitchFamily="49" charset="-122"/>
                <a:cs typeface="+mn-cs"/>
              </a:rPr>
              <a:t>宇宙中元素起源：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黑体" pitchFamily="49" charset="-122"/>
              <a:ea typeface="黑体" pitchFamily="49" charset="-122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H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、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He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、和少量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Li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：原初核合成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 marL="0" marR="0" lvl="0" indent="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Be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和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B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：高能宇宙线碎裂反应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 marL="0" marR="0" lvl="0" indent="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C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Symbol"/>
              </a:rPr>
              <a:t>Fe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Symbol"/>
              </a:rPr>
              <a:t>：恒星平稳核燃烧或爆发性核燃烧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Times New Roman" pitchFamily="18" charset="0"/>
              <a:ea typeface="黑体" pitchFamily="49" charset="-122"/>
              <a:cs typeface="Times New Roman" pitchFamily="18" charset="0"/>
              <a:sym typeface="Symbol"/>
            </a:endParaRPr>
          </a:p>
          <a:p>
            <a:pPr marL="0" marR="0" lvl="0" indent="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Fe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以上元素：中子俘获反应</a:t>
            </a:r>
          </a:p>
        </p:txBody>
      </p:sp>
      <p:sp>
        <p:nvSpPr>
          <p:cNvPr id="8" name="TextBox 21"/>
          <p:cNvSpPr txBox="1"/>
          <p:nvPr/>
        </p:nvSpPr>
        <p:spPr>
          <a:xfrm>
            <a:off x="276317" y="5256449"/>
            <a:ext cx="8777336" cy="763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2300" marR="0" lvl="0" indent="-622300" algn="l" defTabSz="914400" rtl="0" eaLnBrk="0" fontAlgn="auto" latinLnBrk="0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黑体" pitchFamily="49" charset="-122"/>
                <a:cs typeface="+mn-cs"/>
              </a:rPr>
              <a:t>快中子俘获（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黑体" pitchFamily="49" charset="-122"/>
                <a:cs typeface="+mn-cs"/>
              </a:rPr>
              <a:t>r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黑体" pitchFamily="49" charset="-122"/>
                <a:cs typeface="+mn-cs"/>
              </a:rPr>
              <a:t>）过程：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连续快中子俘获反应和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Symbol"/>
              </a:rPr>
              <a:t>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衰变生成重核素过程，产生宇宙中约一半的从铁到铋的元素、以及原子量大于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209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的全部元素</a:t>
            </a:r>
          </a:p>
        </p:txBody>
      </p:sp>
      <p:sp>
        <p:nvSpPr>
          <p:cNvPr id="9" name="TextBox 22"/>
          <p:cNvSpPr txBox="1"/>
          <p:nvPr/>
        </p:nvSpPr>
        <p:spPr>
          <a:xfrm>
            <a:off x="203176" y="6171709"/>
            <a:ext cx="8777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itchFamily="49" charset="-122"/>
                <a:ea typeface="黑体" pitchFamily="49" charset="-122"/>
                <a:cs typeface="Times New Roman" pitchFamily="18" charset="0"/>
              </a:rPr>
              <a:t>快中子俘获核合成过程是确实存在的！发生在哪些天体场所？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黑体" pitchFamily="49" charset="-122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0" name="圆角矩形 50"/>
          <p:cNvSpPr/>
          <p:nvPr/>
        </p:nvSpPr>
        <p:spPr>
          <a:xfrm>
            <a:off x="63798" y="6164691"/>
            <a:ext cx="8952747" cy="534396"/>
          </a:xfrm>
          <a:prstGeom prst="roundRect">
            <a:avLst/>
          </a:prstGeom>
          <a:noFill/>
          <a:ln w="19050" cap="flat" cmpd="sng" algn="ctr">
            <a:solidFill>
              <a:srgbClr val="00B0F0"/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0" y="81646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重大科学问题：宇宙中从铁到铀元素来源</a:t>
            </a:r>
            <a:r>
              <a:rPr kumimoji="0" lang="zh-CN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？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0" y="1295400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黑体" pitchFamily="49" charset="-122"/>
                <a:ea typeface="黑体" pitchFamily="49" charset="-122"/>
                <a:cs typeface="+mn-cs"/>
              </a:rPr>
              <a:t>化学元素是在各种天体场所通过核过程生成</a:t>
            </a:r>
            <a:r>
              <a:rPr kumimoji="0" lang="zh-CN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黑体" pitchFamily="49" charset="-122"/>
                <a:ea typeface="黑体" pitchFamily="49" charset="-122"/>
                <a:cs typeface="+mn-cs"/>
              </a:rPr>
              <a:t>的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黑体" pitchFamily="49" charset="-122"/>
              <a:ea typeface="黑体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46388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0" y="0"/>
            <a:ext cx="9144000" cy="69064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4. CSR</a:t>
            </a:r>
            <a:r>
              <a:rPr kumimoji="0" lang="zh-C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核质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量</a:t>
            </a:r>
            <a:r>
              <a:rPr kumimoji="0" lang="zh-C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测量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与天体核合成若干问题研究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 </a:t>
            </a:r>
            <a:endParaRPr kumimoji="0" lang="zh-CN" altLang="en-GB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0"/>
            <a:ext cx="8610600" cy="573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0" y="676275"/>
            <a:ext cx="9144000" cy="0"/>
          </a:xfrm>
          <a:prstGeom prst="line">
            <a:avLst/>
          </a:prstGeom>
          <a:noFill/>
          <a:ln w="9525">
            <a:solidFill>
              <a:srgbClr val="66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15000"/>
              </a:spcBef>
              <a:spcAft>
                <a:spcPct val="25000"/>
              </a:spcAft>
              <a:buFontTx/>
              <a:buChar char="•"/>
            </a:pPr>
            <a:endParaRPr lang="zh-CN" altLang="en-US" sz="2800" b="1" smtClean="0">
              <a:solidFill>
                <a:srgbClr val="009999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28600" y="836712"/>
            <a:ext cx="3407296" cy="2520280"/>
            <a:chOff x="228600" y="836712"/>
            <a:chExt cx="3407296" cy="2520280"/>
          </a:xfrm>
        </p:grpSpPr>
        <p:pic>
          <p:nvPicPr>
            <p:cNvPr id="5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3" t="14713" r="27754" b="43665"/>
            <a:stretch>
              <a:fillRect/>
            </a:stretch>
          </p:blipFill>
          <p:spPr bwMode="auto">
            <a:xfrm>
              <a:off x="228600" y="836712"/>
              <a:ext cx="3407296" cy="25202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 Box 10"/>
            <p:cNvSpPr txBox="1">
              <a:spLocks noChangeArrowheads="1"/>
            </p:cNvSpPr>
            <p:nvPr/>
          </p:nvSpPr>
          <p:spPr bwMode="auto">
            <a:xfrm>
              <a:off x="228600" y="860999"/>
              <a:ext cx="2246784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fontAlgn="base" hangingPunct="1">
                <a:spcBef>
                  <a:spcPct val="15000"/>
                </a:spcBef>
                <a:spcAft>
                  <a:spcPct val="25000"/>
                </a:spcAft>
              </a:pPr>
              <a:r>
                <a:rPr lang="zh-CN" altLang="en-US" sz="20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星系中的</a:t>
              </a:r>
              <a:r>
                <a:rPr lang="en-US" altLang="zh-CN" sz="20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X-</a:t>
              </a:r>
              <a:r>
                <a:rPr lang="zh-CN" altLang="en-US" sz="20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射线暴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629505" y="3775219"/>
            <a:ext cx="3621527" cy="2725593"/>
            <a:chOff x="5629505" y="3775219"/>
            <a:chExt cx="3621527" cy="2725593"/>
          </a:xfrm>
        </p:grpSpPr>
        <p:pic>
          <p:nvPicPr>
            <p:cNvPr id="7" name="Picture 18" descr="File:Keplers supernova.jpg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9505" y="3775219"/>
              <a:ext cx="3406991" cy="2725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19"/>
            <p:cNvSpPr txBox="1">
              <a:spLocks noChangeArrowheads="1"/>
            </p:cNvSpPr>
            <p:nvPr/>
          </p:nvSpPr>
          <p:spPr bwMode="auto">
            <a:xfrm>
              <a:off x="6660232" y="6103937"/>
              <a:ext cx="25908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fontAlgn="base" hangingPunct="1">
                <a:spcBef>
                  <a:spcPct val="15000"/>
                </a:spcBef>
                <a:spcAft>
                  <a:spcPct val="25000"/>
                </a:spcAft>
              </a:pPr>
              <a:r>
                <a:rPr lang="zh-CN" altLang="en-US" sz="20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星系中的超新星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1874442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0" y="0"/>
            <a:ext cx="9144000" cy="69064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4. CSR</a:t>
            </a:r>
            <a:r>
              <a:rPr kumimoji="0" lang="zh-C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核质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量</a:t>
            </a:r>
            <a:r>
              <a:rPr kumimoji="0" lang="zh-C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测量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与天体核合成若干问题研究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 </a:t>
            </a:r>
            <a:endParaRPr kumimoji="0" lang="zh-CN" altLang="en-GB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255965"/>
            <a:ext cx="8369489" cy="5557411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228600" y="836712"/>
            <a:ext cx="3407296" cy="2520280"/>
            <a:chOff x="228600" y="836712"/>
            <a:chExt cx="3407296" cy="2520280"/>
          </a:xfrm>
        </p:grpSpPr>
        <p:pic>
          <p:nvPicPr>
            <p:cNvPr id="5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3" t="14713" r="27754" b="43665"/>
            <a:stretch>
              <a:fillRect/>
            </a:stretch>
          </p:blipFill>
          <p:spPr bwMode="auto">
            <a:xfrm>
              <a:off x="228600" y="836712"/>
              <a:ext cx="3407296" cy="25202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 Box 10"/>
            <p:cNvSpPr txBox="1">
              <a:spLocks noChangeArrowheads="1"/>
            </p:cNvSpPr>
            <p:nvPr/>
          </p:nvSpPr>
          <p:spPr bwMode="auto">
            <a:xfrm>
              <a:off x="228600" y="860999"/>
              <a:ext cx="2246784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fontAlgn="base" hangingPunct="1">
                <a:spcBef>
                  <a:spcPct val="15000"/>
                </a:spcBef>
                <a:spcAft>
                  <a:spcPct val="25000"/>
                </a:spcAft>
              </a:pPr>
              <a:r>
                <a:rPr lang="zh-CN" altLang="en-US" sz="20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星系中的</a:t>
              </a:r>
              <a:r>
                <a:rPr lang="en-US" altLang="zh-CN" sz="20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X-</a:t>
              </a:r>
              <a:r>
                <a:rPr lang="zh-CN" altLang="en-US" sz="20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射线暴</a:t>
              </a: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5629505" y="3775219"/>
            <a:ext cx="3621527" cy="2725593"/>
            <a:chOff x="5629505" y="3775219"/>
            <a:chExt cx="3621527" cy="2725593"/>
          </a:xfrm>
        </p:grpSpPr>
        <p:pic>
          <p:nvPicPr>
            <p:cNvPr id="8" name="Picture 18" descr="File:Keplers supernova.jpg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9505" y="3775219"/>
              <a:ext cx="3406991" cy="2725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19"/>
            <p:cNvSpPr txBox="1">
              <a:spLocks noChangeArrowheads="1"/>
            </p:cNvSpPr>
            <p:nvPr/>
          </p:nvSpPr>
          <p:spPr bwMode="auto">
            <a:xfrm>
              <a:off x="6660232" y="6103937"/>
              <a:ext cx="25908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fontAlgn="base" hangingPunct="1">
                <a:spcBef>
                  <a:spcPct val="15000"/>
                </a:spcBef>
                <a:spcAft>
                  <a:spcPct val="25000"/>
                </a:spcAft>
              </a:pPr>
              <a:r>
                <a:rPr lang="zh-CN" altLang="en-US" sz="20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星系中的超新星</a:t>
              </a:r>
            </a:p>
          </p:txBody>
        </p:sp>
      </p:grpSp>
      <p:sp>
        <p:nvSpPr>
          <p:cNvPr id="10" name="文本框 9"/>
          <p:cNvSpPr txBox="1"/>
          <p:nvPr/>
        </p:nvSpPr>
        <p:spPr bwMode="auto">
          <a:xfrm rot="19110902">
            <a:off x="3661780" y="2116931"/>
            <a:ext cx="121379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 err="1">
                <a:solidFill>
                  <a:srgbClr val="0D02E0"/>
                </a:solidFill>
                <a:latin typeface="Arial" pitchFamily="34" charset="0"/>
              </a:rPr>
              <a:t>r</a:t>
            </a:r>
            <a:r>
              <a:rPr lang="en-US" altLang="zh-CN" sz="2400" b="1" dirty="0" err="1" smtClean="0">
                <a:solidFill>
                  <a:srgbClr val="0D02E0"/>
                </a:solidFill>
                <a:latin typeface="Arial" pitchFamily="34" charset="0"/>
              </a:rPr>
              <a:t>p</a:t>
            </a:r>
            <a:r>
              <a:rPr lang="en-US" altLang="zh-CN" sz="2400" b="1" dirty="0" smtClean="0">
                <a:solidFill>
                  <a:srgbClr val="0D02E0"/>
                </a:solidFill>
                <a:latin typeface="Arial" pitchFamily="34" charset="0"/>
              </a:rPr>
              <a:t>-</a:t>
            </a:r>
            <a:r>
              <a:rPr lang="zh-CN" altLang="en-US" sz="2400" b="1" dirty="0" smtClean="0">
                <a:solidFill>
                  <a:srgbClr val="0D02E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过程</a:t>
            </a:r>
            <a:endParaRPr lang="zh-CN" altLang="en-US" sz="2400" b="1" dirty="0">
              <a:solidFill>
                <a:srgbClr val="0D02E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文本框 11"/>
          <p:cNvSpPr txBox="1"/>
          <p:nvPr/>
        </p:nvSpPr>
        <p:spPr bwMode="auto">
          <a:xfrm rot="19957910">
            <a:off x="6081946" y="3060396"/>
            <a:ext cx="121379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 err="1">
                <a:solidFill>
                  <a:srgbClr val="0D02E0"/>
                </a:solidFill>
                <a:latin typeface="Arial" pitchFamily="34" charset="0"/>
              </a:rPr>
              <a:t>r</a:t>
            </a:r>
            <a:r>
              <a:rPr lang="en-US" altLang="zh-CN" sz="2400" b="1" dirty="0" err="1" smtClean="0">
                <a:solidFill>
                  <a:srgbClr val="0D02E0"/>
                </a:solidFill>
                <a:latin typeface="Arial" pitchFamily="34" charset="0"/>
              </a:rPr>
              <a:t>p</a:t>
            </a:r>
            <a:r>
              <a:rPr lang="en-US" altLang="zh-CN" sz="2400" b="1" dirty="0" smtClean="0">
                <a:solidFill>
                  <a:srgbClr val="0D02E0"/>
                </a:solidFill>
                <a:latin typeface="Arial" pitchFamily="34" charset="0"/>
              </a:rPr>
              <a:t>-</a:t>
            </a:r>
            <a:r>
              <a:rPr lang="zh-CN" altLang="en-US" sz="2400" b="1" dirty="0" smtClean="0">
                <a:solidFill>
                  <a:srgbClr val="0D02E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过程</a:t>
            </a:r>
            <a:endParaRPr lang="zh-CN" altLang="en-US" sz="2400" b="1" dirty="0">
              <a:solidFill>
                <a:srgbClr val="0D02E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1206359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C:\My Documents\Meet\SNIT02\empty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82" r="66414"/>
          <a:stretch>
            <a:fillRect/>
          </a:stretch>
        </p:blipFill>
        <p:spPr bwMode="auto">
          <a:xfrm>
            <a:off x="0" y="455613"/>
            <a:ext cx="9144000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2"/>
          <p:cNvSpPr txBox="1">
            <a:spLocks noChangeArrowheads="1"/>
          </p:cNvSpPr>
          <p:nvPr/>
        </p:nvSpPr>
        <p:spPr bwMode="auto">
          <a:xfrm>
            <a:off x="373063" y="894693"/>
            <a:ext cx="2616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隶书" panose="02010509060101010101" pitchFamily="49" charset="-122"/>
                <a:cs typeface="+mn-cs"/>
              </a:rPr>
              <a:t>Burst Ignition: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4186238" y="2486025"/>
            <a:ext cx="4511675" cy="1844675"/>
            <a:chOff x="2637" y="1566"/>
            <a:chExt cx="2842" cy="1162"/>
          </a:xfrm>
        </p:grpSpPr>
        <p:sp>
          <p:nvSpPr>
            <p:cNvPr id="23585" name="Freeform 6"/>
            <p:cNvSpPr>
              <a:spLocks/>
            </p:cNvSpPr>
            <p:nvPr/>
          </p:nvSpPr>
          <p:spPr bwMode="auto">
            <a:xfrm>
              <a:off x="2637" y="1566"/>
              <a:ext cx="616" cy="608"/>
            </a:xfrm>
            <a:custGeom>
              <a:avLst/>
              <a:gdLst>
                <a:gd name="T0" fmla="*/ 0 w 616"/>
                <a:gd name="T1" fmla="*/ 608 h 608"/>
                <a:gd name="T2" fmla="*/ 0 w 616"/>
                <a:gd name="T3" fmla="*/ 0 h 608"/>
                <a:gd name="T4" fmla="*/ 308 w 616"/>
                <a:gd name="T5" fmla="*/ 300 h 608"/>
                <a:gd name="T6" fmla="*/ 308 w 616"/>
                <a:gd name="T7" fmla="*/ 8 h 608"/>
                <a:gd name="T8" fmla="*/ 616 w 616"/>
                <a:gd name="T9" fmla="*/ 284 h 608"/>
                <a:gd name="T10" fmla="*/ 40 w 616"/>
                <a:gd name="T11" fmla="*/ 576 h 60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16"/>
                <a:gd name="T19" fmla="*/ 0 h 608"/>
                <a:gd name="T20" fmla="*/ 616 w 616"/>
                <a:gd name="T21" fmla="*/ 608 h 60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16" h="608">
                  <a:moveTo>
                    <a:pt x="0" y="608"/>
                  </a:moveTo>
                  <a:lnTo>
                    <a:pt x="0" y="0"/>
                  </a:lnTo>
                  <a:lnTo>
                    <a:pt x="308" y="300"/>
                  </a:lnTo>
                  <a:lnTo>
                    <a:pt x="308" y="8"/>
                  </a:lnTo>
                  <a:lnTo>
                    <a:pt x="616" y="284"/>
                  </a:lnTo>
                  <a:lnTo>
                    <a:pt x="40" y="576"/>
                  </a:lnTo>
                </a:path>
              </a:pathLst>
            </a:custGeom>
            <a:noFill/>
            <a:ln w="57150">
              <a:solidFill>
                <a:srgbClr val="00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15000"/>
                </a:spcBef>
                <a:spcAft>
                  <a:spcPct val="2500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3586" name="Text Box 7"/>
            <p:cNvSpPr txBox="1">
              <a:spLocks noChangeArrowheads="1"/>
            </p:cNvSpPr>
            <p:nvPr/>
          </p:nvSpPr>
          <p:spPr bwMode="auto">
            <a:xfrm>
              <a:off x="2935" y="2478"/>
              <a:ext cx="254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Prior to ignition      : hot CNO cycle</a:t>
              </a:r>
              <a:endParaRPr kumimoji="0" lang="en-US" altLang="zh-CN" sz="20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2357438" y="3490913"/>
            <a:ext cx="5053012" cy="1854200"/>
            <a:chOff x="1485" y="2199"/>
            <a:chExt cx="3183" cy="1168"/>
          </a:xfrm>
        </p:grpSpPr>
        <p:sp>
          <p:nvSpPr>
            <p:cNvPr id="23583" name="Line 9"/>
            <p:cNvSpPr>
              <a:spLocks noChangeShapeType="1"/>
            </p:cNvSpPr>
            <p:nvPr/>
          </p:nvSpPr>
          <p:spPr bwMode="auto">
            <a:xfrm flipV="1">
              <a:off x="1485" y="2199"/>
              <a:ext cx="1119" cy="1168"/>
            </a:xfrm>
            <a:prstGeom prst="line">
              <a:avLst/>
            </a:prstGeom>
            <a:noFill/>
            <a:ln w="57150">
              <a:solidFill>
                <a:srgbClr val="0033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15000"/>
                </a:spcBef>
                <a:spcAft>
                  <a:spcPct val="2500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3584" name="Text Box 10"/>
            <p:cNvSpPr txBox="1">
              <a:spLocks noChangeArrowheads="1"/>
            </p:cNvSpPr>
            <p:nvPr/>
          </p:nvSpPr>
          <p:spPr bwMode="auto">
            <a:xfrm>
              <a:off x="2846" y="2677"/>
              <a:ext cx="182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~0.20 GK Ignition     : 3</a:t>
              </a:r>
              <a:r>
                <a:rPr kumimoji="0" lang="en-US" altLang="zh-CN" sz="2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Symbol" panose="05050102010706020507" pitchFamily="18" charset="2"/>
                  <a:ea typeface="宋体" panose="02010600030101010101" pitchFamily="2" charset="-122"/>
                  <a:cs typeface="+mn-cs"/>
                </a:rPr>
                <a:t>a</a:t>
              </a:r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4173538" y="1506538"/>
            <a:ext cx="4835525" cy="3511550"/>
            <a:chOff x="2629" y="949"/>
            <a:chExt cx="3046" cy="2212"/>
          </a:xfrm>
        </p:grpSpPr>
        <p:sp>
          <p:nvSpPr>
            <p:cNvPr id="23581" name="Freeform 11"/>
            <p:cNvSpPr>
              <a:spLocks/>
            </p:cNvSpPr>
            <p:nvPr/>
          </p:nvSpPr>
          <p:spPr bwMode="auto">
            <a:xfrm>
              <a:off x="2629" y="949"/>
              <a:ext cx="932" cy="601"/>
            </a:xfrm>
            <a:custGeom>
              <a:avLst/>
              <a:gdLst>
                <a:gd name="T0" fmla="*/ 0 w 932"/>
                <a:gd name="T1" fmla="*/ 601 h 601"/>
                <a:gd name="T2" fmla="*/ 624 w 932"/>
                <a:gd name="T3" fmla="*/ 308 h 601"/>
                <a:gd name="T4" fmla="*/ 624 w 932"/>
                <a:gd name="T5" fmla="*/ 0 h 601"/>
                <a:gd name="T6" fmla="*/ 932 w 932"/>
                <a:gd name="T7" fmla="*/ 341 h 601"/>
                <a:gd name="T8" fmla="*/ 308 w 932"/>
                <a:gd name="T9" fmla="*/ 601 h 6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32"/>
                <a:gd name="T16" fmla="*/ 0 h 601"/>
                <a:gd name="T17" fmla="*/ 932 w 932"/>
                <a:gd name="T18" fmla="*/ 601 h 6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32" h="601">
                  <a:moveTo>
                    <a:pt x="0" y="601"/>
                  </a:moveTo>
                  <a:lnTo>
                    <a:pt x="624" y="308"/>
                  </a:lnTo>
                  <a:lnTo>
                    <a:pt x="624" y="0"/>
                  </a:lnTo>
                  <a:lnTo>
                    <a:pt x="932" y="341"/>
                  </a:lnTo>
                  <a:lnTo>
                    <a:pt x="308" y="601"/>
                  </a:lnTo>
                </a:path>
              </a:pathLst>
            </a:custGeom>
            <a:noFill/>
            <a:ln w="57150">
              <a:solidFill>
                <a:srgbClr val="00FF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15000"/>
                </a:spcBef>
                <a:spcAft>
                  <a:spcPct val="2500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3582" name="Text Box 12"/>
            <p:cNvSpPr txBox="1">
              <a:spLocks noChangeArrowheads="1"/>
            </p:cNvSpPr>
            <p:nvPr/>
          </p:nvSpPr>
          <p:spPr bwMode="auto">
            <a:xfrm>
              <a:off x="3192" y="2911"/>
              <a:ext cx="248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FF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                           : Hot CNO cycle II</a:t>
              </a:r>
              <a:endParaRPr kumimoji="0" lang="en-US" altLang="zh-CN" sz="2000" b="1" i="0" u="none" strike="noStrike" kern="1200" cap="none" spc="0" normalizeH="0" baseline="0" noProof="0" smtClean="0">
                <a:ln>
                  <a:noFill/>
                </a:ln>
                <a:solidFill>
                  <a:srgbClr val="00FF99"/>
                </a:solidFill>
                <a:effectLst/>
                <a:uLnTx/>
                <a:uFillTx/>
                <a:latin typeface="Symbol" panose="05050102010706020507" pitchFamily="18" charset="2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4452938" y="501650"/>
            <a:ext cx="3529012" cy="4943475"/>
            <a:chOff x="2805" y="316"/>
            <a:chExt cx="2223" cy="3114"/>
          </a:xfrm>
        </p:grpSpPr>
        <p:sp>
          <p:nvSpPr>
            <p:cNvPr id="23579" name="Freeform 13"/>
            <p:cNvSpPr>
              <a:spLocks/>
            </p:cNvSpPr>
            <p:nvPr/>
          </p:nvSpPr>
          <p:spPr bwMode="auto">
            <a:xfrm>
              <a:off x="2953" y="316"/>
              <a:ext cx="592" cy="1234"/>
            </a:xfrm>
            <a:custGeom>
              <a:avLst/>
              <a:gdLst>
                <a:gd name="T0" fmla="*/ 0 w 592"/>
                <a:gd name="T1" fmla="*/ 1234 h 1234"/>
                <a:gd name="T2" fmla="*/ 592 w 592"/>
                <a:gd name="T3" fmla="*/ 682 h 1234"/>
                <a:gd name="T4" fmla="*/ 592 w 592"/>
                <a:gd name="T5" fmla="*/ 0 h 1234"/>
                <a:gd name="T6" fmla="*/ 0 60000 65536"/>
                <a:gd name="T7" fmla="*/ 0 60000 65536"/>
                <a:gd name="T8" fmla="*/ 0 60000 65536"/>
                <a:gd name="T9" fmla="*/ 0 w 592"/>
                <a:gd name="T10" fmla="*/ 0 h 1234"/>
                <a:gd name="T11" fmla="*/ 592 w 592"/>
                <a:gd name="T12" fmla="*/ 1234 h 123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92" h="1234">
                  <a:moveTo>
                    <a:pt x="0" y="1234"/>
                  </a:moveTo>
                  <a:lnTo>
                    <a:pt x="592" y="682"/>
                  </a:lnTo>
                  <a:lnTo>
                    <a:pt x="592" y="0"/>
                  </a:lnTo>
                </a:path>
              </a:pathLst>
            </a:custGeom>
            <a:noFill/>
            <a:ln w="57150">
              <a:solidFill>
                <a:srgbClr val="FF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15000"/>
                </a:spcBef>
                <a:spcAft>
                  <a:spcPct val="2500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3580" name="Text Box 14"/>
            <p:cNvSpPr txBox="1">
              <a:spLocks noChangeArrowheads="1"/>
            </p:cNvSpPr>
            <p:nvPr/>
          </p:nvSpPr>
          <p:spPr bwMode="auto">
            <a:xfrm>
              <a:off x="2805" y="3180"/>
              <a:ext cx="222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99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~ 0.68 GK breakout 1: </a:t>
              </a:r>
              <a:r>
                <a:rPr kumimoji="0" lang="en-US" altLang="zh-CN" sz="2000" b="1" i="0" u="none" strike="noStrike" kern="1200" cap="none" spc="0" normalizeH="0" baseline="30000" noProof="0" smtClean="0">
                  <a:ln>
                    <a:noFill/>
                  </a:ln>
                  <a:solidFill>
                    <a:srgbClr val="FF99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15</a:t>
              </a:r>
              <a:r>
                <a:rPr kumimoji="0" lang="en-US" altLang="zh-CN" sz="2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99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O(</a:t>
              </a:r>
              <a:r>
                <a:rPr kumimoji="0" lang="en-US" altLang="zh-CN" sz="2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9900"/>
                  </a:solidFill>
                  <a:effectLst/>
                  <a:uLnTx/>
                  <a:uFillTx/>
                  <a:latin typeface="Symbol" panose="05050102010706020507" pitchFamily="18" charset="2"/>
                  <a:ea typeface="宋体" panose="02010600030101010101" pitchFamily="2" charset="-122"/>
                  <a:cs typeface="+mn-cs"/>
                </a:rPr>
                <a:t>a,g</a:t>
              </a:r>
              <a:r>
                <a:rPr kumimoji="0" lang="en-US" altLang="zh-CN" sz="2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99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)</a:t>
              </a:r>
            </a:p>
          </p:txBody>
        </p:sp>
      </p:grpSp>
      <p:grpSp>
        <p:nvGrpSpPr>
          <p:cNvPr id="6" name="Group 23"/>
          <p:cNvGrpSpPr>
            <a:grpSpLocks/>
          </p:cNvGrpSpPr>
          <p:nvPr/>
        </p:nvGrpSpPr>
        <p:grpSpPr bwMode="auto">
          <a:xfrm>
            <a:off x="4530725" y="579438"/>
            <a:ext cx="3602038" cy="6267450"/>
            <a:chOff x="2854" y="365"/>
            <a:chExt cx="2269" cy="3948"/>
          </a:xfrm>
        </p:grpSpPr>
        <p:grpSp>
          <p:nvGrpSpPr>
            <p:cNvPr id="23575" name="Group 22"/>
            <p:cNvGrpSpPr>
              <a:grpSpLocks/>
            </p:cNvGrpSpPr>
            <p:nvPr/>
          </p:nvGrpSpPr>
          <p:grpSpPr bwMode="auto">
            <a:xfrm>
              <a:off x="2854" y="365"/>
              <a:ext cx="2269" cy="3302"/>
              <a:chOff x="2854" y="365"/>
              <a:chExt cx="2269" cy="3302"/>
            </a:xfrm>
          </p:grpSpPr>
          <p:sp>
            <p:nvSpPr>
              <p:cNvPr id="23577" name="Freeform 15"/>
              <p:cNvSpPr>
                <a:spLocks/>
              </p:cNvSpPr>
              <p:nvPr/>
            </p:nvSpPr>
            <p:spPr bwMode="auto">
              <a:xfrm>
                <a:off x="3245" y="365"/>
                <a:ext cx="641" cy="584"/>
              </a:xfrm>
              <a:custGeom>
                <a:avLst/>
                <a:gdLst>
                  <a:gd name="T0" fmla="*/ 0 w 641"/>
                  <a:gd name="T1" fmla="*/ 584 h 584"/>
                  <a:gd name="T2" fmla="*/ 641 w 641"/>
                  <a:gd name="T3" fmla="*/ 300 h 584"/>
                  <a:gd name="T4" fmla="*/ 641 w 641"/>
                  <a:gd name="T5" fmla="*/ 0 h 584"/>
                  <a:gd name="T6" fmla="*/ 0 60000 65536"/>
                  <a:gd name="T7" fmla="*/ 0 60000 65536"/>
                  <a:gd name="T8" fmla="*/ 0 60000 65536"/>
                  <a:gd name="T9" fmla="*/ 0 w 641"/>
                  <a:gd name="T10" fmla="*/ 0 h 584"/>
                  <a:gd name="T11" fmla="*/ 641 w 641"/>
                  <a:gd name="T12" fmla="*/ 584 h 58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41" h="584">
                    <a:moveTo>
                      <a:pt x="0" y="584"/>
                    </a:moveTo>
                    <a:lnTo>
                      <a:pt x="641" y="300"/>
                    </a:lnTo>
                    <a:lnTo>
                      <a:pt x="641" y="0"/>
                    </a:lnTo>
                  </a:path>
                </a:pathLst>
              </a:custGeom>
              <a:noFill/>
              <a:ln w="571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15000"/>
                  </a:spcBef>
                  <a:spcAft>
                    <a:spcPct val="2500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zh-CN" alt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3578" name="Text Box 16"/>
              <p:cNvSpPr txBox="1">
                <a:spLocks noChangeArrowheads="1"/>
              </p:cNvSpPr>
              <p:nvPr/>
            </p:nvSpPr>
            <p:spPr bwMode="auto">
              <a:xfrm>
                <a:off x="2854" y="3417"/>
                <a:ext cx="2269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0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+mn-cs"/>
                  </a:rPr>
                  <a:t>~0.77 GK breakout 2: </a:t>
                </a:r>
                <a:r>
                  <a:rPr kumimoji="0" lang="en-US" altLang="zh-CN" sz="2000" b="1" i="0" u="none" strike="noStrike" kern="1200" cap="none" spc="0" normalizeH="0" baseline="30000" noProof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+mn-cs"/>
                  </a:rPr>
                  <a:t>18</a:t>
                </a:r>
                <a:r>
                  <a:rPr kumimoji="0" lang="en-US" altLang="zh-CN" sz="20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+mn-cs"/>
                  </a:rPr>
                  <a:t>Ne(</a:t>
                </a:r>
                <a:r>
                  <a:rPr kumimoji="0" lang="en-US" altLang="zh-CN" sz="20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宋体" panose="02010600030101010101" pitchFamily="2" charset="-122"/>
                    <a:cs typeface="+mn-cs"/>
                  </a:rPr>
                  <a:t>a</a:t>
                </a:r>
                <a:r>
                  <a:rPr kumimoji="0" lang="en-US" altLang="zh-CN" sz="20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+mn-cs"/>
                  </a:rPr>
                  <a:t>,p)</a:t>
                </a:r>
              </a:p>
            </p:txBody>
          </p:sp>
        </p:grpSp>
        <p:sp>
          <p:nvSpPr>
            <p:cNvPr id="23576" name="Text Box 17"/>
            <p:cNvSpPr txBox="1">
              <a:spLocks noChangeArrowheads="1"/>
            </p:cNvSpPr>
            <p:nvPr/>
          </p:nvSpPr>
          <p:spPr bwMode="auto">
            <a:xfrm>
              <a:off x="3188" y="3679"/>
              <a:ext cx="1746" cy="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(~50 ms after breakout 1)</a:t>
              </a:r>
              <a:br>
                <a:rPr kumimoji="0" lang="en-US" altLang="zh-CN" sz="2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</a:br>
              <a:r>
                <a:rPr kumimoji="0" lang="en-US" altLang="zh-CN" sz="2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Leads to rp process and</a:t>
              </a:r>
              <a:br>
                <a:rPr kumimoji="0" lang="en-US" altLang="zh-CN" sz="2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</a:br>
              <a:r>
                <a:rPr kumimoji="0" lang="en-US" altLang="zh-CN" sz="2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 main energy production</a:t>
              </a:r>
            </a:p>
          </p:txBody>
        </p:sp>
      </p:grpSp>
      <p:sp>
        <p:nvSpPr>
          <p:cNvPr id="23561" name="TextBox 20"/>
          <p:cNvSpPr txBox="1">
            <a:spLocks noChangeArrowheads="1"/>
          </p:cNvSpPr>
          <p:nvPr/>
        </p:nvSpPr>
        <p:spPr bwMode="auto">
          <a:xfrm>
            <a:off x="6572250" y="3286125"/>
            <a:ext cx="1643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anose="02030602050306030303" pitchFamily="18" charset="0"/>
                <a:ea typeface="宋体" panose="02010600030101010101" pitchFamily="2" charset="-122"/>
                <a:cs typeface="+mn-cs"/>
              </a:rPr>
              <a:t>Schatz</a:t>
            </a:r>
            <a:r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anose="02030602050306030303" pitchFamily="18" charset="0"/>
                <a:ea typeface="宋体" panose="02010600030101010101" pitchFamily="2" charset="-122"/>
                <a:cs typeface="+mn-cs"/>
              </a:rPr>
              <a:t>，</a:t>
            </a:r>
            <a:r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anose="02030602050306030303" pitchFamily="18" charset="0"/>
                <a:ea typeface="宋体" panose="02010600030101010101" pitchFamily="2" charset="-122"/>
                <a:cs typeface="+mn-cs"/>
              </a:rPr>
              <a:t>2004</a:t>
            </a:r>
          </a:p>
        </p:txBody>
      </p:sp>
      <p:sp>
        <p:nvSpPr>
          <p:cNvPr id="23562" name="Text Box 22"/>
          <p:cNvSpPr txBox="1">
            <a:spLocks noChangeArrowheads="1"/>
          </p:cNvSpPr>
          <p:nvPr/>
        </p:nvSpPr>
        <p:spPr bwMode="auto">
          <a:xfrm>
            <a:off x="3995738" y="3284538"/>
            <a:ext cx="5175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30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12</a:t>
            </a:r>
            <a:r>
              <a:rPr kumimoji="0" lang="en-US" altLang="zh-CN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C</a:t>
            </a:r>
          </a:p>
        </p:txBody>
      </p:sp>
      <p:sp>
        <p:nvSpPr>
          <p:cNvPr id="23563" name="Text Box 23"/>
          <p:cNvSpPr txBox="1">
            <a:spLocks noChangeArrowheads="1"/>
          </p:cNvSpPr>
          <p:nvPr/>
        </p:nvSpPr>
        <p:spPr bwMode="auto">
          <a:xfrm>
            <a:off x="3924300" y="2781300"/>
            <a:ext cx="517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30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13</a:t>
            </a:r>
            <a:r>
              <a:rPr kumimoji="0" lang="en-US" altLang="zh-CN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N</a:t>
            </a:r>
          </a:p>
        </p:txBody>
      </p:sp>
      <p:sp>
        <p:nvSpPr>
          <p:cNvPr id="23564" name="Text Box 24"/>
          <p:cNvSpPr txBox="1">
            <a:spLocks noChangeArrowheads="1"/>
          </p:cNvSpPr>
          <p:nvPr/>
        </p:nvSpPr>
        <p:spPr bwMode="auto">
          <a:xfrm>
            <a:off x="3924300" y="2349500"/>
            <a:ext cx="5302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30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14</a:t>
            </a:r>
            <a:r>
              <a:rPr kumimoji="0" lang="en-US" altLang="zh-CN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O</a:t>
            </a:r>
          </a:p>
        </p:txBody>
      </p:sp>
      <p:sp>
        <p:nvSpPr>
          <p:cNvPr id="23565" name="Text Box 25"/>
          <p:cNvSpPr txBox="1">
            <a:spLocks noChangeArrowheads="1"/>
          </p:cNvSpPr>
          <p:nvPr/>
        </p:nvSpPr>
        <p:spPr bwMode="auto">
          <a:xfrm>
            <a:off x="4402138" y="2341563"/>
            <a:ext cx="5302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30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15</a:t>
            </a:r>
            <a:r>
              <a:rPr kumimoji="0" lang="en-US" altLang="zh-CN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O</a:t>
            </a:r>
          </a:p>
        </p:txBody>
      </p:sp>
      <p:sp>
        <p:nvSpPr>
          <p:cNvPr id="23566" name="Text Box 26"/>
          <p:cNvSpPr txBox="1">
            <a:spLocks noChangeArrowheads="1"/>
          </p:cNvSpPr>
          <p:nvPr/>
        </p:nvSpPr>
        <p:spPr bwMode="auto">
          <a:xfrm>
            <a:off x="4427538" y="2781300"/>
            <a:ext cx="517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30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14</a:t>
            </a:r>
            <a:r>
              <a:rPr kumimoji="0" lang="en-US" altLang="zh-CN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N</a:t>
            </a:r>
          </a:p>
        </p:txBody>
      </p:sp>
      <p:sp>
        <p:nvSpPr>
          <p:cNvPr id="23567" name="Text Box 27"/>
          <p:cNvSpPr txBox="1">
            <a:spLocks noChangeArrowheads="1"/>
          </p:cNvSpPr>
          <p:nvPr/>
        </p:nvSpPr>
        <p:spPr bwMode="auto">
          <a:xfrm>
            <a:off x="4905375" y="2341563"/>
            <a:ext cx="5302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30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16</a:t>
            </a:r>
            <a:r>
              <a:rPr kumimoji="0" lang="en-US" altLang="zh-CN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O</a:t>
            </a:r>
          </a:p>
        </p:txBody>
      </p:sp>
      <p:sp>
        <p:nvSpPr>
          <p:cNvPr id="23568" name="Text Box 28"/>
          <p:cNvSpPr txBox="1">
            <a:spLocks noChangeArrowheads="1"/>
          </p:cNvSpPr>
          <p:nvPr/>
        </p:nvSpPr>
        <p:spPr bwMode="auto">
          <a:xfrm>
            <a:off x="4905375" y="1838325"/>
            <a:ext cx="4921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30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17</a:t>
            </a:r>
            <a:r>
              <a:rPr kumimoji="0" lang="en-US" altLang="zh-CN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F</a:t>
            </a:r>
          </a:p>
        </p:txBody>
      </p:sp>
      <p:sp>
        <p:nvSpPr>
          <p:cNvPr id="23569" name="Text Box 29"/>
          <p:cNvSpPr txBox="1">
            <a:spLocks noChangeArrowheads="1"/>
          </p:cNvSpPr>
          <p:nvPr/>
        </p:nvSpPr>
        <p:spPr bwMode="auto">
          <a:xfrm>
            <a:off x="5364163" y="1844675"/>
            <a:ext cx="4921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30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18</a:t>
            </a:r>
            <a:r>
              <a:rPr kumimoji="0" lang="en-US" altLang="zh-CN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F</a:t>
            </a:r>
          </a:p>
        </p:txBody>
      </p:sp>
      <p:sp>
        <p:nvSpPr>
          <p:cNvPr id="23570" name="Text Box 30"/>
          <p:cNvSpPr txBox="1">
            <a:spLocks noChangeArrowheads="1"/>
          </p:cNvSpPr>
          <p:nvPr/>
        </p:nvSpPr>
        <p:spPr bwMode="auto">
          <a:xfrm>
            <a:off x="4859338" y="1365250"/>
            <a:ext cx="5984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30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18</a:t>
            </a:r>
            <a:r>
              <a:rPr kumimoji="0" lang="en-US" altLang="zh-CN" sz="1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Ne</a:t>
            </a:r>
          </a:p>
        </p:txBody>
      </p:sp>
      <p:sp>
        <p:nvSpPr>
          <p:cNvPr id="23571" name="Text Box 31"/>
          <p:cNvSpPr txBox="1">
            <a:spLocks noChangeArrowheads="1"/>
          </p:cNvSpPr>
          <p:nvPr/>
        </p:nvSpPr>
        <p:spPr bwMode="auto">
          <a:xfrm>
            <a:off x="5367338" y="1365250"/>
            <a:ext cx="5984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30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19</a:t>
            </a:r>
            <a:r>
              <a:rPr kumimoji="0" lang="en-US" altLang="zh-CN" sz="1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Ne</a:t>
            </a:r>
          </a:p>
        </p:txBody>
      </p:sp>
      <p:sp>
        <p:nvSpPr>
          <p:cNvPr id="23572" name="Text Box 32"/>
          <p:cNvSpPr txBox="1">
            <a:spLocks noChangeArrowheads="1"/>
          </p:cNvSpPr>
          <p:nvPr/>
        </p:nvSpPr>
        <p:spPr bwMode="auto">
          <a:xfrm>
            <a:off x="5341938" y="908050"/>
            <a:ext cx="5984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30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</a:t>
            </a:r>
            <a:r>
              <a:rPr kumimoji="0" lang="en-US" altLang="zh-CN" sz="1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Na</a:t>
            </a:r>
          </a:p>
        </p:txBody>
      </p:sp>
      <p:sp>
        <p:nvSpPr>
          <p:cNvPr id="23573" name="Text Box 33"/>
          <p:cNvSpPr txBox="1">
            <a:spLocks noChangeArrowheads="1"/>
          </p:cNvSpPr>
          <p:nvPr/>
        </p:nvSpPr>
        <p:spPr bwMode="auto">
          <a:xfrm>
            <a:off x="5845175" y="908050"/>
            <a:ext cx="5984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30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21</a:t>
            </a:r>
            <a:r>
              <a:rPr kumimoji="0" lang="en-US" altLang="zh-CN" sz="1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Na</a:t>
            </a:r>
          </a:p>
        </p:txBody>
      </p:sp>
      <p:sp>
        <p:nvSpPr>
          <p:cNvPr id="23574" name="Text Box 34"/>
          <p:cNvSpPr txBox="1">
            <a:spLocks noChangeArrowheads="1"/>
          </p:cNvSpPr>
          <p:nvPr/>
        </p:nvSpPr>
        <p:spPr bwMode="auto">
          <a:xfrm>
            <a:off x="4918075" y="2781300"/>
            <a:ext cx="517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30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15</a:t>
            </a:r>
            <a:r>
              <a:rPr kumimoji="0" lang="en-US" altLang="zh-CN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048401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504007"/>
            <a:ext cx="2212975" cy="242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683568" y="1196752"/>
            <a:ext cx="6264275" cy="70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关于</a:t>
            </a:r>
            <a:r>
              <a:rPr kumimoji="0" lang="en-US" altLang="zh-CN" sz="1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14,15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N</a:t>
            </a:r>
            <a:r>
              <a:rPr kumimoji="0" lang="zh-CN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：</a:t>
            </a:r>
            <a:r>
              <a:rPr kumimoji="0" lang="en-US" altLang="zh-CN" sz="1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15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N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(</a:t>
            </a:r>
            <a:r>
              <a:rPr kumimoji="0" lang="en-US" altLang="zh-CN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p,</a:t>
            </a:r>
            <a:r>
              <a:rPr kumimoji="0" lang="en-US" altLang="zh-CN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黑体" panose="02010609060101010101" pitchFamily="49" charset="-122"/>
                <a:cs typeface="+mn-cs"/>
              </a:rPr>
              <a:t>a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)</a:t>
            </a:r>
            <a:r>
              <a:rPr kumimoji="0" lang="en-US" altLang="zh-CN" sz="1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12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C </a:t>
            </a:r>
            <a:r>
              <a:rPr kumimoji="0" lang="zh-CN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反应要比</a:t>
            </a:r>
            <a:r>
              <a:rPr kumimoji="0" lang="en-US" altLang="zh-CN" sz="1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15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N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(</a:t>
            </a:r>
            <a:r>
              <a:rPr kumimoji="0" lang="en-US" altLang="zh-CN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p,</a:t>
            </a:r>
            <a:r>
              <a:rPr kumimoji="0" lang="en-US" altLang="zh-CN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黑体" panose="02010609060101010101" pitchFamily="49" charset="-122"/>
                <a:cs typeface="+mn-cs"/>
              </a:rPr>
              <a:t>g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)</a:t>
            </a:r>
            <a:r>
              <a:rPr kumimoji="0" lang="en-US" altLang="zh-CN" sz="1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16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O </a:t>
            </a:r>
            <a:r>
              <a:rPr kumimoji="0" lang="zh-CN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强 ？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                                     </a:t>
            </a:r>
            <a:r>
              <a:rPr kumimoji="0" lang="en-US" altLang="zh-CN" sz="1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14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N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(</a:t>
            </a:r>
            <a:r>
              <a:rPr kumimoji="0" lang="en-US" altLang="zh-CN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p,</a:t>
            </a:r>
            <a:r>
              <a:rPr kumimoji="0" lang="en-US" altLang="zh-CN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黑体" panose="02010609060101010101" pitchFamily="49" charset="-122"/>
                <a:cs typeface="+mn-cs"/>
              </a:rPr>
              <a:t>a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)</a:t>
            </a:r>
            <a:r>
              <a:rPr kumimoji="0" lang="en-US" altLang="zh-CN" sz="1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11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C </a:t>
            </a:r>
            <a:r>
              <a:rPr kumimoji="0" lang="zh-CN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反应要比</a:t>
            </a:r>
            <a:r>
              <a:rPr kumimoji="0" lang="en-US" altLang="zh-CN" sz="1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14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N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(</a:t>
            </a:r>
            <a:r>
              <a:rPr kumimoji="0" lang="en-US" altLang="zh-CN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p,</a:t>
            </a:r>
            <a:r>
              <a:rPr kumimoji="0" lang="en-US" altLang="zh-CN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黑体" panose="02010609060101010101" pitchFamily="49" charset="-122"/>
                <a:cs typeface="+mn-cs"/>
              </a:rPr>
              <a:t>g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)</a:t>
            </a:r>
            <a:r>
              <a:rPr kumimoji="0" lang="en-US" altLang="zh-CN" sz="1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15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O </a:t>
            </a:r>
            <a:r>
              <a:rPr kumimoji="0" lang="zh-CN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弱 ？</a:t>
            </a:r>
          </a:p>
        </p:txBody>
      </p:sp>
      <p:sp>
        <p:nvSpPr>
          <p:cNvPr id="24583" name="Line 7"/>
          <p:cNvSpPr>
            <a:spLocks noChangeShapeType="1"/>
          </p:cNvSpPr>
          <p:nvPr/>
        </p:nvSpPr>
        <p:spPr bwMode="auto">
          <a:xfrm flipV="1">
            <a:off x="7418388" y="2054994"/>
            <a:ext cx="0" cy="28733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25000"/>
              </a:spcAft>
              <a:buClrTx/>
              <a:buSzTx/>
              <a:buFontTx/>
              <a:buChar char="•"/>
              <a:tabLst/>
              <a:defRPr/>
            </a:pPr>
            <a:endParaRPr kumimoji="0" lang="zh-CN" altLang="en-US" sz="2800" b="1" i="0" u="none" strike="noStrike" kern="1200" cap="none" spc="0" normalizeH="0" baseline="0" noProof="0" smtClean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4584" name="Line 8"/>
          <p:cNvSpPr>
            <a:spLocks noChangeShapeType="1"/>
          </p:cNvSpPr>
          <p:nvPr/>
        </p:nvSpPr>
        <p:spPr bwMode="auto">
          <a:xfrm flipH="1">
            <a:off x="7048500" y="2482032"/>
            <a:ext cx="876300" cy="341312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25000"/>
              </a:spcAft>
              <a:buClrTx/>
              <a:buSzTx/>
              <a:buFontTx/>
              <a:buChar char="•"/>
              <a:tabLst/>
              <a:defRPr/>
            </a:pPr>
            <a:endParaRPr kumimoji="0" lang="zh-CN" altLang="en-US" sz="2800" b="1" i="0" u="none" strike="noStrike" kern="1200" cap="none" spc="0" normalizeH="0" baseline="0" noProof="0" smtClean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608138" y="2300040"/>
            <a:ext cx="6564312" cy="4513510"/>
            <a:chOff x="1608138" y="2300040"/>
            <a:chExt cx="6564312" cy="4513510"/>
          </a:xfrm>
        </p:grpSpPr>
        <p:pic>
          <p:nvPicPr>
            <p:cNvPr id="2458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8138" y="3116263"/>
              <a:ext cx="6564312" cy="3697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581" name="Text Box 5"/>
            <p:cNvSpPr txBox="1">
              <a:spLocks noChangeArrowheads="1"/>
            </p:cNvSpPr>
            <p:nvPr/>
          </p:nvSpPr>
          <p:spPr bwMode="auto">
            <a:xfrm>
              <a:off x="3386138" y="3236913"/>
              <a:ext cx="1414462" cy="6969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342900" marR="0" lvl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30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+mn-cs"/>
                </a:rPr>
                <a:t>15</a:t>
              </a:r>
              <a:r>
                <a:rPr kumimoji="0" lang="en-US" altLang="zh-CN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+mn-cs"/>
                </a:rPr>
                <a:t>N(p,</a:t>
              </a:r>
              <a:r>
                <a:rPr kumimoji="0" lang="en-US" altLang="zh-CN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anose="05050102010706020507" pitchFamily="18" charset="2"/>
                  <a:ea typeface="黑体" panose="02010609060101010101" pitchFamily="49" charset="-122"/>
                  <a:cs typeface="+mn-cs"/>
                </a:rPr>
                <a:t>a</a:t>
              </a:r>
              <a:r>
                <a:rPr kumimoji="0" lang="en-US" altLang="zh-CN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+mn-cs"/>
                </a:rPr>
                <a:t>)</a:t>
              </a:r>
              <a:r>
                <a:rPr kumimoji="0" lang="en-US" altLang="zh-CN" sz="1800" b="1" i="0" u="none" strike="noStrike" kern="1200" cap="none" spc="0" normalizeH="0" baseline="30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+mn-cs"/>
                </a:rPr>
                <a:t>12</a:t>
              </a:r>
              <a:r>
                <a:rPr kumimoji="0" lang="en-US" altLang="zh-CN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+mn-cs"/>
                </a:rPr>
                <a:t>C </a:t>
              </a:r>
            </a:p>
            <a:p>
              <a:pPr marL="342900" marR="0" lvl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+mn-cs"/>
                </a:rPr>
                <a:t>backward</a:t>
              </a:r>
            </a:p>
          </p:txBody>
        </p:sp>
        <p:sp>
          <p:nvSpPr>
            <p:cNvPr id="24582" name="Text Box 6"/>
            <p:cNvSpPr txBox="1">
              <a:spLocks noChangeArrowheads="1"/>
            </p:cNvSpPr>
            <p:nvPr/>
          </p:nvSpPr>
          <p:spPr bwMode="auto">
            <a:xfrm>
              <a:off x="6611938" y="3284538"/>
              <a:ext cx="1312862" cy="6969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342900" marR="0" lvl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30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+mn-cs"/>
                </a:rPr>
                <a:t>14</a:t>
              </a:r>
              <a:r>
                <a:rPr kumimoji="0" lang="en-US" altLang="zh-CN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+mn-cs"/>
                </a:rPr>
                <a:t>N(p,</a:t>
              </a:r>
              <a:r>
                <a:rPr kumimoji="0" lang="en-US" altLang="zh-CN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anose="05050102010706020507" pitchFamily="18" charset="2"/>
                  <a:ea typeface="黑体" panose="02010609060101010101" pitchFamily="49" charset="-122"/>
                  <a:cs typeface="+mn-cs"/>
                </a:rPr>
                <a:t>g</a:t>
              </a:r>
              <a:r>
                <a:rPr kumimoji="0" lang="en-US" altLang="zh-CN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+mn-cs"/>
                </a:rPr>
                <a:t>)</a:t>
              </a:r>
              <a:r>
                <a:rPr kumimoji="0" lang="en-US" altLang="zh-CN" sz="1800" b="1" i="0" u="none" strike="noStrike" kern="1200" cap="none" spc="0" normalizeH="0" baseline="30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+mn-cs"/>
                </a:rPr>
                <a:t>15</a:t>
              </a:r>
              <a:r>
                <a:rPr kumimoji="0" lang="en-US" altLang="zh-CN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+mn-cs"/>
                </a:rPr>
                <a:t>O</a:t>
              </a:r>
            </a:p>
            <a:p>
              <a:pPr marL="342900" marR="0" lvl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+mn-cs"/>
                </a:rPr>
                <a:t>forward</a:t>
              </a:r>
            </a:p>
          </p:txBody>
        </p:sp>
        <p:sp>
          <p:nvSpPr>
            <p:cNvPr id="24585" name="Text Box 9"/>
            <p:cNvSpPr txBox="1">
              <a:spLocks noChangeArrowheads="1"/>
            </p:cNvSpPr>
            <p:nvPr/>
          </p:nvSpPr>
          <p:spPr bwMode="auto">
            <a:xfrm>
              <a:off x="1827882" y="2300040"/>
              <a:ext cx="4832350" cy="6969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+mn-cs"/>
                </a:rPr>
                <a:t>从下面的图上可以清楚的理解二者的不同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+mn-cs"/>
                </a:rPr>
                <a:t>（原因是质子分离能</a:t>
              </a:r>
              <a:r>
                <a:rPr kumimoji="0" lang="en-US" altLang="zh-CN" sz="1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+mn-cs"/>
                </a:rPr>
                <a:t>Sp</a:t>
              </a:r>
              <a:r>
                <a:rPr kumimoji="0" lang="zh-CN" alt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+mn-cs"/>
                </a:rPr>
                <a:t>与</a:t>
              </a:r>
              <a:r>
                <a:rPr kumimoji="0" lang="en-US" altLang="zh-CN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ymbol" panose="05050102010706020507" pitchFamily="18" charset="2"/>
                  <a:ea typeface="黑体" panose="02010609060101010101" pitchFamily="49" charset="-122"/>
                  <a:cs typeface="+mn-cs"/>
                </a:rPr>
                <a:t>a</a:t>
              </a:r>
              <a:r>
                <a:rPr kumimoji="0" lang="zh-CN" alt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+mn-cs"/>
                </a:rPr>
                <a:t>分离能</a:t>
              </a:r>
              <a:r>
                <a:rPr kumimoji="0" lang="en-US" altLang="zh-CN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+mn-cs"/>
                </a:rPr>
                <a:t>S</a:t>
              </a:r>
              <a:r>
                <a:rPr kumimoji="0" lang="en-US" altLang="zh-CN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ymbol" panose="05050102010706020507" pitchFamily="18" charset="2"/>
                  <a:ea typeface="黑体" panose="02010609060101010101" pitchFamily="49" charset="-122"/>
                  <a:cs typeface="+mn-cs"/>
                </a:rPr>
                <a:t>a</a:t>
              </a:r>
              <a:r>
                <a:rPr kumimoji="0" lang="zh-CN" alt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+mn-cs"/>
                </a:rPr>
                <a:t>不同）</a:t>
              </a:r>
              <a:endPara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4586" name="Text Box 10"/>
            <p:cNvSpPr txBox="1">
              <a:spLocks noChangeArrowheads="1"/>
            </p:cNvSpPr>
            <p:nvPr/>
          </p:nvSpPr>
          <p:spPr bwMode="auto">
            <a:xfrm>
              <a:off x="3571875" y="3886200"/>
              <a:ext cx="1152525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S</a:t>
              </a:r>
              <a:r>
                <a:rPr kumimoji="0" lang="en-US" altLang="zh-CN" sz="1800" b="1" i="0" u="none" strike="noStrike" kern="1200" cap="none" spc="0" normalizeH="0" baseline="-2500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p</a:t>
              </a:r>
              <a:r>
                <a:rPr kumimoji="0" lang="en-US" altLang="zh-CN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 &gt; S</a:t>
              </a:r>
              <a:r>
                <a:rPr kumimoji="0" lang="en-US" altLang="zh-CN" sz="1800" b="1" i="0" u="none" strike="noStrike" kern="1200" cap="none" spc="0" normalizeH="0" baseline="-2500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Symbol" panose="05050102010706020507" pitchFamily="18" charset="2"/>
                  <a:ea typeface="宋体" panose="02010600030101010101" pitchFamily="2" charset="-122"/>
                  <a:cs typeface="+mn-cs"/>
                </a:rPr>
                <a:t>a</a:t>
              </a:r>
            </a:p>
          </p:txBody>
        </p:sp>
        <p:sp>
          <p:nvSpPr>
            <p:cNvPr id="24587" name="Text Box 11"/>
            <p:cNvSpPr txBox="1">
              <a:spLocks noChangeArrowheads="1"/>
            </p:cNvSpPr>
            <p:nvPr/>
          </p:nvSpPr>
          <p:spPr bwMode="auto">
            <a:xfrm>
              <a:off x="6756400" y="3886200"/>
              <a:ext cx="1152525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S</a:t>
              </a:r>
              <a:r>
                <a:rPr kumimoji="0" lang="en-US" altLang="zh-CN" sz="1800" b="1" i="0" u="none" strike="noStrike" kern="1200" cap="none" spc="0" normalizeH="0" baseline="-2500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p</a:t>
              </a:r>
              <a:r>
                <a:rPr kumimoji="0" lang="en-US" altLang="zh-CN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 &lt; S</a:t>
              </a:r>
              <a:r>
                <a:rPr kumimoji="0" lang="en-US" altLang="zh-CN" sz="1800" b="1" i="0" u="none" strike="noStrike" kern="1200" cap="none" spc="0" normalizeH="0" baseline="-2500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ymbol" panose="05050102010706020507" pitchFamily="18" charset="2"/>
                  <a:ea typeface="宋体" panose="02010600030101010101" pitchFamily="2" charset="-122"/>
                  <a:cs typeface="+mn-cs"/>
                </a:rPr>
                <a:t>a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403648" y="476672"/>
            <a:ext cx="5551520" cy="52322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从核质量数据定性理解</a:t>
            </a:r>
            <a:r>
              <a:rPr lang="en-US" altLang="zh-CN" sz="2800" dirty="0" smtClean="0"/>
              <a:t>HCNO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循环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9301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504007"/>
            <a:ext cx="2212975" cy="242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539552" y="1268760"/>
            <a:ext cx="5524825" cy="1034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2) </a:t>
            </a:r>
            <a:r>
              <a:rPr kumimoji="0" lang="zh-CN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关于</a:t>
            </a:r>
            <a:r>
              <a:rPr kumimoji="0" lang="en-US" altLang="zh-CN" sz="1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14,15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O</a:t>
            </a:r>
            <a:r>
              <a:rPr kumimoji="0" lang="zh-CN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：为什么</a:t>
            </a:r>
            <a:r>
              <a:rPr kumimoji="0" lang="en-US" altLang="zh-CN" sz="1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14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O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(</a:t>
            </a:r>
            <a:r>
              <a:rPr kumimoji="0" lang="en-US" altLang="zh-CN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p,</a:t>
            </a:r>
            <a:r>
              <a:rPr kumimoji="0" lang="en-US" altLang="zh-CN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黑体" panose="02010609060101010101" pitchFamily="49" charset="-122"/>
                <a:cs typeface="+mn-cs"/>
              </a:rPr>
              <a:t>g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)</a:t>
            </a:r>
            <a:r>
              <a:rPr kumimoji="0" lang="en-US" altLang="zh-CN" sz="1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15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F, </a:t>
            </a:r>
            <a:r>
              <a:rPr kumimoji="0" lang="en-US" altLang="zh-CN" sz="1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15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O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(</a:t>
            </a:r>
            <a:r>
              <a:rPr kumimoji="0" lang="en-US" altLang="zh-CN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p,</a:t>
            </a:r>
            <a:r>
              <a:rPr kumimoji="0" lang="en-US" altLang="zh-CN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黑体" panose="02010609060101010101" pitchFamily="49" charset="-122"/>
                <a:cs typeface="+mn-cs"/>
              </a:rPr>
              <a:t>g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)</a:t>
            </a:r>
            <a:r>
              <a:rPr kumimoji="0" lang="en-US" altLang="zh-CN" sz="1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16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F </a:t>
            </a:r>
            <a:r>
              <a:rPr kumimoji="0" lang="zh-CN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反应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                        不能合成更重的核素 ？</a:t>
            </a:r>
            <a:endParaRPr kumimoji="0" lang="en-US" altLang="zh-CN" sz="1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3) </a:t>
            </a:r>
            <a:r>
              <a:rPr kumimoji="0" lang="zh-CN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为什么在热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CNO</a:t>
            </a:r>
            <a:r>
              <a:rPr kumimoji="0" lang="zh-CN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循环中 </a:t>
            </a:r>
            <a:r>
              <a:rPr kumimoji="0" lang="en-US" altLang="zh-CN" sz="1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14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O</a:t>
            </a:r>
            <a:r>
              <a:rPr kumimoji="0" lang="zh-CN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和</a:t>
            </a:r>
            <a:r>
              <a:rPr kumimoji="0" lang="en-US" altLang="zh-CN" sz="1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15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O</a:t>
            </a:r>
            <a:r>
              <a:rPr kumimoji="0" lang="zh-CN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的作用不同 ？</a:t>
            </a:r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 flipV="1">
            <a:off x="6948488" y="1583507"/>
            <a:ext cx="792162" cy="2889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25000"/>
              </a:spcAft>
              <a:buClrTx/>
              <a:buSzTx/>
              <a:buFontTx/>
              <a:buChar char="•"/>
              <a:tabLst/>
              <a:defRPr/>
            </a:pPr>
            <a:endParaRPr kumimoji="0" lang="zh-CN" altLang="en-US" sz="2800" b="1" i="0" u="none" strike="noStrike" kern="1200" cap="none" spc="0" normalizeH="0" baseline="0" noProof="0" smtClean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>
            <a:off x="8101013" y="1583507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25000"/>
              </a:spcAft>
              <a:buClrTx/>
              <a:buSzTx/>
              <a:buFontTx/>
              <a:buChar char="•"/>
              <a:tabLst/>
              <a:defRPr/>
            </a:pPr>
            <a:endParaRPr kumimoji="0" lang="zh-CN" altLang="en-US" sz="2800" b="1" i="0" u="none" strike="noStrike" kern="1200" cap="none" spc="0" normalizeH="0" baseline="0" noProof="0" smtClean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5609" name="Line 9"/>
          <p:cNvSpPr>
            <a:spLocks noChangeShapeType="1"/>
          </p:cNvSpPr>
          <p:nvPr/>
        </p:nvSpPr>
        <p:spPr bwMode="auto">
          <a:xfrm flipH="1">
            <a:off x="7412065" y="1583506"/>
            <a:ext cx="720725" cy="288925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25000"/>
              </a:spcAft>
              <a:buClrTx/>
              <a:buSzTx/>
              <a:buFontTx/>
              <a:buChar char="•"/>
              <a:tabLst/>
              <a:defRPr/>
            </a:pPr>
            <a:endParaRPr kumimoji="0" lang="zh-CN" altLang="en-US" sz="2800" b="1" i="0" u="none" strike="noStrike" kern="1200" cap="none" spc="0" normalizeH="0" baseline="0" noProof="0" smtClean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11979" name="Text Box 11"/>
          <p:cNvSpPr txBox="1">
            <a:spLocks noChangeArrowheads="1"/>
          </p:cNvSpPr>
          <p:nvPr/>
        </p:nvSpPr>
        <p:spPr bwMode="auto">
          <a:xfrm>
            <a:off x="1691803" y="2420888"/>
            <a:ext cx="4824413" cy="376238"/>
          </a:xfrm>
          <a:prstGeom prst="rect">
            <a:avLst/>
          </a:prstGeom>
          <a:noFill/>
          <a:ln w="22225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30000" noProof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15</a:t>
            </a:r>
            <a:r>
              <a:rPr kumimoji="0" lang="en-US" altLang="zh-CN" sz="1800" b="1" i="0" u="none" strike="noStrike" kern="1200" cap="none" spc="0" normalizeH="0" baseline="0" noProof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O(</a:t>
            </a:r>
            <a:r>
              <a:rPr kumimoji="0" lang="en-US" altLang="zh-CN" sz="1800" b="1" i="0" u="none" strike="noStrike" kern="1200" cap="none" spc="0" normalizeH="0" baseline="0" noProof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Symbol" panose="05050102010706020507" pitchFamily="18" charset="2"/>
                <a:ea typeface="黑体" panose="02010609060101010101" pitchFamily="49" charset="-122"/>
                <a:cs typeface="+mn-cs"/>
              </a:rPr>
              <a:t>a</a:t>
            </a:r>
            <a:r>
              <a:rPr kumimoji="0" lang="en-US" altLang="zh-CN" sz="1800" b="1" i="0" u="none" strike="noStrike" kern="1200" cap="none" spc="0" normalizeH="0" baseline="0" noProof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,</a:t>
            </a:r>
            <a:r>
              <a:rPr kumimoji="0" lang="en-US" altLang="zh-CN" sz="1800" b="1" i="0" u="none" strike="noStrike" kern="1200" cap="none" spc="0" normalizeH="0" baseline="0" noProof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Symbol" panose="05050102010706020507" pitchFamily="18" charset="2"/>
                <a:ea typeface="黑体" panose="02010609060101010101" pitchFamily="49" charset="-122"/>
                <a:cs typeface="+mn-cs"/>
              </a:rPr>
              <a:t>g</a:t>
            </a:r>
            <a:r>
              <a:rPr kumimoji="0" lang="en-US" altLang="zh-CN" sz="1800" b="1" i="0" u="none" strike="noStrike" kern="1200" cap="none" spc="0" normalizeH="0" baseline="0" noProof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)</a:t>
            </a:r>
            <a:r>
              <a:rPr kumimoji="0" lang="en-US" altLang="zh-CN" sz="1800" b="1" i="0" u="none" strike="noStrike" kern="1200" cap="none" spc="0" normalizeH="0" baseline="30000" noProof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19</a:t>
            </a:r>
            <a:r>
              <a:rPr kumimoji="0" lang="en-US" altLang="zh-CN" sz="1800" b="1" i="0" u="none" strike="noStrike" kern="1200" cap="none" spc="0" normalizeH="0" baseline="0" noProof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Ne</a:t>
            </a:r>
            <a:r>
              <a:rPr kumimoji="0" lang="en-US" altLang="zh-CN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 </a:t>
            </a:r>
            <a:r>
              <a:rPr kumimoji="0" lang="zh-CN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是突破</a:t>
            </a:r>
            <a:r>
              <a:rPr kumimoji="0" lang="en-US" altLang="zh-CN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HCNO</a:t>
            </a:r>
            <a:r>
              <a:rPr kumimoji="0" lang="zh-CN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循环的重要核反应</a:t>
            </a:r>
          </a:p>
        </p:txBody>
      </p:sp>
      <p:sp>
        <p:nvSpPr>
          <p:cNvPr id="211980" name="Line 12"/>
          <p:cNvSpPr>
            <a:spLocks noChangeShapeType="1"/>
          </p:cNvSpPr>
          <p:nvPr/>
        </p:nvSpPr>
        <p:spPr bwMode="auto">
          <a:xfrm flipV="1">
            <a:off x="7524750" y="1080269"/>
            <a:ext cx="792163" cy="792163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25000"/>
              </a:spcAft>
              <a:buClrTx/>
              <a:buSzTx/>
              <a:buFontTx/>
              <a:buChar char="•"/>
              <a:tabLst/>
              <a:defRPr/>
            </a:pPr>
            <a:endParaRPr kumimoji="0" lang="zh-CN" altLang="en-US" sz="2800" b="1" i="0" u="none" strike="noStrike" kern="1200" cap="none" spc="0" normalizeH="0" baseline="0" noProof="0" smtClean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403648" y="3068960"/>
            <a:ext cx="6450559" cy="3722688"/>
            <a:chOff x="1042988" y="2636838"/>
            <a:chExt cx="7416800" cy="4198937"/>
          </a:xfrm>
        </p:grpSpPr>
        <p:pic>
          <p:nvPicPr>
            <p:cNvPr id="2119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2988" y="2636838"/>
              <a:ext cx="7416800" cy="4198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1973" name="Text Box 5"/>
            <p:cNvSpPr txBox="1">
              <a:spLocks noChangeArrowheads="1"/>
            </p:cNvSpPr>
            <p:nvPr/>
          </p:nvSpPr>
          <p:spPr bwMode="auto">
            <a:xfrm>
              <a:off x="2916238" y="2781300"/>
              <a:ext cx="1395412" cy="6969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342900" marR="0" lvl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30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+mn-cs"/>
                </a:rPr>
                <a:t>14</a:t>
              </a:r>
              <a:r>
                <a:rPr kumimoji="0" lang="en-US" altLang="zh-CN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+mn-cs"/>
                </a:rPr>
                <a:t>O(</a:t>
              </a:r>
              <a:r>
                <a:rPr kumimoji="0" lang="en-US" altLang="zh-CN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anose="05050102010706020507" pitchFamily="18" charset="2"/>
                  <a:ea typeface="黑体" panose="02010609060101010101" pitchFamily="49" charset="-122"/>
                  <a:cs typeface="+mn-cs"/>
                </a:rPr>
                <a:t>a,</a:t>
              </a:r>
              <a:r>
                <a:rPr kumimoji="0" lang="en-US" altLang="zh-CN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+mn-cs"/>
                </a:rPr>
                <a:t>p)</a:t>
              </a:r>
              <a:r>
                <a:rPr kumimoji="0" lang="en-US" altLang="zh-CN" sz="1800" b="1" i="0" u="none" strike="noStrike" kern="1200" cap="none" spc="0" normalizeH="0" baseline="30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+mn-cs"/>
                </a:rPr>
                <a:t>17</a:t>
              </a:r>
              <a:r>
                <a:rPr kumimoji="0" lang="en-US" altLang="zh-CN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+mn-cs"/>
                </a:rPr>
                <a:t>F </a:t>
              </a:r>
            </a:p>
            <a:p>
              <a:pPr marL="342900" marR="0" lvl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+mn-cs"/>
                </a:rPr>
                <a:t>forward</a:t>
              </a:r>
            </a:p>
          </p:txBody>
        </p:sp>
        <p:sp>
          <p:nvSpPr>
            <p:cNvPr id="211978" name="Text Box 10"/>
            <p:cNvSpPr txBox="1">
              <a:spLocks noChangeArrowheads="1"/>
            </p:cNvSpPr>
            <p:nvPr/>
          </p:nvSpPr>
          <p:spPr bwMode="auto">
            <a:xfrm>
              <a:off x="6588125" y="2781300"/>
              <a:ext cx="1338263" cy="6969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342900" marR="0" lvl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30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+mn-cs"/>
                </a:rPr>
                <a:t>18</a:t>
              </a:r>
              <a:r>
                <a:rPr kumimoji="0" lang="en-US" altLang="zh-CN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+mn-cs"/>
                </a:rPr>
                <a:t>F(p,</a:t>
              </a:r>
              <a:r>
                <a:rPr kumimoji="0" lang="en-US" altLang="zh-CN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anose="05050102010706020507" pitchFamily="18" charset="2"/>
                  <a:ea typeface="黑体" panose="02010609060101010101" pitchFamily="49" charset="-122"/>
                  <a:cs typeface="+mn-cs"/>
                </a:rPr>
                <a:t>a</a:t>
              </a:r>
              <a:r>
                <a:rPr kumimoji="0" lang="en-US" altLang="zh-CN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+mn-cs"/>
                </a:rPr>
                <a:t>)</a:t>
              </a:r>
              <a:r>
                <a:rPr kumimoji="0" lang="en-US" altLang="zh-CN" sz="1800" b="1" i="0" u="none" strike="noStrike" kern="1200" cap="none" spc="0" normalizeH="0" baseline="30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+mn-cs"/>
                </a:rPr>
                <a:t>15</a:t>
              </a:r>
              <a:r>
                <a:rPr kumimoji="0" lang="en-US" altLang="zh-CN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+mn-cs"/>
                </a:rPr>
                <a:t>O</a:t>
              </a:r>
            </a:p>
            <a:p>
              <a:pPr marL="342900" marR="0" lvl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+mn-cs"/>
                </a:rPr>
                <a:t>backward</a:t>
              </a:r>
            </a:p>
          </p:txBody>
        </p:sp>
        <p:sp>
          <p:nvSpPr>
            <p:cNvPr id="25613" name="Text Box 13"/>
            <p:cNvSpPr txBox="1">
              <a:spLocks noChangeArrowheads="1"/>
            </p:cNvSpPr>
            <p:nvPr/>
          </p:nvSpPr>
          <p:spPr bwMode="auto">
            <a:xfrm>
              <a:off x="3276600" y="3573463"/>
              <a:ext cx="1152525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S</a:t>
              </a:r>
              <a:r>
                <a:rPr kumimoji="0" lang="en-US" altLang="zh-CN" sz="1800" b="1" i="0" u="none" strike="noStrike" kern="1200" cap="none" spc="0" normalizeH="0" baseline="-2500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p</a:t>
              </a:r>
              <a:r>
                <a:rPr kumimoji="0" lang="en-US" altLang="zh-CN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 &lt; S</a:t>
              </a:r>
              <a:r>
                <a:rPr kumimoji="0" lang="en-US" altLang="zh-CN" sz="1800" b="1" i="0" u="none" strike="noStrike" kern="1200" cap="none" spc="0" normalizeH="0" baseline="-2500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ymbol" panose="05050102010706020507" pitchFamily="18" charset="2"/>
                  <a:ea typeface="宋体" panose="02010600030101010101" pitchFamily="2" charset="-122"/>
                  <a:cs typeface="+mn-cs"/>
                </a:rPr>
                <a:t>a</a:t>
              </a:r>
            </a:p>
          </p:txBody>
        </p:sp>
        <p:sp>
          <p:nvSpPr>
            <p:cNvPr id="25614" name="Text Box 14"/>
            <p:cNvSpPr txBox="1">
              <a:spLocks noChangeArrowheads="1"/>
            </p:cNvSpPr>
            <p:nvPr/>
          </p:nvSpPr>
          <p:spPr bwMode="auto">
            <a:xfrm>
              <a:off x="5219700" y="3141663"/>
              <a:ext cx="1152525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S</a:t>
              </a:r>
              <a:r>
                <a:rPr kumimoji="0" lang="en-US" altLang="zh-CN" sz="1800" b="1" i="0" u="none" strike="noStrike" kern="1200" cap="none" spc="0" normalizeH="0" baseline="-2500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p</a:t>
              </a:r>
              <a:r>
                <a:rPr kumimoji="0" lang="en-US" altLang="zh-CN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 &gt; S</a:t>
              </a:r>
              <a:r>
                <a:rPr kumimoji="0" lang="en-US" altLang="zh-CN" sz="1800" b="1" i="0" u="none" strike="noStrike" kern="1200" cap="none" spc="0" normalizeH="0" baseline="-2500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Symbol" panose="05050102010706020507" pitchFamily="18" charset="2"/>
                  <a:ea typeface="宋体" panose="02010600030101010101" pitchFamily="2" charset="-122"/>
                  <a:cs typeface="+mn-cs"/>
                </a:rPr>
                <a:t>a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928969" y="764704"/>
            <a:ext cx="564578" cy="1261249"/>
            <a:chOff x="6928969" y="324883"/>
            <a:chExt cx="564578" cy="1261249"/>
          </a:xfrm>
        </p:grpSpPr>
        <p:cxnSp>
          <p:nvCxnSpPr>
            <p:cNvPr id="5" name="直接箭头连接符 4"/>
            <p:cNvCxnSpPr/>
            <p:nvPr/>
          </p:nvCxnSpPr>
          <p:spPr bwMode="auto">
            <a:xfrm flipV="1">
              <a:off x="7024768" y="1081307"/>
              <a:ext cx="0" cy="504825"/>
            </a:xfrm>
            <a:prstGeom prst="straightConnector1">
              <a:avLst/>
            </a:prstGeom>
            <a:noFill/>
            <a:ln w="412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" name="直接箭头连接符 20"/>
            <p:cNvCxnSpPr/>
            <p:nvPr/>
          </p:nvCxnSpPr>
          <p:spPr bwMode="auto">
            <a:xfrm flipV="1">
              <a:off x="7412065" y="1072712"/>
              <a:ext cx="0" cy="504825"/>
            </a:xfrm>
            <a:prstGeom prst="straightConnector1">
              <a:avLst/>
            </a:prstGeom>
            <a:noFill/>
            <a:ln w="412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" name="文本框 7"/>
            <p:cNvSpPr txBox="1"/>
            <p:nvPr/>
          </p:nvSpPr>
          <p:spPr>
            <a:xfrm>
              <a:off x="6928969" y="324883"/>
              <a:ext cx="56457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5400" dirty="0" smtClean="0">
                  <a:sym typeface="Symbol" panose="05050102010706020507" pitchFamily="18" charset="2"/>
                </a:rPr>
                <a:t></a:t>
              </a:r>
              <a:endParaRPr lang="zh-CN" altLang="en-US" sz="5400" dirty="0"/>
            </a:p>
          </p:txBody>
        </p:sp>
      </p:grp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4857067" y="5373216"/>
            <a:ext cx="1515158" cy="70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ctr" eaLnBrk="1" fontAlgn="base" hangingPunct="1"/>
            <a:r>
              <a:rPr kumimoji="0" lang="en-US" altLang="zh-CN" sz="1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15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O(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Symbol" panose="05050102010706020507" pitchFamily="18" charset="2"/>
                <a:ea typeface="黑体" panose="02010609060101010101" pitchFamily="49" charset="-122"/>
                <a:cs typeface="+mn-cs"/>
              </a:rPr>
              <a:t>a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,</a:t>
            </a:r>
            <a:r>
              <a:rPr lang="en-US" altLang="zh-CN" sz="1800" b="1" dirty="0">
                <a:solidFill>
                  <a:srgbClr val="FF00FF"/>
                </a:solidFill>
                <a:latin typeface="Symbol" panose="05050102010706020507" pitchFamily="18" charset="2"/>
                <a:ea typeface="黑体" panose="02010609060101010101" pitchFamily="49" charset="-122"/>
              </a:rPr>
              <a:t> </a:t>
            </a:r>
            <a:r>
              <a:rPr lang="en-US" altLang="zh-CN" sz="1800" b="1" dirty="0" smtClean="0">
                <a:solidFill>
                  <a:srgbClr val="FF00FF"/>
                </a:solidFill>
                <a:latin typeface="Symbol" panose="05050102010706020507" pitchFamily="18" charset="2"/>
                <a:ea typeface="黑体" panose="02010609060101010101" pitchFamily="49" charset="-122"/>
              </a:rPr>
              <a:t>g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)</a:t>
            </a:r>
            <a:r>
              <a:rPr kumimoji="0" lang="en-US" altLang="zh-CN" sz="1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19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Ne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forward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1403648" y="476672"/>
            <a:ext cx="5551520" cy="52322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从核质量数据定性理解</a:t>
            </a:r>
            <a:r>
              <a:rPr lang="en-US" altLang="zh-CN" sz="2800" dirty="0" smtClean="0"/>
              <a:t>HCNO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循环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8933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1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1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7" grpId="0" animBg="1"/>
      <p:bldP spid="25609" grpId="0" animBg="1"/>
      <p:bldP spid="211979" grpId="0" animBg="1"/>
      <p:bldP spid="211980" grpId="0" animBg="1"/>
      <p:bldP spid="2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图片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38200" y="685800"/>
            <a:ext cx="9144000" cy="590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TextBox 5"/>
          <p:cNvSpPr txBox="1">
            <a:spLocks noChangeArrowheads="1"/>
          </p:cNvSpPr>
          <p:nvPr/>
        </p:nvSpPr>
        <p:spPr bwMode="auto">
          <a:xfrm>
            <a:off x="1" y="685800"/>
            <a:ext cx="4293884" cy="583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rp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-process in X-ray burst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5" name="Oval 7"/>
          <p:cNvSpPr>
            <a:spLocks noChangeArrowheads="1"/>
          </p:cNvSpPr>
          <p:nvPr/>
        </p:nvSpPr>
        <p:spPr bwMode="auto">
          <a:xfrm rot="-2298968">
            <a:off x="2317148" y="3337335"/>
            <a:ext cx="1166724" cy="332420"/>
          </a:xfrm>
          <a:prstGeom prst="ellipse">
            <a:avLst/>
          </a:prstGeom>
          <a:solidFill>
            <a:sysClr val="window" lastClr="FFFFFF">
              <a:alpha val="0"/>
            </a:sysClr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" name="Oval 7"/>
          <p:cNvSpPr>
            <a:spLocks noChangeArrowheads="1"/>
          </p:cNvSpPr>
          <p:nvPr/>
        </p:nvSpPr>
        <p:spPr bwMode="auto">
          <a:xfrm rot="-2298968">
            <a:off x="1912862" y="3964925"/>
            <a:ext cx="559743" cy="404851"/>
          </a:xfrm>
          <a:prstGeom prst="ellipse">
            <a:avLst/>
          </a:prstGeom>
          <a:solidFill>
            <a:sysClr val="window" lastClr="FFFFFF">
              <a:alpha val="0"/>
            </a:sysClr>
          </a:solidFill>
          <a:ln w="25400">
            <a:solidFill>
              <a:srgbClr val="CC00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7" name="圆角矩形标注 56"/>
          <p:cNvSpPr/>
          <p:nvPr/>
        </p:nvSpPr>
        <p:spPr>
          <a:xfrm>
            <a:off x="92018" y="1644415"/>
            <a:ext cx="2146495" cy="1002169"/>
          </a:xfrm>
          <a:prstGeom prst="wedgeRoundRectCallout">
            <a:avLst>
              <a:gd name="adj1" fmla="val 69358"/>
              <a:gd name="adj2" fmla="val 128177"/>
              <a:gd name="adj3" fmla="val 16667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黑体" panose="02010609060101010101" pitchFamily="49" charset="-122"/>
                <a:cs typeface="Arial" panose="020B0604020202020204" pitchFamily="34" charset="0"/>
              </a:rPr>
              <a:t>Waiting point </a:t>
            </a:r>
            <a:r>
              <a:rPr kumimoji="0" lang="en-US" altLang="zh-CN" sz="20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黑体" panose="02010609060101010101" pitchFamily="49" charset="-122"/>
                <a:cs typeface="Arial" panose="020B0604020202020204" pitchFamily="34" charset="0"/>
              </a:rPr>
              <a:t>64</a:t>
            </a:r>
            <a:r>
              <a:rPr kumimoji="0" lang="en-US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黑体" panose="02010609060101010101" pitchFamily="49" charset="-122"/>
                <a:cs typeface="Arial" panose="020B0604020202020204" pitchFamily="34" charset="0"/>
              </a:rPr>
              <a:t>Ge,</a:t>
            </a:r>
            <a:r>
              <a:rPr kumimoji="0" lang="en-US" altLang="zh-CN" sz="20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黑体" panose="02010609060101010101" pitchFamily="49" charset="-122"/>
                <a:cs typeface="Arial" panose="020B0604020202020204" pitchFamily="34" charset="0"/>
              </a:rPr>
              <a:t>68</a:t>
            </a:r>
            <a:r>
              <a:rPr kumimoji="0" lang="en-US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黑体" panose="02010609060101010101" pitchFamily="49" charset="-122"/>
                <a:cs typeface="Arial" panose="020B0604020202020204" pitchFamily="34" charset="0"/>
              </a:rPr>
              <a:t>Se,</a:t>
            </a:r>
            <a:r>
              <a:rPr kumimoji="0" lang="en-US" altLang="zh-CN" sz="20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黑体" panose="02010609060101010101" pitchFamily="49" charset="-122"/>
                <a:cs typeface="Arial" panose="020B0604020202020204" pitchFamily="34" charset="0"/>
              </a:rPr>
              <a:t>72</a:t>
            </a:r>
            <a:r>
              <a:rPr kumimoji="0" lang="en-US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黑体" panose="02010609060101010101" pitchFamily="49" charset="-122"/>
                <a:cs typeface="Arial" panose="020B0604020202020204" pitchFamily="34" charset="0"/>
              </a:rPr>
              <a:t>Kr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58" name="圆角矩形标注 57"/>
          <p:cNvSpPr/>
          <p:nvPr/>
        </p:nvSpPr>
        <p:spPr>
          <a:xfrm>
            <a:off x="126033" y="3100800"/>
            <a:ext cx="1368152" cy="642014"/>
          </a:xfrm>
          <a:prstGeom prst="wedgeRoundRectCallout">
            <a:avLst>
              <a:gd name="adj1" fmla="val 83941"/>
              <a:gd name="adj2" fmla="val 101309"/>
              <a:gd name="adj3" fmla="val 16667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黑体" panose="02010609060101010101" pitchFamily="49" charset="-122"/>
                <a:cs typeface="Arial" panose="020B0604020202020204" pitchFamily="34" charset="0"/>
              </a:rPr>
              <a:t>Ca-</a:t>
            </a:r>
            <a:r>
              <a:rPr kumimoji="0" lang="en-US" altLang="zh-CN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黑体" panose="02010609060101010101" pitchFamily="49" charset="-122"/>
                <a:cs typeface="Arial" panose="020B0604020202020204" pitchFamily="34" charset="0"/>
              </a:rPr>
              <a:t>Sc</a:t>
            </a:r>
            <a:r>
              <a:rPr kumimoji="0" lang="en-US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黑体" panose="02010609060101010101" pitchFamily="49" charset="-122"/>
                <a:cs typeface="Arial" panose="020B0604020202020204" pitchFamily="34" charset="0"/>
              </a:rPr>
              <a:t> Cycle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6104434" y="717511"/>
            <a:ext cx="2967570" cy="2099294"/>
            <a:chOff x="5588000" y="2488852"/>
            <a:chExt cx="3556000" cy="2114550"/>
          </a:xfrm>
        </p:grpSpPr>
        <p:pic>
          <p:nvPicPr>
            <p:cNvPr id="60" name="Picture 4"/>
            <p:cNvPicPr>
              <a:picLocks noChangeAspect="1" noChangeArrowheads="1"/>
            </p:cNvPicPr>
            <p:nvPr/>
          </p:nvPicPr>
          <p:blipFill>
            <a:blip r:embed="rId3"/>
            <a:srcRect t="7657" b="10663"/>
            <a:stretch>
              <a:fillRect/>
            </a:stretch>
          </p:blipFill>
          <p:spPr bwMode="auto">
            <a:xfrm>
              <a:off x="5670550" y="2488852"/>
              <a:ext cx="3473450" cy="2114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" name="Text Box 8"/>
            <p:cNvSpPr txBox="1">
              <a:spLocks noChangeArrowheads="1"/>
            </p:cNvSpPr>
            <p:nvPr/>
          </p:nvSpPr>
          <p:spPr bwMode="auto">
            <a:xfrm>
              <a:off x="5588000" y="2488852"/>
              <a:ext cx="2738392" cy="5859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15000"/>
                </a:spcBef>
                <a:spcAft>
                  <a:spcPct val="2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X-ray burst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</a:endParaRPr>
            </a:p>
          </p:txBody>
        </p:sp>
      </p:grpSp>
      <p:sp>
        <p:nvSpPr>
          <p:cNvPr id="62" name="Oval 7"/>
          <p:cNvSpPr>
            <a:spLocks noChangeArrowheads="1"/>
          </p:cNvSpPr>
          <p:nvPr/>
        </p:nvSpPr>
        <p:spPr bwMode="auto">
          <a:xfrm rot="-2298968">
            <a:off x="3482680" y="2799433"/>
            <a:ext cx="559743" cy="404851"/>
          </a:xfrm>
          <a:prstGeom prst="ellipse">
            <a:avLst/>
          </a:prstGeom>
          <a:solidFill>
            <a:sysClr val="window" lastClr="FFFFFF">
              <a:alpha val="0"/>
            </a:sysClr>
          </a:solidFill>
          <a:ln w="25400">
            <a:solidFill>
              <a:srgbClr val="CC00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3" name="圆角矩形标注 62"/>
          <p:cNvSpPr/>
          <p:nvPr/>
        </p:nvSpPr>
        <p:spPr>
          <a:xfrm>
            <a:off x="2394399" y="1190200"/>
            <a:ext cx="1368152" cy="679344"/>
          </a:xfrm>
          <a:prstGeom prst="wedgeRoundRectCallout">
            <a:avLst>
              <a:gd name="adj1" fmla="val 47739"/>
              <a:gd name="adj2" fmla="val 182180"/>
              <a:gd name="adj3" fmla="val 16667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黑体" panose="02010609060101010101" pitchFamily="49" charset="-122"/>
                <a:cs typeface="Arial" panose="020B0604020202020204" pitchFamily="34" charset="0"/>
              </a:rPr>
              <a:t>Zr-Nb</a:t>
            </a:r>
            <a:endParaRPr kumimoji="0" lang="en-US" altLang="zh-CN" sz="20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黑体" panose="02010609060101010101" pitchFamily="49" charset="-122"/>
                <a:cs typeface="Arial" panose="020B0604020202020204" pitchFamily="34" charset="0"/>
              </a:rPr>
              <a:t>Cycle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64" name="图片 6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3810000"/>
            <a:ext cx="5792324" cy="927532"/>
          </a:xfrm>
          <a:prstGeom prst="rect">
            <a:avLst/>
          </a:prstGeom>
        </p:spPr>
      </p:pic>
      <p:pic>
        <p:nvPicPr>
          <p:cNvPr id="65" name="图片 6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6791" y="4910230"/>
            <a:ext cx="5842094" cy="1338170"/>
          </a:xfrm>
          <a:prstGeom prst="rect">
            <a:avLst/>
          </a:prstGeom>
        </p:spPr>
      </p:pic>
      <p:sp>
        <p:nvSpPr>
          <p:cNvPr id="66" name="文本框 65"/>
          <p:cNvSpPr txBox="1"/>
          <p:nvPr/>
        </p:nvSpPr>
        <p:spPr bwMode="auto">
          <a:xfrm>
            <a:off x="152400" y="5562600"/>
            <a:ext cx="5410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02E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Nuclear inputs: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02E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Masses, Half-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D02E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lifes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02E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, Reaction rates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D02E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6019800" y="3815113"/>
            <a:ext cx="2895600" cy="2013350"/>
            <a:chOff x="6019800" y="3815113"/>
            <a:chExt cx="2895600" cy="2013350"/>
          </a:xfrm>
        </p:grpSpPr>
        <p:sp>
          <p:nvSpPr>
            <p:cNvPr id="68" name="Oval 4"/>
            <p:cNvSpPr>
              <a:spLocks noChangeArrowheads="1"/>
            </p:cNvSpPr>
            <p:nvPr/>
          </p:nvSpPr>
          <p:spPr bwMode="auto">
            <a:xfrm>
              <a:off x="6019800" y="5371263"/>
              <a:ext cx="762000" cy="457200"/>
            </a:xfrm>
            <a:prstGeom prst="ellipse">
              <a:avLst/>
            </a:prstGeom>
            <a:solidFill>
              <a:sysClr val="window" lastClr="FFFFFF">
                <a:alpha val="0"/>
              </a:sysClr>
            </a:solidFill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9" name="Oval 4"/>
            <p:cNvSpPr>
              <a:spLocks noChangeArrowheads="1"/>
            </p:cNvSpPr>
            <p:nvPr/>
          </p:nvSpPr>
          <p:spPr bwMode="auto">
            <a:xfrm>
              <a:off x="8153400" y="3815113"/>
              <a:ext cx="762000" cy="457200"/>
            </a:xfrm>
            <a:prstGeom prst="ellipse">
              <a:avLst/>
            </a:prstGeom>
            <a:solidFill>
              <a:sysClr val="window" lastClr="FFFFFF">
                <a:alpha val="0"/>
              </a:sysClr>
            </a:solidFill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0" y="0"/>
            <a:ext cx="9144000" cy="690648"/>
          </a:xfrm>
          <a:prstGeom prst="rect">
            <a:avLst/>
          </a:prstGeom>
          <a:solidFill>
            <a:srgbClr val="1F497D">
              <a:lumMod val="75000"/>
            </a:srgbClr>
          </a:solidFill>
          <a:ln>
            <a:noFill/>
          </a:ln>
          <a:effectLst/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</a:rPr>
              <a:t>4. CSR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</a:rPr>
              <a:t>核质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</a:rPr>
              <a:t>量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</a:rPr>
              <a:t>测量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</a:rPr>
              <a:t>与天体核合成若干问题研究</a:t>
            </a: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</a:rPr>
              <a:t> </a:t>
            </a:r>
            <a:endParaRPr kumimoji="0" lang="zh-CN" altLang="en-GB" sz="2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8801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0" y="0"/>
            <a:ext cx="9144000" cy="69064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4. CSR</a:t>
            </a:r>
            <a:r>
              <a:rPr kumimoji="0" lang="zh-C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核质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量</a:t>
            </a:r>
            <a:r>
              <a:rPr kumimoji="0" lang="zh-C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测量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与天体核合成若干问题研究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 </a:t>
            </a:r>
            <a:endParaRPr kumimoji="0" lang="zh-CN" altLang="en-GB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8088"/>
            <a:ext cx="914400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018" y="1995871"/>
            <a:ext cx="3600450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205038"/>
            <a:ext cx="4732337" cy="440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Line 7"/>
          <p:cNvSpPr>
            <a:spLocks noChangeShapeType="1"/>
          </p:cNvSpPr>
          <p:nvPr/>
        </p:nvSpPr>
        <p:spPr bwMode="auto">
          <a:xfrm flipV="1">
            <a:off x="2555875" y="5013325"/>
            <a:ext cx="0" cy="93662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25000"/>
              </a:spcAft>
              <a:buClrTx/>
              <a:buSzTx/>
              <a:buFontTx/>
              <a:buChar char="•"/>
              <a:tabLst/>
              <a:defRPr/>
            </a:pPr>
            <a:endParaRPr kumimoji="0" lang="zh-CN" altLang="en-US" sz="2800" b="1" i="0" u="none" strike="noStrike" kern="1200" cap="none" spc="0" normalizeH="0" baseline="0" noProof="0" smtClean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3" name="Line 8"/>
          <p:cNvSpPr>
            <a:spLocks noChangeShapeType="1"/>
          </p:cNvSpPr>
          <p:nvPr/>
        </p:nvSpPr>
        <p:spPr bwMode="auto">
          <a:xfrm flipH="1">
            <a:off x="2195513" y="5041900"/>
            <a:ext cx="792162" cy="0"/>
          </a:xfrm>
          <a:prstGeom prst="line">
            <a:avLst/>
          </a:prstGeom>
          <a:noFill/>
          <a:ln w="38100">
            <a:solidFill>
              <a:srgbClr val="0000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25000"/>
              </a:spcAft>
              <a:buClrTx/>
              <a:buSzTx/>
              <a:buFontTx/>
              <a:buChar char="•"/>
              <a:tabLst/>
              <a:defRPr/>
            </a:pPr>
            <a:endParaRPr kumimoji="0" lang="zh-CN" altLang="en-US" sz="2800" b="1" i="0" u="none" strike="noStrike" kern="1200" cap="none" spc="0" normalizeH="0" baseline="0" noProof="0" smtClean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2195513" y="4508500"/>
            <a:ext cx="812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E</a:t>
            </a:r>
            <a:r>
              <a:rPr kumimoji="0" lang="en-US" altLang="zh-CN" sz="2400" b="1" i="0" u="none" strike="noStrike" kern="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r</a:t>
            </a:r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7646988" y="1125538"/>
            <a:ext cx="381000" cy="504825"/>
          </a:xfrm>
          <a:prstGeom prst="rect">
            <a:avLst/>
          </a:prstGeom>
          <a:noFill/>
          <a:ln w="444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25000"/>
              </a:spcAft>
              <a:buClrTx/>
              <a:buSzTx/>
              <a:buFontTx/>
              <a:buChar char="•"/>
              <a:tabLst/>
              <a:defRPr/>
            </a:pPr>
            <a:endParaRPr kumimoji="0" lang="zh-CN" altLang="en-US" sz="2800" b="1" i="0" u="none" strike="noStrike" kern="1200" cap="none" spc="0" normalizeH="0" baseline="0" noProof="0" smtClean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6" name="Line 11"/>
          <p:cNvSpPr>
            <a:spLocks noChangeShapeType="1"/>
          </p:cNvSpPr>
          <p:nvPr/>
        </p:nvSpPr>
        <p:spPr bwMode="auto">
          <a:xfrm flipH="1">
            <a:off x="2771775" y="1628775"/>
            <a:ext cx="4752975" cy="29527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25000"/>
              </a:spcAft>
              <a:buClrTx/>
              <a:buSzTx/>
              <a:buFontTx/>
              <a:buChar char="•"/>
              <a:tabLst/>
              <a:defRPr/>
            </a:pPr>
            <a:endParaRPr kumimoji="0" lang="zh-CN" altLang="en-US" sz="2800" b="1" i="0" u="none" strike="noStrike" kern="1200" cap="none" spc="0" normalizeH="0" baseline="0" noProof="0" smtClean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7" name="Text Box 24"/>
          <p:cNvSpPr txBox="1">
            <a:spLocks noChangeArrowheads="1"/>
          </p:cNvSpPr>
          <p:nvPr/>
        </p:nvSpPr>
        <p:spPr bwMode="auto">
          <a:xfrm>
            <a:off x="1481438" y="2439865"/>
            <a:ext cx="2445285" cy="461665"/>
          </a:xfrm>
          <a:prstGeom prst="rect">
            <a:avLst/>
          </a:prstGeom>
          <a:noFill/>
          <a:ln w="25400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ea typeface="宋体" charset="-122"/>
                <a:cs typeface="+mn-cs"/>
              </a:rPr>
              <a:t>42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ea typeface="宋体" charset="-122"/>
                <a:cs typeface="+mn-cs"/>
              </a:rPr>
              <a:t>Ti(</a:t>
            </a:r>
            <a:r>
              <a:rPr kumimoji="0" lang="en-US" altLang="zh-CN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ea typeface="宋体" charset="-122"/>
                <a:cs typeface="+mn-cs"/>
              </a:rPr>
              <a:t>p</a:t>
            </a:r>
            <a:r>
              <a:rPr kumimoji="0" lang="en-US" altLang="zh-CN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ea typeface="宋体" charset="-122"/>
                <a:cs typeface="+mn-cs"/>
              </a:rPr>
              <a:t>,</a:t>
            </a:r>
            <a:r>
              <a:rPr kumimoji="0" lang="en-US" altLang="zh-CN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Symbol" pitchFamily="18" charset="2"/>
                <a:ea typeface="宋体" charset="-122"/>
                <a:cs typeface="+mn-cs"/>
              </a:rPr>
              <a:t>g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ea typeface="宋体" charset="-122"/>
                <a:cs typeface="+mn-cs"/>
              </a:rPr>
              <a:t>)</a:t>
            </a:r>
            <a:r>
              <a:rPr kumimoji="0" lang="en-US" altLang="zh-CN" sz="2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ea typeface="宋体" charset="-122"/>
                <a:cs typeface="+mn-cs"/>
              </a:rPr>
              <a:t>43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ea typeface="宋体" charset="-122"/>
                <a:cs typeface="+mn-cs"/>
              </a:rPr>
              <a:t>V,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宋体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宋体" charset="-122"/>
                <a:cs typeface="+mn-cs"/>
              </a:rPr>
              <a:t>3/2</a:t>
            </a:r>
            <a:r>
              <a:rPr kumimoji="0" lang="en-US" altLang="zh-CN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宋体" charset="-122"/>
                <a:cs typeface="+mn-cs"/>
              </a:rPr>
              <a:t>-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宋体" charset="-122"/>
                <a:cs typeface="+mn-cs"/>
              </a:rPr>
              <a:t> </a:t>
            </a:r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528" y="3645024"/>
            <a:ext cx="3374223" cy="209029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Line 7"/>
          <p:cNvSpPr>
            <a:spLocks noChangeShapeType="1"/>
          </p:cNvSpPr>
          <p:nvPr/>
        </p:nvSpPr>
        <p:spPr bwMode="auto">
          <a:xfrm flipV="1">
            <a:off x="6927850" y="4062138"/>
            <a:ext cx="5583" cy="66300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25000"/>
              </a:spcAft>
              <a:buClrTx/>
              <a:buSzTx/>
              <a:buFontTx/>
              <a:buChar char="•"/>
              <a:tabLst/>
              <a:defRPr/>
            </a:pPr>
            <a:endParaRPr kumimoji="0" lang="zh-CN" altLang="en-US" sz="2800" b="1" i="0" u="none" strike="noStrike" kern="1200" cap="none" spc="0" normalizeH="0" baseline="0" noProof="0" smtClean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 bwMode="auto">
          <a:xfrm>
            <a:off x="177616" y="826093"/>
            <a:ext cx="1802096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 smtClean="0">
                <a:solidFill>
                  <a:srgbClr val="FF0000"/>
                </a:solidFill>
                <a:latin typeface="Arial" pitchFamily="34" charset="0"/>
              </a:rPr>
              <a:t>(p,</a:t>
            </a:r>
            <a:r>
              <a:rPr lang="en-US" altLang="zh-CN" sz="2400" b="1" dirty="0" smtClean="0">
                <a:solidFill>
                  <a:srgbClr val="FF0000"/>
                </a:solidFill>
                <a:latin typeface="Arial" pitchFamily="34" charset="0"/>
                <a:sym typeface="Symbol" panose="05050102010706020507" pitchFamily="18" charset="2"/>
              </a:rPr>
              <a:t>) </a:t>
            </a:r>
            <a:r>
              <a:rPr lang="zh-CN" altLang="en-US" sz="24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Symbol" panose="05050102010706020507" pitchFamily="18" charset="2"/>
              </a:rPr>
              <a:t>反应率</a:t>
            </a:r>
            <a:endParaRPr lang="zh-CN" altLang="en-US" sz="24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30079170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/>
      <p:bldP spid="25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6" t="8018" r="5194" b="5379"/>
          <a:stretch>
            <a:fillRect/>
          </a:stretch>
        </p:blipFill>
        <p:spPr bwMode="auto">
          <a:xfrm>
            <a:off x="323528" y="2512060"/>
            <a:ext cx="4316769" cy="3330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ectangle 5"/>
          <p:cNvSpPr>
            <a:spLocks noChangeArrowheads="1"/>
          </p:cNvSpPr>
          <p:nvPr/>
        </p:nvSpPr>
        <p:spPr bwMode="auto">
          <a:xfrm>
            <a:off x="535841" y="1143908"/>
            <a:ext cx="410445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 smtClean="0">
                <a:solidFill>
                  <a:srgbClr val="003399"/>
                </a:solidFill>
                <a:ea typeface="黑体" panose="02010609060101010101" pitchFamily="49" charset="-122"/>
              </a:rPr>
              <a:t>原子核的幻数与对力</a:t>
            </a:r>
            <a:endParaRPr lang="zh-CN" altLang="en-US" sz="2800" b="1" dirty="0">
              <a:solidFill>
                <a:srgbClr val="003399"/>
              </a:solidFill>
              <a:ea typeface="黑体" panose="02010609060101010101" pitchFamily="49" charset="-122"/>
            </a:endParaRPr>
          </a:p>
        </p:txBody>
      </p:sp>
      <p:grpSp>
        <p:nvGrpSpPr>
          <p:cNvPr id="31" name="Group 9"/>
          <p:cNvGrpSpPr>
            <a:grpSpLocks/>
          </p:cNvGrpSpPr>
          <p:nvPr/>
        </p:nvGrpSpPr>
        <p:grpSpPr bwMode="auto">
          <a:xfrm>
            <a:off x="4642743" y="1935996"/>
            <a:ext cx="4249737" cy="3849688"/>
            <a:chOff x="2957" y="754"/>
            <a:chExt cx="2677" cy="2425"/>
          </a:xfrm>
        </p:grpSpPr>
        <p:pic>
          <p:nvPicPr>
            <p:cNvPr id="32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7" y="1207"/>
              <a:ext cx="2677" cy="19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Text Box 11"/>
            <p:cNvSpPr txBox="1">
              <a:spLocks noChangeArrowheads="1"/>
            </p:cNvSpPr>
            <p:nvPr/>
          </p:nvSpPr>
          <p:spPr bwMode="auto">
            <a:xfrm>
              <a:off x="3613" y="754"/>
              <a:ext cx="1849" cy="250"/>
            </a:xfrm>
            <a:prstGeom prst="rect">
              <a:avLst/>
            </a:prstGeom>
            <a:solidFill>
              <a:srgbClr val="BDDE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zh-CN" sz="2000" b="1" i="1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S</a:t>
              </a:r>
              <a:r>
                <a:rPr lang="de-DE" altLang="zh-CN" sz="2000" b="1" baseline="-25000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2n</a:t>
              </a:r>
              <a:r>
                <a:rPr lang="de-DE" altLang="zh-CN" sz="2000" b="1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 = </a:t>
              </a:r>
              <a:r>
                <a:rPr lang="de-DE" altLang="zh-CN" sz="2000" b="1" i="1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B</a:t>
              </a:r>
              <a:r>
                <a:rPr lang="de-DE" altLang="zh-CN" sz="2000" b="1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(</a:t>
              </a:r>
              <a:r>
                <a:rPr lang="de-DE" altLang="zh-CN" sz="2000" b="1" i="1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Z</a:t>
              </a:r>
              <a:r>
                <a:rPr lang="de-DE" altLang="zh-CN" sz="2000" b="1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,</a:t>
              </a:r>
              <a:r>
                <a:rPr lang="de-DE" altLang="zh-CN" sz="2000" b="1" i="1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N</a:t>
              </a:r>
              <a:r>
                <a:rPr lang="de-DE" altLang="zh-CN" sz="2000" b="1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) – B(</a:t>
              </a:r>
              <a:r>
                <a:rPr lang="de-DE" altLang="zh-CN" sz="2000" b="1" i="1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Z</a:t>
              </a:r>
              <a:r>
                <a:rPr lang="de-DE" altLang="zh-CN" sz="2000" b="1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,</a:t>
              </a:r>
              <a:r>
                <a:rPr lang="de-DE" altLang="zh-CN" sz="2000" b="1" i="1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N</a:t>
              </a:r>
              <a:r>
                <a:rPr lang="de-DE" altLang="zh-CN" sz="2000" b="1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-2) </a:t>
              </a:r>
            </a:p>
          </p:txBody>
        </p:sp>
      </p:grpSp>
      <p:sp>
        <p:nvSpPr>
          <p:cNvPr id="34" name="Text Box 13"/>
          <p:cNvSpPr txBox="1">
            <a:spLocks noChangeArrowheads="1"/>
          </p:cNvSpPr>
          <p:nvPr/>
        </p:nvSpPr>
        <p:spPr bwMode="auto">
          <a:xfrm>
            <a:off x="6033393" y="2728159"/>
            <a:ext cx="2085975" cy="3365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600" b="0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N</a:t>
            </a:r>
            <a:r>
              <a:rPr kumimoji="0" lang="de-DE" altLang="zh-CN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= 126 shell closure</a:t>
            </a:r>
          </a:p>
        </p:txBody>
      </p:sp>
      <p:sp>
        <p:nvSpPr>
          <p:cNvPr id="35" name="Rectangle 5"/>
          <p:cNvSpPr>
            <a:spLocks noChangeArrowheads="1"/>
          </p:cNvSpPr>
          <p:nvPr/>
        </p:nvSpPr>
        <p:spPr bwMode="auto">
          <a:xfrm>
            <a:off x="5024152" y="1124744"/>
            <a:ext cx="410445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 smtClean="0">
                <a:solidFill>
                  <a:srgbClr val="003399"/>
                </a:solidFill>
                <a:ea typeface="黑体" panose="02010609060101010101" pitchFamily="49" charset="-122"/>
              </a:rPr>
              <a:t>原子核的形变</a:t>
            </a:r>
            <a:endParaRPr lang="zh-CN" altLang="en-US" sz="2800" b="1" dirty="0">
              <a:solidFill>
                <a:srgbClr val="003399"/>
              </a:solidFill>
              <a:ea typeface="黑体" panose="02010609060101010101" pitchFamily="49" charset="-122"/>
            </a:endParaRPr>
          </a:p>
        </p:txBody>
      </p:sp>
      <p:sp>
        <p:nvSpPr>
          <p:cNvPr id="36" name="Text Box 11"/>
          <p:cNvSpPr txBox="1">
            <a:spLocks noChangeArrowheads="1"/>
          </p:cNvSpPr>
          <p:nvPr/>
        </p:nvSpPr>
        <p:spPr bwMode="auto">
          <a:xfrm>
            <a:off x="1120425" y="1982239"/>
            <a:ext cx="2871299" cy="400110"/>
          </a:xfrm>
          <a:prstGeom prst="rect">
            <a:avLst/>
          </a:prstGeom>
          <a:solidFill>
            <a:srgbClr val="BDDE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zh-CN" sz="2000" b="1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S</a:t>
            </a:r>
            <a:r>
              <a:rPr lang="de-DE" altLang="zh-CN" sz="2000" b="1" baseline="-25000" dirty="0" smtClean="0">
                <a:solidFill>
                  <a:srgbClr val="000000"/>
                </a:solidFill>
                <a:latin typeface="Arial" panose="020B0604020202020204" pitchFamily="34" charset="0"/>
              </a:rPr>
              <a:t>n</a:t>
            </a:r>
            <a:r>
              <a:rPr lang="de-DE" altLang="zh-CN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= </a:t>
            </a:r>
            <a:r>
              <a:rPr lang="de-DE" altLang="zh-CN" sz="2000" b="1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B</a:t>
            </a:r>
            <a:r>
              <a:rPr lang="de-DE" altLang="zh-CN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de-DE" altLang="zh-CN" sz="2000" b="1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Z</a:t>
            </a:r>
            <a:r>
              <a:rPr lang="de-DE" altLang="zh-CN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,</a:t>
            </a:r>
            <a:r>
              <a:rPr lang="de-DE" altLang="zh-CN" sz="2000" b="1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N</a:t>
            </a:r>
            <a:r>
              <a:rPr lang="de-DE" altLang="zh-CN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) – B(</a:t>
            </a:r>
            <a:r>
              <a:rPr lang="de-DE" altLang="zh-CN" sz="2000" b="1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Z</a:t>
            </a:r>
            <a:r>
              <a:rPr lang="de-DE" altLang="zh-CN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,</a:t>
            </a:r>
            <a:r>
              <a:rPr lang="de-DE" altLang="zh-CN" sz="2000" b="1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N</a:t>
            </a:r>
            <a:r>
              <a:rPr lang="de-DE" altLang="zh-CN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-1) </a:t>
            </a: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733622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3200" b="1" kern="0" dirty="0">
                <a:solidFill>
                  <a:schemeClr val="bg1"/>
                </a:solidFill>
                <a:latin typeface="Tahoma"/>
                <a:ea typeface="黑体" panose="02010609060101010101" pitchFamily="49" charset="-122"/>
                <a:cs typeface="Arial"/>
              </a:rPr>
              <a:t>1. </a:t>
            </a:r>
            <a:r>
              <a:rPr lang="zh-CN" altLang="en-US" sz="3200" b="1" kern="0" dirty="0">
                <a:solidFill>
                  <a:schemeClr val="bg1"/>
                </a:solidFill>
                <a:latin typeface="Tahoma"/>
                <a:ea typeface="黑体" panose="02010609060101010101" pitchFamily="49" charset="-122"/>
                <a:cs typeface="Arial"/>
              </a:rPr>
              <a:t>原子核质量测量的科学</a:t>
            </a:r>
            <a:r>
              <a:rPr lang="zh-CN" altLang="en-US" sz="3200" b="1" kern="0" dirty="0" smtClean="0">
                <a:solidFill>
                  <a:schemeClr val="bg1"/>
                </a:solidFill>
                <a:latin typeface="Tahoma"/>
                <a:ea typeface="黑体" panose="02010609060101010101" pitchFamily="49" charset="-122"/>
                <a:cs typeface="Arial"/>
              </a:rPr>
              <a:t>意义</a:t>
            </a:r>
            <a:endParaRPr lang="zh-CN" altLang="zh-CN" sz="3200" kern="0" dirty="0">
              <a:solidFill>
                <a:schemeClr val="bg1"/>
              </a:solidFill>
              <a:latin typeface="Tahoma"/>
              <a:ea typeface="黑体" panose="02010609060101010101" pitchFamily="49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445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0" y="0"/>
            <a:ext cx="9144000" cy="69064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4. CSR</a:t>
            </a:r>
            <a:r>
              <a:rPr kumimoji="0" lang="zh-C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核质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量</a:t>
            </a:r>
            <a:r>
              <a:rPr kumimoji="0" lang="zh-C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测量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与天体核合成若干问题研究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 </a:t>
            </a:r>
            <a:endParaRPr kumimoji="0" lang="zh-CN" altLang="en-GB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1130099"/>
            <a:ext cx="5792324" cy="927532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552981" y="2802632"/>
            <a:ext cx="2160240" cy="3002632"/>
            <a:chOff x="323528" y="1722512"/>
            <a:chExt cx="2160240" cy="3002632"/>
          </a:xfrm>
        </p:grpSpPr>
        <p:grpSp>
          <p:nvGrpSpPr>
            <p:cNvPr id="17" name="组合 16"/>
            <p:cNvGrpSpPr/>
            <p:nvPr/>
          </p:nvGrpSpPr>
          <p:grpSpPr>
            <a:xfrm>
              <a:off x="323528" y="1722512"/>
              <a:ext cx="1454588" cy="3002632"/>
              <a:chOff x="525124" y="1772816"/>
              <a:chExt cx="1454588" cy="3002632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1187624" y="4005064"/>
                <a:ext cx="792088" cy="770384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圆角矩形 4"/>
                  <p:cNvSpPr/>
                  <p:nvPr/>
                </p:nvSpPr>
                <p:spPr>
                  <a:xfrm>
                    <a:off x="1187624" y="2924944"/>
                    <a:ext cx="792088" cy="770384"/>
                  </a:xfrm>
                  <a:prstGeom prst="round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  <m:t>𝒀</m:t>
                              </m:r>
                            </m:e>
                            <m:sub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sub>
                          </m:sSub>
                        </m:oMath>
                      </m:oMathPara>
                    </a14:m>
                    <a:endParaRPr lang="zh-CN" altLang="en-US" sz="2400" b="1" i="1" dirty="0"/>
                  </a:p>
                </p:txBody>
              </p:sp>
            </mc:Choice>
            <mc:Fallback xmlns="">
              <p:sp>
                <p:nvSpPr>
                  <p:cNvPr id="5" name="圆角矩形 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87624" y="2924944"/>
                    <a:ext cx="792088" cy="770384"/>
                  </a:xfrm>
                  <a:prstGeom prst="round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圆角矩形 5"/>
                  <p:cNvSpPr/>
                  <p:nvPr/>
                </p:nvSpPr>
                <p:spPr>
                  <a:xfrm>
                    <a:off x="1187624" y="1772816"/>
                    <a:ext cx="792088" cy="770384"/>
                  </a:xfrm>
                  <a:prstGeom prst="round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</a:rPr>
                                <m:t>𝒀</m:t>
                              </m:r>
                            </m:e>
                            <m:sub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oMath>
                      </m:oMathPara>
                    </a14:m>
                    <a:endParaRPr lang="zh-CN" altLang="en-US" sz="2400" b="1" dirty="0"/>
                  </a:p>
                </p:txBody>
              </p:sp>
            </mc:Choice>
            <mc:Fallback xmlns="">
              <p:sp>
                <p:nvSpPr>
                  <p:cNvPr id="6" name="圆角矩形 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87624" y="1772816"/>
                    <a:ext cx="792088" cy="770384"/>
                  </a:xfrm>
                  <a:prstGeom prst="roundRect">
                    <a:avLst/>
                  </a:prstGeom>
                  <a:blipFill>
                    <a:blip r:embed="rId5"/>
                    <a:stretch>
                      <a:fillRect l="-7519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9" name="直接箭头连接符 8"/>
              <p:cNvCxnSpPr/>
              <p:nvPr/>
            </p:nvCxnSpPr>
            <p:spPr>
              <a:xfrm flipH="1" flipV="1">
                <a:off x="1475656" y="3501008"/>
                <a:ext cx="3328" cy="504057"/>
              </a:xfrm>
              <a:prstGeom prst="straightConnector1">
                <a:avLst/>
              </a:prstGeom>
              <a:ln w="6032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箭头连接符 10"/>
              <p:cNvCxnSpPr/>
              <p:nvPr/>
            </p:nvCxnSpPr>
            <p:spPr>
              <a:xfrm flipH="1" flipV="1">
                <a:off x="1475656" y="2420888"/>
                <a:ext cx="1" cy="504057"/>
              </a:xfrm>
              <a:prstGeom prst="straightConnector1">
                <a:avLst/>
              </a:prstGeom>
              <a:ln w="6032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文本框 12"/>
              <p:cNvSpPr txBox="1"/>
              <p:nvPr/>
            </p:nvSpPr>
            <p:spPr bwMode="auto">
              <a:xfrm>
                <a:off x="525125" y="2473433"/>
                <a:ext cx="788999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altLang="zh-CN" sz="2400" b="1" dirty="0" smtClean="0">
                    <a:solidFill>
                      <a:srgbClr val="FF0000"/>
                    </a:solidFill>
                    <a:latin typeface="Arial" pitchFamily="34" charset="0"/>
                  </a:rPr>
                  <a:t>(p,</a:t>
                </a:r>
                <a:r>
                  <a:rPr lang="en-US" altLang="zh-CN" sz="2400" b="1" dirty="0" smtClean="0">
                    <a:solidFill>
                      <a:srgbClr val="FF0000"/>
                    </a:solidFill>
                    <a:latin typeface="Arial" pitchFamily="34" charset="0"/>
                    <a:sym typeface="Symbol" panose="05050102010706020507" pitchFamily="18" charset="2"/>
                  </a:rPr>
                  <a:t>)</a:t>
                </a:r>
                <a:endParaRPr lang="zh-CN" altLang="en-US" sz="2400" b="1" dirty="0">
                  <a:solidFill>
                    <a:srgbClr val="FF0000"/>
                  </a:solidFill>
                  <a:latin typeface="Arial" pitchFamily="34" charset="0"/>
                </a:endParaRPr>
              </a:p>
            </p:txBody>
          </p:sp>
          <p:sp>
            <p:nvSpPr>
              <p:cNvPr id="16" name="文本框 15"/>
              <p:cNvSpPr txBox="1"/>
              <p:nvPr/>
            </p:nvSpPr>
            <p:spPr bwMode="auto">
              <a:xfrm>
                <a:off x="525124" y="3630215"/>
                <a:ext cx="788999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altLang="zh-CN" sz="2400" b="1" dirty="0" smtClean="0">
                    <a:solidFill>
                      <a:srgbClr val="FF0000"/>
                    </a:solidFill>
                    <a:latin typeface="Arial" pitchFamily="34" charset="0"/>
                  </a:rPr>
                  <a:t>(p,</a:t>
                </a:r>
                <a:r>
                  <a:rPr lang="en-US" altLang="zh-CN" sz="2400" b="1" dirty="0" smtClean="0">
                    <a:solidFill>
                      <a:srgbClr val="FF0000"/>
                    </a:solidFill>
                    <a:latin typeface="Arial" pitchFamily="34" charset="0"/>
                    <a:sym typeface="Symbol" panose="05050102010706020507" pitchFamily="18" charset="2"/>
                  </a:rPr>
                  <a:t>)</a:t>
                </a:r>
                <a:endParaRPr lang="zh-CN" altLang="en-US" sz="2400" b="1" dirty="0">
                  <a:solidFill>
                    <a:srgbClr val="FF0000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1547664" y="2416932"/>
              <a:ext cx="936104" cy="1624644"/>
              <a:chOff x="1547664" y="2416932"/>
              <a:chExt cx="936104" cy="1624644"/>
            </a:xfrm>
          </p:grpSpPr>
          <p:cxnSp>
            <p:nvCxnSpPr>
              <p:cNvPr id="20" name="直接箭头连接符 19"/>
              <p:cNvCxnSpPr/>
              <p:nvPr/>
            </p:nvCxnSpPr>
            <p:spPr>
              <a:xfrm>
                <a:off x="1547664" y="2423129"/>
                <a:ext cx="0" cy="576064"/>
              </a:xfrm>
              <a:prstGeom prst="straightConnector1">
                <a:avLst/>
              </a:prstGeom>
              <a:ln w="60325">
                <a:solidFill>
                  <a:srgbClr val="00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箭头连接符 20"/>
              <p:cNvCxnSpPr/>
              <p:nvPr/>
            </p:nvCxnSpPr>
            <p:spPr>
              <a:xfrm>
                <a:off x="1547664" y="3465512"/>
                <a:ext cx="0" cy="576064"/>
              </a:xfrm>
              <a:prstGeom prst="straightConnector1">
                <a:avLst/>
              </a:prstGeom>
              <a:ln w="60325">
                <a:solidFill>
                  <a:srgbClr val="00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文本框 22"/>
              <p:cNvSpPr txBox="1"/>
              <p:nvPr/>
            </p:nvSpPr>
            <p:spPr bwMode="auto">
              <a:xfrm>
                <a:off x="1646550" y="2416932"/>
                <a:ext cx="788999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altLang="zh-CN" sz="2400" b="1" dirty="0" smtClean="0">
                    <a:solidFill>
                      <a:srgbClr val="0000FF"/>
                    </a:solidFill>
                    <a:latin typeface="Arial" pitchFamily="34" charset="0"/>
                  </a:rPr>
                  <a:t>(</a:t>
                </a:r>
                <a:r>
                  <a:rPr lang="en-US" altLang="zh-CN" sz="2400" b="1" dirty="0" smtClean="0">
                    <a:solidFill>
                      <a:srgbClr val="0000FF"/>
                    </a:solidFill>
                    <a:latin typeface="Arial" pitchFamily="34" charset="0"/>
                    <a:sym typeface="Symbol" panose="05050102010706020507" pitchFamily="18" charset="2"/>
                  </a:rPr>
                  <a:t>,p)</a:t>
                </a:r>
                <a:endParaRPr lang="zh-CN" altLang="en-US" sz="2400" b="1" dirty="0">
                  <a:solidFill>
                    <a:srgbClr val="0000FF"/>
                  </a:solidFill>
                  <a:latin typeface="Arial" pitchFamily="34" charset="0"/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 bwMode="auto">
              <a:xfrm>
                <a:off x="1694769" y="3501008"/>
                <a:ext cx="788999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altLang="zh-CN" sz="2400" b="1" dirty="0" smtClean="0">
                    <a:solidFill>
                      <a:srgbClr val="0000FF"/>
                    </a:solidFill>
                    <a:latin typeface="Arial" pitchFamily="34" charset="0"/>
                  </a:rPr>
                  <a:t>(</a:t>
                </a:r>
                <a:r>
                  <a:rPr lang="en-US" altLang="zh-CN" sz="2400" b="1" dirty="0" smtClean="0">
                    <a:solidFill>
                      <a:srgbClr val="0000FF"/>
                    </a:solidFill>
                    <a:latin typeface="Arial" pitchFamily="34" charset="0"/>
                    <a:sym typeface="Symbol" panose="05050102010706020507" pitchFamily="18" charset="2"/>
                  </a:rPr>
                  <a:t>,p)</a:t>
                </a:r>
                <a:endParaRPr lang="zh-CN" altLang="en-US" sz="2400" b="1" dirty="0">
                  <a:solidFill>
                    <a:srgbClr val="0000FF"/>
                  </a:solidFill>
                  <a:latin typeface="Arial" pitchFamily="34" charset="0"/>
                </a:endParaRPr>
              </a:p>
            </p:txBody>
          </p:sp>
        </p:grpSp>
      </p:grpSp>
      <p:sp>
        <p:nvSpPr>
          <p:cNvPr id="27" name="文本框 26"/>
          <p:cNvSpPr txBox="1"/>
          <p:nvPr/>
        </p:nvSpPr>
        <p:spPr bwMode="auto">
          <a:xfrm>
            <a:off x="611560" y="1130099"/>
            <a:ext cx="1973617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noFill/>
            <a:miter lim="800000"/>
            <a:headEnd/>
            <a:tailEnd/>
          </a:ln>
          <a:effectLst/>
          <a:extLst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FF0000"/>
                </a:solidFill>
                <a:latin typeface="Arial" pitchFamily="34" charset="0"/>
              </a:rPr>
              <a:t>(p,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 pitchFamily="34" charset="0"/>
                <a:sym typeface="Symbol" panose="05050102010706020507" pitchFamily="18" charset="2"/>
              </a:rPr>
              <a:t>)</a:t>
            </a:r>
            <a:r>
              <a:rPr lang="en-US" altLang="zh-CN" sz="2800" b="1" dirty="0">
                <a:solidFill>
                  <a:srgbClr val="0000FF"/>
                </a:solidFill>
                <a:latin typeface="Arial" pitchFamily="34" charset="0"/>
              </a:rPr>
              <a:t>(</a:t>
            </a:r>
            <a:r>
              <a:rPr lang="en-US" altLang="zh-CN" sz="2800" b="1" dirty="0">
                <a:solidFill>
                  <a:srgbClr val="0000FF"/>
                </a:solidFill>
                <a:latin typeface="Arial" pitchFamily="34" charset="0"/>
                <a:sym typeface="Symbol" panose="05050102010706020507" pitchFamily="18" charset="2"/>
              </a:rPr>
              <a:t>,p)</a:t>
            </a:r>
            <a:endParaRPr lang="zh-CN" altLang="en-US" sz="2800" b="1" dirty="0">
              <a:solidFill>
                <a:srgbClr val="0000FF"/>
              </a:solidFill>
              <a:latin typeface="Arial" pitchFamily="34" charset="0"/>
            </a:endParaRPr>
          </a:p>
          <a:p>
            <a:pPr algn="ctr" eaLnBrk="1" hangingPunct="1"/>
            <a:r>
              <a:rPr lang="zh-CN" altLang="en-US" sz="2800" b="1" dirty="0">
                <a:solidFill>
                  <a:srgbClr val="0033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平衡</a:t>
            </a:r>
          </a:p>
        </p:txBody>
      </p:sp>
      <p:grpSp>
        <p:nvGrpSpPr>
          <p:cNvPr id="40" name="组合 39"/>
          <p:cNvGrpSpPr/>
          <p:nvPr/>
        </p:nvGrpSpPr>
        <p:grpSpPr>
          <a:xfrm>
            <a:off x="3206922" y="2348880"/>
            <a:ext cx="5541542" cy="3528586"/>
            <a:chOff x="3238606" y="2497082"/>
            <a:chExt cx="5541542" cy="3528586"/>
          </a:xfrm>
        </p:grpSpPr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28" name="图表 27"/>
                <p:cNvGraphicFramePr>
                  <a:graphicFrameLocks/>
                </p:cNvGraphicFramePr>
                <p:nvPr>
                  <p:extLst>
                    <p:ext uri="{D42A27DB-BD31-4B8C-83A1-F6EECF244321}">
                      <p14:modId xmlns:p14="http://schemas.microsoft.com/office/powerpoint/2010/main" val="1744402777"/>
                    </p:ext>
                  </p:extLst>
                </p:nvPr>
              </p:nvGraphicFramePr>
              <p:xfrm>
                <a:off x="3631810" y="2497082"/>
                <a:ext cx="5148338" cy="3528586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6"/>
                </a:graphicData>
              </a:graphic>
            </p:graphicFrame>
          </mc:Choice>
          <mc:Fallback xmlns="">
            <p:graphicFrame>
              <p:nvGraphicFramePr>
                <p:cNvPr id="28" name="图表 27"/>
                <p:cNvGraphicFramePr>
                  <a:graphicFrameLocks/>
                </p:cNvGraphicFramePr>
                <p:nvPr>
                  <p:extLst>
                    <p:ext uri="{D42A27DB-BD31-4B8C-83A1-F6EECF244321}">
                      <p14:modId xmlns:p14="http://schemas.microsoft.com/office/powerpoint/2010/main" val="1744402777"/>
                    </p:ext>
                  </p:extLst>
                </p:nvPr>
              </p:nvGraphicFramePr>
              <p:xfrm>
                <a:off x="3631810" y="2497082"/>
                <a:ext cx="5148338" cy="3528586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7"/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文本框 28"/>
                <p:cNvSpPr txBox="1"/>
                <p:nvPr/>
              </p:nvSpPr>
              <p:spPr bwMode="auto">
                <a:xfrm rot="16200000">
                  <a:off x="2781334" y="3881640"/>
                  <a:ext cx="1409296" cy="49475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rtlCol="0">
                  <a:spAutoFit/>
                </a:bodyPr>
                <a:lstStyle/>
                <a:p>
                  <a:pPr eaLnBrk="1" hangingPunct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400" b="1" i="1" smtClean="0">
                                <a:solidFill>
                                  <a:srgbClr val="00336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1" i="1" smtClean="0">
                                <a:solidFill>
                                  <a:srgbClr val="003366"/>
                                </a:solidFill>
                                <a:latin typeface="Cambria Math" panose="02040503050406030204" pitchFamily="18" charset="0"/>
                              </a:rPr>
                              <m:t>𝑺</m:t>
                            </m:r>
                          </m:e>
                          <m:sub>
                            <m:r>
                              <a:rPr lang="en-US" altLang="zh-CN" sz="2400" b="1" i="1" smtClean="0">
                                <a:solidFill>
                                  <a:srgbClr val="003366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sub>
                        </m:sSub>
                        <m:r>
                          <a:rPr lang="en-US" altLang="zh-CN" sz="2400" b="1" i="1" smtClean="0">
                            <a:solidFill>
                              <a:srgbClr val="003366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2400" b="1" i="1" smtClean="0">
                            <a:solidFill>
                              <a:srgbClr val="003366"/>
                            </a:solidFill>
                            <a:latin typeface="Cambria Math" panose="02040503050406030204" pitchFamily="18" charset="0"/>
                          </a:rPr>
                          <m:t>𝒌𝒆𝑽</m:t>
                        </m:r>
                        <m:r>
                          <a:rPr lang="en-US" altLang="zh-CN" sz="2400" b="1" i="1" smtClean="0">
                            <a:solidFill>
                              <a:srgbClr val="003366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sz="2400" b="1" dirty="0">
                    <a:solidFill>
                      <a:srgbClr val="003366"/>
                    </a:solidFill>
                    <a:latin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29" name="文本框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 rot="16200000">
                  <a:off x="2781334" y="3881640"/>
                  <a:ext cx="1409296" cy="494751"/>
                </a:xfrm>
                <a:prstGeom prst="rect">
                  <a:avLst/>
                </a:prstGeom>
                <a:blipFill>
                  <a:blip r:embed="rId8"/>
                  <a:stretch>
                    <a:fillRect r="-11111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文本框 29"/>
                <p:cNvSpPr txBox="1"/>
                <p:nvPr/>
              </p:nvSpPr>
              <p:spPr bwMode="auto">
                <a:xfrm>
                  <a:off x="5862623" y="5397697"/>
                  <a:ext cx="473206" cy="4616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rtlCol="0">
                  <a:spAutoFit/>
                </a:bodyPr>
                <a:lstStyle/>
                <a:p>
                  <a:pPr eaLnBrk="1" hangingPunct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400" b="1" i="1" smtClean="0">
                            <a:solidFill>
                              <a:srgbClr val="003366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m:oMathPara>
                  </a14:m>
                  <a:endParaRPr lang="zh-CN" altLang="en-US" sz="2400" b="1" dirty="0">
                    <a:solidFill>
                      <a:srgbClr val="003366"/>
                    </a:solidFill>
                    <a:latin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30" name="文本框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862623" y="5397697"/>
                  <a:ext cx="473206" cy="46166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文本框 30"/>
            <p:cNvSpPr txBox="1"/>
            <p:nvPr/>
          </p:nvSpPr>
          <p:spPr bwMode="auto">
            <a:xfrm>
              <a:off x="4427984" y="2816332"/>
              <a:ext cx="630301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altLang="zh-CN" sz="2000" b="1" baseline="30000" dirty="0" smtClean="0">
                  <a:solidFill>
                    <a:srgbClr val="0D02E0"/>
                  </a:solidFill>
                  <a:latin typeface="Arial" pitchFamily="34" charset="0"/>
                </a:rPr>
                <a:t>60</a:t>
              </a:r>
              <a:r>
                <a:rPr lang="en-US" altLang="zh-CN" sz="2000" b="1" dirty="0" smtClean="0">
                  <a:solidFill>
                    <a:srgbClr val="0D02E0"/>
                  </a:solidFill>
                  <a:latin typeface="Arial" pitchFamily="34" charset="0"/>
                </a:rPr>
                <a:t>Ni</a:t>
              </a:r>
              <a:endParaRPr lang="zh-CN" altLang="en-US" sz="2000" b="1" dirty="0">
                <a:solidFill>
                  <a:srgbClr val="0D02E0"/>
                </a:solidFill>
                <a:latin typeface="Arial" pitchFamily="34" charset="0"/>
              </a:endParaRPr>
            </a:p>
          </p:txBody>
        </p:sp>
        <p:sp>
          <p:nvSpPr>
            <p:cNvPr id="32" name="文本框 31"/>
            <p:cNvSpPr txBox="1"/>
            <p:nvPr/>
          </p:nvSpPr>
          <p:spPr bwMode="auto">
            <a:xfrm>
              <a:off x="4858396" y="4306241"/>
              <a:ext cx="716863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altLang="zh-CN" sz="2000" b="1" baseline="30000" dirty="0" smtClean="0">
                  <a:solidFill>
                    <a:srgbClr val="0D02E0"/>
                  </a:solidFill>
                  <a:latin typeface="Arial" pitchFamily="34" charset="0"/>
                </a:rPr>
                <a:t>61</a:t>
              </a:r>
              <a:r>
                <a:rPr lang="en-US" altLang="zh-CN" sz="2000" b="1" dirty="0" smtClean="0">
                  <a:solidFill>
                    <a:srgbClr val="0D02E0"/>
                  </a:solidFill>
                  <a:latin typeface="Arial" pitchFamily="34" charset="0"/>
                </a:rPr>
                <a:t>Cu</a:t>
              </a:r>
              <a:endParaRPr lang="zh-CN" altLang="en-US" sz="2000" b="1" dirty="0">
                <a:solidFill>
                  <a:srgbClr val="0D02E0"/>
                </a:solidFill>
                <a:latin typeface="Arial" pitchFamily="34" charset="0"/>
              </a:endParaRPr>
            </a:p>
          </p:txBody>
        </p:sp>
        <p:sp>
          <p:nvSpPr>
            <p:cNvPr id="33" name="文本框 32"/>
            <p:cNvSpPr txBox="1"/>
            <p:nvPr/>
          </p:nvSpPr>
          <p:spPr bwMode="auto">
            <a:xfrm>
              <a:off x="5472566" y="3527829"/>
              <a:ext cx="688009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altLang="zh-CN" sz="2000" b="1" baseline="30000" dirty="0" smtClean="0">
                  <a:solidFill>
                    <a:srgbClr val="0D02E0"/>
                  </a:solidFill>
                  <a:latin typeface="Arial" pitchFamily="34" charset="0"/>
                </a:rPr>
                <a:t>62</a:t>
              </a:r>
              <a:r>
                <a:rPr lang="en-US" altLang="zh-CN" sz="2000" b="1" dirty="0" smtClean="0">
                  <a:solidFill>
                    <a:srgbClr val="0D02E0"/>
                  </a:solidFill>
                  <a:latin typeface="Arial" pitchFamily="34" charset="0"/>
                </a:rPr>
                <a:t>Zn</a:t>
              </a:r>
              <a:endParaRPr lang="zh-CN" altLang="en-US" sz="2000" b="1" dirty="0">
                <a:solidFill>
                  <a:srgbClr val="0D02E0"/>
                </a:solidFill>
                <a:latin typeface="Arial" pitchFamily="34" charset="0"/>
              </a:endParaRPr>
            </a:p>
          </p:txBody>
        </p:sp>
        <p:sp>
          <p:nvSpPr>
            <p:cNvPr id="34" name="文本框 33"/>
            <p:cNvSpPr txBox="1"/>
            <p:nvPr/>
          </p:nvSpPr>
          <p:spPr bwMode="auto">
            <a:xfrm>
              <a:off x="5942562" y="4822895"/>
              <a:ext cx="715260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altLang="zh-CN" sz="2000" b="1" baseline="30000" dirty="0" smtClean="0">
                  <a:solidFill>
                    <a:srgbClr val="0D02E0"/>
                  </a:solidFill>
                  <a:latin typeface="Arial" pitchFamily="34" charset="0"/>
                </a:rPr>
                <a:t>63</a:t>
              </a:r>
              <a:r>
                <a:rPr lang="en-US" altLang="zh-CN" sz="2000" b="1" dirty="0" smtClean="0">
                  <a:solidFill>
                    <a:srgbClr val="0D02E0"/>
                  </a:solidFill>
                  <a:latin typeface="Arial" pitchFamily="34" charset="0"/>
                </a:rPr>
                <a:t>Ga</a:t>
              </a:r>
              <a:endParaRPr lang="zh-CN" altLang="en-US" sz="2000" b="1" dirty="0">
                <a:solidFill>
                  <a:srgbClr val="0D02E0"/>
                </a:solidFill>
                <a:latin typeface="Arial" pitchFamily="3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 bwMode="auto">
            <a:xfrm>
              <a:off x="6569568" y="3861265"/>
              <a:ext cx="715260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altLang="zh-CN" sz="2000" b="1" baseline="30000" dirty="0" smtClean="0">
                  <a:solidFill>
                    <a:srgbClr val="0D02E0"/>
                  </a:solidFill>
                  <a:latin typeface="Arial" pitchFamily="34" charset="0"/>
                </a:rPr>
                <a:t>64</a:t>
              </a:r>
              <a:r>
                <a:rPr lang="en-US" altLang="zh-CN" sz="2000" b="1" dirty="0" smtClean="0">
                  <a:solidFill>
                    <a:srgbClr val="0D02E0"/>
                  </a:solidFill>
                  <a:latin typeface="Arial" pitchFamily="34" charset="0"/>
                </a:rPr>
                <a:t>Ge</a:t>
              </a:r>
              <a:endParaRPr lang="zh-CN" altLang="en-US" sz="2000" b="1" dirty="0">
                <a:solidFill>
                  <a:srgbClr val="0D02E0"/>
                </a:solidFill>
                <a:latin typeface="Arial" pitchFamily="34" charset="0"/>
              </a:endParaRPr>
            </a:p>
          </p:txBody>
        </p:sp>
        <p:sp>
          <p:nvSpPr>
            <p:cNvPr id="36" name="文本框 35"/>
            <p:cNvSpPr txBox="1"/>
            <p:nvPr/>
          </p:nvSpPr>
          <p:spPr bwMode="auto">
            <a:xfrm>
              <a:off x="7134571" y="5468924"/>
              <a:ext cx="702436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altLang="zh-CN" sz="2000" b="1" baseline="30000" dirty="0" smtClean="0">
                  <a:solidFill>
                    <a:srgbClr val="0D02E0"/>
                  </a:solidFill>
                  <a:latin typeface="Arial" pitchFamily="34" charset="0"/>
                </a:rPr>
                <a:t>65</a:t>
              </a:r>
              <a:r>
                <a:rPr lang="en-US" altLang="zh-CN" sz="2000" b="1" dirty="0" smtClean="0">
                  <a:solidFill>
                    <a:srgbClr val="0D02E0"/>
                  </a:solidFill>
                  <a:latin typeface="Arial" pitchFamily="34" charset="0"/>
                </a:rPr>
                <a:t>As</a:t>
              </a:r>
              <a:endParaRPr lang="zh-CN" altLang="en-US" sz="2000" b="1" dirty="0">
                <a:solidFill>
                  <a:srgbClr val="0D02E0"/>
                </a:solidFill>
                <a:latin typeface="Arial" pitchFamily="34" charset="0"/>
              </a:endParaRPr>
            </a:p>
          </p:txBody>
        </p:sp>
        <p:sp>
          <p:nvSpPr>
            <p:cNvPr id="37" name="文本框 36"/>
            <p:cNvSpPr txBox="1"/>
            <p:nvPr/>
          </p:nvSpPr>
          <p:spPr bwMode="auto">
            <a:xfrm>
              <a:off x="7825338" y="4525089"/>
              <a:ext cx="688009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altLang="zh-CN" sz="2000" b="1" baseline="30000" dirty="0" smtClean="0">
                  <a:solidFill>
                    <a:srgbClr val="0D02E0"/>
                  </a:solidFill>
                  <a:latin typeface="Arial" pitchFamily="34" charset="0"/>
                </a:rPr>
                <a:t>66</a:t>
              </a:r>
              <a:r>
                <a:rPr lang="en-US" altLang="zh-CN" sz="2000" b="1" dirty="0" smtClean="0">
                  <a:solidFill>
                    <a:srgbClr val="0D02E0"/>
                  </a:solidFill>
                  <a:latin typeface="Arial" pitchFamily="34" charset="0"/>
                </a:rPr>
                <a:t>Se</a:t>
              </a:r>
              <a:endParaRPr lang="zh-CN" altLang="en-US" sz="2000" b="1" dirty="0">
                <a:solidFill>
                  <a:srgbClr val="0D02E0"/>
                </a:solidFill>
                <a:latin typeface="Arial" pitchFamily="34" charset="0"/>
              </a:endParaRPr>
            </a:p>
          </p:txBody>
        </p:sp>
      </p:grpSp>
      <p:sp>
        <p:nvSpPr>
          <p:cNvPr id="39" name="文本框 38"/>
          <p:cNvSpPr txBox="1"/>
          <p:nvPr/>
        </p:nvSpPr>
        <p:spPr bwMode="auto">
          <a:xfrm>
            <a:off x="5220072" y="2612594"/>
            <a:ext cx="306365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003366"/>
                </a:solidFill>
              </a:rPr>
              <a:t>N=32 </a:t>
            </a:r>
            <a:r>
              <a:rPr lang="zh-CN" altLang="en-US" b="1" dirty="0">
                <a:solidFill>
                  <a:srgbClr val="0033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同中子素单质子分离</a:t>
            </a:r>
            <a:r>
              <a:rPr lang="zh-CN" altLang="en-US" b="1" dirty="0" smtClean="0">
                <a:solidFill>
                  <a:srgbClr val="0033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能</a:t>
            </a:r>
            <a:endParaRPr lang="zh-CN" altLang="en-US" b="1" dirty="0">
              <a:solidFill>
                <a:srgbClr val="00336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1" name="Rectangle 10"/>
          <p:cNvSpPr>
            <a:spLocks noChangeArrowheads="1"/>
          </p:cNvSpPr>
          <p:nvPr/>
        </p:nvSpPr>
        <p:spPr bwMode="auto">
          <a:xfrm>
            <a:off x="7890632" y="1217633"/>
            <a:ext cx="641808" cy="380957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25000"/>
              </a:spcAft>
              <a:buClrTx/>
              <a:buSzTx/>
              <a:buFontTx/>
              <a:buChar char="•"/>
              <a:tabLst/>
              <a:defRPr/>
            </a:pPr>
            <a:endParaRPr kumimoji="0" lang="zh-CN" altLang="en-US" sz="2800" b="1" i="0" u="none" strike="noStrike" kern="1200" cap="none" spc="0" normalizeH="0" baseline="0" noProof="0" smtClean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8" name="文本框 37"/>
          <p:cNvSpPr txBox="1"/>
          <p:nvPr/>
        </p:nvSpPr>
        <p:spPr bwMode="auto">
          <a:xfrm>
            <a:off x="1985753" y="4125779"/>
            <a:ext cx="83869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800" b="1" baseline="30000" dirty="0" smtClean="0">
                <a:solidFill>
                  <a:srgbClr val="009900"/>
                </a:solidFill>
              </a:rPr>
              <a:t>64</a:t>
            </a:r>
            <a:r>
              <a:rPr lang="en-US" altLang="zh-CN" sz="2800" b="1" dirty="0" smtClean="0">
                <a:solidFill>
                  <a:srgbClr val="009900"/>
                </a:solidFill>
              </a:rPr>
              <a:t>Ge</a:t>
            </a:r>
            <a:endParaRPr lang="zh-CN" altLang="en-US" sz="2800" b="1" dirty="0">
              <a:solidFill>
                <a:srgbClr val="009900"/>
              </a:solidFill>
            </a:endParaRPr>
          </a:p>
        </p:txBody>
      </p:sp>
      <p:sp>
        <p:nvSpPr>
          <p:cNvPr id="42" name="文本框 41"/>
          <p:cNvSpPr txBox="1"/>
          <p:nvPr/>
        </p:nvSpPr>
        <p:spPr bwMode="auto">
          <a:xfrm>
            <a:off x="1962566" y="2963198"/>
            <a:ext cx="78899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800" b="1" baseline="30000" dirty="0" smtClean="0">
                <a:solidFill>
                  <a:srgbClr val="009900"/>
                </a:solidFill>
              </a:rPr>
              <a:t>65</a:t>
            </a:r>
            <a:r>
              <a:rPr lang="en-US" altLang="zh-CN" sz="2800" b="1" dirty="0" smtClean="0">
                <a:solidFill>
                  <a:srgbClr val="009900"/>
                </a:solidFill>
              </a:rPr>
              <a:t>As</a:t>
            </a:r>
            <a:endParaRPr lang="zh-CN" altLang="en-US" sz="2800" b="1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6725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0" y="0"/>
            <a:ext cx="9144000" cy="69064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4. CSR</a:t>
            </a:r>
            <a:r>
              <a:rPr kumimoji="0" lang="zh-C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核质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量</a:t>
            </a:r>
            <a:r>
              <a:rPr kumimoji="0" lang="zh-C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测量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与天体核合成若干问题研究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 </a:t>
            </a:r>
            <a:endParaRPr kumimoji="0" lang="zh-CN" altLang="en-GB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50925" y="4647443"/>
            <a:ext cx="8482547" cy="1186391"/>
            <a:chOff x="406574" y="1559114"/>
            <a:chExt cx="11310063" cy="1581854"/>
          </a:xfrm>
        </p:grpSpPr>
        <p:sp>
          <p:nvSpPr>
            <p:cNvPr id="10" name="圆角矩形 9"/>
            <p:cNvSpPr/>
            <p:nvPr/>
          </p:nvSpPr>
          <p:spPr>
            <a:xfrm>
              <a:off x="406574" y="1619088"/>
              <a:ext cx="2376264" cy="1521880"/>
            </a:xfrm>
            <a:prstGeom prst="round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875" b="1" kern="0" dirty="0">
                  <a:solidFill>
                    <a:prstClr val="white"/>
                  </a:solidFill>
                  <a:latin typeface="Calibri" panose="020F0502020204030204"/>
                  <a:ea typeface="等线" panose="02010600030101010101" pitchFamily="2" charset="-122"/>
                </a:rPr>
                <a:t>X-</a:t>
              </a:r>
              <a:r>
                <a:rPr lang="zh-CN" altLang="en-US" sz="1875" b="1" kern="0" dirty="0">
                  <a:solidFill>
                    <a:prstClr val="white"/>
                  </a:solidFill>
                  <a:latin typeface="Calibri" panose="020F0502020204030204"/>
                  <a:ea typeface="等线" panose="02010600030101010101" pitchFamily="2" charset="-122"/>
                </a:rPr>
                <a:t>射线暴模型</a:t>
              </a:r>
              <a:endParaRPr lang="en-US" altLang="zh-CN" sz="1875" b="1" kern="0" dirty="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875" b="1" kern="0" dirty="0">
                  <a:solidFill>
                    <a:prstClr val="white"/>
                  </a:solidFill>
                  <a:latin typeface="Calibri" panose="020F0502020204030204"/>
                  <a:ea typeface="等线" panose="02010600030101010101" pitchFamily="2" charset="-122"/>
                </a:rPr>
                <a:t>+</a:t>
              </a:r>
              <a:r>
                <a:rPr lang="zh-CN" altLang="en-US" sz="1875" b="1" kern="0" dirty="0">
                  <a:solidFill>
                    <a:prstClr val="white"/>
                  </a:solidFill>
                  <a:latin typeface="Calibri" panose="020F0502020204030204"/>
                  <a:ea typeface="等线" panose="02010600030101010101" pitchFamily="2" charset="-122"/>
                </a:rPr>
                <a:t>核物理输入</a:t>
              </a:r>
            </a:p>
          </p:txBody>
        </p:sp>
        <p:sp>
          <p:nvSpPr>
            <p:cNvPr id="16" name="圆角矩形 15"/>
            <p:cNvSpPr/>
            <p:nvPr/>
          </p:nvSpPr>
          <p:spPr>
            <a:xfrm>
              <a:off x="4749391" y="1619088"/>
              <a:ext cx="2232248" cy="1521880"/>
            </a:xfrm>
            <a:prstGeom prst="round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875" b="1" kern="0" dirty="0">
                  <a:solidFill>
                    <a:prstClr val="white"/>
                  </a:solidFill>
                  <a:latin typeface="Calibri" panose="020F0502020204030204"/>
                  <a:ea typeface="等线" panose="02010600030101010101" pitchFamily="2" charset="-122"/>
                </a:rPr>
                <a:t>光度曲线</a:t>
              </a:r>
              <a:endParaRPr lang="en-US" altLang="zh-CN" sz="1875" b="1" kern="0" dirty="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875" b="1" kern="0" dirty="0">
                  <a:solidFill>
                    <a:prstClr val="white"/>
                  </a:solidFill>
                  <a:latin typeface="Calibri" panose="020F0502020204030204"/>
                  <a:ea typeface="等线" panose="02010600030101010101" pitchFamily="2" charset="-122"/>
                </a:rPr>
                <a:t>元素丰度</a:t>
              </a:r>
            </a:p>
          </p:txBody>
        </p:sp>
        <p:sp>
          <p:nvSpPr>
            <p:cNvPr id="18" name="圆角矩形 17"/>
            <p:cNvSpPr/>
            <p:nvPr/>
          </p:nvSpPr>
          <p:spPr>
            <a:xfrm>
              <a:off x="9484389" y="1598836"/>
              <a:ext cx="2232248" cy="1521880"/>
            </a:xfrm>
            <a:prstGeom prst="round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875" b="1" kern="0" dirty="0">
                  <a:solidFill>
                    <a:prstClr val="white"/>
                  </a:solidFill>
                  <a:latin typeface="Calibri" panose="020F0502020204030204"/>
                  <a:ea typeface="等线" panose="02010600030101010101" pitchFamily="2" charset="-122"/>
                </a:rPr>
                <a:t>中子星性质</a:t>
              </a: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2834203" y="1871826"/>
              <a:ext cx="1859912" cy="507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875" b="1" kern="0" dirty="0">
                  <a:solidFill>
                    <a:srgbClr val="FF0000"/>
                  </a:solidFill>
                  <a:latin typeface="黑体" panose="02010609060101010101" pitchFamily="49" charset="-122"/>
                  <a:ea typeface="黑体"/>
                </a:rPr>
                <a:t>灵敏度研究</a:t>
              </a: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100257" y="1559114"/>
              <a:ext cx="2182649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875" b="1" kern="0" dirty="0">
                  <a:solidFill>
                    <a:srgbClr val="FF0000"/>
                  </a:solidFill>
                  <a:latin typeface="黑体" panose="02010609060101010101" pitchFamily="49" charset="-122"/>
                  <a:ea typeface="黑体"/>
                </a:rPr>
                <a:t>模型预言与</a:t>
              </a:r>
              <a:endParaRPr lang="en-US" altLang="zh-CN" sz="1875" b="1" kern="0" dirty="0">
                <a:solidFill>
                  <a:srgbClr val="FF0000"/>
                </a:solidFill>
                <a:latin typeface="黑体" panose="02010609060101010101" pitchFamily="49" charset="-122"/>
                <a:ea typeface="黑体"/>
              </a:endParaRPr>
            </a:p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875" b="1" kern="0" dirty="0">
                  <a:solidFill>
                    <a:srgbClr val="FF0000"/>
                  </a:solidFill>
                  <a:latin typeface="黑体" panose="02010609060101010101" pitchFamily="49" charset="-122"/>
                  <a:ea typeface="黑体"/>
                </a:rPr>
                <a:t>天文观测比较</a:t>
              </a:r>
            </a:p>
          </p:txBody>
        </p:sp>
        <p:sp>
          <p:nvSpPr>
            <p:cNvPr id="21" name="左右箭头 20"/>
            <p:cNvSpPr/>
            <p:nvPr/>
          </p:nvSpPr>
          <p:spPr>
            <a:xfrm>
              <a:off x="2846081" y="2440312"/>
              <a:ext cx="1689548" cy="484632"/>
            </a:xfrm>
            <a:prstGeom prst="leftRightArrow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75" b="1" kern="0">
                <a:solidFill>
                  <a:srgbClr val="FF0000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2" name="左右箭头 21"/>
            <p:cNvSpPr/>
            <p:nvPr/>
          </p:nvSpPr>
          <p:spPr>
            <a:xfrm>
              <a:off x="7174167" y="2440312"/>
              <a:ext cx="2076357" cy="484632"/>
            </a:xfrm>
            <a:prstGeom prst="leftRightArrow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75" b="1" kern="0">
                <a:solidFill>
                  <a:srgbClr val="FF0000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42913" y="1918071"/>
            <a:ext cx="2454080" cy="1895030"/>
            <a:chOff x="3987188" y="3301663"/>
            <a:chExt cx="4173583" cy="3141350"/>
          </a:xfrm>
        </p:grpSpPr>
        <p:pic>
          <p:nvPicPr>
            <p:cNvPr id="24" name="Picture 4">
              <a:extLst>
                <a:ext uri="{FF2B5EF4-FFF2-40B4-BE49-F238E27FC236}">
                  <a16:creationId xmlns:a16="http://schemas.microsoft.com/office/drawing/2014/main" id="{7BBE3861-243B-4694-9EE6-62B5A1FB36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t="7657" b="10663"/>
            <a:stretch>
              <a:fillRect/>
            </a:stretch>
          </p:blipFill>
          <p:spPr bwMode="auto">
            <a:xfrm>
              <a:off x="3987188" y="3301663"/>
              <a:ext cx="4173583" cy="31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文本框 24"/>
            <p:cNvSpPr txBox="1"/>
            <p:nvPr/>
          </p:nvSpPr>
          <p:spPr>
            <a:xfrm>
              <a:off x="4535629" y="3572365"/>
              <a:ext cx="1756207" cy="6313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875" b="1" dirty="0">
                  <a:solidFill>
                    <a:srgbClr val="FFFF00"/>
                  </a:solidFill>
                  <a:latin typeface="黑体" panose="02010609060101010101" pitchFamily="49" charset="-122"/>
                  <a:ea typeface="黑体"/>
                </a:rPr>
                <a:t>X</a:t>
              </a:r>
              <a:r>
                <a:rPr lang="zh-CN" altLang="en-US" sz="1875" b="1" dirty="0">
                  <a:solidFill>
                    <a:srgbClr val="FFFF00"/>
                  </a:solidFill>
                  <a:latin typeface="黑体" panose="02010609060101010101" pitchFamily="49" charset="-122"/>
                  <a:ea typeface="黑体"/>
                </a:rPr>
                <a:t>射线暴</a:t>
              </a: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0" y="4215395"/>
            <a:ext cx="9142810" cy="59546"/>
            <a:chOff x="0" y="4078031"/>
            <a:chExt cx="12190413" cy="79394"/>
          </a:xfrm>
        </p:grpSpPr>
        <p:cxnSp>
          <p:nvCxnSpPr>
            <p:cNvPr id="27" name="直接连接符 26"/>
            <p:cNvCxnSpPr/>
            <p:nvPr/>
          </p:nvCxnSpPr>
          <p:spPr>
            <a:xfrm>
              <a:off x="0" y="4149080"/>
              <a:ext cx="12190413" cy="8345"/>
            </a:xfrm>
            <a:prstGeom prst="line">
              <a:avLst/>
            </a:prstGeom>
            <a:noFill/>
            <a:ln w="38100" cap="flat" cmpd="sng" algn="ctr">
              <a:solidFill>
                <a:srgbClr val="9900CC"/>
              </a:solidFill>
              <a:prstDash val="solid"/>
              <a:miter lim="800000"/>
            </a:ln>
            <a:effectLst/>
          </p:spPr>
        </p:cxnSp>
        <p:cxnSp>
          <p:nvCxnSpPr>
            <p:cNvPr id="28" name="直接连接符 27"/>
            <p:cNvCxnSpPr/>
            <p:nvPr/>
          </p:nvCxnSpPr>
          <p:spPr>
            <a:xfrm>
              <a:off x="0" y="4078031"/>
              <a:ext cx="12190413" cy="8345"/>
            </a:xfrm>
            <a:prstGeom prst="line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</p:grpSp>
      <p:grpSp>
        <p:nvGrpSpPr>
          <p:cNvPr id="29" name="组合 28"/>
          <p:cNvGrpSpPr/>
          <p:nvPr/>
        </p:nvGrpSpPr>
        <p:grpSpPr>
          <a:xfrm>
            <a:off x="2706704" y="1785126"/>
            <a:ext cx="3042960" cy="2395469"/>
            <a:chOff x="3608938" y="1018512"/>
            <a:chExt cx="4057280" cy="3193959"/>
          </a:xfrm>
        </p:grpSpPr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8938" y="1018512"/>
              <a:ext cx="4057280" cy="3193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矩形 30"/>
            <p:cNvSpPr/>
            <p:nvPr/>
          </p:nvSpPr>
          <p:spPr>
            <a:xfrm>
              <a:off x="5980465" y="2323041"/>
              <a:ext cx="1490152" cy="4001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350" b="1" dirty="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GS 1826-24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5705530" y="1772816"/>
            <a:ext cx="3263984" cy="2373163"/>
            <a:chOff x="7607374" y="1002100"/>
            <a:chExt cx="4351978" cy="3164217"/>
          </a:xfrm>
        </p:grpSpPr>
        <p:grpSp>
          <p:nvGrpSpPr>
            <p:cNvPr id="33" name="组合 32"/>
            <p:cNvGrpSpPr/>
            <p:nvPr/>
          </p:nvGrpSpPr>
          <p:grpSpPr>
            <a:xfrm>
              <a:off x="8466507" y="1002100"/>
              <a:ext cx="3492845" cy="3164217"/>
              <a:chOff x="334566" y="633941"/>
              <a:chExt cx="3492845" cy="3164217"/>
            </a:xfrm>
          </p:grpSpPr>
          <p:pic>
            <p:nvPicPr>
              <p:cNvPr id="35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566" y="633941"/>
                <a:ext cx="3492845" cy="31642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6" name="文本框 35"/>
              <p:cNvSpPr txBox="1"/>
              <p:nvPr/>
            </p:nvSpPr>
            <p:spPr>
              <a:xfrm>
                <a:off x="1845049" y="2906917"/>
                <a:ext cx="1795792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CN" altLang="en-US" b="1" dirty="0">
                    <a:solidFill>
                      <a:srgbClr val="003366"/>
                    </a:solidFill>
                    <a:latin typeface="黑体" panose="02010609060101010101" pitchFamily="49" charset="-122"/>
                    <a:ea typeface="黑体"/>
                  </a:rPr>
                  <a:t>核过程驱动</a:t>
                </a:r>
              </a:p>
            </p:txBody>
          </p:sp>
        </p:grpSp>
        <p:pic>
          <p:nvPicPr>
            <p:cNvPr id="34" name="Picture 2" descr="X-ray burster lightcurv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7374" y="1116981"/>
              <a:ext cx="2381332" cy="1125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文本框 1"/>
          <p:cNvSpPr txBox="1"/>
          <p:nvPr/>
        </p:nvSpPr>
        <p:spPr bwMode="auto">
          <a:xfrm>
            <a:off x="2096199" y="1057672"/>
            <a:ext cx="513473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zh-CN" altLang="en-US" sz="2400" b="1" dirty="0" smtClean="0">
                <a:solidFill>
                  <a:srgbClr val="0033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核质量与核天体研究相互关联的逻辑</a:t>
            </a:r>
            <a:endParaRPr lang="zh-CN" altLang="en-US" sz="2400" b="1" dirty="0">
              <a:solidFill>
                <a:srgbClr val="00336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2092027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1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2D5C8A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45" name="Rectangle 3"/>
          <p:cNvSpPr>
            <a:spLocks noChangeArrowheads="1"/>
          </p:cNvSpPr>
          <p:nvPr/>
        </p:nvSpPr>
        <p:spPr bwMode="auto">
          <a:xfrm>
            <a:off x="-76200" y="76200"/>
            <a:ext cx="9296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Impact on some issues in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rp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- &amp;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Symbol" panose="05050102010706020507" pitchFamily="18" charset="2"/>
              </a:rPr>
              <a:t>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p-processes</a:t>
            </a:r>
            <a:endParaRPr kumimoji="0" lang="zh-CN" altLang="en-GB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4" name="Text Box 18"/>
          <p:cNvSpPr txBox="1">
            <a:spLocks noChangeArrowheads="1"/>
          </p:cNvSpPr>
          <p:nvPr/>
        </p:nvSpPr>
        <p:spPr bwMode="auto">
          <a:xfrm>
            <a:off x="457200" y="3530530"/>
            <a:ext cx="8420100" cy="2923877"/>
          </a:xfrm>
          <a:prstGeom prst="rect">
            <a:avLst/>
          </a:prstGeom>
          <a:solidFill>
            <a:srgbClr val="CCFFFF"/>
          </a:solidFill>
          <a:ln w="34925">
            <a:solidFill>
              <a:srgbClr val="CCFFFF"/>
            </a:solidFill>
          </a:ln>
          <a:effectLst/>
          <a:extLst/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 3" panose="05040102010807070707" pitchFamily="18" charset="2"/>
              </a:rPr>
              <a:t>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</a:t>
            </a:r>
            <a:r>
              <a:rPr kumimoji="0" lang="en-US" altLang="zh-CN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p,γ</a:t>
            </a: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 reaction rates in the </a:t>
            </a:r>
            <a:r>
              <a:rPr kumimoji="0" lang="en-US" altLang="zh-CN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rp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-process of type-I XRB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 3" panose="05040102010807070707" pitchFamily="18" charset="2"/>
              </a:rPr>
              <a:t>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 3" panose="05040102010807070707" pitchFamily="18" charset="2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waiting point nucleus </a:t>
            </a:r>
            <a:r>
              <a:rPr kumimoji="0" lang="en-US" altLang="zh-CN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64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Ge in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the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rp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-process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宋体" charset="-122"/>
              <a:cs typeface="+mn-cs"/>
              <a:sym typeface="Symbo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 3" panose="05040102010807070707" pitchFamily="18" charset="2"/>
              </a:rPr>
              <a:t>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 3" panose="05040102010807070707" pitchFamily="18" charset="2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Ca-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Sc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and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Zr-Nb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cycles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in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the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rp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-process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宋体" charset="-122"/>
              <a:cs typeface="+mn-cs"/>
              <a:sym typeface="Symbo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 3" panose="05040102010807070707" pitchFamily="18" charset="2"/>
              </a:rPr>
              <a:t>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  <a:sym typeface="Symbol"/>
              </a:rPr>
              <a:t>Overproduction of </a:t>
            </a: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  <a:sym typeface="Symbol"/>
              </a:rPr>
              <a:t>p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  <a:sym typeface="Symbol"/>
              </a:rPr>
              <a:t>-nucleus </a:t>
            </a:r>
            <a:r>
              <a:rPr kumimoji="0" lang="en-US" altLang="zh-CN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  <a:sym typeface="Symbol"/>
              </a:rPr>
              <a:t>84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  <a:sym typeface="Symbol"/>
              </a:rPr>
              <a:t>Sr in the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  <a:sym typeface="Symbol" panose="05050102010706020507" pitchFamily="18" charset="2"/>
              </a:rPr>
              <a:t></a:t>
            </a: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  <a:sym typeface="Symbol"/>
              </a:rPr>
              <a:t>p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  <a:sym typeface="Symbol"/>
              </a:rPr>
              <a:t>-process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宋体" charset="-122"/>
              <a:cs typeface="+mn-cs"/>
              <a:sym typeface="Symbo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 3" panose="05040102010807070707" pitchFamily="18" charset="2"/>
              </a:rPr>
              <a:t>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  <a:sym typeface="Symbol"/>
              </a:rPr>
              <a:t>Abundance ratio of </a:t>
            </a:r>
            <a:r>
              <a:rPr kumimoji="0" lang="en-US" altLang="zh-CN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  <a:sym typeface="Symbol"/>
              </a:rPr>
              <a:t>92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  <a:sym typeface="Symbol"/>
              </a:rPr>
              <a:t>Mo/</a:t>
            </a:r>
            <a:r>
              <a:rPr kumimoji="0" lang="en-US" altLang="zh-CN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  <a:sym typeface="Symbol"/>
              </a:rPr>
              <a:t>94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  <a:sym typeface="Symbol"/>
              </a:rPr>
              <a:t>Mo in the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  <a:sym typeface="Symbol" panose="05050102010706020507" pitchFamily="18" charset="2"/>
              </a:rPr>
              <a:t></a:t>
            </a: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  <a:sym typeface="Symbol"/>
              </a:rPr>
              <a:t>p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  <a:sym typeface="Symbol"/>
              </a:rPr>
              <a:t>-process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-228600" y="930053"/>
            <a:ext cx="1787422" cy="2194147"/>
            <a:chOff x="-1073770" y="860856"/>
            <a:chExt cx="1972760" cy="2560347"/>
          </a:xfrm>
        </p:grpSpPr>
        <p:sp>
          <p:nvSpPr>
            <p:cNvPr id="47" name="TextBox 22"/>
            <p:cNvSpPr txBox="1">
              <a:spLocks noChangeArrowheads="1"/>
            </p:cNvSpPr>
            <p:nvPr/>
          </p:nvSpPr>
          <p:spPr bwMode="auto">
            <a:xfrm>
              <a:off x="-1073770" y="2667000"/>
              <a:ext cx="1972760" cy="754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 charset="0"/>
                  <a:ea typeface="宋体" charset="-122"/>
                  <a:cs typeface="+mn-cs"/>
                </a:rPr>
                <a:t>H. Schatz 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 charset="0"/>
                  <a:ea typeface="宋体" charset="-122"/>
                  <a:cs typeface="+mn-cs"/>
                </a:rPr>
                <a:t>(MSU)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  <p:pic>
          <p:nvPicPr>
            <p:cNvPr id="48" name="图片 2"/>
            <p:cNvPicPr>
              <a:picLocks noChangeAspect="1"/>
            </p:cNvPicPr>
            <p:nvPr/>
          </p:nvPicPr>
          <p:blipFill>
            <a:blip r:embed="rId3" cstate="print"/>
            <a:srcRect l="18738" r="30498" b="33533"/>
            <a:stretch>
              <a:fillRect/>
            </a:stretch>
          </p:blipFill>
          <p:spPr bwMode="auto">
            <a:xfrm>
              <a:off x="-756795" y="860856"/>
              <a:ext cx="1449149" cy="1744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9" name="组合 48"/>
          <p:cNvGrpSpPr/>
          <p:nvPr/>
        </p:nvGrpSpPr>
        <p:grpSpPr>
          <a:xfrm>
            <a:off x="1143000" y="938225"/>
            <a:ext cx="1926349" cy="2181901"/>
            <a:chOff x="836994" y="870392"/>
            <a:chExt cx="2126092" cy="2546057"/>
          </a:xfrm>
        </p:grpSpPr>
        <p:pic>
          <p:nvPicPr>
            <p:cNvPr id="50" name="Picture 8" descr="Kubono"/>
            <p:cNvPicPr preferRelativeResize="0">
              <a:picLocks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105" r="-6731" b="8235"/>
            <a:stretch/>
          </p:blipFill>
          <p:spPr bwMode="auto">
            <a:xfrm>
              <a:off x="1103768" y="870392"/>
              <a:ext cx="1624527" cy="1698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TextBox 22"/>
            <p:cNvSpPr txBox="1">
              <a:spLocks noChangeArrowheads="1"/>
            </p:cNvSpPr>
            <p:nvPr/>
          </p:nvSpPr>
          <p:spPr bwMode="auto">
            <a:xfrm>
              <a:off x="836994" y="2662246"/>
              <a:ext cx="2126092" cy="754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 charset="0"/>
                  <a:ea typeface="宋体" charset="-122"/>
                  <a:cs typeface="+mn-cs"/>
                </a:rPr>
                <a:t>S. Kubono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 charset="0"/>
                  <a:ea typeface="宋体" charset="-122"/>
                  <a:cs typeface="+mn-cs"/>
                </a:rPr>
                <a:t>(Riken)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2667000" y="928527"/>
            <a:ext cx="2388725" cy="2186893"/>
            <a:chOff x="3012125" y="859075"/>
            <a:chExt cx="2636411" cy="2551883"/>
          </a:xfrm>
        </p:grpSpPr>
        <p:pic>
          <p:nvPicPr>
            <p:cNvPr id="53" name="Picture 2" descr="http://theorie.ikp.physik.tu-darmstadt.de/nucastro/pictures/gabriel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56"/>
            <a:stretch/>
          </p:blipFill>
          <p:spPr bwMode="auto">
            <a:xfrm>
              <a:off x="3512883" y="859075"/>
              <a:ext cx="1381543" cy="1688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TextBox 22"/>
            <p:cNvSpPr txBox="1">
              <a:spLocks noChangeArrowheads="1"/>
            </p:cNvSpPr>
            <p:nvPr/>
          </p:nvSpPr>
          <p:spPr bwMode="auto">
            <a:xfrm>
              <a:off x="3012125" y="2656755"/>
              <a:ext cx="2636411" cy="754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 charset="0"/>
                  <a:ea typeface="宋体" charset="-122"/>
                  <a:cs typeface="+mn-cs"/>
                </a:rPr>
                <a:t>G. Martinez-Pinedo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 charset="0"/>
                  <a:ea typeface="宋体" charset="-122"/>
                  <a:cs typeface="+mn-cs"/>
                </a:rPr>
                <a:t>(GSI)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4800600" y="953869"/>
            <a:ext cx="1832256" cy="2170331"/>
            <a:chOff x="5734611" y="857775"/>
            <a:chExt cx="2022243" cy="2532557"/>
          </a:xfrm>
        </p:grpSpPr>
        <p:pic>
          <p:nvPicPr>
            <p:cNvPr id="56" name="Picture 4" descr="http://theorie.ikp.physik.tu-darmstadt.de/nucastro/pictures/andre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200" y="857775"/>
              <a:ext cx="1235941" cy="1697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TextBox 22"/>
            <p:cNvSpPr txBox="1">
              <a:spLocks noChangeArrowheads="1"/>
            </p:cNvSpPr>
            <p:nvPr/>
          </p:nvSpPr>
          <p:spPr bwMode="auto">
            <a:xfrm>
              <a:off x="5734611" y="2636129"/>
              <a:ext cx="2022243" cy="754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 charset="0"/>
                  <a:ea typeface="宋体" charset="-122"/>
                  <a:cs typeface="+mn-cs"/>
                </a:rPr>
                <a:t>A. Sieverding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 charset="0"/>
                  <a:ea typeface="宋体" charset="-122"/>
                  <a:cs typeface="+mn-cs"/>
                </a:rPr>
                <a:t>(GSI)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7896475" y="970113"/>
            <a:ext cx="1323725" cy="2077887"/>
            <a:chOff x="10565225" y="857775"/>
            <a:chExt cx="1460982" cy="2424684"/>
          </a:xfrm>
        </p:grpSpPr>
        <p:pic>
          <p:nvPicPr>
            <p:cNvPr id="59" name="Picture 18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93191" y="857775"/>
              <a:ext cx="1302876" cy="1676826"/>
            </a:xfrm>
            <a:prstGeom prst="rect">
              <a:avLst/>
            </a:prstGeom>
          </p:spPr>
        </p:pic>
        <p:sp>
          <p:nvSpPr>
            <p:cNvPr id="60" name="TextBox 22"/>
            <p:cNvSpPr txBox="1">
              <a:spLocks noChangeArrowheads="1"/>
            </p:cNvSpPr>
            <p:nvPr/>
          </p:nvSpPr>
          <p:spPr bwMode="auto">
            <a:xfrm>
              <a:off x="10565225" y="2636128"/>
              <a:ext cx="1460982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 charset="0"/>
                  <a:ea typeface="宋体" charset="-122"/>
                  <a:cs typeface="+mn-cs"/>
                </a:rPr>
                <a:t>X.D. Tang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 charset="0"/>
                  <a:ea typeface="宋体" charset="-122"/>
                  <a:cs typeface="+mn-cs"/>
                </a:rPr>
                <a:t>(IMP)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6317925" y="988779"/>
            <a:ext cx="1759275" cy="2135421"/>
            <a:chOff x="8229600" y="962323"/>
            <a:chExt cx="1759275" cy="2135421"/>
          </a:xfrm>
        </p:grpSpPr>
        <p:sp>
          <p:nvSpPr>
            <p:cNvPr id="62" name="TextBox 22"/>
            <p:cNvSpPr txBox="1">
              <a:spLocks noChangeArrowheads="1"/>
            </p:cNvSpPr>
            <p:nvPr/>
          </p:nvSpPr>
          <p:spPr bwMode="auto">
            <a:xfrm>
              <a:off x="8229600" y="2451413"/>
              <a:ext cx="175927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 charset="0"/>
                  <a:ea typeface="宋体" charset="-122"/>
                  <a:cs typeface="+mn-cs"/>
                </a:rPr>
                <a:t>S. Wanajo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 charset="0"/>
                  <a:ea typeface="宋体" charset="-122"/>
                  <a:cs typeface="+mn-cs"/>
                </a:rPr>
                <a:t>(Riken)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  <p:pic>
          <p:nvPicPr>
            <p:cNvPr id="63" name="图片 62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97" r="8852"/>
            <a:stretch/>
          </p:blipFill>
          <p:spPr>
            <a:xfrm>
              <a:off x="8518216" y="962323"/>
              <a:ext cx="1222637" cy="14651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599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矩形 43"/>
          <p:cNvSpPr/>
          <p:nvPr/>
        </p:nvSpPr>
        <p:spPr>
          <a:xfrm>
            <a:off x="358552" y="1334869"/>
            <a:ext cx="8785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1) A. Parikh, et al.,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黑体" panose="02010609060101010101" pitchFamily="49" charset="-122"/>
                <a:ea typeface="宋体" panose="02010600030101010101" pitchFamily="2" charset="-122"/>
                <a:cs typeface="+mn-cs"/>
              </a:rPr>
              <a:t>PRC79,045802 (2009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黑体" panose="02010609060101010101" pitchFamily="49" charset="-122"/>
                <a:ea typeface="宋体" panose="02010600030101010101" pitchFamily="2" charset="-122"/>
                <a:cs typeface="+mn-cs"/>
              </a:rPr>
              <a:t>),and </a:t>
            </a:r>
            <a:r>
              <a:rPr kumimoji="0" lang="en-US" altLang="zh-CN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Prog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. Part. </a:t>
            </a:r>
            <a:r>
              <a:rPr kumimoji="0" lang="en-US" altLang="zh-CN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Nucl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. Phys., 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69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(2013) 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225–253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2) H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. Schatz and W.-J. 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Ong, arXiv:1610.07596v1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7607275" y="2129971"/>
            <a:ext cx="1219200" cy="4524315"/>
          </a:xfrm>
          <a:prstGeom prst="rect">
            <a:avLst/>
          </a:prstGeom>
          <a:ln w="1905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43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V </a:t>
            </a:r>
            <a:r>
              <a:rPr kumimoji="0" lang="en-US" altLang="zh-CN" sz="2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45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Cr </a:t>
            </a:r>
            <a:r>
              <a:rPr kumimoji="0" lang="en-US" altLang="zh-CN" sz="2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46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Mn </a:t>
            </a:r>
            <a:r>
              <a:rPr kumimoji="0" lang="en-US" altLang="zh-CN" sz="2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47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Mn </a:t>
            </a:r>
            <a:r>
              <a:rPr kumimoji="0" lang="en-US" altLang="zh-CN" sz="2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51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Co </a:t>
            </a:r>
            <a:r>
              <a:rPr kumimoji="0" lang="en-US" altLang="zh-CN" sz="2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56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Cu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79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81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Zr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82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Zr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83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Nb  </a:t>
            </a:r>
            <a:r>
              <a:rPr kumimoji="0" lang="en-US" altLang="zh-CN" sz="2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84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Nb </a:t>
            </a:r>
            <a:r>
              <a:rPr kumimoji="0" lang="en-US" altLang="zh-CN" sz="2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103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Sn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5029200" y="2064566"/>
            <a:ext cx="2171545" cy="4655124"/>
            <a:chOff x="557194" y="1964358"/>
            <a:chExt cx="2171545" cy="4655124"/>
          </a:xfrm>
        </p:grpSpPr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5800" y="2378814"/>
              <a:ext cx="1910228" cy="42406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图片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7194" y="1964358"/>
              <a:ext cx="2171545" cy="35211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74" y="2129971"/>
            <a:ext cx="4609302" cy="436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" name="Line 4"/>
          <p:cNvSpPr>
            <a:spLocks noChangeShapeType="1"/>
          </p:cNvSpPr>
          <p:nvPr/>
        </p:nvSpPr>
        <p:spPr bwMode="auto">
          <a:xfrm>
            <a:off x="228600" y="4800600"/>
            <a:ext cx="10668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4" name="Line 4"/>
          <p:cNvSpPr>
            <a:spLocks noChangeShapeType="1"/>
          </p:cNvSpPr>
          <p:nvPr/>
        </p:nvSpPr>
        <p:spPr bwMode="auto">
          <a:xfrm>
            <a:off x="228600" y="4392128"/>
            <a:ext cx="10668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5" name="Line 4"/>
          <p:cNvSpPr>
            <a:spLocks noChangeShapeType="1"/>
          </p:cNvSpPr>
          <p:nvPr/>
        </p:nvSpPr>
        <p:spPr bwMode="auto">
          <a:xfrm>
            <a:off x="228600" y="4191000"/>
            <a:ext cx="10668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" name="Line 4"/>
          <p:cNvSpPr>
            <a:spLocks noChangeShapeType="1"/>
          </p:cNvSpPr>
          <p:nvPr/>
        </p:nvSpPr>
        <p:spPr bwMode="auto">
          <a:xfrm>
            <a:off x="228600" y="3990975"/>
            <a:ext cx="10668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7" name="Line 4"/>
          <p:cNvSpPr>
            <a:spLocks noChangeShapeType="1"/>
          </p:cNvSpPr>
          <p:nvPr/>
        </p:nvSpPr>
        <p:spPr bwMode="auto">
          <a:xfrm>
            <a:off x="238125" y="3810000"/>
            <a:ext cx="10668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8" name="Line 4"/>
          <p:cNvSpPr>
            <a:spLocks noChangeShapeType="1"/>
          </p:cNvSpPr>
          <p:nvPr/>
        </p:nvSpPr>
        <p:spPr bwMode="auto">
          <a:xfrm>
            <a:off x="247650" y="3609975"/>
            <a:ext cx="10668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0" y="68580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Wingdings 3" panose="05040102010807070707" pitchFamily="18" charset="2"/>
              </a:rPr>
              <a:t> 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Masses needed in modelling the </a:t>
            </a:r>
            <a:r>
              <a:rPr kumimoji="0" lang="en-US" altLang="zh-CN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rp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-process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2D5C8A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-76200" y="76200"/>
            <a:ext cx="9296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Impact on some issues in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rp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- &amp;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Symbol" panose="05050102010706020507" pitchFamily="18" charset="2"/>
              </a:rPr>
              <a:t>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p-processes</a:t>
            </a:r>
            <a:endParaRPr kumimoji="0" lang="zh-CN" altLang="en-GB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64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6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85813"/>
            <a:ext cx="7837487" cy="515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756" name="Oval 4"/>
          <p:cNvSpPr>
            <a:spLocks noChangeArrowheads="1"/>
          </p:cNvSpPr>
          <p:nvPr/>
        </p:nvSpPr>
        <p:spPr bwMode="auto">
          <a:xfrm>
            <a:off x="2209800" y="3505200"/>
            <a:ext cx="647700" cy="28797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+mn-cs"/>
            </a:endParaRPr>
          </a:p>
        </p:txBody>
      </p:sp>
      <p:sp>
        <p:nvSpPr>
          <p:cNvPr id="74757" name="Oval 5"/>
          <p:cNvSpPr>
            <a:spLocks noChangeArrowheads="1"/>
          </p:cNvSpPr>
          <p:nvPr/>
        </p:nvSpPr>
        <p:spPr bwMode="auto">
          <a:xfrm>
            <a:off x="3810000" y="3453205"/>
            <a:ext cx="647700" cy="28797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0" y="83820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/>
                <a:cs typeface="+mn-cs"/>
                <a:sym typeface="Wingdings 3" panose="05040102010807070707" pitchFamily="18" charset="2"/>
              </a:rPr>
              <a:t>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/>
                <a:cs typeface="+mn-cs"/>
              </a:rPr>
              <a:t>(</a:t>
            </a:r>
            <a:r>
              <a:rPr kumimoji="0" lang="en-US" altLang="zh-C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/>
                <a:cs typeface="+mn-cs"/>
              </a:rPr>
              <a:t>p,γ</a:t>
            </a:r>
            <a:r>
              <a:rPr kumimoji="0" lang="en-US" altLang="zh-CN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/>
                <a:cs typeface="+mn-cs"/>
              </a:rPr>
              <a:t>) reaction rates in the </a:t>
            </a:r>
            <a:r>
              <a:rPr kumimoji="0" lang="en-US" altLang="zh-C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/>
                <a:cs typeface="+mn-cs"/>
              </a:rPr>
              <a:t>rp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/>
                <a:cs typeface="+mn-cs"/>
              </a:rPr>
              <a:t>-process of type-I XRB</a:t>
            </a: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2D5C8A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-76200" y="76200"/>
            <a:ext cx="9296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Impact on some issues in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rp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- &amp;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Symbol" panose="05050102010706020507" pitchFamily="18" charset="2"/>
              </a:rPr>
              <a:t>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p-processes</a:t>
            </a:r>
            <a:endParaRPr kumimoji="0" lang="zh-CN" altLang="en-GB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72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4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6" grpId="0" animBg="1"/>
      <p:bldP spid="7475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4822825"/>
            <a:ext cx="2916238" cy="18065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7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753" y="1517650"/>
            <a:ext cx="914400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2986087"/>
            <a:ext cx="3600450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381250"/>
            <a:ext cx="4732337" cy="440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4023" name="Line 7"/>
          <p:cNvSpPr>
            <a:spLocks noChangeShapeType="1"/>
          </p:cNvSpPr>
          <p:nvPr/>
        </p:nvSpPr>
        <p:spPr bwMode="auto">
          <a:xfrm flipV="1">
            <a:off x="2555875" y="5189537"/>
            <a:ext cx="0" cy="93662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25000"/>
              </a:spcAft>
              <a:buClrTx/>
              <a:buSzTx/>
              <a:buFontTx/>
              <a:buChar char="•"/>
              <a:tabLst/>
              <a:defRPr/>
            </a:pPr>
            <a:endParaRPr kumimoji="0" lang="zh-CN" altLang="en-US" sz="2800" b="1" i="0" u="none" strike="noStrike" kern="1200" cap="none" spc="0" normalizeH="0" baseline="0" noProof="0" smtClean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Times New Roman" pitchFamily="18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14024" name="Line 8"/>
          <p:cNvSpPr>
            <a:spLocks noChangeShapeType="1"/>
          </p:cNvSpPr>
          <p:nvPr/>
        </p:nvSpPr>
        <p:spPr bwMode="auto">
          <a:xfrm flipH="1">
            <a:off x="2195513" y="5218112"/>
            <a:ext cx="792162" cy="0"/>
          </a:xfrm>
          <a:prstGeom prst="line">
            <a:avLst/>
          </a:prstGeom>
          <a:noFill/>
          <a:ln w="38100">
            <a:solidFill>
              <a:srgbClr val="0000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25000"/>
              </a:spcAft>
              <a:buClrTx/>
              <a:buSzTx/>
              <a:buFontTx/>
              <a:buChar char="•"/>
              <a:tabLst/>
              <a:defRPr/>
            </a:pPr>
            <a:endParaRPr kumimoji="0" lang="zh-CN" altLang="en-US" sz="2800" b="1" i="0" u="none" strike="noStrike" kern="1200" cap="none" spc="0" normalizeH="0" baseline="0" noProof="0" smtClean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Times New Roman" pitchFamily="18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14025" name="Text Box 9"/>
          <p:cNvSpPr txBox="1">
            <a:spLocks noChangeArrowheads="1"/>
          </p:cNvSpPr>
          <p:nvPr/>
        </p:nvSpPr>
        <p:spPr bwMode="auto">
          <a:xfrm>
            <a:off x="2195513" y="4684712"/>
            <a:ext cx="812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742950" indent="-285750" eaLnBrk="0" hangingPunct="0"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 marL="1143000" indent="-228600" eaLnBrk="0" hangingPunct="0"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 marL="1600200" indent="-228600" eaLnBrk="0" hangingPunct="0"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 marL="2057400" indent="-228600" eaLnBrk="0" hangingPunct="0"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15000"/>
              </a:spcBef>
              <a:spcAft>
                <a:spcPct val="25000"/>
              </a:spcAft>
              <a:buChar char="•"/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15000"/>
              </a:spcBef>
              <a:spcAft>
                <a:spcPct val="25000"/>
              </a:spcAft>
              <a:buChar char="•"/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15000"/>
              </a:spcBef>
              <a:spcAft>
                <a:spcPct val="25000"/>
              </a:spcAft>
              <a:buChar char="•"/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15000"/>
              </a:spcBef>
              <a:spcAft>
                <a:spcPct val="25000"/>
              </a:spcAft>
              <a:buChar char="•"/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E</a:t>
            </a:r>
            <a:r>
              <a:rPr kumimoji="0" lang="en-US" altLang="zh-CN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r</a:t>
            </a:r>
          </a:p>
        </p:txBody>
      </p:sp>
      <p:sp>
        <p:nvSpPr>
          <p:cNvPr id="214026" name="Rectangle 10"/>
          <p:cNvSpPr>
            <a:spLocks noChangeArrowheads="1"/>
          </p:cNvSpPr>
          <p:nvPr/>
        </p:nvSpPr>
        <p:spPr bwMode="auto">
          <a:xfrm>
            <a:off x="7596188" y="1447800"/>
            <a:ext cx="431800" cy="50482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742950" indent="-285750" eaLnBrk="0" hangingPunct="0"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 marL="1143000" indent="-228600" eaLnBrk="0" hangingPunct="0"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 marL="1600200" indent="-228600" eaLnBrk="0" hangingPunct="0"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 marL="2057400" indent="-228600" eaLnBrk="0" hangingPunct="0"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15000"/>
              </a:spcBef>
              <a:spcAft>
                <a:spcPct val="25000"/>
              </a:spcAft>
              <a:buChar char="•"/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15000"/>
              </a:spcBef>
              <a:spcAft>
                <a:spcPct val="25000"/>
              </a:spcAft>
              <a:buChar char="•"/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15000"/>
              </a:spcBef>
              <a:spcAft>
                <a:spcPct val="25000"/>
              </a:spcAft>
              <a:buChar char="•"/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15000"/>
              </a:spcBef>
              <a:spcAft>
                <a:spcPct val="25000"/>
              </a:spcAft>
              <a:buChar char="•"/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25000"/>
              </a:spcAft>
              <a:buClrTx/>
              <a:buSzTx/>
              <a:buFontTx/>
              <a:buChar char="•"/>
              <a:tabLst/>
              <a:defRPr/>
            </a:pPr>
            <a:endParaRPr kumimoji="0" lang="zh-CN" altLang="en-US" sz="2800" b="1" i="0" u="none" strike="noStrike" kern="1200" cap="none" spc="0" normalizeH="0" baseline="0" noProof="0" smtClean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14027" name="Line 11"/>
          <p:cNvSpPr>
            <a:spLocks noChangeShapeType="1"/>
          </p:cNvSpPr>
          <p:nvPr/>
        </p:nvSpPr>
        <p:spPr bwMode="auto">
          <a:xfrm flipH="1">
            <a:off x="2771774" y="1952625"/>
            <a:ext cx="4824413" cy="280511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25000"/>
              </a:spcAft>
              <a:buClrTx/>
              <a:buSzTx/>
              <a:buFontTx/>
              <a:buChar char="•"/>
              <a:tabLst/>
              <a:defRPr/>
            </a:pPr>
            <a:endParaRPr kumimoji="0" lang="zh-CN" altLang="en-US" sz="2800" b="1" i="0" u="none" strike="noStrike" kern="1200" cap="none" spc="0" normalizeH="0" baseline="0" noProof="0" smtClean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Times New Roman" pitchFamily="18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0187" name="Text Box 12"/>
          <p:cNvSpPr txBox="1">
            <a:spLocks noChangeArrowheads="1"/>
          </p:cNvSpPr>
          <p:nvPr/>
        </p:nvSpPr>
        <p:spPr bwMode="auto">
          <a:xfrm>
            <a:off x="6229101" y="3994150"/>
            <a:ext cx="2519363" cy="65405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742950" indent="-285750" eaLnBrk="0" hangingPunct="0"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 marL="1143000" indent="-228600" eaLnBrk="0" hangingPunct="0"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 marL="1600200" indent="-228600" eaLnBrk="0" hangingPunct="0"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 marL="2057400" indent="-228600" eaLnBrk="0" hangingPunct="0"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15000"/>
              </a:spcBef>
              <a:spcAft>
                <a:spcPct val="25000"/>
              </a:spcAft>
              <a:buChar char="•"/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15000"/>
              </a:spcBef>
              <a:spcAft>
                <a:spcPct val="25000"/>
              </a:spcAft>
              <a:buChar char="•"/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15000"/>
              </a:spcBef>
              <a:spcAft>
                <a:spcPct val="25000"/>
              </a:spcAft>
              <a:buChar char="•"/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15000"/>
              </a:spcBef>
              <a:spcAft>
                <a:spcPct val="25000"/>
              </a:spcAft>
              <a:buChar char="•"/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宋体" panose="02010600030101010101" pitchFamily="2" charset="-122"/>
                <a:cs typeface="+mn-cs"/>
              </a:rPr>
              <a:t>wg </a:t>
            </a:r>
            <a:r>
              <a:rPr kumimoji="0" lang="en-US" altLang="zh-CN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=5.98 X 10</a:t>
            </a:r>
            <a:r>
              <a:rPr kumimoji="0" lang="en-US" altLang="zh-CN" sz="1800" b="1" i="0" u="none" strike="noStrike" kern="1200" cap="none" spc="0" normalizeH="0" baseline="30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宋体" panose="02010600030101010101" pitchFamily="2" charset="-122"/>
                <a:cs typeface="+mn-cs"/>
              </a:rPr>
              <a:t>-6</a:t>
            </a:r>
            <a:r>
              <a:rPr kumimoji="0" lang="en-US" altLang="zh-CN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(eV)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PRC52, 1078 (1995)</a:t>
            </a:r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1600200" y="2697162"/>
            <a:ext cx="2826608" cy="523220"/>
          </a:xfrm>
          <a:prstGeom prst="rect">
            <a:avLst/>
          </a:prstGeom>
          <a:noFill/>
          <a:ln w="25400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42</a:t>
            </a: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Ti(</a:t>
            </a:r>
            <a:r>
              <a:rPr kumimoji="0" lang="en-US" altLang="zh-CN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p</a:t>
            </a:r>
            <a:r>
              <a:rPr kumimoji="0" lang="en-US" altLang="zh-CN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,</a:t>
            </a:r>
            <a:r>
              <a:rPr kumimoji="0" lang="en-US" altLang="zh-CN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Symbol" pitchFamily="18" charset="2"/>
                <a:ea typeface="宋体" charset="-122"/>
                <a:cs typeface="+mn-cs"/>
              </a:rPr>
              <a:t>g</a:t>
            </a: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)</a:t>
            </a:r>
            <a:r>
              <a:rPr kumimoji="0" lang="en-US" altLang="zh-CN" sz="2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43</a:t>
            </a: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V,</a:t>
            </a: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3/2</a:t>
            </a:r>
            <a:r>
              <a:rPr kumimoji="0" lang="en-US" altLang="zh-CN" sz="2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宋体" charset="-122"/>
                <a:cs typeface="+mn-cs"/>
              </a:rPr>
              <a:t>-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 </a:t>
            </a:r>
          </a:p>
        </p:txBody>
      </p:sp>
      <p:sp>
        <p:nvSpPr>
          <p:cNvPr id="19" name="矩形 18"/>
          <p:cNvSpPr/>
          <p:nvPr/>
        </p:nvSpPr>
        <p:spPr>
          <a:xfrm>
            <a:off x="0" y="76200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/>
                <a:cs typeface="+mn-cs"/>
                <a:sym typeface="Wingdings 3" panose="05040102010807070707" pitchFamily="18" charset="2"/>
              </a:rPr>
              <a:t>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/>
                <a:cs typeface="+mn-cs"/>
              </a:rPr>
              <a:t>(</a:t>
            </a:r>
            <a:r>
              <a:rPr kumimoji="0" lang="en-US" altLang="zh-C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/>
                <a:cs typeface="+mn-cs"/>
              </a:rPr>
              <a:t>p,γ</a:t>
            </a:r>
            <a:r>
              <a:rPr kumimoji="0" lang="en-US" altLang="zh-CN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/>
                <a:cs typeface="+mn-cs"/>
              </a:rPr>
              <a:t>) reaction rates in the </a:t>
            </a:r>
            <a:r>
              <a:rPr kumimoji="0" lang="en-US" altLang="zh-C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/>
                <a:cs typeface="+mn-cs"/>
              </a:rPr>
              <a:t>rp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/>
                <a:cs typeface="+mn-cs"/>
              </a:rPr>
              <a:t>-process of type-I XRB</a:t>
            </a: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2D5C8A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-76200" y="76200"/>
            <a:ext cx="9296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Impact on some issues in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rp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- &amp;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Symbol" panose="05050102010706020507" pitchFamily="18" charset="2"/>
              </a:rPr>
              <a:t>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p-processes</a:t>
            </a:r>
            <a:endParaRPr kumimoji="0" lang="zh-CN" altLang="en-GB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854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4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4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14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14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14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23" grpId="0" animBg="1"/>
      <p:bldP spid="214024" grpId="0" animBg="1"/>
      <p:bldP spid="214025" grpId="0"/>
      <p:bldP spid="214026" grpId="0" animBg="1"/>
      <p:bldP spid="21402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1447800"/>
            <a:ext cx="8535987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44" name="Text Box 4"/>
          <p:cNvSpPr txBox="1">
            <a:spLocks noChangeArrowheads="1"/>
          </p:cNvSpPr>
          <p:nvPr/>
        </p:nvSpPr>
        <p:spPr bwMode="auto">
          <a:xfrm>
            <a:off x="2700338" y="4543425"/>
            <a:ext cx="2903359" cy="369332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742950" indent="-285750" eaLnBrk="0" hangingPunct="0"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 marL="1143000" indent="-228600" eaLnBrk="0" hangingPunct="0"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 marL="1600200" indent="-228600" eaLnBrk="0" hangingPunct="0"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 marL="2057400" indent="-228600" eaLnBrk="0" hangingPunct="0"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15000"/>
              </a:spcBef>
              <a:spcAft>
                <a:spcPct val="25000"/>
              </a:spcAft>
              <a:buChar char="•"/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15000"/>
              </a:spcBef>
              <a:spcAft>
                <a:spcPct val="25000"/>
              </a:spcAft>
              <a:buChar char="•"/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15000"/>
              </a:spcBef>
              <a:spcAft>
                <a:spcPct val="25000"/>
              </a:spcAft>
              <a:buChar char="•"/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15000"/>
              </a:spcBef>
              <a:spcAft>
                <a:spcPct val="25000"/>
              </a:spcAft>
              <a:buChar char="•"/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AME03 </a:t>
            </a: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Q</a:t>
            </a: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＝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208(233) </a:t>
            </a:r>
            <a:r>
              <a:rPr kumimoji="0" lang="en-US" altLang="zh-CN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KeV</a:t>
            </a:r>
            <a:endParaRPr kumimoji="0" lang="en-US" altLang="zh-CN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5045" name="Line 5"/>
          <p:cNvSpPr>
            <a:spLocks noChangeShapeType="1"/>
          </p:cNvSpPr>
          <p:nvPr/>
        </p:nvSpPr>
        <p:spPr bwMode="auto">
          <a:xfrm flipH="1" flipV="1">
            <a:off x="2771775" y="3103563"/>
            <a:ext cx="863600" cy="14398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25000"/>
              </a:spcAft>
              <a:buClrTx/>
              <a:buSzTx/>
              <a:buFontTx/>
              <a:buChar char="•"/>
              <a:tabLst/>
              <a:defRPr/>
            </a:pPr>
            <a:endParaRPr kumimoji="0" lang="zh-CN" altLang="en-US" sz="2800" b="1" i="0" u="none" strike="noStrike" kern="1200" cap="none" spc="0" normalizeH="0" baseline="0" noProof="0" smtClean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Times New Roman" pitchFamily="18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15046" name="Line 6"/>
          <p:cNvSpPr>
            <a:spLocks noChangeShapeType="1"/>
          </p:cNvSpPr>
          <p:nvPr/>
        </p:nvSpPr>
        <p:spPr bwMode="auto">
          <a:xfrm flipH="1" flipV="1">
            <a:off x="2614613" y="1833563"/>
            <a:ext cx="1008062" cy="26638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25000"/>
              </a:spcAft>
              <a:buClrTx/>
              <a:buSzTx/>
              <a:buFontTx/>
              <a:buChar char="•"/>
              <a:tabLst/>
              <a:defRPr/>
            </a:pPr>
            <a:endParaRPr kumimoji="0" lang="zh-CN" altLang="en-US" sz="2800" b="1" i="0" u="none" strike="noStrike" kern="1200" cap="none" spc="0" normalizeH="0" baseline="0" noProof="0" smtClean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Times New Roman" pitchFamily="18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15047" name="Text Box 7"/>
          <p:cNvSpPr txBox="1">
            <a:spLocks noChangeArrowheads="1"/>
          </p:cNvSpPr>
          <p:nvPr/>
        </p:nvSpPr>
        <p:spPr bwMode="auto">
          <a:xfrm>
            <a:off x="5435600" y="3976688"/>
            <a:ext cx="2659702" cy="369332"/>
          </a:xfrm>
          <a:prstGeom prst="rect">
            <a:avLst/>
          </a:prstGeom>
          <a:noFill/>
          <a:ln w="57150">
            <a:solidFill>
              <a:srgbClr val="66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742950" indent="-285750" eaLnBrk="0" hangingPunct="0"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 marL="1143000" indent="-228600" eaLnBrk="0" hangingPunct="0"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 marL="1600200" indent="-228600" eaLnBrk="0" hangingPunct="0"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 marL="2057400" indent="-228600" eaLnBrk="0" hangingPunct="0"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15000"/>
              </a:spcBef>
              <a:spcAft>
                <a:spcPct val="25000"/>
              </a:spcAft>
              <a:buChar char="•"/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15000"/>
              </a:spcBef>
              <a:spcAft>
                <a:spcPct val="25000"/>
              </a:spcAft>
              <a:buChar char="•"/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15000"/>
              </a:spcBef>
              <a:spcAft>
                <a:spcPct val="25000"/>
              </a:spcAft>
              <a:buChar char="•"/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15000"/>
              </a:spcBef>
              <a:spcAft>
                <a:spcPct val="25000"/>
              </a:spcAft>
              <a:buChar char="•"/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CSRe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: </a:t>
            </a: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Q</a:t>
            </a: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＝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100(43) </a:t>
            </a:r>
            <a:r>
              <a:rPr kumimoji="0" lang="en-US" altLang="zh-CN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keV</a:t>
            </a:r>
            <a:endParaRPr kumimoji="0" lang="en-US" altLang="zh-CN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5048" name="Line 8"/>
          <p:cNvSpPr>
            <a:spLocks noChangeShapeType="1"/>
          </p:cNvSpPr>
          <p:nvPr/>
        </p:nvSpPr>
        <p:spPr bwMode="auto">
          <a:xfrm flipH="1" flipV="1">
            <a:off x="4572000" y="2095500"/>
            <a:ext cx="863600" cy="1871663"/>
          </a:xfrm>
          <a:prstGeom prst="line">
            <a:avLst/>
          </a:prstGeom>
          <a:noFill/>
          <a:ln w="57150">
            <a:solidFill>
              <a:srgbClr val="66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25000"/>
              </a:spcAft>
              <a:buClrTx/>
              <a:buSzTx/>
              <a:buFontTx/>
              <a:buChar char="•"/>
              <a:tabLst/>
              <a:defRPr/>
            </a:pPr>
            <a:endParaRPr kumimoji="0" lang="zh-CN" altLang="en-US" sz="2800" b="1" i="0" u="none" strike="noStrike" kern="1200" cap="none" spc="0" normalizeH="0" baseline="0" noProof="0" smtClean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Times New Roman" pitchFamily="18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664200" y="2477306"/>
            <a:ext cx="2590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3000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+mn-cs"/>
              </a:rPr>
              <a:t>42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+mn-cs"/>
              </a:rPr>
              <a:t>Ti(</a:t>
            </a:r>
            <a:r>
              <a:rPr kumimoji="0" lang="en-US" altLang="zh-C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+mn-cs"/>
              </a:rPr>
              <a:t>p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+mn-cs"/>
              </a:rPr>
              <a:t>,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Symbol" panose="05050102010706020507" pitchFamily="18" charset="2"/>
                <a:ea typeface="宋体"/>
                <a:cs typeface="+mn-cs"/>
              </a:rPr>
              <a:t>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+mn-cs"/>
              </a:rPr>
              <a:t>)</a:t>
            </a:r>
            <a:r>
              <a:rPr kumimoji="0" lang="en-US" altLang="zh-CN" sz="2800" b="0" i="0" u="none" strike="noStrike" kern="1200" cap="none" spc="0" normalizeH="0" baseline="3000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+mn-cs"/>
              </a:rPr>
              <a:t>43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+mn-cs"/>
              </a:rPr>
              <a:t>V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9900CC"/>
              </a:solidFill>
              <a:effectLst/>
              <a:uLnTx/>
              <a:uFillTx/>
              <a:latin typeface="Times New Roman" pitchFamily="18" charset="0"/>
              <a:ea typeface="宋体"/>
              <a:cs typeface="+mn-cs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0" y="76200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/>
                <a:cs typeface="+mn-cs"/>
                <a:sym typeface="Wingdings 3" panose="05040102010807070707" pitchFamily="18" charset="2"/>
              </a:rPr>
              <a:t>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/>
                <a:cs typeface="+mn-cs"/>
              </a:rPr>
              <a:t>(</a:t>
            </a:r>
            <a:r>
              <a:rPr kumimoji="0" lang="en-US" altLang="zh-C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/>
                <a:cs typeface="+mn-cs"/>
              </a:rPr>
              <a:t>p,γ</a:t>
            </a:r>
            <a:r>
              <a:rPr kumimoji="0" lang="en-US" altLang="zh-CN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/>
                <a:cs typeface="+mn-cs"/>
              </a:rPr>
              <a:t>) reaction rates in the </a:t>
            </a:r>
            <a:r>
              <a:rPr kumimoji="0" lang="en-US" altLang="zh-C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/>
                <a:cs typeface="+mn-cs"/>
              </a:rPr>
              <a:t>rp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/>
                <a:cs typeface="+mn-cs"/>
              </a:rPr>
              <a:t>-process of type-I XRB</a:t>
            </a: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2D5C8A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-76200" y="76200"/>
            <a:ext cx="9296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Impact on some issues in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rp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- &amp;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Symbol" panose="05050102010706020507" pitchFamily="18" charset="2"/>
              </a:rPr>
              <a:t>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p-processes</a:t>
            </a:r>
            <a:endParaRPr kumimoji="0" lang="zh-CN" altLang="en-GB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63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5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5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5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5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5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5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5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5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44" grpId="0" animBg="1"/>
      <p:bldP spid="215045" grpId="0" animBg="1"/>
      <p:bldP spid="215046" grpId="0" animBg="1"/>
      <p:bldP spid="215047" grpId="0" animBg="1"/>
      <p:bldP spid="21504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3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4000"/>
            <a:ext cx="6781800" cy="5158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250" name="Text Box 5"/>
          <p:cNvSpPr txBox="1">
            <a:spLocks noChangeArrowheads="1"/>
          </p:cNvSpPr>
          <p:nvPr/>
        </p:nvSpPr>
        <p:spPr bwMode="auto">
          <a:xfrm>
            <a:off x="5562600" y="4419600"/>
            <a:ext cx="2118689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 eaLnBrk="0" hangingPunct="0"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742950" indent="-285750" eaLnBrk="0" hangingPunct="0"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 marL="1143000" indent="-228600" eaLnBrk="0" hangingPunct="0"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 marL="1600200" indent="-228600" eaLnBrk="0" hangingPunct="0"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 marL="2057400" indent="-228600" eaLnBrk="0" hangingPunct="0"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15000"/>
              </a:spcBef>
              <a:spcAft>
                <a:spcPct val="25000"/>
              </a:spcAft>
              <a:buChar char="•"/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15000"/>
              </a:spcBef>
              <a:spcAft>
                <a:spcPct val="25000"/>
              </a:spcAft>
              <a:buChar char="•"/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15000"/>
              </a:spcBef>
              <a:spcAft>
                <a:spcPct val="25000"/>
              </a:spcAft>
              <a:buChar char="•"/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15000"/>
              </a:spcBef>
              <a:spcAft>
                <a:spcPct val="25000"/>
              </a:spcAft>
              <a:buChar char="•"/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46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Cr(</a:t>
            </a:r>
            <a:r>
              <a:rPr kumimoji="0" lang="en-US" altLang="zh-CN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p</a:t>
            </a: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,</a:t>
            </a: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黑体" panose="02010609060101010101" pitchFamily="49" charset="-122"/>
                <a:cs typeface="+mn-cs"/>
              </a:rPr>
              <a:t>g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)</a:t>
            </a:r>
            <a:r>
              <a:rPr kumimoji="0" lang="en-US" altLang="zh-CN" sz="2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47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V </a:t>
            </a:r>
            <a:endParaRPr kumimoji="0" lang="zh-CN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83820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/>
                <a:cs typeface="+mn-cs"/>
                <a:sym typeface="Wingdings 3" panose="05040102010807070707" pitchFamily="18" charset="2"/>
              </a:rPr>
              <a:t>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/>
                <a:cs typeface="+mn-cs"/>
              </a:rPr>
              <a:t>(</a:t>
            </a:r>
            <a:r>
              <a:rPr kumimoji="0" lang="en-US" altLang="zh-C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/>
                <a:cs typeface="+mn-cs"/>
              </a:rPr>
              <a:t>p,γ</a:t>
            </a:r>
            <a:r>
              <a:rPr kumimoji="0" lang="en-US" altLang="zh-CN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/>
                <a:cs typeface="+mn-cs"/>
              </a:rPr>
              <a:t>) reaction rates in the </a:t>
            </a:r>
            <a:r>
              <a:rPr kumimoji="0" lang="en-US" altLang="zh-C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/>
                <a:cs typeface="+mn-cs"/>
              </a:rPr>
              <a:t>rp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/>
                <a:cs typeface="+mn-cs"/>
              </a:rPr>
              <a:t>-process of type-I XRB</a:t>
            </a:r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2D5C8A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-76200" y="76200"/>
            <a:ext cx="9296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Impact on some issues in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rp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- &amp;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Symbol" panose="05050102010706020507" pitchFamily="18" charset="2"/>
              </a:rPr>
              <a:t>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p-processes</a:t>
            </a:r>
            <a:endParaRPr kumimoji="0" lang="zh-CN" altLang="en-GB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7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24000"/>
            <a:ext cx="6960859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0" y="83820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/>
                <a:cs typeface="+mn-cs"/>
                <a:sym typeface="Wingdings 3" panose="05040102010807070707" pitchFamily="18" charset="2"/>
              </a:rPr>
              <a:t>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/>
                <a:cs typeface="+mn-cs"/>
              </a:rPr>
              <a:t>(</a:t>
            </a:r>
            <a:r>
              <a:rPr kumimoji="0" lang="en-US" altLang="zh-C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/>
                <a:cs typeface="+mn-cs"/>
              </a:rPr>
              <a:t>p,γ</a:t>
            </a:r>
            <a:r>
              <a:rPr kumimoji="0" lang="en-US" altLang="zh-CN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/>
                <a:cs typeface="+mn-cs"/>
              </a:rPr>
              <a:t>) reaction rates in the </a:t>
            </a:r>
            <a:r>
              <a:rPr kumimoji="0" lang="en-US" altLang="zh-C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/>
                <a:cs typeface="+mn-cs"/>
              </a:rPr>
              <a:t>rp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/>
                <a:cs typeface="+mn-cs"/>
              </a:rPr>
              <a:t>-process of type-I XRB</a:t>
            </a:r>
          </a:p>
        </p:txBody>
      </p:sp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2D5C8A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-76200" y="76200"/>
            <a:ext cx="9296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Impact on some issues in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rp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- &amp;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Symbol" panose="05050102010706020507" pitchFamily="18" charset="2"/>
              </a:rPr>
              <a:t>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p-processes</a:t>
            </a:r>
            <a:endParaRPr kumimoji="0" lang="zh-CN" altLang="en-GB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95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2D5C8A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-76200" y="76200"/>
            <a:ext cx="9296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Impact on some issues in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rp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- &amp;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Symbol" panose="05050102010706020507" pitchFamily="18" charset="2"/>
              </a:rPr>
              <a:t>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p-processes</a:t>
            </a:r>
            <a:endParaRPr kumimoji="0" lang="zh-CN" altLang="en-GB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07232" y="1221840"/>
            <a:ext cx="871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b="0" dirty="0">
                <a:latin typeface="+mn-lt"/>
              </a:rPr>
              <a:t>R. H. </a:t>
            </a:r>
            <a:r>
              <a:rPr lang="en-US" altLang="zh-CN" sz="1800" b="0" dirty="0" err="1" smtClean="0">
                <a:latin typeface="+mn-lt"/>
              </a:rPr>
              <a:t>Cyburt</a:t>
            </a:r>
            <a:r>
              <a:rPr lang="en-US" altLang="zh-CN" sz="1800" b="0" dirty="0" smtClean="0">
                <a:latin typeface="+mn-lt"/>
              </a:rPr>
              <a:t>, et al.,  The </a:t>
            </a:r>
            <a:r>
              <a:rPr lang="en-US" altLang="zh-CN" sz="1800" b="0" dirty="0">
                <a:latin typeface="+mn-lt"/>
              </a:rPr>
              <a:t>Astrophysical Journal, 830:55 (20pp), 2016 October 20</a:t>
            </a:r>
            <a:endParaRPr lang="zh-CN" altLang="en-US" sz="1800" dirty="0">
              <a:latin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546244" y="1674319"/>
            <a:ext cx="6051511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aseline="30000" dirty="0" smtClean="0">
                <a:solidFill>
                  <a:prstClr val="black"/>
                </a:solidFill>
                <a:latin typeface="Calibri" panose="020F0502020204030204"/>
              </a:rPr>
              <a:t>60</a:t>
            </a:r>
            <a:r>
              <a:rPr lang="en-US" altLang="zh-CN" sz="2800" dirty="0" smtClean="0">
                <a:solidFill>
                  <a:prstClr val="black"/>
                </a:solidFill>
                <a:latin typeface="Calibri" panose="020F0502020204030204"/>
              </a:rPr>
              <a:t>Zn(</a:t>
            </a:r>
            <a:r>
              <a:rPr lang="en-US" altLang="zh-CN" sz="2800" dirty="0" err="1" smtClean="0">
                <a:solidFill>
                  <a:prstClr val="black"/>
                </a:solidFill>
                <a:latin typeface="Calibri" panose="020F0502020204030204"/>
              </a:rPr>
              <a:t>p,</a:t>
            </a:r>
            <a:r>
              <a:rPr lang="en-US" altLang="zh-CN" sz="2800" dirty="0" err="1" smtClean="0">
                <a:solidFill>
                  <a:prstClr val="black"/>
                </a:solidFill>
                <a:latin typeface="Symbol" panose="05050102010706020507" pitchFamily="18" charset="2"/>
              </a:rPr>
              <a:t>g</a:t>
            </a:r>
            <a:r>
              <a:rPr lang="en-US" altLang="zh-CN" sz="2800" dirty="0" smtClean="0">
                <a:solidFill>
                  <a:prstClr val="black"/>
                </a:solidFill>
                <a:latin typeface="Calibri" panose="020F0502020204030204"/>
              </a:rPr>
              <a:t>)</a:t>
            </a:r>
            <a:r>
              <a:rPr lang="en-US" altLang="zh-CN" sz="2800" baseline="30000" dirty="0" smtClean="0">
                <a:solidFill>
                  <a:prstClr val="black"/>
                </a:solidFill>
                <a:latin typeface="Calibri" panose="020F0502020204030204"/>
              </a:rPr>
              <a:t>61</a:t>
            </a:r>
            <a:r>
              <a:rPr lang="en-US" altLang="zh-CN" sz="2800" dirty="0" smtClean="0">
                <a:solidFill>
                  <a:prstClr val="black"/>
                </a:solidFill>
                <a:latin typeface="Calibri" panose="020F0502020204030204"/>
              </a:rPr>
              <a:t>Ga</a:t>
            </a:r>
            <a:r>
              <a:rPr lang="zh-CN" altLang="en-US" sz="2800" dirty="0" smtClean="0">
                <a:solidFill>
                  <a:prstClr val="black"/>
                </a:solidFill>
                <a:latin typeface="Calibri" panose="020F0502020204030204"/>
              </a:rPr>
              <a:t>：</a:t>
            </a:r>
            <a:r>
              <a:rPr lang="en-US" altLang="zh-CN" sz="2000" dirty="0" err="1" smtClean="0">
                <a:solidFill>
                  <a:prstClr val="black"/>
                </a:solidFill>
                <a:latin typeface="Calibri" panose="020F0502020204030204"/>
              </a:rPr>
              <a:t>Sp</a:t>
            </a:r>
            <a:r>
              <a:rPr lang="en-US" altLang="zh-CN" sz="2000" dirty="0" smtClean="0">
                <a:solidFill>
                  <a:prstClr val="black"/>
                </a:solidFill>
                <a:latin typeface="Calibri" panose="020F0502020204030204"/>
              </a:rPr>
              <a:t>(</a:t>
            </a:r>
            <a:r>
              <a:rPr lang="en-US" altLang="zh-CN" sz="2000" baseline="30000" dirty="0" smtClean="0">
                <a:solidFill>
                  <a:prstClr val="black"/>
                </a:solidFill>
                <a:latin typeface="Calibri" panose="020F0502020204030204"/>
              </a:rPr>
              <a:t>61</a:t>
            </a:r>
            <a:r>
              <a:rPr lang="en-US" altLang="zh-CN" sz="2000" dirty="0" smtClean="0">
                <a:solidFill>
                  <a:prstClr val="black"/>
                </a:solidFill>
                <a:latin typeface="Calibri" panose="020F0502020204030204"/>
              </a:rPr>
              <a:t>Ga</a:t>
            </a:r>
            <a:r>
              <a:rPr lang="en-US" altLang="zh-CN" sz="2000" dirty="0" smtClean="0">
                <a:solidFill>
                  <a:prstClr val="black"/>
                </a:solidFill>
                <a:latin typeface="Calibri" panose="020F0502020204030204"/>
              </a:rPr>
              <a:t>)=250(40) </a:t>
            </a:r>
            <a:r>
              <a:rPr lang="en-US" altLang="zh-CN" sz="2000" dirty="0" err="1" smtClean="0">
                <a:solidFill>
                  <a:prstClr val="black"/>
                </a:solidFill>
                <a:latin typeface="Calibri" panose="020F0502020204030204"/>
              </a:rPr>
              <a:t>keV</a:t>
            </a:r>
            <a:r>
              <a:rPr lang="en-US" altLang="zh-CN" sz="2000" dirty="0" smtClean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altLang="zh-CN" sz="2000" dirty="0" smtClean="0">
                <a:solidFill>
                  <a:srgbClr val="0000FF"/>
                </a:solidFill>
                <a:latin typeface="Calibri" panose="020F0502020204030204"/>
              </a:rPr>
              <a:t>226(20</a:t>
            </a:r>
            <a:r>
              <a:rPr lang="en-US" altLang="zh-CN" sz="2000" dirty="0" smtClean="0">
                <a:solidFill>
                  <a:srgbClr val="0000FF"/>
                </a:solidFill>
                <a:latin typeface="Calibri" panose="020F0502020204030204"/>
              </a:rPr>
              <a:t>) </a:t>
            </a:r>
            <a:r>
              <a:rPr lang="en-US" altLang="zh-CN" sz="2000" dirty="0" err="1" smtClean="0">
                <a:solidFill>
                  <a:srgbClr val="0000FF"/>
                </a:solidFill>
                <a:latin typeface="Calibri" panose="020F0502020204030204"/>
              </a:rPr>
              <a:t>keV</a:t>
            </a:r>
            <a:endParaRPr lang="zh-CN" altLang="en-US" sz="2000" dirty="0">
              <a:solidFill>
                <a:srgbClr val="0000FF"/>
              </a:solidFill>
              <a:latin typeface="Calibri" panose="020F0502020204030204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5977740" y="2348880"/>
            <a:ext cx="3003262" cy="4303478"/>
            <a:chOff x="7652081" y="1065072"/>
            <a:chExt cx="3267661" cy="4879542"/>
          </a:xfrm>
        </p:grpSpPr>
        <p:sp>
          <p:nvSpPr>
            <p:cNvPr id="15" name="文本框 14"/>
            <p:cNvSpPr txBox="1"/>
            <p:nvPr/>
          </p:nvSpPr>
          <p:spPr>
            <a:xfrm>
              <a:off x="8077804" y="5482949"/>
              <a:ext cx="7873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61</a:t>
              </a:r>
              <a:r>
                <a:rPr kumimoji="0" lang="en-US" altLang="zh-CN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Zn</a:t>
              </a: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9113781" y="5022503"/>
              <a:ext cx="106150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88,1/2</a:t>
              </a:r>
              <a:r>
                <a:rPr kumimoji="0" lang="en-US" altLang="zh-CN" sz="2000" b="0" i="0" u="none" strike="noStrike" kern="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</a:rPr>
                <a:t>-</a:t>
              </a:r>
              <a:r>
                <a:rPr kumimoji="0" lang="en-US" altLang="zh-CN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endParaRPr kumimoji="0" lang="zh-CN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9064576" y="4762052"/>
              <a:ext cx="12041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124,5/2</a:t>
              </a:r>
              <a:r>
                <a:rPr kumimoji="0" lang="en-US" altLang="zh-CN" sz="2000" b="0" i="0" u="none" strike="noStrike" kern="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</a:rPr>
                <a:t>-</a:t>
              </a:r>
              <a:r>
                <a:rPr kumimoji="0" lang="en-US" altLang="zh-CN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endParaRPr kumimoji="0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9064576" y="4109788"/>
              <a:ext cx="12041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419,3/2</a:t>
              </a:r>
              <a:r>
                <a:rPr kumimoji="0" lang="en-US" altLang="zh-CN" sz="2000" b="0" i="0" u="none" strike="noStrike" kern="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</a:rPr>
                <a:t>-</a:t>
              </a:r>
              <a:r>
                <a:rPr kumimoji="0" lang="en-US" altLang="zh-CN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endParaRPr kumimoji="0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9082804" y="3174462"/>
              <a:ext cx="12041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755,5/2</a:t>
              </a:r>
              <a:r>
                <a:rPr kumimoji="0" lang="en-US" altLang="zh-CN" sz="2000" b="0" i="0" u="none" strike="noStrike" kern="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</a:rPr>
                <a:t>-</a:t>
              </a:r>
              <a:r>
                <a:rPr kumimoji="0" lang="en-US" altLang="zh-CN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endParaRPr kumimoji="0" lang="zh-CN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9051923" y="2717731"/>
              <a:ext cx="12041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939,1/2</a:t>
              </a:r>
              <a:r>
                <a:rPr kumimoji="0" lang="en-US" altLang="zh-CN" sz="2000" b="0" i="0" u="none" strike="noStrike" kern="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</a:rPr>
                <a:t>-</a:t>
              </a:r>
              <a:r>
                <a:rPr kumimoji="0" lang="en-US" altLang="zh-CN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endParaRPr kumimoji="0" lang="zh-CN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9051923" y="2442819"/>
              <a:ext cx="12041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997,7/2</a:t>
              </a:r>
              <a:r>
                <a:rPr kumimoji="0" lang="en-US" altLang="zh-CN" sz="2000" b="0" i="0" u="none" strike="noStrike" kern="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</a:rPr>
                <a:t>-</a:t>
              </a:r>
              <a:r>
                <a:rPr kumimoji="0" lang="en-US" altLang="zh-CN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endParaRPr kumimoji="0" lang="zh-CN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9145571" y="5275945"/>
              <a:ext cx="9893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0, 3/2</a:t>
              </a:r>
              <a:r>
                <a:rPr kumimoji="0" lang="en-US" altLang="zh-CN" sz="2000" b="0" i="0" u="none" strike="noStrike" kern="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</a:rPr>
                <a:t>-</a:t>
              </a:r>
              <a:r>
                <a:rPr kumimoji="0" lang="en-US" altLang="zh-CN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endParaRPr kumimoji="0" lang="zh-CN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9053669" y="1890731"/>
              <a:ext cx="8963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1239, </a:t>
              </a:r>
              <a:endParaRPr kumimoji="0" lang="zh-CN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cxnSp>
          <p:nvCxnSpPr>
            <p:cNvPr id="24" name="直接连接符 23"/>
            <p:cNvCxnSpPr/>
            <p:nvPr/>
          </p:nvCxnSpPr>
          <p:spPr>
            <a:xfrm>
              <a:off x="7652081" y="5400000"/>
              <a:ext cx="1399842" cy="0"/>
            </a:xfrm>
            <a:prstGeom prst="line">
              <a:avLst/>
            </a:prstGeom>
            <a:noFill/>
            <a:ln w="3492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25" name="直接连接符 24"/>
            <p:cNvCxnSpPr/>
            <p:nvPr/>
          </p:nvCxnSpPr>
          <p:spPr>
            <a:xfrm>
              <a:off x="7652081" y="5167062"/>
              <a:ext cx="1399842" cy="0"/>
            </a:xfrm>
            <a:prstGeom prst="line">
              <a:avLst/>
            </a:prstGeom>
            <a:noFill/>
            <a:ln w="3492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26" name="直接连接符 25"/>
            <p:cNvCxnSpPr/>
            <p:nvPr/>
          </p:nvCxnSpPr>
          <p:spPr>
            <a:xfrm>
              <a:off x="7652081" y="5067231"/>
              <a:ext cx="1399842" cy="0"/>
            </a:xfrm>
            <a:prstGeom prst="line">
              <a:avLst/>
            </a:prstGeom>
            <a:noFill/>
            <a:ln w="3492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27" name="直接连接符 26"/>
            <p:cNvCxnSpPr/>
            <p:nvPr/>
          </p:nvCxnSpPr>
          <p:spPr>
            <a:xfrm>
              <a:off x="7652081" y="4348449"/>
              <a:ext cx="1399842" cy="0"/>
            </a:xfrm>
            <a:prstGeom prst="line">
              <a:avLst/>
            </a:prstGeom>
            <a:noFill/>
            <a:ln w="3492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28" name="直接连接符 27"/>
            <p:cNvCxnSpPr/>
            <p:nvPr/>
          </p:nvCxnSpPr>
          <p:spPr>
            <a:xfrm>
              <a:off x="7652081" y="3390074"/>
              <a:ext cx="1399842" cy="0"/>
            </a:xfrm>
            <a:prstGeom prst="line">
              <a:avLst/>
            </a:prstGeom>
            <a:noFill/>
            <a:ln w="3492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29" name="直接连接符 28"/>
            <p:cNvCxnSpPr/>
            <p:nvPr/>
          </p:nvCxnSpPr>
          <p:spPr>
            <a:xfrm>
              <a:off x="7652081" y="2897576"/>
              <a:ext cx="1399842" cy="0"/>
            </a:xfrm>
            <a:prstGeom prst="line">
              <a:avLst/>
            </a:prstGeom>
            <a:noFill/>
            <a:ln w="3492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30" name="直接连接符 29"/>
            <p:cNvCxnSpPr/>
            <p:nvPr/>
          </p:nvCxnSpPr>
          <p:spPr>
            <a:xfrm>
              <a:off x="7652081" y="2744502"/>
              <a:ext cx="1399842" cy="0"/>
            </a:xfrm>
            <a:prstGeom prst="line">
              <a:avLst/>
            </a:prstGeom>
            <a:noFill/>
            <a:ln w="3492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31" name="直接连接符 30"/>
            <p:cNvCxnSpPr/>
            <p:nvPr/>
          </p:nvCxnSpPr>
          <p:spPr>
            <a:xfrm>
              <a:off x="7652081" y="2098930"/>
              <a:ext cx="1399842" cy="0"/>
            </a:xfrm>
            <a:prstGeom prst="line">
              <a:avLst/>
            </a:prstGeom>
            <a:noFill/>
            <a:ln w="3492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32" name="直接连接符 31"/>
            <p:cNvCxnSpPr/>
            <p:nvPr/>
          </p:nvCxnSpPr>
          <p:spPr>
            <a:xfrm>
              <a:off x="7652081" y="1772816"/>
              <a:ext cx="1399842" cy="0"/>
            </a:xfrm>
            <a:prstGeom prst="line">
              <a:avLst/>
            </a:prstGeom>
            <a:noFill/>
            <a:ln w="3492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sp>
          <p:nvSpPr>
            <p:cNvPr id="33" name="文本框 32"/>
            <p:cNvSpPr txBox="1"/>
            <p:nvPr/>
          </p:nvSpPr>
          <p:spPr>
            <a:xfrm>
              <a:off x="9051923" y="1518115"/>
              <a:ext cx="18678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1362,3/2</a:t>
              </a:r>
              <a:r>
                <a:rPr kumimoji="0" lang="en-US" altLang="zh-CN" sz="2000" b="0" i="0" u="none" strike="noStrike" kern="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</a:rPr>
                <a:t>-</a:t>
              </a:r>
              <a:r>
                <a:rPr kumimoji="0" lang="en-US" altLang="zh-CN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,5/2</a:t>
              </a:r>
              <a:r>
                <a:rPr kumimoji="0" lang="en-US" altLang="zh-CN" sz="2000" b="0" i="0" u="none" strike="noStrike" kern="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</a:rPr>
                <a:t>-</a:t>
              </a:r>
              <a:endParaRPr kumimoji="0" lang="zh-CN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9118455" y="1065072"/>
              <a:ext cx="11685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E</a:t>
              </a:r>
              <a:r>
                <a:rPr kumimoji="0" lang="en-US" altLang="zh-CN" sz="2400" b="0" i="0" u="none" strike="noStrike" kern="0" cap="none" spc="0" normalizeH="0" baseline="-25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x</a:t>
              </a:r>
              <a:r>
                <a:rPr kumimoji="0" lang="en-US" altLang="zh-CN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(</a:t>
              </a:r>
              <a:r>
                <a:rPr kumimoji="0" lang="en-US" altLang="zh-CN" sz="2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keV</a:t>
              </a:r>
              <a:r>
                <a:rPr kumimoji="0" lang="en-US" altLang="zh-CN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)</a:t>
              </a:r>
              <a:endParaRPr kumimoji="0" lang="zh-CN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3112892" y="3236414"/>
            <a:ext cx="2179188" cy="3367432"/>
            <a:chOff x="3580152" y="2088691"/>
            <a:chExt cx="2371038" cy="3818197"/>
          </a:xfrm>
        </p:grpSpPr>
        <p:grpSp>
          <p:nvGrpSpPr>
            <p:cNvPr id="36" name="组合 35"/>
            <p:cNvGrpSpPr/>
            <p:nvPr/>
          </p:nvGrpSpPr>
          <p:grpSpPr>
            <a:xfrm>
              <a:off x="4542720" y="2898000"/>
              <a:ext cx="1408470" cy="3008888"/>
              <a:chOff x="4542720" y="2898000"/>
              <a:chExt cx="1408470" cy="3008888"/>
            </a:xfrm>
          </p:grpSpPr>
          <p:sp>
            <p:nvSpPr>
              <p:cNvPr id="41" name="文本框 40"/>
              <p:cNvSpPr txBox="1"/>
              <p:nvPr/>
            </p:nvSpPr>
            <p:spPr>
              <a:xfrm>
                <a:off x="4831310" y="5445223"/>
                <a:ext cx="82266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0" cap="none" spc="0" normalizeH="0" baseline="30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61</a:t>
                </a:r>
                <a:r>
                  <a:rPr kumimoji="0" lang="en-US" altLang="zh-CN" sz="2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Ga</a:t>
                </a:r>
              </a:p>
            </p:txBody>
          </p:sp>
          <p:cxnSp>
            <p:nvCxnSpPr>
              <p:cNvPr id="42" name="直接连接符 41"/>
              <p:cNvCxnSpPr/>
              <p:nvPr/>
            </p:nvCxnSpPr>
            <p:spPr>
              <a:xfrm>
                <a:off x="4542720" y="5400000"/>
                <a:ext cx="1399842" cy="0"/>
              </a:xfrm>
              <a:prstGeom prst="line">
                <a:avLst/>
              </a:prstGeom>
              <a:noFill/>
              <a:ln w="34925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3" name="直接连接符 42"/>
              <p:cNvCxnSpPr/>
              <p:nvPr/>
            </p:nvCxnSpPr>
            <p:spPr>
              <a:xfrm>
                <a:off x="4551348" y="4348800"/>
                <a:ext cx="1399842" cy="0"/>
              </a:xfrm>
              <a:prstGeom prst="line">
                <a:avLst/>
              </a:prstGeom>
              <a:noFill/>
              <a:ln w="34925" cap="flat" cmpd="sng" algn="ctr">
                <a:solidFill>
                  <a:srgbClr val="FF0000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44" name="直接连接符 43"/>
              <p:cNvCxnSpPr/>
              <p:nvPr/>
            </p:nvCxnSpPr>
            <p:spPr>
              <a:xfrm>
                <a:off x="4551348" y="2898000"/>
                <a:ext cx="1399842" cy="0"/>
              </a:xfrm>
              <a:prstGeom prst="line">
                <a:avLst/>
              </a:prstGeom>
              <a:noFill/>
              <a:ln w="34925" cap="flat" cmpd="sng" algn="ctr">
                <a:solidFill>
                  <a:srgbClr val="FF0000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45" name="直接连接符 44"/>
              <p:cNvCxnSpPr/>
              <p:nvPr/>
            </p:nvCxnSpPr>
            <p:spPr>
              <a:xfrm>
                <a:off x="4551348" y="3391200"/>
                <a:ext cx="1399842" cy="0"/>
              </a:xfrm>
              <a:prstGeom prst="line">
                <a:avLst/>
              </a:prstGeom>
              <a:noFill/>
              <a:ln w="34925" cap="flat" cmpd="sng" algn="ctr">
                <a:solidFill>
                  <a:srgbClr val="FF0000"/>
                </a:solidFill>
                <a:prstDash val="sysDash"/>
                <a:miter lim="800000"/>
              </a:ln>
              <a:effectLst/>
            </p:spPr>
          </p:cxnSp>
        </p:grpSp>
        <p:sp>
          <p:nvSpPr>
            <p:cNvPr id="37" name="文本框 36"/>
            <p:cNvSpPr txBox="1"/>
            <p:nvPr/>
          </p:nvSpPr>
          <p:spPr>
            <a:xfrm>
              <a:off x="3938680" y="4142052"/>
              <a:ext cx="5741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alibri" panose="020F0502020204030204"/>
                </a:rPr>
                <a:t>193</a:t>
              </a:r>
              <a:endParaRPr kumimoji="0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3580152" y="2088691"/>
              <a:ext cx="13297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alibri" panose="020F0502020204030204"/>
                </a:rPr>
                <a:t>E</a:t>
              </a:r>
              <a:r>
                <a:rPr kumimoji="0" lang="en-US" altLang="zh-CN" sz="2400" b="1" i="0" u="none" strike="noStrike" kern="0" cap="none" spc="0" normalizeH="0" baseline="-25000" noProof="0" dirty="0" err="1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alibri" panose="020F0502020204030204"/>
                </a:rPr>
                <a:t>res</a:t>
              </a:r>
              <a:r>
                <a:rPr kumimoji="0" lang="en-US" altLang="zh-CN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alibri" panose="020F0502020204030204"/>
                </a:rPr>
                <a:t> (</a:t>
              </a:r>
              <a:r>
                <a:rPr kumimoji="0" lang="en-US" altLang="zh-CN" sz="2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alibri" panose="020F0502020204030204"/>
                </a:rPr>
                <a:t>keV</a:t>
              </a:r>
              <a:r>
                <a:rPr kumimoji="0" lang="en-US" altLang="zh-CN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alibri" panose="020F0502020204030204"/>
                </a:rPr>
                <a:t>)</a:t>
              </a:r>
              <a:endPara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3938680" y="3202507"/>
              <a:ext cx="5741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alibri" panose="020F0502020204030204"/>
                </a:rPr>
                <a:t>529</a:t>
              </a:r>
              <a:endParaRPr kumimoji="0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3936867" y="2672971"/>
              <a:ext cx="5741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alibri" panose="020F0502020204030204"/>
                </a:rPr>
                <a:t>717</a:t>
              </a:r>
              <a:endParaRPr kumimoji="0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2104991" y="5704435"/>
            <a:ext cx="1982004" cy="443534"/>
            <a:chOff x="2530242" y="4852800"/>
            <a:chExt cx="2156494" cy="502905"/>
          </a:xfrm>
        </p:grpSpPr>
        <p:sp>
          <p:nvSpPr>
            <p:cNvPr id="47" name="文本框 46"/>
            <p:cNvSpPr txBox="1"/>
            <p:nvPr/>
          </p:nvSpPr>
          <p:spPr>
            <a:xfrm>
              <a:off x="2530242" y="4894040"/>
              <a:ext cx="11544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60</a:t>
              </a:r>
              <a:r>
                <a:rPr kumimoji="0" lang="en-US" altLang="zh-CN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Zn+p</a:t>
              </a:r>
              <a:endParaRPr kumimoji="0" lang="zh-CN" altLang="en-US" sz="25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cxnSp>
          <p:nvCxnSpPr>
            <p:cNvPr id="48" name="直接连接符 47"/>
            <p:cNvCxnSpPr/>
            <p:nvPr/>
          </p:nvCxnSpPr>
          <p:spPr>
            <a:xfrm>
              <a:off x="2621378" y="4853191"/>
              <a:ext cx="1399842" cy="0"/>
            </a:xfrm>
            <a:prstGeom prst="line">
              <a:avLst/>
            </a:prstGeom>
            <a:noFill/>
            <a:ln w="3492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sp>
          <p:nvSpPr>
            <p:cNvPr id="49" name="文本框 48"/>
            <p:cNvSpPr txBox="1"/>
            <p:nvPr/>
          </p:nvSpPr>
          <p:spPr>
            <a:xfrm>
              <a:off x="3734185" y="4906290"/>
              <a:ext cx="9156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</a:rPr>
                <a:t>S</a:t>
              </a:r>
              <a:r>
                <a:rPr kumimoji="0" lang="en-US" altLang="zh-CN" sz="2000" b="1" i="0" u="none" strike="noStrike" kern="0" cap="none" spc="0" normalizeH="0" baseline="-2500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</a:rPr>
                <a:t>p</a:t>
              </a:r>
              <a:r>
                <a:rPr kumimoji="0" lang="en-US" altLang="zh-CN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</a:rPr>
                <a:t>=226</a:t>
              </a:r>
              <a:endParaRPr kumimoji="0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cxnSp>
          <p:nvCxnSpPr>
            <p:cNvPr id="50" name="直接连接符 49"/>
            <p:cNvCxnSpPr/>
            <p:nvPr/>
          </p:nvCxnSpPr>
          <p:spPr>
            <a:xfrm>
              <a:off x="3286894" y="4852800"/>
              <a:ext cx="1399842" cy="0"/>
            </a:xfrm>
            <a:prstGeom prst="line">
              <a:avLst/>
            </a:prstGeom>
            <a:noFill/>
            <a:ln w="34925" cap="flat" cmpd="sng" algn="ctr">
              <a:solidFill>
                <a:srgbClr val="4472C4"/>
              </a:solidFill>
              <a:prstDash val="sysDot"/>
              <a:miter lim="800000"/>
            </a:ln>
            <a:effectLst/>
          </p:spPr>
        </p:cxnSp>
      </p:grpSp>
      <p:cxnSp>
        <p:nvCxnSpPr>
          <p:cNvPr id="51" name="直接箭头连接符 50"/>
          <p:cNvCxnSpPr/>
          <p:nvPr/>
        </p:nvCxnSpPr>
        <p:spPr>
          <a:xfrm>
            <a:off x="4043658" y="5718864"/>
            <a:ext cx="9408" cy="451049"/>
          </a:xfrm>
          <a:prstGeom prst="straightConnector1">
            <a:avLst/>
          </a:prstGeom>
          <a:noFill/>
          <a:ln w="22225" cap="flat" cmpd="sng" algn="ctr">
            <a:solidFill>
              <a:srgbClr val="4472C4"/>
            </a:solidFill>
            <a:prstDash val="solid"/>
            <a:miter lim="800000"/>
            <a:headEnd type="triangle"/>
            <a:tailEnd type="triangle"/>
          </a:ln>
          <a:effectLst/>
        </p:spPr>
      </p:cxnSp>
      <p:sp>
        <p:nvSpPr>
          <p:cNvPr id="53" name="矩形 52"/>
          <p:cNvSpPr/>
          <p:nvPr/>
        </p:nvSpPr>
        <p:spPr>
          <a:xfrm>
            <a:off x="1259802" y="774455"/>
            <a:ext cx="69006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dirty="0" smtClean="0">
                <a:solidFill>
                  <a:prstClr val="black"/>
                </a:solidFill>
                <a:latin typeface="Calibri" panose="020F0502020204030204"/>
                <a:ea typeface="黑体" panose="02010609060101010101" pitchFamily="49" charset="-122"/>
              </a:rPr>
              <a:t>影响</a:t>
            </a:r>
            <a:r>
              <a:rPr lang="en-US" altLang="zh-CN" sz="2400" dirty="0" smtClean="0">
                <a:solidFill>
                  <a:prstClr val="black"/>
                </a:solidFill>
                <a:latin typeface="Calibri" panose="020F0502020204030204"/>
                <a:ea typeface="黑体" panose="02010609060101010101" pitchFamily="49" charset="-122"/>
              </a:rPr>
              <a:t> typical </a:t>
            </a:r>
            <a:r>
              <a:rPr lang="en-US" altLang="zh-CN" sz="2400" dirty="0">
                <a:solidFill>
                  <a:prstClr val="black"/>
                </a:solidFill>
                <a:latin typeface="Calibri" panose="020F0502020204030204"/>
                <a:ea typeface="黑体" panose="02010609060101010101" pitchFamily="49" charset="-122"/>
              </a:rPr>
              <a:t>mixed </a:t>
            </a:r>
            <a:r>
              <a:rPr lang="en-US" altLang="zh-CN" sz="2400" dirty="0" smtClean="0">
                <a:solidFill>
                  <a:prstClr val="black"/>
                </a:solidFill>
                <a:latin typeface="Calibri" panose="020F0502020204030204"/>
                <a:ea typeface="黑体" panose="02010609060101010101" pitchFamily="49" charset="-122"/>
              </a:rPr>
              <a:t>H/He  </a:t>
            </a:r>
            <a:r>
              <a:rPr lang="en-US" altLang="zh-CN" sz="2400" dirty="0" smtClean="0">
                <a:solidFill>
                  <a:prstClr val="black"/>
                </a:solidFill>
                <a:latin typeface="Calibri" panose="020F0502020204030204"/>
                <a:ea typeface="黑体" panose="02010609060101010101" pitchFamily="49" charset="-122"/>
              </a:rPr>
              <a:t>burst </a:t>
            </a:r>
            <a:r>
              <a:rPr lang="zh-CN" altLang="en-US" sz="2400" dirty="0" smtClean="0">
                <a:solidFill>
                  <a:srgbClr val="FF0000"/>
                </a:solidFill>
                <a:latin typeface="Calibri" panose="020F0502020204030204"/>
                <a:ea typeface="黑体" panose="02010609060101010101" pitchFamily="49" charset="-122"/>
              </a:rPr>
              <a:t>光度曲线</a:t>
            </a:r>
            <a:r>
              <a:rPr lang="zh-CN" altLang="en-US" sz="2400" dirty="0" smtClean="0">
                <a:solidFill>
                  <a:prstClr val="black"/>
                </a:solidFill>
                <a:latin typeface="Calibri" panose="020F0502020204030204"/>
                <a:ea typeface="黑体" panose="02010609060101010101" pitchFamily="49" charset="-122"/>
              </a:rPr>
              <a:t>的</a:t>
            </a:r>
            <a:r>
              <a:rPr lang="en-US" altLang="zh-CN" sz="2400" dirty="0" smtClean="0">
                <a:solidFill>
                  <a:prstClr val="black"/>
                </a:solidFill>
                <a:latin typeface="Calibri" panose="020F0502020204030204"/>
                <a:ea typeface="黑体" panose="02010609060101010101" pitchFamily="49" charset="-122"/>
              </a:rPr>
              <a:t>(p,</a:t>
            </a:r>
            <a:r>
              <a:rPr lang="en-US" altLang="zh-CN" sz="2400" dirty="0" smtClean="0">
                <a:solidFill>
                  <a:prstClr val="black"/>
                </a:solidFill>
                <a:latin typeface="Calibri" panose="020F0502020204030204"/>
                <a:ea typeface="黑体" panose="02010609060101010101" pitchFamily="49" charset="-122"/>
                <a:sym typeface="Symbol" panose="05050102010706020507" pitchFamily="18" charset="2"/>
              </a:rPr>
              <a:t></a:t>
            </a:r>
            <a:r>
              <a:rPr lang="en-US" altLang="zh-CN" sz="2400" dirty="0" smtClean="0">
                <a:solidFill>
                  <a:prstClr val="black"/>
                </a:solidFill>
                <a:latin typeface="Calibri" panose="020F0502020204030204"/>
                <a:ea typeface="黑体" panose="02010609060101010101" pitchFamily="49" charset="-122"/>
              </a:rPr>
              <a:t>)</a:t>
            </a:r>
            <a:r>
              <a:rPr lang="zh-CN" altLang="en-US" sz="2400" dirty="0" smtClean="0">
                <a:solidFill>
                  <a:prstClr val="black"/>
                </a:solidFill>
                <a:latin typeface="Calibri" panose="020F0502020204030204"/>
                <a:ea typeface="黑体" panose="02010609060101010101" pitchFamily="49" charset="-122"/>
              </a:rPr>
              <a:t>反应</a:t>
            </a:r>
            <a:r>
              <a:rPr lang="en-US" altLang="zh-CN" sz="2400" dirty="0" smtClean="0">
                <a:solidFill>
                  <a:prstClr val="black"/>
                </a:solidFill>
                <a:latin typeface="Calibri" panose="020F0502020204030204"/>
                <a:ea typeface="黑体" panose="02010609060101010101" pitchFamily="49" charset="-122"/>
              </a:rPr>
              <a:t> </a:t>
            </a:r>
            <a:endParaRPr lang="en-US" altLang="zh-CN" sz="2400" dirty="0" smtClean="0">
              <a:solidFill>
                <a:prstClr val="black"/>
              </a:solidFill>
              <a:latin typeface="Calibri" panose="020F0502020204030204"/>
              <a:ea typeface="黑体" panose="02010609060101010101" pitchFamily="49" charset="-122"/>
            </a:endParaRPr>
          </a:p>
        </p:txBody>
      </p:sp>
      <p:pic>
        <p:nvPicPr>
          <p:cNvPr id="95" name="图片 9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39" y="2871768"/>
            <a:ext cx="2652425" cy="242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0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915816" y="944241"/>
            <a:ext cx="32148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 smtClean="0">
                <a:solidFill>
                  <a:srgbClr val="003399"/>
                </a:solidFill>
                <a:ea typeface="黑体" panose="02010609060101010101" pitchFamily="49" charset="-122"/>
              </a:rPr>
              <a:t>检验核质量模型</a:t>
            </a:r>
            <a:endParaRPr lang="zh-CN" altLang="en-US" sz="2800" b="1" dirty="0">
              <a:solidFill>
                <a:srgbClr val="003399"/>
              </a:solidFill>
              <a:ea typeface="黑体" panose="02010609060101010101" pitchFamily="49" charset="-122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25"/>
          <a:stretch/>
        </p:blipFill>
        <p:spPr bwMode="auto">
          <a:xfrm>
            <a:off x="1331640" y="1700808"/>
            <a:ext cx="6203032" cy="460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矩形 6"/>
          <p:cNvSpPr/>
          <p:nvPr/>
        </p:nvSpPr>
        <p:spPr>
          <a:xfrm>
            <a:off x="7341829" y="1700808"/>
            <a:ext cx="406575" cy="36576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5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9144000" cy="733622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3200" b="1" kern="0" dirty="0">
                <a:solidFill>
                  <a:schemeClr val="bg1"/>
                </a:solidFill>
                <a:latin typeface="Tahoma"/>
                <a:ea typeface="黑体" panose="02010609060101010101" pitchFamily="49" charset="-122"/>
                <a:cs typeface="Arial"/>
              </a:rPr>
              <a:t>1. </a:t>
            </a:r>
            <a:r>
              <a:rPr lang="zh-CN" altLang="en-US" sz="3200" b="1" kern="0" dirty="0">
                <a:solidFill>
                  <a:schemeClr val="bg1"/>
                </a:solidFill>
                <a:latin typeface="Tahoma"/>
                <a:ea typeface="黑体" panose="02010609060101010101" pitchFamily="49" charset="-122"/>
                <a:cs typeface="Arial"/>
              </a:rPr>
              <a:t>原子核质量测量的科学</a:t>
            </a:r>
            <a:r>
              <a:rPr lang="zh-CN" altLang="en-US" sz="3200" b="1" kern="0" dirty="0" smtClean="0">
                <a:solidFill>
                  <a:schemeClr val="bg1"/>
                </a:solidFill>
                <a:latin typeface="Tahoma"/>
                <a:ea typeface="黑体" panose="02010609060101010101" pitchFamily="49" charset="-122"/>
                <a:cs typeface="Arial"/>
              </a:rPr>
              <a:t>意义</a:t>
            </a:r>
            <a:endParaRPr lang="zh-CN" altLang="zh-CN" sz="3200" kern="0" dirty="0">
              <a:solidFill>
                <a:schemeClr val="bg1"/>
              </a:solidFill>
              <a:latin typeface="Tahoma"/>
              <a:ea typeface="黑体" panose="02010609060101010101" pitchFamily="49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048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2D5C8A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宋体"/>
              <a:cs typeface="+mn-cs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-76200" y="76200"/>
            <a:ext cx="9296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Impact on some issues in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rp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- &amp;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Symbol" panose="05050102010706020507" pitchFamily="18" charset="2"/>
              </a:rPr>
              <a:t>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p-processes</a:t>
            </a:r>
            <a:endParaRPr kumimoji="0" lang="zh-CN" altLang="en-GB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36948" y="762000"/>
            <a:ext cx="7467364" cy="461665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+mn-cs"/>
                <a:sym typeface="Wingdings 3" panose="05040102010807070707" pitchFamily="18" charset="2"/>
              </a:rPr>
              <a:t> 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+mn-cs"/>
              </a:rPr>
              <a:t>Waiting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+mn-cs"/>
              </a:rPr>
              <a:t>point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+mn-cs"/>
              </a:rPr>
              <a:t>nucleus </a:t>
            </a:r>
            <a:r>
              <a:rPr kumimoji="0" lang="en-US" altLang="zh-CN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宋体" charset="-122"/>
                <a:cs typeface="+mn-cs"/>
              </a:rPr>
              <a:t>64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宋体" charset="-122"/>
                <a:cs typeface="+mn-cs"/>
              </a:rPr>
              <a:t>Ge in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the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rp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-process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+mn-cs"/>
              </a:rPr>
              <a:t> 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52" y="1327150"/>
            <a:ext cx="3719513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323377" y="1550988"/>
            <a:ext cx="12239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Symbol" pitchFamily="18" charset="2"/>
                <a:ea typeface="宋体" charset="-122"/>
                <a:cs typeface="+mn-cs"/>
              </a:rPr>
              <a:t>2s </a:t>
            </a:r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65" y="3992563"/>
            <a:ext cx="3887787" cy="278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 Box 8"/>
          <p:cNvSpPr txBox="1">
            <a:spLocks noChangeArrowheads="1"/>
          </p:cNvSpPr>
          <p:nvPr/>
        </p:nvSpPr>
        <p:spPr bwMode="auto">
          <a:xfrm rot="-5400000">
            <a:off x="-350057" y="2314132"/>
            <a:ext cx="152317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宋体" charset="-122"/>
                <a:cs typeface="+mn-cs"/>
              </a:rPr>
              <a:t>Light curve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 Box 9"/>
              <p:cNvSpPr txBox="1">
                <a:spLocks noChangeArrowheads="1"/>
              </p:cNvSpPr>
              <p:nvPr/>
            </p:nvSpPr>
            <p:spPr bwMode="auto">
              <a:xfrm>
                <a:off x="4588058" y="5429071"/>
                <a:ext cx="4519554" cy="12003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Arial" charset="0"/>
                    <a:ea typeface="宋体" charset="-122"/>
                    <a:cs typeface="+mn-cs"/>
                  </a:rPr>
                  <a:t>89%</a:t>
                </a:r>
                <a14:m>
                  <m:oMath xmlns:m="http://schemas.openxmlformats.org/officeDocument/2006/math">
                    <m:r>
                      <a:rPr kumimoji="0" lang="en-US" altLang="zh-CN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~</m:t>
                    </m:r>
                  </m:oMath>
                </a14:m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Arial" charset="0"/>
                    <a:ea typeface="宋体" charset="-122"/>
                    <a:cs typeface="+mn-cs"/>
                  </a:rPr>
                  <a:t>90% </a:t>
                </a:r>
                <a:r>
                  <a:rPr kumimoji="0" lang="en-US" altLang="zh-CN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Arial" charset="0"/>
                    <a:ea typeface="宋体" charset="-122"/>
                    <a:cs typeface="+mn-cs"/>
                  </a:rPr>
                  <a:t>of</a:t>
                </a:r>
                <a:r>
                  <a: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Arial" charset="0"/>
                    <a:ea typeface="宋体" charset="-122"/>
                    <a:cs typeface="+mn-cs"/>
                  </a:rPr>
                  <a:t> </a:t>
                </a:r>
                <a:r>
                  <a:rPr kumimoji="0" lang="en-US" altLang="zh-CN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Arial" charset="0"/>
                    <a:ea typeface="宋体" charset="-122"/>
                    <a:cs typeface="+mn-cs"/>
                  </a:rPr>
                  <a:t>the </a:t>
                </a:r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Arial" charset="0"/>
                    <a:ea typeface="宋体" charset="-122"/>
                    <a:cs typeface="+mn-cs"/>
                  </a:rPr>
                  <a:t>reaction flow </a:t>
                </a:r>
                <a:r>
                  <a:rPr kumimoji="0" lang="en-US" altLang="zh-CN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Arial" charset="0"/>
                    <a:ea typeface="宋体" charset="-122"/>
                    <a:cs typeface="+mn-cs"/>
                  </a:rPr>
                  <a:t>passes through </a:t>
                </a:r>
                <a:r>
                  <a:rPr kumimoji="0" lang="en-US" altLang="zh-CN" sz="18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Arial" charset="0"/>
                    <a:ea typeface="宋体" charset="-122"/>
                    <a:cs typeface="+mn-cs"/>
                  </a:rPr>
                  <a:t>64</a:t>
                </a:r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Arial" charset="0"/>
                    <a:ea typeface="宋体" charset="-122"/>
                    <a:cs typeface="+mn-cs"/>
                  </a:rPr>
                  <a:t>Ge via </a:t>
                </a:r>
                <a:r>
                  <a:rPr kumimoji="0" lang="en-US" altLang="zh-CN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Arial" charset="0"/>
                    <a:ea typeface="宋体" charset="-122"/>
                    <a:cs typeface="+mn-cs"/>
                  </a:rPr>
                  <a:t>2 proton </a:t>
                </a:r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Arial" charset="0"/>
                    <a:ea typeface="宋体" charset="-122"/>
                    <a:cs typeface="+mn-cs"/>
                  </a:rPr>
                  <a:t>capture </a:t>
                </a:r>
                <a:r>
                  <a:rPr kumimoji="0" lang="en-US" altLang="zh-CN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Arial" charset="0"/>
                    <a:ea typeface="宋体" charset="-122"/>
                    <a:cs typeface="+mn-cs"/>
                  </a:rPr>
                  <a:t>indicating </a:t>
                </a:r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Arial" charset="0"/>
                    <a:ea typeface="宋体" charset="-122"/>
                    <a:cs typeface="+mn-cs"/>
                  </a:rPr>
                  <a:t>that</a:t>
                </a:r>
                <a:r>
                  <a:rPr kumimoji="0" lang="en-US" altLang="zh-CN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Arial" charset="0"/>
                    <a:ea typeface="宋体" charset="-122"/>
                    <a:cs typeface="+mn-cs"/>
                  </a:rPr>
                  <a:t>: </a:t>
                </a:r>
                <a:r>
                  <a:rPr kumimoji="0" lang="en-US" altLang="zh-CN" sz="1800" b="1" i="0" u="none" strike="noStrike" kern="1200" cap="none" spc="0" normalizeH="0" baseline="30000" noProof="0" dirty="0" smtClean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Arial" charset="0"/>
                    <a:ea typeface="宋体" charset="-122"/>
                    <a:cs typeface="+mn-cs"/>
                  </a:rPr>
                  <a:t> </a:t>
                </a:r>
                <a:r>
                  <a:rPr kumimoji="0" lang="en-US" altLang="zh-CN" sz="18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  <a:ea typeface="宋体" charset="-122"/>
                    <a:cs typeface="+mn-cs"/>
                  </a:rPr>
                  <a:t>64</a:t>
                </a:r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  <a:ea typeface="宋体" charset="-122"/>
                    <a:cs typeface="+mn-cs"/>
                  </a:rPr>
                  <a:t>Ge is not a significant </a:t>
                </a:r>
                <a:r>
                  <a:rPr kumimoji="0" lang="en-US" altLang="zh-CN" sz="18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  <a:ea typeface="宋体" charset="-122"/>
                    <a:cs typeface="+mn-cs"/>
                  </a:rPr>
                  <a:t>rp</a:t>
                </a:r>
                <a:r>
                  <a:rPr kumimoji="0" lang="en-US" altLang="zh-CN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  <a:ea typeface="宋体" charset="-122"/>
                    <a:cs typeface="+mn-cs"/>
                  </a:rPr>
                  <a:t>-process  </a:t>
                </a:r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  <a:ea typeface="宋体" charset="-122"/>
                    <a:cs typeface="+mn-cs"/>
                  </a:rPr>
                  <a:t>waiting point</a:t>
                </a:r>
                <a:r>
                  <a:rPr kumimoji="0" lang="en-US" altLang="zh-CN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  <a:ea typeface="宋体" charset="-122"/>
                    <a:cs typeface="+mn-cs"/>
                  </a:rPr>
                  <a:t>.</a:t>
                </a:r>
                <a:endPara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宋体" charset="-122"/>
                  <a:cs typeface="+mn-cs"/>
                </a:endParaRPr>
              </a:p>
            </p:txBody>
          </p:sp>
        </mc:Choice>
        <mc:Fallback xmlns="">
          <p:sp>
            <p:nvSpPr>
              <p:cNvPr id="15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88058" y="5429071"/>
                <a:ext cx="4519554" cy="1200329"/>
              </a:xfrm>
              <a:prstGeom prst="rect">
                <a:avLst/>
              </a:prstGeom>
              <a:blipFill>
                <a:blip r:embed="rId4"/>
                <a:stretch>
                  <a:fillRect l="-1215" t="-3046" r="-1484" b="-710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1777402" y="4260850"/>
            <a:ext cx="10080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1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Symbol" pitchFamily="18" charset="2"/>
                <a:ea typeface="宋体" charset="-122"/>
                <a:cs typeface="+mn-cs"/>
              </a:rPr>
              <a:t>s 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 rot="-5400000">
            <a:off x="-372402" y="4957476"/>
            <a:ext cx="15039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黑体" pitchFamily="2" charset="-122"/>
                <a:cs typeface="+mn-cs"/>
              </a:rPr>
              <a:t>Abundance </a:t>
            </a: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4514252" y="1236554"/>
            <a:ext cx="3886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X.L. </a:t>
            </a: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Tu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 et al., PRL 106, 112501 (2011)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112" y="1726942"/>
            <a:ext cx="3733800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7024812" y="4565980"/>
            <a:ext cx="1689100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S</a:t>
            </a:r>
            <a:r>
              <a:rPr kumimoji="0" lang="en-US" altLang="zh-CN" sz="18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p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(</a:t>
            </a:r>
            <a:r>
              <a:rPr kumimoji="0" lang="en-US" altLang="zh-CN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65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As) 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=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18" charset="2"/>
                <a:ea typeface="宋体" charset="-122"/>
                <a:cs typeface="+mn-cs"/>
              </a:rPr>
              <a:t>-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18" charset="2"/>
                <a:ea typeface="宋体" charset="-122"/>
                <a:cs typeface="+mn-cs"/>
              </a:rPr>
              <a:t>90 (85) </a:t>
            </a: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charset="-122"/>
                <a:cs typeface="+mn-cs"/>
              </a:rPr>
              <a:t>keV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ymbol" pitchFamily="18" charset="2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59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2D5C8A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-76200" y="76200"/>
            <a:ext cx="9296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Impact on some issues in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rp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- &amp;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Symbol" panose="05050102010706020507" pitchFamily="18" charset="2"/>
              </a:rPr>
              <a:t>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p-processes</a:t>
            </a:r>
            <a:endParaRPr kumimoji="0" lang="zh-CN" altLang="en-GB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305036" y="822415"/>
            <a:ext cx="7998705" cy="461665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Wingdings 3" panose="05040102010807070707" pitchFamily="18" charset="2"/>
              </a:rPr>
              <a:t> 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Ca-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Sc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cycle 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in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the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rp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-process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of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type-I 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XRB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TextBox 1"/>
          <p:cNvSpPr txBox="1">
            <a:spLocks noChangeArrowheads="1"/>
          </p:cNvSpPr>
          <p:nvPr/>
        </p:nvSpPr>
        <p:spPr bwMode="auto">
          <a:xfrm>
            <a:off x="4308389" y="5053284"/>
            <a:ext cx="4759411" cy="1323439"/>
          </a:xfrm>
          <a:prstGeom prst="rect">
            <a:avLst/>
          </a:prstGeom>
          <a:noFill/>
          <a:ln w="25400">
            <a:solidFill>
              <a:srgbClr val="0066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New masses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of </a:t>
            </a:r>
            <a:r>
              <a:rPr kumimoji="0" lang="en-US" altLang="zh-CN" sz="20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45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Cr &amp; </a:t>
            </a:r>
            <a:r>
              <a:rPr kumimoji="0" lang="en-US" altLang="zh-CN" sz="20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44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V 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+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黑体" pitchFamily="2" charset="-122"/>
                <a:cs typeface="Times New Roman" pitchFamily="18" charset="0"/>
                <a:sym typeface="Arrows2" pitchFamily="34" charset="2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Net work calculations 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lead to the conclusion: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t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he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predicted Ca-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Sc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 cycle in x-ray burst may not exist</a:t>
            </a:r>
          </a:p>
        </p:txBody>
      </p:sp>
      <p:grpSp>
        <p:nvGrpSpPr>
          <p:cNvPr id="22" name="组合 21"/>
          <p:cNvGrpSpPr/>
          <p:nvPr/>
        </p:nvGrpSpPr>
        <p:grpSpPr>
          <a:xfrm>
            <a:off x="5535400" y="1713083"/>
            <a:ext cx="3208337" cy="3022600"/>
            <a:chOff x="754181" y="1668462"/>
            <a:chExt cx="3208337" cy="3022600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181" y="1668462"/>
              <a:ext cx="3208337" cy="3022600"/>
            </a:xfrm>
            <a:prstGeom prst="rect">
              <a:avLst/>
            </a:prstGeom>
            <a:noFill/>
            <a:ln w="25400">
              <a:solidFill>
                <a:srgbClr val="0066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椭圆 23"/>
            <p:cNvSpPr/>
            <p:nvPr/>
          </p:nvSpPr>
          <p:spPr>
            <a:xfrm>
              <a:off x="2459414" y="2986427"/>
              <a:ext cx="1295400" cy="1323634"/>
            </a:xfrm>
            <a:prstGeom prst="ellipse">
              <a:avLst/>
            </a:prstGeom>
            <a:noFill/>
            <a:ln w="508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228600" y="1589305"/>
            <a:ext cx="3962400" cy="4898203"/>
            <a:chOff x="7534275" y="2084387"/>
            <a:chExt cx="2786063" cy="4191000"/>
          </a:xfrm>
        </p:grpSpPr>
        <p:pic>
          <p:nvPicPr>
            <p:cNvPr id="26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89" r="5537"/>
            <a:stretch>
              <a:fillRect/>
            </a:stretch>
          </p:blipFill>
          <p:spPr bwMode="auto">
            <a:xfrm>
              <a:off x="7534275" y="4337050"/>
              <a:ext cx="2786063" cy="1938337"/>
            </a:xfrm>
            <a:prstGeom prst="rect">
              <a:avLst/>
            </a:prstGeom>
            <a:noFill/>
            <a:ln w="25400">
              <a:solidFill>
                <a:srgbClr val="00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3" descr="Ca-Sc-0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1" t="3168" r="1382" b="4977"/>
            <a:stretch>
              <a:fillRect/>
            </a:stretch>
          </p:blipFill>
          <p:spPr bwMode="auto">
            <a:xfrm>
              <a:off x="7534275" y="2084387"/>
              <a:ext cx="2774950" cy="2001838"/>
            </a:xfrm>
            <a:prstGeom prst="rect">
              <a:avLst/>
            </a:prstGeom>
            <a:noFill/>
            <a:ln w="25400">
              <a:solidFill>
                <a:srgbClr val="00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5105400" y="1251418"/>
            <a:ext cx="38862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X.L. </a:t>
            </a:r>
            <a:r>
              <a:rPr kumimoji="0" lang="en-US" altLang="zh-CN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Yan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et al., </a:t>
            </a:r>
            <a:r>
              <a:rPr kumimoji="0" lang="en-US" altLang="zh-CN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ApJL</a:t>
            </a:r>
            <a:r>
              <a:rPr kumimoji="0" lang="en-US" altLang="zh-CN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 766, L8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(</a:t>
            </a:r>
            <a:r>
              <a:rPr kumimoji="0" lang="en-US" altLang="zh-CN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2013)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31" name="圆角矩形标注 30"/>
          <p:cNvSpPr/>
          <p:nvPr/>
        </p:nvSpPr>
        <p:spPr>
          <a:xfrm>
            <a:off x="3247036" y="1674141"/>
            <a:ext cx="2020157" cy="790235"/>
          </a:xfrm>
          <a:prstGeom prst="wedgeRoundRectCallout">
            <a:avLst>
              <a:gd name="adj1" fmla="val -37328"/>
              <a:gd name="adj2" fmla="val 10544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2013: New mass of  </a:t>
            </a:r>
            <a:r>
              <a:rPr kumimoji="0" lang="en-US" altLang="zh-CN" sz="2000" b="1" i="0" u="none" strike="noStrike" kern="1200" cap="none" spc="0" normalizeH="0" baseline="3000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45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Cr gives 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" name="圆角矩形标注 34"/>
          <p:cNvSpPr/>
          <p:nvPr/>
        </p:nvSpPr>
        <p:spPr>
          <a:xfrm>
            <a:off x="3262165" y="4142452"/>
            <a:ext cx="2020157" cy="723319"/>
          </a:xfrm>
          <a:prstGeom prst="wedgeRoundRectCallout">
            <a:avLst>
              <a:gd name="adj1" fmla="val -20606"/>
              <a:gd name="adj2" fmla="val -12101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2018: New mass of </a:t>
            </a:r>
            <a:r>
              <a:rPr kumimoji="0" lang="en-US" altLang="zh-CN" sz="2000" b="1" i="0" u="none" strike="noStrike" kern="1200" cap="none" spc="0" normalizeH="0" baseline="3000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44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V gives 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" name="圆角矩形标注 36"/>
          <p:cNvSpPr/>
          <p:nvPr/>
        </p:nvSpPr>
        <p:spPr>
          <a:xfrm>
            <a:off x="5739500" y="2075976"/>
            <a:ext cx="914400" cy="790235"/>
          </a:xfrm>
          <a:prstGeom prst="wedgeRoundRectCallout">
            <a:avLst>
              <a:gd name="adj1" fmla="val 124496"/>
              <a:gd name="adj2" fmla="val 10036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Ca-</a:t>
            </a:r>
            <a:r>
              <a:rPr kumimoji="0" lang="en-US" altLang="zh-CN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Sc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cycle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7772400" y="2541388"/>
            <a:ext cx="322740" cy="324823"/>
          </a:xfrm>
          <a:prstGeom prst="rect">
            <a:avLst/>
          </a:prstGeom>
          <a:solidFill>
            <a:srgbClr val="C00000">
              <a:alpha val="66000"/>
            </a:srgbClr>
          </a:solidFill>
          <a:ln>
            <a:solidFill>
              <a:srgbClr val="C0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" name="Oval 87"/>
          <p:cNvSpPr>
            <a:spLocks noChangeArrowheads="1"/>
          </p:cNvSpPr>
          <p:nvPr/>
        </p:nvSpPr>
        <p:spPr bwMode="auto">
          <a:xfrm>
            <a:off x="3797643" y="3437238"/>
            <a:ext cx="131169" cy="138706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zh-CN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2" name="Oval 87"/>
          <p:cNvSpPr>
            <a:spLocks noChangeArrowheads="1"/>
          </p:cNvSpPr>
          <p:nvPr/>
        </p:nvSpPr>
        <p:spPr bwMode="auto">
          <a:xfrm>
            <a:off x="3401418" y="2925051"/>
            <a:ext cx="131169" cy="138706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zh-CN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88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578608"/>
            <a:ext cx="6105144" cy="4126992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 bwMode="auto">
          <a:xfrm>
            <a:off x="4267200" y="2514600"/>
            <a:ext cx="33922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Zr-Nb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cycle: </a:t>
            </a:r>
            <a:r>
              <a:rPr kumimoji="0" lang="en-US" altLang="zh-CN" sz="2000" b="1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83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Nb(</a:t>
            </a:r>
            <a:r>
              <a:rPr kumimoji="0" lang="en-US" altLang="zh-CN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p,</a:t>
            </a:r>
            <a:r>
              <a:rPr kumimoji="0" lang="en-US" altLang="zh-CN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宋体" panose="02010600030101010101" pitchFamily="2" charset="-122"/>
                <a:cs typeface="+mn-cs"/>
              </a:rPr>
              <a:t>a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)</a:t>
            </a:r>
            <a:r>
              <a:rPr kumimoji="0" lang="en-US" altLang="zh-CN" sz="2000" b="1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80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Zr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                   </a:t>
            </a:r>
            <a:r>
              <a:rPr kumimoji="0" lang="en-US" altLang="zh-CN" sz="2000" b="1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84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Mo(</a:t>
            </a:r>
            <a:r>
              <a:rPr kumimoji="0" lang="en-US" altLang="zh-CN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宋体" panose="02010600030101010101" pitchFamily="2" charset="-122"/>
                <a:cs typeface="+mn-cs"/>
              </a:rPr>
              <a:t>g</a:t>
            </a:r>
            <a:r>
              <a:rPr kumimoji="0" lang="en-US" altLang="zh-CN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,</a:t>
            </a:r>
            <a:r>
              <a:rPr kumimoji="0" lang="en-US" altLang="zh-CN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宋体" panose="02010600030101010101" pitchFamily="2" charset="-122"/>
                <a:cs typeface="+mn-cs"/>
              </a:rPr>
              <a:t>a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)</a:t>
            </a:r>
            <a:r>
              <a:rPr kumimoji="0" lang="en-US" altLang="zh-CN" sz="2000" b="1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80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Zr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" name="Oval 4"/>
          <p:cNvSpPr>
            <a:spLocks noChangeArrowheads="1"/>
          </p:cNvSpPr>
          <p:nvPr/>
        </p:nvSpPr>
        <p:spPr bwMode="auto">
          <a:xfrm>
            <a:off x="6934200" y="3308265"/>
            <a:ext cx="1638300" cy="1431925"/>
          </a:xfrm>
          <a:prstGeom prst="ellipse">
            <a:avLst/>
          </a:prstGeom>
          <a:noFill/>
          <a:ln w="38100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09600" y="1346537"/>
            <a:ext cx="7962900" cy="1015663"/>
          </a:xfrm>
          <a:prstGeom prst="rect">
            <a:avLst/>
          </a:prstGeom>
          <a:ln w="2222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Zr-Nb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cycle was proposed by 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H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. Schatz et al, Phys. Rep. 294, 167 (1998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) based on the FRDM mass prediction in 1992, which show a very low or even negative 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Symbol" panose="05050102010706020507" pitchFamily="18" charset="2"/>
              </a:rPr>
              <a:t> 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separation energy of </a:t>
            </a:r>
            <a:r>
              <a:rPr kumimoji="0" lang="en-US" altLang="zh-CN" sz="20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84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Mo.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" y="2807208"/>
            <a:ext cx="2941320" cy="3144012"/>
          </a:xfrm>
          <a:prstGeom prst="rect">
            <a:avLst/>
          </a:prstGeom>
        </p:spPr>
      </p:pic>
      <p:sp>
        <p:nvSpPr>
          <p:cNvPr id="33" name="矩形 32"/>
          <p:cNvSpPr/>
          <p:nvPr/>
        </p:nvSpPr>
        <p:spPr>
          <a:xfrm>
            <a:off x="3429000" y="3392269"/>
            <a:ext cx="2640595" cy="646331"/>
          </a:xfrm>
          <a:prstGeom prst="rect">
            <a:avLst/>
          </a:prstGeom>
          <a:ln w="1587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E. </a:t>
            </a: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Haettner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 et al, </a:t>
            </a:r>
            <a:endParaRPr kumimoji="0" lang="en-US" altLang="zh-CN" sz="1800" b="1" i="0" u="none" strike="noStrike" kern="1200" cap="none" spc="0" normalizeH="0" baseline="0" noProof="0" dirty="0" smtClean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PRL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106, 122501 (2011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)].</a:t>
            </a:r>
          </a:p>
        </p:txBody>
      </p:sp>
      <p:sp>
        <p:nvSpPr>
          <p:cNvPr id="34" name="矩形 33"/>
          <p:cNvSpPr/>
          <p:nvPr/>
        </p:nvSpPr>
        <p:spPr>
          <a:xfrm>
            <a:off x="3465036" y="4124980"/>
            <a:ext cx="24785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85,86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Mo masses 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36" name="直接箭头连接符 35"/>
          <p:cNvCxnSpPr/>
          <p:nvPr/>
        </p:nvCxnSpPr>
        <p:spPr>
          <a:xfrm flipH="1">
            <a:off x="2286000" y="4386590"/>
            <a:ext cx="1179036" cy="0"/>
          </a:xfrm>
          <a:prstGeom prst="straightConnector1">
            <a:avLst/>
          </a:prstGeom>
          <a:ln w="31750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/>
          <p:cNvCxnSpPr/>
          <p:nvPr/>
        </p:nvCxnSpPr>
        <p:spPr>
          <a:xfrm flipH="1">
            <a:off x="2209800" y="4397123"/>
            <a:ext cx="1255236" cy="343067"/>
          </a:xfrm>
          <a:prstGeom prst="straightConnector1">
            <a:avLst/>
          </a:prstGeom>
          <a:ln w="31750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文本框 40"/>
          <p:cNvSpPr txBox="1"/>
          <p:nvPr/>
        </p:nvSpPr>
        <p:spPr bwMode="auto">
          <a:xfrm>
            <a:off x="5965371" y="5929449"/>
            <a:ext cx="266290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T=2 GK, 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ymbol" panose="05050102010706020507" pitchFamily="18" charset="2"/>
                <a:ea typeface="宋体" panose="02010600030101010101" pitchFamily="2" charset="-122"/>
                <a:cs typeface="+mn-cs"/>
              </a:rPr>
              <a:t>r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=10</a:t>
            </a:r>
            <a:r>
              <a:rPr kumimoji="0" lang="en-US" altLang="zh-CN" sz="20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6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g/cm</a:t>
            </a:r>
            <a:r>
              <a:rPr kumimoji="0" lang="en-US" altLang="zh-CN" sz="20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3</a:t>
            </a:r>
            <a:endParaRPr kumimoji="0" lang="zh-CN" altLang="en-US" sz="2000" b="1" i="0" u="none" strike="noStrike" kern="1200" cap="none" spc="0" normalizeH="0" baseline="3000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93925" y="762000"/>
            <a:ext cx="76594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Wingdings 3" panose="05040102010807070707" pitchFamily="18" charset="2"/>
              </a:rPr>
              <a:t>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Wingdings 3" panose="05040102010807070707" pitchFamily="18" charset="2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Zr-Nb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cycle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the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rp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-process of X-ray bursts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8" name="Rectangle 1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2D5C8A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-76200" y="76200"/>
            <a:ext cx="9296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Impact on some issues in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rp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- &amp;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Symbol" panose="05050102010706020507" pitchFamily="18" charset="2"/>
              </a:rPr>
              <a:t>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p-processes</a:t>
            </a:r>
            <a:endParaRPr kumimoji="0" lang="zh-CN" altLang="en-GB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33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81" y="1952372"/>
            <a:ext cx="4026922" cy="345887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 bwMode="auto">
          <a:xfrm rot="16200000">
            <a:off x="-161027" y="3227458"/>
            <a:ext cx="1128835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S</a:t>
            </a:r>
            <a:r>
              <a:rPr kumimoji="0" lang="en-US" altLang="zh-CN" sz="1800" b="1" i="0" u="none" strike="noStrike" kern="1200" cap="none" spc="0" normalizeH="0" baseline="-1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宋体" panose="02010600030101010101" pitchFamily="2" charset="-122"/>
                <a:cs typeface="+mn-cs"/>
              </a:rPr>
              <a:t>a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(MeV)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/>
          <a:srcRect l="31030" t="28872" r="27052"/>
          <a:stretch/>
        </p:blipFill>
        <p:spPr>
          <a:xfrm>
            <a:off x="4495800" y="1909066"/>
            <a:ext cx="3907175" cy="360755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 bwMode="auto">
          <a:xfrm>
            <a:off x="4495800" y="1520324"/>
            <a:ext cx="330090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Zr-Nb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cycle: </a:t>
            </a:r>
            <a:r>
              <a:rPr kumimoji="0" lang="en-US" altLang="zh-CN" sz="2000" b="1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83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Nb(</a:t>
            </a:r>
            <a:r>
              <a:rPr kumimoji="0" lang="en-US" altLang="zh-CN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p,</a:t>
            </a:r>
            <a:r>
              <a:rPr kumimoji="0" lang="en-US" altLang="zh-CN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宋体" panose="02010600030101010101" pitchFamily="2" charset="-122"/>
                <a:cs typeface="+mn-cs"/>
              </a:rPr>
              <a:t>a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)</a:t>
            </a:r>
            <a:r>
              <a:rPr kumimoji="0" lang="en-US" altLang="zh-CN" sz="2000" b="1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80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Zr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                   </a:t>
            </a:r>
            <a:r>
              <a:rPr kumimoji="0" lang="en-US" altLang="zh-CN" sz="2000" b="1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84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Mo(</a:t>
            </a:r>
            <a:r>
              <a:rPr kumimoji="0" lang="en-US" altLang="zh-CN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宋体" panose="02010600030101010101" pitchFamily="2" charset="-122"/>
                <a:cs typeface="+mn-cs"/>
              </a:rPr>
              <a:t>g</a:t>
            </a:r>
            <a:r>
              <a:rPr kumimoji="0" lang="en-US" altLang="zh-CN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,</a:t>
            </a:r>
            <a:r>
              <a:rPr kumimoji="0" lang="en-US" altLang="zh-CN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宋体" panose="02010600030101010101" pitchFamily="2" charset="-122"/>
                <a:cs typeface="+mn-cs"/>
              </a:rPr>
              <a:t>a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)</a:t>
            </a:r>
            <a:r>
              <a:rPr kumimoji="0" lang="en-US" altLang="zh-CN" sz="2000" b="1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80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Zr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 bwMode="auto">
          <a:xfrm>
            <a:off x="5318818" y="5368686"/>
            <a:ext cx="266290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T=2 GK, 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宋体" panose="02010600030101010101" pitchFamily="2" charset="-122"/>
                <a:cs typeface="+mn-cs"/>
              </a:rPr>
              <a:t>r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=10</a:t>
            </a:r>
            <a:r>
              <a:rPr kumimoji="0" lang="en-US" altLang="zh-CN" sz="2000" b="1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6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g/cm</a:t>
            </a:r>
            <a:r>
              <a:rPr kumimoji="0" lang="en-US" altLang="zh-CN" sz="2000" b="1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3</a:t>
            </a:r>
            <a:endParaRPr kumimoji="0" lang="zh-CN" altLang="en-US" sz="2000" b="1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7743362" y="3230621"/>
            <a:ext cx="195993" cy="18150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7381768" y="3230621"/>
            <a:ext cx="195993" cy="18150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6660656" y="3936865"/>
            <a:ext cx="195993" cy="18150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2603994" y="3561674"/>
            <a:ext cx="228600" cy="530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2421083" y="3937786"/>
            <a:ext cx="418110" cy="15479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 bwMode="auto">
          <a:xfrm rot="18300541">
            <a:off x="2050396" y="3957792"/>
            <a:ext cx="18092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PRL 106 (2011)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7300017" y="2768903"/>
            <a:ext cx="344205" cy="343135"/>
          </a:xfrm>
          <a:prstGeom prst="rect">
            <a:avLst/>
          </a:prstGeom>
          <a:solidFill>
            <a:srgbClr val="FF66FF">
              <a:alpha val="3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7676180" y="2772380"/>
            <a:ext cx="309638" cy="361589"/>
          </a:xfrm>
          <a:prstGeom prst="rect">
            <a:avLst/>
          </a:prstGeom>
          <a:solidFill>
            <a:srgbClr val="0070C0">
              <a:alpha val="6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994082" y="2768904"/>
            <a:ext cx="349439" cy="365065"/>
          </a:xfrm>
          <a:prstGeom prst="rect">
            <a:avLst/>
          </a:prstGeom>
          <a:solidFill>
            <a:srgbClr val="0070C0">
              <a:alpha val="6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" name="文本框 23"/>
          <p:cNvSpPr txBox="1"/>
          <p:nvPr/>
        </p:nvSpPr>
        <p:spPr bwMode="auto">
          <a:xfrm>
            <a:off x="1484910" y="5164667"/>
            <a:ext cx="2125325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Atomic Number A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" name="Rectangle 2"/>
          <p:cNvSpPr txBox="1">
            <a:spLocks noChangeArrowheads="1"/>
          </p:cNvSpPr>
          <p:nvPr/>
        </p:nvSpPr>
        <p:spPr>
          <a:xfrm>
            <a:off x="255645" y="5951936"/>
            <a:ext cx="8788964" cy="672484"/>
          </a:xfrm>
          <a:prstGeom prst="rect">
            <a:avLst/>
          </a:prstGeom>
          <a:ln w="15875">
            <a:solidFill>
              <a:srgbClr val="339966"/>
            </a:solidFill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j-cs"/>
              </a:rPr>
              <a:t>No </a:t>
            </a:r>
            <a:r>
              <a:rPr kumimoji="0" lang="en-US" altLang="zh-CN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j-cs"/>
              </a:rPr>
              <a:t>pronounced 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j-cs"/>
              </a:rPr>
              <a:t>island of very low S</a:t>
            </a:r>
            <a:r>
              <a:rPr kumimoji="0" lang="en-US" altLang="zh-CN" sz="30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j-cs"/>
                <a:sym typeface="Symbol" panose="05050102010706020507" pitchFamily="18" charset="2"/>
              </a:rPr>
              <a:t> </a:t>
            </a:r>
            <a:r>
              <a:rPr kumimoji="0" lang="en-US" altLang="zh-CN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j-cs"/>
              </a:rPr>
              <a:t>for Mo isotopes</a:t>
            </a:r>
            <a:r>
              <a:rPr kumimoji="0" lang="zh-CN" alt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j-cs"/>
              </a:rPr>
              <a:t>！</a:t>
            </a:r>
            <a:r>
              <a:rPr kumimoji="0" lang="en-US" altLang="zh-CN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j-cs"/>
              </a:rPr>
              <a:t> </a:t>
            </a:r>
          </a:p>
        </p:txBody>
      </p:sp>
      <p:sp>
        <p:nvSpPr>
          <p:cNvPr id="23" name="椭圆形标注 22"/>
          <p:cNvSpPr/>
          <p:nvPr/>
        </p:nvSpPr>
        <p:spPr>
          <a:xfrm>
            <a:off x="7577762" y="1538971"/>
            <a:ext cx="1519076" cy="747029"/>
          </a:xfrm>
          <a:prstGeom prst="wedgeEllipseCallout">
            <a:avLst>
              <a:gd name="adj1" fmla="val -23160"/>
              <a:gd name="adj2" fmla="val 12021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85,86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Mo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" name="椭圆形标注 28"/>
          <p:cNvSpPr/>
          <p:nvPr/>
        </p:nvSpPr>
        <p:spPr>
          <a:xfrm>
            <a:off x="7409263" y="4267200"/>
            <a:ext cx="1519076" cy="747029"/>
          </a:xfrm>
          <a:prstGeom prst="wedgeEllipseCallout">
            <a:avLst>
              <a:gd name="adj1" fmla="val -48023"/>
              <a:gd name="adj2" fmla="val -108627"/>
            </a:avLst>
          </a:prstGeom>
          <a:solidFill>
            <a:srgbClr val="C00000">
              <a:alpha val="6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81,82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Zr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6945714" y="3466249"/>
            <a:ext cx="349439" cy="365065"/>
          </a:xfrm>
          <a:prstGeom prst="rect">
            <a:avLst/>
          </a:prstGeom>
          <a:solidFill>
            <a:srgbClr val="FF0000">
              <a:alpha val="6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7314863" y="3466249"/>
            <a:ext cx="349439" cy="365065"/>
          </a:xfrm>
          <a:prstGeom prst="rect">
            <a:avLst/>
          </a:prstGeom>
          <a:solidFill>
            <a:srgbClr val="FF0000">
              <a:alpha val="6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" name="Rectangle 1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2D5C8A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33" name="Rectangle 3"/>
          <p:cNvSpPr>
            <a:spLocks noChangeArrowheads="1"/>
          </p:cNvSpPr>
          <p:nvPr/>
        </p:nvSpPr>
        <p:spPr bwMode="auto">
          <a:xfrm>
            <a:off x="-76200" y="76200"/>
            <a:ext cx="9296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Impact on some issues in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rp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- &amp;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Symbol" panose="05050102010706020507" pitchFamily="18" charset="2"/>
              </a:rPr>
              <a:t>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p-processes</a:t>
            </a:r>
            <a:endParaRPr kumimoji="0" lang="zh-CN" altLang="en-GB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493925" y="762000"/>
            <a:ext cx="76594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Wingdings 3" panose="05040102010807070707" pitchFamily="18" charset="2"/>
              </a:rPr>
              <a:t>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Wingdings 3" panose="05040102010807070707" pitchFamily="18" charset="2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Zr-Nb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cycle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the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rp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-process of X-ray bursts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10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023784"/>
            <a:ext cx="4343400" cy="4523426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0" y="1367135"/>
            <a:ext cx="9067800" cy="461665"/>
          </a:xfrm>
          <a:prstGeom prst="rect">
            <a:avLst/>
          </a:prstGeom>
          <a:ln w="222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Precise S</a:t>
            </a:r>
            <a:r>
              <a:rPr kumimoji="0" lang="en-US" altLang="zh-CN" sz="24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Symbol" panose="05050102010706020507" pitchFamily="18" charset="2"/>
              </a:rPr>
              <a:t>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Symbol" panose="05050102010706020507" pitchFamily="18" charset="2"/>
              </a:rPr>
              <a:t> values 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of </a:t>
            </a:r>
            <a:r>
              <a:rPr kumimoji="0" lang="en-US" altLang="zh-CN" sz="2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85,86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Mo need precise masses of </a:t>
            </a:r>
            <a:r>
              <a:rPr kumimoji="0" lang="en-US" altLang="zh-CN" sz="2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81,82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Zr 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014072"/>
            <a:ext cx="4495800" cy="4539128"/>
          </a:xfrm>
          <a:prstGeom prst="rect">
            <a:avLst/>
          </a:prstGeom>
        </p:spPr>
      </p:pic>
      <p:sp>
        <p:nvSpPr>
          <p:cNvPr id="3" name="椭圆形标注 2"/>
          <p:cNvSpPr/>
          <p:nvPr/>
        </p:nvSpPr>
        <p:spPr>
          <a:xfrm>
            <a:off x="3293165" y="3342861"/>
            <a:ext cx="914400" cy="612648"/>
          </a:xfrm>
          <a:prstGeom prst="wedgeEllipseCallout">
            <a:avLst>
              <a:gd name="adj1" fmla="val -102355"/>
              <a:gd name="adj2" fmla="val 884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82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Zr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椭圆形标注 11"/>
          <p:cNvSpPr/>
          <p:nvPr/>
        </p:nvSpPr>
        <p:spPr>
          <a:xfrm>
            <a:off x="6362700" y="3429000"/>
            <a:ext cx="914400" cy="612648"/>
          </a:xfrm>
          <a:prstGeom prst="wedgeEllipseCallout">
            <a:avLst>
              <a:gd name="adj1" fmla="val -102355"/>
              <a:gd name="adj2" fmla="val 884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81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Zr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2D5C8A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-76200" y="76200"/>
            <a:ext cx="9296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Impact on some issues in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rp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- &amp;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Symbol" panose="05050102010706020507" pitchFamily="18" charset="2"/>
              </a:rPr>
              <a:t>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p-processes</a:t>
            </a:r>
            <a:endParaRPr kumimoji="0" lang="zh-CN" altLang="en-GB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93925" y="762000"/>
            <a:ext cx="76594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Wingdings 3" panose="05040102010807070707" pitchFamily="18" charset="2"/>
              </a:rPr>
              <a:t>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Wingdings 3" panose="05040102010807070707" pitchFamily="18" charset="2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Zr-Nb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cycle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the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rp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-process of X-ray bursts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45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34816"/>
            <a:ext cx="4558009" cy="34501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334816"/>
            <a:ext cx="4601540" cy="3456384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115616" y="1754370"/>
            <a:ext cx="26661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S</a:t>
            </a:r>
            <a:r>
              <a:rPr kumimoji="0" lang="en-US" altLang="zh-CN" sz="32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2p</a:t>
            </a: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 systematics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539713" y="1708339"/>
            <a:ext cx="26661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S</a:t>
            </a:r>
            <a:r>
              <a:rPr kumimoji="0" lang="en-US" altLang="zh-CN" sz="32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2n</a:t>
            </a: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 systematics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2D5C8A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-76200" y="76200"/>
            <a:ext cx="9296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Impact on some issues in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rp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- &amp;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Symbol" panose="05050102010706020507" pitchFamily="18" charset="2"/>
              </a:rPr>
              <a:t>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p-processes</a:t>
            </a:r>
            <a:endParaRPr kumimoji="0" lang="zh-CN" altLang="en-GB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93925" y="762000"/>
            <a:ext cx="76594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Wingdings 3" panose="05040102010807070707" pitchFamily="18" charset="2"/>
              </a:rPr>
              <a:t>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Wingdings 3" panose="05040102010807070707" pitchFamily="18" charset="2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Zr-Nb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cycle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the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rp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-process of X-ray bursts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19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4974484" y="2669880"/>
            <a:ext cx="3949371" cy="3588001"/>
            <a:chOff x="4974484" y="2669880"/>
            <a:chExt cx="3949371" cy="3588001"/>
          </a:xfrm>
        </p:grpSpPr>
        <p:pic>
          <p:nvPicPr>
            <p:cNvPr id="136" name="图片 13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74484" y="2794011"/>
              <a:ext cx="3949371" cy="3463870"/>
            </a:xfrm>
            <a:prstGeom prst="rect">
              <a:avLst/>
            </a:prstGeom>
          </p:spPr>
        </p:pic>
        <p:sp>
          <p:nvSpPr>
            <p:cNvPr id="137" name="文本框 136"/>
            <p:cNvSpPr txBox="1"/>
            <p:nvPr/>
          </p:nvSpPr>
          <p:spPr>
            <a:xfrm>
              <a:off x="8077200" y="5029200"/>
              <a:ext cx="5725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84</a:t>
              </a:r>
              <a:r>
                <a:rPr kumimoji="0" lang="en-US" altLang="zh-CN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Sr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138" name="直接箭头连接符 137"/>
            <p:cNvCxnSpPr/>
            <p:nvPr/>
          </p:nvCxnSpPr>
          <p:spPr>
            <a:xfrm flipH="1">
              <a:off x="6300192" y="4241657"/>
              <a:ext cx="720080" cy="387742"/>
            </a:xfrm>
            <a:prstGeom prst="straightConnector1">
              <a:avLst/>
            </a:prstGeom>
            <a:ln w="6032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直接箭头连接符 138"/>
            <p:cNvCxnSpPr/>
            <p:nvPr/>
          </p:nvCxnSpPr>
          <p:spPr>
            <a:xfrm flipH="1">
              <a:off x="6300192" y="3863207"/>
              <a:ext cx="720080" cy="766192"/>
            </a:xfrm>
            <a:prstGeom prst="straightConnector1">
              <a:avLst/>
            </a:prstGeom>
            <a:ln w="60325">
              <a:solidFill>
                <a:srgbClr val="FF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文本框 139"/>
            <p:cNvSpPr txBox="1"/>
            <p:nvPr/>
          </p:nvSpPr>
          <p:spPr bwMode="auto">
            <a:xfrm>
              <a:off x="5070305" y="2669880"/>
              <a:ext cx="1721946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84</a:t>
              </a:r>
              <a:r>
                <a:rPr kumimoji="0" lang="en-US" altLang="zh-CN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Mo(</a:t>
              </a:r>
              <a:r>
                <a:rPr kumimoji="0" lang="en-US" altLang="zh-CN" sz="2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Symbol" panose="05050102010706020507" pitchFamily="18" charset="2"/>
                  <a:ea typeface="宋体" panose="02010600030101010101" pitchFamily="2" charset="-122"/>
                  <a:cs typeface="+mn-cs"/>
                </a:rPr>
                <a:t>g</a:t>
              </a:r>
              <a:r>
                <a:rPr kumimoji="0" lang="en-US" altLang="zh-CN" sz="2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,</a:t>
              </a:r>
              <a:r>
                <a:rPr kumimoji="0" lang="en-US" altLang="zh-CN" sz="2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Symbol" panose="05050102010706020507" pitchFamily="18" charset="2"/>
                  <a:ea typeface="宋体" panose="02010600030101010101" pitchFamily="2" charset="-122"/>
                  <a:cs typeface="+mn-cs"/>
                </a:rPr>
                <a:t>a</a:t>
              </a:r>
              <a:r>
                <a:rPr kumimoji="0" lang="en-US" altLang="zh-CN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)</a:t>
              </a:r>
              <a:r>
                <a:rPr kumimoji="0" lang="en-US" altLang="zh-CN" sz="2000" b="1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80</a:t>
              </a:r>
              <a:r>
                <a:rPr kumimoji="0" lang="en-US" altLang="zh-CN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Zr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83</a:t>
              </a:r>
              <a:r>
                <a:rPr kumimoji="0" lang="en-US" altLang="zh-CN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Nb(</a:t>
              </a:r>
              <a:r>
                <a:rPr kumimoji="0" lang="en-US" altLang="zh-CN" sz="2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p,</a:t>
              </a:r>
              <a:r>
                <a:rPr kumimoji="0" lang="en-US" altLang="zh-CN" sz="2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Symbol" panose="05050102010706020507" pitchFamily="18" charset="2"/>
                  <a:ea typeface="宋体" panose="02010600030101010101" pitchFamily="2" charset="-122"/>
                  <a:cs typeface="+mn-cs"/>
                </a:rPr>
                <a:t>a</a:t>
              </a:r>
              <a:r>
                <a:rPr kumimoji="0" lang="en-US" altLang="zh-CN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)</a:t>
              </a:r>
              <a:r>
                <a:rPr kumimoji="0" lang="en-US" altLang="zh-CN" sz="2000" b="1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80</a:t>
              </a:r>
              <a:r>
                <a:rPr kumimoji="0" lang="en-US" altLang="zh-CN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Zr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141" name="直接箭头连接符 140"/>
            <p:cNvCxnSpPr/>
            <p:nvPr/>
          </p:nvCxnSpPr>
          <p:spPr>
            <a:xfrm>
              <a:off x="7020272" y="4601697"/>
              <a:ext cx="360040" cy="350748"/>
            </a:xfrm>
            <a:prstGeom prst="straightConnector1">
              <a:avLst/>
            </a:prstGeom>
            <a:ln w="508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直接箭头连接符 141"/>
            <p:cNvCxnSpPr/>
            <p:nvPr/>
          </p:nvCxnSpPr>
          <p:spPr>
            <a:xfrm>
              <a:off x="7020272" y="4241657"/>
              <a:ext cx="360040" cy="350748"/>
            </a:xfrm>
            <a:prstGeom prst="straightConnector1">
              <a:avLst/>
            </a:prstGeom>
            <a:ln w="508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圆角矩形标注 142"/>
            <p:cNvSpPr/>
            <p:nvPr/>
          </p:nvSpPr>
          <p:spPr>
            <a:xfrm>
              <a:off x="7762056" y="3349661"/>
              <a:ext cx="914400" cy="612648"/>
            </a:xfrm>
            <a:prstGeom prst="wedgeRoundRectCallout">
              <a:avLst>
                <a:gd name="adj1" fmla="val -103811"/>
                <a:gd name="adj2" fmla="val 135539"/>
                <a:gd name="adj3" fmla="val 16667"/>
              </a:avLst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(</a:t>
              </a:r>
              <a:r>
                <a:rPr kumimoji="0" lang="el-GR" altLang="zh-CN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β</a:t>
              </a:r>
              <a:r>
                <a:rPr kumimoji="0" lang="en-US" altLang="zh-CN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+)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4" name="圆角矩形 143"/>
            <p:cNvSpPr/>
            <p:nvPr/>
          </p:nvSpPr>
          <p:spPr>
            <a:xfrm>
              <a:off x="6180332" y="3749468"/>
              <a:ext cx="911948" cy="1202978"/>
            </a:xfrm>
            <a:prstGeom prst="round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5" name="圆角矩形标注 144"/>
            <p:cNvSpPr/>
            <p:nvPr/>
          </p:nvSpPr>
          <p:spPr>
            <a:xfrm>
              <a:off x="7062029" y="5221412"/>
              <a:ext cx="914400" cy="612648"/>
            </a:xfrm>
            <a:prstGeom prst="wedgeRoundRectCallout">
              <a:avLst>
                <a:gd name="adj1" fmla="val -68706"/>
                <a:gd name="adj2" fmla="val -94692"/>
                <a:gd name="adj3" fmla="val 16667"/>
              </a:avLst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Zr-Nb</a:t>
              </a:r>
              <a:r>
                <a:rPr kumimoji="0" lang="en-US" altLang="zh-CN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 cycle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148" name="直接箭头连接符 147"/>
            <p:cNvCxnSpPr/>
            <p:nvPr/>
          </p:nvCxnSpPr>
          <p:spPr>
            <a:xfrm>
              <a:off x="7020272" y="3890909"/>
              <a:ext cx="360040" cy="350748"/>
            </a:xfrm>
            <a:prstGeom prst="straightConnector1">
              <a:avLst/>
            </a:prstGeom>
            <a:ln w="508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组合 1"/>
          <p:cNvGrpSpPr/>
          <p:nvPr/>
        </p:nvGrpSpPr>
        <p:grpSpPr>
          <a:xfrm>
            <a:off x="223926" y="2514600"/>
            <a:ext cx="4644228" cy="4080796"/>
            <a:chOff x="223926" y="2514600"/>
            <a:chExt cx="4644228" cy="4080796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1358086" y="5852617"/>
              <a:ext cx="792088" cy="0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/>
            <p:cNvSpPr txBox="1"/>
            <p:nvPr/>
          </p:nvSpPr>
          <p:spPr>
            <a:xfrm>
              <a:off x="1295400" y="6133731"/>
              <a:ext cx="8178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微软雅黑" panose="020B0503020204020204" pitchFamily="34" charset="-122"/>
                  <a:cs typeface="+mn-cs"/>
                </a:rPr>
                <a:t>84</a:t>
              </a:r>
              <a:r>
                <a:rPr kumimoji="0" lang="en-US" altLang="zh-CN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微软雅黑" panose="020B0503020204020204" pitchFamily="34" charset="-122"/>
                  <a:cs typeface="+mn-cs"/>
                </a:rPr>
                <a:t>Mo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12" name="直接连接符 11"/>
            <p:cNvCxnSpPr/>
            <p:nvPr/>
          </p:nvCxnSpPr>
          <p:spPr>
            <a:xfrm>
              <a:off x="2699792" y="4844617"/>
              <a:ext cx="792088" cy="0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文本框 12"/>
            <p:cNvSpPr txBox="1"/>
            <p:nvPr/>
          </p:nvSpPr>
          <p:spPr>
            <a:xfrm>
              <a:off x="3581400" y="4685931"/>
              <a:ext cx="10470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微软雅黑" panose="020B0503020204020204" pitchFamily="34" charset="-122"/>
                  <a:cs typeface="+mn-cs"/>
                </a:rPr>
                <a:t>80</a:t>
              </a:r>
              <a:r>
                <a:rPr kumimoji="0" lang="en-US" altLang="zh-CN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微软雅黑" panose="020B0503020204020204" pitchFamily="34" charset="-122"/>
                  <a:cs typeface="+mn-cs"/>
                </a:rPr>
                <a:t>Zr+</a:t>
              </a:r>
              <a:r>
                <a:rPr kumimoji="0" lang="en-US" altLang="zh-CN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ea typeface="微软雅黑" panose="020B0503020204020204" pitchFamily="34" charset="-122"/>
                  <a:cs typeface="+mn-cs"/>
                </a:rPr>
                <a:t>a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14" name="直接箭头连接符 13"/>
            <p:cNvCxnSpPr/>
            <p:nvPr/>
          </p:nvCxnSpPr>
          <p:spPr>
            <a:xfrm>
              <a:off x="2558277" y="3233545"/>
              <a:ext cx="1274" cy="2691072"/>
            </a:xfrm>
            <a:prstGeom prst="straightConnector1">
              <a:avLst/>
            </a:prstGeom>
            <a:ln w="22225">
              <a:solidFill>
                <a:srgbClr val="00B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本框 16"/>
            <p:cNvSpPr txBox="1"/>
            <p:nvPr/>
          </p:nvSpPr>
          <p:spPr>
            <a:xfrm>
              <a:off x="260438" y="3793946"/>
              <a:ext cx="10935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微软雅黑" panose="020B0503020204020204" pitchFamily="34" charset="-122"/>
                  <a:cs typeface="+mn-cs"/>
                </a:rPr>
                <a:t>83</a:t>
              </a:r>
              <a:r>
                <a:rPr kumimoji="0" lang="en-US" altLang="zh-CN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微软雅黑" panose="020B0503020204020204" pitchFamily="34" charset="-122"/>
                  <a:cs typeface="+mn-cs"/>
                </a:rPr>
                <a:t>Nb+</a:t>
              </a:r>
              <a:r>
                <a:rPr kumimoji="0" lang="en-US" altLang="zh-CN" sz="24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微软雅黑" panose="020B0503020204020204" pitchFamily="34" charset="-122"/>
                  <a:cs typeface="+mn-cs"/>
                </a:rPr>
                <a:t>p</a:t>
              </a:r>
              <a:endParaRPr kumimoji="0" lang="zh-CN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18" name="直接箭头连接符 17"/>
            <p:cNvCxnSpPr/>
            <p:nvPr/>
          </p:nvCxnSpPr>
          <p:spPr>
            <a:xfrm>
              <a:off x="2255230" y="5547219"/>
              <a:ext cx="1329" cy="382873"/>
            </a:xfrm>
            <a:prstGeom prst="straightConnector1">
              <a:avLst/>
            </a:prstGeom>
            <a:ln w="22225">
              <a:solidFill>
                <a:srgbClr val="FF00F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文本框 84"/>
            <p:cNvSpPr txBox="1"/>
            <p:nvPr/>
          </p:nvSpPr>
          <p:spPr>
            <a:xfrm>
              <a:off x="1905000" y="2514600"/>
              <a:ext cx="158569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AME’12 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88" name="直接连接符 87"/>
            <p:cNvCxnSpPr/>
            <p:nvPr/>
          </p:nvCxnSpPr>
          <p:spPr>
            <a:xfrm>
              <a:off x="1358086" y="6140617"/>
              <a:ext cx="792088" cy="0"/>
            </a:xfrm>
            <a:prstGeom prst="line">
              <a:avLst/>
            </a:prstGeom>
            <a:ln w="34925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/>
            <p:cNvCxnSpPr/>
            <p:nvPr/>
          </p:nvCxnSpPr>
          <p:spPr>
            <a:xfrm>
              <a:off x="1358086" y="5564617"/>
              <a:ext cx="792088" cy="0"/>
            </a:xfrm>
            <a:prstGeom prst="line">
              <a:avLst/>
            </a:prstGeom>
            <a:ln w="34925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>
              <a:off x="466396" y="3656617"/>
              <a:ext cx="792088" cy="0"/>
            </a:xfrm>
            <a:prstGeom prst="line">
              <a:avLst/>
            </a:prstGeom>
            <a:ln w="34925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/>
          </p:nvCxnSpPr>
          <p:spPr>
            <a:xfrm>
              <a:off x="466396" y="3224617"/>
              <a:ext cx="792088" cy="0"/>
            </a:xfrm>
            <a:prstGeom prst="line">
              <a:avLst/>
            </a:prstGeom>
            <a:ln w="34925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/>
            <p:cNvCxnSpPr/>
            <p:nvPr/>
          </p:nvCxnSpPr>
          <p:spPr>
            <a:xfrm>
              <a:off x="2699792" y="3764617"/>
              <a:ext cx="792088" cy="0"/>
            </a:xfrm>
            <a:prstGeom prst="line">
              <a:avLst/>
            </a:prstGeom>
            <a:ln w="34925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/>
            <p:cNvCxnSpPr/>
            <p:nvPr/>
          </p:nvCxnSpPr>
          <p:spPr>
            <a:xfrm>
              <a:off x="2699792" y="5924617"/>
              <a:ext cx="792088" cy="0"/>
            </a:xfrm>
            <a:prstGeom prst="line">
              <a:avLst/>
            </a:prstGeom>
            <a:ln w="34925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矩形 2"/>
            <p:cNvSpPr/>
            <p:nvPr/>
          </p:nvSpPr>
          <p:spPr>
            <a:xfrm>
              <a:off x="466396" y="3233545"/>
              <a:ext cx="792088" cy="439960"/>
            </a:xfrm>
            <a:prstGeom prst="rect">
              <a:avLst/>
            </a:prstGeom>
            <a:solidFill>
              <a:schemeClr val="accent1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16" name="直接连接符 15"/>
            <p:cNvCxnSpPr/>
            <p:nvPr/>
          </p:nvCxnSpPr>
          <p:spPr>
            <a:xfrm>
              <a:off x="466396" y="3440617"/>
              <a:ext cx="792088" cy="0"/>
            </a:xfrm>
            <a:prstGeom prst="line">
              <a:avLst/>
            </a:prstGeom>
            <a:ln w="349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矩形 3"/>
            <p:cNvSpPr/>
            <p:nvPr/>
          </p:nvSpPr>
          <p:spPr>
            <a:xfrm>
              <a:off x="2699792" y="3764617"/>
              <a:ext cx="792088" cy="2160000"/>
            </a:xfrm>
            <a:prstGeom prst="rect">
              <a:avLst/>
            </a:prstGeom>
            <a:solidFill>
              <a:schemeClr val="accent1"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4" name="矩形 93"/>
            <p:cNvSpPr/>
            <p:nvPr/>
          </p:nvSpPr>
          <p:spPr>
            <a:xfrm>
              <a:off x="1358086" y="5547219"/>
              <a:ext cx="792088" cy="593398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96" name="直接连接符 95"/>
            <p:cNvCxnSpPr/>
            <p:nvPr/>
          </p:nvCxnSpPr>
          <p:spPr>
            <a:xfrm>
              <a:off x="1767463" y="5564617"/>
              <a:ext cx="644297" cy="4291"/>
            </a:xfrm>
            <a:prstGeom prst="line">
              <a:avLst/>
            </a:prstGeom>
            <a:ln w="952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/>
            <p:cNvCxnSpPr/>
            <p:nvPr/>
          </p:nvCxnSpPr>
          <p:spPr>
            <a:xfrm>
              <a:off x="376451" y="3224964"/>
              <a:ext cx="2539365" cy="1086"/>
            </a:xfrm>
            <a:prstGeom prst="line">
              <a:avLst/>
            </a:prstGeom>
            <a:ln w="952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文本框 103"/>
            <p:cNvSpPr txBox="1"/>
            <p:nvPr/>
          </p:nvSpPr>
          <p:spPr>
            <a:xfrm>
              <a:off x="3491880" y="4290621"/>
              <a:ext cx="1376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+mn-cs"/>
                </a:rPr>
                <a:t>Ex=1410 </a:t>
              </a:r>
              <a:r>
                <a:rPr kumimoji="0" lang="en-US" altLang="zh-CN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+mn-cs"/>
                </a:rPr>
                <a:t>keV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5" name="文本框 104"/>
            <p:cNvSpPr txBox="1"/>
            <p:nvPr/>
          </p:nvSpPr>
          <p:spPr>
            <a:xfrm>
              <a:off x="729388" y="5649394"/>
              <a:ext cx="6286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+mn-cs"/>
                </a:rPr>
                <a:t>Ex=0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6" name="文本框 105"/>
            <p:cNvSpPr txBox="1"/>
            <p:nvPr/>
          </p:nvSpPr>
          <p:spPr>
            <a:xfrm>
              <a:off x="223926" y="2677566"/>
              <a:ext cx="1376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+mn-cs"/>
                </a:rPr>
                <a:t>Ex=3380 </a:t>
              </a:r>
              <a:r>
                <a:rPr kumimoji="0" lang="en-US" altLang="zh-CN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+mn-cs"/>
                </a:rPr>
                <a:t>keV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3" name="文本框 112"/>
            <p:cNvSpPr txBox="1"/>
            <p:nvPr/>
          </p:nvSpPr>
          <p:spPr>
            <a:xfrm rot="16200000">
              <a:off x="1941400" y="3731223"/>
              <a:ext cx="8066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+mn-cs"/>
                </a:rPr>
                <a:t>Q(p,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+mn-cs"/>
                  <a:sym typeface="Symbol" panose="05050102010706020507" pitchFamily="18" charset="2"/>
                </a:rPr>
                <a:t>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+mn-cs"/>
                </a:rPr>
                <a:t>)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4" name="文本框 113"/>
            <p:cNvSpPr txBox="1"/>
            <p:nvPr/>
          </p:nvSpPr>
          <p:spPr>
            <a:xfrm rot="16200000">
              <a:off x="1706623" y="4881793"/>
              <a:ext cx="1053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+mn-cs"/>
                </a:rPr>
                <a:t>S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+mn-cs"/>
                  <a:sym typeface="Symbol" panose="05050102010706020507" pitchFamily="18" charset="2"/>
                </a:rPr>
                <a:t>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+mn-cs"/>
                </a:rPr>
                <a:t>(</a:t>
              </a:r>
              <a:r>
                <a:rPr kumimoji="0" lang="en-US" altLang="zh-CN" sz="1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+mn-cs"/>
                </a:rPr>
                <a:t>84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+mn-cs"/>
                </a:rPr>
                <a:t>Mo)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2195736" y="5924617"/>
              <a:ext cx="792088" cy="0"/>
            </a:xfrm>
            <a:prstGeom prst="line">
              <a:avLst/>
            </a:prstGeom>
            <a:ln w="952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文本框 47"/>
          <p:cNvSpPr txBox="1"/>
          <p:nvPr/>
        </p:nvSpPr>
        <p:spPr>
          <a:xfrm>
            <a:off x="0" y="68580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Favorable conditions for the formation of </a:t>
            </a:r>
            <a:r>
              <a:rPr kumimoji="0" lang="en-US" altLang="zh-CN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Zr-Nb</a:t>
            </a: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 cycle: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1371600" y="1295400"/>
            <a:ext cx="6858000" cy="830997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Largest 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Q(p,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Symbol" panose="05050102010706020507" pitchFamily="18" charset="2"/>
              </a:rPr>
              <a:t>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)  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favoring </a:t>
            </a:r>
            <a:r>
              <a:rPr kumimoji="0" lang="en-US" altLang="zh-CN" sz="24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83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Nb(</a:t>
            </a:r>
            <a:r>
              <a:rPr kumimoji="0" lang="en-US" altLang="zh-CN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p,</a:t>
            </a:r>
            <a:r>
              <a:rPr kumimoji="0" lang="en-US" altLang="zh-CN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宋体" panose="02010600030101010101" pitchFamily="2" charset="-122"/>
                <a:cs typeface="+mn-cs"/>
              </a:rPr>
              <a:t>a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)</a:t>
            </a:r>
            <a:r>
              <a:rPr kumimoji="0" lang="en-US" altLang="zh-CN" sz="24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80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Zr reaction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Smallest 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S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Symbol" panose="05050102010706020507" pitchFamily="18" charset="2"/>
              </a:rPr>
              <a:t>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(</a:t>
            </a:r>
            <a:r>
              <a:rPr kumimoji="0" lang="en-US" altLang="zh-CN" sz="2400" b="0" i="0" u="none" strike="noStrike" kern="1200" cap="none" spc="0" normalizeH="0" baseline="3000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84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Mo)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 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favoring </a:t>
            </a:r>
            <a:r>
              <a:rPr kumimoji="0" lang="en-US" altLang="zh-CN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84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Mo(</a:t>
            </a:r>
            <a:r>
              <a:rPr kumimoji="0" lang="el-GR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γ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,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宋体" panose="02010600030101010101" pitchFamily="2" charset="-122"/>
                <a:cs typeface="+mn-cs"/>
              </a:rPr>
              <a:t>a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)</a:t>
            </a:r>
            <a:r>
              <a:rPr kumimoji="0" lang="en-US" altLang="zh-CN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80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Zr reaction 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4719637" y="2128767"/>
            <a:ext cx="4424362" cy="369332"/>
          </a:xfrm>
          <a:prstGeom prst="rect">
            <a:avLst/>
          </a:prstGeom>
          <a:ln w="158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E. </a:t>
            </a: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Haettner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 et al,  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PRL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106, 122501 (2011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)]</a:t>
            </a:r>
          </a:p>
        </p:txBody>
      </p:sp>
      <p:sp>
        <p:nvSpPr>
          <p:cNvPr id="47" name="Rectangle 1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2D5C8A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51" name="Rectangle 3"/>
          <p:cNvSpPr>
            <a:spLocks noChangeArrowheads="1"/>
          </p:cNvSpPr>
          <p:nvPr/>
        </p:nvSpPr>
        <p:spPr bwMode="auto">
          <a:xfrm>
            <a:off x="-76200" y="76200"/>
            <a:ext cx="9296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Impact on some issues in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rp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- &amp;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Symbol" panose="05050102010706020507" pitchFamily="18" charset="2"/>
              </a:rPr>
              <a:t>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p-processes</a:t>
            </a:r>
            <a:endParaRPr kumimoji="0" lang="zh-CN" altLang="en-GB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867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23926" y="2514600"/>
            <a:ext cx="4644228" cy="4080796"/>
            <a:chOff x="223926" y="2514600"/>
            <a:chExt cx="4644228" cy="4080796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1358086" y="5852617"/>
              <a:ext cx="792088" cy="0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/>
            <p:cNvSpPr txBox="1"/>
            <p:nvPr/>
          </p:nvSpPr>
          <p:spPr>
            <a:xfrm>
              <a:off x="1295400" y="6133731"/>
              <a:ext cx="8178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微软雅黑" panose="020B0503020204020204" pitchFamily="34" charset="-122"/>
                  <a:cs typeface="+mn-cs"/>
                </a:rPr>
                <a:t>84</a:t>
              </a:r>
              <a:r>
                <a:rPr kumimoji="0" lang="en-US" altLang="zh-CN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微软雅黑" panose="020B0503020204020204" pitchFamily="34" charset="-122"/>
                  <a:cs typeface="+mn-cs"/>
                </a:rPr>
                <a:t>Mo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12" name="直接连接符 11"/>
            <p:cNvCxnSpPr/>
            <p:nvPr/>
          </p:nvCxnSpPr>
          <p:spPr>
            <a:xfrm>
              <a:off x="2699792" y="4844617"/>
              <a:ext cx="792088" cy="0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文本框 12"/>
            <p:cNvSpPr txBox="1"/>
            <p:nvPr/>
          </p:nvSpPr>
          <p:spPr>
            <a:xfrm>
              <a:off x="3581400" y="4685931"/>
              <a:ext cx="10470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微软雅黑" panose="020B0503020204020204" pitchFamily="34" charset="-122"/>
                  <a:cs typeface="+mn-cs"/>
                </a:rPr>
                <a:t>80</a:t>
              </a:r>
              <a:r>
                <a:rPr kumimoji="0" lang="en-US" altLang="zh-CN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微软雅黑" panose="020B0503020204020204" pitchFamily="34" charset="-122"/>
                  <a:cs typeface="+mn-cs"/>
                </a:rPr>
                <a:t>Zr+</a:t>
              </a:r>
              <a:r>
                <a:rPr kumimoji="0" lang="en-US" altLang="zh-CN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ea typeface="微软雅黑" panose="020B0503020204020204" pitchFamily="34" charset="-122"/>
                  <a:cs typeface="+mn-cs"/>
                </a:rPr>
                <a:t>a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14" name="直接箭头连接符 13"/>
            <p:cNvCxnSpPr/>
            <p:nvPr/>
          </p:nvCxnSpPr>
          <p:spPr>
            <a:xfrm>
              <a:off x="2558277" y="3233545"/>
              <a:ext cx="1274" cy="2691072"/>
            </a:xfrm>
            <a:prstGeom prst="straightConnector1">
              <a:avLst/>
            </a:prstGeom>
            <a:ln w="22225">
              <a:solidFill>
                <a:srgbClr val="00B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本框 16"/>
            <p:cNvSpPr txBox="1"/>
            <p:nvPr/>
          </p:nvSpPr>
          <p:spPr>
            <a:xfrm>
              <a:off x="260438" y="3793946"/>
              <a:ext cx="10935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微软雅黑" panose="020B0503020204020204" pitchFamily="34" charset="-122"/>
                  <a:cs typeface="+mn-cs"/>
                </a:rPr>
                <a:t>83</a:t>
              </a:r>
              <a:r>
                <a:rPr kumimoji="0" lang="en-US" altLang="zh-CN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微软雅黑" panose="020B0503020204020204" pitchFamily="34" charset="-122"/>
                  <a:cs typeface="+mn-cs"/>
                </a:rPr>
                <a:t>Nb+</a:t>
              </a:r>
              <a:r>
                <a:rPr kumimoji="0" lang="en-US" altLang="zh-CN" sz="24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微软雅黑" panose="020B0503020204020204" pitchFamily="34" charset="-122"/>
                  <a:cs typeface="+mn-cs"/>
                </a:rPr>
                <a:t>p</a:t>
              </a:r>
              <a:endParaRPr kumimoji="0" lang="zh-CN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18" name="直接箭头连接符 17"/>
            <p:cNvCxnSpPr/>
            <p:nvPr/>
          </p:nvCxnSpPr>
          <p:spPr>
            <a:xfrm>
              <a:off x="2255230" y="5547219"/>
              <a:ext cx="1329" cy="382873"/>
            </a:xfrm>
            <a:prstGeom prst="straightConnector1">
              <a:avLst/>
            </a:prstGeom>
            <a:ln w="22225">
              <a:solidFill>
                <a:srgbClr val="FF00F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文本框 84"/>
            <p:cNvSpPr txBox="1"/>
            <p:nvPr/>
          </p:nvSpPr>
          <p:spPr>
            <a:xfrm>
              <a:off x="1905000" y="2514600"/>
              <a:ext cx="158569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AME’12 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88" name="直接连接符 87"/>
            <p:cNvCxnSpPr/>
            <p:nvPr/>
          </p:nvCxnSpPr>
          <p:spPr>
            <a:xfrm>
              <a:off x="1358086" y="6140617"/>
              <a:ext cx="792088" cy="0"/>
            </a:xfrm>
            <a:prstGeom prst="line">
              <a:avLst/>
            </a:prstGeom>
            <a:ln w="34925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/>
            <p:cNvCxnSpPr/>
            <p:nvPr/>
          </p:nvCxnSpPr>
          <p:spPr>
            <a:xfrm>
              <a:off x="1358086" y="5564617"/>
              <a:ext cx="792088" cy="0"/>
            </a:xfrm>
            <a:prstGeom prst="line">
              <a:avLst/>
            </a:prstGeom>
            <a:ln w="34925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>
              <a:off x="466396" y="3656617"/>
              <a:ext cx="792088" cy="0"/>
            </a:xfrm>
            <a:prstGeom prst="line">
              <a:avLst/>
            </a:prstGeom>
            <a:ln w="34925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/>
          </p:nvCxnSpPr>
          <p:spPr>
            <a:xfrm>
              <a:off x="466396" y="3224617"/>
              <a:ext cx="792088" cy="0"/>
            </a:xfrm>
            <a:prstGeom prst="line">
              <a:avLst/>
            </a:prstGeom>
            <a:ln w="34925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/>
            <p:cNvCxnSpPr/>
            <p:nvPr/>
          </p:nvCxnSpPr>
          <p:spPr>
            <a:xfrm>
              <a:off x="2699792" y="3764617"/>
              <a:ext cx="792088" cy="0"/>
            </a:xfrm>
            <a:prstGeom prst="line">
              <a:avLst/>
            </a:prstGeom>
            <a:ln w="34925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/>
            <p:cNvCxnSpPr/>
            <p:nvPr/>
          </p:nvCxnSpPr>
          <p:spPr>
            <a:xfrm>
              <a:off x="2699792" y="5924617"/>
              <a:ext cx="792088" cy="0"/>
            </a:xfrm>
            <a:prstGeom prst="line">
              <a:avLst/>
            </a:prstGeom>
            <a:ln w="34925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矩形 2"/>
            <p:cNvSpPr/>
            <p:nvPr/>
          </p:nvSpPr>
          <p:spPr>
            <a:xfrm>
              <a:off x="466396" y="3233545"/>
              <a:ext cx="792088" cy="439960"/>
            </a:xfrm>
            <a:prstGeom prst="rect">
              <a:avLst/>
            </a:prstGeom>
            <a:solidFill>
              <a:schemeClr val="accent1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16" name="直接连接符 15"/>
            <p:cNvCxnSpPr/>
            <p:nvPr/>
          </p:nvCxnSpPr>
          <p:spPr>
            <a:xfrm>
              <a:off x="466396" y="3440617"/>
              <a:ext cx="792088" cy="0"/>
            </a:xfrm>
            <a:prstGeom prst="line">
              <a:avLst/>
            </a:prstGeom>
            <a:ln w="349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矩形 3"/>
            <p:cNvSpPr/>
            <p:nvPr/>
          </p:nvSpPr>
          <p:spPr>
            <a:xfrm>
              <a:off x="2699792" y="3764617"/>
              <a:ext cx="792088" cy="2160000"/>
            </a:xfrm>
            <a:prstGeom prst="rect">
              <a:avLst/>
            </a:prstGeom>
            <a:solidFill>
              <a:schemeClr val="accent1"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4" name="矩形 93"/>
            <p:cNvSpPr/>
            <p:nvPr/>
          </p:nvSpPr>
          <p:spPr>
            <a:xfrm>
              <a:off x="1358086" y="5547219"/>
              <a:ext cx="792088" cy="593398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96" name="直接连接符 95"/>
            <p:cNvCxnSpPr/>
            <p:nvPr/>
          </p:nvCxnSpPr>
          <p:spPr>
            <a:xfrm>
              <a:off x="1767463" y="5564617"/>
              <a:ext cx="644297" cy="4291"/>
            </a:xfrm>
            <a:prstGeom prst="line">
              <a:avLst/>
            </a:prstGeom>
            <a:ln w="952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/>
            <p:cNvCxnSpPr/>
            <p:nvPr/>
          </p:nvCxnSpPr>
          <p:spPr>
            <a:xfrm>
              <a:off x="376451" y="3224964"/>
              <a:ext cx="2539365" cy="1086"/>
            </a:xfrm>
            <a:prstGeom prst="line">
              <a:avLst/>
            </a:prstGeom>
            <a:ln w="952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文本框 103"/>
            <p:cNvSpPr txBox="1"/>
            <p:nvPr/>
          </p:nvSpPr>
          <p:spPr>
            <a:xfrm>
              <a:off x="3491880" y="4290621"/>
              <a:ext cx="1376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+mn-cs"/>
                </a:rPr>
                <a:t>Ex=1410 </a:t>
              </a:r>
              <a:r>
                <a:rPr kumimoji="0" lang="en-US" altLang="zh-CN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+mn-cs"/>
                </a:rPr>
                <a:t>keV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5" name="文本框 104"/>
            <p:cNvSpPr txBox="1"/>
            <p:nvPr/>
          </p:nvSpPr>
          <p:spPr>
            <a:xfrm>
              <a:off x="729388" y="5649394"/>
              <a:ext cx="6286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+mn-cs"/>
                </a:rPr>
                <a:t>Ex=0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6" name="文本框 105"/>
            <p:cNvSpPr txBox="1"/>
            <p:nvPr/>
          </p:nvSpPr>
          <p:spPr>
            <a:xfrm>
              <a:off x="223926" y="2677566"/>
              <a:ext cx="1376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+mn-cs"/>
                </a:rPr>
                <a:t>Ex=3380 </a:t>
              </a:r>
              <a:r>
                <a:rPr kumimoji="0" lang="en-US" altLang="zh-CN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+mn-cs"/>
                </a:rPr>
                <a:t>keV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3" name="文本框 112"/>
            <p:cNvSpPr txBox="1"/>
            <p:nvPr/>
          </p:nvSpPr>
          <p:spPr>
            <a:xfrm rot="16200000">
              <a:off x="1941400" y="3731223"/>
              <a:ext cx="8066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+mn-cs"/>
                </a:rPr>
                <a:t>Q(p,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+mn-cs"/>
                  <a:sym typeface="Symbol" panose="05050102010706020507" pitchFamily="18" charset="2"/>
                </a:rPr>
                <a:t>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+mn-cs"/>
                </a:rPr>
                <a:t>)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4" name="文本框 113"/>
            <p:cNvSpPr txBox="1"/>
            <p:nvPr/>
          </p:nvSpPr>
          <p:spPr>
            <a:xfrm rot="16200000">
              <a:off x="1706623" y="4881793"/>
              <a:ext cx="1053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+mn-cs"/>
                </a:rPr>
                <a:t>S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+mn-cs"/>
                  <a:sym typeface="Symbol" panose="05050102010706020507" pitchFamily="18" charset="2"/>
                </a:rPr>
                <a:t>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+mn-cs"/>
                </a:rPr>
                <a:t>(</a:t>
              </a:r>
              <a:r>
                <a:rPr kumimoji="0" lang="en-US" altLang="zh-CN" sz="1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+mn-cs"/>
                </a:rPr>
                <a:t>84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+mn-cs"/>
                </a:rPr>
                <a:t>Mo)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2195736" y="5924617"/>
              <a:ext cx="792088" cy="0"/>
            </a:xfrm>
            <a:prstGeom prst="line">
              <a:avLst/>
            </a:prstGeom>
            <a:ln w="952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文本框 47"/>
          <p:cNvSpPr txBox="1"/>
          <p:nvPr/>
        </p:nvSpPr>
        <p:spPr>
          <a:xfrm>
            <a:off x="0" y="68580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Favorable conditions for the formation of </a:t>
            </a:r>
            <a:r>
              <a:rPr kumimoji="0" lang="en-US" altLang="zh-CN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Zr-Nb</a:t>
            </a: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 cycle: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1371600" y="1295400"/>
            <a:ext cx="6858000" cy="830997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Largest 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Q(p,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Symbol" panose="05050102010706020507" pitchFamily="18" charset="2"/>
              </a:rPr>
              <a:t>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)  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favoring </a:t>
            </a:r>
            <a:r>
              <a:rPr kumimoji="0" lang="en-US" altLang="zh-CN" sz="24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83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Nb(</a:t>
            </a:r>
            <a:r>
              <a:rPr kumimoji="0" lang="en-US" altLang="zh-CN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p,</a:t>
            </a:r>
            <a:r>
              <a:rPr kumimoji="0" lang="en-US" altLang="zh-CN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宋体" panose="02010600030101010101" pitchFamily="2" charset="-122"/>
                <a:cs typeface="+mn-cs"/>
              </a:rPr>
              <a:t>a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)</a:t>
            </a:r>
            <a:r>
              <a:rPr kumimoji="0" lang="en-US" altLang="zh-CN" sz="24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80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Zr reaction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Smallest 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S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Symbol" panose="05050102010706020507" pitchFamily="18" charset="2"/>
              </a:rPr>
              <a:t>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(</a:t>
            </a:r>
            <a:r>
              <a:rPr kumimoji="0" lang="en-US" altLang="zh-CN" sz="2400" b="0" i="0" u="none" strike="noStrike" kern="1200" cap="none" spc="0" normalizeH="0" baseline="3000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84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Mo)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 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favoring </a:t>
            </a:r>
            <a:r>
              <a:rPr kumimoji="0" lang="en-US" altLang="zh-CN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84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Mo(</a:t>
            </a:r>
            <a:r>
              <a:rPr kumimoji="0" lang="el-GR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γ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,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宋体" panose="02010600030101010101" pitchFamily="2" charset="-122"/>
                <a:cs typeface="+mn-cs"/>
              </a:rPr>
              <a:t>a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)</a:t>
            </a:r>
            <a:r>
              <a:rPr kumimoji="0" lang="en-US" altLang="zh-CN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80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Zr reaction 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5181600" y="2667000"/>
            <a:ext cx="3596023" cy="3766557"/>
            <a:chOff x="518777" y="2257708"/>
            <a:chExt cx="3596023" cy="3766557"/>
          </a:xfrm>
        </p:grpSpPr>
        <p:cxnSp>
          <p:nvCxnSpPr>
            <p:cNvPr id="47" name="直接连接符 46"/>
            <p:cNvCxnSpPr/>
            <p:nvPr/>
          </p:nvCxnSpPr>
          <p:spPr>
            <a:xfrm>
              <a:off x="1913375" y="5432759"/>
              <a:ext cx="792088" cy="0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文本框 50"/>
            <p:cNvSpPr txBox="1"/>
            <p:nvPr/>
          </p:nvSpPr>
          <p:spPr>
            <a:xfrm>
              <a:off x="1849147" y="5562600"/>
              <a:ext cx="8178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微软雅黑" panose="020B0503020204020204" pitchFamily="34" charset="-122"/>
                  <a:cs typeface="+mn-cs"/>
                </a:rPr>
                <a:t>84</a:t>
              </a:r>
              <a:r>
                <a:rPr kumimoji="0" lang="en-US" altLang="zh-CN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微软雅黑" panose="020B0503020204020204" pitchFamily="34" charset="-122"/>
                  <a:cs typeface="+mn-cs"/>
                </a:rPr>
                <a:t>Mo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52" name="直接连接符 51"/>
            <p:cNvCxnSpPr/>
            <p:nvPr/>
          </p:nvCxnSpPr>
          <p:spPr>
            <a:xfrm>
              <a:off x="2988850" y="3848759"/>
              <a:ext cx="792088" cy="0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文本框 52"/>
            <p:cNvSpPr txBox="1"/>
            <p:nvPr/>
          </p:nvSpPr>
          <p:spPr>
            <a:xfrm>
              <a:off x="2743200" y="4092732"/>
              <a:ext cx="10470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微软雅黑" panose="020B0503020204020204" pitchFamily="34" charset="-122"/>
                  <a:cs typeface="+mn-cs"/>
                </a:rPr>
                <a:t>80</a:t>
              </a:r>
              <a:r>
                <a:rPr kumimoji="0" lang="en-US" altLang="zh-CN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微软雅黑" panose="020B0503020204020204" pitchFamily="34" charset="-122"/>
                  <a:cs typeface="+mn-cs"/>
                </a:rPr>
                <a:t>Zr+</a:t>
              </a:r>
              <a:r>
                <a:rPr kumimoji="0" lang="en-US" altLang="zh-CN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ea typeface="微软雅黑" panose="020B0503020204020204" pitchFamily="34" charset="-122"/>
                  <a:cs typeface="+mn-cs"/>
                </a:rPr>
                <a:t>a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54" name="直接箭头连接符 53"/>
            <p:cNvCxnSpPr/>
            <p:nvPr/>
          </p:nvCxnSpPr>
          <p:spPr>
            <a:xfrm>
              <a:off x="2412785" y="2677314"/>
              <a:ext cx="1" cy="1361983"/>
            </a:xfrm>
            <a:prstGeom prst="straightConnector1">
              <a:avLst/>
            </a:prstGeom>
            <a:ln w="22225">
              <a:solidFill>
                <a:srgbClr val="00B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582831" y="2971800"/>
              <a:ext cx="10935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微软雅黑" panose="020B0503020204020204" pitchFamily="34" charset="-122"/>
                  <a:cs typeface="+mn-cs"/>
                </a:rPr>
                <a:t>83</a:t>
              </a:r>
              <a:r>
                <a:rPr kumimoji="0" lang="en-US" altLang="zh-CN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微软雅黑" panose="020B0503020204020204" pitchFamily="34" charset="-122"/>
                  <a:cs typeface="+mn-cs"/>
                </a:rPr>
                <a:t>Nb+</a:t>
              </a:r>
              <a:r>
                <a:rPr kumimoji="0" lang="en-US" altLang="zh-CN" sz="24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微软雅黑" panose="020B0503020204020204" pitchFamily="34" charset="-122"/>
                  <a:cs typeface="+mn-cs"/>
                </a:rPr>
                <a:t>p</a:t>
              </a:r>
              <a:endParaRPr kumimoji="0" lang="zh-CN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56" name="直接箭头连接符 55"/>
            <p:cNvCxnSpPr/>
            <p:nvPr/>
          </p:nvCxnSpPr>
          <p:spPr>
            <a:xfrm flipH="1">
              <a:off x="2412786" y="4039773"/>
              <a:ext cx="3412" cy="1212985"/>
            </a:xfrm>
            <a:prstGeom prst="straightConnector1">
              <a:avLst/>
            </a:prstGeom>
            <a:ln w="22225">
              <a:solidFill>
                <a:srgbClr val="FF00F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/>
          </p:nvCxnSpPr>
          <p:spPr>
            <a:xfrm flipV="1">
              <a:off x="2124754" y="4033050"/>
              <a:ext cx="933914" cy="2433"/>
            </a:xfrm>
            <a:prstGeom prst="line">
              <a:avLst/>
            </a:prstGeom>
            <a:ln w="952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>
              <a:off x="1913375" y="5612759"/>
              <a:ext cx="792088" cy="0"/>
            </a:xfrm>
            <a:prstGeom prst="line">
              <a:avLst/>
            </a:prstGeom>
            <a:ln w="34925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/>
          </p:nvCxnSpPr>
          <p:spPr>
            <a:xfrm>
              <a:off x="1913375" y="5252759"/>
              <a:ext cx="792088" cy="0"/>
            </a:xfrm>
            <a:prstGeom prst="line">
              <a:avLst/>
            </a:prstGeom>
            <a:ln w="34925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/>
          </p:nvCxnSpPr>
          <p:spPr>
            <a:xfrm>
              <a:off x="761247" y="2912759"/>
              <a:ext cx="792088" cy="0"/>
            </a:xfrm>
            <a:prstGeom prst="line">
              <a:avLst/>
            </a:prstGeom>
            <a:ln w="34925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/>
          </p:nvCxnSpPr>
          <p:spPr>
            <a:xfrm>
              <a:off x="761247" y="2696759"/>
              <a:ext cx="792088" cy="0"/>
            </a:xfrm>
            <a:prstGeom prst="line">
              <a:avLst/>
            </a:prstGeom>
            <a:ln w="34925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/>
            <p:cNvCxnSpPr/>
            <p:nvPr/>
          </p:nvCxnSpPr>
          <p:spPr>
            <a:xfrm>
              <a:off x="2988850" y="3668759"/>
              <a:ext cx="792088" cy="0"/>
            </a:xfrm>
            <a:prstGeom prst="line">
              <a:avLst/>
            </a:prstGeom>
            <a:ln w="34925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/>
            <p:cNvCxnSpPr/>
            <p:nvPr/>
          </p:nvCxnSpPr>
          <p:spPr>
            <a:xfrm>
              <a:off x="2956887" y="4028759"/>
              <a:ext cx="792088" cy="0"/>
            </a:xfrm>
            <a:prstGeom prst="line">
              <a:avLst/>
            </a:prstGeom>
            <a:ln w="34925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矩形 63"/>
            <p:cNvSpPr/>
            <p:nvPr/>
          </p:nvSpPr>
          <p:spPr>
            <a:xfrm>
              <a:off x="761247" y="2689095"/>
              <a:ext cx="792088" cy="223664"/>
            </a:xfrm>
            <a:prstGeom prst="rect">
              <a:avLst/>
            </a:prstGeom>
            <a:solidFill>
              <a:schemeClr val="accent1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65" name="直接连接符 64"/>
            <p:cNvCxnSpPr/>
            <p:nvPr/>
          </p:nvCxnSpPr>
          <p:spPr>
            <a:xfrm>
              <a:off x="761247" y="2804759"/>
              <a:ext cx="792088" cy="0"/>
            </a:xfrm>
            <a:prstGeom prst="line">
              <a:avLst/>
            </a:prstGeom>
            <a:ln w="349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矩形 65"/>
            <p:cNvSpPr/>
            <p:nvPr/>
          </p:nvSpPr>
          <p:spPr>
            <a:xfrm>
              <a:off x="2988850" y="3668759"/>
              <a:ext cx="792088" cy="360000"/>
            </a:xfrm>
            <a:prstGeom prst="rect">
              <a:avLst/>
            </a:prstGeom>
            <a:solidFill>
              <a:schemeClr val="accent1"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7" name="矩形 66"/>
            <p:cNvSpPr/>
            <p:nvPr/>
          </p:nvSpPr>
          <p:spPr>
            <a:xfrm>
              <a:off x="1913375" y="5252759"/>
              <a:ext cx="792088" cy="36000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68" name="直接连接符 67"/>
            <p:cNvCxnSpPr/>
            <p:nvPr/>
          </p:nvCxnSpPr>
          <p:spPr>
            <a:xfrm>
              <a:off x="2052746" y="5252759"/>
              <a:ext cx="644297" cy="4291"/>
            </a:xfrm>
            <a:prstGeom prst="line">
              <a:avLst/>
            </a:prstGeom>
            <a:ln w="952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 flipV="1">
              <a:off x="931740" y="2683974"/>
              <a:ext cx="1701715" cy="345"/>
            </a:xfrm>
            <a:prstGeom prst="line">
              <a:avLst/>
            </a:prstGeom>
            <a:ln w="952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2738526" y="3123646"/>
              <a:ext cx="1376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+mn-cs"/>
                </a:rPr>
                <a:t>Ex=2207 </a:t>
              </a:r>
              <a:r>
                <a:rPr kumimoji="0" lang="en-US" altLang="zh-CN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+mn-cs"/>
                </a:rPr>
                <a:t>keV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1284677" y="5229536"/>
              <a:ext cx="6286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+mn-cs"/>
                </a:rPr>
                <a:t>Ex=0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2" name="文本框 71"/>
            <p:cNvSpPr txBox="1"/>
            <p:nvPr/>
          </p:nvSpPr>
          <p:spPr>
            <a:xfrm>
              <a:off x="518777" y="2257708"/>
              <a:ext cx="1376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+mn-cs"/>
                </a:rPr>
                <a:t>Ex=3691 </a:t>
              </a:r>
              <a:r>
                <a:rPr kumimoji="0" lang="en-US" altLang="zh-CN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+mn-cs"/>
                </a:rPr>
                <a:t>keV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3" name="文本框 72"/>
            <p:cNvSpPr txBox="1"/>
            <p:nvPr/>
          </p:nvSpPr>
          <p:spPr>
            <a:xfrm rot="16200000">
              <a:off x="1759076" y="3206276"/>
              <a:ext cx="8066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+mn-cs"/>
                </a:rPr>
                <a:t>Q(p,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+mn-cs"/>
                  <a:sym typeface="Symbol" panose="05050102010706020507" pitchFamily="18" charset="2"/>
                </a:rPr>
                <a:t>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+mn-cs"/>
                </a:rPr>
                <a:t>)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4" name="文本框 73"/>
            <p:cNvSpPr txBox="1"/>
            <p:nvPr/>
          </p:nvSpPr>
          <p:spPr>
            <a:xfrm rot="16200000">
              <a:off x="1643303" y="4379904"/>
              <a:ext cx="1053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+mn-cs"/>
                </a:rPr>
                <a:t>S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+mn-cs"/>
                  <a:sym typeface="Symbol" panose="05050102010706020507" pitchFamily="18" charset="2"/>
                </a:rPr>
                <a:t>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+mn-cs"/>
                </a:rPr>
                <a:t>(</a:t>
              </a:r>
              <a:r>
                <a:rPr kumimoji="0" lang="en-US" altLang="zh-CN" sz="1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+mn-cs"/>
                </a:rPr>
                <a:t>84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+mn-cs"/>
                </a:rPr>
                <a:t>Mo)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75" name="文本框 74"/>
          <p:cNvSpPr txBox="1"/>
          <p:nvPr/>
        </p:nvSpPr>
        <p:spPr>
          <a:xfrm>
            <a:off x="6832873" y="2534762"/>
            <a:ext cx="21259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CSRe</a:t>
            </a: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masses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6" name="Rectangle 1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2D5C8A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77" name="Rectangle 3"/>
          <p:cNvSpPr>
            <a:spLocks noChangeArrowheads="1"/>
          </p:cNvSpPr>
          <p:nvPr/>
        </p:nvSpPr>
        <p:spPr bwMode="auto">
          <a:xfrm>
            <a:off x="-76200" y="76200"/>
            <a:ext cx="9296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Impact on some issues in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rp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- &amp;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Symbol" panose="05050102010706020507" pitchFamily="18" charset="2"/>
              </a:rPr>
              <a:t>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p-processes</a:t>
            </a:r>
            <a:endParaRPr kumimoji="0" lang="zh-CN" altLang="en-GB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08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文本框 75"/>
          <p:cNvSpPr txBox="1"/>
          <p:nvPr/>
        </p:nvSpPr>
        <p:spPr>
          <a:xfrm>
            <a:off x="1747787" y="1846005"/>
            <a:ext cx="71609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83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Nb(p,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Symbol" panose="05050102010706020507" pitchFamily="18" charset="2"/>
              </a:rPr>
              <a:t>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)+</a:t>
            </a:r>
            <a:r>
              <a:rPr kumimoji="0" lang="en-US" altLang="zh-CN" sz="20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84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Mo(</a:t>
            </a:r>
            <a:r>
              <a:rPr kumimoji="0" lang="el-GR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γ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,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Symbol" panose="05050102010706020507" pitchFamily="18" charset="2"/>
              </a:rPr>
              <a:t>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)+</a:t>
            </a:r>
            <a:r>
              <a:rPr kumimoji="0" lang="en-US" altLang="zh-CN" sz="20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84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Mo(p,</a:t>
            </a:r>
            <a:r>
              <a:rPr kumimoji="0" lang="el-GR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γ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)+</a:t>
            </a:r>
            <a:r>
              <a:rPr kumimoji="0" lang="en-US" altLang="zh-CN" sz="20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84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Mo(</a:t>
            </a:r>
            <a:r>
              <a:rPr kumimoji="0" lang="el-GR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β</a:t>
            </a:r>
            <a:r>
              <a:rPr kumimoji="0" lang="en-US" altLang="zh-CN" sz="20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+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)+</a:t>
            </a:r>
            <a:r>
              <a:rPr kumimoji="0" lang="en-US" altLang="zh-CN" sz="20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83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Nb(</a:t>
            </a:r>
            <a:r>
              <a:rPr kumimoji="0" lang="el-GR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β</a:t>
            </a:r>
            <a:r>
              <a:rPr kumimoji="0" lang="en-US" altLang="zh-CN" sz="20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+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)+</a:t>
            </a:r>
            <a:r>
              <a:rPr kumimoji="0" lang="en-US" altLang="zh-CN" sz="20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82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Zr(</a:t>
            </a:r>
            <a:r>
              <a:rPr kumimoji="0" lang="el-GR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β</a:t>
            </a:r>
            <a:r>
              <a:rPr kumimoji="0" lang="en-US" altLang="zh-CN" sz="20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+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)+</a:t>
            </a:r>
            <a:r>
              <a:rPr kumimoji="0" lang="en-US" altLang="zh-CN" sz="20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81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Y(</a:t>
            </a:r>
            <a:r>
              <a:rPr kumimoji="0" lang="el-GR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β</a:t>
            </a:r>
            <a:r>
              <a:rPr kumimoji="0" lang="en-US" altLang="zh-CN" sz="20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+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)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7" name="文本框 76"/>
          <p:cNvSpPr txBox="1"/>
          <p:nvPr/>
        </p:nvSpPr>
        <p:spPr>
          <a:xfrm>
            <a:off x="755576" y="990600"/>
            <a:ext cx="72324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Zr-Nb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 cycling Branching  ratio is defined as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the Flow 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of </a:t>
            </a:r>
            <a:r>
              <a:rPr kumimoji="0" lang="en-US" altLang="zh-CN" sz="24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83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Nb(p,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Symbol" panose="05050102010706020507" pitchFamily="18" charset="2"/>
              </a:rPr>
              <a:t>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)+</a:t>
            </a:r>
            <a:r>
              <a:rPr kumimoji="0" lang="en-US" altLang="zh-CN" sz="24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84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Mo(</a:t>
            </a:r>
            <a:r>
              <a:rPr kumimoji="0" lang="el-GR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γ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,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Symbol" panose="05050102010706020507" pitchFamily="18" charset="2"/>
              </a:rPr>
              <a:t>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)  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divided by the flow of 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9" name="Rectangle 2"/>
          <p:cNvSpPr txBox="1">
            <a:spLocks noChangeArrowheads="1"/>
          </p:cNvSpPr>
          <p:nvPr/>
        </p:nvSpPr>
        <p:spPr>
          <a:xfrm>
            <a:off x="0" y="6191052"/>
            <a:ext cx="9144000" cy="590748"/>
          </a:xfrm>
          <a:prstGeom prst="rect">
            <a:avLst/>
          </a:prstGeom>
          <a:ln w="15875">
            <a:noFill/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j-cs"/>
              </a:rPr>
              <a:t>no </a:t>
            </a:r>
            <a:r>
              <a:rPr kumimoji="0" lang="en-US" altLang="zh-CN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j-cs"/>
              </a:rPr>
              <a:t>Zr-Nb</a:t>
            </a: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j-cs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j-cs"/>
              </a:rPr>
              <a:t>cycle </a:t>
            </a: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j-cs"/>
              </a:rPr>
              <a:t>exists in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j-cs"/>
              </a:rPr>
              <a:t>the </a:t>
            </a:r>
            <a:r>
              <a:rPr kumimoji="0" lang="en-US" altLang="zh-CN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j-cs"/>
              </a:rPr>
              <a:t>rp</a:t>
            </a: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j-cs"/>
              </a:rPr>
              <a:t>-process ! </a:t>
            </a:r>
          </a:p>
        </p:txBody>
      </p:sp>
      <p:grpSp>
        <p:nvGrpSpPr>
          <p:cNvPr id="35" name="组合 34"/>
          <p:cNvGrpSpPr/>
          <p:nvPr/>
        </p:nvGrpSpPr>
        <p:grpSpPr>
          <a:xfrm>
            <a:off x="4974484" y="2669880"/>
            <a:ext cx="3949371" cy="3588001"/>
            <a:chOff x="4974484" y="2669880"/>
            <a:chExt cx="3949371" cy="3588001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74484" y="2794011"/>
              <a:ext cx="3949371" cy="3463870"/>
            </a:xfrm>
            <a:prstGeom prst="rect">
              <a:avLst/>
            </a:prstGeom>
          </p:spPr>
        </p:pic>
        <p:sp>
          <p:nvSpPr>
            <p:cNvPr id="37" name="文本框 36"/>
            <p:cNvSpPr txBox="1"/>
            <p:nvPr/>
          </p:nvSpPr>
          <p:spPr>
            <a:xfrm>
              <a:off x="8077200" y="5029200"/>
              <a:ext cx="5725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84</a:t>
              </a:r>
              <a:r>
                <a:rPr kumimoji="0" lang="en-US" altLang="zh-CN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Sr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38" name="直接箭头连接符 37"/>
            <p:cNvCxnSpPr/>
            <p:nvPr/>
          </p:nvCxnSpPr>
          <p:spPr>
            <a:xfrm flipH="1">
              <a:off x="6300192" y="4241657"/>
              <a:ext cx="720080" cy="387742"/>
            </a:xfrm>
            <a:prstGeom prst="straightConnector1">
              <a:avLst/>
            </a:prstGeom>
            <a:ln w="6032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箭头连接符 38"/>
            <p:cNvCxnSpPr/>
            <p:nvPr/>
          </p:nvCxnSpPr>
          <p:spPr>
            <a:xfrm flipH="1">
              <a:off x="6300192" y="3863207"/>
              <a:ext cx="720080" cy="766192"/>
            </a:xfrm>
            <a:prstGeom prst="straightConnector1">
              <a:avLst/>
            </a:prstGeom>
            <a:ln w="60325">
              <a:solidFill>
                <a:srgbClr val="FF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 bwMode="auto">
            <a:xfrm>
              <a:off x="5070305" y="2669880"/>
              <a:ext cx="1721946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84</a:t>
              </a:r>
              <a:r>
                <a:rPr kumimoji="0" lang="en-US" altLang="zh-CN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Mo(</a:t>
              </a:r>
              <a:r>
                <a:rPr kumimoji="0" lang="en-US" altLang="zh-CN" sz="2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Symbol" panose="05050102010706020507" pitchFamily="18" charset="2"/>
                  <a:ea typeface="宋体" panose="02010600030101010101" pitchFamily="2" charset="-122"/>
                  <a:cs typeface="+mn-cs"/>
                </a:rPr>
                <a:t>g</a:t>
              </a:r>
              <a:r>
                <a:rPr kumimoji="0" lang="en-US" altLang="zh-CN" sz="2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,</a:t>
              </a:r>
              <a:r>
                <a:rPr kumimoji="0" lang="en-US" altLang="zh-CN" sz="2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Symbol" panose="05050102010706020507" pitchFamily="18" charset="2"/>
                  <a:ea typeface="宋体" panose="02010600030101010101" pitchFamily="2" charset="-122"/>
                  <a:cs typeface="+mn-cs"/>
                </a:rPr>
                <a:t>a</a:t>
              </a:r>
              <a:r>
                <a:rPr kumimoji="0" lang="en-US" altLang="zh-CN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)</a:t>
              </a:r>
              <a:r>
                <a:rPr kumimoji="0" lang="en-US" altLang="zh-CN" sz="2000" b="1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80</a:t>
              </a:r>
              <a:r>
                <a:rPr kumimoji="0" lang="en-US" altLang="zh-CN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Zr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83</a:t>
              </a:r>
              <a:r>
                <a:rPr kumimoji="0" lang="en-US" altLang="zh-CN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Nb(</a:t>
              </a:r>
              <a:r>
                <a:rPr kumimoji="0" lang="en-US" altLang="zh-CN" sz="2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p,</a:t>
              </a:r>
              <a:r>
                <a:rPr kumimoji="0" lang="en-US" altLang="zh-CN" sz="2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Symbol" panose="05050102010706020507" pitchFamily="18" charset="2"/>
                  <a:ea typeface="宋体" panose="02010600030101010101" pitchFamily="2" charset="-122"/>
                  <a:cs typeface="+mn-cs"/>
                </a:rPr>
                <a:t>a</a:t>
              </a:r>
              <a:r>
                <a:rPr kumimoji="0" lang="en-US" altLang="zh-CN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)</a:t>
              </a:r>
              <a:r>
                <a:rPr kumimoji="0" lang="en-US" altLang="zh-CN" sz="2000" b="1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80</a:t>
              </a:r>
              <a:r>
                <a:rPr kumimoji="0" lang="en-US" altLang="zh-CN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Zr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41" name="直接箭头连接符 40"/>
            <p:cNvCxnSpPr/>
            <p:nvPr/>
          </p:nvCxnSpPr>
          <p:spPr>
            <a:xfrm>
              <a:off x="7020272" y="4601697"/>
              <a:ext cx="360040" cy="350748"/>
            </a:xfrm>
            <a:prstGeom prst="straightConnector1">
              <a:avLst/>
            </a:prstGeom>
            <a:ln w="508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箭头连接符 41"/>
            <p:cNvCxnSpPr/>
            <p:nvPr/>
          </p:nvCxnSpPr>
          <p:spPr>
            <a:xfrm>
              <a:off x="7020272" y="4241657"/>
              <a:ext cx="360040" cy="350748"/>
            </a:xfrm>
            <a:prstGeom prst="straightConnector1">
              <a:avLst/>
            </a:prstGeom>
            <a:ln w="508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圆角矩形标注 42"/>
            <p:cNvSpPr/>
            <p:nvPr/>
          </p:nvSpPr>
          <p:spPr>
            <a:xfrm>
              <a:off x="7762056" y="3349661"/>
              <a:ext cx="914400" cy="612648"/>
            </a:xfrm>
            <a:prstGeom prst="wedgeRoundRectCallout">
              <a:avLst>
                <a:gd name="adj1" fmla="val -103811"/>
                <a:gd name="adj2" fmla="val 135539"/>
                <a:gd name="adj3" fmla="val 16667"/>
              </a:avLst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(</a:t>
              </a:r>
              <a:r>
                <a:rPr kumimoji="0" lang="el-GR" altLang="zh-CN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β</a:t>
              </a:r>
              <a:r>
                <a:rPr kumimoji="0" lang="en-US" altLang="zh-CN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+)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" name="圆角矩形 47"/>
            <p:cNvSpPr/>
            <p:nvPr/>
          </p:nvSpPr>
          <p:spPr>
            <a:xfrm>
              <a:off x="6180332" y="3749468"/>
              <a:ext cx="911948" cy="1202978"/>
            </a:xfrm>
            <a:prstGeom prst="round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" name="圆角矩形标注 48"/>
            <p:cNvSpPr/>
            <p:nvPr/>
          </p:nvSpPr>
          <p:spPr>
            <a:xfrm>
              <a:off x="7062029" y="5221412"/>
              <a:ext cx="914400" cy="612648"/>
            </a:xfrm>
            <a:prstGeom prst="wedgeRoundRectCallout">
              <a:avLst>
                <a:gd name="adj1" fmla="val -68706"/>
                <a:gd name="adj2" fmla="val -94692"/>
                <a:gd name="adj3" fmla="val 16667"/>
              </a:avLst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Zr-Nb</a:t>
              </a:r>
              <a:r>
                <a:rPr kumimoji="0" lang="en-US" altLang="zh-CN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 cycle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50" name="直接箭头连接符 49"/>
            <p:cNvCxnSpPr/>
            <p:nvPr/>
          </p:nvCxnSpPr>
          <p:spPr>
            <a:xfrm>
              <a:off x="7020272" y="3890909"/>
              <a:ext cx="360040" cy="350748"/>
            </a:xfrm>
            <a:prstGeom prst="straightConnector1">
              <a:avLst/>
            </a:prstGeom>
            <a:ln w="508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0" name="图片 7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667000"/>
            <a:ext cx="4446815" cy="3283192"/>
          </a:xfrm>
          <a:prstGeom prst="rect">
            <a:avLst/>
          </a:prstGeom>
        </p:spPr>
      </p:pic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2D5C8A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-76200" y="76200"/>
            <a:ext cx="9296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Impact on some issues in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rp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- &amp;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Symbol" panose="05050102010706020507" pitchFamily="18" charset="2"/>
              </a:rPr>
              <a:t>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p-processes</a:t>
            </a:r>
            <a:endParaRPr kumimoji="0" lang="zh-CN" altLang="en-GB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047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组合 103"/>
          <p:cNvGrpSpPr/>
          <p:nvPr/>
        </p:nvGrpSpPr>
        <p:grpSpPr>
          <a:xfrm>
            <a:off x="1724866" y="1219200"/>
            <a:ext cx="7095606" cy="5492750"/>
            <a:chOff x="1184794" y="1295400"/>
            <a:chExt cx="7095606" cy="5492750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77" t="14771" r="18489" b="8687"/>
            <a:stretch>
              <a:fillRect/>
            </a:stretch>
          </p:blipFill>
          <p:spPr bwMode="auto">
            <a:xfrm>
              <a:off x="1295400" y="1295400"/>
              <a:ext cx="6985000" cy="5492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3" name="Group 4"/>
            <p:cNvGrpSpPr>
              <a:grpSpLocks/>
            </p:cNvGrpSpPr>
            <p:nvPr/>
          </p:nvGrpSpPr>
          <p:grpSpPr bwMode="auto">
            <a:xfrm>
              <a:off x="3505200" y="3419475"/>
              <a:ext cx="2579687" cy="2066925"/>
              <a:chOff x="2316" y="2292"/>
              <a:chExt cx="1921" cy="1545"/>
            </a:xfrm>
          </p:grpSpPr>
          <p:grpSp>
            <p:nvGrpSpPr>
              <p:cNvPr id="14" name="Group 5"/>
              <p:cNvGrpSpPr>
                <a:grpSpLocks/>
              </p:cNvGrpSpPr>
              <p:nvPr/>
            </p:nvGrpSpPr>
            <p:grpSpPr bwMode="auto">
              <a:xfrm>
                <a:off x="2316" y="2292"/>
                <a:ext cx="1921" cy="1545"/>
                <a:chOff x="-2016" y="2343"/>
                <a:chExt cx="1921" cy="1545"/>
              </a:xfrm>
            </p:grpSpPr>
            <p:sp>
              <p:nvSpPr>
                <p:cNvPr id="16" name="Line 51"/>
                <p:cNvSpPr>
                  <a:spLocks noChangeAspect="1" noChangeShapeType="1"/>
                </p:cNvSpPr>
                <p:nvPr/>
              </p:nvSpPr>
              <p:spPr bwMode="auto">
                <a:xfrm rot="-2700000">
                  <a:off x="-1361" y="3538"/>
                  <a:ext cx="0" cy="20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Line 6"/>
                <p:cNvSpPr>
                  <a:spLocks noChangeAspect="1" noChangeShapeType="1"/>
                </p:cNvSpPr>
                <p:nvPr/>
              </p:nvSpPr>
              <p:spPr bwMode="auto">
                <a:xfrm>
                  <a:off x="-1874" y="3570"/>
                  <a:ext cx="0" cy="151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8" name="Line 7"/>
                <p:cNvSpPr>
                  <a:spLocks noChangeAspect="1" noChangeShapeType="1"/>
                </p:cNvSpPr>
                <p:nvPr/>
              </p:nvSpPr>
              <p:spPr bwMode="auto">
                <a:xfrm rot="-2700000">
                  <a:off x="-1791" y="3541"/>
                  <a:ext cx="0" cy="20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9" name="Line 8"/>
                <p:cNvSpPr>
                  <a:spLocks noChangeAspect="1" noChangeShapeType="1"/>
                </p:cNvSpPr>
                <p:nvPr/>
              </p:nvSpPr>
              <p:spPr bwMode="auto">
                <a:xfrm rot="-2700000">
                  <a:off x="-757" y="2923"/>
                  <a:ext cx="0" cy="20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Line 9"/>
                <p:cNvSpPr>
                  <a:spLocks noChangeAspect="1" noChangeShapeType="1"/>
                </p:cNvSpPr>
                <p:nvPr/>
              </p:nvSpPr>
              <p:spPr bwMode="auto">
                <a:xfrm rot="-2700000">
                  <a:off x="-1197" y="2947"/>
                  <a:ext cx="0" cy="20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1" name="Line 10"/>
                <p:cNvSpPr>
                  <a:spLocks noChangeAspect="1" noChangeShapeType="1"/>
                </p:cNvSpPr>
                <p:nvPr/>
              </p:nvSpPr>
              <p:spPr bwMode="auto">
                <a:xfrm>
                  <a:off x="-529" y="2666"/>
                  <a:ext cx="0" cy="15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2" name="Line 11"/>
                <p:cNvSpPr>
                  <a:spLocks noChangeAspect="1" noChangeShapeType="1"/>
                </p:cNvSpPr>
                <p:nvPr/>
              </p:nvSpPr>
              <p:spPr bwMode="auto">
                <a:xfrm rot="-2700000">
                  <a:off x="-897" y="2643"/>
                  <a:ext cx="0" cy="20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" name="Line 12"/>
                <p:cNvSpPr>
                  <a:spLocks noChangeAspect="1" noChangeShapeType="1"/>
                </p:cNvSpPr>
                <p:nvPr/>
              </p:nvSpPr>
              <p:spPr bwMode="auto">
                <a:xfrm>
                  <a:off x="-973" y="2674"/>
                  <a:ext cx="0" cy="290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4" name="Line 13"/>
                <p:cNvSpPr>
                  <a:spLocks noChangeAspect="1" noChangeShapeType="1"/>
                </p:cNvSpPr>
                <p:nvPr/>
              </p:nvSpPr>
              <p:spPr bwMode="auto">
                <a:xfrm rot="-2700000">
                  <a:off x="-1506" y="3668"/>
                  <a:ext cx="0" cy="203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5" name="Line 14"/>
                <p:cNvSpPr>
                  <a:spLocks noChangeAspect="1" noChangeShapeType="1"/>
                </p:cNvSpPr>
                <p:nvPr/>
              </p:nvSpPr>
              <p:spPr bwMode="auto">
                <a:xfrm>
                  <a:off x="-1575" y="3416"/>
                  <a:ext cx="0" cy="15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Line 15"/>
                <p:cNvSpPr>
                  <a:spLocks noChangeAspect="1" noChangeShapeType="1"/>
                </p:cNvSpPr>
                <p:nvPr/>
              </p:nvSpPr>
              <p:spPr bwMode="auto">
                <a:xfrm>
                  <a:off x="-1716" y="3272"/>
                  <a:ext cx="0" cy="15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Line 16"/>
                <p:cNvSpPr>
                  <a:spLocks noChangeAspect="1" noChangeShapeType="1"/>
                </p:cNvSpPr>
                <p:nvPr/>
              </p:nvSpPr>
              <p:spPr bwMode="auto">
                <a:xfrm rot="-2700000">
                  <a:off x="-1645" y="3256"/>
                  <a:ext cx="0" cy="203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8" name="Line 17"/>
                <p:cNvSpPr>
                  <a:spLocks noChangeAspect="1" noChangeShapeType="1"/>
                </p:cNvSpPr>
                <p:nvPr/>
              </p:nvSpPr>
              <p:spPr bwMode="auto">
                <a:xfrm>
                  <a:off x="-1417" y="3118"/>
                  <a:ext cx="0" cy="319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9" name="Line 18"/>
                <p:cNvSpPr>
                  <a:spLocks noChangeAspect="1" noChangeShapeType="1"/>
                </p:cNvSpPr>
                <p:nvPr/>
              </p:nvSpPr>
              <p:spPr bwMode="auto">
                <a:xfrm>
                  <a:off x="-1575" y="3270"/>
                  <a:ext cx="0" cy="15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Line 19"/>
                <p:cNvSpPr>
                  <a:spLocks noChangeAspect="1" noChangeShapeType="1"/>
                </p:cNvSpPr>
                <p:nvPr/>
              </p:nvSpPr>
              <p:spPr bwMode="auto">
                <a:xfrm rot="-2700000">
                  <a:off x="-1496" y="3241"/>
                  <a:ext cx="0" cy="203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Line 20"/>
                <p:cNvSpPr>
                  <a:spLocks noChangeAspect="1" noChangeShapeType="1"/>
                </p:cNvSpPr>
                <p:nvPr/>
              </p:nvSpPr>
              <p:spPr bwMode="auto">
                <a:xfrm rot="-2700000">
                  <a:off x="-1944" y="3686"/>
                  <a:ext cx="0" cy="20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2" name="Line 21"/>
                <p:cNvSpPr>
                  <a:spLocks noChangeAspect="1" noChangeShapeType="1"/>
                </p:cNvSpPr>
                <p:nvPr/>
              </p:nvSpPr>
              <p:spPr bwMode="auto">
                <a:xfrm>
                  <a:off x="-1874" y="3710"/>
                  <a:ext cx="0" cy="15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3" name="Line 22"/>
                <p:cNvSpPr>
                  <a:spLocks noChangeAspect="1" noChangeShapeType="1"/>
                </p:cNvSpPr>
                <p:nvPr/>
              </p:nvSpPr>
              <p:spPr bwMode="auto">
                <a:xfrm>
                  <a:off x="-2015" y="3722"/>
                  <a:ext cx="0" cy="151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4" name="Line 23"/>
                <p:cNvSpPr>
                  <a:spLocks noChangeAspect="1" noChangeShapeType="1"/>
                </p:cNvSpPr>
                <p:nvPr/>
              </p:nvSpPr>
              <p:spPr bwMode="auto">
                <a:xfrm rot="-2700000">
                  <a:off x="-1655" y="3528"/>
                  <a:ext cx="0" cy="20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5" name="Line 24"/>
                <p:cNvSpPr>
                  <a:spLocks noChangeAspect="1" noChangeShapeType="1"/>
                </p:cNvSpPr>
                <p:nvPr/>
              </p:nvSpPr>
              <p:spPr bwMode="auto">
                <a:xfrm>
                  <a:off x="-1718" y="3557"/>
                  <a:ext cx="0" cy="15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6" name="Line 25"/>
                <p:cNvSpPr>
                  <a:spLocks noChangeAspect="1" noChangeShapeType="1"/>
                </p:cNvSpPr>
                <p:nvPr/>
              </p:nvSpPr>
              <p:spPr bwMode="auto">
                <a:xfrm>
                  <a:off x="-1728" y="3699"/>
                  <a:ext cx="0" cy="151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7" name="Line 26"/>
                <p:cNvSpPr>
                  <a:spLocks noChangeAspect="1" noChangeShapeType="1"/>
                </p:cNvSpPr>
                <p:nvPr/>
              </p:nvSpPr>
              <p:spPr bwMode="auto">
                <a:xfrm rot="-2700000">
                  <a:off x="-1803" y="3669"/>
                  <a:ext cx="0" cy="20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8" name="Line 27"/>
                <p:cNvSpPr>
                  <a:spLocks noChangeAspect="1" noChangeShapeType="1"/>
                </p:cNvSpPr>
                <p:nvPr/>
              </p:nvSpPr>
              <p:spPr bwMode="auto">
                <a:xfrm rot="-2700000">
                  <a:off x="-1653" y="3664"/>
                  <a:ext cx="0" cy="20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9" name="Line 28"/>
                <p:cNvSpPr>
                  <a:spLocks noChangeAspect="1" noChangeShapeType="1"/>
                </p:cNvSpPr>
                <p:nvPr/>
              </p:nvSpPr>
              <p:spPr bwMode="auto">
                <a:xfrm>
                  <a:off x="-1577" y="3553"/>
                  <a:ext cx="0" cy="151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0" name="Line 29"/>
                <p:cNvSpPr>
                  <a:spLocks noChangeAspect="1" noChangeShapeType="1"/>
                </p:cNvSpPr>
                <p:nvPr/>
              </p:nvSpPr>
              <p:spPr bwMode="auto">
                <a:xfrm>
                  <a:off x="-1723" y="3412"/>
                  <a:ext cx="0" cy="151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1" name="Line 30"/>
                <p:cNvSpPr>
                  <a:spLocks noChangeAspect="1" noChangeShapeType="1"/>
                </p:cNvSpPr>
                <p:nvPr/>
              </p:nvSpPr>
              <p:spPr bwMode="auto">
                <a:xfrm>
                  <a:off x="-1419" y="3432"/>
                  <a:ext cx="0" cy="15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2" name="Line 31"/>
                <p:cNvSpPr>
                  <a:spLocks noChangeAspect="1" noChangeShapeType="1"/>
                </p:cNvSpPr>
                <p:nvPr/>
              </p:nvSpPr>
              <p:spPr bwMode="auto">
                <a:xfrm rot="-2700000">
                  <a:off x="-1497" y="3402"/>
                  <a:ext cx="0" cy="20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3" name="Line 32"/>
                <p:cNvSpPr>
                  <a:spLocks noChangeAspect="1" noChangeShapeType="1"/>
                </p:cNvSpPr>
                <p:nvPr/>
              </p:nvSpPr>
              <p:spPr bwMode="auto">
                <a:xfrm rot="-2700000">
                  <a:off x="-1351" y="3392"/>
                  <a:ext cx="0" cy="20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4" name="Line 33"/>
                <p:cNvSpPr>
                  <a:spLocks noChangeAspect="1" noChangeShapeType="1"/>
                </p:cNvSpPr>
                <p:nvPr/>
              </p:nvSpPr>
              <p:spPr bwMode="auto">
                <a:xfrm rot="-2700000">
                  <a:off x="-1204" y="3387"/>
                  <a:ext cx="0" cy="20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5" name="Line 34"/>
                <p:cNvSpPr>
                  <a:spLocks noChangeAspect="1" noChangeShapeType="1"/>
                </p:cNvSpPr>
                <p:nvPr/>
              </p:nvSpPr>
              <p:spPr bwMode="auto">
                <a:xfrm>
                  <a:off x="-1119" y="2983"/>
                  <a:ext cx="0" cy="430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6" name="Line 35"/>
                <p:cNvSpPr>
                  <a:spLocks noChangeAspect="1" noChangeShapeType="1"/>
                </p:cNvSpPr>
                <p:nvPr/>
              </p:nvSpPr>
              <p:spPr bwMode="auto">
                <a:xfrm>
                  <a:off x="-1275" y="2985"/>
                  <a:ext cx="0" cy="430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7" name="Line 36"/>
                <p:cNvSpPr>
                  <a:spLocks noChangeAspect="1" noChangeShapeType="1"/>
                </p:cNvSpPr>
                <p:nvPr/>
              </p:nvSpPr>
              <p:spPr bwMode="auto">
                <a:xfrm rot="-2700000">
                  <a:off x="-1199" y="3083"/>
                  <a:ext cx="0" cy="20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8" name="Line 37"/>
                <p:cNvSpPr>
                  <a:spLocks noChangeAspect="1" noChangeShapeType="1"/>
                </p:cNvSpPr>
                <p:nvPr/>
              </p:nvSpPr>
              <p:spPr bwMode="auto">
                <a:xfrm rot="-2700000">
                  <a:off x="-1194" y="3240"/>
                  <a:ext cx="0" cy="20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9" name="Line 38"/>
                <p:cNvSpPr>
                  <a:spLocks noChangeAspect="1" noChangeShapeType="1"/>
                </p:cNvSpPr>
                <p:nvPr/>
              </p:nvSpPr>
              <p:spPr bwMode="auto">
                <a:xfrm rot="-2700000">
                  <a:off x="-1051" y="3093"/>
                  <a:ext cx="0" cy="20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0" name="Line 39"/>
                <p:cNvSpPr>
                  <a:spLocks noChangeAspect="1" noChangeShapeType="1"/>
                </p:cNvSpPr>
                <p:nvPr/>
              </p:nvSpPr>
              <p:spPr bwMode="auto">
                <a:xfrm rot="-2700000">
                  <a:off x="-901" y="3093"/>
                  <a:ext cx="0" cy="20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1" name="Line 40"/>
                <p:cNvSpPr>
                  <a:spLocks noChangeAspect="1" noChangeShapeType="1"/>
                </p:cNvSpPr>
                <p:nvPr/>
              </p:nvSpPr>
              <p:spPr bwMode="auto">
                <a:xfrm rot="-2700000">
                  <a:off x="-1046" y="2953"/>
                  <a:ext cx="0" cy="20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2" name="Line 41"/>
                <p:cNvSpPr>
                  <a:spLocks noChangeAspect="1" noChangeShapeType="1"/>
                </p:cNvSpPr>
                <p:nvPr/>
              </p:nvSpPr>
              <p:spPr bwMode="auto">
                <a:xfrm>
                  <a:off x="-972" y="2968"/>
                  <a:ext cx="0" cy="15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3" name="Line 42"/>
                <p:cNvSpPr>
                  <a:spLocks noChangeAspect="1" noChangeShapeType="1"/>
                </p:cNvSpPr>
                <p:nvPr/>
              </p:nvSpPr>
              <p:spPr bwMode="auto">
                <a:xfrm rot="-2700000">
                  <a:off x="-900" y="2938"/>
                  <a:ext cx="0" cy="20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4" name="Line 43"/>
                <p:cNvSpPr>
                  <a:spLocks noChangeAspect="1" noChangeShapeType="1"/>
                </p:cNvSpPr>
                <p:nvPr/>
              </p:nvSpPr>
              <p:spPr bwMode="auto">
                <a:xfrm>
                  <a:off x="-826" y="2958"/>
                  <a:ext cx="0" cy="15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5" name="Line 44"/>
                <p:cNvSpPr>
                  <a:spLocks noChangeAspect="1" noChangeShapeType="1"/>
                </p:cNvSpPr>
                <p:nvPr/>
              </p:nvSpPr>
              <p:spPr bwMode="auto">
                <a:xfrm>
                  <a:off x="-680" y="2805"/>
                  <a:ext cx="0" cy="290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6" name="Line 45"/>
                <p:cNvSpPr>
                  <a:spLocks noChangeAspect="1" noChangeShapeType="1"/>
                </p:cNvSpPr>
                <p:nvPr/>
              </p:nvSpPr>
              <p:spPr bwMode="auto">
                <a:xfrm>
                  <a:off x="-680" y="2655"/>
                  <a:ext cx="0" cy="15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7" name="Line 46"/>
                <p:cNvSpPr>
                  <a:spLocks noChangeAspect="1" noChangeShapeType="1"/>
                </p:cNvSpPr>
                <p:nvPr/>
              </p:nvSpPr>
              <p:spPr bwMode="auto">
                <a:xfrm rot="-2700000">
                  <a:off x="-604" y="2636"/>
                  <a:ext cx="0" cy="20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8" name="Line 47"/>
                <p:cNvSpPr>
                  <a:spLocks noChangeAspect="1" noChangeShapeType="1"/>
                </p:cNvSpPr>
                <p:nvPr/>
              </p:nvSpPr>
              <p:spPr bwMode="auto">
                <a:xfrm rot="-2700000">
                  <a:off x="-1945" y="3527"/>
                  <a:ext cx="0" cy="20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9" name="Line 48"/>
                <p:cNvSpPr>
                  <a:spLocks noChangeAspect="1" noChangeShapeType="1"/>
                </p:cNvSpPr>
                <p:nvPr/>
              </p:nvSpPr>
              <p:spPr bwMode="auto">
                <a:xfrm>
                  <a:off x="-2016" y="3563"/>
                  <a:ext cx="0" cy="151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0" name="Line 49"/>
                <p:cNvSpPr>
                  <a:spLocks noChangeAspect="1" noChangeShapeType="1"/>
                </p:cNvSpPr>
                <p:nvPr/>
              </p:nvSpPr>
              <p:spPr bwMode="auto">
                <a:xfrm>
                  <a:off x="-1423" y="3568"/>
                  <a:ext cx="0" cy="15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1" name="Line 50"/>
                <p:cNvSpPr>
                  <a:spLocks noChangeAspect="1" noChangeShapeType="1"/>
                </p:cNvSpPr>
                <p:nvPr/>
              </p:nvSpPr>
              <p:spPr bwMode="auto">
                <a:xfrm rot="-2700000">
                  <a:off x="-1501" y="3538"/>
                  <a:ext cx="0" cy="20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2" name="Line 52"/>
                <p:cNvSpPr>
                  <a:spLocks noChangeAspect="1" noChangeShapeType="1"/>
                </p:cNvSpPr>
                <p:nvPr/>
              </p:nvSpPr>
              <p:spPr bwMode="auto">
                <a:xfrm>
                  <a:off x="-1424" y="3276"/>
                  <a:ext cx="0" cy="15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3" name="Line 53"/>
                <p:cNvSpPr>
                  <a:spLocks noChangeAspect="1" noChangeShapeType="1"/>
                </p:cNvSpPr>
                <p:nvPr/>
              </p:nvSpPr>
              <p:spPr bwMode="auto">
                <a:xfrm rot="-2700000">
                  <a:off x="-1350" y="3246"/>
                  <a:ext cx="0" cy="203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4" name="Line 54"/>
                <p:cNvSpPr>
                  <a:spLocks noChangeAspect="1" noChangeShapeType="1"/>
                </p:cNvSpPr>
                <p:nvPr/>
              </p:nvSpPr>
              <p:spPr bwMode="auto">
                <a:xfrm rot="-2700000">
                  <a:off x="-1053" y="3224"/>
                  <a:ext cx="0" cy="20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5" name="Line 55"/>
                <p:cNvSpPr>
                  <a:spLocks noChangeAspect="1" noChangeShapeType="1"/>
                </p:cNvSpPr>
                <p:nvPr/>
              </p:nvSpPr>
              <p:spPr bwMode="auto">
                <a:xfrm rot="-2700000">
                  <a:off x="-757" y="2782"/>
                  <a:ext cx="0" cy="20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6" name="Line 56"/>
                <p:cNvSpPr>
                  <a:spLocks noChangeAspect="1" noChangeShapeType="1"/>
                </p:cNvSpPr>
                <p:nvPr/>
              </p:nvSpPr>
              <p:spPr bwMode="auto">
                <a:xfrm rot="-2700000">
                  <a:off x="-757" y="2645"/>
                  <a:ext cx="0" cy="20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7" name="Line 57"/>
                <p:cNvSpPr>
                  <a:spLocks noChangeAspect="1" noChangeShapeType="1"/>
                </p:cNvSpPr>
                <p:nvPr/>
              </p:nvSpPr>
              <p:spPr bwMode="auto">
                <a:xfrm>
                  <a:off x="-826" y="2680"/>
                  <a:ext cx="0" cy="15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8" name="Line 58"/>
                <p:cNvSpPr>
                  <a:spLocks noChangeAspect="1" noChangeShapeType="1"/>
                </p:cNvSpPr>
                <p:nvPr/>
              </p:nvSpPr>
              <p:spPr bwMode="auto">
                <a:xfrm rot="-2700000">
                  <a:off x="-463" y="2636"/>
                  <a:ext cx="0" cy="20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9" name="Line 59"/>
                <p:cNvSpPr>
                  <a:spLocks noChangeAspect="1" noChangeShapeType="1"/>
                </p:cNvSpPr>
                <p:nvPr/>
              </p:nvSpPr>
              <p:spPr bwMode="auto">
                <a:xfrm>
                  <a:off x="-236" y="2373"/>
                  <a:ext cx="0" cy="15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0" name="Line 60"/>
                <p:cNvSpPr>
                  <a:spLocks noChangeAspect="1" noChangeShapeType="1"/>
                </p:cNvSpPr>
                <p:nvPr/>
              </p:nvSpPr>
              <p:spPr bwMode="auto">
                <a:xfrm>
                  <a:off x="-387" y="2512"/>
                  <a:ext cx="0" cy="290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1" name="Line 61"/>
                <p:cNvSpPr>
                  <a:spLocks noChangeAspect="1" noChangeShapeType="1"/>
                </p:cNvSpPr>
                <p:nvPr/>
              </p:nvSpPr>
              <p:spPr bwMode="auto">
                <a:xfrm>
                  <a:off x="-387" y="2362"/>
                  <a:ext cx="0" cy="15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2" name="Line 62"/>
                <p:cNvSpPr>
                  <a:spLocks noChangeAspect="1" noChangeShapeType="1"/>
                </p:cNvSpPr>
                <p:nvPr/>
              </p:nvSpPr>
              <p:spPr bwMode="auto">
                <a:xfrm rot="-2700000">
                  <a:off x="-311" y="2343"/>
                  <a:ext cx="0" cy="20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3" name="Line 63"/>
                <p:cNvSpPr>
                  <a:spLocks noChangeAspect="1" noChangeShapeType="1"/>
                </p:cNvSpPr>
                <p:nvPr/>
              </p:nvSpPr>
              <p:spPr bwMode="auto">
                <a:xfrm>
                  <a:off x="-95" y="2373"/>
                  <a:ext cx="0" cy="15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4" name="Line 64"/>
                <p:cNvSpPr>
                  <a:spLocks noChangeAspect="1" noChangeShapeType="1"/>
                </p:cNvSpPr>
                <p:nvPr/>
              </p:nvSpPr>
              <p:spPr bwMode="auto">
                <a:xfrm rot="-2700000">
                  <a:off x="-170" y="2343"/>
                  <a:ext cx="0" cy="20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5" name="Line 65"/>
                <p:cNvSpPr>
                  <a:spLocks noChangeAspect="1" noChangeShapeType="1"/>
                </p:cNvSpPr>
                <p:nvPr/>
              </p:nvSpPr>
              <p:spPr bwMode="auto">
                <a:xfrm>
                  <a:off x="-524" y="2525"/>
                  <a:ext cx="0" cy="15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5" name="Line 66"/>
              <p:cNvSpPr>
                <a:spLocks noChangeAspect="1" noChangeShapeType="1"/>
              </p:cNvSpPr>
              <p:nvPr/>
            </p:nvSpPr>
            <p:spPr bwMode="auto">
              <a:xfrm>
                <a:off x="3507" y="2755"/>
                <a:ext cx="0" cy="152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76" name="Group 67"/>
            <p:cNvGrpSpPr>
              <a:grpSpLocks/>
            </p:cNvGrpSpPr>
            <p:nvPr/>
          </p:nvGrpSpPr>
          <p:grpSpPr bwMode="auto">
            <a:xfrm>
              <a:off x="3124200" y="2379967"/>
              <a:ext cx="1487489" cy="595312"/>
              <a:chOff x="-688" y="782"/>
              <a:chExt cx="937" cy="375"/>
            </a:xfrm>
          </p:grpSpPr>
          <p:sp>
            <p:nvSpPr>
              <p:cNvPr id="77" name="Line 68"/>
              <p:cNvSpPr>
                <a:spLocks noChangeAspect="1" noChangeShapeType="1"/>
              </p:cNvSpPr>
              <p:nvPr/>
            </p:nvSpPr>
            <p:spPr bwMode="auto">
              <a:xfrm rot="-2700000">
                <a:off x="-514" y="883"/>
                <a:ext cx="1" cy="16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8" name="Line 69"/>
              <p:cNvSpPr>
                <a:spLocks noChangeAspect="1" noChangeShapeType="1"/>
              </p:cNvSpPr>
              <p:nvPr/>
            </p:nvSpPr>
            <p:spPr bwMode="auto">
              <a:xfrm rot="-2700000">
                <a:off x="-633" y="782"/>
                <a:ext cx="1" cy="162"/>
              </a:xfrm>
              <a:prstGeom prst="line">
                <a:avLst/>
              </a:prstGeom>
              <a:noFill/>
              <a:ln w="38100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79" name="Group 70"/>
              <p:cNvGrpSpPr>
                <a:grpSpLocks noChangeAspect="1"/>
              </p:cNvGrpSpPr>
              <p:nvPr/>
            </p:nvGrpSpPr>
            <p:grpSpPr bwMode="auto">
              <a:xfrm>
                <a:off x="-688" y="896"/>
                <a:ext cx="113" cy="261"/>
                <a:chOff x="1360" y="940"/>
                <a:chExt cx="64" cy="148"/>
              </a:xfrm>
            </p:grpSpPr>
            <p:sp>
              <p:nvSpPr>
                <p:cNvPr id="83" name="Line 71"/>
                <p:cNvSpPr>
                  <a:spLocks noChangeAspect="1" noChangeShapeType="1"/>
                </p:cNvSpPr>
                <p:nvPr/>
              </p:nvSpPr>
              <p:spPr bwMode="auto">
                <a:xfrm>
                  <a:off x="1424" y="1019"/>
                  <a:ext cx="0" cy="69"/>
                </a:xfrm>
                <a:prstGeom prst="line">
                  <a:avLst/>
                </a:prstGeom>
                <a:noFill/>
                <a:ln w="38100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4" name="Line 72"/>
                <p:cNvSpPr>
                  <a:spLocks noChangeAspect="1" noChangeShapeType="1"/>
                </p:cNvSpPr>
                <p:nvPr/>
              </p:nvSpPr>
              <p:spPr bwMode="auto">
                <a:xfrm>
                  <a:off x="1360" y="954"/>
                  <a:ext cx="0" cy="69"/>
                </a:xfrm>
                <a:prstGeom prst="line">
                  <a:avLst/>
                </a:prstGeom>
                <a:noFill/>
                <a:ln w="38100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5" name="Line 73"/>
                <p:cNvSpPr>
                  <a:spLocks noChangeAspect="1" noChangeShapeType="1"/>
                </p:cNvSpPr>
                <p:nvPr/>
              </p:nvSpPr>
              <p:spPr bwMode="auto">
                <a:xfrm rot="-2700000">
                  <a:off x="1392" y="940"/>
                  <a:ext cx="0" cy="92"/>
                </a:xfrm>
                <a:prstGeom prst="line">
                  <a:avLst/>
                </a:prstGeom>
                <a:noFill/>
                <a:ln w="38100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80" name="Line 74"/>
              <p:cNvSpPr>
                <a:spLocks noChangeAspect="1" noChangeShapeType="1"/>
              </p:cNvSpPr>
              <p:nvPr/>
            </p:nvSpPr>
            <p:spPr bwMode="auto">
              <a:xfrm>
                <a:off x="-577" y="905"/>
                <a:ext cx="1" cy="122"/>
              </a:xfrm>
              <a:prstGeom prst="line">
                <a:avLst/>
              </a:prstGeom>
              <a:noFill/>
              <a:ln w="38100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1" name="Line 75"/>
              <p:cNvSpPr>
                <a:spLocks noChangeAspect="1" noChangeShapeType="1"/>
              </p:cNvSpPr>
              <p:nvPr/>
            </p:nvSpPr>
            <p:spPr bwMode="auto">
              <a:xfrm>
                <a:off x="-688" y="808"/>
                <a:ext cx="1" cy="12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2" name="Text Box 76"/>
              <p:cNvSpPr txBox="1">
                <a:spLocks noChangeAspect="1" noChangeArrowheads="1"/>
              </p:cNvSpPr>
              <p:nvPr/>
            </p:nvSpPr>
            <p:spPr bwMode="auto">
              <a:xfrm>
                <a:off x="-432" y="960"/>
                <a:ext cx="681" cy="1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1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ymbol" pitchFamily="18" charset="2"/>
                    <a:ea typeface="宋体" panose="02010600030101010101" pitchFamily="2" charset="-122"/>
                    <a:cs typeface="+mn-cs"/>
                  </a:rPr>
                  <a:t>n</a:t>
                </a:r>
                <a:r>
                  <a:rPr kumimoji="0" lang="en-US" altLang="zh-CN" sz="11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rPr>
                  <a:t>p – process </a:t>
                </a:r>
              </a:p>
            </p:txBody>
          </p:sp>
        </p:grpSp>
        <p:sp>
          <p:nvSpPr>
            <p:cNvPr id="86" name="Oval 90"/>
            <p:cNvSpPr>
              <a:spLocks noChangeArrowheads="1"/>
            </p:cNvSpPr>
            <p:nvPr/>
          </p:nvSpPr>
          <p:spPr bwMode="auto">
            <a:xfrm>
              <a:off x="4361880" y="4337610"/>
              <a:ext cx="153987" cy="166687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7" name="Oval 90"/>
            <p:cNvSpPr>
              <a:spLocks noChangeArrowheads="1"/>
            </p:cNvSpPr>
            <p:nvPr/>
          </p:nvSpPr>
          <p:spPr bwMode="auto">
            <a:xfrm>
              <a:off x="4561905" y="4334435"/>
              <a:ext cx="153987" cy="166687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8" name="Oval 90"/>
            <p:cNvSpPr>
              <a:spLocks noChangeArrowheads="1"/>
            </p:cNvSpPr>
            <p:nvPr/>
          </p:nvSpPr>
          <p:spPr bwMode="auto">
            <a:xfrm>
              <a:off x="4355530" y="4542397"/>
              <a:ext cx="153987" cy="166688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9" name="Oval 90"/>
            <p:cNvSpPr>
              <a:spLocks noChangeArrowheads="1"/>
            </p:cNvSpPr>
            <p:nvPr/>
          </p:nvSpPr>
          <p:spPr bwMode="auto">
            <a:xfrm>
              <a:off x="4152330" y="4531285"/>
              <a:ext cx="153987" cy="168275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0" name="Oval 90"/>
            <p:cNvSpPr>
              <a:spLocks noChangeArrowheads="1"/>
            </p:cNvSpPr>
            <p:nvPr/>
          </p:nvSpPr>
          <p:spPr bwMode="auto">
            <a:xfrm>
              <a:off x="3952305" y="4736072"/>
              <a:ext cx="153987" cy="166688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91" name="Picture 2" descr="C:\Users\xing\AppData\Local\YNote\Data\365053778@163.com\bbba0f891f0c4f39be1ebd6c4b96fd5a\326e29dec4af49f0b461cc94511aa34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4794" y="1416448"/>
              <a:ext cx="3387206" cy="2164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5" name="文本框 104"/>
          <p:cNvSpPr txBox="1"/>
          <p:nvPr/>
        </p:nvSpPr>
        <p:spPr>
          <a:xfrm>
            <a:off x="35496" y="3766845"/>
            <a:ext cx="3271088" cy="954107"/>
          </a:xfrm>
          <a:prstGeom prst="rect">
            <a:avLst/>
          </a:prstGeom>
          <a:noFill/>
          <a:ln w="19050">
            <a:solidFill>
              <a:srgbClr val="FF00FF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CSR primary beam: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112</a:t>
            </a: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Sn</a:t>
            </a:r>
            <a:r>
              <a:rPr kumimoji="0" lang="en-US" altLang="zh-CN" sz="2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35+ </a:t>
            </a: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@400MeV/u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圆角矩形标注 1"/>
          <p:cNvSpPr/>
          <p:nvPr/>
        </p:nvSpPr>
        <p:spPr>
          <a:xfrm>
            <a:off x="3330925" y="3008105"/>
            <a:ext cx="1294673" cy="612648"/>
          </a:xfrm>
          <a:prstGeom prst="wedgeRoundRectCallout">
            <a:avLst>
              <a:gd name="adj1" fmla="val 52348"/>
              <a:gd name="adj2" fmla="val 138026"/>
              <a:gd name="adj3" fmla="val 16667"/>
            </a:avLst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椭圆 2"/>
          <p:cNvSpPr/>
          <p:nvPr/>
        </p:nvSpPr>
        <p:spPr>
          <a:xfrm rot="18832092">
            <a:off x="4264023" y="4159493"/>
            <a:ext cx="1229410" cy="743082"/>
          </a:xfrm>
          <a:prstGeom prst="ellipse">
            <a:avLst/>
          </a:prstGeom>
          <a:noFill/>
          <a:ln w="444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636290" y="33828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786912" y="3096706"/>
            <a:ext cx="7130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CSRe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5" name="Oval 87"/>
          <p:cNvSpPr>
            <a:spLocks noChangeArrowheads="1"/>
          </p:cNvSpPr>
          <p:nvPr/>
        </p:nvSpPr>
        <p:spPr bwMode="auto">
          <a:xfrm>
            <a:off x="3559155" y="3210158"/>
            <a:ext cx="215900" cy="215900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zh-CN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6" name="矩形 95"/>
          <p:cNvSpPr/>
          <p:nvPr/>
        </p:nvSpPr>
        <p:spPr>
          <a:xfrm>
            <a:off x="609600" y="772886"/>
            <a:ext cx="77445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Wingdings 3" panose="05040102010807070707" pitchFamily="18" charset="2"/>
              </a:rPr>
              <a:t>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Symbol"/>
              </a:rPr>
              <a:t>Overproduction of </a:t>
            </a: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Symbol"/>
              </a:rPr>
              <a:t>p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Symbol"/>
              </a:rPr>
              <a:t>-nucleus </a:t>
            </a:r>
            <a:r>
              <a:rPr kumimoji="0" lang="en-US" altLang="zh-CN" sz="24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Symbol"/>
              </a:rPr>
              <a:t>84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Symbol"/>
              </a:rPr>
              <a:t>Sr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Symbol"/>
              </a:rPr>
              <a:t> in the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Symbol" panose="05050102010706020507" pitchFamily="18" charset="2"/>
              </a:rPr>
              <a:t></a:t>
            </a: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Symbol"/>
              </a:rPr>
              <a:t>p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Symbol"/>
              </a:rPr>
              <a:t>-process</a:t>
            </a:r>
          </a:p>
        </p:txBody>
      </p:sp>
      <p:sp>
        <p:nvSpPr>
          <p:cNvPr id="97" name="Oval 4"/>
          <p:cNvSpPr>
            <a:spLocks noChangeArrowheads="1"/>
          </p:cNvSpPr>
          <p:nvPr/>
        </p:nvSpPr>
        <p:spPr bwMode="auto">
          <a:xfrm>
            <a:off x="6826765" y="3567516"/>
            <a:ext cx="342860" cy="367924"/>
          </a:xfrm>
          <a:prstGeom prst="ellipse">
            <a:avLst/>
          </a:prstGeom>
          <a:noFill/>
          <a:ln w="50800">
            <a:solidFill>
              <a:srgbClr val="99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8" name="Oval 4"/>
          <p:cNvSpPr>
            <a:spLocks noChangeArrowheads="1"/>
          </p:cNvSpPr>
          <p:nvPr/>
        </p:nvSpPr>
        <p:spPr bwMode="auto">
          <a:xfrm>
            <a:off x="6413355" y="3959403"/>
            <a:ext cx="342860" cy="367924"/>
          </a:xfrm>
          <a:prstGeom prst="ellipse">
            <a:avLst/>
          </a:prstGeom>
          <a:noFill/>
          <a:ln w="50800">
            <a:solidFill>
              <a:srgbClr val="99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9" name="Oval 4"/>
          <p:cNvSpPr>
            <a:spLocks noChangeArrowheads="1"/>
          </p:cNvSpPr>
          <p:nvPr/>
        </p:nvSpPr>
        <p:spPr bwMode="auto">
          <a:xfrm>
            <a:off x="7620000" y="3164337"/>
            <a:ext cx="342860" cy="367924"/>
          </a:xfrm>
          <a:prstGeom prst="ellipse">
            <a:avLst/>
          </a:prstGeom>
          <a:noFill/>
          <a:ln w="50800">
            <a:solidFill>
              <a:srgbClr val="99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0" name="Oval 4"/>
          <p:cNvSpPr>
            <a:spLocks noChangeArrowheads="1"/>
          </p:cNvSpPr>
          <p:nvPr/>
        </p:nvSpPr>
        <p:spPr bwMode="auto">
          <a:xfrm>
            <a:off x="7230326" y="3567516"/>
            <a:ext cx="342860" cy="367924"/>
          </a:xfrm>
          <a:prstGeom prst="ellipse">
            <a:avLst/>
          </a:prstGeom>
          <a:noFill/>
          <a:ln w="50800">
            <a:solidFill>
              <a:srgbClr val="99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1" name="Oval 4"/>
          <p:cNvSpPr>
            <a:spLocks noChangeArrowheads="1"/>
          </p:cNvSpPr>
          <p:nvPr/>
        </p:nvSpPr>
        <p:spPr bwMode="auto">
          <a:xfrm>
            <a:off x="5625335" y="4765197"/>
            <a:ext cx="342860" cy="367924"/>
          </a:xfrm>
          <a:prstGeom prst="ellipse">
            <a:avLst/>
          </a:prstGeom>
          <a:noFill/>
          <a:ln w="50800">
            <a:solidFill>
              <a:srgbClr val="99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" name="Oval 4"/>
          <p:cNvSpPr>
            <a:spLocks noChangeArrowheads="1"/>
          </p:cNvSpPr>
          <p:nvPr/>
        </p:nvSpPr>
        <p:spPr bwMode="auto">
          <a:xfrm>
            <a:off x="4801165" y="5182109"/>
            <a:ext cx="342860" cy="367924"/>
          </a:xfrm>
          <a:prstGeom prst="ellipse">
            <a:avLst/>
          </a:prstGeom>
          <a:noFill/>
          <a:ln w="50800">
            <a:solidFill>
              <a:srgbClr val="99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6" name="Oval 4"/>
          <p:cNvSpPr>
            <a:spLocks noChangeArrowheads="1"/>
          </p:cNvSpPr>
          <p:nvPr/>
        </p:nvSpPr>
        <p:spPr bwMode="auto">
          <a:xfrm>
            <a:off x="4397940" y="5566658"/>
            <a:ext cx="342860" cy="367924"/>
          </a:xfrm>
          <a:prstGeom prst="ellipse">
            <a:avLst/>
          </a:prstGeom>
          <a:noFill/>
          <a:ln w="50800">
            <a:solidFill>
              <a:srgbClr val="99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7" name="Oval 4"/>
          <p:cNvSpPr>
            <a:spLocks noChangeArrowheads="1"/>
          </p:cNvSpPr>
          <p:nvPr/>
        </p:nvSpPr>
        <p:spPr bwMode="auto">
          <a:xfrm>
            <a:off x="6831248" y="3971367"/>
            <a:ext cx="342860" cy="367924"/>
          </a:xfrm>
          <a:prstGeom prst="ellipse">
            <a:avLst/>
          </a:prstGeom>
          <a:noFill/>
          <a:ln w="50800">
            <a:solidFill>
              <a:srgbClr val="99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914547" y="5905149"/>
            <a:ext cx="1675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p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-Nuclides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9900CC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7573139" y="3532261"/>
            <a:ext cx="358276" cy="2107081"/>
          </a:xfrm>
          <a:prstGeom prst="line">
            <a:avLst/>
          </a:prstGeom>
          <a:ln w="38100">
            <a:solidFill>
              <a:srgbClr val="99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接连接符 109"/>
          <p:cNvCxnSpPr/>
          <p:nvPr/>
        </p:nvCxnSpPr>
        <p:spPr>
          <a:xfrm flipH="1">
            <a:off x="4901952" y="5639342"/>
            <a:ext cx="2671234" cy="234743"/>
          </a:xfrm>
          <a:prstGeom prst="line">
            <a:avLst/>
          </a:prstGeom>
          <a:ln w="38100">
            <a:solidFill>
              <a:srgbClr val="99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Oval 4"/>
          <p:cNvSpPr>
            <a:spLocks noChangeArrowheads="1"/>
          </p:cNvSpPr>
          <p:nvPr/>
        </p:nvSpPr>
        <p:spPr bwMode="auto">
          <a:xfrm>
            <a:off x="7401709" y="5424901"/>
            <a:ext cx="342860" cy="367924"/>
          </a:xfrm>
          <a:prstGeom prst="ellipse">
            <a:avLst/>
          </a:prstGeom>
          <a:noFill/>
          <a:ln w="50800">
            <a:solidFill>
              <a:srgbClr val="99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1" name="Rectangle 1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2D5C8A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112" name="Rectangle 3"/>
          <p:cNvSpPr>
            <a:spLocks noChangeArrowheads="1"/>
          </p:cNvSpPr>
          <p:nvPr/>
        </p:nvSpPr>
        <p:spPr bwMode="auto">
          <a:xfrm>
            <a:off x="-76200" y="76200"/>
            <a:ext cx="9296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Impact on some issues in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rp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- &amp;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Symbol" panose="05050102010706020507" pitchFamily="18" charset="2"/>
              </a:rPr>
              <a:t>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p-processes</a:t>
            </a:r>
            <a:endParaRPr kumimoji="0" lang="zh-CN" altLang="en-GB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34" y="1219200"/>
            <a:ext cx="9802646" cy="5577344"/>
          </a:xfrm>
          <a:prstGeom prst="rect">
            <a:avLst/>
          </a:prstGeom>
        </p:spPr>
      </p:pic>
      <p:grpSp>
        <p:nvGrpSpPr>
          <p:cNvPr id="2" name="组合 7"/>
          <p:cNvGrpSpPr>
            <a:grpSpLocks/>
          </p:cNvGrpSpPr>
          <p:nvPr/>
        </p:nvGrpSpPr>
        <p:grpSpPr bwMode="auto">
          <a:xfrm>
            <a:off x="442913" y="5109705"/>
            <a:ext cx="1184275" cy="1109662"/>
            <a:chOff x="1016000" y="5123889"/>
            <a:chExt cx="1184275" cy="1109663"/>
          </a:xfrm>
        </p:grpSpPr>
        <p:pic>
          <p:nvPicPr>
            <p:cNvPr id="47" name="Picture 7" descr="Hematite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000" y="5123889"/>
              <a:ext cx="1184275" cy="1109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文本框 1"/>
            <p:cNvSpPr txBox="1">
              <a:spLocks noChangeArrowheads="1"/>
            </p:cNvSpPr>
            <p:nvPr/>
          </p:nvSpPr>
          <p:spPr bwMode="auto">
            <a:xfrm>
              <a:off x="1308100" y="5666814"/>
              <a:ext cx="539750" cy="523220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200">
                  <a:solidFill>
                    <a:srgbClr val="376092"/>
                  </a:solidFill>
                  <a:latin typeface="Arial" pitchFamily="34" charset="0"/>
                  <a:ea typeface="黑体" pitchFamily="49" charset="-122"/>
                  <a:cs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rgbClr val="376092"/>
                  </a:solidFill>
                  <a:latin typeface="Arial" pitchFamily="34" charset="0"/>
                  <a:ea typeface="黑体" pitchFamily="49" charset="-122"/>
                  <a:cs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rgbClr val="376092"/>
                  </a:solidFill>
                  <a:latin typeface="Arial" pitchFamily="34" charset="0"/>
                  <a:ea typeface="黑体" pitchFamily="49" charset="-122"/>
                  <a:cs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rgbClr val="376092"/>
                  </a:solidFill>
                  <a:latin typeface="Arial" pitchFamily="34" charset="0"/>
                  <a:ea typeface="黑体" pitchFamily="49" charset="-122"/>
                  <a:cs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rgbClr val="376092"/>
                  </a:solidFill>
                  <a:latin typeface="Arial" pitchFamily="34" charset="0"/>
                  <a:ea typeface="黑体" pitchFamily="49" charset="-122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376092"/>
                  </a:solidFill>
                  <a:latin typeface="Arial" pitchFamily="34" charset="0"/>
                  <a:ea typeface="黑体" pitchFamily="49" charset="-122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376092"/>
                  </a:solidFill>
                  <a:latin typeface="Arial" pitchFamily="34" charset="0"/>
                  <a:ea typeface="黑体" pitchFamily="49" charset="-122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376092"/>
                  </a:solidFill>
                  <a:latin typeface="Arial" pitchFamily="34" charset="0"/>
                  <a:ea typeface="黑体" pitchFamily="49" charset="-122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376092"/>
                  </a:solidFill>
                  <a:latin typeface="Arial" pitchFamily="34" charset="0"/>
                  <a:ea typeface="黑体" pitchFamily="49" charset="-122"/>
                  <a:cs typeface="Times New Roman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黑体" pitchFamily="49" charset="-122"/>
                  <a:ea typeface="黑体" pitchFamily="49" charset="-122"/>
                  <a:cs typeface="Times New Roman" pitchFamily="18" charset="0"/>
                </a:rPr>
                <a:t>Fe</a:t>
              </a:r>
              <a:r>
                <a:rPr kumimoji="0" lang="zh-CN" alt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黑体" pitchFamily="49" charset="-122"/>
                  <a:ea typeface="黑体" pitchFamily="49" charset="-122"/>
                  <a:cs typeface="Times New Roman" pitchFamily="18" charset="0"/>
                </a:rPr>
                <a:t> 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itchFamily="49" charset="-122"/>
                <a:ea typeface="黑体" pitchFamily="49" charset="-122"/>
                <a:cs typeface="Times New Roman" pitchFamily="18" charset="0"/>
              </a:endParaRPr>
            </a:p>
          </p:txBody>
        </p:sp>
      </p:grpSp>
      <p:grpSp>
        <p:nvGrpSpPr>
          <p:cNvPr id="3" name="组合 6"/>
          <p:cNvGrpSpPr>
            <a:grpSpLocks/>
          </p:cNvGrpSpPr>
          <p:nvPr/>
        </p:nvGrpSpPr>
        <p:grpSpPr bwMode="auto">
          <a:xfrm>
            <a:off x="3762375" y="1472742"/>
            <a:ext cx="900113" cy="819150"/>
            <a:chOff x="5093118" y="1257529"/>
            <a:chExt cx="900120" cy="819387"/>
          </a:xfrm>
        </p:grpSpPr>
        <p:pic>
          <p:nvPicPr>
            <p:cNvPr id="50" name="Picture 4" descr="gold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093118" y="1257529"/>
              <a:ext cx="900120" cy="81938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文本框 1"/>
            <p:cNvSpPr txBox="1">
              <a:spLocks noChangeArrowheads="1"/>
            </p:cNvSpPr>
            <p:nvPr/>
          </p:nvSpPr>
          <p:spPr bwMode="auto">
            <a:xfrm>
              <a:off x="5247020" y="1506254"/>
              <a:ext cx="655728" cy="523371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200">
                  <a:solidFill>
                    <a:srgbClr val="376092"/>
                  </a:solidFill>
                  <a:latin typeface="Arial" pitchFamily="34" charset="0"/>
                  <a:ea typeface="黑体" pitchFamily="49" charset="-122"/>
                  <a:cs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rgbClr val="376092"/>
                  </a:solidFill>
                  <a:latin typeface="Arial" pitchFamily="34" charset="0"/>
                  <a:ea typeface="黑体" pitchFamily="49" charset="-122"/>
                  <a:cs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rgbClr val="376092"/>
                  </a:solidFill>
                  <a:latin typeface="Arial" pitchFamily="34" charset="0"/>
                  <a:ea typeface="黑体" pitchFamily="49" charset="-122"/>
                  <a:cs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rgbClr val="376092"/>
                  </a:solidFill>
                  <a:latin typeface="Arial" pitchFamily="34" charset="0"/>
                  <a:ea typeface="黑体" pitchFamily="49" charset="-122"/>
                  <a:cs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rgbClr val="376092"/>
                  </a:solidFill>
                  <a:latin typeface="Arial" pitchFamily="34" charset="0"/>
                  <a:ea typeface="黑体" pitchFamily="49" charset="-122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376092"/>
                  </a:solidFill>
                  <a:latin typeface="Arial" pitchFamily="34" charset="0"/>
                  <a:ea typeface="黑体" pitchFamily="49" charset="-122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376092"/>
                  </a:solidFill>
                  <a:latin typeface="Arial" pitchFamily="34" charset="0"/>
                  <a:ea typeface="黑体" pitchFamily="49" charset="-122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376092"/>
                  </a:solidFill>
                  <a:latin typeface="Arial" pitchFamily="34" charset="0"/>
                  <a:ea typeface="黑体" pitchFamily="49" charset="-122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376092"/>
                  </a:solidFill>
                  <a:latin typeface="Arial" pitchFamily="34" charset="0"/>
                  <a:ea typeface="黑体" pitchFamily="49" charset="-122"/>
                  <a:cs typeface="Times New Roman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黑体" pitchFamily="49" charset="-122"/>
                  <a:ea typeface="黑体" pitchFamily="49" charset="-122"/>
                  <a:cs typeface="Times New Roman" pitchFamily="18" charset="0"/>
                </a:rPr>
                <a:t>Au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itchFamily="49" charset="-122"/>
                <a:ea typeface="黑体" pitchFamily="49" charset="-122"/>
                <a:cs typeface="Times New Roman" pitchFamily="18" charset="0"/>
              </a:endParaRPr>
            </a:p>
          </p:txBody>
        </p:sp>
      </p:grpSp>
      <p:grpSp>
        <p:nvGrpSpPr>
          <p:cNvPr id="5" name="组合 4"/>
          <p:cNvGrpSpPr>
            <a:grpSpLocks/>
          </p:cNvGrpSpPr>
          <p:nvPr/>
        </p:nvGrpSpPr>
        <p:grpSpPr bwMode="auto">
          <a:xfrm>
            <a:off x="5651500" y="1313992"/>
            <a:ext cx="995363" cy="828675"/>
            <a:chOff x="6101560" y="1168400"/>
            <a:chExt cx="995363" cy="828675"/>
          </a:xfrm>
        </p:grpSpPr>
        <p:pic>
          <p:nvPicPr>
            <p:cNvPr id="53" name="Picture 16" descr="http://www.shenzhen-standard.com/wp-content/uploads/2011/03/daya_bay.jp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101560" y="1168400"/>
              <a:ext cx="995363" cy="8286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文本框 1"/>
            <p:cNvSpPr txBox="1">
              <a:spLocks noChangeArrowheads="1"/>
            </p:cNvSpPr>
            <p:nvPr/>
          </p:nvSpPr>
          <p:spPr bwMode="auto">
            <a:xfrm>
              <a:off x="6264975" y="1414882"/>
              <a:ext cx="458788" cy="553998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2200">
                  <a:solidFill>
                    <a:srgbClr val="376092"/>
                  </a:solidFill>
                  <a:latin typeface="Arial" pitchFamily="34" charset="0"/>
                  <a:ea typeface="黑体" pitchFamily="49" charset="-122"/>
                  <a:cs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rgbClr val="376092"/>
                  </a:solidFill>
                  <a:latin typeface="Arial" pitchFamily="34" charset="0"/>
                  <a:ea typeface="黑体" pitchFamily="49" charset="-122"/>
                  <a:cs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rgbClr val="376092"/>
                  </a:solidFill>
                  <a:latin typeface="Arial" pitchFamily="34" charset="0"/>
                  <a:ea typeface="黑体" pitchFamily="49" charset="-122"/>
                  <a:cs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rgbClr val="376092"/>
                  </a:solidFill>
                  <a:latin typeface="Arial" pitchFamily="34" charset="0"/>
                  <a:ea typeface="黑体" pitchFamily="49" charset="-122"/>
                  <a:cs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rgbClr val="376092"/>
                  </a:solidFill>
                  <a:latin typeface="Arial" pitchFamily="34" charset="0"/>
                  <a:ea typeface="黑体" pitchFamily="49" charset="-122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376092"/>
                  </a:solidFill>
                  <a:latin typeface="Arial" pitchFamily="34" charset="0"/>
                  <a:ea typeface="黑体" pitchFamily="49" charset="-122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376092"/>
                  </a:solidFill>
                  <a:latin typeface="Arial" pitchFamily="34" charset="0"/>
                  <a:ea typeface="黑体" pitchFamily="49" charset="-122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376092"/>
                  </a:solidFill>
                  <a:latin typeface="Arial" pitchFamily="34" charset="0"/>
                  <a:ea typeface="黑体" pitchFamily="49" charset="-122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376092"/>
                  </a:solidFill>
                  <a:latin typeface="Arial" pitchFamily="34" charset="0"/>
                  <a:ea typeface="黑体" pitchFamily="49" charset="-122"/>
                  <a:cs typeface="Times New Roman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黑体" pitchFamily="49" charset="-122"/>
                  <a:ea typeface="黑体" pitchFamily="49" charset="-122"/>
                  <a:cs typeface="Times New Roman" pitchFamily="18" charset="0"/>
                </a:rPr>
                <a:t>U</a:t>
              </a: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itchFamily="49" charset="-122"/>
                <a:ea typeface="黑体" pitchFamily="49" charset="-122"/>
                <a:cs typeface="Times New Roman" pitchFamily="18" charset="0"/>
              </a:endParaRPr>
            </a:p>
          </p:txBody>
        </p:sp>
      </p:grpSp>
      <p:sp>
        <p:nvSpPr>
          <p:cNvPr id="55" name="矩形 54"/>
          <p:cNvSpPr/>
          <p:nvPr/>
        </p:nvSpPr>
        <p:spPr>
          <a:xfrm>
            <a:off x="101600" y="2050592"/>
            <a:ext cx="1860550" cy="1693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56" name="直接箭头连接符 55"/>
          <p:cNvCxnSpPr/>
          <p:nvPr/>
        </p:nvCxnSpPr>
        <p:spPr>
          <a:xfrm flipV="1">
            <a:off x="4662488" y="1728330"/>
            <a:ext cx="989012" cy="119062"/>
          </a:xfrm>
          <a:prstGeom prst="straightConnector1">
            <a:avLst/>
          </a:prstGeom>
          <a:ln w="50800" cmpd="sng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任意多边形 56"/>
          <p:cNvSpPr/>
          <p:nvPr/>
        </p:nvSpPr>
        <p:spPr>
          <a:xfrm>
            <a:off x="1127125" y="1982330"/>
            <a:ext cx="2635250" cy="3176587"/>
          </a:xfrm>
          <a:custGeom>
            <a:avLst/>
            <a:gdLst>
              <a:gd name="connsiteX0" fmla="*/ 0 w 4141695"/>
              <a:gd name="connsiteY0" fmla="*/ 2702859 h 2702859"/>
              <a:gd name="connsiteX1" fmla="*/ 806824 w 4141695"/>
              <a:gd name="connsiteY1" fmla="*/ 1102659 h 2702859"/>
              <a:gd name="connsiteX2" fmla="*/ 2218765 w 4141695"/>
              <a:gd name="connsiteY2" fmla="*/ 268941 h 2702859"/>
              <a:gd name="connsiteX3" fmla="*/ 4141695 w 4141695"/>
              <a:gd name="connsiteY3" fmla="*/ 0 h 2702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41695" h="2702859">
                <a:moveTo>
                  <a:pt x="0" y="2702859"/>
                </a:moveTo>
                <a:cubicBezTo>
                  <a:pt x="218515" y="2105585"/>
                  <a:pt x="437030" y="1508312"/>
                  <a:pt x="806824" y="1102659"/>
                </a:cubicBezTo>
                <a:cubicBezTo>
                  <a:pt x="1176618" y="697006"/>
                  <a:pt x="1662953" y="452717"/>
                  <a:pt x="2218765" y="268941"/>
                </a:cubicBezTo>
                <a:cubicBezTo>
                  <a:pt x="2774577" y="85164"/>
                  <a:pt x="3899648" y="31377"/>
                  <a:pt x="4141695" y="0"/>
                </a:cubicBezTo>
              </a:path>
            </a:pathLst>
          </a:custGeom>
          <a:noFill/>
          <a:ln w="50800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8" name="图片 57"/>
          <p:cNvPicPr>
            <a:picLocks noChangeAspect="1"/>
          </p:cNvPicPr>
          <p:nvPr/>
        </p:nvPicPr>
        <p:blipFill rotWithShape="1">
          <a:blip r:embed="rId7" cstate="print"/>
          <a:srcRect l="7879" r="10618" b="10059"/>
          <a:stretch/>
        </p:blipFill>
        <p:spPr>
          <a:xfrm>
            <a:off x="909638" y="3577767"/>
            <a:ext cx="1079500" cy="893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9" name="Picture 10" descr="http://apod.nasa.gov/apod/image/1202/sn1987a_hst_850.jpg"/>
          <p:cNvPicPr>
            <a:picLocks noChangeAspect="1" noChangeArrowheads="1"/>
          </p:cNvPicPr>
          <p:nvPr/>
        </p:nvPicPr>
        <p:blipFill rotWithShape="1">
          <a:blip r:embed="rId8"/>
          <a:srcRect l="35095" t="34726" r="36697" b="35044"/>
          <a:stretch/>
        </p:blipFill>
        <p:spPr bwMode="auto">
          <a:xfrm>
            <a:off x="2062163" y="2029955"/>
            <a:ext cx="976312" cy="1046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61"/>
          <p:cNvSpPr txBox="1"/>
          <p:nvPr/>
        </p:nvSpPr>
        <p:spPr>
          <a:xfrm>
            <a:off x="6629400" y="3048000"/>
            <a:ext cx="2307042" cy="3046988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黑体" pitchFamily="49" charset="-122"/>
                <a:cs typeface="+mn-cs"/>
              </a:rPr>
              <a:t>Temperature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黑体" pitchFamily="49" charset="-122"/>
                <a:cs typeface="+mn-cs"/>
              </a:rPr>
              <a:t>Density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黑体" pitchFamily="49" charset="-122"/>
                <a:cs typeface="+mn-cs"/>
              </a:rPr>
              <a:t>Time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old" charset="0"/>
                <a:ea typeface="宋体" charset="-122"/>
                <a:cs typeface="+mn-cs"/>
                <a:sym typeface="Arial Bold" charset="0"/>
              </a:rPr>
              <a:t>Scenarios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charset="0"/>
                <a:ea typeface="宋体" charset="-122"/>
                <a:cs typeface="+mn-cs"/>
                <a:sym typeface="Arial Bold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黑体" pitchFamily="49" charset="-122"/>
                <a:cs typeface="+mn-cs"/>
              </a:rPr>
              <a:t>Mass</a:t>
            </a: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黑体" pitchFamily="49" charset="-122"/>
                <a:cs typeface="+mn-cs"/>
              </a:rPr>
              <a:t> 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黑体" pitchFamily="49" charset="-122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黑体" pitchFamily="49" charset="-122"/>
                <a:cs typeface="+mn-cs"/>
              </a:rPr>
              <a:t>Half-life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黑体" pitchFamily="49" charset="-122"/>
                <a:cs typeface="+mn-cs"/>
              </a:rPr>
              <a:t>Decay mode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黑体" pitchFamily="49" charset="-122"/>
                <a:cs typeface="+mn-cs"/>
              </a:rPr>
              <a:t>Reaction 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黑体" pitchFamily="49" charset="-122"/>
                <a:cs typeface="+mn-cs"/>
              </a:rPr>
              <a:t>rate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2923415" y="5819257"/>
            <a:ext cx="2004138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黑体" pitchFamily="49" charset="-122"/>
                <a:cs typeface="+mn-cs"/>
              </a:rPr>
              <a:t>Neutron Number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黑体" pitchFamily="49" charset="-122"/>
              <a:cs typeface="+mn-cs"/>
            </a:endParaRPr>
          </a:p>
        </p:txBody>
      </p:sp>
      <p:sp>
        <p:nvSpPr>
          <p:cNvPr id="28" name="任意多边形 27"/>
          <p:cNvSpPr/>
          <p:nvPr/>
        </p:nvSpPr>
        <p:spPr>
          <a:xfrm>
            <a:off x="2017059" y="2770549"/>
            <a:ext cx="3563470" cy="2923486"/>
          </a:xfrm>
          <a:custGeom>
            <a:avLst/>
            <a:gdLst>
              <a:gd name="connsiteX0" fmla="*/ 0 w 3563470"/>
              <a:gd name="connsiteY0" fmla="*/ 2823882 h 2823882"/>
              <a:gd name="connsiteX1" fmla="*/ 900953 w 3563470"/>
              <a:gd name="connsiteY1" fmla="*/ 1896035 h 2823882"/>
              <a:gd name="connsiteX2" fmla="*/ 1869141 w 3563470"/>
              <a:gd name="connsiteY2" fmla="*/ 1264023 h 2823882"/>
              <a:gd name="connsiteX3" fmla="*/ 2756647 w 3563470"/>
              <a:gd name="connsiteY3" fmla="*/ 510988 h 2823882"/>
              <a:gd name="connsiteX4" fmla="*/ 3563470 w 3563470"/>
              <a:gd name="connsiteY4" fmla="*/ 0 h 2823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63470" h="2823882">
                <a:moveTo>
                  <a:pt x="0" y="2823882"/>
                </a:moveTo>
                <a:cubicBezTo>
                  <a:pt x="294715" y="2489946"/>
                  <a:pt x="589430" y="2156011"/>
                  <a:pt x="900953" y="1896035"/>
                </a:cubicBezTo>
                <a:cubicBezTo>
                  <a:pt x="1212477" y="1636058"/>
                  <a:pt x="1559859" y="1494864"/>
                  <a:pt x="1869141" y="1264023"/>
                </a:cubicBezTo>
                <a:cubicBezTo>
                  <a:pt x="2178423" y="1033182"/>
                  <a:pt x="2474259" y="721658"/>
                  <a:pt x="2756647" y="510988"/>
                </a:cubicBezTo>
                <a:cubicBezTo>
                  <a:pt x="3039035" y="300318"/>
                  <a:pt x="3301252" y="150159"/>
                  <a:pt x="3563470" y="0"/>
                </a:cubicBezTo>
              </a:path>
            </a:pathLst>
          </a:custGeom>
          <a:noFill/>
          <a:ln w="41275">
            <a:solidFill>
              <a:srgbClr val="00FF00"/>
            </a:solidFill>
            <a:prstDash val="dash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 rot="18991853">
            <a:off x="3072966" y="3651975"/>
            <a:ext cx="1175514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s-process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rot="18991853">
            <a:off x="4242959" y="4465988"/>
            <a:ext cx="1180451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r-process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7575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黑体" pitchFamily="49" charset="-122"/>
                <a:cs typeface="+mn-cs"/>
              </a:rPr>
              <a:t>r-process for heavy element synthesis in the Universe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黑体" pitchFamily="49" charset="-122"/>
              <a:cs typeface="+mn-cs"/>
            </a:endParaRPr>
          </a:p>
        </p:txBody>
      </p:sp>
      <p:sp>
        <p:nvSpPr>
          <p:cNvPr id="26" name="Rectangle 21"/>
          <p:cNvSpPr>
            <a:spLocks noChangeArrowheads="1"/>
          </p:cNvSpPr>
          <p:nvPr/>
        </p:nvSpPr>
        <p:spPr bwMode="auto">
          <a:xfrm>
            <a:off x="761976" y="86380"/>
            <a:ext cx="830582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从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Fe 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到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U 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重元素的产生场所和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物理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机制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0884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772886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Wingdings 3" panose="05040102010807070707" pitchFamily="18" charset="2"/>
              </a:rPr>
              <a:t>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Symbol"/>
              </a:rPr>
              <a:t>Overproduction of </a:t>
            </a: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Symbol"/>
              </a:rPr>
              <a:t>p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Symbol"/>
              </a:rPr>
              <a:t>-nucleus </a:t>
            </a:r>
            <a:r>
              <a:rPr kumimoji="0" lang="en-US" altLang="zh-CN" sz="24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Symbol"/>
              </a:rPr>
              <a:t>84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Symbol"/>
              </a:rPr>
              <a:t>Sr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Symbol"/>
              </a:rPr>
              <a:t> in the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Symbol" panose="05050102010706020507" pitchFamily="18" charset="2"/>
              </a:rPr>
              <a:t></a:t>
            </a: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Symbol"/>
              </a:rPr>
              <a:t>p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Symbol"/>
              </a:rPr>
              <a:t>-process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985665"/>
            <a:ext cx="4593721" cy="30467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5250" y="1985665"/>
            <a:ext cx="4458071" cy="29718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6209929" y="2061865"/>
            <a:ext cx="7841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Symbol"/>
              </a:rPr>
              <a:t>84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Symbol"/>
              </a:rPr>
              <a:t>Sr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707167" y="1540133"/>
            <a:ext cx="43823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C. </a:t>
            </a:r>
            <a:r>
              <a:rPr kumimoji="0" lang="en-US" altLang="zh-CN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Frohlich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et al.,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PRL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96,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142502 (2006)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69050" y="1540133"/>
            <a:ext cx="3886200" cy="369332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S. </a:t>
            </a:r>
            <a:r>
              <a:rPr kumimoji="0" lang="en-US" altLang="zh-CN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Wanajo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et al., </a:t>
            </a:r>
            <a:r>
              <a:rPr kumimoji="0" lang="en-US" altLang="zh-CN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ApJ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,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729:46 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(2011)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07098" y="5543490"/>
            <a:ext cx="83824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“Future 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precision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measurements of both </a:t>
            </a:r>
            <a:r>
              <a:rPr kumimoji="0" lang="en-US" altLang="zh-CN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82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Zr and </a:t>
            </a:r>
            <a:r>
              <a:rPr kumimoji="0" lang="en-US" altLang="zh-CN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83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Nb are thus highly desired.” 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783721" y="5198086"/>
            <a:ext cx="3886200" cy="369332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S. </a:t>
            </a:r>
            <a:r>
              <a:rPr kumimoji="0" lang="en-US" altLang="zh-CN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Wanajo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et al., </a:t>
            </a:r>
            <a:r>
              <a:rPr kumimoji="0" lang="en-US" altLang="zh-CN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ApJ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,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729:46 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(2011)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2D5C8A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-76200" y="76200"/>
            <a:ext cx="9296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Impact on some issues in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rp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- &amp;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Symbol" panose="05050102010706020507" pitchFamily="18" charset="2"/>
              </a:rPr>
              <a:t>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p-processes</a:t>
            </a:r>
            <a:endParaRPr kumimoji="0" lang="zh-CN" altLang="en-GB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29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772886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Wingdings 3" panose="05040102010807070707" pitchFamily="18" charset="2"/>
              </a:rPr>
              <a:t>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Symbol"/>
              </a:rPr>
              <a:t>Overproduction of </a:t>
            </a: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Symbol"/>
              </a:rPr>
              <a:t>p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Symbol"/>
              </a:rPr>
              <a:t>-nucleus </a:t>
            </a:r>
            <a:r>
              <a:rPr kumimoji="0" lang="en-US" altLang="zh-CN" sz="24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Symbol"/>
              </a:rPr>
              <a:t>84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Symbol"/>
              </a:rPr>
              <a:t>Sr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Symbol"/>
              </a:rPr>
              <a:t> in the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Symbol" panose="05050102010706020507" pitchFamily="18" charset="2"/>
              </a:rPr>
              <a:t></a:t>
            </a: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Symbol"/>
              </a:rPr>
              <a:t>p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Symbol"/>
              </a:rPr>
              <a:t>-process</a:t>
            </a:r>
          </a:p>
        </p:txBody>
      </p:sp>
      <p:sp>
        <p:nvSpPr>
          <p:cNvPr id="4" name="矩形 3"/>
          <p:cNvSpPr/>
          <p:nvPr/>
        </p:nvSpPr>
        <p:spPr>
          <a:xfrm>
            <a:off x="76200" y="5791200"/>
            <a:ext cx="8991600" cy="923330"/>
          </a:xfrm>
          <a:prstGeom prst="rect">
            <a:avLst/>
          </a:prstGeom>
          <a:ln w="1905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Shinya </a:t>
            </a:r>
            <a:r>
              <a:rPr kumimoji="0" lang="en-US" altLang="zh-CN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Wanajo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,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Hans-Thomas </a:t>
            </a:r>
            <a:r>
              <a:rPr kumimoji="0" lang="en-US" altLang="zh-CN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Janka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,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and Shigeru 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Kubono, The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Astrophysical Journal, 729:46 (18pp), 2011 March 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1,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UNCERTAINTIES IN THE </a:t>
            </a:r>
            <a:r>
              <a:rPr kumimoji="0" lang="en-US" altLang="zh-CN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νp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-PROCESS: SUPERNOVA DYNAMICS VERSUS NUCLEAR PHYSICS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366260"/>
            <a:ext cx="8839200" cy="366294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057400" y="1321637"/>
            <a:ext cx="8276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Solar 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11" name="直接箭头连接符 10"/>
          <p:cNvCxnSpPr/>
          <p:nvPr/>
        </p:nvCxnSpPr>
        <p:spPr>
          <a:xfrm>
            <a:off x="2471231" y="1682669"/>
            <a:ext cx="413831" cy="31388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 flipH="1">
            <a:off x="1905000" y="1689696"/>
            <a:ext cx="424977" cy="36770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1219200" y="2667000"/>
            <a:ext cx="762000" cy="609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2885062" y="3276600"/>
            <a:ext cx="595413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2885062" y="2895600"/>
            <a:ext cx="595413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4"/>
          <p:cNvSpPr>
            <a:spLocks noChangeArrowheads="1"/>
          </p:cNvSpPr>
          <p:nvPr/>
        </p:nvSpPr>
        <p:spPr bwMode="auto">
          <a:xfrm>
            <a:off x="8439210" y="3049081"/>
            <a:ext cx="342860" cy="367924"/>
          </a:xfrm>
          <a:prstGeom prst="ellipse">
            <a:avLst/>
          </a:prstGeom>
          <a:noFill/>
          <a:ln w="50800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" name="Oval 4"/>
          <p:cNvSpPr>
            <a:spLocks noChangeArrowheads="1"/>
          </p:cNvSpPr>
          <p:nvPr/>
        </p:nvSpPr>
        <p:spPr bwMode="auto">
          <a:xfrm>
            <a:off x="8439210" y="2596200"/>
            <a:ext cx="342860" cy="367924"/>
          </a:xfrm>
          <a:prstGeom prst="ellipse">
            <a:avLst/>
          </a:prstGeom>
          <a:noFill/>
          <a:ln w="50800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" name="Oval 4"/>
          <p:cNvSpPr>
            <a:spLocks noChangeArrowheads="1"/>
          </p:cNvSpPr>
          <p:nvPr/>
        </p:nvSpPr>
        <p:spPr bwMode="auto">
          <a:xfrm>
            <a:off x="7124740" y="2607148"/>
            <a:ext cx="342860" cy="529048"/>
          </a:xfrm>
          <a:prstGeom prst="ellipse">
            <a:avLst/>
          </a:prstGeom>
          <a:noFill/>
          <a:ln w="50800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0" y="5256349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Calculated abundance ratio of </a:t>
            </a:r>
            <a:r>
              <a:rPr kumimoji="0" lang="en-US" altLang="zh-CN" sz="1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84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Sr/</a:t>
            </a:r>
            <a:r>
              <a:rPr kumimoji="0" lang="en-US" altLang="zh-CN" sz="1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94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Mo should be lower than the observed one  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28600" y="3636137"/>
            <a:ext cx="6553200" cy="461665"/>
          </a:xfrm>
          <a:prstGeom prst="rect">
            <a:avLst/>
          </a:prstGeom>
          <a:solidFill>
            <a:srgbClr val="003366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Solar abundance ratio of </a:t>
            </a:r>
            <a:r>
              <a:rPr kumimoji="0" lang="en-US" altLang="zh-CN" sz="2400" b="1" i="0" u="none" strike="noStrike" kern="1200" cap="none" spc="0" normalizeH="0" baseline="3000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84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Sr/</a:t>
            </a:r>
            <a:r>
              <a:rPr kumimoji="0" lang="en-US" altLang="zh-CN" sz="2400" b="1" i="0" u="none" strike="noStrike" kern="1200" cap="none" spc="0" normalizeH="0" baseline="3000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94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Mo is 0.544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Rectangle 1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2D5C8A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-76200" y="76200"/>
            <a:ext cx="9296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Impact on some issues in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rp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- &amp;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Symbol" panose="05050102010706020507" pitchFamily="18" charset="2"/>
              </a:rPr>
              <a:t>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p-processes</a:t>
            </a:r>
            <a:endParaRPr kumimoji="0" lang="zh-CN" altLang="en-GB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25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809916" y="1597224"/>
            <a:ext cx="6048672" cy="5184576"/>
            <a:chOff x="2339752" y="1340768"/>
            <a:chExt cx="6048672" cy="5184576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77" t="48266" r="42430" b="26448"/>
            <a:stretch/>
          </p:blipFill>
          <p:spPr bwMode="auto">
            <a:xfrm>
              <a:off x="2339752" y="1340768"/>
              <a:ext cx="6048672" cy="5184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3" name="Group 4"/>
            <p:cNvGrpSpPr>
              <a:grpSpLocks/>
            </p:cNvGrpSpPr>
            <p:nvPr/>
          </p:nvGrpSpPr>
          <p:grpSpPr bwMode="auto">
            <a:xfrm>
              <a:off x="2502451" y="1661981"/>
              <a:ext cx="5665826" cy="4720577"/>
              <a:chOff x="2458" y="2585"/>
              <a:chExt cx="1345" cy="1235"/>
            </a:xfrm>
          </p:grpSpPr>
          <p:grpSp>
            <p:nvGrpSpPr>
              <p:cNvPr id="14" name="Group 5"/>
              <p:cNvGrpSpPr>
                <a:grpSpLocks/>
              </p:cNvGrpSpPr>
              <p:nvPr/>
            </p:nvGrpSpPr>
            <p:grpSpPr bwMode="auto">
              <a:xfrm>
                <a:off x="2458" y="2585"/>
                <a:ext cx="1345" cy="1235"/>
                <a:chOff x="-1874" y="2636"/>
                <a:chExt cx="1345" cy="1235"/>
              </a:xfrm>
            </p:grpSpPr>
            <p:sp>
              <p:nvSpPr>
                <p:cNvPr id="16" name="Line 51"/>
                <p:cNvSpPr>
                  <a:spLocks noChangeAspect="1" noChangeShapeType="1"/>
                </p:cNvSpPr>
                <p:nvPr/>
              </p:nvSpPr>
              <p:spPr bwMode="auto">
                <a:xfrm rot="-2700000">
                  <a:off x="-1361" y="3538"/>
                  <a:ext cx="0" cy="20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Line 6"/>
                <p:cNvSpPr>
                  <a:spLocks noChangeAspect="1" noChangeShapeType="1"/>
                </p:cNvSpPr>
                <p:nvPr/>
              </p:nvSpPr>
              <p:spPr bwMode="auto">
                <a:xfrm>
                  <a:off x="-1874" y="3570"/>
                  <a:ext cx="0" cy="151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8" name="Line 7"/>
                <p:cNvSpPr>
                  <a:spLocks noChangeAspect="1" noChangeShapeType="1"/>
                </p:cNvSpPr>
                <p:nvPr/>
              </p:nvSpPr>
              <p:spPr bwMode="auto">
                <a:xfrm rot="-2700000">
                  <a:off x="-1791" y="3541"/>
                  <a:ext cx="0" cy="20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9" name="Line 8"/>
                <p:cNvSpPr>
                  <a:spLocks noChangeAspect="1" noChangeShapeType="1"/>
                </p:cNvSpPr>
                <p:nvPr/>
              </p:nvSpPr>
              <p:spPr bwMode="auto">
                <a:xfrm rot="-2700000">
                  <a:off x="-757" y="2923"/>
                  <a:ext cx="0" cy="20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Line 9"/>
                <p:cNvSpPr>
                  <a:spLocks noChangeAspect="1" noChangeShapeType="1"/>
                </p:cNvSpPr>
                <p:nvPr/>
              </p:nvSpPr>
              <p:spPr bwMode="auto">
                <a:xfrm rot="-2700000">
                  <a:off x="-1197" y="2947"/>
                  <a:ext cx="0" cy="20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1" name="Line 10"/>
                <p:cNvSpPr>
                  <a:spLocks noChangeAspect="1" noChangeShapeType="1"/>
                </p:cNvSpPr>
                <p:nvPr/>
              </p:nvSpPr>
              <p:spPr bwMode="auto">
                <a:xfrm>
                  <a:off x="-529" y="2666"/>
                  <a:ext cx="0" cy="15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2" name="Line 11"/>
                <p:cNvSpPr>
                  <a:spLocks noChangeAspect="1" noChangeShapeType="1"/>
                </p:cNvSpPr>
                <p:nvPr/>
              </p:nvSpPr>
              <p:spPr bwMode="auto">
                <a:xfrm rot="-2700000">
                  <a:off x="-897" y="2643"/>
                  <a:ext cx="0" cy="20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" name="Line 12"/>
                <p:cNvSpPr>
                  <a:spLocks noChangeAspect="1" noChangeShapeType="1"/>
                </p:cNvSpPr>
                <p:nvPr/>
              </p:nvSpPr>
              <p:spPr bwMode="auto">
                <a:xfrm>
                  <a:off x="-973" y="2674"/>
                  <a:ext cx="0" cy="290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4" name="Line 13"/>
                <p:cNvSpPr>
                  <a:spLocks noChangeAspect="1" noChangeShapeType="1"/>
                </p:cNvSpPr>
                <p:nvPr/>
              </p:nvSpPr>
              <p:spPr bwMode="auto">
                <a:xfrm rot="-2700000">
                  <a:off x="-1506" y="3668"/>
                  <a:ext cx="0" cy="203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5" name="Line 14"/>
                <p:cNvSpPr>
                  <a:spLocks noChangeAspect="1" noChangeShapeType="1"/>
                </p:cNvSpPr>
                <p:nvPr/>
              </p:nvSpPr>
              <p:spPr bwMode="auto">
                <a:xfrm>
                  <a:off x="-1575" y="3416"/>
                  <a:ext cx="0" cy="15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Line 15"/>
                <p:cNvSpPr>
                  <a:spLocks noChangeAspect="1" noChangeShapeType="1"/>
                </p:cNvSpPr>
                <p:nvPr/>
              </p:nvSpPr>
              <p:spPr bwMode="auto">
                <a:xfrm>
                  <a:off x="-1716" y="3272"/>
                  <a:ext cx="0" cy="15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Line 16"/>
                <p:cNvSpPr>
                  <a:spLocks noChangeAspect="1" noChangeShapeType="1"/>
                </p:cNvSpPr>
                <p:nvPr/>
              </p:nvSpPr>
              <p:spPr bwMode="auto">
                <a:xfrm rot="-2700000">
                  <a:off x="-1645" y="3256"/>
                  <a:ext cx="0" cy="203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8" name="Line 17"/>
                <p:cNvSpPr>
                  <a:spLocks noChangeAspect="1" noChangeShapeType="1"/>
                </p:cNvSpPr>
                <p:nvPr/>
              </p:nvSpPr>
              <p:spPr bwMode="auto">
                <a:xfrm>
                  <a:off x="-1417" y="3118"/>
                  <a:ext cx="0" cy="319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9" name="Line 18"/>
                <p:cNvSpPr>
                  <a:spLocks noChangeAspect="1" noChangeShapeType="1"/>
                </p:cNvSpPr>
                <p:nvPr/>
              </p:nvSpPr>
              <p:spPr bwMode="auto">
                <a:xfrm>
                  <a:off x="-1575" y="3270"/>
                  <a:ext cx="0" cy="15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Line 19"/>
                <p:cNvSpPr>
                  <a:spLocks noChangeAspect="1" noChangeShapeType="1"/>
                </p:cNvSpPr>
                <p:nvPr/>
              </p:nvSpPr>
              <p:spPr bwMode="auto">
                <a:xfrm rot="-2700000">
                  <a:off x="-1496" y="3241"/>
                  <a:ext cx="0" cy="203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2" name="Line 21"/>
                <p:cNvSpPr>
                  <a:spLocks noChangeAspect="1" noChangeShapeType="1"/>
                </p:cNvSpPr>
                <p:nvPr/>
              </p:nvSpPr>
              <p:spPr bwMode="auto">
                <a:xfrm>
                  <a:off x="-1874" y="3710"/>
                  <a:ext cx="0" cy="15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4" name="Line 23"/>
                <p:cNvSpPr>
                  <a:spLocks noChangeAspect="1" noChangeShapeType="1"/>
                </p:cNvSpPr>
                <p:nvPr/>
              </p:nvSpPr>
              <p:spPr bwMode="auto">
                <a:xfrm rot="-2700000">
                  <a:off x="-1655" y="3528"/>
                  <a:ext cx="0" cy="20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5" name="Line 24"/>
                <p:cNvSpPr>
                  <a:spLocks noChangeAspect="1" noChangeShapeType="1"/>
                </p:cNvSpPr>
                <p:nvPr/>
              </p:nvSpPr>
              <p:spPr bwMode="auto">
                <a:xfrm>
                  <a:off x="-1718" y="3557"/>
                  <a:ext cx="0" cy="15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6" name="Line 25"/>
                <p:cNvSpPr>
                  <a:spLocks noChangeAspect="1" noChangeShapeType="1"/>
                </p:cNvSpPr>
                <p:nvPr/>
              </p:nvSpPr>
              <p:spPr bwMode="auto">
                <a:xfrm>
                  <a:off x="-1728" y="3699"/>
                  <a:ext cx="0" cy="151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7" name="Line 26"/>
                <p:cNvSpPr>
                  <a:spLocks noChangeAspect="1" noChangeShapeType="1"/>
                </p:cNvSpPr>
                <p:nvPr/>
              </p:nvSpPr>
              <p:spPr bwMode="auto">
                <a:xfrm rot="-2700000">
                  <a:off x="-1803" y="3669"/>
                  <a:ext cx="0" cy="20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8" name="Line 27"/>
                <p:cNvSpPr>
                  <a:spLocks noChangeAspect="1" noChangeShapeType="1"/>
                </p:cNvSpPr>
                <p:nvPr/>
              </p:nvSpPr>
              <p:spPr bwMode="auto">
                <a:xfrm rot="-2700000">
                  <a:off x="-1653" y="3664"/>
                  <a:ext cx="0" cy="20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9" name="Line 28"/>
                <p:cNvSpPr>
                  <a:spLocks noChangeAspect="1" noChangeShapeType="1"/>
                </p:cNvSpPr>
                <p:nvPr/>
              </p:nvSpPr>
              <p:spPr bwMode="auto">
                <a:xfrm>
                  <a:off x="-1577" y="3553"/>
                  <a:ext cx="0" cy="151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0" name="Line 29"/>
                <p:cNvSpPr>
                  <a:spLocks noChangeAspect="1" noChangeShapeType="1"/>
                </p:cNvSpPr>
                <p:nvPr/>
              </p:nvSpPr>
              <p:spPr bwMode="auto">
                <a:xfrm>
                  <a:off x="-1723" y="3412"/>
                  <a:ext cx="0" cy="151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1" name="Line 30"/>
                <p:cNvSpPr>
                  <a:spLocks noChangeAspect="1" noChangeShapeType="1"/>
                </p:cNvSpPr>
                <p:nvPr/>
              </p:nvSpPr>
              <p:spPr bwMode="auto">
                <a:xfrm>
                  <a:off x="-1419" y="3432"/>
                  <a:ext cx="0" cy="15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2" name="Line 31"/>
                <p:cNvSpPr>
                  <a:spLocks noChangeAspect="1" noChangeShapeType="1"/>
                </p:cNvSpPr>
                <p:nvPr/>
              </p:nvSpPr>
              <p:spPr bwMode="auto">
                <a:xfrm rot="-2700000">
                  <a:off x="-1497" y="3402"/>
                  <a:ext cx="0" cy="20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3" name="Line 32"/>
                <p:cNvSpPr>
                  <a:spLocks noChangeAspect="1" noChangeShapeType="1"/>
                </p:cNvSpPr>
                <p:nvPr/>
              </p:nvSpPr>
              <p:spPr bwMode="auto">
                <a:xfrm rot="-2700000">
                  <a:off x="-1351" y="3392"/>
                  <a:ext cx="0" cy="20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4" name="Line 33"/>
                <p:cNvSpPr>
                  <a:spLocks noChangeAspect="1" noChangeShapeType="1"/>
                </p:cNvSpPr>
                <p:nvPr/>
              </p:nvSpPr>
              <p:spPr bwMode="auto">
                <a:xfrm rot="-2700000">
                  <a:off x="-1204" y="3387"/>
                  <a:ext cx="0" cy="20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5" name="Line 34"/>
                <p:cNvSpPr>
                  <a:spLocks noChangeAspect="1" noChangeShapeType="1"/>
                </p:cNvSpPr>
                <p:nvPr/>
              </p:nvSpPr>
              <p:spPr bwMode="auto">
                <a:xfrm>
                  <a:off x="-1119" y="2983"/>
                  <a:ext cx="0" cy="430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6" name="Line 35"/>
                <p:cNvSpPr>
                  <a:spLocks noChangeAspect="1" noChangeShapeType="1"/>
                </p:cNvSpPr>
                <p:nvPr/>
              </p:nvSpPr>
              <p:spPr bwMode="auto">
                <a:xfrm>
                  <a:off x="-1275" y="2985"/>
                  <a:ext cx="0" cy="430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7" name="Line 36"/>
                <p:cNvSpPr>
                  <a:spLocks noChangeAspect="1" noChangeShapeType="1"/>
                </p:cNvSpPr>
                <p:nvPr/>
              </p:nvSpPr>
              <p:spPr bwMode="auto">
                <a:xfrm rot="-2700000">
                  <a:off x="-1199" y="3083"/>
                  <a:ext cx="0" cy="20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8" name="Line 37"/>
                <p:cNvSpPr>
                  <a:spLocks noChangeAspect="1" noChangeShapeType="1"/>
                </p:cNvSpPr>
                <p:nvPr/>
              </p:nvSpPr>
              <p:spPr bwMode="auto">
                <a:xfrm rot="-2700000">
                  <a:off x="-1194" y="3240"/>
                  <a:ext cx="0" cy="20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9" name="Line 38"/>
                <p:cNvSpPr>
                  <a:spLocks noChangeAspect="1" noChangeShapeType="1"/>
                </p:cNvSpPr>
                <p:nvPr/>
              </p:nvSpPr>
              <p:spPr bwMode="auto">
                <a:xfrm rot="-2700000">
                  <a:off x="-1051" y="3093"/>
                  <a:ext cx="0" cy="20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0" name="Line 39"/>
                <p:cNvSpPr>
                  <a:spLocks noChangeAspect="1" noChangeShapeType="1"/>
                </p:cNvSpPr>
                <p:nvPr/>
              </p:nvSpPr>
              <p:spPr bwMode="auto">
                <a:xfrm rot="-2700000">
                  <a:off x="-901" y="3093"/>
                  <a:ext cx="0" cy="20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1" name="Line 40"/>
                <p:cNvSpPr>
                  <a:spLocks noChangeAspect="1" noChangeShapeType="1"/>
                </p:cNvSpPr>
                <p:nvPr/>
              </p:nvSpPr>
              <p:spPr bwMode="auto">
                <a:xfrm rot="-2700000">
                  <a:off x="-1046" y="2953"/>
                  <a:ext cx="0" cy="20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2" name="Line 41"/>
                <p:cNvSpPr>
                  <a:spLocks noChangeAspect="1" noChangeShapeType="1"/>
                </p:cNvSpPr>
                <p:nvPr/>
              </p:nvSpPr>
              <p:spPr bwMode="auto">
                <a:xfrm>
                  <a:off x="-972" y="2968"/>
                  <a:ext cx="0" cy="15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3" name="Line 42"/>
                <p:cNvSpPr>
                  <a:spLocks noChangeAspect="1" noChangeShapeType="1"/>
                </p:cNvSpPr>
                <p:nvPr/>
              </p:nvSpPr>
              <p:spPr bwMode="auto">
                <a:xfrm rot="-2700000">
                  <a:off x="-900" y="2938"/>
                  <a:ext cx="0" cy="20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4" name="Line 43"/>
                <p:cNvSpPr>
                  <a:spLocks noChangeAspect="1" noChangeShapeType="1"/>
                </p:cNvSpPr>
                <p:nvPr/>
              </p:nvSpPr>
              <p:spPr bwMode="auto">
                <a:xfrm>
                  <a:off x="-826" y="2958"/>
                  <a:ext cx="0" cy="15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5" name="Line 44"/>
                <p:cNvSpPr>
                  <a:spLocks noChangeAspect="1" noChangeShapeType="1"/>
                </p:cNvSpPr>
                <p:nvPr/>
              </p:nvSpPr>
              <p:spPr bwMode="auto">
                <a:xfrm>
                  <a:off x="-680" y="2805"/>
                  <a:ext cx="0" cy="290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6" name="Line 45"/>
                <p:cNvSpPr>
                  <a:spLocks noChangeAspect="1" noChangeShapeType="1"/>
                </p:cNvSpPr>
                <p:nvPr/>
              </p:nvSpPr>
              <p:spPr bwMode="auto">
                <a:xfrm>
                  <a:off x="-680" y="2655"/>
                  <a:ext cx="0" cy="15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7" name="Line 46"/>
                <p:cNvSpPr>
                  <a:spLocks noChangeAspect="1" noChangeShapeType="1"/>
                </p:cNvSpPr>
                <p:nvPr/>
              </p:nvSpPr>
              <p:spPr bwMode="auto">
                <a:xfrm rot="-2700000">
                  <a:off x="-604" y="2636"/>
                  <a:ext cx="0" cy="20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0" name="Line 49"/>
                <p:cNvSpPr>
                  <a:spLocks noChangeAspect="1" noChangeShapeType="1"/>
                </p:cNvSpPr>
                <p:nvPr/>
              </p:nvSpPr>
              <p:spPr bwMode="auto">
                <a:xfrm>
                  <a:off x="-1423" y="3568"/>
                  <a:ext cx="0" cy="15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1" name="Line 50"/>
                <p:cNvSpPr>
                  <a:spLocks noChangeAspect="1" noChangeShapeType="1"/>
                </p:cNvSpPr>
                <p:nvPr/>
              </p:nvSpPr>
              <p:spPr bwMode="auto">
                <a:xfrm rot="-2700000">
                  <a:off x="-1501" y="3538"/>
                  <a:ext cx="0" cy="20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2" name="Line 52"/>
                <p:cNvSpPr>
                  <a:spLocks noChangeAspect="1" noChangeShapeType="1"/>
                </p:cNvSpPr>
                <p:nvPr/>
              </p:nvSpPr>
              <p:spPr bwMode="auto">
                <a:xfrm>
                  <a:off x="-1424" y="3276"/>
                  <a:ext cx="0" cy="15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3" name="Line 53"/>
                <p:cNvSpPr>
                  <a:spLocks noChangeAspect="1" noChangeShapeType="1"/>
                </p:cNvSpPr>
                <p:nvPr/>
              </p:nvSpPr>
              <p:spPr bwMode="auto">
                <a:xfrm rot="-2700000">
                  <a:off x="-1350" y="3246"/>
                  <a:ext cx="0" cy="203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4" name="Line 54"/>
                <p:cNvSpPr>
                  <a:spLocks noChangeAspect="1" noChangeShapeType="1"/>
                </p:cNvSpPr>
                <p:nvPr/>
              </p:nvSpPr>
              <p:spPr bwMode="auto">
                <a:xfrm rot="-2700000">
                  <a:off x="-1053" y="3224"/>
                  <a:ext cx="0" cy="20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5" name="Line 55"/>
                <p:cNvSpPr>
                  <a:spLocks noChangeAspect="1" noChangeShapeType="1"/>
                </p:cNvSpPr>
                <p:nvPr/>
              </p:nvSpPr>
              <p:spPr bwMode="auto">
                <a:xfrm rot="-2700000">
                  <a:off x="-757" y="2782"/>
                  <a:ext cx="0" cy="20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6" name="Line 56"/>
                <p:cNvSpPr>
                  <a:spLocks noChangeAspect="1" noChangeShapeType="1"/>
                </p:cNvSpPr>
                <p:nvPr/>
              </p:nvSpPr>
              <p:spPr bwMode="auto">
                <a:xfrm rot="-2700000">
                  <a:off x="-757" y="2645"/>
                  <a:ext cx="0" cy="20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7" name="Line 57"/>
                <p:cNvSpPr>
                  <a:spLocks noChangeAspect="1" noChangeShapeType="1"/>
                </p:cNvSpPr>
                <p:nvPr/>
              </p:nvSpPr>
              <p:spPr bwMode="auto">
                <a:xfrm>
                  <a:off x="-826" y="2680"/>
                  <a:ext cx="0" cy="15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5" name="Line 66"/>
              <p:cNvSpPr>
                <a:spLocks noChangeAspect="1" noChangeShapeType="1"/>
              </p:cNvSpPr>
              <p:nvPr/>
            </p:nvSpPr>
            <p:spPr bwMode="auto">
              <a:xfrm>
                <a:off x="3507" y="2755"/>
                <a:ext cx="0" cy="152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87" name="Oval 90"/>
            <p:cNvSpPr>
              <a:spLocks noChangeArrowheads="1"/>
            </p:cNvSpPr>
            <p:nvPr/>
          </p:nvSpPr>
          <p:spPr bwMode="auto">
            <a:xfrm>
              <a:off x="5490804" y="3284984"/>
              <a:ext cx="305332" cy="283906"/>
            </a:xfrm>
            <a:prstGeom prst="ellipse">
              <a:avLst/>
            </a:prstGeom>
            <a:solidFill>
              <a:srgbClr val="FF00FF"/>
            </a:solidFill>
            <a:ln w="9525">
              <a:noFill/>
              <a:round/>
              <a:headEnd/>
              <a:tailEnd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711915" y="2360948"/>
              <a:ext cx="272698" cy="5276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8" name="Oval 90"/>
            <p:cNvSpPr>
              <a:spLocks noChangeArrowheads="1"/>
            </p:cNvSpPr>
            <p:nvPr/>
          </p:nvSpPr>
          <p:spPr bwMode="auto">
            <a:xfrm>
              <a:off x="4842732" y="3284984"/>
              <a:ext cx="305332" cy="283906"/>
            </a:xfrm>
            <a:prstGeom prst="ellipse">
              <a:avLst/>
            </a:prstGeom>
            <a:solidFill>
              <a:srgbClr val="FF00FF"/>
            </a:solidFill>
            <a:ln w="9525">
              <a:noFill/>
              <a:round/>
              <a:headEnd/>
              <a:tailEnd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9" name="Oval 90"/>
            <p:cNvSpPr>
              <a:spLocks noChangeArrowheads="1"/>
            </p:cNvSpPr>
            <p:nvPr/>
          </p:nvSpPr>
          <p:spPr bwMode="auto">
            <a:xfrm>
              <a:off x="4860032" y="3861048"/>
              <a:ext cx="305332" cy="283906"/>
            </a:xfrm>
            <a:prstGeom prst="ellipse">
              <a:avLst/>
            </a:prstGeom>
            <a:solidFill>
              <a:srgbClr val="FF00FF"/>
            </a:solidFill>
            <a:ln w="9525">
              <a:noFill/>
              <a:round/>
              <a:headEnd/>
              <a:tailEnd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0" name="Oval 90"/>
            <p:cNvSpPr>
              <a:spLocks noChangeArrowheads="1"/>
            </p:cNvSpPr>
            <p:nvPr/>
          </p:nvSpPr>
          <p:spPr bwMode="auto">
            <a:xfrm>
              <a:off x="4211960" y="3861048"/>
              <a:ext cx="305332" cy="283906"/>
            </a:xfrm>
            <a:prstGeom prst="ellipse">
              <a:avLst/>
            </a:prstGeom>
            <a:solidFill>
              <a:srgbClr val="FF00FF"/>
            </a:solidFill>
            <a:ln w="9525">
              <a:noFill/>
              <a:round/>
              <a:headEnd/>
              <a:tailEnd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1" name="Oval 90"/>
            <p:cNvSpPr>
              <a:spLocks noChangeArrowheads="1"/>
            </p:cNvSpPr>
            <p:nvPr/>
          </p:nvSpPr>
          <p:spPr bwMode="auto">
            <a:xfrm>
              <a:off x="3563888" y="4441238"/>
              <a:ext cx="305332" cy="283906"/>
            </a:xfrm>
            <a:prstGeom prst="ellipse">
              <a:avLst/>
            </a:prstGeom>
            <a:solidFill>
              <a:srgbClr val="FF00FF"/>
            </a:solidFill>
            <a:ln w="9525">
              <a:noFill/>
              <a:round/>
              <a:headEnd/>
              <a:tailEnd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72" name="圆角矩形标注 71"/>
          <p:cNvSpPr/>
          <p:nvPr/>
        </p:nvSpPr>
        <p:spPr>
          <a:xfrm>
            <a:off x="200476" y="1988036"/>
            <a:ext cx="2232248" cy="1517164"/>
          </a:xfrm>
          <a:prstGeom prst="wedgeRoundRectCallout">
            <a:avLst>
              <a:gd name="adj1" fmla="val 135275"/>
              <a:gd name="adj2" fmla="val 5998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Sp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(</a:t>
            </a:r>
            <a:r>
              <a:rPr kumimoji="0" lang="en-US" altLang="zh-CN" sz="1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83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Nb) decreases  from 1.76(36) to 1.21(15) MeV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(545 </a:t>
            </a:r>
            <a:r>
              <a:rPr kumimoji="0" lang="en-US" altLang="zh-CN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keV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smaller)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74" name="直接箭头连接符 73"/>
          <p:cNvCxnSpPr/>
          <p:nvPr/>
        </p:nvCxnSpPr>
        <p:spPr>
          <a:xfrm>
            <a:off x="5704872" y="4324847"/>
            <a:ext cx="1238478" cy="1083316"/>
          </a:xfrm>
          <a:prstGeom prst="straightConnector1">
            <a:avLst/>
          </a:prstGeom>
          <a:ln w="1079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Oval 4"/>
          <p:cNvSpPr>
            <a:spLocks noChangeArrowheads="1"/>
          </p:cNvSpPr>
          <p:nvPr/>
        </p:nvSpPr>
        <p:spPr bwMode="auto">
          <a:xfrm>
            <a:off x="2895525" y="2445755"/>
            <a:ext cx="2440514" cy="2457458"/>
          </a:xfrm>
          <a:prstGeom prst="ellipse">
            <a:avLst/>
          </a:prstGeom>
          <a:noFill/>
          <a:ln w="730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8" name="矩形 77"/>
          <p:cNvSpPr/>
          <p:nvPr/>
        </p:nvSpPr>
        <p:spPr>
          <a:xfrm>
            <a:off x="0" y="772886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Wingdings 3" panose="05040102010807070707" pitchFamily="18" charset="2"/>
              </a:rPr>
              <a:t>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Symbol"/>
              </a:rPr>
              <a:t>Overproduction of </a:t>
            </a: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Symbol"/>
              </a:rPr>
              <a:t>p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Symbol"/>
              </a:rPr>
              <a:t>-nucleus </a:t>
            </a:r>
            <a:r>
              <a:rPr kumimoji="0" lang="en-US" altLang="zh-CN" sz="24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Symbol"/>
              </a:rPr>
              <a:t>84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Symbol"/>
              </a:rPr>
              <a:t>Sr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Symbol"/>
              </a:rPr>
              <a:t> in the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Symbol" panose="05050102010706020507" pitchFamily="18" charset="2"/>
              </a:rPr>
              <a:t></a:t>
            </a: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Symbol"/>
              </a:rPr>
              <a:t>p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Symbol"/>
              </a:rPr>
              <a:t>-process</a:t>
            </a:r>
          </a:p>
        </p:txBody>
      </p:sp>
      <p:sp>
        <p:nvSpPr>
          <p:cNvPr id="73" name="Rectangle 1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2D5C8A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79" name="Rectangle 3"/>
          <p:cNvSpPr>
            <a:spLocks noChangeArrowheads="1"/>
          </p:cNvSpPr>
          <p:nvPr/>
        </p:nvSpPr>
        <p:spPr bwMode="auto">
          <a:xfrm>
            <a:off x="-76200" y="76200"/>
            <a:ext cx="9296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Impact on some issues in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rp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- &amp;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Symbol" panose="05050102010706020507" pitchFamily="18" charset="2"/>
              </a:rPr>
              <a:t>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p-processes</a:t>
            </a:r>
            <a:endParaRPr kumimoji="0" lang="zh-CN" altLang="en-GB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22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1371600"/>
            <a:ext cx="3744416" cy="2808052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239759" y="4766608"/>
            <a:ext cx="8751841" cy="1631216"/>
          </a:xfrm>
          <a:prstGeom prst="rect">
            <a:avLst/>
          </a:prstGeom>
          <a:noFill/>
          <a:ln w="22225">
            <a:solidFill>
              <a:srgbClr val="3399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Conclusion: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Sp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(</a:t>
            </a:r>
            <a:r>
              <a:rPr kumimoji="0" lang="en-US" altLang="zh-CN" sz="20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83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Nb)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is 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reduced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by 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0.545 MeV, 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the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(</a:t>
            </a:r>
            <a:r>
              <a:rPr kumimoji="0" lang="en-US" altLang="zh-CN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p,γ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)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reaction flow from </a:t>
            </a:r>
            <a:r>
              <a:rPr kumimoji="0" lang="en-US" altLang="zh-CN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82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Zr to </a:t>
            </a:r>
            <a:r>
              <a:rPr kumimoji="0" lang="en-US" altLang="zh-CN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83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Nb 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is suppressed because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of the competition of (</a:t>
            </a:r>
            <a:r>
              <a:rPr kumimoji="0" lang="en-US" altLang="zh-CN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γ,p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) reaction of </a:t>
            </a:r>
            <a:r>
              <a:rPr kumimoji="0" lang="en-US" altLang="zh-CN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83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Nb. Then 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 reduction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of </a:t>
            </a:r>
            <a:r>
              <a:rPr kumimoji="0" lang="en-US" altLang="zh-CN" sz="20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84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Mo,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which is the precursor of </a:t>
            </a:r>
            <a:r>
              <a:rPr kumimoji="0" lang="en-US" altLang="zh-CN" sz="20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84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Sr,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will lead 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to a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less abundance of </a:t>
            </a:r>
            <a:r>
              <a:rPr kumimoji="0" lang="en-US" altLang="zh-CN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84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Sr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.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" name="矩形 13"/>
          <p:cNvSpPr/>
          <p:nvPr/>
        </p:nvSpPr>
        <p:spPr>
          <a:xfrm>
            <a:off x="0" y="772886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Wingdings 3" panose="05040102010807070707" pitchFamily="18" charset="2"/>
              </a:rPr>
              <a:t>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Symbol"/>
              </a:rPr>
              <a:t>Overproduction of </a:t>
            </a: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Symbol"/>
              </a:rPr>
              <a:t>p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Symbol"/>
              </a:rPr>
              <a:t>-nucleus </a:t>
            </a:r>
            <a:r>
              <a:rPr kumimoji="0" lang="en-US" altLang="zh-CN" sz="24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Symbol"/>
              </a:rPr>
              <a:t>84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Symbol"/>
              </a:rPr>
              <a:t>Sr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Symbol"/>
              </a:rPr>
              <a:t> in the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Symbol" panose="05050102010706020507" pitchFamily="18" charset="2"/>
              </a:rPr>
              <a:t></a:t>
            </a: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Symbol"/>
              </a:rPr>
              <a:t>p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Symbol"/>
              </a:rPr>
              <a:t>-process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304800" y="1600200"/>
            <a:ext cx="4709432" cy="2708466"/>
            <a:chOff x="4114800" y="1747031"/>
            <a:chExt cx="4709432" cy="2708466"/>
          </a:xfrm>
        </p:grpSpPr>
        <p:pic>
          <p:nvPicPr>
            <p:cNvPr id="15" name="図 1" descr="flow_a03.eps"/>
            <p:cNvPicPr>
              <a:picLocks noChangeAspect="1"/>
            </p:cNvPicPr>
            <p:nvPr/>
          </p:nvPicPr>
          <p:blipFill rotWithShape="1">
            <a:blip r:embed="rId3" cstate="print"/>
            <a:srcRect l="25977" t="31524" r="55827" b="29285"/>
            <a:stretch/>
          </p:blipFill>
          <p:spPr>
            <a:xfrm>
              <a:off x="4419600" y="1752600"/>
              <a:ext cx="1524000" cy="2133600"/>
            </a:xfrm>
            <a:prstGeom prst="rect">
              <a:avLst/>
            </a:prstGeom>
            <a:ln w="22225">
              <a:solidFill>
                <a:srgbClr val="00B0F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6" name="図 1" descr="flow_csr.eps"/>
            <p:cNvPicPr>
              <a:picLocks noChangeAspect="1"/>
            </p:cNvPicPr>
            <p:nvPr/>
          </p:nvPicPr>
          <p:blipFill rotWithShape="1">
            <a:blip r:embed="rId4" cstate="print"/>
            <a:srcRect l="26096" t="31834" r="54519" b="28403"/>
            <a:stretch/>
          </p:blipFill>
          <p:spPr>
            <a:xfrm>
              <a:off x="6934200" y="1747031"/>
              <a:ext cx="1600200" cy="2133600"/>
            </a:xfrm>
            <a:prstGeom prst="rect">
              <a:avLst/>
            </a:prstGeom>
            <a:ln w="25400">
              <a:solidFill>
                <a:srgbClr val="00B0F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" name="右箭头 2"/>
            <p:cNvSpPr/>
            <p:nvPr/>
          </p:nvSpPr>
          <p:spPr>
            <a:xfrm>
              <a:off x="6034561" y="2581157"/>
              <a:ext cx="899639" cy="465347"/>
            </a:xfrm>
            <a:prstGeom prst="rightArrow">
              <a:avLst/>
            </a:prstGeom>
            <a:solidFill>
              <a:srgbClr val="9900CC"/>
            </a:solidFill>
            <a:ln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4703744" y="1831223"/>
              <a:ext cx="8402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84</a:t>
              </a:r>
              <a:r>
                <a:rPr kumimoji="0" lang="en-US" altLang="zh-CN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Mo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7239000" y="1866327"/>
              <a:ext cx="8402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84</a:t>
              </a:r>
              <a:r>
                <a:rPr kumimoji="0" lang="en-US" altLang="zh-CN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Mo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4114800" y="4086165"/>
              <a:ext cx="219483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Arial Unicode MS" panose="020B0604020202020204" pitchFamily="34" charset="-122"/>
                  <a:cs typeface="Arial" panose="020B0604020202020204" pitchFamily="34" charset="0"/>
                </a:rPr>
                <a:t>Sp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Arial Unicode MS" panose="020B0604020202020204" pitchFamily="34" charset="-122"/>
                  <a:cs typeface="Arial" panose="020B0604020202020204" pitchFamily="34" charset="0"/>
                </a:rPr>
                <a:t>(</a:t>
              </a:r>
              <a:r>
                <a:rPr kumimoji="0" lang="en-US" altLang="zh-CN" sz="1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Arial Unicode MS" panose="020B0604020202020204" pitchFamily="34" charset="-122"/>
                  <a:cs typeface="Arial" panose="020B0604020202020204" pitchFamily="34" charset="0"/>
                </a:rPr>
                <a:t>83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Arial Unicode MS" panose="020B0604020202020204" pitchFamily="34" charset="-122"/>
                  <a:cs typeface="Arial" panose="020B0604020202020204" pitchFamily="34" charset="0"/>
                </a:rPr>
                <a:t>Nb</a:t>
              </a:r>
              <a:r>
                <a:rPr kumimoji="0" lang="en-US" altLang="zh-CN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Arial Unicode MS" panose="020B0604020202020204" pitchFamily="34" charset="-122"/>
                  <a:cs typeface="Arial" panose="020B0604020202020204" pitchFamily="34" charset="0"/>
                </a:rPr>
                <a:t>)=1759 </a:t>
              </a:r>
              <a:r>
                <a:rPr kumimoji="0" lang="en-US" altLang="zh-CN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Arial Unicode MS" panose="020B0604020202020204" pitchFamily="34" charset="-122"/>
                  <a:cs typeface="Arial" panose="020B0604020202020204" pitchFamily="34" charset="0"/>
                </a:rPr>
                <a:t>keV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629400" y="4050268"/>
              <a:ext cx="219483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Arial Unicode MS" panose="020B0604020202020204" pitchFamily="34" charset="-122"/>
                  <a:cs typeface="Arial" panose="020B0604020202020204" pitchFamily="34" charset="0"/>
                </a:rPr>
                <a:t>Sp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Arial Unicode MS" panose="020B0604020202020204" pitchFamily="34" charset="-122"/>
                  <a:cs typeface="Arial" panose="020B0604020202020204" pitchFamily="34" charset="0"/>
                </a:rPr>
                <a:t>(</a:t>
              </a:r>
              <a:r>
                <a:rPr kumimoji="0" lang="en-US" altLang="zh-CN" sz="1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Arial Unicode MS" panose="020B0604020202020204" pitchFamily="34" charset="-122"/>
                  <a:cs typeface="Arial" panose="020B0604020202020204" pitchFamily="34" charset="0"/>
                </a:rPr>
                <a:t>83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Arial Unicode MS" panose="020B0604020202020204" pitchFamily="34" charset="-122"/>
                  <a:cs typeface="Arial" panose="020B0604020202020204" pitchFamily="34" charset="0"/>
                </a:rPr>
                <a:t>Nb</a:t>
              </a:r>
              <a:r>
                <a:rPr kumimoji="0" lang="en-US" altLang="zh-CN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Arial Unicode MS" panose="020B0604020202020204" pitchFamily="34" charset="-122"/>
                  <a:cs typeface="Arial" panose="020B0604020202020204" pitchFamily="34" charset="0"/>
                </a:rPr>
                <a:t>)=1214 </a:t>
              </a:r>
              <a:r>
                <a:rPr kumimoji="0" lang="en-US" altLang="zh-CN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Arial Unicode MS" panose="020B0604020202020204" pitchFamily="34" charset="-122"/>
                  <a:cs typeface="Arial" panose="020B0604020202020204" pitchFamily="34" charset="0"/>
                </a:rPr>
                <a:t>keV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五角星 5"/>
            <p:cNvSpPr/>
            <p:nvPr/>
          </p:nvSpPr>
          <p:spPr>
            <a:xfrm>
              <a:off x="7574416" y="3196717"/>
              <a:ext cx="304800" cy="304800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五角星 18"/>
            <p:cNvSpPr/>
            <p:nvPr/>
          </p:nvSpPr>
          <p:spPr>
            <a:xfrm>
              <a:off x="7561962" y="2718413"/>
              <a:ext cx="304800" cy="304800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2D5C8A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-76200" y="76200"/>
            <a:ext cx="9296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Impact on some issues in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rp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- &amp;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Symbol" panose="05050102010706020507" pitchFamily="18" charset="2"/>
              </a:rPr>
              <a:t>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p-processes</a:t>
            </a:r>
            <a:endParaRPr kumimoji="0" lang="zh-CN" altLang="en-GB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84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2"/>
          <p:cNvSpPr txBox="1">
            <a:spLocks noChangeArrowheads="1"/>
          </p:cNvSpPr>
          <p:nvPr/>
        </p:nvSpPr>
        <p:spPr>
          <a:xfrm>
            <a:off x="1619672" y="1052736"/>
            <a:ext cx="6048672" cy="1008112"/>
          </a:xfrm>
          <a:prstGeom prst="rect">
            <a:avLst/>
          </a:prstGeom>
          <a:ln w="15875">
            <a:solidFill>
              <a:srgbClr val="339966"/>
            </a:solidFill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j-cs"/>
              </a:rPr>
              <a:t> Result: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j-cs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j-cs"/>
              </a:rPr>
              <a:t> </a:t>
            </a:r>
            <a:r>
              <a:rPr kumimoji="0" lang="en-US" altLang="zh-CN" sz="28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j-cs"/>
              </a:rPr>
              <a:t>82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j-cs"/>
              </a:rPr>
              <a:t>Zr, </a:t>
            </a:r>
            <a:r>
              <a:rPr kumimoji="0" lang="en-US" altLang="zh-CN" sz="2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j-cs"/>
              </a:rPr>
              <a:t>84</a:t>
            </a: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j-cs"/>
              </a:rPr>
              <a:t>Nb (for the first time)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j-cs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j-cs"/>
              </a:rPr>
              <a:t>               </a:t>
            </a:r>
            <a:r>
              <a:rPr kumimoji="0" lang="en-US" altLang="zh-CN" sz="2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j-cs"/>
              </a:rPr>
              <a:t>79</a:t>
            </a: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j-cs"/>
              </a:rPr>
              <a:t>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j-cs"/>
              </a:rPr>
              <a:t>, </a:t>
            </a:r>
            <a:r>
              <a:rPr kumimoji="0" lang="en-US" altLang="zh-CN" sz="2800" b="0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j-cs"/>
              </a:rPr>
              <a:t>81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j-cs"/>
              </a:rPr>
              <a:t>Zr, </a:t>
            </a:r>
            <a:r>
              <a:rPr kumimoji="0" lang="en-US" altLang="zh-CN" sz="2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j-cs"/>
              </a:rPr>
              <a:t>83</a:t>
            </a: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j-cs"/>
              </a:rPr>
              <a:t>Nb (re-determined)</a:t>
            </a:r>
            <a:endParaRPr kumimoji="0" lang="en-US" altLang="zh-CN" sz="28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2" name="下箭头 1"/>
          <p:cNvSpPr/>
          <p:nvPr/>
        </p:nvSpPr>
        <p:spPr>
          <a:xfrm>
            <a:off x="2287168" y="2060848"/>
            <a:ext cx="484632" cy="6823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1043608" y="2743200"/>
            <a:ext cx="3168352" cy="12024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Low S</a:t>
            </a:r>
            <a:r>
              <a:rPr kumimoji="0" lang="en-US" altLang="zh-CN" sz="2000" b="1" i="0" u="none" strike="noStrike" kern="1200" cap="none" spc="0" normalizeH="0" baseline="-2500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宋体" panose="02010600030101010101" pitchFamily="2" charset="-122"/>
                <a:cs typeface="+mn-cs"/>
              </a:rPr>
              <a:t>a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(</a:t>
            </a:r>
            <a:r>
              <a:rPr kumimoji="0" lang="en-US" altLang="zh-CN" sz="2000" b="1" i="0" u="none" strike="noStrike" kern="1200" cap="none" spc="0" normalizeH="0" baseline="3000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84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Mo)  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  <a:sym typeface="Wingdings 2" panose="05020102010507070707" pitchFamily="18" charset="2"/>
              </a:rPr>
              <a:t>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(</a:t>
            </a:r>
            <a:r>
              <a:rPr kumimoji="0" lang="en-US" altLang="zh-CN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exp+extrapolation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)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1043608" y="4562737"/>
            <a:ext cx="3168352" cy="12024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Zr-Nb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cycle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  <a:sym typeface="Wingdings 2" panose="05020102010507070707" pitchFamily="18" charset="2"/>
              </a:rPr>
              <a:t>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Disapeared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 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下箭头 8"/>
          <p:cNvSpPr/>
          <p:nvPr/>
        </p:nvSpPr>
        <p:spPr>
          <a:xfrm>
            <a:off x="2287168" y="3915409"/>
            <a:ext cx="484632" cy="6473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下箭头 9"/>
          <p:cNvSpPr/>
          <p:nvPr/>
        </p:nvSpPr>
        <p:spPr>
          <a:xfrm>
            <a:off x="6103592" y="2060848"/>
            <a:ext cx="484632" cy="6823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4860032" y="2743200"/>
            <a:ext cx="3168352" cy="12024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Sp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(</a:t>
            </a:r>
            <a:r>
              <a:rPr kumimoji="0" lang="en-US" altLang="zh-CN" sz="2000" b="1" i="0" u="none" strike="noStrike" kern="1200" cap="none" spc="0" normalizeH="0" baseline="3000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83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Nb) reduced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(</a:t>
            </a:r>
            <a:r>
              <a:rPr kumimoji="0" lang="en-US" altLang="zh-CN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exp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)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4860032" y="4562737"/>
            <a:ext cx="3168352" cy="12024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Overproduction </a:t>
            </a:r>
            <a:r>
              <a:rPr kumimoji="0" lang="en-US" altLang="zh-CN" sz="2000" b="1" i="0" u="none" strike="noStrike" kern="1200" cap="none" spc="0" normalizeH="0" baseline="3000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84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Sr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Partly resolved 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下箭头 12"/>
          <p:cNvSpPr/>
          <p:nvPr/>
        </p:nvSpPr>
        <p:spPr>
          <a:xfrm>
            <a:off x="6103592" y="3915409"/>
            <a:ext cx="484632" cy="7235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0" y="6167735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Mass measurements of </a:t>
            </a:r>
            <a:r>
              <a:rPr kumimoji="0" lang="en-US" altLang="zh-CN" sz="26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80</a:t>
            </a:r>
            <a:r>
              <a:rPr kumimoji="0" lang="en-US" altLang="zh-C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Zr</a:t>
            </a:r>
            <a:r>
              <a:rPr kumimoji="0" lang="en-US" altLang="zh-C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and </a:t>
            </a:r>
            <a:r>
              <a:rPr kumimoji="0" lang="en-US" altLang="zh-CN" sz="26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84</a:t>
            </a:r>
            <a:r>
              <a:rPr kumimoji="0" lang="en-US" altLang="zh-C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Mo</a:t>
            </a:r>
            <a:r>
              <a:rPr kumimoji="0" lang="en-US" altLang="zh-C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are highly desired !</a:t>
            </a:r>
            <a:endParaRPr kumimoji="0" lang="zh-CN" altLang="en-US" sz="2600" b="0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2D5C8A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-76200" y="76200"/>
            <a:ext cx="9296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Impact on some issues in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rp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- &amp;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Symbol" panose="05050102010706020507" pitchFamily="18" charset="2"/>
              </a:rPr>
              <a:t>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p-processes</a:t>
            </a:r>
            <a:endParaRPr kumimoji="0" lang="zh-CN" altLang="en-GB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19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-76200" y="1447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the </a:t>
            </a:r>
            <a:r>
              <a:rPr kumimoji="0" lang="en-US" altLang="zh-CN" sz="2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92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Mo/</a:t>
            </a:r>
            <a:r>
              <a:rPr kumimoji="0" lang="en-US" altLang="zh-CN" sz="2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94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Mo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solar abundance ratio =1.57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75656" y="1896481"/>
            <a:ext cx="6099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vp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 process in the inner ejecta of core-collapse supernovae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83616" y="2382861"/>
            <a:ext cx="77208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Y</a:t>
            </a:r>
            <a:r>
              <a:rPr kumimoji="0" lang="en-US" altLang="zh-CN" sz="20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e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 (electron fraction)=0.57, 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Wingdings 3" panose="05040102010807070707" pitchFamily="18" charset="2"/>
              </a:rPr>
              <a:t> </a:t>
            </a:r>
            <a:r>
              <a:rPr kumimoji="0" lang="en-US" altLang="zh-CN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Sp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(</a:t>
            </a:r>
            <a:r>
              <a:rPr kumimoji="0" lang="en-US" altLang="zh-CN" sz="20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93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Rh)=1.64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Symbol" panose="05050102010706020507" pitchFamily="18" charset="2"/>
              </a:rPr>
              <a:t>0.1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 MeV 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[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J. L. </a:t>
            </a:r>
            <a:r>
              <a:rPr kumimoji="0" lang="en-US" altLang="zh-CN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Fisker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 et al.,] 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2885102"/>
            <a:ext cx="5395148" cy="3296312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23528" y="6324598"/>
            <a:ext cx="5346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J. </a:t>
            </a:r>
            <a:r>
              <a:rPr kumimoji="0" lang="en-US" altLang="zh-CN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Fallis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 et al., PHYSICAL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REVIEW C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78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, 022801(R) (2008)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201469" y="6283545"/>
            <a:ext cx="2747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Sp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(</a:t>
            </a:r>
            <a:r>
              <a:rPr kumimoji="0" lang="en-US" altLang="zh-CN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93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Rh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)=2.007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Symbol" panose="05050102010706020507" pitchFamily="18" charset="2"/>
              </a:rPr>
              <a:t>0.001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 MeV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-97604" y="83820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Wingdings 3" panose="05040102010807070707" pitchFamily="18" charset="2"/>
              </a:rPr>
              <a:t>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Wingdings 3" panose="05040102010807070707" pitchFamily="18" charset="2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Symbol"/>
              </a:rPr>
              <a:t>Abundance ratio 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Symbol"/>
              </a:rPr>
              <a:t>of  </a:t>
            </a:r>
            <a:r>
              <a:rPr kumimoji="0" lang="en-US" altLang="zh-CN" sz="24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Symbol"/>
              </a:rPr>
              <a:t>92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Symbol"/>
              </a:rPr>
              <a:t>Mo/</a:t>
            </a:r>
            <a:r>
              <a:rPr kumimoji="0" lang="en-US" altLang="zh-CN" sz="24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Symbol"/>
              </a:rPr>
              <a:t>94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Symbol"/>
              </a:rPr>
              <a:t>Mo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Symbol"/>
              </a:rPr>
              <a:t> in the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Symbol" panose="05050102010706020507" pitchFamily="18" charset="2"/>
              </a:rPr>
              <a:t></a:t>
            </a: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Symbol"/>
              </a:rPr>
              <a:t>p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Symbol"/>
              </a:rPr>
              <a:t>-process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 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2D5C8A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-76200" y="76200"/>
            <a:ext cx="9296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Impact on some issues in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rp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- &amp;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Symbol" panose="05050102010706020507" pitchFamily="18" charset="2"/>
              </a:rPr>
              <a:t>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p-processes</a:t>
            </a:r>
            <a:endParaRPr kumimoji="0" lang="zh-CN" altLang="en-GB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01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l="30183" r="1402" b="20204"/>
          <a:stretch/>
        </p:blipFill>
        <p:spPr>
          <a:xfrm>
            <a:off x="4038600" y="2209800"/>
            <a:ext cx="4896544" cy="3816424"/>
          </a:xfrm>
          <a:prstGeom prst="rect">
            <a:avLst/>
          </a:prstGeom>
        </p:spPr>
      </p:pic>
      <p:cxnSp>
        <p:nvCxnSpPr>
          <p:cNvPr id="7" name="直接箭头连接符 6"/>
          <p:cNvCxnSpPr/>
          <p:nvPr/>
        </p:nvCxnSpPr>
        <p:spPr>
          <a:xfrm>
            <a:off x="5283358" y="4082007"/>
            <a:ext cx="843473" cy="864096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>
            <a:off x="5280991" y="2929879"/>
            <a:ext cx="1997968" cy="2016224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7094801" y="4946103"/>
            <a:ext cx="68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94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Mo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935970" y="4999527"/>
            <a:ext cx="68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92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Mo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811716" y="3150457"/>
            <a:ext cx="59503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93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Rh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745700" y="3746211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92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Ru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788609" y="2424007"/>
            <a:ext cx="585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94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Pd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4428131" y="6098231"/>
            <a:ext cx="4284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C. 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Weber et al., PRC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78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, 054310 (2008)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-97604" y="83820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Wingdings 3" panose="05040102010807070707" pitchFamily="18" charset="2"/>
              </a:rPr>
              <a:t>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Wingdings 3" panose="05040102010807070707" pitchFamily="18" charset="2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Symbol"/>
              </a:rPr>
              <a:t>Abundance ratio 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Symbol"/>
              </a:rPr>
              <a:t>of  </a:t>
            </a:r>
            <a:r>
              <a:rPr kumimoji="0" lang="en-US" altLang="zh-CN" sz="24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Symbol"/>
              </a:rPr>
              <a:t>92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Symbol"/>
              </a:rPr>
              <a:t>Mo/</a:t>
            </a:r>
            <a:r>
              <a:rPr kumimoji="0" lang="en-US" altLang="zh-CN" sz="24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Symbol"/>
              </a:rPr>
              <a:t>94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Symbol"/>
              </a:rPr>
              <a:t>Mo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Symbol"/>
              </a:rPr>
              <a:t> in the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Symbol" panose="05050102010706020507" pitchFamily="18" charset="2"/>
              </a:rPr>
              <a:t></a:t>
            </a: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Symbol"/>
              </a:rPr>
              <a:t>p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Symbol"/>
              </a:rPr>
              <a:t>-process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 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62800" y="1752600"/>
            <a:ext cx="3230630" cy="4260313"/>
            <a:chOff x="462800" y="1752600"/>
            <a:chExt cx="3230630" cy="4260313"/>
          </a:xfrm>
        </p:grpSpPr>
        <p:grpSp>
          <p:nvGrpSpPr>
            <p:cNvPr id="15" name="组合 14"/>
            <p:cNvGrpSpPr/>
            <p:nvPr/>
          </p:nvGrpSpPr>
          <p:grpSpPr>
            <a:xfrm>
              <a:off x="865887" y="1752600"/>
              <a:ext cx="2465647" cy="2028962"/>
              <a:chOff x="551950" y="3641578"/>
              <a:chExt cx="2465647" cy="2028962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1763688" y="5333325"/>
                <a:ext cx="792088" cy="0"/>
              </a:xfrm>
              <a:prstGeom prst="line">
                <a:avLst/>
              </a:prstGeom>
              <a:ln w="349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文本框 16"/>
              <p:cNvSpPr txBox="1"/>
              <p:nvPr/>
            </p:nvSpPr>
            <p:spPr>
              <a:xfrm>
                <a:off x="1823010" y="5301208"/>
                <a:ext cx="5886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30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微软雅黑" panose="020B0503020204020204" pitchFamily="34" charset="-122"/>
                    <a:cs typeface="+mn-cs"/>
                  </a:rPr>
                  <a:t>93</a:t>
                </a:r>
                <a:r>
                  <a:rPr kumimoji="0" lang="en-US" altLang="zh-CN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微软雅黑" panose="020B0503020204020204" pitchFamily="34" charset="-122"/>
                    <a:cs typeface="+mn-cs"/>
                  </a:rPr>
                  <a:t>Rh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+mn-cs"/>
                </a:endParaRPr>
              </a:p>
            </p:txBody>
          </p:sp>
          <p:cxnSp>
            <p:nvCxnSpPr>
              <p:cNvPr id="18" name="直接连接符 17"/>
              <p:cNvCxnSpPr/>
              <p:nvPr/>
            </p:nvCxnSpPr>
            <p:spPr>
              <a:xfrm>
                <a:off x="1741955" y="4945951"/>
                <a:ext cx="792088" cy="0"/>
              </a:xfrm>
              <a:prstGeom prst="line">
                <a:avLst/>
              </a:prstGeom>
              <a:ln w="349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箭头连接符 18"/>
              <p:cNvCxnSpPr/>
              <p:nvPr/>
            </p:nvCxnSpPr>
            <p:spPr>
              <a:xfrm flipH="1">
                <a:off x="1387292" y="4011410"/>
                <a:ext cx="1641" cy="1315568"/>
              </a:xfrm>
              <a:prstGeom prst="straightConnector1">
                <a:avLst/>
              </a:prstGeom>
              <a:ln w="22225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/>
            </p:nvCxnSpPr>
            <p:spPr>
              <a:xfrm>
                <a:off x="611560" y="4005064"/>
                <a:ext cx="792088" cy="0"/>
              </a:xfrm>
              <a:prstGeom prst="line">
                <a:avLst/>
              </a:prstGeom>
              <a:ln w="349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文本框 20"/>
              <p:cNvSpPr txBox="1"/>
              <p:nvPr/>
            </p:nvSpPr>
            <p:spPr>
              <a:xfrm>
                <a:off x="553735" y="3998808"/>
                <a:ext cx="8226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30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微软雅黑" panose="020B0503020204020204" pitchFamily="34" charset="-122"/>
                    <a:cs typeface="+mn-cs"/>
                  </a:rPr>
                  <a:t>92</a:t>
                </a:r>
                <a:r>
                  <a:rPr kumimoji="0" lang="en-US" altLang="zh-CN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微软雅黑" panose="020B0503020204020204" pitchFamily="34" charset="-122"/>
                    <a:cs typeface="+mn-cs"/>
                  </a:rPr>
                  <a:t>Ru+</a:t>
                </a:r>
                <a:r>
                  <a:rPr kumimoji="0" lang="en-US" altLang="zh-CN" sz="1800" b="0" i="1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微软雅黑" panose="020B0503020204020204" pitchFamily="34" charset="-122"/>
                    <a:cs typeface="+mn-cs"/>
                  </a:rPr>
                  <a:t>p</a:t>
                </a:r>
                <a:endParaRPr kumimoji="0" lang="zh-CN" alt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>
                <a:off x="551950" y="3641578"/>
                <a:ext cx="15343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微软雅黑" panose="020B0503020204020204" pitchFamily="34" charset="-122"/>
                    <a:cs typeface="+mn-cs"/>
                  </a:rPr>
                  <a:t>Qp</a:t>
                </a:r>
                <a:r>
                  <a:rPr kumimoji="0" lang="en-US" altLang="zh-CN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微软雅黑" panose="020B0503020204020204" pitchFamily="34" charset="-122"/>
                    <a:cs typeface="+mn-cs"/>
                  </a:rPr>
                  <a:t> = 2.007 MeV</a:t>
                </a: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+mn-cs"/>
                </a:endParaRPr>
              </a:p>
            </p:txBody>
          </p:sp>
          <p:cxnSp>
            <p:nvCxnSpPr>
              <p:cNvPr id="23" name="直接连接符 22"/>
              <p:cNvCxnSpPr/>
              <p:nvPr/>
            </p:nvCxnSpPr>
            <p:spPr>
              <a:xfrm>
                <a:off x="2373300" y="5333325"/>
                <a:ext cx="644297" cy="4291"/>
              </a:xfrm>
              <a:prstGeom prst="line">
                <a:avLst/>
              </a:prstGeom>
              <a:ln w="9525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23"/>
              <p:cNvCxnSpPr/>
              <p:nvPr/>
            </p:nvCxnSpPr>
            <p:spPr>
              <a:xfrm>
                <a:off x="1337400" y="5326978"/>
                <a:ext cx="631569" cy="6347"/>
              </a:xfrm>
              <a:prstGeom prst="line">
                <a:avLst/>
              </a:prstGeom>
              <a:ln w="9525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文本框 24"/>
              <p:cNvSpPr txBox="1"/>
              <p:nvPr/>
            </p:nvSpPr>
            <p:spPr>
              <a:xfrm>
                <a:off x="1531995" y="4038824"/>
                <a:ext cx="12554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宋体" panose="02010600030101010101" pitchFamily="2" charset="-122"/>
                    <a:cs typeface="+mn-cs"/>
                  </a:rPr>
                  <a:t>(</a:t>
                </a:r>
                <a:r>
                  <a:rPr kumimoji="0" lang="en-US" altLang="zh-CN" sz="1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宋体" panose="02010600030101010101" pitchFamily="2" charset="-122"/>
                    <a:cs typeface="+mn-cs"/>
                  </a:rPr>
                  <a:t>p,</a:t>
                </a:r>
                <a:r>
                  <a:rPr kumimoji="0" lang="en-US" altLang="zh-CN" sz="1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宋体" panose="02010600030101010101" pitchFamily="2" charset="-122"/>
                    <a:cs typeface="+mn-cs"/>
                  </a:rPr>
                  <a:t>g</a:t>
                </a:r>
                <a:r>
                  <a:rPr kumimoji="0" lang="en-US" altLang="zh-CN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宋体" panose="02010600030101010101" pitchFamily="2" charset="-122"/>
                    <a:cs typeface="+mn-cs"/>
                  </a:rPr>
                  <a:t>)</a:t>
                </a:r>
                <a:r>
                  <a:rPr kumimoji="0" lang="en-US" altLang="zh-CN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宋体" panose="02010600030101010101" pitchFamily="2" charset="-122"/>
                    <a:cs typeface="+mn-cs"/>
                    <a:sym typeface="Symbol" panose="05050102010706020507" pitchFamily="18" charset="2"/>
                  </a:rPr>
                  <a:t></a:t>
                </a:r>
                <a:r>
                  <a:rPr kumimoji="0" lang="en-US" altLang="zh-CN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宋体" panose="02010600030101010101" pitchFamily="2" charset="-122"/>
                    <a:cs typeface="+mn-cs"/>
                  </a:rPr>
                  <a:t>(</a:t>
                </a:r>
                <a:r>
                  <a:rPr kumimoji="0" lang="en-US" altLang="zh-CN" sz="1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宋体" panose="02010600030101010101" pitchFamily="2" charset="-122"/>
                    <a:cs typeface="+mn-cs"/>
                  </a:rPr>
                  <a:t>p,</a:t>
                </a:r>
                <a:r>
                  <a:rPr kumimoji="0" lang="en-US" altLang="zh-CN" sz="1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宋体" panose="02010600030101010101" pitchFamily="2" charset="-122"/>
                    <a:cs typeface="+mn-cs"/>
                  </a:rPr>
                  <a:t>g</a:t>
                </a:r>
                <a:r>
                  <a:rPr kumimoji="0" lang="en-US" altLang="zh-CN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宋体" panose="02010600030101010101" pitchFamily="2" charset="-122"/>
                    <a:cs typeface="+mn-cs"/>
                  </a:rPr>
                  <a:t>)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6" name="文本框 25"/>
            <p:cNvSpPr txBox="1"/>
            <p:nvPr/>
          </p:nvSpPr>
          <p:spPr>
            <a:xfrm>
              <a:off x="2021461" y="2708925"/>
              <a:ext cx="9044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微软雅黑" panose="020B0503020204020204" pitchFamily="34" charset="-122"/>
                  <a:cs typeface="+mn-cs"/>
                </a:rPr>
                <a:t>Isomer ?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2825227" y="3140804"/>
              <a:ext cx="6206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微软雅黑" panose="020B0503020204020204" pitchFamily="34" charset="-122"/>
                  <a:cs typeface="+mn-cs"/>
                </a:rPr>
                <a:t>9/2 +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2849848" y="2862435"/>
              <a:ext cx="5806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微软雅黑" panose="020B0503020204020204" pitchFamily="34" charset="-122"/>
                  <a:cs typeface="+mn-cs"/>
                </a:rPr>
                <a:t>1/2 -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2800" y="3878096"/>
              <a:ext cx="3230630" cy="2134817"/>
            </a:xfrm>
            <a:prstGeom prst="rect">
              <a:avLst/>
            </a:prstGeom>
            <a:ln w="25400">
              <a:solidFill>
                <a:srgbClr val="00B0F0"/>
              </a:solidFill>
            </a:ln>
          </p:spPr>
        </p:pic>
      </p:grpSp>
      <p:sp>
        <p:nvSpPr>
          <p:cNvPr id="4" name="矩形 3"/>
          <p:cNvSpPr/>
          <p:nvPr/>
        </p:nvSpPr>
        <p:spPr>
          <a:xfrm>
            <a:off x="76200" y="6137925"/>
            <a:ext cx="41025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K. 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Schmidt et al., 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EPJ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. A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8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, 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303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(2000)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886200" y="1581090"/>
            <a:ext cx="5075428" cy="400110"/>
          </a:xfrm>
          <a:prstGeom prst="rect">
            <a:avLst/>
          </a:prstGeom>
          <a:noFill/>
          <a:ln w="22225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Searching for the long-lived isomer in </a:t>
            </a:r>
            <a:r>
              <a:rPr kumimoji="0" lang="en-US" altLang="zh-CN" sz="20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93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Rh 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5" name="Rectangle 1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2D5C8A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36" name="Rectangle 3"/>
          <p:cNvSpPr>
            <a:spLocks noChangeArrowheads="1"/>
          </p:cNvSpPr>
          <p:nvPr/>
        </p:nvSpPr>
        <p:spPr bwMode="auto">
          <a:xfrm>
            <a:off x="-76200" y="76200"/>
            <a:ext cx="9296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Impact on some issues in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rp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- &amp;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Symbol" panose="05050102010706020507" pitchFamily="18" charset="2"/>
              </a:rPr>
              <a:t>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p-processes</a:t>
            </a:r>
            <a:endParaRPr kumimoji="0" lang="zh-CN" altLang="en-GB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05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xing\Desktop\spctrum\Spectrum(97AgTo60Cu)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607672"/>
            <a:ext cx="9144000" cy="404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96008" y="3697084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97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Ag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69658" y="2791773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64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Ga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47323" y="3584426"/>
            <a:ext cx="585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95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Pd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68391" y="3584426"/>
            <a:ext cx="710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95m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Pd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50883" y="3144221"/>
            <a:ext cx="1235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95m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Pd(1/2</a:t>
            </a:r>
            <a:r>
              <a:rPr kumimoji="0" lang="en-US" altLang="zh-CN" sz="1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-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)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00464" y="3327752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93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Rh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44680" y="3010911"/>
            <a:ext cx="595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91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Ru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04720" y="2607107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60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Cu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64360" y="2697699"/>
            <a:ext cx="575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62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Zn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32789" y="2935334"/>
            <a:ext cx="46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31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P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00136" y="4407872"/>
            <a:ext cx="1427378" cy="369332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counts/0.2ps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+mn-cs"/>
            </a:endParaRPr>
          </a:p>
        </p:txBody>
      </p:sp>
      <p:graphicFrame>
        <p:nvGraphicFramePr>
          <p:cNvPr id="15" name="对象 14"/>
          <p:cNvGraphicFramePr>
            <a:graphicFrameLocks noChangeAspect="1"/>
          </p:cNvGraphicFramePr>
          <p:nvPr>
            <p:extLst/>
          </p:nvPr>
        </p:nvGraphicFramePr>
        <p:xfrm>
          <a:off x="77788" y="937471"/>
          <a:ext cx="2448272" cy="18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806" name="Graph" r:id="rId4" imgW="8715600" imgH="6177600" progId="Origin50.Graph">
                  <p:embed/>
                </p:oleObj>
              </mc:Choice>
              <mc:Fallback>
                <p:oleObj name="Graph" r:id="rId4" imgW="8715600" imgH="6177600" progId="Origin50.Graph">
                  <p:embed/>
                  <p:pic>
                    <p:nvPicPr>
                      <p:cNvPr id="15" name="对象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88" y="937471"/>
                        <a:ext cx="2448272" cy="180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对象 15"/>
          <p:cNvGraphicFramePr>
            <a:graphicFrameLocks noChangeAspect="1"/>
          </p:cNvGraphicFramePr>
          <p:nvPr>
            <p:extLst/>
          </p:nvPr>
        </p:nvGraphicFramePr>
        <p:xfrm>
          <a:off x="6560096" y="838200"/>
          <a:ext cx="2390388" cy="1793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807" name="Graph" r:id="rId6" imgW="8460000" imgH="6213600" progId="Origin50.Graph">
                  <p:embed/>
                </p:oleObj>
              </mc:Choice>
              <mc:Fallback>
                <p:oleObj name="Graph" r:id="rId6" imgW="8460000" imgH="6213600" progId="Origin50.Graph">
                  <p:embed/>
                  <p:pic>
                    <p:nvPicPr>
                      <p:cNvPr id="16" name="对象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60096" y="838200"/>
                        <a:ext cx="2390388" cy="1793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对象 17"/>
          <p:cNvGraphicFramePr>
            <a:graphicFrameLocks noChangeAspect="1"/>
          </p:cNvGraphicFramePr>
          <p:nvPr>
            <p:extLst/>
          </p:nvPr>
        </p:nvGraphicFramePr>
        <p:xfrm>
          <a:off x="4327848" y="888772"/>
          <a:ext cx="2566000" cy="18682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808" name="Graph" r:id="rId8" imgW="8514000" imgH="6188400" progId="Origin50.Graph">
                  <p:embed/>
                </p:oleObj>
              </mc:Choice>
              <mc:Fallback>
                <p:oleObj name="Graph" r:id="rId8" imgW="8514000" imgH="6188400" progId="Origin50.Graph">
                  <p:embed/>
                  <p:pic>
                    <p:nvPicPr>
                      <p:cNvPr id="18" name="对象 17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327848" y="888772"/>
                        <a:ext cx="2566000" cy="18682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469878" y="969507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97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Ag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02126" y="969507"/>
            <a:ext cx="585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95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Pd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602598" y="998876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93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Rh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226698" y="966610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91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Ru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+mn-cs"/>
            </a:endParaRPr>
          </a:p>
        </p:txBody>
      </p:sp>
      <p:graphicFrame>
        <p:nvGraphicFramePr>
          <p:cNvPr id="20" name="对象 19"/>
          <p:cNvGraphicFramePr>
            <a:graphicFrameLocks noChangeAspect="1"/>
          </p:cNvGraphicFramePr>
          <p:nvPr>
            <p:extLst/>
          </p:nvPr>
        </p:nvGraphicFramePr>
        <p:xfrm>
          <a:off x="2165088" y="896392"/>
          <a:ext cx="2376264" cy="1793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809" name="Graph" r:id="rId10" imgW="8380800" imgH="6177600" progId="Origin50.Graph">
                  <p:embed/>
                </p:oleObj>
              </mc:Choice>
              <mc:Fallback>
                <p:oleObj name="Graph" r:id="rId10" imgW="8380800" imgH="6177600" progId="Origin50.Graph">
                  <p:embed/>
                  <p:pic>
                    <p:nvPicPr>
                      <p:cNvPr id="20" name="对象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5088" y="896392"/>
                        <a:ext cx="2376264" cy="1793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直接箭头连接符 2"/>
          <p:cNvCxnSpPr/>
          <p:nvPr/>
        </p:nvCxnSpPr>
        <p:spPr>
          <a:xfrm>
            <a:off x="3840739" y="1981683"/>
            <a:ext cx="137797" cy="355671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/>
          <p:cNvSpPr txBox="1"/>
          <p:nvPr/>
        </p:nvSpPr>
        <p:spPr>
          <a:xfrm>
            <a:off x="3354759" y="1248812"/>
            <a:ext cx="8290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Symbol" panose="05050102010706020507" pitchFamily="18" charset="2"/>
              </a:rPr>
              <a:t>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p</a:t>
            </a:r>
            <a:r>
              <a:rPr kumimoji="0" lang="en-US" altLang="zh-CN" sz="18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1/2</a:t>
            </a:r>
            <a:endParaRPr kumimoji="0" lang="en-US" altLang="zh-CN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isomer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8048838" y="1202289"/>
            <a:ext cx="8290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Symbol" panose="05050102010706020507" pitchFamily="18" charset="2"/>
              </a:rPr>
              <a:t>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p</a:t>
            </a:r>
            <a:r>
              <a:rPr kumimoji="0" lang="en-US" altLang="zh-CN" sz="18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1/2</a:t>
            </a:r>
            <a:endParaRPr kumimoji="0" lang="en-US" altLang="zh-CN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isomer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31" name="直接箭头连接符 30"/>
          <p:cNvCxnSpPr>
            <a:stCxn id="30" idx="2"/>
          </p:cNvCxnSpPr>
          <p:nvPr/>
        </p:nvCxnSpPr>
        <p:spPr>
          <a:xfrm flipH="1">
            <a:off x="8189992" y="1848620"/>
            <a:ext cx="273383" cy="326835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/>
          <p:cNvSpPr txBox="1"/>
          <p:nvPr/>
        </p:nvSpPr>
        <p:spPr>
          <a:xfrm>
            <a:off x="1388088" y="1258650"/>
            <a:ext cx="8290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Symbol" panose="05050102010706020507" pitchFamily="18" charset="2"/>
              </a:rPr>
              <a:t>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p</a:t>
            </a:r>
            <a:r>
              <a:rPr kumimoji="0" lang="en-US" altLang="zh-CN" sz="18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1/2</a:t>
            </a:r>
            <a:endParaRPr kumimoji="0" lang="en-US" altLang="zh-CN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isomer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36" name="直接箭头连接符 35"/>
          <p:cNvCxnSpPr/>
          <p:nvPr/>
        </p:nvCxnSpPr>
        <p:spPr>
          <a:xfrm>
            <a:off x="1711602" y="1897795"/>
            <a:ext cx="144587" cy="357999"/>
          </a:xfrm>
          <a:prstGeom prst="straightConnector1">
            <a:avLst/>
          </a:prstGeom>
          <a:ln w="349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框 39"/>
          <p:cNvSpPr txBox="1"/>
          <p:nvPr/>
        </p:nvSpPr>
        <p:spPr>
          <a:xfrm>
            <a:off x="5731023" y="1311287"/>
            <a:ext cx="8290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  <a:sym typeface="Symbol" panose="05050102010706020507" pitchFamily="18" charset="2"/>
              </a:rPr>
              <a:t>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p</a:t>
            </a:r>
            <a:r>
              <a:rPr kumimoji="0" lang="en-US" altLang="zh-CN" sz="18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1/2</a:t>
            </a:r>
            <a:endParaRPr kumimoji="0" lang="en-US" altLang="zh-CN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isomer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41" name="直接箭头连接符 40"/>
          <p:cNvCxnSpPr/>
          <p:nvPr/>
        </p:nvCxnSpPr>
        <p:spPr>
          <a:xfrm flipH="1">
            <a:off x="5895500" y="2001817"/>
            <a:ext cx="177487" cy="314028"/>
          </a:xfrm>
          <a:prstGeom prst="straightConnector1">
            <a:avLst/>
          </a:prstGeom>
          <a:ln w="349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41"/>
          <p:cNvSpPr txBox="1"/>
          <p:nvPr/>
        </p:nvSpPr>
        <p:spPr>
          <a:xfrm>
            <a:off x="6118468" y="1859463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?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44" name="直接箭头连接符 43"/>
          <p:cNvCxnSpPr>
            <a:endCxn id="15" idx="2"/>
          </p:cNvCxnSpPr>
          <p:nvPr/>
        </p:nvCxnSpPr>
        <p:spPr>
          <a:xfrm flipH="1" flipV="1">
            <a:off x="1301924" y="2737471"/>
            <a:ext cx="136818" cy="93901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箭头连接符 47"/>
          <p:cNvCxnSpPr/>
          <p:nvPr/>
        </p:nvCxnSpPr>
        <p:spPr>
          <a:xfrm flipH="1" flipV="1">
            <a:off x="3180634" y="2654195"/>
            <a:ext cx="228022" cy="13627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箭头连接符 49"/>
          <p:cNvCxnSpPr/>
          <p:nvPr/>
        </p:nvCxnSpPr>
        <p:spPr>
          <a:xfrm flipV="1">
            <a:off x="5491923" y="2558973"/>
            <a:ext cx="90190" cy="124054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箭头连接符 51"/>
          <p:cNvCxnSpPr/>
          <p:nvPr/>
        </p:nvCxnSpPr>
        <p:spPr>
          <a:xfrm flipV="1">
            <a:off x="7561296" y="2572635"/>
            <a:ext cx="55429" cy="107995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1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2D5C8A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43" name="Rectangle 3"/>
          <p:cNvSpPr>
            <a:spLocks noChangeArrowheads="1"/>
          </p:cNvSpPr>
          <p:nvPr/>
        </p:nvSpPr>
        <p:spPr bwMode="auto">
          <a:xfrm>
            <a:off x="-76200" y="76200"/>
            <a:ext cx="9296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Impact on some issues in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rp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- &amp;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Symbol" panose="05050102010706020507" pitchFamily="18" charset="2"/>
              </a:rPr>
              <a:t>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p-processes</a:t>
            </a:r>
            <a:endParaRPr kumimoji="0" lang="zh-CN" altLang="en-GB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682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1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2D5C8A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43" name="Rectangle 3"/>
          <p:cNvSpPr>
            <a:spLocks noChangeArrowheads="1"/>
          </p:cNvSpPr>
          <p:nvPr/>
        </p:nvSpPr>
        <p:spPr bwMode="auto">
          <a:xfrm>
            <a:off x="-76200" y="76200"/>
            <a:ext cx="9296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微软雅黑" pitchFamily="34" charset="-122"/>
                <a:cs typeface="+mn-cs"/>
              </a:rPr>
              <a:t>Summary and 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微软雅黑" pitchFamily="34" charset="-122"/>
                <a:cs typeface="+mn-cs"/>
              </a:rPr>
              <a:t>perspectives</a:t>
            </a:r>
            <a:endParaRPr kumimoji="0" lang="zh-CN" altLang="en-GB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7" name="Text Box 5"/>
          <p:cNvSpPr txBox="1">
            <a:spLocks noChangeArrowheads="1"/>
          </p:cNvSpPr>
          <p:nvPr/>
        </p:nvSpPr>
        <p:spPr bwMode="auto">
          <a:xfrm>
            <a:off x="304800" y="1219200"/>
            <a:ext cx="8686800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宋体" charset="-122"/>
                <a:cs typeface="+mn-cs"/>
              </a:rPr>
              <a:t>IMS becomes available in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宋体" charset="-122"/>
                <a:cs typeface="+mn-cs"/>
              </a:rPr>
              <a:t>CSRe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宋体" charset="-122"/>
                <a:cs typeface="+mn-cs"/>
              </a:rPr>
              <a:t>-Lanzhou and 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宋体" charset="-122"/>
                <a:cs typeface="+mn-cs"/>
              </a:rPr>
              <a:t>new masses have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宋体" charset="-122"/>
                <a:cs typeface="+mn-cs"/>
              </a:rPr>
              <a:t>been obtained in the very neutron-deficient region below 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宋体" charset="-122"/>
                <a:cs typeface="+mn-cs"/>
              </a:rPr>
              <a:t>A=100. 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itchFamily="18" charset="0"/>
              <a:ea typeface="宋体" charset="-122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宋体" charset="-122"/>
                <a:cs typeface="+mn-cs"/>
              </a:rPr>
              <a:t>Some issues in the studies of nuclear astrophysics and nuclear structure have been 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宋体" charset="-122"/>
                <a:cs typeface="+mn-cs"/>
              </a:rPr>
              <a:t>addressed.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itchFamily="18" charset="0"/>
              <a:ea typeface="宋体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宋体" charset="-122"/>
                <a:cs typeface="+mn-cs"/>
              </a:rPr>
              <a:t>3) In-ring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宋体" charset="-122"/>
                <a:cs typeface="+mn-cs"/>
              </a:rPr>
              <a:t>decay is observed and partial half-life  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宋体" charset="-122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宋体" charset="-122"/>
                <a:cs typeface="+mn-cs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宋体" charset="-122"/>
                <a:cs typeface="+mn-cs"/>
              </a:rPr>
              <a:t>    measured which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宋体" charset="-122"/>
                <a:cs typeface="+mn-cs"/>
              </a:rPr>
              <a:t>shows 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宋体" charset="-122"/>
                <a:cs typeface="+mn-cs"/>
              </a:rPr>
              <a:t>the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宋体" charset="-122"/>
                <a:cs typeface="+mn-cs"/>
              </a:rPr>
              <a:t>capability of IMS at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宋体" charset="-122"/>
                <a:cs typeface="+mn-cs"/>
              </a:rPr>
              <a:t>CSRe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宋体" charset="-122"/>
                <a:cs typeface="+mn-cs"/>
              </a:rPr>
              <a:t>.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宋体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宋体" charset="-122"/>
                <a:cs typeface="+mn-cs"/>
              </a:rPr>
              <a:t>4) Mass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宋体" charset="-122"/>
                <a:cs typeface="+mn-cs"/>
              </a:rPr>
              <a:t>measurement for the shortest state of 70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ymbol" pitchFamily="18" charset="2"/>
                <a:ea typeface="宋体" charset="-122"/>
                <a:cs typeface="+mn-cs"/>
              </a:rPr>
              <a:t>m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宋体" charset="-122"/>
                <a:cs typeface="+mn-cs"/>
              </a:rPr>
              <a:t>s is achieved </a:t>
            </a:r>
            <a:endParaRPr kumimoji="0" lang="en-US" altLang="zh-CN" sz="2400" b="1" i="0" u="none" strike="noStrike" kern="1200" cap="none" spc="0" normalizeH="0" baseline="0" noProof="0" dirty="0" smtClean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宋体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1" i="0" u="none" strike="noStrike" kern="1200" cap="none" spc="0" normalizeH="0" baseline="0" noProof="0" dirty="0" smtClean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宋体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宋体" charset="-122"/>
                <a:cs typeface="+mn-cs"/>
              </a:rPr>
              <a:t>5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宋体" charset="-122"/>
                <a:cs typeface="+mn-cs"/>
              </a:rPr>
              <a:t>) 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宋体" charset="-122"/>
                <a:cs typeface="+mn-cs"/>
              </a:rPr>
              <a:t>We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宋体" charset="-122"/>
                <a:cs typeface="+mn-cs"/>
              </a:rPr>
              <a:t>will develop and use a Double-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宋体" charset="-122"/>
                <a:cs typeface="+mn-cs"/>
              </a:rPr>
              <a:t>ToF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宋体" charset="-122"/>
                <a:cs typeface="+mn-cs"/>
              </a:rPr>
              <a:t> IMS technique, which </a:t>
            </a:r>
            <a:endParaRPr kumimoji="0" lang="en-US" altLang="zh-CN" sz="2400" b="1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宋体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宋体" charset="-122"/>
                <a:cs typeface="+mn-cs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宋体" charset="-122"/>
                <a:cs typeface="+mn-cs"/>
              </a:rPr>
              <a:t>   may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宋体" charset="-122"/>
                <a:cs typeface="+mn-cs"/>
              </a:rPr>
              <a:t>further improve the precision of IMS in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宋体" charset="-122"/>
                <a:cs typeface="+mn-cs"/>
              </a:rPr>
              <a:t>CSRe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宋体" charset="-122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4023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核素图－rp过程－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066800"/>
            <a:ext cx="8753475" cy="524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Oval 5"/>
          <p:cNvSpPr>
            <a:spLocks noChangeArrowheads="1"/>
          </p:cNvSpPr>
          <p:nvPr/>
        </p:nvSpPr>
        <p:spPr bwMode="auto">
          <a:xfrm rot="-2457738">
            <a:off x="652463" y="2895600"/>
            <a:ext cx="5976937" cy="3810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宋体" pitchFamily="2" charset="-122"/>
              <a:cs typeface="+mn-cs"/>
            </a:endParaRPr>
          </a:p>
        </p:txBody>
      </p:sp>
      <p:sp>
        <p:nvSpPr>
          <p:cNvPr id="26628" name="Text Box 6"/>
          <p:cNvSpPr txBox="1">
            <a:spLocks noChangeArrowheads="1"/>
          </p:cNvSpPr>
          <p:nvPr/>
        </p:nvSpPr>
        <p:spPr bwMode="auto">
          <a:xfrm rot="19117485">
            <a:off x="-492947" y="2359368"/>
            <a:ext cx="676102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 pitchFamily="2" charset="-122"/>
                <a:cs typeface="Times New Roman" panose="02020603050405020304" pitchFamily="18" charset="0"/>
              </a:rPr>
              <a:t>Isospin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 pitchFamily="2" charset="-122"/>
                <a:cs typeface="Times New Roman" panose="02020603050405020304" pitchFamily="18" charset="0"/>
              </a:rPr>
              <a:t> symmetry, np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 pitchFamily="2" charset="-122"/>
                <a:cs typeface="Times New Roman" panose="02020603050405020304" pitchFamily="18" charset="0"/>
              </a:rPr>
              <a:t>parring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 pitchFamily="2" charset="-122"/>
                <a:cs typeface="Times New Roman" panose="02020603050405020304" pitchFamily="18" charset="0"/>
              </a:rPr>
              <a:t>,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 pitchFamily="2" charset="-122"/>
                <a:cs typeface="Times New Roman" panose="02020603050405020304" pitchFamily="18" charset="0"/>
              </a:rPr>
              <a:t>rp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 pitchFamily="2" charset="-122"/>
                <a:cs typeface="Times New Roman" panose="02020603050405020304" pitchFamily="18" charset="0"/>
              </a:rPr>
              <a:t>- &amp;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 pitchFamily="2" charset="-122"/>
                <a:cs typeface="Times New Roman" panose="02020603050405020304" pitchFamily="18" charset="0"/>
              </a:rPr>
              <a:t>vp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 pitchFamily="2" charset="-122"/>
                <a:cs typeface="Times New Roman" panose="02020603050405020304" pitchFamily="18" charset="0"/>
              </a:rPr>
              <a:t>-processes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黑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26629" name="Oval 7"/>
          <p:cNvSpPr>
            <a:spLocks noChangeArrowheads="1"/>
          </p:cNvSpPr>
          <p:nvPr/>
        </p:nvSpPr>
        <p:spPr bwMode="auto">
          <a:xfrm rot="-1841846">
            <a:off x="2914650" y="2825750"/>
            <a:ext cx="5905500" cy="5842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宋体" pitchFamily="2" charset="-122"/>
              <a:cs typeface="+mn-cs"/>
            </a:endParaRPr>
          </a:p>
        </p:txBody>
      </p:sp>
      <p:sp>
        <p:nvSpPr>
          <p:cNvPr id="26630" name="Text Box 8"/>
          <p:cNvSpPr txBox="1">
            <a:spLocks noChangeArrowheads="1"/>
          </p:cNvSpPr>
          <p:nvPr/>
        </p:nvSpPr>
        <p:spPr bwMode="auto">
          <a:xfrm rot="-1915797">
            <a:off x="2365175" y="3473549"/>
            <a:ext cx="721625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Times New Roman" panose="02020603050405020304" pitchFamily="18" charset="0"/>
              </a:rPr>
              <a:t>New magic number, shell evolution, r-process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26631" name="Text Box 9"/>
          <p:cNvSpPr txBox="1">
            <a:spLocks noChangeArrowheads="1"/>
          </p:cNvSpPr>
          <p:nvPr/>
        </p:nvSpPr>
        <p:spPr bwMode="auto">
          <a:xfrm>
            <a:off x="4953000" y="4891628"/>
            <a:ext cx="3009584" cy="1384995"/>
          </a:xfrm>
          <a:prstGeom prst="rect">
            <a:avLst/>
          </a:prstGeom>
          <a:noFill/>
          <a:ln w="15875" algn="ctr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黑体" pitchFamily="2" charset="-122"/>
                <a:cs typeface="+mn-cs"/>
              </a:rPr>
              <a:t>Techniques: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黑体" pitchFamily="2" charset="-122"/>
                <a:cs typeface="+mn-cs"/>
              </a:rPr>
              <a:t>IMS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黑体" pitchFamily="2" charset="-122"/>
                <a:cs typeface="+mn-cs"/>
              </a:rPr>
              <a:t>, SMS and </a:t>
            </a:r>
            <a:endParaRPr kumimoji="0" lang="en-US" altLang="zh-CN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黑体" pitchFamily="2" charset="-122"/>
              <a:cs typeface="+mn-cs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黑体" pitchFamily="2" charset="-122"/>
                <a:cs typeface="+mn-cs"/>
              </a:rPr>
              <a:t>Double </a:t>
            </a: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黑体" pitchFamily="2" charset="-122"/>
                <a:cs typeface="+mn-cs"/>
              </a:rPr>
              <a:t>ToF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黑体" pitchFamily="2" charset="-122"/>
                <a:cs typeface="+mn-cs"/>
              </a:rPr>
              <a:t> IMS 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黑体" pitchFamily="2" charset="-122"/>
              <a:cs typeface="+mn-cs"/>
            </a:endParaRP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2D5C8A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-76200" y="76200"/>
            <a:ext cx="9296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微软雅黑" pitchFamily="34" charset="-122"/>
                <a:cs typeface="+mn-cs"/>
              </a:rPr>
              <a:t>Summary and perspectives</a:t>
            </a:r>
            <a:endParaRPr kumimoji="0" lang="zh-CN" altLang="en-GB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91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2196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25000"/>
              </a:spcAft>
              <a:buClr>
                <a:srgbClr val="FF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宋体"/>
                <a:cs typeface="+mn-cs"/>
              </a:rPr>
              <a:t>Current status of experimental nuclear masses</a:t>
            </a:r>
          </a:p>
        </p:txBody>
      </p:sp>
      <p:sp>
        <p:nvSpPr>
          <p:cNvPr id="23557" name="Line 49"/>
          <p:cNvSpPr>
            <a:spLocks noChangeShapeType="1"/>
          </p:cNvSpPr>
          <p:nvPr/>
        </p:nvSpPr>
        <p:spPr bwMode="auto">
          <a:xfrm flipV="1">
            <a:off x="0" y="609600"/>
            <a:ext cx="9144000" cy="1588"/>
          </a:xfrm>
          <a:prstGeom prst="line">
            <a:avLst/>
          </a:prstGeom>
          <a:noFill/>
          <a:ln w="57150" cmpd="thickThin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 smtClean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6" name="内容占位符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1" y="664373"/>
            <a:ext cx="9013294" cy="607699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649288" y="2013850"/>
            <a:ext cx="369332" cy="2322709"/>
            <a:chOff x="468868" y="3429000"/>
            <a:chExt cx="369332" cy="2322709"/>
          </a:xfrm>
        </p:grpSpPr>
        <p:cxnSp>
          <p:nvCxnSpPr>
            <p:cNvPr id="8" name="直接箭头连接符 7"/>
            <p:cNvCxnSpPr/>
            <p:nvPr/>
          </p:nvCxnSpPr>
          <p:spPr>
            <a:xfrm flipH="1" flipV="1">
              <a:off x="653534" y="4533790"/>
              <a:ext cx="6350" cy="1217919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9" name="文本框 8"/>
            <p:cNvSpPr txBox="1"/>
            <p:nvPr/>
          </p:nvSpPr>
          <p:spPr>
            <a:xfrm rot="16200000">
              <a:off x="99536" y="3798332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质子数 </a:t>
              </a:r>
              <a:r>
                <a:rPr kumimoji="0" lang="en-US" altLang="zh-CN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Z</a:t>
              </a:r>
              <a:endPara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3392488" y="5747649"/>
            <a:ext cx="3446578" cy="369332"/>
            <a:chOff x="2209800" y="5957675"/>
            <a:chExt cx="3446578" cy="369332"/>
          </a:xfrm>
        </p:grpSpPr>
        <p:cxnSp>
          <p:nvCxnSpPr>
            <p:cNvPr id="11" name="直接箭头连接符 10"/>
            <p:cNvCxnSpPr/>
            <p:nvPr/>
          </p:nvCxnSpPr>
          <p:spPr>
            <a:xfrm>
              <a:off x="2209800" y="6172200"/>
              <a:ext cx="2362200" cy="0"/>
            </a:xfrm>
            <a:prstGeom prst="straightConnector1">
              <a:avLst/>
            </a:prstGeom>
            <a:noFill/>
            <a:ln w="31750" cap="flat" cmpd="sng" algn="ctr">
              <a:solidFill>
                <a:srgbClr val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2" name="文本框 11"/>
            <p:cNvSpPr txBox="1"/>
            <p:nvPr/>
          </p:nvSpPr>
          <p:spPr>
            <a:xfrm>
              <a:off x="4554794" y="5957675"/>
              <a:ext cx="11015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中子数 </a:t>
              </a:r>
              <a:r>
                <a:rPr kumimoji="0" lang="en-US" altLang="zh-CN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N</a:t>
              </a:r>
              <a:endPara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pic>
        <p:nvPicPr>
          <p:cNvPr id="13" name="内容占位符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10" r="93435"/>
          <a:stretch/>
        </p:blipFill>
        <p:spPr>
          <a:xfrm>
            <a:off x="1335089" y="1023250"/>
            <a:ext cx="248071" cy="1152127"/>
          </a:xfrm>
          <a:prstGeom prst="rect">
            <a:avLst/>
          </a:prstGeom>
        </p:spPr>
      </p:pic>
      <p:sp>
        <p:nvSpPr>
          <p:cNvPr id="15" name="TextBox 9"/>
          <p:cNvSpPr txBox="1"/>
          <p:nvPr/>
        </p:nvSpPr>
        <p:spPr bwMode="auto">
          <a:xfrm>
            <a:off x="6012160" y="3541783"/>
            <a:ext cx="2643206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 smtClean="0">
                <a:solidFill>
                  <a:srgbClr val="00206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原子核数目：</a:t>
            </a:r>
            <a:endParaRPr lang="en-US" altLang="zh-CN" sz="2000" dirty="0" smtClean="0">
              <a:solidFill>
                <a:srgbClr val="00206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sz="2000" dirty="0">
              <a:solidFill>
                <a:srgbClr val="00206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 smtClean="0">
                <a:solidFill>
                  <a:srgbClr val="0D02E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预言存在   </a:t>
            </a:r>
            <a:r>
              <a:rPr lang="en-US" altLang="zh-CN" sz="2000" dirty="0" smtClean="0">
                <a:solidFill>
                  <a:srgbClr val="0D02E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7000-9000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 smtClean="0">
                <a:solidFill>
                  <a:srgbClr val="0D02E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发现                  </a:t>
            </a:r>
            <a:r>
              <a:rPr lang="en-US" altLang="zh-CN" sz="2000" dirty="0" smtClean="0">
                <a:solidFill>
                  <a:srgbClr val="0D02E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~3300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 smtClean="0">
                <a:solidFill>
                  <a:srgbClr val="0D02E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质量已知          </a:t>
            </a:r>
            <a:r>
              <a:rPr lang="en-US" altLang="zh-CN" sz="2000" dirty="0" smtClean="0">
                <a:solidFill>
                  <a:srgbClr val="0D02E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~2500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 smtClean="0">
                <a:solidFill>
                  <a:srgbClr val="0D02E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误差</a:t>
            </a:r>
            <a:r>
              <a:rPr lang="en-US" altLang="zh-CN" sz="2000" dirty="0" smtClean="0">
                <a:solidFill>
                  <a:srgbClr val="0D02E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&lt;100keV   ~2300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000" dirty="0">
              <a:solidFill>
                <a:srgbClr val="0D02E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709777" y="959419"/>
            <a:ext cx="1863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质量已知核素 </a:t>
            </a:r>
            <a:endParaRPr lang="zh-CN" altLang="en-US" sz="2000" b="1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709777" y="1392779"/>
            <a:ext cx="2637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已发现质量未知核素 </a:t>
            </a:r>
            <a:endParaRPr lang="zh-CN" altLang="en-US" sz="2000" b="1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698947" y="1824827"/>
            <a:ext cx="31534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理论预言但未发现的核素 </a:t>
            </a:r>
            <a:endParaRPr lang="zh-CN" altLang="en-US" sz="2000" b="1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880774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2" name="Rectangle 2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</a:endParaRPr>
          </a:p>
        </p:txBody>
      </p:sp>
      <p:sp>
        <p:nvSpPr>
          <p:cNvPr id="26633" name="Rectangle 3"/>
          <p:cNvSpPr>
            <a:spLocks noChangeArrowheads="1"/>
          </p:cNvSpPr>
          <p:nvPr/>
        </p:nvSpPr>
        <p:spPr bwMode="auto">
          <a:xfrm>
            <a:off x="-76200" y="152400"/>
            <a:ext cx="9296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Finite  versus Infinite 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黑体" pitchFamily="2" charset="-122"/>
              <a:cs typeface="Arial" panose="020B0604020202020204" pitchFamily="3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524610" y="1295400"/>
            <a:ext cx="3543190" cy="5297745"/>
            <a:chOff x="5524610" y="1524000"/>
            <a:chExt cx="3543190" cy="529774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4610" y="1524000"/>
              <a:ext cx="3543190" cy="2657392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5703230" y="4267200"/>
              <a:ext cx="318595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ＤＦ中太楷書体" panose="02010609010101010101" pitchFamily="1" charset="-128"/>
                  <a:ea typeface="ＤＦ中太楷書体" panose="02010609010101010101" pitchFamily="1" charset="-128"/>
                  <a:cs typeface="+mn-cs"/>
                </a:rPr>
                <a:t>庄子</a:t>
              </a:r>
              <a:r>
                <a:rPr kumimoji="0" lang="en-US" altLang="zh-CN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ＤＦ中太楷書体" panose="02010609010101010101" pitchFamily="1" charset="-128"/>
                  <a:ea typeface="ＤＦ中太楷書体" panose="02010609010101010101" pitchFamily="1" charset="-128"/>
                  <a:cs typeface="+mn-cs"/>
                </a:rPr>
                <a:t>: 300 BC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ＤＦ中太楷書体" panose="02010609010101010101" pitchFamily="1" charset="-128"/>
                  <a:ea typeface="ＤＦ中太楷書体" panose="02010609010101010101" pitchFamily="1" charset="-128"/>
                  <a:cs typeface="+mn-cs"/>
                </a:rPr>
                <a:t>吾</a:t>
              </a: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ＤＦ中太楷書体" panose="02010609010101010101" pitchFamily="1" charset="-128"/>
                  <a:ea typeface="ＤＦ中太楷書体" panose="02010609010101010101" pitchFamily="1" charset="-128"/>
                  <a:cs typeface="+mn-cs"/>
                </a:rPr>
                <a:t>生有崖</a:t>
              </a:r>
              <a:r>
                <a:rPr kumimoji="0" lang="zh-CN" alt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ＤＦ中太楷書体" panose="02010609010101010101" pitchFamily="1" charset="-128"/>
                  <a:ea typeface="ＤＦ中太楷書体" panose="02010609010101010101" pitchFamily="1" charset="-128"/>
                  <a:cs typeface="+mn-cs"/>
                </a:rPr>
                <a:t>，</a:t>
              </a:r>
              <a:endPara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ＤＦ中太楷書体" panose="02010609010101010101" pitchFamily="1" charset="-128"/>
                <a:ea typeface="ＤＦ中太楷書体" panose="02010609010101010101" pitchFamily="1" charset="-128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ＤＦ中太楷書体" panose="02010609010101010101" pitchFamily="1" charset="-128"/>
                  <a:ea typeface="ＤＦ中太楷書体" panose="02010609010101010101" pitchFamily="1" charset="-128"/>
                  <a:cs typeface="+mn-cs"/>
                </a:rPr>
                <a:t>而</a:t>
              </a: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ＤＦ中太楷書体" panose="02010609010101010101" pitchFamily="1" charset="-128"/>
                  <a:ea typeface="ＤＦ中太楷書体" panose="02010609010101010101" pitchFamily="1" charset="-128"/>
                  <a:cs typeface="+mn-cs"/>
                </a:rPr>
                <a:t>知无</a:t>
              </a:r>
              <a:r>
                <a:rPr kumimoji="0" lang="zh-CN" alt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ＤＦ中太楷書体" panose="02010609010101010101" pitchFamily="1" charset="-128"/>
                  <a:ea typeface="ＤＦ中太楷書体" panose="02010609010101010101" pitchFamily="1" charset="-128"/>
                  <a:cs typeface="+mn-cs"/>
                </a:rPr>
                <a:t>崖。</a:t>
              </a:r>
              <a:endPara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ＤＦ中太楷書体" panose="02010609010101010101" pitchFamily="1" charset="-128"/>
                <a:ea typeface="ＤＦ中太楷書体" panose="02010609010101010101" pitchFamily="1" charset="-128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ＤＦ中太楷書体" panose="02010609010101010101" pitchFamily="1" charset="-128"/>
                  <a:ea typeface="ＤＦ中太楷書体" panose="02010609010101010101" pitchFamily="1" charset="-128"/>
                  <a:cs typeface="+mn-cs"/>
                </a:rPr>
                <a:t>以</a:t>
              </a: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ＤＦ中太楷書体" panose="02010609010101010101" pitchFamily="1" charset="-128"/>
                  <a:ea typeface="ＤＦ中太楷書体" panose="02010609010101010101" pitchFamily="1" charset="-128"/>
                  <a:cs typeface="+mn-cs"/>
                </a:rPr>
                <a:t>有崖求无崖，殆哉</a:t>
              </a:r>
              <a:r>
                <a:rPr kumimoji="0" lang="zh-CN" alt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ＤＦ中太楷書体" panose="02010609010101010101" pitchFamily="1" charset="-128"/>
                  <a:ea typeface="ＤＦ中太楷書体" panose="02010609010101010101" pitchFamily="1" charset="-128"/>
                  <a:cs typeface="+mn-cs"/>
                </a:rPr>
                <a:t>矣。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ＤＦ中太楷書体" panose="02010609010101010101" pitchFamily="1" charset="-128"/>
                <a:ea typeface="ＤＦ中太楷書体" panose="02010609010101010101" pitchFamily="1" charset="-128"/>
                <a:cs typeface="+mn-cs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33392"/>
            <a:ext cx="4952674" cy="3657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22506"/>
            <a:ext cx="5334000" cy="3678094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52400" y="4986182"/>
            <a:ext cx="5121915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Life is finite, knowledge is infinite.</a:t>
            </a:r>
            <a:endParaRPr kumimoji="0" lang="en-US" altLang="zh-CN" sz="26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How exhausting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          to pursue the infinity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          with a limited life. </a:t>
            </a:r>
            <a:endParaRPr kumimoji="0" lang="zh-CN" altLang="en-US" sz="26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64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9" name="Line 3"/>
          <p:cNvSpPr>
            <a:spLocks noChangeShapeType="1"/>
          </p:cNvSpPr>
          <p:nvPr/>
        </p:nvSpPr>
        <p:spPr bwMode="auto">
          <a:xfrm flipH="1">
            <a:off x="12700" y="6597650"/>
            <a:ext cx="91313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1628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69" y="1143000"/>
            <a:ext cx="2476500" cy="1751013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443" name="Picture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90"/>
          <a:stretch>
            <a:fillRect/>
          </a:stretch>
        </p:blipFill>
        <p:spPr bwMode="auto">
          <a:xfrm>
            <a:off x="1295400" y="2362200"/>
            <a:ext cx="1095375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2827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569" y="1079500"/>
            <a:ext cx="1562100" cy="2303463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6446" name="TextBox 3"/>
          <p:cNvSpPr txBox="1">
            <a:spLocks noChangeArrowheads="1"/>
          </p:cNvSpPr>
          <p:nvPr/>
        </p:nvSpPr>
        <p:spPr bwMode="auto">
          <a:xfrm>
            <a:off x="660400" y="3211513"/>
            <a:ext cx="1262063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7" tIns="45699" rIns="91397" bIns="4569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1800" dirty="0">
                <a:solidFill>
                  <a:srgbClr val="000000"/>
                </a:solidFill>
              </a:rPr>
              <a:t>CRYRING</a:t>
            </a:r>
          </a:p>
        </p:txBody>
      </p:sp>
      <p:sp>
        <p:nvSpPr>
          <p:cNvPr id="162830" name="TextBox 32"/>
          <p:cNvSpPr txBox="1">
            <a:spLocks noChangeArrowheads="1"/>
          </p:cNvSpPr>
          <p:nvPr/>
        </p:nvSpPr>
        <p:spPr bwMode="auto">
          <a:xfrm>
            <a:off x="7301997" y="3518199"/>
            <a:ext cx="1316299" cy="369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7" tIns="45699" rIns="91397" bIns="4569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1800" dirty="0" smtClean="0">
                <a:solidFill>
                  <a:srgbClr val="000000"/>
                </a:solidFill>
              </a:rPr>
              <a:t>CSR@IMP</a:t>
            </a:r>
            <a:endParaRPr lang="en-US" altLang="zh-CN" sz="1800" dirty="0">
              <a:solidFill>
                <a:srgbClr val="000000"/>
              </a:solidFill>
            </a:endParaRPr>
          </a:p>
        </p:txBody>
      </p:sp>
      <p:sp>
        <p:nvSpPr>
          <p:cNvPr id="162831" name="TextBox 33"/>
          <p:cNvSpPr txBox="1">
            <a:spLocks noChangeArrowheads="1"/>
          </p:cNvSpPr>
          <p:nvPr/>
        </p:nvSpPr>
        <p:spPr bwMode="auto">
          <a:xfrm>
            <a:off x="76200" y="1078511"/>
            <a:ext cx="1290651" cy="369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7" tIns="45699" rIns="91397" bIns="4569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1800" dirty="0" smtClean="0">
                <a:solidFill>
                  <a:srgbClr val="000000"/>
                </a:solidFill>
              </a:rPr>
              <a:t>ESR@GSI</a:t>
            </a:r>
            <a:endParaRPr lang="en-US" altLang="zh-CN" sz="1800" dirty="0">
              <a:solidFill>
                <a:srgbClr val="000000"/>
              </a:solidFill>
            </a:endParaRPr>
          </a:p>
        </p:txBody>
      </p:sp>
      <p:sp>
        <p:nvSpPr>
          <p:cNvPr id="146451" name="TextBox 35"/>
          <p:cNvSpPr txBox="1">
            <a:spLocks noChangeArrowheads="1"/>
          </p:cNvSpPr>
          <p:nvPr/>
        </p:nvSpPr>
        <p:spPr bwMode="auto">
          <a:xfrm>
            <a:off x="685800" y="5574311"/>
            <a:ext cx="2085741" cy="369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7" tIns="45699" rIns="91397" bIns="4569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1800" dirty="0" smtClean="0">
                <a:solidFill>
                  <a:srgbClr val="000000"/>
                </a:solidFill>
              </a:rPr>
              <a:t>RI-RING@RIKEN</a:t>
            </a:r>
            <a:endParaRPr lang="en-US" altLang="zh-CN" sz="1800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071938"/>
            <a:ext cx="3022600" cy="1349375"/>
          </a:xfrm>
          <a:prstGeom prst="rect">
            <a:avLst/>
          </a:prstGeom>
          <a:noFill/>
          <a:ln w="25400">
            <a:solidFill>
              <a:srgbClr val="00B05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2D5C8A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zh-CN" sz="3200" b="1" kern="0" dirty="0" smtClean="0">
                <a:solidFill>
                  <a:srgbClr val="FFFFFF"/>
                </a:solidFill>
                <a:latin typeface="Arial" pitchFamily="34" charset="0"/>
                <a:ea typeface="宋体" charset="-122"/>
              </a:rPr>
              <a:t>Summary and perspectives</a:t>
            </a:r>
            <a:endParaRPr lang="zh-CN" altLang="en-US" sz="3200" kern="0" dirty="0">
              <a:solidFill>
                <a:srgbClr val="FFFFFF"/>
              </a:solidFill>
              <a:latin typeface="Arial" pitchFamily="34" charset="0"/>
              <a:ea typeface="宋体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2667000" y="1079500"/>
            <a:ext cx="6507921" cy="5462588"/>
            <a:chOff x="2667000" y="1079500"/>
            <a:chExt cx="6507921" cy="5462588"/>
          </a:xfrm>
        </p:grpSpPr>
        <p:pic>
          <p:nvPicPr>
            <p:cNvPr id="23" name="Picture 6"/>
            <p:cNvPicPr>
              <a:picLocks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42"/>
            <a:stretch>
              <a:fillRect/>
            </a:stretch>
          </p:blipFill>
          <p:spPr bwMode="auto">
            <a:xfrm>
              <a:off x="2667000" y="1143000"/>
              <a:ext cx="3048000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463" y="5011738"/>
              <a:ext cx="2674937" cy="153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200" y="3048000"/>
              <a:ext cx="2209800" cy="1309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Box 30"/>
            <p:cNvSpPr txBox="1">
              <a:spLocks noChangeArrowheads="1"/>
            </p:cNvSpPr>
            <p:nvPr/>
          </p:nvSpPr>
          <p:spPr bwMode="auto">
            <a:xfrm>
              <a:off x="4572000" y="1295400"/>
              <a:ext cx="706438" cy="373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97" tIns="45699" rIns="91397" bIns="45699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Arial"/>
                </a:rPr>
                <a:t>FAIR</a:t>
              </a:r>
            </a:p>
          </p:txBody>
        </p:sp>
        <p:sp>
          <p:nvSpPr>
            <p:cNvPr id="29" name="TextBox 34"/>
            <p:cNvSpPr txBox="1">
              <a:spLocks noChangeArrowheads="1"/>
            </p:cNvSpPr>
            <p:nvPr/>
          </p:nvSpPr>
          <p:spPr bwMode="auto">
            <a:xfrm>
              <a:off x="5638800" y="2957513"/>
              <a:ext cx="836613" cy="373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97" tIns="45699" rIns="91397" bIns="45699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Arial"/>
                </a:rPr>
                <a:t>HESR</a:t>
              </a:r>
            </a:p>
          </p:txBody>
        </p:sp>
        <p:sp>
          <p:nvSpPr>
            <p:cNvPr id="31" name="TextBox 36"/>
            <p:cNvSpPr txBox="1">
              <a:spLocks noChangeArrowheads="1"/>
            </p:cNvSpPr>
            <p:nvPr/>
          </p:nvSpPr>
          <p:spPr bwMode="auto">
            <a:xfrm>
              <a:off x="3429000" y="4724400"/>
              <a:ext cx="1751013" cy="373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97" tIns="45699" rIns="91397" bIns="45699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Arial"/>
                </a:rPr>
                <a:t>TSR@ISOLDE</a:t>
              </a:r>
            </a:p>
          </p:txBody>
        </p:sp>
        <p:sp>
          <p:nvSpPr>
            <p:cNvPr id="32" name="TextBox 37"/>
            <p:cNvSpPr txBox="1">
              <a:spLocks noChangeArrowheads="1"/>
            </p:cNvSpPr>
            <p:nvPr/>
          </p:nvSpPr>
          <p:spPr bwMode="auto">
            <a:xfrm>
              <a:off x="6858000" y="4419600"/>
              <a:ext cx="719138" cy="373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97" tIns="45699" rIns="91397" bIns="45699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Arial"/>
                </a:rPr>
                <a:t>HIAF</a:t>
              </a:r>
            </a:p>
          </p:txBody>
        </p:sp>
        <p:pic>
          <p:nvPicPr>
            <p:cNvPr id="33" name="Picture 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0" y="1079500"/>
              <a:ext cx="1371600" cy="1892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xtBox 30"/>
            <p:cNvSpPr txBox="1">
              <a:spLocks noChangeArrowheads="1"/>
            </p:cNvSpPr>
            <p:nvPr/>
          </p:nvSpPr>
          <p:spPr bwMode="auto">
            <a:xfrm>
              <a:off x="5883275" y="1806575"/>
              <a:ext cx="522288" cy="373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97" tIns="45699" rIns="91397" bIns="45699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Arial"/>
                </a:rPr>
                <a:t>CR</a:t>
              </a:r>
            </a:p>
          </p:txBody>
        </p:sp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13C96A02-0DE2-4198-8692-F23F13DF84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51"/>
            <a:stretch/>
          </p:blipFill>
          <p:spPr>
            <a:xfrm>
              <a:off x="5979354" y="4874827"/>
              <a:ext cx="3195567" cy="16406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49250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6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6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46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标题 1"/>
          <p:cNvSpPr>
            <a:spLocks noGrp="1"/>
          </p:cNvSpPr>
          <p:nvPr>
            <p:ph type="title"/>
          </p:nvPr>
        </p:nvSpPr>
        <p:spPr>
          <a:xfrm>
            <a:off x="0" y="1340768"/>
            <a:ext cx="9144000" cy="1862048"/>
          </a:xfrm>
        </p:spPr>
        <p:txBody>
          <a:bodyPr wrap="square">
            <a:spAutoFit/>
          </a:bodyPr>
          <a:lstStyle/>
          <a:p>
            <a:r>
              <a:rPr lang="zh-CN" altLang="en-US" sz="115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谢 谢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-36512" y="4581128"/>
            <a:ext cx="91805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 smtClean="0"/>
              <a:t>张玉虎</a:t>
            </a:r>
            <a:endParaRPr lang="en-US" altLang="zh-CN" sz="3200" b="1" dirty="0" smtClean="0"/>
          </a:p>
          <a:p>
            <a:pPr algn="ctr"/>
            <a:r>
              <a:rPr lang="en-US" altLang="zh-CN" sz="3200" b="1" dirty="0" smtClean="0"/>
              <a:t>yhzhang@impcas.ac.cn</a:t>
            </a:r>
            <a:endParaRPr lang="zh-CN" altLang="en-US" sz="3200" b="1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733622"/>
          </a:xfrm>
          <a:prstGeom prst="rect">
            <a:avLst/>
          </a:prstGeom>
          <a:solidFill>
            <a:srgbClr val="4F81BD">
              <a:lumMod val="50000"/>
            </a:srgbClr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2021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年湖州暑期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讲习班，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上海 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2021-7-22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3418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9103" y="1752601"/>
            <a:ext cx="4522497" cy="3407552"/>
          </a:xfrm>
          <a:prstGeom prst="rect">
            <a:avLst/>
          </a:prstGeom>
          <a:ln w="22225">
            <a:solidFill>
              <a:srgbClr val="00B050"/>
            </a:solidFill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9"/>
          <a:stretch/>
        </p:blipFill>
        <p:spPr bwMode="auto">
          <a:xfrm>
            <a:off x="152400" y="1752600"/>
            <a:ext cx="4129086" cy="3407553"/>
          </a:xfrm>
          <a:prstGeom prst="rect">
            <a:avLst/>
          </a:prstGeom>
          <a:noFill/>
          <a:ln w="222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本框 2"/>
          <p:cNvSpPr txBox="1"/>
          <p:nvPr/>
        </p:nvSpPr>
        <p:spPr bwMode="auto">
          <a:xfrm>
            <a:off x="0" y="914400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量子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、</a:t>
            </a: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多体、复杂系统</a:t>
            </a: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Wingdings" panose="05000000000000000000" pitchFamily="2" charset="2"/>
              </a:rPr>
              <a:t>独特的层次涉及系列科学问题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 bwMode="auto">
          <a:xfrm>
            <a:off x="834192" y="5235714"/>
            <a:ext cx="276550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多种研究触及一个问题</a:t>
            </a:r>
            <a:endParaRPr kumimoji="0" lang="en-US" altLang="zh-CN" sz="20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4" name="文本框 13"/>
          <p:cNvSpPr txBox="1"/>
          <p:nvPr/>
        </p:nvSpPr>
        <p:spPr bwMode="auto">
          <a:xfrm>
            <a:off x="5221072" y="5235714"/>
            <a:ext cx="276550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一个结果触及多个问题</a:t>
            </a:r>
            <a:endParaRPr kumimoji="0" lang="en-US" altLang="zh-CN" sz="20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 bwMode="auto">
          <a:xfrm>
            <a:off x="1863575" y="2994711"/>
            <a:ext cx="8034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02E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晕核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D02E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 bwMode="auto">
          <a:xfrm>
            <a:off x="3048000" y="1998182"/>
            <a:ext cx="1112805" cy="461665"/>
          </a:xfrm>
          <a:prstGeom prst="rect">
            <a:avLst/>
          </a:prstGeom>
          <a:noFill/>
          <a:ln w="222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02E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超重核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D02E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971390" y="5799952"/>
            <a:ext cx="26100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Wingdings 3" panose="05040102010807070707" pitchFamily="18" charset="2"/>
              </a:rPr>
              <a:t>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在一个剧场 “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PK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”</a:t>
            </a:r>
          </a:p>
        </p:txBody>
      </p:sp>
      <p:sp>
        <p:nvSpPr>
          <p:cNvPr id="6" name="矩形 5"/>
          <p:cNvSpPr/>
          <p:nvPr/>
        </p:nvSpPr>
        <p:spPr>
          <a:xfrm>
            <a:off x="5315592" y="5791200"/>
            <a:ext cx="27366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Wingdings 3" panose="05040102010807070707" pitchFamily="18" charset="2"/>
              </a:rPr>
              <a:t>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在多个舞台</a:t>
            </a:r>
            <a:r>
              <a:rPr kumimoji="0" lang="zh-C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“表演”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0"/>
            <a:ext cx="9144000" cy="733622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3200" b="1" kern="0" dirty="0">
                <a:solidFill>
                  <a:schemeClr val="bg1"/>
                </a:solidFill>
                <a:latin typeface="Tahoma"/>
                <a:ea typeface="黑体" panose="02010609060101010101" pitchFamily="49" charset="-122"/>
                <a:cs typeface="Arial"/>
              </a:rPr>
              <a:t>1. </a:t>
            </a:r>
            <a:r>
              <a:rPr lang="zh-CN" altLang="en-US" sz="3200" b="1" kern="0" dirty="0">
                <a:solidFill>
                  <a:schemeClr val="bg1"/>
                </a:solidFill>
                <a:latin typeface="Tahoma"/>
                <a:ea typeface="黑体" panose="02010609060101010101" pitchFamily="49" charset="-122"/>
                <a:cs typeface="Arial"/>
              </a:rPr>
              <a:t>原子核质量测量的科学</a:t>
            </a:r>
            <a:r>
              <a:rPr lang="zh-CN" altLang="en-US" sz="3200" b="1" kern="0" dirty="0" smtClean="0">
                <a:solidFill>
                  <a:schemeClr val="bg1"/>
                </a:solidFill>
                <a:latin typeface="Tahoma"/>
                <a:ea typeface="黑体" panose="02010609060101010101" pitchFamily="49" charset="-122"/>
                <a:cs typeface="Arial"/>
              </a:rPr>
              <a:t>意义</a:t>
            </a:r>
            <a:endParaRPr lang="zh-CN" altLang="zh-CN" sz="3200" kern="0" dirty="0">
              <a:solidFill>
                <a:schemeClr val="bg1"/>
              </a:solidFill>
              <a:latin typeface="Tahoma"/>
              <a:ea typeface="黑体" panose="02010609060101010101" pitchFamily="49" charset="-122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248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6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09600" indent="-609600" eaLnBrk="1" hangingPunct="1">
          <a:lnSpc>
            <a:spcPts val="2400"/>
          </a:lnSpc>
          <a:spcBef>
            <a:spcPct val="15000"/>
          </a:spcBef>
          <a:spcAft>
            <a:spcPct val="25000"/>
          </a:spcAft>
          <a:buFontTx/>
          <a:buNone/>
          <a:defRPr sz="2400" b="1" dirty="0" smtClean="0">
            <a:solidFill>
              <a:srgbClr val="0000CC"/>
            </a:solidFill>
            <a:latin typeface="Times New Roman" panose="02020603050405020304" pitchFamily="18" charset="0"/>
            <a:ea typeface="黑体" panose="02010609060101010101" pitchFamily="49" charset="-122"/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15000"/>
          </a:spcBef>
          <a:spcAft>
            <a:spcPct val="25000"/>
          </a:spcAft>
          <a:buClrTx/>
          <a:buSzTx/>
          <a:buFontTx/>
          <a:buChar char="•"/>
          <a:tabLst/>
          <a:defRPr kumimoji="0" lang="zh-CN" altLang="en-US" sz="2800" b="1" i="0" u="none" strike="noStrike" cap="none" normalizeH="0" baseline="0" smtClean="0">
            <a:ln>
              <a:noFill/>
            </a:ln>
            <a:solidFill>
              <a:schemeClr val="hlink"/>
            </a:solidFill>
            <a:effectLst/>
            <a:latin typeface="Times New Roman" pitchFamily="18" charset="0"/>
            <a:ea typeface="黑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15000"/>
          </a:spcBef>
          <a:spcAft>
            <a:spcPct val="25000"/>
          </a:spcAft>
          <a:buClrTx/>
          <a:buSzTx/>
          <a:buFontTx/>
          <a:buChar char="•"/>
          <a:tabLst/>
          <a:defRPr kumimoji="0" lang="zh-CN" altLang="en-US" sz="2800" b="1" i="0" u="none" strike="noStrike" cap="none" normalizeH="0" baseline="0" smtClean="0">
            <a:ln>
              <a:noFill/>
            </a:ln>
            <a:solidFill>
              <a:schemeClr val="hlink"/>
            </a:solidFill>
            <a:effectLst/>
            <a:latin typeface="Times New Roman" pitchFamily="18" charset="0"/>
            <a:ea typeface="黑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15000"/>
          </a:spcBef>
          <a:spcAft>
            <a:spcPct val="25000"/>
          </a:spcAft>
          <a:buClrTx/>
          <a:buSzTx/>
          <a:buFontTx/>
          <a:buChar char="•"/>
          <a:tabLst/>
          <a:defRPr kumimoji="0" lang="zh-CN" altLang="en-US" sz="2800" b="1" i="0" u="none" strike="noStrike" cap="none" normalizeH="0" baseline="0" smtClean="0">
            <a:ln>
              <a:noFill/>
            </a:ln>
            <a:solidFill>
              <a:schemeClr val="hlink"/>
            </a:solidFill>
            <a:effectLst/>
            <a:latin typeface="Times New Roman" pitchFamily="18" charset="0"/>
            <a:ea typeface="黑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15000"/>
          </a:spcBef>
          <a:spcAft>
            <a:spcPct val="25000"/>
          </a:spcAft>
          <a:buClrTx/>
          <a:buSzTx/>
          <a:buFontTx/>
          <a:buChar char="•"/>
          <a:tabLst/>
          <a:defRPr kumimoji="0" lang="zh-CN" altLang="en-US" sz="2800" b="1" i="0" u="none" strike="noStrike" cap="none" normalizeH="0" baseline="0" smtClean="0">
            <a:ln>
              <a:noFill/>
            </a:ln>
            <a:solidFill>
              <a:schemeClr val="hlink"/>
            </a:solidFill>
            <a:effectLst/>
            <a:latin typeface="Times New Roman" pitchFamily="18" charset="0"/>
            <a:ea typeface="黑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8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 eaLnBrk="1" hangingPunct="1">
          <a:defRPr sz="2400" b="1" dirty="0">
            <a:solidFill>
              <a:srgbClr val="0D02E0"/>
            </a:solidFill>
            <a:latin typeface="Arial" pitchFamily="34" charset="0"/>
          </a:defRPr>
        </a:defPPr>
      </a:lstStyle>
    </a:txDef>
  </a:objectDefaults>
  <a:extraClrSchemeLst/>
</a:theme>
</file>

<file path=ppt/theme/theme13.xml><?xml version="1.0" encoding="utf-8"?>
<a:theme xmlns:a="http://schemas.openxmlformats.org/drawingml/2006/main" name="9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 eaLnBrk="1" hangingPunct="1">
          <a:defRPr sz="2400" b="1" dirty="0">
            <a:solidFill>
              <a:srgbClr val="0D02E0"/>
            </a:solidFill>
            <a:latin typeface="Arial" pitchFamily="34" charset="0"/>
          </a:defRPr>
        </a:defPPr>
      </a:lstStyle>
    </a:txDef>
  </a:objectDefaults>
  <a:extraClrSchemeLst/>
</a:theme>
</file>

<file path=ppt/theme/theme14.xml><?xml version="1.0" encoding="utf-8"?>
<a:theme xmlns:a="http://schemas.openxmlformats.org/drawingml/2006/main" name="1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 eaLnBrk="1" hangingPunct="1">
          <a:defRPr sz="2400" b="1" dirty="0">
            <a:solidFill>
              <a:srgbClr val="0D02E0"/>
            </a:solidFill>
            <a:latin typeface="Arial" pitchFamily="34" charset="0"/>
          </a:defRPr>
        </a:defPPr>
      </a:lstStyle>
    </a:txDef>
  </a:objectDefaults>
  <a:extraClrSchemeLst/>
</a:theme>
</file>

<file path=ppt/theme/theme15.xml><?xml version="1.0" encoding="utf-8"?>
<a:theme xmlns:a="http://schemas.openxmlformats.org/drawingml/2006/main" name="1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 eaLnBrk="1" hangingPunct="1">
          <a:defRPr sz="2400" b="1" dirty="0">
            <a:solidFill>
              <a:srgbClr val="0D02E0"/>
            </a:solidFill>
            <a:latin typeface="Arial" pitchFamily="34" charset="0"/>
          </a:defRPr>
        </a:defPPr>
      </a:lstStyle>
    </a:txDef>
  </a:objectDefaults>
  <a:extraClrSchemeLst/>
</a:theme>
</file>

<file path=ppt/theme/theme16.xml><?xml version="1.0" encoding="utf-8"?>
<a:theme xmlns:a="http://schemas.openxmlformats.org/drawingml/2006/main" name="13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 eaLnBrk="1" hangingPunct="1">
          <a:defRPr sz="2400" b="1" dirty="0">
            <a:solidFill>
              <a:srgbClr val="0D02E0"/>
            </a:solidFill>
            <a:latin typeface="Arial" pitchFamily="34" charset="0"/>
          </a:defRPr>
        </a:defPPr>
      </a:lstStyle>
    </a:txDef>
  </a:objectDefaults>
  <a:extraClrSchemeLst/>
</a:theme>
</file>

<file path=ppt/theme/theme17.xml><?xml version="1.0" encoding="utf-8"?>
<a:theme xmlns:a="http://schemas.openxmlformats.org/drawingml/2006/main" name="14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 eaLnBrk="1" hangingPunct="1">
          <a:defRPr sz="2400" b="1" dirty="0">
            <a:solidFill>
              <a:srgbClr val="0D02E0"/>
            </a:solidFill>
            <a:latin typeface="Arial" pitchFamily="34" charset="0"/>
          </a:defRPr>
        </a:defPPr>
      </a:lstStyle>
    </a:txDef>
  </a:objectDefaults>
  <a:extraClrSchemeLst/>
</a:theme>
</file>

<file path=ppt/theme/theme18.xml><?xml version="1.0" encoding="utf-8"?>
<a:theme xmlns:a="http://schemas.openxmlformats.org/drawingml/2006/main" name="15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 eaLnBrk="1" hangingPunct="1">
          <a:defRPr sz="2400" b="1" dirty="0">
            <a:solidFill>
              <a:srgbClr val="0D02E0"/>
            </a:solidFill>
            <a:latin typeface="Arial" pitchFamily="34" charset="0"/>
          </a:defRPr>
        </a:defPPr>
      </a:lstStyle>
    </a:txDef>
  </a:objectDefaults>
  <a:extraClrSchemeLst/>
</a:theme>
</file>

<file path=ppt/theme/theme19.xml><?xml version="1.0" encoding="utf-8"?>
<a:theme xmlns:a="http://schemas.openxmlformats.org/drawingml/2006/main" name="16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 eaLnBrk="1" hangingPunct="1">
          <a:defRPr sz="2400" b="1" dirty="0">
            <a:solidFill>
              <a:srgbClr val="0D02E0"/>
            </a:solidFill>
            <a:latin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>
        <a:spAutoFit/>
      </a:bodyPr>
      <a:lstStyle>
        <a:defPPr fontAlgn="auto">
          <a:spcBef>
            <a:spcPts val="0"/>
          </a:spcBef>
          <a:spcAft>
            <a:spcPts val="0"/>
          </a:spcAft>
          <a:defRPr sz="2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ea typeface="黑体" pitchFamily="49" charset="-122"/>
          </a:defRPr>
        </a:defPPr>
      </a:lstStyle>
    </a:txDef>
  </a:objectDefaults>
  <a:extraClrSchemeLst/>
</a:theme>
</file>

<file path=ppt/theme/theme20.xml><?xml version="1.0" encoding="utf-8"?>
<a:theme xmlns:a="http://schemas.openxmlformats.org/drawingml/2006/main" name="17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 eaLnBrk="1" hangingPunct="1">
          <a:defRPr sz="2400" b="1" dirty="0">
            <a:solidFill>
              <a:srgbClr val="0D02E0"/>
            </a:solidFill>
            <a:latin typeface="Arial" pitchFamily="34" charset="0"/>
          </a:defRPr>
        </a:defPPr>
      </a:lstStyle>
    </a:txDef>
  </a:objectDefaults>
  <a:extraClrSchemeLst/>
</a:theme>
</file>

<file path=ppt/theme/theme21.xml><?xml version="1.0" encoding="utf-8"?>
<a:theme xmlns:a="http://schemas.openxmlformats.org/drawingml/2006/main" name="18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 eaLnBrk="1" hangingPunct="1">
          <a:defRPr sz="2400" b="1" dirty="0">
            <a:solidFill>
              <a:srgbClr val="0D02E0"/>
            </a:solidFill>
            <a:latin typeface="Arial" pitchFamily="34" charset="0"/>
          </a:defRPr>
        </a:defPPr>
      </a:lstStyle>
    </a:txDef>
  </a:objectDefaults>
  <a:extraClrSchemeLst/>
</a:theme>
</file>

<file path=ppt/theme/theme22.xml><?xml version="1.0" encoding="utf-8"?>
<a:theme xmlns:a="http://schemas.openxmlformats.org/drawingml/2006/main" name="19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 eaLnBrk="1" hangingPunct="1">
          <a:defRPr sz="2400" b="1" dirty="0">
            <a:solidFill>
              <a:srgbClr val="0D02E0"/>
            </a:solidFill>
            <a:latin typeface="Arial" pitchFamily="34" charset="0"/>
          </a:defRPr>
        </a:defPPr>
      </a:lstStyle>
    </a:txDef>
  </a:objectDefaults>
  <a:extraClrSchemeLst/>
</a:theme>
</file>

<file path=ppt/theme/theme23.xml><?xml version="1.0" encoding="utf-8"?>
<a:theme xmlns:a="http://schemas.openxmlformats.org/drawingml/2006/main" name="20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 eaLnBrk="1" hangingPunct="1">
          <a:defRPr sz="2400" b="1" dirty="0">
            <a:solidFill>
              <a:srgbClr val="0D02E0"/>
            </a:solidFill>
            <a:latin typeface="Arial" pitchFamily="34" charset="0"/>
          </a:defRPr>
        </a:defPPr>
      </a:lstStyle>
    </a:txDef>
  </a:objectDefaults>
  <a:extraClrSchemeLst/>
</a:theme>
</file>

<file path=ppt/theme/theme24.xml><?xml version="1.0" encoding="utf-8"?>
<a:theme xmlns:a="http://schemas.openxmlformats.org/drawingml/2006/main" name="2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 eaLnBrk="1" hangingPunct="1">
          <a:defRPr sz="2400" b="1" dirty="0">
            <a:solidFill>
              <a:srgbClr val="0D02E0"/>
            </a:solidFill>
            <a:latin typeface="Arial" pitchFamily="34" charset="0"/>
          </a:defRPr>
        </a:defPPr>
      </a:lstStyle>
    </a:txDef>
  </a:objectDefaults>
  <a:extraClrSchemeLst/>
</a:theme>
</file>

<file path=ppt/theme/theme25.xml><?xml version="1.0" encoding="utf-8"?>
<a:theme xmlns:a="http://schemas.openxmlformats.org/drawingml/2006/main" name="7_Textured">
  <a:themeElements>
    <a:clrScheme name="2_Textured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2_Textured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2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>
        <a:spAutoFit/>
      </a:bodyPr>
      <a:lstStyle>
        <a:defPPr fontAlgn="auto">
          <a:spcBef>
            <a:spcPts val="0"/>
          </a:spcBef>
          <a:spcAft>
            <a:spcPts val="0"/>
          </a:spcAft>
          <a:defRPr sz="2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ea typeface="黑体" pitchFamily="49" charset="-122"/>
          </a:defRPr>
        </a:defPPr>
      </a:lstStyle>
    </a:txDef>
  </a:objectDefaults>
  <a:extraClrSchemeLst/>
</a:theme>
</file>

<file path=ppt/theme/theme27.xml><?xml version="1.0" encoding="utf-8"?>
<a:theme xmlns:a="http://schemas.openxmlformats.org/drawingml/2006/main" name="1_自定义设计方案">
  <a:themeElements>
    <a:clrScheme name="自定义设计方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定义设计方案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3" dist="53882" dir="13500000">
            <a:schemeClr val="bg2">
              <a:alpha val="50000"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3" dist="53882" dir="13500000">
            <a:schemeClr val="bg2">
              <a:alpha val="50000"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宋体" pitchFamily="2" charset="-122"/>
          </a:defRPr>
        </a:defPPr>
      </a:lstStyle>
    </a:lnDef>
  </a:objectDefaults>
  <a:extraClrSchemeLst>
    <a:extraClrScheme>
      <a:clrScheme name="自定义设计方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23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>
        <a:spAutoFit/>
      </a:bodyPr>
      <a:lstStyle>
        <a:defPPr fontAlgn="auto">
          <a:spcBef>
            <a:spcPts val="0"/>
          </a:spcBef>
          <a:spcAft>
            <a:spcPts val="0"/>
          </a:spcAft>
          <a:defRPr sz="2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ea typeface="黑体" pitchFamily="49" charset="-122"/>
          </a:defRPr>
        </a:defPPr>
      </a:lstStyle>
    </a:txDef>
  </a:objectDefaults>
  <a:extraClrSchemeLst/>
</a:theme>
</file>

<file path=ppt/theme/theme29.xml><?xml version="1.0" encoding="utf-8"?>
<a:theme xmlns:a="http://schemas.openxmlformats.org/drawingml/2006/main" name="24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 eaLnBrk="1" hangingPunct="1">
          <a:defRPr sz="2400" b="1" dirty="0">
            <a:solidFill>
              <a:srgbClr val="0D02E0"/>
            </a:solidFill>
            <a:latin typeface="Arial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10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>
        <a:spAutoFit/>
      </a:bodyPr>
      <a:lstStyle>
        <a:defPPr fontAlgn="auto">
          <a:spcBef>
            <a:spcPts val="0"/>
          </a:spcBef>
          <a:spcAft>
            <a:spcPts val="0"/>
          </a:spcAft>
          <a:defRPr sz="2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ea typeface="黑体" pitchFamily="49" charset="-122"/>
          </a:defRPr>
        </a:defPPr>
      </a:lstStyle>
    </a:txDef>
  </a:objectDefaults>
  <a:extraClrSchemeLst/>
</a:theme>
</file>

<file path=ppt/theme/theme30.xml><?xml version="1.0" encoding="utf-8"?>
<a:theme xmlns:a="http://schemas.openxmlformats.org/drawingml/2006/main" name="2_Textured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009999"/>
      </a:accent1>
      <a:accent2>
        <a:srgbClr val="333399"/>
      </a:accent2>
      <a:accent3>
        <a:srgbClr val="AAAAAA"/>
      </a:accent3>
      <a:accent4>
        <a:srgbClr val="DADADA"/>
      </a:accent4>
      <a:accent5>
        <a:srgbClr val="AACACA"/>
      </a:accent5>
      <a:accent6>
        <a:srgbClr val="2D2D8A"/>
      </a:accent6>
      <a:hlink>
        <a:srgbClr val="009999"/>
      </a:hlink>
      <a:folHlink>
        <a:srgbClr val="99CC00"/>
      </a:folHlink>
    </a:clrScheme>
    <a:fontScheme name="2_Textured">
      <a:majorFont>
        <a:latin typeface="Tahoma"/>
        <a:ea typeface="ヒラギノ角ゴ ProN W3"/>
        <a:cs typeface="ヒラギノ角ゴ ProN W3"/>
      </a:majorFont>
      <a:minorFont>
        <a:latin typeface="Tahom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2_Texture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Blank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009999"/>
      </a:accent1>
      <a:accent2>
        <a:srgbClr val="333399"/>
      </a:accent2>
      <a:accent3>
        <a:srgbClr val="AAAAAA"/>
      </a:accent3>
      <a:accent4>
        <a:srgbClr val="DADADA"/>
      </a:accent4>
      <a:accent5>
        <a:srgbClr val="AACACA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ahoma"/>
        <a:ea typeface="ヒラギノ角ゴ ProN W6"/>
        <a:cs typeface="ヒラギノ角ゴ ProN W6"/>
      </a:majorFont>
      <a:minorFont>
        <a:latin typeface="Tahom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12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15000"/>
          </a:spcBef>
          <a:spcAft>
            <a:spcPct val="25000"/>
          </a:spcAft>
          <a:buClrTx/>
          <a:buSzTx/>
          <a:buFontTx/>
          <a:buChar char="•"/>
          <a:tabLst/>
          <a:defRPr kumimoji="0" lang="zh-CN" altLang="en-US" sz="2800" b="1" i="0" u="none" strike="noStrike" cap="none" normalizeH="0" baseline="0" smtClean="0">
            <a:ln>
              <a:noFill/>
            </a:ln>
            <a:solidFill>
              <a:schemeClr val="hlink"/>
            </a:solidFill>
            <a:effectLst/>
            <a:latin typeface="Times New Roman" pitchFamily="18" charset="0"/>
            <a:ea typeface="黑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15000"/>
          </a:spcBef>
          <a:spcAft>
            <a:spcPct val="25000"/>
          </a:spcAft>
          <a:buClrTx/>
          <a:buSzTx/>
          <a:buFontTx/>
          <a:buChar char="•"/>
          <a:tabLst/>
          <a:defRPr kumimoji="0" lang="zh-CN" altLang="en-US" sz="2800" b="1" i="0" u="none" strike="noStrike" cap="none" normalizeH="0" baseline="0" smtClean="0">
            <a:ln>
              <a:noFill/>
            </a:ln>
            <a:solidFill>
              <a:schemeClr val="hlink"/>
            </a:solidFill>
            <a:effectLst/>
            <a:latin typeface="Times New Roman" pitchFamily="18" charset="0"/>
            <a:ea typeface="黑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13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15000"/>
          </a:spcBef>
          <a:spcAft>
            <a:spcPct val="25000"/>
          </a:spcAft>
          <a:buClrTx/>
          <a:buSzTx/>
          <a:buFontTx/>
          <a:buChar char="•"/>
          <a:tabLst/>
          <a:defRPr kumimoji="0" lang="zh-CN" altLang="en-US" sz="2800" b="1" i="0" u="none" strike="noStrike" cap="none" normalizeH="0" baseline="0" smtClean="0">
            <a:ln>
              <a:noFill/>
            </a:ln>
            <a:solidFill>
              <a:schemeClr val="hlink"/>
            </a:solidFill>
            <a:effectLst/>
            <a:latin typeface="Times New Roman" pitchFamily="18" charset="0"/>
            <a:ea typeface="黑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15000"/>
          </a:spcBef>
          <a:spcAft>
            <a:spcPct val="25000"/>
          </a:spcAft>
          <a:buClrTx/>
          <a:buSzTx/>
          <a:buFontTx/>
          <a:buChar char="•"/>
          <a:tabLst/>
          <a:defRPr kumimoji="0" lang="zh-CN" altLang="en-US" sz="2800" b="1" i="0" u="none" strike="noStrike" cap="none" normalizeH="0" baseline="0" smtClean="0">
            <a:ln>
              <a:noFill/>
            </a:ln>
            <a:solidFill>
              <a:schemeClr val="hlink"/>
            </a:solidFill>
            <a:effectLst/>
            <a:latin typeface="Times New Roman" pitchFamily="18" charset="0"/>
            <a:ea typeface="黑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7.xml><?xml version="1.0" encoding="utf-8"?>
<a:theme xmlns:a="http://schemas.openxmlformats.org/drawingml/2006/main" name="4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8.xml><?xml version="1.0" encoding="utf-8"?>
<a:theme xmlns:a="http://schemas.openxmlformats.org/drawingml/2006/main" name="2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15000"/>
          </a:spcBef>
          <a:spcAft>
            <a:spcPct val="25000"/>
          </a:spcAft>
          <a:buClrTx/>
          <a:buSzTx/>
          <a:buFontTx/>
          <a:buChar char="•"/>
          <a:tabLst/>
          <a:defRPr kumimoji="0" lang="zh-CN" altLang="en-US" sz="2800" b="1" i="0" u="none" strike="noStrike" cap="none" normalizeH="0" baseline="0" smtClean="0">
            <a:ln>
              <a:noFill/>
            </a:ln>
            <a:solidFill>
              <a:schemeClr val="hlink"/>
            </a:solidFill>
            <a:effectLst/>
            <a:latin typeface="Times New Roman" pitchFamily="18" charset="0"/>
            <a:ea typeface="黑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15000"/>
          </a:spcBef>
          <a:spcAft>
            <a:spcPct val="25000"/>
          </a:spcAft>
          <a:buClrTx/>
          <a:buSzTx/>
          <a:buFontTx/>
          <a:buChar char="•"/>
          <a:tabLst/>
          <a:defRPr kumimoji="0" lang="zh-CN" altLang="en-US" sz="2800" b="1" i="0" u="none" strike="noStrike" cap="none" normalizeH="0" baseline="0" smtClean="0">
            <a:ln>
              <a:noFill/>
            </a:ln>
            <a:solidFill>
              <a:schemeClr val="hlink"/>
            </a:solidFill>
            <a:effectLst/>
            <a:latin typeface="Times New Roman" pitchFamily="18" charset="0"/>
            <a:ea typeface="黑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3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15000"/>
          </a:spcBef>
          <a:spcAft>
            <a:spcPct val="25000"/>
          </a:spcAft>
          <a:buClrTx/>
          <a:buSzTx/>
          <a:buFontTx/>
          <a:buChar char="•"/>
          <a:tabLst/>
          <a:defRPr kumimoji="0" lang="zh-CN" altLang="en-US" sz="2800" b="1" i="0" u="none" strike="noStrike" cap="none" normalizeH="0" baseline="0" smtClean="0">
            <a:ln>
              <a:noFill/>
            </a:ln>
            <a:solidFill>
              <a:schemeClr val="hlink"/>
            </a:solidFill>
            <a:effectLst/>
            <a:latin typeface="Times New Roman" pitchFamily="18" charset="0"/>
            <a:ea typeface="黑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15000"/>
          </a:spcBef>
          <a:spcAft>
            <a:spcPct val="25000"/>
          </a:spcAft>
          <a:buClrTx/>
          <a:buSzTx/>
          <a:buFontTx/>
          <a:buChar char="•"/>
          <a:tabLst/>
          <a:defRPr kumimoji="0" lang="zh-CN" altLang="en-US" sz="2800" b="1" i="0" u="none" strike="noStrike" cap="none" normalizeH="0" baseline="0" smtClean="0">
            <a:ln>
              <a:noFill/>
            </a:ln>
            <a:solidFill>
              <a:schemeClr val="hlink"/>
            </a:solidFill>
            <a:effectLst/>
            <a:latin typeface="Times New Roman" pitchFamily="18" charset="0"/>
            <a:ea typeface="黑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>
        <a:spAutoFit/>
      </a:bodyPr>
      <a:lstStyle>
        <a:defPPr fontAlgn="auto">
          <a:spcBef>
            <a:spcPts val="0"/>
          </a:spcBef>
          <a:spcAft>
            <a:spcPts val="0"/>
          </a:spcAft>
          <a:defRPr sz="2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ea typeface="黑体" pitchFamily="49" charset="-122"/>
          </a:defRPr>
        </a:defPPr>
      </a:lstStyle>
    </a:txDef>
  </a:objectDefaults>
  <a:extraClrSchemeLst/>
</a:theme>
</file>

<file path=ppt/theme/theme40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wrap="square">
        <a:spAutoFit/>
      </a:bodyPr>
      <a:lstStyle>
        <a:defPPr marL="342900" indent="-342900">
          <a:buClr>
            <a:srgbClr val="FF3300"/>
          </a:buClr>
          <a:buSzPct val="70000"/>
          <a:tabLst>
            <a:tab pos="584200" algn="l"/>
          </a:tabLst>
          <a:defRPr sz="2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华文中宋" pitchFamily="2" charset="-122"/>
            <a:ea typeface="华文中宋" pitchFamily="2" charset="-122"/>
          </a:defRPr>
        </a:defPPr>
      </a:lstStyle>
      <a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a:style>
    </a:txDef>
  </a:objectDefaults>
  <a:extraClrSchemeLst/>
</a:theme>
</file>

<file path=ppt/theme/theme6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 eaLnBrk="1" hangingPunct="1">
          <a:defRPr sz="2400" b="1" dirty="0">
            <a:solidFill>
              <a:srgbClr val="0D02E0"/>
            </a:solidFill>
            <a:latin typeface="Arial" pitchFamily="34" charset="0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 eaLnBrk="1" hangingPunct="1">
          <a:defRPr sz="2400" b="1" dirty="0">
            <a:solidFill>
              <a:srgbClr val="0D02E0"/>
            </a:solidFill>
            <a:latin typeface="Arial" pitchFamily="34" charset="0"/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7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 eaLnBrk="1" hangingPunct="1">
          <a:defRPr sz="2400" b="1" dirty="0">
            <a:solidFill>
              <a:srgbClr val="0D02E0"/>
            </a:solidFill>
            <a:latin typeface="Arial" pitchFamily="34" charset="0"/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12484</TotalTime>
  <Words>4612</Words>
  <Application>Microsoft Office PowerPoint</Application>
  <PresentationFormat>全屏显示(4:3)</PresentationFormat>
  <Paragraphs>863</Paragraphs>
  <Slides>82</Slides>
  <Notes>40</Notes>
  <HiddenSlides>0</HiddenSlides>
  <MMClips>0</MMClips>
  <ScaleCrop>false</ScaleCrop>
  <HeadingPairs>
    <vt:vector size="8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43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82</vt:i4>
      </vt:variant>
    </vt:vector>
  </HeadingPairs>
  <TitlesOfParts>
    <vt:vector size="153" baseType="lpstr">
      <vt:lpstr>Arial Unicode MS</vt:lpstr>
      <vt:lpstr>Arrows2</vt:lpstr>
      <vt:lpstr>ＤＦ中太楷書体</vt:lpstr>
      <vt:lpstr>ＭＳ Ｐゴシック</vt:lpstr>
      <vt:lpstr>ＭＳ Ｐゴシック</vt:lpstr>
      <vt:lpstr>ヒラギノ角ゴ ProN W3</vt:lpstr>
      <vt:lpstr>ヒラギノ角ゴ ProN W6</vt:lpstr>
      <vt:lpstr>等线</vt:lpstr>
      <vt:lpstr>黑体</vt:lpstr>
      <vt:lpstr>楷体_GB2312</vt:lpstr>
      <vt:lpstr>隶书</vt:lpstr>
      <vt:lpstr>宋体</vt:lpstr>
      <vt:lpstr>微软雅黑</vt:lpstr>
      <vt:lpstr>Arial</vt:lpstr>
      <vt:lpstr>Arial Bold</vt:lpstr>
      <vt:lpstr>Calibri</vt:lpstr>
      <vt:lpstr>Cambria Math</vt:lpstr>
      <vt:lpstr>Constantia</vt:lpstr>
      <vt:lpstr>Symbol</vt:lpstr>
      <vt:lpstr>Tahoma</vt:lpstr>
      <vt:lpstr>Times New Roman</vt:lpstr>
      <vt:lpstr>Times New Roman Bold Italic</vt:lpstr>
      <vt:lpstr>Times New Roman Italic</vt:lpstr>
      <vt:lpstr>Wingdings</vt:lpstr>
      <vt:lpstr>Wingdings 2</vt:lpstr>
      <vt:lpstr>Wingdings 3</vt:lpstr>
      <vt:lpstr>Office 主题​​</vt:lpstr>
      <vt:lpstr>2_Office 主题​​</vt:lpstr>
      <vt:lpstr>10_Office 主题​​</vt:lpstr>
      <vt:lpstr>3_Office 主题​​</vt:lpstr>
      <vt:lpstr>自定义设计方案</vt:lpstr>
      <vt:lpstr>默认设计模板</vt:lpstr>
      <vt:lpstr>5_Office 主题​​</vt:lpstr>
      <vt:lpstr>6_Office 主题​​</vt:lpstr>
      <vt:lpstr>7_Office 主题​​</vt:lpstr>
      <vt:lpstr>1_默认设计模板</vt:lpstr>
      <vt:lpstr>11_默认设计模板</vt:lpstr>
      <vt:lpstr>8_Office 主题​​</vt:lpstr>
      <vt:lpstr>9_Office 主题​​</vt:lpstr>
      <vt:lpstr>11_Office 主题​​</vt:lpstr>
      <vt:lpstr>12_Office 主题​​</vt:lpstr>
      <vt:lpstr>13_Office 主题​​</vt:lpstr>
      <vt:lpstr>14_Office 主题​​</vt:lpstr>
      <vt:lpstr>15_Office 主题​​</vt:lpstr>
      <vt:lpstr>16_Office 主题​​</vt:lpstr>
      <vt:lpstr>17_Office 主题​​</vt:lpstr>
      <vt:lpstr>18_Office 主题​​</vt:lpstr>
      <vt:lpstr>19_Office 主题​​</vt:lpstr>
      <vt:lpstr>20_Office 主题​​</vt:lpstr>
      <vt:lpstr>21_Office 主题​​</vt:lpstr>
      <vt:lpstr>7_Textured</vt:lpstr>
      <vt:lpstr>22_Office 主题​​</vt:lpstr>
      <vt:lpstr>1_自定义设计方案</vt:lpstr>
      <vt:lpstr>23_Office 主题​​</vt:lpstr>
      <vt:lpstr>24_Office 主题​​</vt:lpstr>
      <vt:lpstr>2_Textured</vt:lpstr>
      <vt:lpstr>Blank</vt:lpstr>
      <vt:lpstr>12_默认设计模板</vt:lpstr>
      <vt:lpstr>13_默认设计模板</vt:lpstr>
      <vt:lpstr>1_Default Design</vt:lpstr>
      <vt:lpstr>Default Design</vt:lpstr>
      <vt:lpstr>Office 主题</vt:lpstr>
      <vt:lpstr>4_默认设计模板</vt:lpstr>
      <vt:lpstr>2_默认设计模板</vt:lpstr>
      <vt:lpstr>3_默认设计模板</vt:lpstr>
      <vt:lpstr>1_Office 主题</vt:lpstr>
      <vt:lpstr>2_Office 主题</vt:lpstr>
      <vt:lpstr>2_Default Design</vt:lpstr>
      <vt:lpstr>3_Office 主题</vt:lpstr>
      <vt:lpstr>公式</vt:lpstr>
      <vt:lpstr>Graph</vt:lpstr>
      <vt:lpstr>基于重离子储存环原子核质量精确测量 及天体核合成若干问题</vt:lpstr>
      <vt:lpstr>PowerPoint 演示文稿</vt:lpstr>
      <vt:lpstr>PowerPoint 演示文稿</vt:lpstr>
      <vt:lpstr>1935-1936 H.A. Bethe, C.F. von Weizsäcker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1913 - J. Thompson, Discovery of Isotopes  (Nobel prize 1906)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谢 谢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yhzhang</cp:lastModifiedBy>
  <cp:revision>635</cp:revision>
  <dcterms:created xsi:type="dcterms:W3CDTF">2014-09-22T07:39:41Z</dcterms:created>
  <dcterms:modified xsi:type="dcterms:W3CDTF">2021-07-20T09:02:27Z</dcterms:modified>
</cp:coreProperties>
</file>